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3" r:id="rId3"/>
    <p:sldId id="269" r:id="rId4"/>
    <p:sldId id="268" r:id="rId5"/>
    <p:sldId id="257" r:id="rId6"/>
    <p:sldId id="265" r:id="rId7"/>
    <p:sldId id="258" r:id="rId8"/>
    <p:sldId id="264" r:id="rId9"/>
    <p:sldId id="259" r:id="rId10"/>
    <p:sldId id="260" r:id="rId11"/>
    <p:sldId id="261" r:id="rId12"/>
    <p:sldId id="270"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9" d="100"/>
          <a:sy n="89" d="100"/>
        </p:scale>
        <p:origin x="4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8AC7D16-DB1E-47A5-A635-5C8BFA277E53}" type="datetimeFigureOut">
              <a:rPr lang="en-US" smtClean="0"/>
              <a:t>4/3/2023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111214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7D16-DB1E-47A5-A635-5C8BFA277E53}"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151982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8AC7D16-DB1E-47A5-A635-5C8BFA277E53}" type="datetimeFigureOut">
              <a:rPr lang="en-US" smtClean="0"/>
              <a:t>4/3/2023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1923248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8AC7D16-DB1E-47A5-A635-5C8BFA277E53}" type="datetimeFigureOut">
              <a:rPr lang="en-US" smtClean="0"/>
              <a:t>4/3/2023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2744A6B-B1BC-47EE-AED5-F8F00E82F92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5066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8AC7D16-DB1E-47A5-A635-5C8BFA277E53}" type="datetimeFigureOut">
              <a:rPr lang="en-US" smtClean="0"/>
              <a:t>4/3/2023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4049832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AC7D16-DB1E-47A5-A635-5C8BFA277E53}"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161570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AC7D16-DB1E-47A5-A635-5C8BFA277E53}"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3909108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C7D16-DB1E-47A5-A635-5C8BFA277E53}"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3854416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8AC7D16-DB1E-47A5-A635-5C8BFA277E53}" type="datetimeFigureOut">
              <a:rPr lang="en-US" smtClean="0"/>
              <a:t>4/3/2023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38265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C7D16-DB1E-47A5-A635-5C8BFA277E53}"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258914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AC7D16-DB1E-47A5-A635-5C8BFA277E53}" type="datetimeFigureOut">
              <a:rPr lang="en-US" smtClean="0"/>
              <a:t>4/3/2023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348723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C7D16-DB1E-47A5-A635-5C8BFA277E53}"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124888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C7D16-DB1E-47A5-A635-5C8BFA277E53}"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75643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C7D16-DB1E-47A5-A635-5C8BFA277E53}"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391312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C7D16-DB1E-47A5-A635-5C8BFA277E53}"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23365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7D16-DB1E-47A5-A635-5C8BFA277E53}"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31703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7D16-DB1E-47A5-A635-5C8BFA277E53}"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44A6B-B1BC-47EE-AED5-F8F00E82F923}" type="slidenum">
              <a:rPr lang="en-US" smtClean="0"/>
              <a:t>‹#›</a:t>
            </a:fld>
            <a:endParaRPr lang="en-US"/>
          </a:p>
        </p:txBody>
      </p:sp>
    </p:spTree>
    <p:extLst>
      <p:ext uri="{BB962C8B-B14F-4D97-AF65-F5344CB8AC3E}">
        <p14:creationId xmlns:p14="http://schemas.microsoft.com/office/powerpoint/2010/main" val="187914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AC7D16-DB1E-47A5-A635-5C8BFA277E53}" type="datetimeFigureOut">
              <a:rPr lang="en-US" smtClean="0"/>
              <a:t>4/3/2023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744A6B-B1BC-47EE-AED5-F8F00E82F923}" type="slidenum">
              <a:rPr lang="en-US" smtClean="0"/>
              <a:t>‹#›</a:t>
            </a:fld>
            <a:endParaRPr lang="en-US"/>
          </a:p>
        </p:txBody>
      </p:sp>
    </p:spTree>
    <p:extLst>
      <p:ext uri="{BB962C8B-B14F-4D97-AF65-F5344CB8AC3E}">
        <p14:creationId xmlns:p14="http://schemas.microsoft.com/office/powerpoint/2010/main" val="1824164899"/>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abstraction-in-java-2/" TargetMode="External"/><Relationship Id="rId2" Type="http://schemas.openxmlformats.org/officeDocument/2006/relationships/hyperlink" Target="https://www.geeksforgeeks.org/overriding-in-jav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F0B72-1FD7-BB96-A036-BDFBF6D8DB95}"/>
              </a:ext>
            </a:extLst>
          </p:cNvPr>
          <p:cNvSpPr txBox="1"/>
          <p:nvPr/>
        </p:nvSpPr>
        <p:spPr>
          <a:xfrm>
            <a:off x="1305465" y="2320507"/>
            <a:ext cx="9765102" cy="1015663"/>
          </a:xfrm>
          <a:prstGeom prst="rect">
            <a:avLst/>
          </a:prstGeom>
          <a:noFill/>
        </p:spPr>
        <p:txBody>
          <a:bodyPr wrap="square" rtlCol="0">
            <a:spAutoFit/>
          </a:bodyPr>
          <a:lstStyle/>
          <a:p>
            <a:r>
              <a:rPr lang="en-US" sz="6000" b="1" i="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Goudy Old Style" panose="02020502050305020303" pitchFamily="18" charset="0"/>
                <a:ea typeface="Cascadia Mono Light" panose="020B0609020000020004" pitchFamily="49" charset="0"/>
                <a:cs typeface="Cascadia Mono Light" panose="020B0609020000020004" pitchFamily="49" charset="0"/>
              </a:rPr>
              <a:t>Inheritance concept in java</a:t>
            </a:r>
          </a:p>
        </p:txBody>
      </p:sp>
      <p:sp>
        <p:nvSpPr>
          <p:cNvPr id="3" name="TextBox 2">
            <a:extLst>
              <a:ext uri="{FF2B5EF4-FFF2-40B4-BE49-F238E27FC236}">
                <a16:creationId xmlns:a16="http://schemas.microsoft.com/office/drawing/2014/main" id="{4ABB0471-D771-AB2A-DB7D-4AF578DA54A4}"/>
              </a:ext>
            </a:extLst>
          </p:cNvPr>
          <p:cNvSpPr txBox="1"/>
          <p:nvPr/>
        </p:nvSpPr>
        <p:spPr>
          <a:xfrm>
            <a:off x="7833074" y="3804249"/>
            <a:ext cx="2751538" cy="400110"/>
          </a:xfrm>
          <a:prstGeom prst="rect">
            <a:avLst/>
          </a:prstGeom>
          <a:noFill/>
        </p:spPr>
        <p:txBody>
          <a:bodyPr wrap="square" rtlCol="0">
            <a:spAutoFit/>
          </a:bodyPr>
          <a:lstStyle/>
          <a:p>
            <a:r>
              <a:rPr lang="en-US" sz="2000" dirty="0">
                <a:ln w="0"/>
                <a:effectLst>
                  <a:outerShdw blurRad="38100" dist="19050" dir="2700000" algn="tl" rotWithShape="0">
                    <a:schemeClr val="dk1">
                      <a:alpha val="40000"/>
                    </a:schemeClr>
                  </a:outerShdw>
                </a:effectLst>
                <a:latin typeface="Blackadder ITC" panose="04020505051007020D02" pitchFamily="82" charset="0"/>
              </a:rPr>
              <a:t>N.Vamsi krishna</a:t>
            </a:r>
          </a:p>
        </p:txBody>
      </p:sp>
    </p:spTree>
    <p:extLst>
      <p:ext uri="{BB962C8B-B14F-4D97-AF65-F5344CB8AC3E}">
        <p14:creationId xmlns:p14="http://schemas.microsoft.com/office/powerpoint/2010/main" val="42651307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BD3FE4-6D75-3BBB-C15F-A2D56C62A694}"/>
              </a:ext>
            </a:extLst>
          </p:cNvPr>
          <p:cNvSpPr>
            <a:spLocks noChangeArrowheads="1"/>
          </p:cNvSpPr>
          <p:nvPr/>
        </p:nvSpPr>
        <p:spPr bwMode="auto">
          <a:xfrm>
            <a:off x="8660921" y="2601113"/>
            <a:ext cx="353107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In</a:t>
            </a:r>
            <a:r>
              <a:rPr kumimoji="0" lang="en-US" altLang="en-US" sz="4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this</a:t>
            </a:r>
            <a:r>
              <a:rPr kumimoji="0" lang="en-US" altLang="en-US" sz="4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example</a:t>
            </a:r>
            <a:r>
              <a:rPr kumimoji="0" lang="en-US" altLang="en-US" sz="44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Car</a:t>
            </a:r>
            <a:r>
              <a:rPr kumimoji="0" lang="en-US" altLang="en-US" sz="16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is a subclass of </a:t>
            </a:r>
            <a:r>
              <a:rPr kumimoji="0" lang="en-US" altLang="en-US" sz="2000" b="0" i="0" u="none" strike="noStrike" cap="none" normalizeH="0" baseline="0" dirty="0">
                <a:ln>
                  <a:noFill/>
                </a:ln>
                <a:solidFill>
                  <a:schemeClr val="tx1"/>
                </a:solidFill>
                <a:effectLst/>
                <a:latin typeface="Arial Unicode MS"/>
              </a:rPr>
              <a:t>Vehicle</a:t>
            </a:r>
            <a:r>
              <a:rPr kumimoji="0" lang="en-US" altLang="en-US" b="0" i="0" u="none" strike="noStrike" cap="none" normalizeH="0" baseline="0" dirty="0">
                <a:ln>
                  <a:noFill/>
                </a:ln>
                <a:solidFill>
                  <a:schemeClr val="tx1"/>
                </a:solidFill>
                <a:effectLst/>
              </a:rPr>
              <a:t>, and it inherits the </a:t>
            </a:r>
            <a:r>
              <a:rPr kumimoji="0" lang="en-US" altLang="en-US" sz="2000" b="0" i="0" u="none" strike="noStrike" cap="none" normalizeH="0" baseline="0" dirty="0">
                <a:ln>
                  <a:noFill/>
                </a:ln>
                <a:solidFill>
                  <a:schemeClr val="tx1"/>
                </a:solidFill>
                <a:effectLst/>
                <a:latin typeface="Arial Unicode MS"/>
              </a:rPr>
              <a:t>drive()</a:t>
            </a:r>
            <a:r>
              <a:rPr kumimoji="0" lang="en-US" altLang="en-US" b="0" i="0" u="none" strike="noStrike" cap="none" normalizeH="0" baseline="0" dirty="0">
                <a:ln>
                  <a:noFill/>
                </a:ln>
                <a:solidFill>
                  <a:schemeClr val="tx1"/>
                </a:solidFill>
                <a:effectLst/>
              </a:rPr>
              <a:t> method and the </a:t>
            </a:r>
            <a:r>
              <a:rPr kumimoji="0" lang="en-US" altLang="en-US" sz="2000" b="0" i="0" u="none" strike="noStrike" cap="none" normalizeH="0" baseline="0" dirty="0">
                <a:ln>
                  <a:noFill/>
                </a:ln>
                <a:solidFill>
                  <a:schemeClr val="tx1"/>
                </a:solidFill>
                <a:effectLst/>
                <a:latin typeface="Arial Unicode MS"/>
              </a:rPr>
              <a:t>speed</a:t>
            </a:r>
            <a:r>
              <a:rPr kumimoji="0" lang="en-US" altLang="en-US" b="0" i="0" u="none" strike="noStrike" cap="none" normalizeH="0" baseline="0" dirty="0">
                <a:ln>
                  <a:noFill/>
                </a:ln>
                <a:solidFill>
                  <a:schemeClr val="tx1"/>
                </a:solidFill>
                <a:effectLst/>
              </a:rPr>
              <a:t> property from its superclass. The </a:t>
            </a:r>
            <a:r>
              <a:rPr kumimoji="0" lang="en-US" altLang="en-US" sz="2000" b="0" i="0" u="none" strike="noStrike" cap="none" normalizeH="0" baseline="0" dirty="0">
                <a:ln>
                  <a:noFill/>
                </a:ln>
                <a:solidFill>
                  <a:schemeClr val="tx1"/>
                </a:solidFill>
                <a:effectLst/>
                <a:latin typeface="Arial Unicode MS"/>
              </a:rPr>
              <a:t>Car</a:t>
            </a:r>
            <a:r>
              <a:rPr kumimoji="0" lang="en-US" altLang="en-US" b="0" i="0" u="none" strike="noStrike" cap="none" normalizeH="0" baseline="0" dirty="0">
                <a:ln>
                  <a:noFill/>
                </a:ln>
                <a:solidFill>
                  <a:schemeClr val="tx1"/>
                </a:solidFill>
                <a:effectLst/>
              </a:rPr>
              <a:t> class adds a new property </a:t>
            </a:r>
            <a:r>
              <a:rPr kumimoji="0" lang="en-US" altLang="en-US" sz="2000" b="0" i="0" u="none" strike="noStrike" cap="none" normalizeH="0" baseline="0" dirty="0">
                <a:ln>
                  <a:noFill/>
                </a:ln>
                <a:solidFill>
                  <a:schemeClr val="tx1"/>
                </a:solidFill>
                <a:effectLst/>
                <a:latin typeface="Arial Unicode MS"/>
              </a:rPr>
              <a:t>numWheels</a:t>
            </a:r>
            <a:r>
              <a:rPr kumimoji="0" lang="en-US" altLang="en-US" b="0" i="0" u="none" strike="noStrike" cap="none" normalizeH="0" baseline="0" dirty="0">
                <a:ln>
                  <a:noFill/>
                </a:ln>
                <a:solidFill>
                  <a:schemeClr val="tx1"/>
                </a:solidFill>
                <a:effectLst/>
              </a:rPr>
              <a:t> and a new method </a:t>
            </a:r>
            <a:r>
              <a:rPr kumimoji="0" lang="en-US" altLang="en-US" b="0" i="0" u="none" strike="noStrike" cap="none" normalizeH="0" baseline="0" dirty="0">
                <a:ln>
                  <a:noFill/>
                </a:ln>
                <a:solidFill>
                  <a:schemeClr val="tx1"/>
                </a:solidFill>
                <a:effectLst/>
                <a:latin typeface="Arial Unicode MS"/>
              </a:rPr>
              <a:t>getNumWheels</a:t>
            </a:r>
            <a:r>
              <a:rPr kumimoji="0" lang="en-US" altLang="en-US" sz="20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which are specific to cars.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6CFDB85-EBA0-3B92-9A43-BA998F7E58F4}"/>
              </a:ext>
            </a:extLst>
          </p:cNvPr>
          <p:cNvSpPr txBox="1"/>
          <p:nvPr/>
        </p:nvSpPr>
        <p:spPr>
          <a:xfrm>
            <a:off x="4318958" y="694685"/>
            <a:ext cx="6107502" cy="461665"/>
          </a:xfrm>
          <a:prstGeom prst="rect">
            <a:avLst/>
          </a:prstGeom>
          <a:noFill/>
        </p:spPr>
        <p:txBody>
          <a:bodyPr wrap="square">
            <a:spAutoFit/>
          </a:bodyPr>
          <a:lstStyle/>
          <a:p>
            <a:r>
              <a:rPr kumimoji="0" lang="en-US" altLang="en-US" sz="2400" b="0" i="0" u="none" strike="noStrike" cap="none" normalizeH="0" baseline="0" dirty="0">
                <a:ln>
                  <a:noFill/>
                </a:ln>
                <a:solidFill>
                  <a:schemeClr val="accent3">
                    <a:lumMod val="60000"/>
                    <a:lumOff val="40000"/>
                  </a:schemeClr>
                </a:solidFill>
                <a:effectLst/>
                <a:latin typeface="Arial" panose="020B0604020202020204" pitchFamily="34" charset="0"/>
              </a:rPr>
              <a:t>Example</a:t>
            </a:r>
            <a:endParaRPr lang="en-US" sz="2000" dirty="0">
              <a:solidFill>
                <a:schemeClr val="accent3">
                  <a:lumMod val="60000"/>
                  <a:lumOff val="40000"/>
                </a:schemeClr>
              </a:solidFill>
            </a:endParaRPr>
          </a:p>
        </p:txBody>
      </p:sp>
      <p:pic>
        <p:nvPicPr>
          <p:cNvPr id="8" name="Picture 7">
            <a:extLst>
              <a:ext uri="{FF2B5EF4-FFF2-40B4-BE49-F238E27FC236}">
                <a16:creationId xmlns:a16="http://schemas.microsoft.com/office/drawing/2014/main" id="{891C2AAF-72F3-0D8E-03EF-964DF3027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00" y="1434956"/>
            <a:ext cx="7390470" cy="5156344"/>
          </a:xfrm>
          <a:prstGeom prst="rect">
            <a:avLst/>
          </a:prstGeom>
        </p:spPr>
      </p:pic>
    </p:spTree>
    <p:extLst>
      <p:ext uri="{BB962C8B-B14F-4D97-AF65-F5344CB8AC3E}">
        <p14:creationId xmlns:p14="http://schemas.microsoft.com/office/powerpoint/2010/main" val="269666202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D4E05B-0AD4-E7B5-8CA6-C52F4318DF7D}"/>
              </a:ext>
            </a:extLst>
          </p:cNvPr>
          <p:cNvSpPr txBox="1"/>
          <p:nvPr/>
        </p:nvSpPr>
        <p:spPr>
          <a:xfrm>
            <a:off x="600974" y="835657"/>
            <a:ext cx="10242429" cy="6001643"/>
          </a:xfrm>
          <a:prstGeom prst="rect">
            <a:avLst/>
          </a:prstGeom>
          <a:noFill/>
        </p:spPr>
        <p:txBody>
          <a:bodyPr wrap="square">
            <a:spAutoFit/>
          </a:bodyPr>
          <a:lstStyle/>
          <a:p>
            <a:pPr algn="ctr"/>
            <a:r>
              <a:rPr kumimoji="0" lang="en-US" altLang="en-US" sz="2400" i="0" u="sng" strike="noStrike" cap="none" normalizeH="0" baseline="0" dirty="0">
                <a:ln>
                  <a:noFill/>
                </a:ln>
                <a:solidFill>
                  <a:srgbClr val="FF0000"/>
                </a:solidFill>
                <a:effectLst/>
                <a:latin typeface="Arial" panose="020B0604020202020204" pitchFamily="34" charset="0"/>
              </a:rPr>
              <a:t>Multilevel</a:t>
            </a:r>
            <a:r>
              <a:rPr kumimoji="0" lang="en-US" altLang="en-US" sz="2000" b="1" i="0" u="none" strike="noStrike" cap="none" normalizeH="0" baseline="0" dirty="0">
                <a:ln>
                  <a:noFill/>
                </a:ln>
                <a:solidFill>
                  <a:srgbClr val="FF0000"/>
                </a:solidFill>
                <a:effectLst/>
                <a:latin typeface="Arial" panose="020B0604020202020204" pitchFamily="34" charset="0"/>
              </a:rPr>
              <a:t> </a:t>
            </a:r>
            <a:r>
              <a:rPr kumimoji="0" lang="en-US" altLang="en-US" sz="2400" i="0" u="sng" strike="noStrike" cap="none" normalizeH="0" baseline="0" dirty="0">
                <a:ln>
                  <a:noFill/>
                </a:ln>
                <a:solidFill>
                  <a:srgbClr val="FF0000"/>
                </a:solidFill>
                <a:effectLst/>
                <a:latin typeface="Arial" panose="020B0604020202020204" pitchFamily="34" charset="0"/>
              </a:rPr>
              <a:t>inheritance</a:t>
            </a:r>
            <a:endParaRPr kumimoji="0" lang="en-US" altLang="en-US" sz="2000" i="0" u="sng" strike="noStrike" cap="none" normalizeH="0" baseline="0" dirty="0">
              <a:ln>
                <a:noFill/>
              </a:ln>
              <a:solidFill>
                <a:srgbClr val="FF0000"/>
              </a:solidFill>
              <a:effectLst/>
              <a:latin typeface="Arial" panose="020B0604020202020204" pitchFamily="34" charset="0"/>
            </a:endParaRPr>
          </a:p>
          <a:p>
            <a:pPr algn="just"/>
            <a:endParaRPr kumimoji="0" lang="en-US" altLang="en-US" sz="2000" b="1" i="0" u="none" strike="noStrike" cap="none" normalizeH="0" baseline="0" dirty="0">
              <a:ln>
                <a:noFill/>
              </a:ln>
              <a:solidFill>
                <a:srgbClr val="FF0000"/>
              </a:solidFill>
              <a:effectLst/>
              <a:latin typeface="Arial" panose="020B0604020202020204" pitchFamily="34" charset="0"/>
            </a:endParaRPr>
          </a:p>
          <a:p>
            <a:pPr algn="just"/>
            <a:r>
              <a:rPr kumimoji="0" lang="en-US" altLang="en-US" sz="2000" b="0" i="0" u="none" strike="noStrike" cap="none" normalizeH="0" baseline="0" dirty="0">
                <a:ln>
                  <a:noFill/>
                </a:ln>
                <a:solidFill>
                  <a:schemeClr val="tx1"/>
                </a:solidFill>
                <a:effectLst/>
                <a:latin typeface="Arial" panose="020B0604020202020204" pitchFamily="34" charset="0"/>
              </a:rPr>
              <a:t>A subclass inherits properties and behaviors from a superclass, which in turn inherits from another superclass, and so on. In Java, you can create multilevel inheritance relationships by chaining </a:t>
            </a:r>
            <a:r>
              <a:rPr kumimoji="0" lang="en-US" altLang="en-US" sz="2000" b="0" i="0" u="none" strike="noStrike" cap="none" normalizeH="0" baseline="0" dirty="0">
                <a:ln>
                  <a:noFill/>
                </a:ln>
                <a:solidFill>
                  <a:schemeClr val="tx1"/>
                </a:solidFill>
                <a:effectLst/>
                <a:latin typeface="Arial Unicode MS"/>
              </a:rPr>
              <a:t>extends</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keywords.</a:t>
            </a:r>
          </a:p>
          <a:p>
            <a:pPr algn="just"/>
            <a:endParaRPr lang="en-US" altLang="en-US" sz="2000" dirty="0">
              <a:latin typeface="Arial" panose="020B0604020202020204" pitchFamily="34" charset="0"/>
              <a:cs typeface="Arial" panose="020B0604020202020204" pitchFamily="34" charset="0"/>
            </a:endParaRPr>
          </a:p>
          <a:p>
            <a:pPr algn="just"/>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a:endParaRPr lang="en-US" altLang="en-US" sz="2000" dirty="0">
              <a:latin typeface="Arial" panose="020B0604020202020204" pitchFamily="34" charset="0"/>
              <a:cs typeface="Arial" panose="020B0604020202020204" pitchFamily="34" charset="0"/>
            </a:endParaRPr>
          </a:p>
          <a:p>
            <a:pPr algn="just"/>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a:endParaRPr lang="en-US" altLang="en-US" sz="2000" dirty="0">
              <a:latin typeface="Arial" panose="020B0604020202020204" pitchFamily="34" charset="0"/>
              <a:cs typeface="Arial" panose="020B0604020202020204" pitchFamily="34" charset="0"/>
            </a:endParaRPr>
          </a:p>
          <a:p>
            <a:pPr algn="just"/>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a:t>Multilevel inheritance can be useful when you want to create a hierarchy of classes with increasing levels of specialization. However, it can also lead to complex code and potential issues with method overriding and name clashes. It is important to design inheritance relationships carefully and use them appropriately.</a:t>
            </a:r>
          </a:p>
          <a:p>
            <a:pPr algn="just"/>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7968A8B-3FF4-6D6C-3E96-6FB9A913C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841" y="2569638"/>
            <a:ext cx="3665013" cy="2063916"/>
          </a:xfrm>
          <a:prstGeom prst="rect">
            <a:avLst/>
          </a:prstGeom>
        </p:spPr>
      </p:pic>
    </p:spTree>
    <p:extLst>
      <p:ext uri="{BB962C8B-B14F-4D97-AF65-F5344CB8AC3E}">
        <p14:creationId xmlns:p14="http://schemas.microsoft.com/office/powerpoint/2010/main" val="276497554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9A8326D-F02F-92FB-28B4-3654F43F4193}"/>
              </a:ext>
            </a:extLst>
          </p:cNvPr>
          <p:cNvSpPr txBox="1"/>
          <p:nvPr/>
        </p:nvSpPr>
        <p:spPr>
          <a:xfrm>
            <a:off x="1153783" y="1398281"/>
            <a:ext cx="6163572" cy="461665"/>
          </a:xfrm>
          <a:prstGeom prst="rect">
            <a:avLst/>
          </a:prstGeom>
          <a:noFill/>
        </p:spPr>
        <p:txBody>
          <a:bodyPr wrap="square">
            <a:spAutoFit/>
          </a:bodyPr>
          <a:lstStyle/>
          <a:p>
            <a:r>
              <a:rPr kumimoji="0" lang="en-US" altLang="en-US" sz="2400" b="0" i="0" u="none" strike="noStrike" cap="none" normalizeH="0" baseline="0" dirty="0">
                <a:ln>
                  <a:noFill/>
                </a:ln>
                <a:solidFill>
                  <a:schemeClr val="accent3">
                    <a:lumMod val="60000"/>
                    <a:lumOff val="40000"/>
                  </a:schemeClr>
                </a:solidFill>
                <a:effectLst/>
                <a:latin typeface="Arial" panose="020B0604020202020204" pitchFamily="34" charset="0"/>
              </a:rPr>
              <a:t>Example</a:t>
            </a:r>
            <a:endParaRPr lang="en-US" dirty="0"/>
          </a:p>
        </p:txBody>
      </p:sp>
      <p:sp>
        <p:nvSpPr>
          <p:cNvPr id="10" name="Rectangle 1">
            <a:extLst>
              <a:ext uri="{FF2B5EF4-FFF2-40B4-BE49-F238E27FC236}">
                <a16:creationId xmlns:a16="http://schemas.microsoft.com/office/drawing/2014/main" id="{37713090-ECE8-20C9-B6C9-65213E948730}"/>
              </a:ext>
            </a:extLst>
          </p:cNvPr>
          <p:cNvSpPr>
            <a:spLocks noChangeArrowheads="1"/>
          </p:cNvSpPr>
          <p:nvPr/>
        </p:nvSpPr>
        <p:spPr bwMode="auto">
          <a:xfrm>
            <a:off x="379562" y="3130290"/>
            <a:ext cx="3976777"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this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example</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Square</a:t>
            </a:r>
            <a:r>
              <a:rPr kumimoji="0" lang="en-US" altLang="en-US" sz="1400" b="0" i="0" u="none" strike="noStrike" cap="none" normalizeH="0" baseline="0" dirty="0">
                <a:ln>
                  <a:noFill/>
                </a:ln>
                <a:solidFill>
                  <a:schemeClr val="tx1"/>
                </a:solidFill>
                <a:effectLst/>
              </a:rPr>
              <a:t> is a subclass of </a:t>
            </a:r>
            <a:r>
              <a:rPr kumimoji="0" lang="en-US" altLang="en-US" b="0" i="0" u="none" strike="noStrike" cap="none" normalizeH="0" baseline="0" dirty="0">
                <a:ln>
                  <a:noFill/>
                </a:ln>
                <a:solidFill>
                  <a:schemeClr val="tx1"/>
                </a:solidFill>
                <a:effectLst/>
                <a:latin typeface="Arial Unicode MS"/>
              </a:rPr>
              <a:t>Rectangle</a:t>
            </a:r>
            <a:r>
              <a:rPr kumimoji="0" lang="en-US" altLang="en-US" sz="1400" b="0" i="0" u="none" strike="noStrike" cap="none" normalizeH="0" baseline="0" dirty="0">
                <a:ln>
                  <a:noFill/>
                </a:ln>
                <a:solidFill>
                  <a:schemeClr val="tx1"/>
                </a:solidFill>
                <a:effectLst/>
              </a:rPr>
              <a:t>, which is a subclass of </a:t>
            </a:r>
            <a:r>
              <a:rPr kumimoji="0" lang="en-US" altLang="en-US" b="0" i="0" u="none" strike="noStrike" cap="none" normalizeH="0" baseline="0" dirty="0">
                <a:ln>
                  <a:noFill/>
                </a:ln>
                <a:solidFill>
                  <a:schemeClr val="tx1"/>
                </a:solidFill>
                <a:effectLst/>
                <a:latin typeface="Arial Unicode MS"/>
              </a:rPr>
              <a:t>Shape</a:t>
            </a:r>
            <a:r>
              <a:rPr kumimoji="0" lang="en-US" altLang="en-US" sz="1400" b="0" i="0" u="none" strike="noStrike" cap="none" normalizeH="0" baseline="0" dirty="0">
                <a:ln>
                  <a:noFill/>
                </a:ln>
                <a:solidFill>
                  <a:schemeClr val="tx1"/>
                </a:solidFill>
                <a:effectLst/>
              </a:rPr>
              <a:t>. The </a:t>
            </a:r>
            <a:r>
              <a:rPr kumimoji="0" lang="en-US" altLang="en-US" b="0" i="0" u="none" strike="noStrike" cap="none" normalizeH="0" baseline="0" dirty="0">
                <a:ln>
                  <a:noFill/>
                </a:ln>
                <a:solidFill>
                  <a:schemeClr val="tx1"/>
                </a:solidFill>
                <a:effectLst/>
                <a:latin typeface="Arial Unicode MS"/>
              </a:rPr>
              <a:t>Square</a:t>
            </a:r>
            <a:r>
              <a:rPr kumimoji="0" lang="en-US" altLang="en-US" sz="1400" b="0" i="0" u="none" strike="noStrike" cap="none" normalizeH="0" baseline="0" dirty="0">
                <a:ln>
                  <a:noFill/>
                </a:ln>
                <a:solidFill>
                  <a:schemeClr val="tx1"/>
                </a:solidFill>
                <a:effectLst/>
              </a:rPr>
              <a:t> class inherits the </a:t>
            </a:r>
            <a:r>
              <a:rPr kumimoji="0" lang="en-US" altLang="en-US" b="0" i="0" u="none" strike="noStrike" cap="none" normalizeH="0" baseline="0" dirty="0">
                <a:ln>
                  <a:noFill/>
                </a:ln>
                <a:solidFill>
                  <a:schemeClr val="tx1"/>
                </a:solidFill>
                <a:effectLst/>
                <a:latin typeface="Arial Unicode MS"/>
              </a:rPr>
              <a:t>x</a:t>
            </a:r>
            <a:r>
              <a:rPr kumimoji="0" lang="en-US" altLang="en-US" sz="14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y</a:t>
            </a:r>
            <a:r>
              <a:rPr kumimoji="0" lang="en-US" altLang="en-US" sz="14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width</a:t>
            </a:r>
            <a:r>
              <a:rPr kumimoji="0" lang="en-US" altLang="en-US" sz="1400"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height</a:t>
            </a:r>
            <a:r>
              <a:rPr kumimoji="0" lang="en-US" altLang="en-US" sz="1400" b="0" i="0" u="none" strike="noStrike" cap="none" normalizeH="0" baseline="0" dirty="0">
                <a:ln>
                  <a:noFill/>
                </a:ln>
                <a:solidFill>
                  <a:schemeClr val="tx1"/>
                </a:solidFill>
                <a:effectLst/>
              </a:rPr>
              <a:t> properties from its </a:t>
            </a:r>
            <a:r>
              <a:rPr kumimoji="0" lang="en-US" altLang="en-US" sz="1400" b="0" i="0" u="none" strike="noStrike" cap="none" normalizeH="0" baseline="0" dirty="0" err="1">
                <a:ln>
                  <a:noFill/>
                </a:ln>
                <a:solidFill>
                  <a:schemeClr val="tx1"/>
                </a:solidFill>
                <a:effectLst/>
              </a:rPr>
              <a:t>superclasses</a:t>
            </a:r>
            <a:r>
              <a:rPr kumimoji="0" lang="en-US" altLang="en-US" sz="1400" b="0" i="0" u="none" strike="noStrike" cap="none" normalizeH="0" baseline="0" dirty="0">
                <a:ln>
                  <a:noFill/>
                </a:ln>
                <a:solidFill>
                  <a:schemeClr val="tx1"/>
                </a:solidFill>
                <a:effectLst/>
              </a:rPr>
              <a:t>. The </a:t>
            </a:r>
            <a:r>
              <a:rPr kumimoji="0" lang="en-US" altLang="en-US" b="0" i="0" u="none" strike="noStrike" cap="none" normalizeH="0" baseline="0" dirty="0">
                <a:ln>
                  <a:noFill/>
                </a:ln>
                <a:solidFill>
                  <a:schemeClr val="tx1"/>
                </a:solidFill>
                <a:effectLst/>
                <a:latin typeface="Arial Unicode MS"/>
              </a:rPr>
              <a:t>Square</a:t>
            </a:r>
            <a:r>
              <a:rPr kumimoji="0" lang="en-US" altLang="en-US" sz="1400" b="0" i="0" u="none" strike="noStrike" cap="none" normalizeH="0" baseline="0" dirty="0">
                <a:ln>
                  <a:noFill/>
                </a:ln>
                <a:solidFill>
                  <a:schemeClr val="tx1"/>
                </a:solidFill>
                <a:effectLst/>
              </a:rPr>
              <a:t> class overrides the </a:t>
            </a:r>
            <a:r>
              <a:rPr kumimoji="0" lang="en-US" altLang="en-US" b="0" i="0" u="none" strike="noStrike" cap="none" normalizeH="0" baseline="0" dirty="0">
                <a:ln>
                  <a:noFill/>
                </a:ln>
                <a:solidFill>
                  <a:schemeClr val="tx1"/>
                </a:solidFill>
                <a:effectLst/>
                <a:latin typeface="Arial Unicode MS"/>
              </a:rPr>
              <a:t>draw()</a:t>
            </a:r>
            <a:r>
              <a:rPr kumimoji="0" lang="en-US" altLang="en-US" sz="1400" b="0" i="0" u="none" strike="noStrike" cap="none" normalizeH="0" baseline="0" dirty="0">
                <a:ln>
                  <a:noFill/>
                </a:ln>
                <a:solidFill>
                  <a:schemeClr val="tx1"/>
                </a:solidFill>
                <a:effectLst/>
              </a:rPr>
              <a:t> method of its </a:t>
            </a:r>
            <a:r>
              <a:rPr kumimoji="0" lang="en-US" altLang="en-US" b="0" i="0" u="none" strike="noStrike" cap="none" normalizeH="0" baseline="0" dirty="0">
                <a:ln>
                  <a:noFill/>
                </a:ln>
                <a:solidFill>
                  <a:schemeClr val="tx1"/>
                </a:solidFill>
                <a:effectLst/>
                <a:latin typeface="Arial Unicode MS"/>
              </a:rPr>
              <a:t>Rectangle</a:t>
            </a:r>
            <a:r>
              <a:rPr kumimoji="0" lang="en-US" altLang="en-US" sz="1400" b="0" i="0" u="none" strike="noStrike" cap="none" normalizeH="0" baseline="0" dirty="0">
                <a:ln>
                  <a:noFill/>
                </a:ln>
                <a:solidFill>
                  <a:schemeClr val="tx1"/>
                </a:solidFill>
                <a:effectLst/>
              </a:rPr>
              <a:t> superclass to draw a square instead of a rectangle.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C64283AD-FA2C-F982-E297-CC5FB6673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177" y="691931"/>
            <a:ext cx="7076535" cy="58964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134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752DE-BF34-E8D6-92EE-6F8172C2988E}"/>
              </a:ext>
            </a:extLst>
          </p:cNvPr>
          <p:cNvSpPr txBox="1"/>
          <p:nvPr/>
        </p:nvSpPr>
        <p:spPr>
          <a:xfrm>
            <a:off x="1069675" y="1475117"/>
            <a:ext cx="9514936" cy="2062103"/>
          </a:xfrm>
          <a:prstGeom prst="rect">
            <a:avLst/>
          </a:prstGeom>
          <a:noFill/>
        </p:spPr>
        <p:txBody>
          <a:bodyPr wrap="square" rtlCol="0">
            <a:spAutoFit/>
          </a:bodyPr>
          <a:lstStyle/>
          <a:p>
            <a:r>
              <a:rPr lang="en-US" sz="2800" dirty="0">
                <a:solidFill>
                  <a:srgbClr val="00B050"/>
                </a:solidFill>
              </a:rPr>
              <a:t>Reference</a:t>
            </a:r>
            <a:r>
              <a:rPr lang="en-US" sz="2800" dirty="0">
                <a:solidFill>
                  <a:schemeClr val="accent6"/>
                </a:solidFill>
              </a:rPr>
              <a:t> :</a:t>
            </a:r>
            <a:endParaRPr lang="en-US" sz="2800" dirty="0">
              <a:solidFill>
                <a:srgbClr val="00B050"/>
              </a:solidFill>
            </a:endParaRPr>
          </a:p>
          <a:p>
            <a:endParaRPr lang="en-US" sz="2800" dirty="0">
              <a:solidFill>
                <a:schemeClr val="accent6"/>
              </a:solidFill>
            </a:endParaRPr>
          </a:p>
          <a:p>
            <a:r>
              <a:rPr lang="en-US" dirty="0">
                <a:solidFill>
                  <a:schemeClr val="accent6"/>
                </a:solidFill>
              </a:rPr>
              <a:t>https://www.google.com/url?sa=i&amp;rct=j&amp;q=&amp;esrc=s&amp;source=web&amp;cd=&amp;cad=rja&amp;uact=8&amp;ved=0CAMQw7AJahcKEwi43I7J3oP-AhUAAAAAHQAAAAAQAg&amp;url=https%3A%2F%2Fwww.javatpoint.com%2Finheritance-in-java&amp;psig=AOvVaw1KQrXGXkpG_g8vYw7Sub_e&amp;ust=1680266245497423</a:t>
            </a:r>
          </a:p>
        </p:txBody>
      </p:sp>
    </p:spTree>
    <p:extLst>
      <p:ext uri="{BB962C8B-B14F-4D97-AF65-F5344CB8AC3E}">
        <p14:creationId xmlns:p14="http://schemas.microsoft.com/office/powerpoint/2010/main" val="413080134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CEE277-A346-53F8-5797-9089C23AB525}"/>
              </a:ext>
            </a:extLst>
          </p:cNvPr>
          <p:cNvSpPr txBox="1"/>
          <p:nvPr/>
        </p:nvSpPr>
        <p:spPr>
          <a:xfrm>
            <a:off x="3666226" y="2642565"/>
            <a:ext cx="5702061" cy="923330"/>
          </a:xfrm>
          <a:prstGeom prst="rect">
            <a:avLst/>
          </a:prstGeom>
          <a:noFill/>
        </p:spPr>
        <p:txBody>
          <a:bodyPr wrap="square" rtlCol="0">
            <a:spAutoFit/>
          </a:bodyPr>
          <a:lstStyle/>
          <a:p>
            <a:r>
              <a:rPr lang="en-US" sz="5400" cap="all" dirty="0"/>
              <a:t>Thank You</a:t>
            </a:r>
          </a:p>
        </p:txBody>
      </p:sp>
    </p:spTree>
    <p:extLst>
      <p:ext uri="{BB962C8B-B14F-4D97-AF65-F5344CB8AC3E}">
        <p14:creationId xmlns:p14="http://schemas.microsoft.com/office/powerpoint/2010/main" val="336962628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5DC8B0-1C32-2AE8-74C7-072689678FD9}"/>
              </a:ext>
            </a:extLst>
          </p:cNvPr>
          <p:cNvSpPr txBox="1"/>
          <p:nvPr/>
        </p:nvSpPr>
        <p:spPr>
          <a:xfrm>
            <a:off x="1334219" y="2733988"/>
            <a:ext cx="9233140" cy="163121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object-oriented programming, a subclass and superclass are related classes that are part of an inheritance hierarchy.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Java, the </a:t>
            </a:r>
            <a:r>
              <a:rPr kumimoji="0" lang="en-US" altLang="en-US" sz="2000" b="0" i="0" u="none" strike="noStrike" cap="none" normalizeH="0" baseline="0" dirty="0">
                <a:ln>
                  <a:noFill/>
                </a:ln>
                <a:solidFill>
                  <a:srgbClr val="FFFF00"/>
                </a:solidFill>
                <a:effectLst/>
                <a:latin typeface="Arial Unicode MS"/>
              </a:rPr>
              <a:t>extends</a:t>
            </a:r>
            <a:r>
              <a:rPr kumimoji="0" lang="en-US" altLang="en-US" sz="12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keyword is used to create a subclass that inherits from a superclass.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901443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B79E-1753-5D24-7D22-254AC12092F6}"/>
              </a:ext>
            </a:extLst>
          </p:cNvPr>
          <p:cNvSpPr>
            <a:spLocks noGrp="1"/>
          </p:cNvSpPr>
          <p:nvPr>
            <p:ph type="title"/>
          </p:nvPr>
        </p:nvSpPr>
        <p:spPr>
          <a:xfrm>
            <a:off x="1722407" y="954154"/>
            <a:ext cx="8610600" cy="1293028"/>
          </a:xfrm>
        </p:spPr>
        <p:txBody>
          <a:bodyPr/>
          <a:lstStyle/>
          <a:p>
            <a:pPr algn="l"/>
            <a:r>
              <a:rPr lang="en-US" altLang="en-US" sz="4000" u="sng" dirty="0">
                <a:solidFill>
                  <a:schemeClr val="accent1">
                    <a:lumMod val="60000"/>
                    <a:lumOff val="40000"/>
                  </a:schemeClr>
                </a:solidFill>
                <a:latin typeface="Bahnschrift SemiBold" panose="020B0502040204020203" pitchFamily="34" charset="0"/>
              </a:rPr>
              <a:t>S</a:t>
            </a:r>
            <a:r>
              <a:rPr kumimoji="0" lang="en-US" altLang="en-US" sz="4000" b="0" i="0" u="sng" strike="noStrike" cap="none" normalizeH="0" baseline="0" dirty="0">
                <a:ln>
                  <a:noFill/>
                </a:ln>
                <a:solidFill>
                  <a:schemeClr val="accent1">
                    <a:lumMod val="60000"/>
                    <a:lumOff val="40000"/>
                  </a:schemeClr>
                </a:solidFill>
                <a:effectLst/>
                <a:latin typeface="Bahnschrift SemiBold" panose="020B0502040204020203" pitchFamily="34" charset="0"/>
              </a:rPr>
              <a:t>uperclass</a:t>
            </a:r>
            <a:endParaRPr lang="en-US" dirty="0"/>
          </a:p>
        </p:txBody>
      </p:sp>
      <p:sp>
        <p:nvSpPr>
          <p:cNvPr id="3" name="Content Placeholder 2">
            <a:extLst>
              <a:ext uri="{FF2B5EF4-FFF2-40B4-BE49-F238E27FC236}">
                <a16:creationId xmlns:a16="http://schemas.microsoft.com/office/drawing/2014/main" id="{B2FA405D-A799-EA9B-A993-9478D187579F}"/>
              </a:ext>
            </a:extLst>
          </p:cNvPr>
          <p:cNvSpPr>
            <a:spLocks noGrp="1"/>
          </p:cNvSpPr>
          <p:nvPr>
            <p:ph idx="1"/>
          </p:nvPr>
        </p:nvSpPr>
        <p:spPr>
          <a:xfrm>
            <a:off x="685800" y="2341210"/>
            <a:ext cx="10820400" cy="4024125"/>
          </a:xfrm>
        </p:spPr>
        <p:txBody>
          <a:bodyPr/>
          <a:lstStyle/>
          <a:p>
            <a:pPr>
              <a:lnSpc>
                <a:spcPct val="150000"/>
              </a:lnSpc>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A superclass, also known as a parent class, </a:t>
            </a:r>
          </a:p>
          <a:p>
            <a:pPr>
              <a:lnSpc>
                <a:spcPct val="150000"/>
              </a:lnSpc>
              <a:buFont typeface="Wingdings" panose="05000000000000000000" pitchFamily="2" charset="2"/>
              <a:buChar char="Ø"/>
            </a:pPr>
            <a:r>
              <a:rPr lang="en-US" altLang="en-US" sz="2400" dirty="0">
                <a:latin typeface="Arial" panose="020B0604020202020204" pitchFamily="34" charset="0"/>
              </a:rPr>
              <a:t>I</a:t>
            </a:r>
            <a:r>
              <a:rPr kumimoji="0" lang="en-US" altLang="en-US" sz="2400" b="0" i="0" u="none" strike="noStrike" cap="none" normalizeH="0" baseline="0" dirty="0">
                <a:ln>
                  <a:noFill/>
                </a:ln>
                <a:solidFill>
                  <a:schemeClr val="tx1"/>
                </a:solidFill>
                <a:effectLst/>
                <a:latin typeface="Arial" panose="020B0604020202020204" pitchFamily="34" charset="0"/>
              </a:rPr>
              <a:t>s a class that serves as a base for one or more subclasses.</a:t>
            </a:r>
          </a:p>
          <a:p>
            <a:pPr>
              <a:lnSpc>
                <a:spcPct val="150000"/>
              </a:lnSpc>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It provides common properties and behaviors that the subclass can inherit and reuse.</a:t>
            </a:r>
          </a:p>
          <a:p>
            <a:pPr>
              <a:lnSpc>
                <a:spcPct val="150000"/>
              </a:lnSpc>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 A superclass can be extended to add new properties and behaviors, but its own properties and behaviors remain unchanged.</a:t>
            </a:r>
          </a:p>
          <a:p>
            <a:pPr>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64912831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C8FD-2A06-D645-665A-F6B62FD15B6F}"/>
              </a:ext>
            </a:extLst>
          </p:cNvPr>
          <p:cNvSpPr>
            <a:spLocks noGrp="1"/>
          </p:cNvSpPr>
          <p:nvPr>
            <p:ph type="title"/>
          </p:nvPr>
        </p:nvSpPr>
        <p:spPr>
          <a:xfrm>
            <a:off x="1963947" y="1022303"/>
            <a:ext cx="8610600" cy="1293028"/>
          </a:xfrm>
        </p:spPr>
        <p:txBody>
          <a:bodyPr/>
          <a:lstStyle/>
          <a:p>
            <a:pPr algn="l"/>
            <a:r>
              <a:rPr lang="en-US" altLang="en-US" sz="4000" u="sng" dirty="0">
                <a:solidFill>
                  <a:schemeClr val="accent1">
                    <a:lumMod val="60000"/>
                    <a:lumOff val="40000"/>
                  </a:schemeClr>
                </a:solidFill>
                <a:latin typeface="Bahnschrift SemiBold" panose="020B0502040204020203" pitchFamily="34" charset="0"/>
              </a:rPr>
              <a:t>S</a:t>
            </a:r>
            <a:r>
              <a:rPr kumimoji="0" lang="en-US" altLang="en-US" sz="4000" b="0" i="0" u="sng" strike="noStrike" cap="none" normalizeH="0" baseline="0" dirty="0">
                <a:ln>
                  <a:noFill/>
                </a:ln>
                <a:solidFill>
                  <a:schemeClr val="accent1">
                    <a:lumMod val="60000"/>
                    <a:lumOff val="40000"/>
                  </a:schemeClr>
                </a:solidFill>
                <a:effectLst/>
                <a:latin typeface="Bahnschrift SemiBold" panose="020B0502040204020203" pitchFamily="34" charset="0"/>
              </a:rPr>
              <a:t>ubclass</a:t>
            </a:r>
            <a:endParaRPr lang="en-US" dirty="0"/>
          </a:p>
        </p:txBody>
      </p:sp>
      <p:sp>
        <p:nvSpPr>
          <p:cNvPr id="3" name="Content Placeholder 2">
            <a:extLst>
              <a:ext uri="{FF2B5EF4-FFF2-40B4-BE49-F238E27FC236}">
                <a16:creationId xmlns:a16="http://schemas.microsoft.com/office/drawing/2014/main" id="{5D4357ED-FF54-B01F-9DCF-18D62E7B23AC}"/>
              </a:ext>
            </a:extLst>
          </p:cNvPr>
          <p:cNvSpPr>
            <a:spLocks noGrp="1"/>
          </p:cNvSpPr>
          <p:nvPr>
            <p:ph idx="1"/>
          </p:nvPr>
        </p:nvSpPr>
        <p:spPr>
          <a:xfrm>
            <a:off x="685800" y="2315331"/>
            <a:ext cx="10820400" cy="4024125"/>
          </a:xfrm>
        </p:spPr>
        <p:txBody>
          <a:bodyPr/>
          <a:lstStyle/>
          <a:p>
            <a:pPr algn="just" eaLnBrk="0" fontAlgn="base" hangingPunct="0">
              <a:lnSpc>
                <a:spcPct val="150000"/>
              </a:lnSpc>
              <a:spcBef>
                <a:spcPct val="0"/>
              </a:spcBef>
              <a:spcAft>
                <a:spcPct val="0"/>
              </a:spcAf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A subclass, also known as a child class</a:t>
            </a:r>
            <a:r>
              <a:rPr lang="en-US" altLang="en-US" sz="2400" dirty="0">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algn="just" eaLnBrk="0" fontAlgn="base" hangingPunct="0">
              <a:lnSpc>
                <a:spcPct val="150000"/>
              </a:lnSpc>
              <a:spcBef>
                <a:spcPct val="0"/>
              </a:spcBef>
              <a:spcAft>
                <a:spcPct val="0"/>
              </a:spcAft>
              <a:buFont typeface="Wingdings" panose="05000000000000000000" pitchFamily="2" charset="2"/>
              <a:buChar char="Ø"/>
            </a:pPr>
            <a:r>
              <a:rPr lang="en-US" altLang="en-US" sz="2400" dirty="0">
                <a:latin typeface="Arial" panose="020B0604020202020204" pitchFamily="34" charset="0"/>
              </a:rPr>
              <a:t>I</a:t>
            </a:r>
            <a:r>
              <a:rPr kumimoji="0" lang="en-US" altLang="en-US" sz="2400" b="0" i="0" u="none" strike="noStrike" cap="none" normalizeH="0" baseline="0" dirty="0">
                <a:ln>
                  <a:noFill/>
                </a:ln>
                <a:solidFill>
                  <a:schemeClr val="tx1"/>
                </a:solidFill>
                <a:effectLst/>
                <a:latin typeface="Arial" panose="020B0604020202020204" pitchFamily="34" charset="0"/>
              </a:rPr>
              <a:t>s a class that inherits properties and behaviors from a superclass. </a:t>
            </a:r>
          </a:p>
          <a:p>
            <a:pPr algn="just" eaLnBrk="0" fontAlgn="base" hangingPunct="0">
              <a:lnSpc>
                <a:spcPct val="150000"/>
              </a:lnSpc>
              <a:spcBef>
                <a:spcPct val="0"/>
              </a:spcBef>
              <a:spcAft>
                <a:spcPct val="0"/>
              </a:spcAf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It can also add new properties and behaviors that are specific to the subclass. </a:t>
            </a:r>
          </a:p>
          <a:p>
            <a:pPr algn="just" eaLnBrk="0" fontAlgn="base" hangingPunct="0">
              <a:lnSpc>
                <a:spcPct val="150000"/>
              </a:lnSpc>
              <a:spcBef>
                <a:spcPct val="0"/>
              </a:spcBef>
              <a:spcAft>
                <a:spcPct val="0"/>
              </a:spcAf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The subclass can override properties and methods of its superclass to provide its own implementation.</a:t>
            </a:r>
          </a:p>
          <a:p>
            <a:pPr algn="just" eaLnBrk="0" fontAlgn="base" hangingPunct="0">
              <a:lnSpc>
                <a:spcPct val="150000"/>
              </a:lnSpc>
              <a:spcBef>
                <a:spcPct val="0"/>
              </a:spcBef>
              <a:spcAft>
                <a:spcPct val="0"/>
              </a:spcAft>
              <a:buFont typeface="Wingdings" panose="05000000000000000000" pitchFamily="2" charset="2"/>
              <a:buChar char="Ø"/>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265278737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EF6719-2BD2-DEE3-2474-99FDCD39AECE}"/>
              </a:ext>
            </a:extLst>
          </p:cNvPr>
          <p:cNvSpPr txBox="1"/>
          <p:nvPr/>
        </p:nvSpPr>
        <p:spPr>
          <a:xfrm>
            <a:off x="1226388" y="1538211"/>
            <a:ext cx="9739223" cy="378565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Java, inheritance is a mechanism that allows a class to inherit properties and behaviors from a parent class, also known as a superclass. The child class, also known as the subclass, can extend the functionality of the superclass by adding its own properties and behaviors.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create a subclass that inherits from a superclass in Java, you can use the </a:t>
            </a:r>
            <a:r>
              <a:rPr kumimoji="0" lang="en-US" altLang="en-US" sz="2000" b="0" i="0" u="none" strike="noStrike" cap="none" normalizeH="0" baseline="0" dirty="0">
                <a:ln>
                  <a:noFill/>
                </a:ln>
                <a:solidFill>
                  <a:srgbClr val="FFFF00"/>
                </a:solidFill>
                <a:effectLst/>
                <a:latin typeface="Arial Unicode MS"/>
              </a:rPr>
              <a:t>extends</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keyword</a:t>
            </a:r>
            <a:r>
              <a:rPr kumimoji="0" lang="en-US" altLang="en-US" sz="20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1">
                    <a:lumMod val="40000"/>
                    <a:lumOff val="60000"/>
                  </a:schemeClr>
                </a:solidFill>
                <a:latin typeface="Arial Unicode MS"/>
              </a:rPr>
              <a:t>     Syntax</a:t>
            </a:r>
            <a:r>
              <a:rPr lang="en-US" altLang="en-US" sz="2000" dirty="0">
                <a:latin typeface="Arial Unicode MS"/>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37DCEC2-7F21-5E24-8C83-EFD180D49B1D}"/>
              </a:ext>
            </a:extLst>
          </p:cNvPr>
          <p:cNvSpPr txBox="1"/>
          <p:nvPr/>
        </p:nvSpPr>
        <p:spPr>
          <a:xfrm>
            <a:off x="690112" y="534836"/>
            <a:ext cx="10944045" cy="461665"/>
          </a:xfrm>
          <a:prstGeom prst="rect">
            <a:avLst/>
          </a:prstGeom>
          <a:noFill/>
        </p:spPr>
        <p:txBody>
          <a:bodyPr wrap="square" rtlCol="0">
            <a:spAutoFit/>
          </a:bodyPr>
          <a:lstStyle/>
          <a:p>
            <a:pPr algn="ctr"/>
            <a:r>
              <a:rPr lang="en-US" sz="2400" b="1" i="1" u="sng" dirty="0">
                <a:solidFill>
                  <a:schemeClr val="accent2">
                    <a:lumMod val="60000"/>
                    <a:lumOff val="40000"/>
                  </a:schemeClr>
                </a:solidFill>
                <a:latin typeface="Algerian" panose="04020705040A02060702" pitchFamily="82" charset="0"/>
              </a:rPr>
              <a:t>Inheritance</a:t>
            </a:r>
            <a:endParaRPr lang="en-US" b="1" i="1" u="sng" dirty="0">
              <a:solidFill>
                <a:schemeClr val="accent2">
                  <a:lumMod val="60000"/>
                  <a:lumOff val="40000"/>
                </a:schemeClr>
              </a:solidFill>
              <a:latin typeface="Algerian" panose="04020705040A02060702" pitchFamily="82" charset="0"/>
            </a:endParaRPr>
          </a:p>
        </p:txBody>
      </p:sp>
      <p:pic>
        <p:nvPicPr>
          <p:cNvPr id="8" name="Picture 7">
            <a:extLst>
              <a:ext uri="{FF2B5EF4-FFF2-40B4-BE49-F238E27FC236}">
                <a16:creationId xmlns:a16="http://schemas.microsoft.com/office/drawing/2014/main" id="{581DDD8C-33E8-C7AC-5B2C-567A886D7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327" y="4380409"/>
            <a:ext cx="5983614" cy="18787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1616029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E645B3-F266-85C6-3BB0-59D7158CE6C0}"/>
              </a:ext>
            </a:extLst>
          </p:cNvPr>
          <p:cNvSpPr txBox="1"/>
          <p:nvPr/>
        </p:nvSpPr>
        <p:spPr>
          <a:xfrm>
            <a:off x="1138686" y="2255678"/>
            <a:ext cx="9514936" cy="3170099"/>
          </a:xfrm>
          <a:prstGeom prst="rect">
            <a:avLst/>
          </a:prstGeom>
          <a:noFill/>
        </p:spPr>
        <p:txBody>
          <a:bodyPr wrap="square">
            <a:spAutoFit/>
          </a:bodyPr>
          <a:lstStyle/>
          <a:p>
            <a:pPr marL="457200" indent="-457200" algn="just">
              <a:buFont typeface="+mj-lt"/>
              <a:buAutoNum type="arabicPeriod"/>
            </a:pPr>
            <a:r>
              <a:rPr lang="en-US" sz="2000" b="1" dirty="0">
                <a:solidFill>
                  <a:schemeClr val="accent2">
                    <a:lumMod val="60000"/>
                    <a:lumOff val="40000"/>
                  </a:schemeClr>
                </a:solidFill>
              </a:rPr>
              <a:t>Code Reusability: </a:t>
            </a:r>
            <a:r>
              <a:rPr lang="en-US" sz="2000" dirty="0"/>
              <a:t>The code written in the Superclass is common to all subclasses. Child classes can directly use the parent class code.</a:t>
            </a:r>
          </a:p>
          <a:p>
            <a:pPr marL="457200" indent="-457200" algn="just">
              <a:buFont typeface="+mj-lt"/>
              <a:buAutoNum type="arabicPeriod"/>
            </a:pPr>
            <a:endParaRPr lang="en-US" sz="2000" dirty="0"/>
          </a:p>
          <a:p>
            <a:pPr marL="457200" indent="-457200" algn="just">
              <a:buFont typeface="+mj-lt"/>
              <a:buAutoNum type="arabicPeriod"/>
            </a:pPr>
            <a:r>
              <a:rPr lang="en-US" sz="2000" b="1" dirty="0">
                <a:solidFill>
                  <a:schemeClr val="accent2">
                    <a:lumMod val="60000"/>
                    <a:lumOff val="40000"/>
                  </a:schemeClr>
                </a:solidFill>
              </a:rPr>
              <a:t>Method Overriding</a:t>
            </a:r>
            <a:r>
              <a:rPr lang="en-US" sz="2000" b="1" dirty="0"/>
              <a:t>: </a:t>
            </a:r>
            <a:r>
              <a:rPr lang="en-US" sz="2000" dirty="0">
                <a:hlinkClick r:id="rId2"/>
              </a:rPr>
              <a:t>Method Overriding</a:t>
            </a:r>
            <a:r>
              <a:rPr lang="en-US" sz="2000" dirty="0"/>
              <a:t> is achievable only through Inheritance. It is one of the ways by which java achieves Run Time Polymorphism.</a:t>
            </a:r>
          </a:p>
          <a:p>
            <a:pPr marL="457200" indent="-457200" algn="just">
              <a:buFont typeface="+mj-lt"/>
              <a:buAutoNum type="arabicPeriod"/>
            </a:pPr>
            <a:endParaRPr lang="en-US" sz="2000" dirty="0"/>
          </a:p>
          <a:p>
            <a:pPr marL="457200" indent="-457200" algn="just">
              <a:buFont typeface="+mj-lt"/>
              <a:buAutoNum type="arabicPeriod"/>
            </a:pPr>
            <a:r>
              <a:rPr lang="en-US" sz="2000" b="1" dirty="0">
                <a:solidFill>
                  <a:schemeClr val="accent2">
                    <a:lumMod val="60000"/>
                    <a:lumOff val="40000"/>
                  </a:schemeClr>
                </a:solidFill>
              </a:rPr>
              <a:t>Abstraction</a:t>
            </a:r>
            <a:r>
              <a:rPr lang="en-US" sz="2000" b="1" dirty="0"/>
              <a:t>: </a:t>
            </a:r>
            <a:r>
              <a:rPr lang="en-US" sz="2000" dirty="0"/>
              <a:t>The concept of abstract where we do not have to provide all details is achieved through inheritance. </a:t>
            </a:r>
            <a:r>
              <a:rPr lang="en-US" sz="2000" dirty="0">
                <a:hlinkClick r:id="rId3"/>
              </a:rPr>
              <a:t>Abstraction </a:t>
            </a:r>
            <a:r>
              <a:rPr lang="en-US" sz="2000" dirty="0"/>
              <a:t>only shows the functionality to the user.</a:t>
            </a:r>
          </a:p>
        </p:txBody>
      </p:sp>
      <p:sp>
        <p:nvSpPr>
          <p:cNvPr id="5" name="TextBox 4">
            <a:extLst>
              <a:ext uri="{FF2B5EF4-FFF2-40B4-BE49-F238E27FC236}">
                <a16:creationId xmlns:a16="http://schemas.microsoft.com/office/drawing/2014/main" id="{93F0A328-4E5C-F6BD-A981-BAFED397D6FA}"/>
              </a:ext>
            </a:extLst>
          </p:cNvPr>
          <p:cNvSpPr txBox="1"/>
          <p:nvPr/>
        </p:nvSpPr>
        <p:spPr>
          <a:xfrm>
            <a:off x="2848873" y="1061852"/>
            <a:ext cx="6094562" cy="523220"/>
          </a:xfrm>
          <a:prstGeom prst="rect">
            <a:avLst/>
          </a:prstGeom>
          <a:noFill/>
        </p:spPr>
        <p:txBody>
          <a:bodyPr wrap="square">
            <a:spAutoFit/>
          </a:bodyPr>
          <a:lstStyle/>
          <a:p>
            <a:pPr algn="just"/>
            <a:r>
              <a:rPr lang="en-US" sz="2800" b="1" dirty="0">
                <a:solidFill>
                  <a:srgbClr val="FF0000"/>
                </a:solidFill>
                <a:effectLst/>
              </a:rPr>
              <a:t>Why do we need it?</a:t>
            </a:r>
          </a:p>
        </p:txBody>
      </p:sp>
    </p:spTree>
    <p:extLst>
      <p:ext uri="{BB962C8B-B14F-4D97-AF65-F5344CB8AC3E}">
        <p14:creationId xmlns:p14="http://schemas.microsoft.com/office/powerpoint/2010/main" val="311567244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7FB41A-D554-DD62-BD81-8EAF13FE85C3}"/>
              </a:ext>
            </a:extLst>
          </p:cNvPr>
          <p:cNvSpPr txBox="1"/>
          <p:nvPr/>
        </p:nvSpPr>
        <p:spPr>
          <a:xfrm>
            <a:off x="816490" y="2083626"/>
            <a:ext cx="10955548" cy="1880451"/>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When a subclass overrides a method of its superclass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000" dirty="0">
                <a:latin typeface="Arial" panose="020B0604020202020204" pitchFamily="34" charset="0"/>
              </a:rPr>
              <a:t>I</a:t>
            </a:r>
            <a:r>
              <a:rPr kumimoji="0" lang="en-US" altLang="en-US" sz="2000" b="0" i="0" u="none" strike="noStrike" cap="none" normalizeH="0" baseline="0" dirty="0">
                <a:ln>
                  <a:noFill/>
                </a:ln>
                <a:solidFill>
                  <a:schemeClr val="tx1"/>
                </a:solidFill>
                <a:effectLst/>
                <a:latin typeface="Arial" panose="020B0604020202020204" pitchFamily="34" charset="0"/>
              </a:rPr>
              <a:t>t provides a new implementation of the method.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is known as method overriding</a:t>
            </a:r>
            <a:endParaRPr kumimoji="0" lang="en-US" altLang="en-US" sz="2000" b="0" i="0" u="none" strike="noStrike" cap="none" normalizeH="0" baseline="0" dirty="0">
              <a:ln>
                <a:noFill/>
              </a:ln>
              <a:solidFill>
                <a:schemeClr val="tx1"/>
              </a:solidFill>
              <a:effectLst/>
              <a:latin typeface="Arial Unicode M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DA490244-A205-D9A2-363F-590EB65894FB}"/>
              </a:ext>
            </a:extLst>
          </p:cNvPr>
          <p:cNvSpPr txBox="1"/>
          <p:nvPr/>
        </p:nvSpPr>
        <p:spPr>
          <a:xfrm>
            <a:off x="733245" y="1085799"/>
            <a:ext cx="5276491" cy="523220"/>
          </a:xfrm>
          <a:prstGeom prst="rect">
            <a:avLst/>
          </a:prstGeom>
          <a:noFill/>
        </p:spPr>
        <p:txBody>
          <a:bodyPr wrap="square" rtlCol="0">
            <a:spAutoFit/>
          </a:bodyPr>
          <a:lstStyle/>
          <a:p>
            <a:pPr algn="ctr"/>
            <a:r>
              <a:rPr lang="en-US" altLang="en-US" sz="2800" u="sng" dirty="0">
                <a:solidFill>
                  <a:schemeClr val="accent2">
                    <a:lumMod val="60000"/>
                    <a:lumOff val="40000"/>
                  </a:schemeClr>
                </a:solidFill>
                <a:latin typeface="Arial" panose="020B0604020202020204" pitchFamily="34" charset="0"/>
              </a:rPr>
              <a:t>O</a:t>
            </a:r>
            <a:r>
              <a:rPr kumimoji="0" lang="en-US" altLang="en-US" sz="2800" b="0" i="0" u="sng" strike="noStrike" cap="none" normalizeH="0" baseline="0" dirty="0">
                <a:ln>
                  <a:noFill/>
                </a:ln>
                <a:solidFill>
                  <a:schemeClr val="accent2">
                    <a:lumMod val="60000"/>
                    <a:lumOff val="40000"/>
                  </a:schemeClr>
                </a:solidFill>
                <a:effectLst/>
                <a:latin typeface="Arial" panose="020B0604020202020204" pitchFamily="34" charset="0"/>
              </a:rPr>
              <a:t>verriding</a:t>
            </a:r>
            <a:endParaRPr lang="en-US" u="sng" dirty="0">
              <a:solidFill>
                <a:schemeClr val="accent2">
                  <a:lumMod val="60000"/>
                  <a:lumOff val="40000"/>
                </a:schemeClr>
              </a:solidFill>
            </a:endParaRPr>
          </a:p>
        </p:txBody>
      </p:sp>
      <p:sp>
        <p:nvSpPr>
          <p:cNvPr id="7" name="TextBox 6">
            <a:extLst>
              <a:ext uri="{FF2B5EF4-FFF2-40B4-BE49-F238E27FC236}">
                <a16:creationId xmlns:a16="http://schemas.microsoft.com/office/drawing/2014/main" id="{3AF6394C-CE2C-9058-9BC9-8ED39662F913}"/>
              </a:ext>
            </a:extLst>
          </p:cNvPr>
          <p:cNvSpPr txBox="1"/>
          <p:nvPr/>
        </p:nvSpPr>
        <p:spPr>
          <a:xfrm flipH="1">
            <a:off x="816490" y="5319334"/>
            <a:ext cx="10955548" cy="1200329"/>
          </a:xfrm>
          <a:prstGeom prst="rect">
            <a:avLst/>
          </a:prstGeom>
          <a:noFill/>
        </p:spPr>
        <p:txBody>
          <a:bodyPr wrap="square" rtlCol="0">
            <a:spAutoFit/>
          </a:bodyPr>
          <a:lstStyle/>
          <a:p>
            <a:pPr algn="just"/>
            <a:r>
              <a:rPr kumimoji="0" lang="en-US" altLang="en-US" sz="1800" b="0" i="0" u="none" strike="noStrike" cap="none" normalizeH="0" baseline="0" dirty="0">
                <a:ln>
                  <a:noFill/>
                </a:ln>
                <a:solidFill>
                  <a:schemeClr val="tx1"/>
                </a:solidFill>
                <a:effectLst/>
                <a:latin typeface="Arial" panose="020B0604020202020204" pitchFamily="34" charset="0"/>
              </a:rPr>
              <a:t>In this example, ‘</a:t>
            </a:r>
            <a:r>
              <a:rPr kumimoji="0" lang="en-US" altLang="en-US" sz="1800" b="0" i="0" u="none" strike="noStrike" cap="none" normalizeH="0" baseline="0" dirty="0">
                <a:ln>
                  <a:noFill/>
                </a:ln>
                <a:solidFill>
                  <a:schemeClr val="tx1"/>
                </a:solidFill>
                <a:effectLst/>
                <a:latin typeface="Arial Unicode MS"/>
              </a:rPr>
              <a:t>Subclass’</a:t>
            </a:r>
            <a:r>
              <a:rPr kumimoji="0" lang="en-US" altLang="en-US" sz="1800" b="0" i="0" u="none" strike="noStrike" cap="none" normalizeH="0" baseline="0" dirty="0">
                <a:ln>
                  <a:noFill/>
                </a:ln>
                <a:solidFill>
                  <a:schemeClr val="tx1"/>
                </a:solidFill>
                <a:effectLst/>
              </a:rPr>
              <a:t> overrides the ‘</a:t>
            </a:r>
            <a:r>
              <a:rPr kumimoji="0" lang="en-US" altLang="en-US" sz="1800" b="0" i="0" u="none" strike="noStrike" cap="none" normalizeH="0" baseline="0" dirty="0">
                <a:ln>
                  <a:noFill/>
                </a:ln>
                <a:solidFill>
                  <a:schemeClr val="tx1"/>
                </a:solidFill>
                <a:effectLst/>
                <a:latin typeface="Arial Unicode MS"/>
              </a:rPr>
              <a:t>printMessage()’</a:t>
            </a:r>
            <a:r>
              <a:rPr kumimoji="0" lang="en-US" altLang="en-US" sz="1800" b="0" i="0" u="none" strike="noStrike" cap="none" normalizeH="0" baseline="0" dirty="0">
                <a:ln>
                  <a:noFill/>
                </a:ln>
                <a:solidFill>
                  <a:schemeClr val="tx1"/>
                </a:solidFill>
                <a:effectLst/>
              </a:rPr>
              <a:t> method of its superclass ‘</a:t>
            </a:r>
            <a:r>
              <a:rPr kumimoji="0" lang="en-US" altLang="en-US" sz="1800" b="0" i="0" u="none" strike="noStrike" cap="none" normalizeH="0" baseline="0" dirty="0">
                <a:ln>
                  <a:noFill/>
                </a:ln>
                <a:solidFill>
                  <a:schemeClr val="tx1"/>
                </a:solidFill>
                <a:effectLst/>
                <a:latin typeface="Arial Unicode MS"/>
              </a:rPr>
              <a:t>Superclass’</a:t>
            </a:r>
            <a:r>
              <a:rPr kumimoji="0" lang="en-US" altLang="en-US" sz="1800" b="0" i="0" u="none" strike="noStrike" cap="none" normalizeH="0" baseline="0" dirty="0">
                <a:ln>
                  <a:noFill/>
                </a:ln>
                <a:solidFill>
                  <a:schemeClr val="tx1"/>
                </a:solidFill>
                <a:effectLst/>
              </a:rPr>
              <a:t> with a new implementation that prints "Hello, Java!" instead of "Hello, World!". When you create an object of the </a:t>
            </a:r>
            <a:r>
              <a:rPr kumimoji="0" lang="en-US" altLang="en-US" sz="1800" b="0" i="0" u="none" strike="noStrike" cap="none" normalizeH="0" baseline="0" dirty="0">
                <a:ln>
                  <a:noFill/>
                </a:ln>
                <a:solidFill>
                  <a:schemeClr val="tx1"/>
                </a:solidFill>
                <a:effectLst/>
                <a:latin typeface="Arial Unicode MS"/>
              </a:rPr>
              <a:t>Subclass</a:t>
            </a:r>
            <a:r>
              <a:rPr kumimoji="0" lang="en-US" altLang="en-US" sz="1800" b="0" i="0" u="none" strike="noStrike" cap="none" normalizeH="0" baseline="0" dirty="0">
                <a:ln>
                  <a:noFill/>
                </a:ln>
                <a:solidFill>
                  <a:schemeClr val="tx1"/>
                </a:solidFill>
                <a:effectLst/>
              </a:rPr>
              <a:t> and call the ‘</a:t>
            </a:r>
            <a:r>
              <a:rPr kumimoji="0" lang="en-US" altLang="en-US" sz="1800" b="0" i="0" u="none" strike="noStrike" cap="none" normalizeH="0" baseline="0" dirty="0">
                <a:ln>
                  <a:noFill/>
                </a:ln>
                <a:solidFill>
                  <a:schemeClr val="tx1"/>
                </a:solidFill>
                <a:effectLst/>
                <a:latin typeface="Arial Unicode MS"/>
              </a:rPr>
              <a:t>printMessage()’</a:t>
            </a:r>
            <a:r>
              <a:rPr kumimoji="0" lang="en-US" altLang="en-US" sz="1800" b="0" i="0" u="none" strike="noStrike" cap="none" normalizeH="0" baseline="0" dirty="0">
                <a:ln>
                  <a:noFill/>
                </a:ln>
                <a:solidFill>
                  <a:schemeClr val="tx1"/>
                </a:solidFill>
                <a:effectLst/>
              </a:rPr>
              <a:t> method, it will execute the implementation of the ‘</a:t>
            </a:r>
            <a:r>
              <a:rPr kumimoji="0" lang="en-US" altLang="en-US" sz="1800" b="0" i="0" u="none" strike="noStrike" cap="none" normalizeH="0" baseline="0" dirty="0">
                <a:ln>
                  <a:noFill/>
                </a:ln>
                <a:solidFill>
                  <a:schemeClr val="tx1"/>
                </a:solidFill>
                <a:effectLst/>
                <a:latin typeface="Arial Unicode MS"/>
              </a:rPr>
              <a:t>Subclass’</a:t>
            </a:r>
            <a:r>
              <a:rPr kumimoji="0" lang="en-US" altLang="en-US" sz="1800" b="0" i="0" u="none" strike="noStrike" cap="none" normalizeH="0" baseline="0" dirty="0">
                <a:ln>
                  <a:noFill/>
                </a:ln>
                <a:solidFill>
                  <a:schemeClr val="tx1"/>
                </a:solidFill>
                <a:effectLst/>
              </a:rPr>
              <a:t> and print "Hello, Java!" to the console.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2F86771-ECC4-61FB-4CA7-8F20CD0B8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20" y="1859339"/>
            <a:ext cx="4218318" cy="33260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211676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CEEC2E-A0DD-D69C-1056-AD37873A7E68}"/>
              </a:ext>
            </a:extLst>
          </p:cNvPr>
          <p:cNvSpPr txBox="1"/>
          <p:nvPr/>
        </p:nvSpPr>
        <p:spPr>
          <a:xfrm>
            <a:off x="1656272" y="1716657"/>
            <a:ext cx="7712015" cy="4455835"/>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In java, there are five type of inheritances  </a:t>
            </a:r>
          </a:p>
          <a:p>
            <a:pPr>
              <a:lnSpc>
                <a:spcPct val="150000"/>
              </a:lnSpc>
            </a:pPr>
            <a:endParaRPr lang="en-US" sz="2400" dirty="0">
              <a:latin typeface="Arial" panose="020B0604020202020204" pitchFamily="34" charset="0"/>
              <a:cs typeface="Arial" panose="020B0604020202020204" pitchFamily="34" charset="0"/>
            </a:endParaRPr>
          </a:p>
          <a:p>
            <a:pPr marL="457200" indent="-457200">
              <a:lnSpc>
                <a:spcPct val="150000"/>
              </a:lnSpc>
              <a:buAutoNum type="arabicPeriod"/>
            </a:pPr>
            <a:r>
              <a:rPr lang="en-US" sz="2400" dirty="0">
                <a:latin typeface="Arial" panose="020B0604020202020204" pitchFamily="34" charset="0"/>
                <a:cs typeface="Arial" panose="020B0604020202020204" pitchFamily="34" charset="0"/>
              </a:rPr>
              <a:t>Single inheritance</a:t>
            </a:r>
          </a:p>
          <a:p>
            <a:pPr marL="457200" indent="-457200">
              <a:lnSpc>
                <a:spcPct val="150000"/>
              </a:lnSpc>
              <a:buAutoNum type="arabicPeriod"/>
            </a:pPr>
            <a:r>
              <a:rPr lang="en-US" sz="2400" dirty="0">
                <a:latin typeface="Arial" panose="020B0604020202020204" pitchFamily="34" charset="0"/>
                <a:cs typeface="Arial" panose="020B0604020202020204" pitchFamily="34" charset="0"/>
              </a:rPr>
              <a:t>Multilevel inheritance</a:t>
            </a:r>
          </a:p>
          <a:p>
            <a:pPr marL="457200" indent="-457200">
              <a:lnSpc>
                <a:spcPct val="150000"/>
              </a:lnSpc>
              <a:buAutoNum type="arabicPeriod"/>
            </a:pPr>
            <a:r>
              <a:rPr lang="en-US" sz="2400" dirty="0">
                <a:latin typeface="Arial" panose="020B0604020202020204" pitchFamily="34" charset="0"/>
                <a:cs typeface="Arial" panose="020B0604020202020204" pitchFamily="34" charset="0"/>
              </a:rPr>
              <a:t>Hierarchical inheritance</a:t>
            </a:r>
          </a:p>
          <a:p>
            <a:pPr marL="457200" indent="-457200">
              <a:lnSpc>
                <a:spcPct val="150000"/>
              </a:lnSpc>
              <a:buAutoNum type="arabicPeriod"/>
            </a:pPr>
            <a:r>
              <a:rPr lang="en-US" sz="2400" dirty="0">
                <a:latin typeface="Arial" panose="020B0604020202020204" pitchFamily="34" charset="0"/>
                <a:cs typeface="Arial" panose="020B0604020202020204" pitchFamily="34" charset="0"/>
              </a:rPr>
              <a:t>Multiple inheritance</a:t>
            </a:r>
          </a:p>
          <a:p>
            <a:pPr marL="457200" indent="-457200">
              <a:lnSpc>
                <a:spcPct val="150000"/>
              </a:lnSpc>
              <a:buAutoNum type="arabicPeriod"/>
            </a:pPr>
            <a:r>
              <a:rPr lang="en-US" sz="2400" dirty="0">
                <a:latin typeface="Arial" panose="020B0604020202020204" pitchFamily="34" charset="0"/>
                <a:cs typeface="Arial" panose="020B0604020202020204" pitchFamily="34" charset="0"/>
              </a:rPr>
              <a:t>Hybrid inheritance</a:t>
            </a:r>
          </a:p>
          <a:p>
            <a:pPr marL="457200" indent="-457200">
              <a:lnSpc>
                <a:spcPct val="150000"/>
              </a:lnSpc>
              <a:buAutoNum type="arabicPeriod"/>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69517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B447104A-1A74-B1AD-27AC-A46CDC0E8DC9}"/>
              </a:ext>
            </a:extLst>
          </p:cNvPr>
          <p:cNvSpPr>
            <a:spLocks noChangeArrowheads="1"/>
          </p:cNvSpPr>
          <p:nvPr/>
        </p:nvSpPr>
        <p:spPr bwMode="auto">
          <a:xfrm>
            <a:off x="560718" y="786664"/>
            <a:ext cx="883344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400" i="0" u="sng" strike="noStrike" cap="none" normalizeH="0" baseline="0" dirty="0">
                <a:ln>
                  <a:noFill/>
                </a:ln>
                <a:solidFill>
                  <a:srgbClr val="FF0000"/>
                </a:solidFill>
                <a:effectLst/>
                <a:latin typeface="Arial" panose="020B0604020202020204" pitchFamily="34" charset="0"/>
              </a:rPr>
              <a:t>Single</a:t>
            </a:r>
            <a:r>
              <a:rPr kumimoji="0" lang="en-US" altLang="en-US" sz="2000" b="1" i="0" u="none" strike="noStrike" cap="none" normalizeH="0" baseline="0" dirty="0">
                <a:ln>
                  <a:noFill/>
                </a:ln>
                <a:solidFill>
                  <a:srgbClr val="FF0000"/>
                </a:solidFill>
                <a:effectLst/>
                <a:latin typeface="Arial" panose="020B0604020202020204" pitchFamily="34" charset="0"/>
              </a:rPr>
              <a:t> </a:t>
            </a:r>
            <a:r>
              <a:rPr lang="en-US" altLang="en-US" sz="2400" u="sng" dirty="0">
                <a:solidFill>
                  <a:srgbClr val="FF0000"/>
                </a:solidFill>
                <a:latin typeface="Arial" panose="020B0604020202020204" pitchFamily="34" charset="0"/>
              </a:rPr>
              <a:t>I</a:t>
            </a:r>
            <a:r>
              <a:rPr kumimoji="0" lang="en-US" altLang="en-US" sz="2400" i="0" u="sng" strike="noStrike" cap="none" normalizeH="0" baseline="0" dirty="0">
                <a:ln>
                  <a:noFill/>
                </a:ln>
                <a:solidFill>
                  <a:srgbClr val="FF0000"/>
                </a:solidFill>
                <a:effectLst/>
                <a:latin typeface="Arial" panose="020B0604020202020204" pitchFamily="34" charset="0"/>
              </a:rPr>
              <a:t>nheritance</a:t>
            </a:r>
            <a:endParaRPr kumimoji="0" lang="en-US" altLang="en-US" sz="2000" i="0" u="none" strike="noStrike" cap="none" normalizeH="0" baseline="0" dirty="0">
              <a:ln>
                <a:noFill/>
              </a:ln>
              <a:solidFill>
                <a:srgbClr val="FF000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FF000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A subclass inherits properties and behaviors from a single superclass. In Java, you can use the </a:t>
            </a:r>
            <a:r>
              <a:rPr kumimoji="0" lang="en-US" altLang="en-US" sz="2000" b="0" i="0" u="none" strike="noStrike" cap="none" normalizeH="0" baseline="0" dirty="0">
                <a:ln>
                  <a:noFill/>
                </a:ln>
                <a:solidFill>
                  <a:schemeClr val="tx1"/>
                </a:solidFill>
                <a:effectLst/>
                <a:latin typeface="Arial Unicode MS"/>
              </a:rPr>
              <a:t>extends</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keyword to create a single inheritance relationship between two classes.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spcBef>
                <a:spcPct val="0"/>
              </a:spcBef>
              <a:spcAft>
                <a:spcPct val="0"/>
              </a:spcAft>
            </a:pPr>
            <a:r>
              <a:rPr lang="en-US" sz="2000" dirty="0">
                <a:latin typeface="Arial" panose="020B0604020202020204" pitchFamily="34" charset="0"/>
                <a:cs typeface="Arial" panose="020B0604020202020204" pitchFamily="34" charset="0"/>
              </a:rPr>
              <a:t>Single inheritance allows for code reuse and promotes the idea of class hierarchy. It is one of the fundamental concepts of object-oriented programming in Java.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76CEC565-6E72-C59F-DF73-CB0834E6E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053" y="3894694"/>
            <a:ext cx="3899139" cy="2602163"/>
          </a:xfrm>
          <a:prstGeom prst="rect">
            <a:avLst/>
          </a:prstGeom>
        </p:spPr>
      </p:pic>
    </p:spTree>
    <p:extLst>
      <p:ext uri="{BB962C8B-B14F-4D97-AF65-F5344CB8AC3E}">
        <p14:creationId xmlns:p14="http://schemas.microsoft.com/office/powerpoint/2010/main" val="3576620047"/>
      </p:ext>
    </p:extLst>
  </p:cSld>
  <p:clrMapOvr>
    <a:masterClrMapping/>
  </p:clrMapOvr>
  <p:transition spd="slow">
    <p:cover/>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421</TotalTime>
  <Words>766</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Arial Unicode MS</vt:lpstr>
      <vt:lpstr>Bahnschrift SemiBold</vt:lpstr>
      <vt:lpstr>Blackadder ITC</vt:lpstr>
      <vt:lpstr>Century Gothic</vt:lpstr>
      <vt:lpstr>Goudy Old Style</vt:lpstr>
      <vt:lpstr>Wingdings</vt:lpstr>
      <vt:lpstr>Vapor Trail</vt:lpstr>
      <vt:lpstr>PowerPoint Presentation</vt:lpstr>
      <vt:lpstr>PowerPoint Presentation</vt:lpstr>
      <vt:lpstr>Superclass</vt:lpstr>
      <vt:lpstr>Subclass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krishna</dc:creator>
  <cp:lastModifiedBy>vamsi krishna</cp:lastModifiedBy>
  <cp:revision>9</cp:revision>
  <dcterms:created xsi:type="dcterms:W3CDTF">2023-03-26T10:14:30Z</dcterms:created>
  <dcterms:modified xsi:type="dcterms:W3CDTF">2023-04-03T20:23:52Z</dcterms:modified>
</cp:coreProperties>
</file>