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19"/>
  </p:notesMasterIdLst>
  <p:handoutMasterIdLst>
    <p:handoutMasterId r:id="rId20"/>
  </p:handoutMasterIdLst>
  <p:sldIdLst>
    <p:sldId id="256" r:id="rId5"/>
    <p:sldId id="257" r:id="rId6"/>
    <p:sldId id="258" r:id="rId7"/>
    <p:sldId id="264" r:id="rId8"/>
    <p:sldId id="260" r:id="rId9"/>
    <p:sldId id="266" r:id="rId10"/>
    <p:sldId id="267" r:id="rId11"/>
    <p:sldId id="268" r:id="rId12"/>
    <p:sldId id="259" r:id="rId13"/>
    <p:sldId id="269" r:id="rId14"/>
    <p:sldId id="270" r:id="rId15"/>
    <p:sldId id="271" r:id="rId16"/>
    <p:sldId id="263"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6" d="100"/>
          <a:sy n="56" d="100"/>
        </p:scale>
        <p:origin x="1260" y="42"/>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86C3D2F-5A05-4596-A225-FC14565701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39C051B-F26C-4470-B56C-092B4E1C4C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E9A1B5-1BE4-4CD6-80C4-143959F034D3}" type="datetimeFigureOut">
              <a:rPr lang="en-US" smtClean="0"/>
              <a:t>3/28/2023</a:t>
            </a:fld>
            <a:endParaRPr lang="en-US" dirty="0"/>
          </a:p>
        </p:txBody>
      </p:sp>
      <p:sp>
        <p:nvSpPr>
          <p:cNvPr id="4" name="Footer Placeholder 3">
            <a:extLst>
              <a:ext uri="{FF2B5EF4-FFF2-40B4-BE49-F238E27FC236}">
                <a16:creationId xmlns:a16="http://schemas.microsoft.com/office/drawing/2014/main" xmlns="" id="{CD59DB8B-3A1C-4291-8A97-C19C5D31C3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9E6310B9-42FE-4FE9-8C0B-5C7382DBB0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FCFFF0-B784-4FE7-8A38-F89DE294F830}" type="slidenum">
              <a:rPr lang="en-US" smtClean="0"/>
              <a:t>‹#›</a:t>
            </a:fld>
            <a:endParaRPr lang="en-US" dirty="0"/>
          </a:p>
        </p:txBody>
      </p:sp>
    </p:spTree>
    <p:extLst>
      <p:ext uri="{BB962C8B-B14F-4D97-AF65-F5344CB8AC3E}">
        <p14:creationId xmlns:p14="http://schemas.microsoft.com/office/powerpoint/2010/main" val="2101566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120A-21AF-4F12-ABAA-66A70823631B}" type="datetimeFigureOut">
              <a:rPr lang="en-US" smtClean="0"/>
              <a:t>3/28/2023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672F-171E-46DC-915C-C7BCF99F5C42}" type="slidenum">
              <a:rPr lang="en-US" smtClean="0"/>
              <a:t>‹#›</a:t>
            </a:fld>
            <a:endParaRPr lang="en-US" dirty="0"/>
          </a:p>
        </p:txBody>
      </p:sp>
    </p:spTree>
    <p:extLst>
      <p:ext uri="{BB962C8B-B14F-4D97-AF65-F5344CB8AC3E}">
        <p14:creationId xmlns:p14="http://schemas.microsoft.com/office/powerpoint/2010/main" val="195849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F63B152-7103-4FFE-90AC-D94EB7F44A7E}" type="datetimeFigureOut">
              <a:rPr lang="en-US" smtClean="0"/>
              <a:t>3/28/2023</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99DD5A9-4EF1-497E-92EF-2D23CF305E03}"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524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16221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3383596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6961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F63B152-7103-4FFE-90AC-D94EB7F44A7E}" type="datetimeFigureOut">
              <a:rPr lang="en-US" smtClean="0"/>
              <a:t>3/28/2023</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99DD5A9-4EF1-497E-92EF-2D23CF305E03}"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5131944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63B152-7103-4FFE-90AC-D94EB7F44A7E}" type="datetimeFigureOut">
              <a:rPr lang="en-US" smtClean="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700274406"/>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63B152-7103-4FFE-90AC-D94EB7F44A7E}" type="datetimeFigureOut">
              <a:rPr lang="en-US" smtClean="0"/>
              <a:t>3/28/2023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558323575"/>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F63B152-7103-4FFE-90AC-D94EB7F44A7E}" type="datetimeFigureOut">
              <a:rPr lang="en-US" smtClean="0"/>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4993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3B152-7103-4FFE-90AC-D94EB7F44A7E}" type="datetimeFigureOut">
              <a:rPr lang="en-US" smtClean="0"/>
              <a:t>3/28/2023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61635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F63B152-7103-4FFE-90AC-D94EB7F44A7E}" type="datetimeFigureOut">
              <a:rPr lang="en-US" smtClean="0"/>
              <a:t>3/28/2023</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299DD5A9-4EF1-497E-92EF-2D23CF305E03}"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8637214"/>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F63B152-7103-4FFE-90AC-D94EB7F44A7E}" type="datetimeFigureOut">
              <a:rPr lang="en-US" smtClean="0"/>
              <a:t>3/28/2023</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75383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F63B152-7103-4FFE-90AC-D94EB7F44A7E}" type="datetimeFigureOut">
              <a:rPr lang="en-US" smtClean="0"/>
              <a:t>3/28/2023</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99DD5A9-4EF1-497E-92EF-2D23CF305E03}" type="slidenum">
              <a:rPr lang="en-US" smtClean="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8072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4188DD-3717-47D0-B979-D111D81B46AA}"/>
              </a:ext>
            </a:extLst>
          </p:cNvPr>
          <p:cNvSpPr>
            <a:spLocks noGrp="1"/>
          </p:cNvSpPr>
          <p:nvPr>
            <p:ph type="ctrTitle"/>
          </p:nvPr>
        </p:nvSpPr>
        <p:spPr>
          <a:xfrm>
            <a:off x="1078523" y="1098388"/>
            <a:ext cx="10318418" cy="4394988"/>
          </a:xfrm>
        </p:spPr>
        <p:txBody>
          <a:bodyPr/>
          <a:lstStyle/>
          <a:p>
            <a:r>
              <a:rPr lang="en-US" sz="7200" dirty="0" smtClean="0">
                <a:latin typeface="Bodoni MT" panose="02070603080606020203" pitchFamily="18" charset="0"/>
              </a:rPr>
              <a:t>SEVEN STEPS to JDBC</a:t>
            </a:r>
            <a:endParaRPr lang="en-US" sz="7200" dirty="0">
              <a:latin typeface="Bodoni MT" panose="02070603080606020203" pitchFamily="18" charset="0"/>
            </a:endParaRPr>
          </a:p>
        </p:txBody>
      </p:sp>
    </p:spTree>
    <p:extLst>
      <p:ext uri="{BB962C8B-B14F-4D97-AF65-F5344CB8AC3E}">
        <p14:creationId xmlns:p14="http://schemas.microsoft.com/office/powerpoint/2010/main" val="195701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DE38657A-8B7E-4B6C-A10E-806AE7B7F95B}"/>
              </a:ext>
            </a:extLst>
          </p:cNvPr>
          <p:cNvSpPr>
            <a:spLocks noGrp="1"/>
          </p:cNvSpPr>
          <p:nvPr>
            <p:ph type="title"/>
          </p:nvPr>
        </p:nvSpPr>
        <p:spPr>
          <a:xfrm>
            <a:off x="1251678" y="169333"/>
            <a:ext cx="10178322" cy="1023082"/>
          </a:xfrm>
        </p:spPr>
        <p:txBody>
          <a:bodyPr>
            <a:normAutofit fontScale="90000"/>
          </a:bodyPr>
          <a:lstStyle/>
          <a:p>
            <a:pPr fontAlgn="base"/>
            <a:r>
              <a:rPr lang="en-US" sz="4000" dirty="0"/>
              <a:t>STEP 5</a:t>
            </a:r>
            <a:r>
              <a:rPr lang="en-US" sz="4000" dirty="0" smtClean="0"/>
              <a:t>: </a:t>
            </a:r>
            <a:r>
              <a:rPr lang="en-US" sz="4000" dirty="0" smtClean="0">
                <a:solidFill>
                  <a:schemeClr val="accent1"/>
                </a:solidFill>
              </a:rPr>
              <a:t>execute the query</a:t>
            </a:r>
            <a:r>
              <a:rPr lang="en-US" sz="3600" dirty="0"/>
              <a:t/>
            </a:r>
            <a:br>
              <a:rPr lang="en-US" sz="3600" dirty="0"/>
            </a:br>
            <a:r>
              <a:rPr lang="en-US" sz="4000" dirty="0"/>
              <a:t/>
            </a:r>
            <a:br>
              <a:rPr lang="en-US" sz="4000" dirty="0"/>
            </a:br>
            <a:r>
              <a:rPr lang="en-US" sz="4000" dirty="0"/>
              <a:t/>
            </a:r>
            <a:br>
              <a:rPr lang="en-US" sz="4000" dirty="0"/>
            </a:br>
            <a:endParaRPr lang="en-US" sz="4000" dirty="0">
              <a:solidFill>
                <a:schemeClr val="accent1"/>
              </a:solidFill>
            </a:endParaRPr>
          </a:p>
        </p:txBody>
      </p:sp>
      <p:sp>
        <p:nvSpPr>
          <p:cNvPr id="7" name="Content Placeholder 2">
            <a:extLst>
              <a:ext uri="{FF2B5EF4-FFF2-40B4-BE49-F238E27FC236}">
                <a16:creationId xmlns:a16="http://schemas.microsoft.com/office/drawing/2014/main" xmlns="" id="{5E50C1E8-A3C4-4E79-8384-A72C2430432A}"/>
              </a:ext>
            </a:extLst>
          </p:cNvPr>
          <p:cNvSpPr>
            <a:spLocks noGrp="1"/>
          </p:cNvSpPr>
          <p:nvPr>
            <p:ph idx="1"/>
          </p:nvPr>
        </p:nvSpPr>
        <p:spPr>
          <a:xfrm>
            <a:off x="1251678" y="1405467"/>
            <a:ext cx="10178322" cy="5266265"/>
          </a:xfrm>
        </p:spPr>
        <p:txBody>
          <a:bodyPr>
            <a:normAutofit/>
          </a:bodyPr>
          <a:lstStyle/>
          <a:p>
            <a:pPr marL="0" indent="0">
              <a:buNone/>
            </a:pPr>
            <a:r>
              <a:rPr lang="en-US" sz="2800" b="1" dirty="0"/>
              <a:t>There are 4 important methods to execute the query in Statement interface</a:t>
            </a:r>
            <a:r>
              <a:rPr lang="en-US" sz="2800" b="1" dirty="0" smtClean="0"/>
              <a:t>.</a:t>
            </a:r>
          </a:p>
          <a:p>
            <a:pPr marL="514350" indent="-514350">
              <a:buFont typeface="+mj-lt"/>
              <a:buAutoNum type="arabicPeriod"/>
            </a:pPr>
            <a:r>
              <a:rPr lang="en-US" sz="2800" dirty="0" err="1"/>
              <a:t>ResultSet</a:t>
            </a:r>
            <a:r>
              <a:rPr lang="en-US" sz="2800" dirty="0"/>
              <a:t> </a:t>
            </a:r>
            <a:r>
              <a:rPr lang="en-US" sz="2800" dirty="0" err="1"/>
              <a:t>executeQuery</a:t>
            </a:r>
            <a:r>
              <a:rPr lang="en-US" sz="2800" dirty="0"/>
              <a:t>(String </a:t>
            </a:r>
            <a:r>
              <a:rPr lang="en-US" sz="2800" dirty="0" err="1"/>
              <a:t>sql</a:t>
            </a:r>
            <a:r>
              <a:rPr lang="en-US" sz="2800" dirty="0"/>
              <a:t>)</a:t>
            </a:r>
          </a:p>
          <a:p>
            <a:pPr marL="514350" indent="-514350">
              <a:buFont typeface="+mj-lt"/>
              <a:buAutoNum type="arabicPeriod"/>
            </a:pPr>
            <a:r>
              <a:rPr lang="en-US" sz="2800" b="1" dirty="0" err="1"/>
              <a:t>executeUpdate</a:t>
            </a:r>
            <a:r>
              <a:rPr lang="en-US" sz="2800" b="1" dirty="0"/>
              <a:t>(String </a:t>
            </a:r>
            <a:r>
              <a:rPr lang="en-US" sz="2800" b="1" dirty="0" err="1"/>
              <a:t>sql</a:t>
            </a:r>
            <a:r>
              <a:rPr lang="en-US" sz="2800" b="1" dirty="0" smtClean="0"/>
              <a:t>)</a:t>
            </a:r>
          </a:p>
          <a:p>
            <a:pPr marL="514350" indent="-514350">
              <a:buFont typeface="+mj-lt"/>
              <a:buAutoNum type="arabicPeriod"/>
            </a:pPr>
            <a:r>
              <a:rPr lang="en-US" sz="2800" b="1" dirty="0"/>
              <a:t> execute(String </a:t>
            </a:r>
            <a:r>
              <a:rPr lang="en-US" sz="2800" b="1" dirty="0" err="1"/>
              <a:t>sql</a:t>
            </a:r>
            <a:r>
              <a:rPr lang="en-US" sz="2800" b="1" dirty="0" smtClean="0"/>
              <a:t>)</a:t>
            </a:r>
          </a:p>
          <a:p>
            <a:pPr marL="514350" indent="-514350">
              <a:buFont typeface="+mj-lt"/>
              <a:buAutoNum type="arabicPeriod"/>
            </a:pPr>
            <a:r>
              <a:rPr lang="en-US" sz="2800" b="1" dirty="0"/>
              <a:t> </a:t>
            </a:r>
            <a:r>
              <a:rPr lang="en-US" sz="2800" b="1" dirty="0" err="1"/>
              <a:t>executeBatch</a:t>
            </a:r>
            <a:r>
              <a:rPr lang="en-US" sz="2800" b="1" dirty="0"/>
              <a:t>()</a:t>
            </a:r>
            <a:endParaRPr lang="en-US" sz="2800" b="1" dirty="0" smtClean="0"/>
          </a:p>
        </p:txBody>
      </p:sp>
    </p:spTree>
    <p:extLst>
      <p:ext uri="{BB962C8B-B14F-4D97-AF65-F5344CB8AC3E}">
        <p14:creationId xmlns:p14="http://schemas.microsoft.com/office/powerpoint/2010/main" val="337704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DE38657A-8B7E-4B6C-A10E-806AE7B7F95B}"/>
              </a:ext>
            </a:extLst>
          </p:cNvPr>
          <p:cNvSpPr>
            <a:spLocks noGrp="1"/>
          </p:cNvSpPr>
          <p:nvPr>
            <p:ph type="title"/>
          </p:nvPr>
        </p:nvSpPr>
        <p:spPr>
          <a:xfrm>
            <a:off x="1251678" y="169333"/>
            <a:ext cx="10178322" cy="1023082"/>
          </a:xfrm>
        </p:spPr>
        <p:txBody>
          <a:bodyPr>
            <a:normAutofit fontScale="90000"/>
          </a:bodyPr>
          <a:lstStyle/>
          <a:p>
            <a:pPr fontAlgn="base"/>
            <a:r>
              <a:rPr lang="en-US" sz="4000" dirty="0"/>
              <a:t>STEP </a:t>
            </a:r>
            <a:r>
              <a:rPr lang="en-US" sz="4000" dirty="0" smtClean="0"/>
              <a:t>6: </a:t>
            </a:r>
            <a:r>
              <a:rPr lang="en-US" sz="4000" dirty="0" smtClean="0">
                <a:solidFill>
                  <a:schemeClr val="accent1"/>
                </a:solidFill>
              </a:rPr>
              <a:t>Retrieve </a:t>
            </a:r>
            <a:r>
              <a:rPr lang="en-US" sz="4000" dirty="0">
                <a:solidFill>
                  <a:schemeClr val="accent1"/>
                </a:solidFill>
              </a:rPr>
              <a:t>results</a:t>
            </a:r>
            <a:r>
              <a:rPr lang="en-US" sz="3600" dirty="0"/>
              <a:t/>
            </a:r>
            <a:br>
              <a:rPr lang="en-US" sz="3600" dirty="0"/>
            </a:br>
            <a:r>
              <a:rPr lang="en-US" sz="4000" dirty="0"/>
              <a:t/>
            </a:r>
            <a:br>
              <a:rPr lang="en-US" sz="4000" dirty="0"/>
            </a:br>
            <a:r>
              <a:rPr lang="en-US" sz="4000" dirty="0"/>
              <a:t/>
            </a:r>
            <a:br>
              <a:rPr lang="en-US" sz="4000" dirty="0"/>
            </a:br>
            <a:endParaRPr lang="en-US" sz="4000" dirty="0">
              <a:solidFill>
                <a:schemeClr val="accent1"/>
              </a:solidFill>
            </a:endParaRPr>
          </a:p>
        </p:txBody>
      </p:sp>
      <p:sp>
        <p:nvSpPr>
          <p:cNvPr id="7" name="Content Placeholder 2">
            <a:extLst>
              <a:ext uri="{FF2B5EF4-FFF2-40B4-BE49-F238E27FC236}">
                <a16:creationId xmlns:a16="http://schemas.microsoft.com/office/drawing/2014/main" xmlns="" id="{5E50C1E8-A3C4-4E79-8384-A72C2430432A}"/>
              </a:ext>
            </a:extLst>
          </p:cNvPr>
          <p:cNvSpPr>
            <a:spLocks noGrp="1"/>
          </p:cNvSpPr>
          <p:nvPr>
            <p:ph idx="1"/>
          </p:nvPr>
        </p:nvSpPr>
        <p:spPr>
          <a:xfrm>
            <a:off x="1251678" y="1405467"/>
            <a:ext cx="10178322" cy="5266265"/>
          </a:xfrm>
        </p:spPr>
        <p:txBody>
          <a:bodyPr>
            <a:normAutofit/>
          </a:bodyPr>
          <a:lstStyle/>
          <a:p>
            <a:pPr marL="0" indent="0">
              <a:buNone/>
            </a:pPr>
            <a:r>
              <a:rPr lang="en-US" sz="2800" dirty="0"/>
              <a:t>When queries are executed using the </a:t>
            </a:r>
            <a:r>
              <a:rPr lang="en-US" sz="2800" dirty="0" err="1"/>
              <a:t>executeQuery</a:t>
            </a:r>
            <a:r>
              <a:rPr lang="en-US" sz="2800" dirty="0"/>
              <a:t>() method, it produces results stored in the </a:t>
            </a:r>
            <a:r>
              <a:rPr lang="en-US" sz="2800" dirty="0" err="1"/>
              <a:t>ResultSet</a:t>
            </a:r>
            <a:r>
              <a:rPr lang="en-US" sz="2800" dirty="0"/>
              <a:t> object. The </a:t>
            </a:r>
            <a:r>
              <a:rPr lang="en-US" sz="2800" dirty="0" err="1"/>
              <a:t>ResultSet</a:t>
            </a:r>
            <a:r>
              <a:rPr lang="en-US" sz="2800" dirty="0"/>
              <a:t> object is then used to access the retrieved data from the database</a:t>
            </a:r>
            <a:r>
              <a:rPr lang="en-US" sz="2800" dirty="0" smtClean="0"/>
              <a:t>.</a:t>
            </a:r>
          </a:p>
          <a:p>
            <a:pPr marL="0" indent="0">
              <a:buNone/>
            </a:pPr>
            <a:endParaRPr lang="en-US" sz="2800" dirty="0"/>
          </a:p>
          <a:p>
            <a:pPr marL="0" lvl="0" indent="0">
              <a:buNone/>
            </a:pPr>
            <a:r>
              <a:rPr lang="en-US" sz="3200" b="1" dirty="0" err="1">
                <a:solidFill>
                  <a:srgbClr val="3A3A3A"/>
                </a:solidFill>
                <a:latin typeface="inherit"/>
              </a:rPr>
              <a:t>ResultSet</a:t>
            </a:r>
            <a:r>
              <a:rPr lang="en-US" sz="3200" b="1" dirty="0">
                <a:solidFill>
                  <a:srgbClr val="3A3A3A"/>
                </a:solidFill>
                <a:latin typeface="inherit"/>
              </a:rPr>
              <a:t> </a:t>
            </a:r>
            <a:r>
              <a:rPr lang="en-US" sz="3200" b="1" dirty="0" err="1">
                <a:solidFill>
                  <a:srgbClr val="3A3A3A"/>
                </a:solidFill>
                <a:latin typeface="inherit"/>
              </a:rPr>
              <a:t>rs</a:t>
            </a:r>
            <a:r>
              <a:rPr lang="en-US" sz="3200" b="1" dirty="0">
                <a:solidFill>
                  <a:srgbClr val="3A3A3A"/>
                </a:solidFill>
                <a:latin typeface="inherit"/>
              </a:rPr>
              <a:t> 1= statemnt1.executeQuery(QUERY));</a:t>
            </a:r>
            <a:r>
              <a:rPr lang="en-US" sz="3200" b="1" dirty="0">
                <a:solidFill>
                  <a:schemeClr val="tx1"/>
                </a:solidFill>
              </a:rPr>
              <a:t> </a:t>
            </a:r>
            <a:endParaRPr lang="en-US" sz="3200" b="1" dirty="0">
              <a:solidFill>
                <a:schemeClr val="tx1"/>
              </a:solidFill>
              <a:latin typeface="Arial" panose="020B0604020202020204" pitchFamily="34" charset="0"/>
            </a:endParaRPr>
          </a:p>
          <a:p>
            <a:pPr marL="0" indent="0">
              <a:buNone/>
            </a:pPr>
            <a:endParaRPr lang="en-US" sz="2800" dirty="0" smtClean="0"/>
          </a:p>
          <a:p>
            <a:pPr marL="0" indent="0">
              <a:buNone/>
            </a:pPr>
            <a:endParaRPr lang="en-US" sz="2800" b="1" dirty="0" smtClean="0"/>
          </a:p>
        </p:txBody>
      </p:sp>
    </p:spTree>
    <p:extLst>
      <p:ext uri="{BB962C8B-B14F-4D97-AF65-F5344CB8AC3E}">
        <p14:creationId xmlns:p14="http://schemas.microsoft.com/office/powerpoint/2010/main" val="1585871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DE38657A-8B7E-4B6C-A10E-806AE7B7F95B}"/>
              </a:ext>
            </a:extLst>
          </p:cNvPr>
          <p:cNvSpPr>
            <a:spLocks noGrp="1"/>
          </p:cNvSpPr>
          <p:nvPr>
            <p:ph type="title"/>
          </p:nvPr>
        </p:nvSpPr>
        <p:spPr>
          <a:xfrm>
            <a:off x="1251678" y="169333"/>
            <a:ext cx="10178322" cy="1023082"/>
          </a:xfrm>
        </p:spPr>
        <p:txBody>
          <a:bodyPr>
            <a:normAutofit fontScale="90000"/>
          </a:bodyPr>
          <a:lstStyle/>
          <a:p>
            <a:pPr fontAlgn="base"/>
            <a:r>
              <a:rPr lang="en-US" sz="4000" dirty="0"/>
              <a:t>STEP 7</a:t>
            </a:r>
            <a:r>
              <a:rPr lang="en-US" sz="4000" dirty="0" smtClean="0"/>
              <a:t>: </a:t>
            </a:r>
            <a:r>
              <a:rPr lang="en-US" sz="4000" dirty="0" smtClean="0">
                <a:solidFill>
                  <a:schemeClr val="accent1"/>
                </a:solidFill>
              </a:rPr>
              <a:t>close the connections</a:t>
            </a:r>
            <a:r>
              <a:rPr lang="en-US" sz="3600" dirty="0"/>
              <a:t/>
            </a:r>
            <a:br>
              <a:rPr lang="en-US" sz="3600" dirty="0"/>
            </a:br>
            <a:r>
              <a:rPr lang="en-US" sz="4000" dirty="0"/>
              <a:t/>
            </a:r>
            <a:br>
              <a:rPr lang="en-US" sz="4000" dirty="0"/>
            </a:br>
            <a:r>
              <a:rPr lang="en-US" sz="4000" dirty="0"/>
              <a:t/>
            </a:r>
            <a:br>
              <a:rPr lang="en-US" sz="4000" dirty="0"/>
            </a:br>
            <a:endParaRPr lang="en-US" sz="4000" dirty="0">
              <a:solidFill>
                <a:schemeClr val="accent1"/>
              </a:solidFill>
            </a:endParaRPr>
          </a:p>
        </p:txBody>
      </p:sp>
      <p:sp>
        <p:nvSpPr>
          <p:cNvPr id="7" name="Content Placeholder 2">
            <a:extLst>
              <a:ext uri="{FF2B5EF4-FFF2-40B4-BE49-F238E27FC236}">
                <a16:creationId xmlns:a16="http://schemas.microsoft.com/office/drawing/2014/main" xmlns="" id="{5E50C1E8-A3C4-4E79-8384-A72C2430432A}"/>
              </a:ext>
            </a:extLst>
          </p:cNvPr>
          <p:cNvSpPr>
            <a:spLocks noGrp="1"/>
          </p:cNvSpPr>
          <p:nvPr>
            <p:ph idx="1"/>
          </p:nvPr>
        </p:nvSpPr>
        <p:spPr>
          <a:xfrm>
            <a:off x="1251678" y="1405467"/>
            <a:ext cx="10178322" cy="5266265"/>
          </a:xfrm>
        </p:spPr>
        <p:txBody>
          <a:bodyPr>
            <a:normAutofit/>
          </a:bodyPr>
          <a:lstStyle/>
          <a:p>
            <a:pPr marL="0" indent="0">
              <a:buNone/>
            </a:pPr>
            <a:r>
              <a:rPr lang="en-US" sz="2800" dirty="0"/>
              <a:t>Finally, we are done with manipulating data in DB. Now we can close the JDBC connection. We need to make sure that we have closed the resource after we have used it. If we don’t close them properly we may end up out of connections.</a:t>
            </a:r>
            <a:endParaRPr lang="en-US" sz="2800" dirty="0"/>
          </a:p>
          <a:p>
            <a:pPr marL="0" lvl="0" indent="0">
              <a:buNone/>
            </a:pPr>
            <a:endParaRPr lang="en-US" sz="3200" b="1" dirty="0" smtClean="0">
              <a:solidFill>
                <a:srgbClr val="3A3A3A"/>
              </a:solidFill>
              <a:latin typeface="inherit"/>
            </a:endParaRPr>
          </a:p>
          <a:p>
            <a:pPr marL="0" lvl="0" indent="0">
              <a:buNone/>
            </a:pPr>
            <a:r>
              <a:rPr lang="en-US" sz="3200" dirty="0"/>
              <a:t>When we close the connection object, Statement and </a:t>
            </a:r>
            <a:r>
              <a:rPr lang="en-US" sz="3200" dirty="0" err="1"/>
              <a:t>ResultSet</a:t>
            </a:r>
            <a:r>
              <a:rPr lang="en-US" sz="3200" dirty="0"/>
              <a:t> objects will be closed automatically.</a:t>
            </a:r>
            <a:endParaRPr lang="en-US" sz="3200" b="1" dirty="0">
              <a:solidFill>
                <a:srgbClr val="3A3A3A"/>
              </a:solidFill>
              <a:latin typeface="inherit"/>
            </a:endParaRPr>
          </a:p>
          <a:p>
            <a:pPr marL="0" lvl="0" indent="0">
              <a:buNone/>
            </a:pPr>
            <a:r>
              <a:rPr lang="en-US" sz="3200" b="1" dirty="0" err="1" smtClean="0">
                <a:solidFill>
                  <a:srgbClr val="3A3A3A"/>
                </a:solidFill>
                <a:latin typeface="inherit"/>
              </a:rPr>
              <a:t>conn.close</a:t>
            </a:r>
            <a:r>
              <a:rPr lang="en-US" sz="3200" b="1" dirty="0" smtClean="0">
                <a:solidFill>
                  <a:srgbClr val="3A3A3A"/>
                </a:solidFill>
                <a:latin typeface="inherit"/>
              </a:rPr>
              <a:t>();</a:t>
            </a:r>
            <a:endParaRPr lang="en-US" sz="2800" dirty="0" smtClean="0"/>
          </a:p>
          <a:p>
            <a:pPr marL="0" indent="0">
              <a:buNone/>
            </a:pPr>
            <a:endParaRPr lang="en-US" sz="2800" b="1" dirty="0" smtClean="0"/>
          </a:p>
        </p:txBody>
      </p:sp>
    </p:spTree>
    <p:extLst>
      <p:ext uri="{BB962C8B-B14F-4D97-AF65-F5344CB8AC3E}">
        <p14:creationId xmlns:p14="http://schemas.microsoft.com/office/powerpoint/2010/main" val="2884480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xmlns="" id="{B217C2AD-51B4-40CE-A71F-F5D3F846D9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2" name="Rectangle 11">
            <a:extLst>
              <a:ext uri="{FF2B5EF4-FFF2-40B4-BE49-F238E27FC236}">
                <a16:creationId xmlns:a16="http://schemas.microsoft.com/office/drawing/2014/main" xmlns="" id="{6F1BF92E-23CF-4BFE-9E1F-C359BACFA3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xmlns="" id="{B89090F2-B101-458B-9AFF-27327443BB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https://www.softwaretestinghelp.com/jdbc-connection-steps/#1_Import_Packages</a:t>
            </a:r>
            <a:endParaRPr lang="en-US" dirty="0"/>
          </a:p>
        </p:txBody>
      </p:sp>
      <p:sp>
        <p:nvSpPr>
          <p:cNvPr id="16" name="Freeform 6">
            <a:extLst>
              <a:ext uri="{FF2B5EF4-FFF2-40B4-BE49-F238E27FC236}">
                <a16:creationId xmlns:a16="http://schemas.microsoft.com/office/drawing/2014/main" xmlns="" id="{526C103B-17BD-4B48-AB6F-0D9EF826AA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8" name="Rectangle 17">
            <a:extLst>
              <a:ext uri="{FF2B5EF4-FFF2-40B4-BE49-F238E27FC236}">
                <a16:creationId xmlns:a16="http://schemas.microsoft.com/office/drawing/2014/main" xmlns="" id="{E9EC3243-CA25-4485-A7FE-8B01419238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xmlns="" id="{C5419D58-BC25-49DA-8347-58B287F90DF0}"/>
              </a:ext>
            </a:extLst>
          </p:cNvPr>
          <p:cNvSpPr>
            <a:spLocks noGrp="1"/>
          </p:cNvSpPr>
          <p:nvPr>
            <p:ph idx="1"/>
          </p:nvPr>
        </p:nvSpPr>
        <p:spPr>
          <a:xfrm>
            <a:off x="611338" y="259176"/>
            <a:ext cx="4234990" cy="1020027"/>
          </a:xfrm>
        </p:spPr>
        <p:txBody>
          <a:bodyPr vert="horz" lIns="91440" tIns="45720" rIns="91440" bIns="45720" rtlCol="0" anchor="t">
            <a:normAutofit/>
          </a:bodyPr>
          <a:lstStyle/>
          <a:p>
            <a:pPr marL="0" indent="0" algn="ctr">
              <a:lnSpc>
                <a:spcPct val="100000"/>
              </a:lnSpc>
              <a:buNone/>
            </a:pPr>
            <a:r>
              <a:rPr lang="en-US" sz="2800" b="1" cap="all" spc="400" dirty="0" smtClean="0">
                <a:solidFill>
                  <a:schemeClr val="tx2"/>
                </a:solidFill>
                <a:latin typeface="Times New Roman" panose="02020603050405020304" pitchFamily="18" charset="0"/>
                <a:cs typeface="Times New Roman" panose="02020603050405020304" pitchFamily="18" charset="0"/>
              </a:rPr>
              <a:t>REFERENCES</a:t>
            </a:r>
            <a:endParaRPr lang="en-US" sz="2800" b="1" cap="all" spc="400" dirty="0">
              <a:solidFill>
                <a:schemeClr val="tx2"/>
              </a:solidFill>
              <a:latin typeface="Times New Roman" panose="02020603050405020304" pitchFamily="18" charset="0"/>
              <a:cs typeface="Times New Roman" panose="02020603050405020304" pitchFamily="18" charset="0"/>
            </a:endParaRPr>
          </a:p>
        </p:txBody>
      </p:sp>
      <p:sp>
        <p:nvSpPr>
          <p:cNvPr id="5" name="Rectangle 4"/>
          <p:cNvSpPr/>
          <p:nvPr/>
        </p:nvSpPr>
        <p:spPr>
          <a:xfrm>
            <a:off x="1624147" y="1466297"/>
            <a:ext cx="3865738" cy="369332"/>
          </a:xfrm>
          <a:prstGeom prst="rect">
            <a:avLst/>
          </a:prstGeom>
        </p:spPr>
        <p:txBody>
          <a:bodyPr wrap="none">
            <a:spAutoFit/>
          </a:bodyPr>
          <a:lstStyle/>
          <a:p>
            <a:r>
              <a:rPr lang="en-US" dirty="0"/>
              <a:t>https://www.turing.com/kb/what-is-jdbc</a:t>
            </a:r>
          </a:p>
        </p:txBody>
      </p:sp>
      <p:sp>
        <p:nvSpPr>
          <p:cNvPr id="13" name="Content Placeholder 2">
            <a:extLst>
              <a:ext uri="{FF2B5EF4-FFF2-40B4-BE49-F238E27FC236}">
                <a16:creationId xmlns:a16="http://schemas.microsoft.com/office/drawing/2014/main" xmlns="" id="{5E50C1E8-A3C4-4E79-8384-A72C2430432A}"/>
              </a:ext>
            </a:extLst>
          </p:cNvPr>
          <p:cNvSpPr txBox="1">
            <a:spLocks/>
          </p:cNvSpPr>
          <p:nvPr/>
        </p:nvSpPr>
        <p:spPr>
          <a:xfrm>
            <a:off x="1624147" y="1843550"/>
            <a:ext cx="10178322" cy="36383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defTabSz="457200">
              <a:buNone/>
            </a:pPr>
            <a:r>
              <a:rPr lang="en-US" sz="1800" dirty="0">
                <a:solidFill>
                  <a:schemeClr val="tx1"/>
                </a:solidFill>
              </a:rPr>
              <a:t>https://www.softwaretestinghelp.com/jdbc-connection-steps/#1_Import_Packages</a:t>
            </a:r>
            <a:endParaRPr lang="en-US" sz="1800" dirty="0">
              <a:solidFill>
                <a:schemeClr val="tx1"/>
              </a:solidFill>
            </a:endParaRPr>
          </a:p>
          <a:p>
            <a:pPr marL="0" indent="0">
              <a:buFont typeface="Arial" panose="020B0604020202020204" pitchFamily="34" charset="0"/>
              <a:buNone/>
            </a:pPr>
            <a:endParaRPr lang="en-US" sz="2800" b="1" dirty="0" smtClean="0"/>
          </a:p>
        </p:txBody>
      </p:sp>
    </p:spTree>
    <p:extLst>
      <p:ext uri="{BB962C8B-B14F-4D97-AF65-F5344CB8AC3E}">
        <p14:creationId xmlns:p14="http://schemas.microsoft.com/office/powerpoint/2010/main" val="1630570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xmlns="" id="{28A3E57F-DE9A-45F6-BEF3-EF8EEA07E065}"/>
              </a:ext>
            </a:extLst>
          </p:cNvPr>
          <p:cNvSpPr>
            <a:spLocks noGrp="1"/>
          </p:cNvSpPr>
          <p:nvPr>
            <p:ph type="title"/>
          </p:nvPr>
        </p:nvSpPr>
        <p:spPr>
          <a:xfrm>
            <a:off x="2802662" y="756357"/>
            <a:ext cx="8187071" cy="1253066"/>
          </a:xfrm>
        </p:spPr>
        <p:txBody>
          <a:bodyPr/>
          <a:lstStyle/>
          <a:p>
            <a:r>
              <a:rPr lang="en-US" dirty="0"/>
              <a:t>Slide Tite</a:t>
            </a:r>
          </a:p>
        </p:txBody>
      </p:sp>
      <p:sp>
        <p:nvSpPr>
          <p:cNvPr id="6" name="TextBox 5">
            <a:extLst>
              <a:ext uri="{FF2B5EF4-FFF2-40B4-BE49-F238E27FC236}">
                <a16:creationId xmlns:a16="http://schemas.microsoft.com/office/drawing/2014/main" xmlns="" id="{51CA1257-66A3-465A-A773-E2D1F421929F}"/>
              </a:ext>
            </a:extLst>
          </p:cNvPr>
          <p:cNvSpPr txBox="1"/>
          <p:nvPr/>
        </p:nvSpPr>
        <p:spPr>
          <a:xfrm>
            <a:off x="3513005" y="2360809"/>
            <a:ext cx="8487104" cy="1323439"/>
          </a:xfrm>
          <a:prstGeom prst="rect">
            <a:avLst/>
          </a:prstGeom>
          <a:noFill/>
        </p:spPr>
        <p:txBody>
          <a:bodyPr wrap="square" rtlCol="0">
            <a:spAutoFit/>
          </a:bodyPr>
          <a:lstStyle/>
          <a:p>
            <a:r>
              <a:rPr lang="en-US" sz="4000" dirty="0" smtClean="0">
                <a:latin typeface="Bodoni MT" panose="02070603080606020203" pitchFamily="18" charset="0"/>
              </a:rPr>
              <a:t>We are going to have a great year learning together!</a:t>
            </a:r>
            <a:endParaRPr lang="en-US" sz="900" dirty="0"/>
          </a:p>
        </p:txBody>
      </p:sp>
    </p:spTree>
    <p:extLst>
      <p:ext uri="{BB962C8B-B14F-4D97-AF65-F5344CB8AC3E}">
        <p14:creationId xmlns:p14="http://schemas.microsoft.com/office/powerpoint/2010/main" val="1059349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DAE078-3CB3-4D1F-8E4E-75C6D5DA8D1A}"/>
              </a:ext>
            </a:extLst>
          </p:cNvPr>
          <p:cNvSpPr>
            <a:spLocks noGrp="1"/>
          </p:cNvSpPr>
          <p:nvPr>
            <p:ph type="title"/>
          </p:nvPr>
        </p:nvSpPr>
        <p:spPr>
          <a:xfrm>
            <a:off x="1203434" y="382385"/>
            <a:ext cx="10893973" cy="1630346"/>
          </a:xfrm>
        </p:spPr>
        <p:txBody>
          <a:bodyPr>
            <a:normAutofit/>
          </a:bodyPr>
          <a:lstStyle/>
          <a:p>
            <a:r>
              <a:rPr lang="en-US" sz="4000" dirty="0" smtClean="0">
                <a:latin typeface="Bodoni MT" panose="02070603080606020203" pitchFamily="18" charset="0"/>
              </a:rPr>
              <a:t> </a:t>
            </a:r>
            <a:r>
              <a:rPr lang="en-US" sz="4000" dirty="0"/>
              <a:t>the 7 step process to create a Java JDBC </a:t>
            </a:r>
            <a:r>
              <a:rPr lang="en-US" sz="4000" dirty="0" smtClean="0"/>
              <a:t>connection ARE:</a:t>
            </a:r>
            <a:endParaRPr lang="en-US" sz="4000" dirty="0">
              <a:latin typeface="Bodoni MT" panose="02070603080606020203" pitchFamily="18" charset="0"/>
            </a:endParaRPr>
          </a:p>
        </p:txBody>
      </p:sp>
      <p:sp>
        <p:nvSpPr>
          <p:cNvPr id="3" name="Content Placeholder 2">
            <a:extLst>
              <a:ext uri="{FF2B5EF4-FFF2-40B4-BE49-F238E27FC236}">
                <a16:creationId xmlns:a16="http://schemas.microsoft.com/office/drawing/2014/main" xmlns="" id="{6797BDE5-A8BD-4286-8221-21664A41BD79}"/>
              </a:ext>
            </a:extLst>
          </p:cNvPr>
          <p:cNvSpPr>
            <a:spLocks noGrp="1"/>
          </p:cNvSpPr>
          <p:nvPr>
            <p:ph idx="1"/>
          </p:nvPr>
        </p:nvSpPr>
        <p:spPr/>
        <p:txBody>
          <a:bodyPr>
            <a:normAutofit fontScale="77500" lnSpcReduction="20000"/>
          </a:bodyPr>
          <a:lstStyle/>
          <a:p>
            <a:pPr marL="457200" indent="-457200">
              <a:buFont typeface="+mj-lt"/>
              <a:buAutoNum type="arabicPeriod"/>
            </a:pPr>
            <a:r>
              <a:rPr lang="en-US" sz="3600" dirty="0"/>
              <a:t> Import the </a:t>
            </a:r>
            <a:r>
              <a:rPr lang="en-US" sz="3600" dirty="0" smtClean="0"/>
              <a:t>packages</a:t>
            </a:r>
          </a:p>
          <a:p>
            <a:pPr marL="457200" indent="-457200">
              <a:buFont typeface="+mj-lt"/>
              <a:buAutoNum type="arabicPeriod"/>
            </a:pPr>
            <a:r>
              <a:rPr lang="en-US" sz="3600" dirty="0"/>
              <a:t>Register the drivers</a:t>
            </a:r>
          </a:p>
          <a:p>
            <a:pPr marL="457200" indent="-457200">
              <a:buFont typeface="+mj-lt"/>
              <a:buAutoNum type="arabicPeriod"/>
            </a:pPr>
            <a:r>
              <a:rPr lang="en-US" sz="3600" dirty="0"/>
              <a:t>Establish a </a:t>
            </a:r>
            <a:r>
              <a:rPr lang="en-US" sz="3600" dirty="0"/>
              <a:t>connection</a:t>
            </a:r>
          </a:p>
          <a:p>
            <a:pPr marL="457200" indent="-457200">
              <a:buFont typeface="+mj-lt"/>
              <a:buAutoNum type="arabicPeriod"/>
            </a:pPr>
            <a:r>
              <a:rPr lang="en-US" sz="3600" dirty="0"/>
              <a:t>Create a </a:t>
            </a:r>
            <a:r>
              <a:rPr lang="en-US" sz="3600" dirty="0"/>
              <a:t>statement</a:t>
            </a:r>
          </a:p>
          <a:p>
            <a:pPr marL="457200" indent="-457200">
              <a:buFont typeface="+mj-lt"/>
              <a:buAutoNum type="arabicPeriod"/>
            </a:pPr>
            <a:r>
              <a:rPr lang="en-US" sz="3600" dirty="0"/>
              <a:t> Execute the query</a:t>
            </a:r>
          </a:p>
          <a:p>
            <a:pPr marL="457200" indent="-457200">
              <a:buFont typeface="+mj-lt"/>
              <a:buAutoNum type="arabicPeriod"/>
            </a:pPr>
            <a:r>
              <a:rPr lang="en-US" sz="3600" dirty="0"/>
              <a:t>Retrieve results</a:t>
            </a:r>
          </a:p>
          <a:p>
            <a:pPr marL="457200" indent="-457200">
              <a:buFont typeface="+mj-lt"/>
              <a:buAutoNum type="arabicPeriod"/>
            </a:pPr>
            <a:r>
              <a:rPr lang="en-US" sz="3600" dirty="0"/>
              <a:t>Close the connections</a:t>
            </a:r>
          </a:p>
          <a:p>
            <a:pPr marL="0" indent="0">
              <a:buNone/>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040409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38657A-8B7E-4B6C-A10E-806AE7B7F95B}"/>
              </a:ext>
            </a:extLst>
          </p:cNvPr>
          <p:cNvSpPr>
            <a:spLocks noGrp="1"/>
          </p:cNvSpPr>
          <p:nvPr>
            <p:ph type="title"/>
          </p:nvPr>
        </p:nvSpPr>
        <p:spPr/>
        <p:txBody>
          <a:bodyPr>
            <a:normAutofit/>
          </a:bodyPr>
          <a:lstStyle/>
          <a:p>
            <a:pPr fontAlgn="base"/>
            <a:r>
              <a:rPr lang="en-US" sz="4000" dirty="0"/>
              <a:t>STEP 1: </a:t>
            </a:r>
            <a:r>
              <a:rPr lang="en-US" sz="4000" dirty="0">
                <a:solidFill>
                  <a:schemeClr val="accent1"/>
                </a:solidFill>
              </a:rPr>
              <a:t>Import </a:t>
            </a:r>
            <a:r>
              <a:rPr lang="en-US" sz="4000" dirty="0">
                <a:solidFill>
                  <a:schemeClr val="accent1"/>
                </a:solidFill>
              </a:rPr>
              <a:t>the packages</a:t>
            </a:r>
          </a:p>
        </p:txBody>
      </p:sp>
      <p:sp>
        <p:nvSpPr>
          <p:cNvPr id="3" name="Content Placeholder 2">
            <a:extLst>
              <a:ext uri="{FF2B5EF4-FFF2-40B4-BE49-F238E27FC236}">
                <a16:creationId xmlns:a16="http://schemas.microsoft.com/office/drawing/2014/main" xmlns="" id="{5E50C1E8-A3C4-4E79-8384-A72C2430432A}"/>
              </a:ext>
            </a:extLst>
          </p:cNvPr>
          <p:cNvSpPr>
            <a:spLocks noGrp="1"/>
          </p:cNvSpPr>
          <p:nvPr>
            <p:ph idx="1"/>
          </p:nvPr>
        </p:nvSpPr>
        <p:spPr>
          <a:xfrm>
            <a:off x="1251678" y="2286001"/>
            <a:ext cx="10178322" cy="4385732"/>
          </a:xfrm>
        </p:spPr>
        <p:txBody>
          <a:bodyPr>
            <a:normAutofit/>
          </a:bodyPr>
          <a:lstStyle/>
          <a:p>
            <a:r>
              <a:rPr lang="en-US" sz="2800" dirty="0"/>
              <a:t>This includes uploading all the packages containing the JDBC classes, interfaces, and subclasses used during the database </a:t>
            </a:r>
            <a:r>
              <a:rPr lang="en-US" sz="2800" dirty="0" smtClean="0"/>
              <a:t>programming.</a:t>
            </a:r>
          </a:p>
          <a:p>
            <a:endParaRPr lang="en-US" sz="2800" dirty="0" smtClean="0"/>
          </a:p>
          <a:p>
            <a:endParaRPr lang="en-US" sz="2800" b="1" dirty="0" smtClean="0"/>
          </a:p>
          <a:p>
            <a:r>
              <a:rPr lang="en-US" sz="2800" b="1" dirty="0" smtClean="0"/>
              <a:t>JDBC </a:t>
            </a:r>
            <a:r>
              <a:rPr lang="en-US" sz="2800" b="1" dirty="0"/>
              <a:t>API 4.0 mainly provides 2 important packages</a:t>
            </a:r>
            <a:r>
              <a:rPr lang="en-US" sz="2800" b="1" dirty="0" smtClean="0"/>
              <a:t>:                       </a:t>
            </a:r>
          </a:p>
          <a:p>
            <a:pPr marL="0" indent="0">
              <a:buNone/>
            </a:pPr>
            <a:r>
              <a:rPr lang="en-US" sz="2800" dirty="0" smtClean="0"/>
              <a:t>           1.java.sql</a:t>
            </a:r>
          </a:p>
          <a:p>
            <a:pPr marL="0" indent="0">
              <a:buNone/>
            </a:pPr>
            <a:r>
              <a:rPr lang="en-US" sz="2800" dirty="0"/>
              <a:t> </a:t>
            </a:r>
            <a:r>
              <a:rPr lang="en-US" sz="2800" dirty="0" smtClean="0"/>
              <a:t>          2.javax.sql</a:t>
            </a:r>
            <a:endParaRPr lang="en-US" sz="2800" dirty="0"/>
          </a:p>
        </p:txBody>
      </p:sp>
      <p:sp>
        <p:nvSpPr>
          <p:cNvPr id="6" name="Rectangle 3"/>
          <p:cNvSpPr>
            <a:spLocks noChangeArrowheads="1"/>
          </p:cNvSpPr>
          <p:nvPr/>
        </p:nvSpPr>
        <p:spPr bwMode="auto">
          <a:xfrm>
            <a:off x="1591733" y="3883432"/>
            <a:ext cx="8246533" cy="855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smtClean="0">
                <a:ln>
                  <a:noFill/>
                </a:ln>
                <a:solidFill>
                  <a:srgbClr val="3A3A3A"/>
                </a:solidFill>
                <a:effectLst/>
                <a:latin typeface="inherit"/>
              </a:rPr>
              <a:t>               import java.sql.*;</a:t>
            </a:r>
            <a:r>
              <a:rPr kumimoji="0" lang="en-US" sz="4000" b="1" i="0" u="none" strike="noStrike" cap="none" normalizeH="0" baseline="0" dirty="0" smtClean="0">
                <a:ln>
                  <a:noFill/>
                </a:ln>
                <a:solidFill>
                  <a:schemeClr val="tx1"/>
                </a:solidFill>
                <a:effectLst/>
              </a:rPr>
              <a:t> </a:t>
            </a:r>
            <a:endParaRPr kumimoji="0" lang="en-US" sz="4000" b="1"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40932" y="3810000"/>
            <a:ext cx="9364135" cy="94826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3697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DE38657A-8B7E-4B6C-A10E-806AE7B7F95B}"/>
              </a:ext>
            </a:extLst>
          </p:cNvPr>
          <p:cNvSpPr>
            <a:spLocks noGrp="1"/>
          </p:cNvSpPr>
          <p:nvPr>
            <p:ph type="title"/>
          </p:nvPr>
        </p:nvSpPr>
        <p:spPr>
          <a:xfrm>
            <a:off x="1251678" y="382385"/>
            <a:ext cx="10178322" cy="1492132"/>
          </a:xfrm>
        </p:spPr>
        <p:txBody>
          <a:bodyPr>
            <a:normAutofit/>
          </a:bodyPr>
          <a:lstStyle/>
          <a:p>
            <a:pPr fontAlgn="base"/>
            <a:r>
              <a:rPr lang="en-US" sz="4000" dirty="0"/>
              <a:t>STEP </a:t>
            </a:r>
            <a:r>
              <a:rPr lang="en-US" sz="4000" dirty="0" smtClean="0"/>
              <a:t>2: </a:t>
            </a:r>
            <a:r>
              <a:rPr lang="en-US" sz="4000" dirty="0">
                <a:solidFill>
                  <a:schemeClr val="accent1"/>
                </a:solidFill>
              </a:rPr>
              <a:t>Register the drivers</a:t>
            </a:r>
            <a:r>
              <a:rPr lang="en-US" sz="4000" dirty="0"/>
              <a:t/>
            </a:r>
            <a:br>
              <a:rPr lang="en-US" sz="4000" dirty="0"/>
            </a:br>
            <a:endParaRPr lang="en-US" sz="4000" dirty="0">
              <a:solidFill>
                <a:schemeClr val="accent1"/>
              </a:solidFill>
            </a:endParaRPr>
          </a:p>
        </p:txBody>
      </p:sp>
      <p:sp>
        <p:nvSpPr>
          <p:cNvPr id="7" name="Content Placeholder 2">
            <a:extLst>
              <a:ext uri="{FF2B5EF4-FFF2-40B4-BE49-F238E27FC236}">
                <a16:creationId xmlns:a16="http://schemas.microsoft.com/office/drawing/2014/main" xmlns="" id="{5E50C1E8-A3C4-4E79-8384-A72C2430432A}"/>
              </a:ext>
            </a:extLst>
          </p:cNvPr>
          <p:cNvSpPr>
            <a:spLocks noGrp="1"/>
          </p:cNvSpPr>
          <p:nvPr>
            <p:ph idx="1"/>
          </p:nvPr>
        </p:nvSpPr>
        <p:spPr>
          <a:xfrm>
            <a:off x="1251678" y="2235201"/>
            <a:ext cx="10178322" cy="4385732"/>
          </a:xfrm>
        </p:spPr>
        <p:txBody>
          <a:bodyPr>
            <a:normAutofit/>
          </a:bodyPr>
          <a:lstStyle/>
          <a:p>
            <a:pPr marL="0" indent="0">
              <a:buNone/>
            </a:pPr>
            <a:r>
              <a:rPr lang="en-US" sz="2800" dirty="0"/>
              <a:t>Before connecting to the database, we’ll need to load or register the drivers once per database. This is done to create a communication channel with the database. Loading a driver can be done in two ways:</a:t>
            </a:r>
            <a:endParaRPr lang="en-US" sz="2800" dirty="0" smtClean="0"/>
          </a:p>
          <a:p>
            <a:pPr marL="514350" indent="-514350">
              <a:buFont typeface="+mj-lt"/>
              <a:buAutoNum type="arabicPeriod"/>
            </a:pPr>
            <a:r>
              <a:rPr lang="en-US" sz="2800" dirty="0"/>
              <a:t>Class.forName</a:t>
            </a:r>
            <a:r>
              <a:rPr lang="en-US" sz="2800" dirty="0" smtClean="0"/>
              <a:t>()</a:t>
            </a:r>
          </a:p>
          <a:p>
            <a:pPr marL="514350" indent="-514350">
              <a:buFont typeface="+mj-lt"/>
              <a:buAutoNum type="arabicPeriod"/>
            </a:pPr>
            <a:r>
              <a:rPr lang="en-US" sz="2800" dirty="0"/>
              <a:t>DriverManager.registerDriver()</a:t>
            </a:r>
            <a:endParaRPr lang="en-US" sz="2800" b="1" dirty="0" smtClean="0"/>
          </a:p>
        </p:txBody>
      </p:sp>
    </p:spTree>
    <p:extLst>
      <p:ext uri="{BB962C8B-B14F-4D97-AF65-F5344CB8AC3E}">
        <p14:creationId xmlns:p14="http://schemas.microsoft.com/office/powerpoint/2010/main" val="92198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22C3B48-99E5-4B5C-8E49-15C2A9552F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4" name="Rectangle 13">
            <a:extLst>
              <a:ext uri="{FF2B5EF4-FFF2-40B4-BE49-F238E27FC236}">
                <a16:creationId xmlns:a16="http://schemas.microsoft.com/office/drawing/2014/main" xmlns="" id="{D3E95A6B-F840-413C-9E78-C33C02FFA4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p:cNvPicPr>
            <a:picLocks noChangeAspect="1"/>
          </p:cNvPicPr>
          <p:nvPr/>
        </p:nvPicPr>
        <p:blipFill>
          <a:blip r:embed="rId2"/>
          <a:stretch>
            <a:fillRect/>
          </a:stretch>
        </p:blipFill>
        <p:spPr>
          <a:xfrm>
            <a:off x="283464" y="1076739"/>
            <a:ext cx="8247462" cy="4704522"/>
          </a:xfrm>
          <a:prstGeom prst="rect">
            <a:avLst/>
          </a:prstGeom>
        </p:spPr>
      </p:pic>
      <p:sp>
        <p:nvSpPr>
          <p:cNvPr id="16" name="Content Placeholder 2">
            <a:extLst>
              <a:ext uri="{FF2B5EF4-FFF2-40B4-BE49-F238E27FC236}">
                <a16:creationId xmlns:a16="http://schemas.microsoft.com/office/drawing/2014/main" xmlns="" id="{5E50C1E8-A3C4-4E79-8384-A72C2430432A}"/>
              </a:ext>
            </a:extLst>
          </p:cNvPr>
          <p:cNvSpPr>
            <a:spLocks noGrp="1"/>
          </p:cNvSpPr>
          <p:nvPr>
            <p:ph idx="1"/>
          </p:nvPr>
        </p:nvSpPr>
        <p:spPr>
          <a:xfrm>
            <a:off x="283464" y="5651788"/>
            <a:ext cx="11146536" cy="1206211"/>
          </a:xfrm>
        </p:spPr>
        <p:txBody>
          <a:bodyPr>
            <a:normAutofit/>
          </a:bodyPr>
          <a:lstStyle/>
          <a:p>
            <a:pPr marL="0" indent="0">
              <a:buNone/>
            </a:pPr>
            <a:endParaRPr lang="en-US" sz="2800" b="1" dirty="0" smtClean="0"/>
          </a:p>
          <a:p>
            <a:pPr marL="0" indent="0">
              <a:buNone/>
            </a:pPr>
            <a:r>
              <a:rPr lang="en-US" sz="2800" b="1" dirty="0" smtClean="0"/>
              <a:t>Class.forName(“</a:t>
            </a:r>
            <a:r>
              <a:rPr lang="en-US" sz="2800" b="1" dirty="0"/>
              <a:t>Com.mysql.jdbc.Driver</a:t>
            </a:r>
            <a:r>
              <a:rPr lang="en-US" sz="2800" b="1" dirty="0" smtClean="0"/>
              <a:t>”);</a:t>
            </a:r>
          </a:p>
        </p:txBody>
      </p:sp>
      <p:sp>
        <p:nvSpPr>
          <p:cNvPr id="17" name="Content Placeholder 2">
            <a:extLst>
              <a:ext uri="{FF2B5EF4-FFF2-40B4-BE49-F238E27FC236}">
                <a16:creationId xmlns:a16="http://schemas.microsoft.com/office/drawing/2014/main" xmlns="" id="{5E50C1E8-A3C4-4E79-8384-A72C2430432A}"/>
              </a:ext>
            </a:extLst>
          </p:cNvPr>
          <p:cNvSpPr txBox="1">
            <a:spLocks/>
          </p:cNvSpPr>
          <p:nvPr/>
        </p:nvSpPr>
        <p:spPr>
          <a:xfrm>
            <a:off x="283464" y="0"/>
            <a:ext cx="11146536" cy="86459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endParaRPr lang="en-US" sz="2800" b="1" dirty="0" smtClean="0"/>
          </a:p>
          <a:p>
            <a:pPr marL="0" indent="0">
              <a:buFont typeface="Arial" panose="020B0604020202020204" pitchFamily="34" charset="0"/>
              <a:buNone/>
            </a:pPr>
            <a:r>
              <a:rPr lang="en-US" sz="4200" b="1" dirty="0" smtClean="0"/>
              <a:t>Class.forname()</a:t>
            </a:r>
            <a:endParaRPr lang="en-US" sz="4200" b="1" dirty="0" smtClean="0"/>
          </a:p>
        </p:txBody>
      </p:sp>
    </p:spTree>
    <p:extLst>
      <p:ext uri="{BB962C8B-B14F-4D97-AF65-F5344CB8AC3E}">
        <p14:creationId xmlns:p14="http://schemas.microsoft.com/office/powerpoint/2010/main" val="2067219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22C3B48-99E5-4B5C-8E49-15C2A9552F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4" name="Rectangle 13">
            <a:extLst>
              <a:ext uri="{FF2B5EF4-FFF2-40B4-BE49-F238E27FC236}">
                <a16:creationId xmlns:a16="http://schemas.microsoft.com/office/drawing/2014/main" xmlns="" id="{D3E95A6B-F840-413C-9E78-C33C02FFA4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Content Placeholder 2">
            <a:extLst>
              <a:ext uri="{FF2B5EF4-FFF2-40B4-BE49-F238E27FC236}">
                <a16:creationId xmlns:a16="http://schemas.microsoft.com/office/drawing/2014/main" xmlns="" id="{5E50C1E8-A3C4-4E79-8384-A72C2430432A}"/>
              </a:ext>
            </a:extLst>
          </p:cNvPr>
          <p:cNvSpPr txBox="1">
            <a:spLocks/>
          </p:cNvSpPr>
          <p:nvPr/>
        </p:nvSpPr>
        <p:spPr>
          <a:xfrm>
            <a:off x="283464" y="0"/>
            <a:ext cx="11146536" cy="86459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endParaRPr lang="en-US" sz="2800" b="1" dirty="0" smtClean="0"/>
          </a:p>
          <a:p>
            <a:pPr marL="0" indent="0">
              <a:buNone/>
            </a:pPr>
            <a:r>
              <a:rPr lang="en-US" sz="4400" dirty="0"/>
              <a:t>DriverManager.registerDriver()</a:t>
            </a:r>
          </a:p>
          <a:p>
            <a:pPr marL="0" indent="0">
              <a:buFont typeface="Arial" panose="020B0604020202020204" pitchFamily="34" charset="0"/>
              <a:buNone/>
            </a:pPr>
            <a:endParaRPr lang="en-US" sz="4200" b="1" dirty="0" smtClean="0"/>
          </a:p>
        </p:txBody>
      </p:sp>
      <p:pic>
        <p:nvPicPr>
          <p:cNvPr id="2" name="Picture 1"/>
          <p:cNvPicPr>
            <a:picLocks noChangeAspect="1"/>
          </p:cNvPicPr>
          <p:nvPr/>
        </p:nvPicPr>
        <p:blipFill>
          <a:blip r:embed="rId2"/>
          <a:stretch>
            <a:fillRect/>
          </a:stretch>
        </p:blipFill>
        <p:spPr>
          <a:xfrm>
            <a:off x="283464" y="2946398"/>
            <a:ext cx="10752667" cy="1828801"/>
          </a:xfrm>
          <a:prstGeom prst="rect">
            <a:avLst/>
          </a:prstGeom>
        </p:spPr>
      </p:pic>
      <p:sp>
        <p:nvSpPr>
          <p:cNvPr id="4" name="Content Placeholder 3"/>
          <p:cNvSpPr>
            <a:spLocks noGrp="1"/>
          </p:cNvSpPr>
          <p:nvPr>
            <p:ph idx="1"/>
          </p:nvPr>
        </p:nvSpPr>
        <p:spPr>
          <a:xfrm>
            <a:off x="283464" y="1253067"/>
            <a:ext cx="10178322" cy="1862665"/>
          </a:xfrm>
        </p:spPr>
        <p:txBody>
          <a:bodyPr>
            <a:normAutofit/>
          </a:bodyPr>
          <a:lstStyle/>
          <a:p>
            <a:pPr marL="0" indent="0">
              <a:buNone/>
            </a:pPr>
            <a:r>
              <a:rPr lang="en-US" sz="2400" dirty="0"/>
              <a:t>DriverManager is an inbuilt class that is available in the java.sql package. It acts as a mediator between Java application and database which you want to connect.</a:t>
            </a:r>
            <a:endParaRPr lang="en-US" sz="2400" dirty="0"/>
          </a:p>
        </p:txBody>
      </p:sp>
    </p:spTree>
    <p:extLst>
      <p:ext uri="{BB962C8B-B14F-4D97-AF65-F5344CB8AC3E}">
        <p14:creationId xmlns:p14="http://schemas.microsoft.com/office/powerpoint/2010/main" val="2839832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DE38657A-8B7E-4B6C-A10E-806AE7B7F95B}"/>
              </a:ext>
            </a:extLst>
          </p:cNvPr>
          <p:cNvSpPr>
            <a:spLocks noGrp="1"/>
          </p:cNvSpPr>
          <p:nvPr>
            <p:ph type="title"/>
          </p:nvPr>
        </p:nvSpPr>
        <p:spPr>
          <a:xfrm>
            <a:off x="1251678" y="382385"/>
            <a:ext cx="10178322" cy="1492132"/>
          </a:xfrm>
        </p:spPr>
        <p:txBody>
          <a:bodyPr>
            <a:normAutofit fontScale="90000"/>
          </a:bodyPr>
          <a:lstStyle/>
          <a:p>
            <a:pPr fontAlgn="base"/>
            <a:r>
              <a:rPr lang="en-US" sz="4000" dirty="0"/>
              <a:t>STEP 3</a:t>
            </a:r>
            <a:r>
              <a:rPr lang="en-US" sz="4000" dirty="0" smtClean="0"/>
              <a:t>: </a:t>
            </a:r>
            <a:r>
              <a:rPr lang="en-US" sz="4000" dirty="0" smtClean="0">
                <a:solidFill>
                  <a:schemeClr val="accent1"/>
                </a:solidFill>
              </a:rPr>
              <a:t>Establish </a:t>
            </a:r>
            <a:r>
              <a:rPr lang="en-US" sz="4000" dirty="0">
                <a:solidFill>
                  <a:schemeClr val="accent1"/>
                </a:solidFill>
              </a:rPr>
              <a:t>a </a:t>
            </a:r>
            <a:r>
              <a:rPr lang="en-US" sz="4000" dirty="0" smtClean="0">
                <a:solidFill>
                  <a:schemeClr val="accent1"/>
                </a:solidFill>
              </a:rPr>
              <a:t>connection</a:t>
            </a:r>
            <a:r>
              <a:rPr lang="en-US" sz="4000" dirty="0"/>
              <a:t/>
            </a:r>
            <a:br>
              <a:rPr lang="en-US" sz="4000" dirty="0"/>
            </a:br>
            <a:r>
              <a:rPr lang="en-US" sz="4000" dirty="0"/>
              <a:t/>
            </a:r>
            <a:br>
              <a:rPr lang="en-US" sz="4000" dirty="0"/>
            </a:br>
            <a:endParaRPr lang="en-US" sz="4000" dirty="0">
              <a:solidFill>
                <a:schemeClr val="accent1"/>
              </a:solidFill>
            </a:endParaRPr>
          </a:p>
        </p:txBody>
      </p:sp>
      <p:sp>
        <p:nvSpPr>
          <p:cNvPr id="7" name="Content Placeholder 2">
            <a:extLst>
              <a:ext uri="{FF2B5EF4-FFF2-40B4-BE49-F238E27FC236}">
                <a16:creationId xmlns:a16="http://schemas.microsoft.com/office/drawing/2014/main" xmlns="" id="{5E50C1E8-A3C4-4E79-8384-A72C2430432A}"/>
              </a:ext>
            </a:extLst>
          </p:cNvPr>
          <p:cNvSpPr>
            <a:spLocks noGrp="1"/>
          </p:cNvSpPr>
          <p:nvPr>
            <p:ph idx="1"/>
          </p:nvPr>
        </p:nvSpPr>
        <p:spPr>
          <a:xfrm>
            <a:off x="1251678" y="1405467"/>
            <a:ext cx="10178322" cy="5266265"/>
          </a:xfrm>
        </p:spPr>
        <p:txBody>
          <a:bodyPr>
            <a:normAutofit/>
          </a:bodyPr>
          <a:lstStyle/>
          <a:p>
            <a:pPr marL="0" indent="0">
              <a:buNone/>
            </a:pPr>
            <a:r>
              <a:rPr lang="en-US" sz="2800" dirty="0"/>
              <a:t>DriverManager class has the getConnection method, we will use this method to get the connection with Database. To call getConnection() method, we need to pass 3 parameters. The 3 parameters are string data type URL, </a:t>
            </a:r>
            <a:r>
              <a:rPr lang="en-US" sz="2800" dirty="0" smtClean="0"/>
              <a:t>a </a:t>
            </a:r>
            <a:r>
              <a:rPr lang="en-US" sz="2800" dirty="0"/>
              <a:t>username, and a password to access the database</a:t>
            </a:r>
            <a:r>
              <a:rPr lang="en-US" sz="2800" dirty="0" smtClean="0"/>
              <a:t>.</a:t>
            </a:r>
          </a:p>
          <a:p>
            <a:pPr marL="0" indent="0">
              <a:buNone/>
            </a:pPr>
            <a:r>
              <a:rPr lang="en-US" sz="2800" b="1" dirty="0"/>
              <a:t>The getConnection() method is an overloaded method. The 2 methods are</a:t>
            </a:r>
            <a:r>
              <a:rPr lang="en-US" sz="2800" b="1" dirty="0" smtClean="0"/>
              <a:t>:</a:t>
            </a:r>
          </a:p>
          <a:p>
            <a:r>
              <a:rPr lang="en-US" sz="2800" b="1" dirty="0"/>
              <a:t>getConnection(</a:t>
            </a:r>
            <a:r>
              <a:rPr lang="en-US" sz="2800" b="1" dirty="0" err="1"/>
              <a:t>URL,username,password</a:t>
            </a:r>
            <a:r>
              <a:rPr lang="en-US" sz="2800" b="1" dirty="0" smtClean="0"/>
              <a:t>);</a:t>
            </a:r>
          </a:p>
          <a:p>
            <a:r>
              <a:rPr lang="en-US" sz="2800" b="1" dirty="0"/>
              <a:t>getConnection(URL);</a:t>
            </a:r>
            <a:r>
              <a:rPr lang="en-US" sz="2800" dirty="0"/>
              <a:t> </a:t>
            </a:r>
            <a:endParaRPr lang="en-US" sz="2800" dirty="0" smtClean="0"/>
          </a:p>
          <a:p>
            <a:pPr marL="0" indent="0">
              <a:buNone/>
            </a:pPr>
            <a:r>
              <a:rPr lang="en-US" sz="2400" i="1" dirty="0" smtClean="0"/>
              <a:t>Connection conn</a:t>
            </a:r>
            <a:r>
              <a:rPr lang="en-US" sz="2400" dirty="0" smtClean="0"/>
              <a:t>=</a:t>
            </a:r>
            <a:r>
              <a:rPr lang="en-US" sz="2400" dirty="0" err="1" smtClean="0"/>
              <a:t>DriverManager.</a:t>
            </a:r>
            <a:r>
              <a:rPr lang="en-US" sz="2400" i="1" dirty="0" err="1" smtClean="0"/>
              <a:t>getConnection</a:t>
            </a:r>
            <a:r>
              <a:rPr lang="en-US" sz="2400" dirty="0"/>
              <a:t>("</a:t>
            </a:r>
            <a:r>
              <a:rPr lang="en-US" sz="2400" dirty="0" err="1"/>
              <a:t>jdbc:mysql</a:t>
            </a:r>
            <a:r>
              <a:rPr lang="en-US" sz="2400" dirty="0"/>
              <a:t>://</a:t>
            </a:r>
            <a:r>
              <a:rPr lang="en-US" sz="2400" dirty="0" smtClean="0"/>
              <a:t>localhost:3306/app-</a:t>
            </a:r>
            <a:r>
              <a:rPr lang="en-US" sz="2400" dirty="0" err="1" smtClean="0"/>
              <a:t>name","</a:t>
            </a:r>
            <a:r>
              <a:rPr lang="en-US" sz="2400" dirty="0" err="1"/>
              <a:t>root","root</a:t>
            </a:r>
            <a:r>
              <a:rPr lang="en-US" sz="2400" dirty="0"/>
              <a:t>");</a:t>
            </a:r>
          </a:p>
          <a:p>
            <a:pPr marL="0" indent="0">
              <a:buNone/>
            </a:pPr>
            <a:endParaRPr lang="en-US" sz="2800" dirty="0" smtClean="0"/>
          </a:p>
        </p:txBody>
      </p:sp>
    </p:spTree>
    <p:extLst>
      <p:ext uri="{BB962C8B-B14F-4D97-AF65-F5344CB8AC3E}">
        <p14:creationId xmlns:p14="http://schemas.microsoft.com/office/powerpoint/2010/main" val="4239060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DE38657A-8B7E-4B6C-A10E-806AE7B7F95B}"/>
              </a:ext>
            </a:extLst>
          </p:cNvPr>
          <p:cNvSpPr>
            <a:spLocks noGrp="1"/>
          </p:cNvSpPr>
          <p:nvPr>
            <p:ph type="title"/>
          </p:nvPr>
        </p:nvSpPr>
        <p:spPr>
          <a:xfrm>
            <a:off x="1251678" y="169333"/>
            <a:ext cx="10178322" cy="1023082"/>
          </a:xfrm>
        </p:spPr>
        <p:txBody>
          <a:bodyPr>
            <a:normAutofit fontScale="90000"/>
          </a:bodyPr>
          <a:lstStyle/>
          <a:p>
            <a:pPr fontAlgn="base"/>
            <a:r>
              <a:rPr lang="en-US" sz="4000" dirty="0"/>
              <a:t>STEP </a:t>
            </a:r>
            <a:r>
              <a:rPr lang="en-US" sz="4000" dirty="0" smtClean="0"/>
              <a:t>4: </a:t>
            </a:r>
            <a:r>
              <a:rPr lang="en-US" sz="4000" dirty="0" smtClean="0">
                <a:solidFill>
                  <a:schemeClr val="accent1"/>
                </a:solidFill>
              </a:rPr>
              <a:t>Create </a:t>
            </a:r>
            <a:r>
              <a:rPr lang="en-US" sz="4000" dirty="0">
                <a:solidFill>
                  <a:schemeClr val="accent1"/>
                </a:solidFill>
              </a:rPr>
              <a:t>a </a:t>
            </a:r>
            <a:r>
              <a:rPr lang="en-US" sz="4000" dirty="0" smtClean="0">
                <a:solidFill>
                  <a:schemeClr val="accent1"/>
                </a:solidFill>
              </a:rPr>
              <a:t>statement</a:t>
            </a:r>
            <a:r>
              <a:rPr lang="en-US" sz="3600" dirty="0"/>
              <a:t/>
            </a:r>
            <a:br>
              <a:rPr lang="en-US" sz="3600" dirty="0"/>
            </a:br>
            <a:r>
              <a:rPr lang="en-US" sz="4000" dirty="0"/>
              <a:t/>
            </a:r>
            <a:br>
              <a:rPr lang="en-US" sz="4000" dirty="0"/>
            </a:br>
            <a:r>
              <a:rPr lang="en-US" sz="4000" dirty="0"/>
              <a:t/>
            </a:r>
            <a:br>
              <a:rPr lang="en-US" sz="4000" dirty="0"/>
            </a:br>
            <a:endParaRPr lang="en-US" sz="4000" dirty="0">
              <a:solidFill>
                <a:schemeClr val="accent1"/>
              </a:solidFill>
            </a:endParaRPr>
          </a:p>
        </p:txBody>
      </p:sp>
      <p:sp>
        <p:nvSpPr>
          <p:cNvPr id="7" name="Content Placeholder 2">
            <a:extLst>
              <a:ext uri="{FF2B5EF4-FFF2-40B4-BE49-F238E27FC236}">
                <a16:creationId xmlns:a16="http://schemas.microsoft.com/office/drawing/2014/main" xmlns="" id="{5E50C1E8-A3C4-4E79-8384-A72C2430432A}"/>
              </a:ext>
            </a:extLst>
          </p:cNvPr>
          <p:cNvSpPr>
            <a:spLocks noGrp="1"/>
          </p:cNvSpPr>
          <p:nvPr>
            <p:ph idx="1"/>
          </p:nvPr>
        </p:nvSpPr>
        <p:spPr>
          <a:xfrm>
            <a:off x="1251678" y="1405467"/>
            <a:ext cx="10178322" cy="5266265"/>
          </a:xfrm>
        </p:spPr>
        <p:txBody>
          <a:bodyPr>
            <a:normAutofit fontScale="92500" lnSpcReduction="10000"/>
          </a:bodyPr>
          <a:lstStyle/>
          <a:p>
            <a:pPr marL="0" indent="0">
              <a:buNone/>
            </a:pPr>
            <a:r>
              <a:rPr lang="en-US" sz="2800" b="1" dirty="0"/>
              <a:t>There are 3 statement interfaces are available in the java.sql package</a:t>
            </a:r>
            <a:r>
              <a:rPr lang="en-US" sz="2800" b="1" dirty="0" smtClean="0"/>
              <a:t>.</a:t>
            </a:r>
          </a:p>
          <a:p>
            <a:pPr marL="0" indent="0">
              <a:buNone/>
            </a:pPr>
            <a:r>
              <a:rPr lang="en-US" sz="2800" b="1" dirty="0" smtClean="0"/>
              <a:t>1.Statement</a:t>
            </a:r>
          </a:p>
          <a:p>
            <a:pPr marL="0" indent="0">
              <a:buNone/>
            </a:pPr>
            <a:r>
              <a:rPr lang="en-US" sz="2800" dirty="0"/>
              <a:t>This interface is used to implement simple SQL statements with no parameter. It returns the </a:t>
            </a:r>
            <a:r>
              <a:rPr lang="en-US" sz="2800" dirty="0" err="1"/>
              <a:t>ResultSet</a:t>
            </a:r>
            <a:r>
              <a:rPr lang="en-US" sz="2800" dirty="0"/>
              <a:t> object</a:t>
            </a:r>
            <a:r>
              <a:rPr lang="en-US" sz="2800" dirty="0" smtClean="0"/>
              <a:t>.</a:t>
            </a:r>
          </a:p>
          <a:p>
            <a:pPr marL="0" indent="0">
              <a:buNone/>
            </a:pPr>
            <a:r>
              <a:rPr lang="en-US" sz="2800" b="1" dirty="0">
                <a:solidFill>
                  <a:srgbClr val="3A3A3A"/>
                </a:solidFill>
                <a:latin typeface="inherit"/>
              </a:rPr>
              <a:t>Statement </a:t>
            </a:r>
            <a:r>
              <a:rPr lang="en-US" sz="2800" b="1" dirty="0" err="1" smtClean="0">
                <a:solidFill>
                  <a:srgbClr val="3A3A3A"/>
                </a:solidFill>
                <a:latin typeface="inherit"/>
              </a:rPr>
              <a:t>stmt</a:t>
            </a:r>
            <a:r>
              <a:rPr lang="en-US" sz="2800" b="1" dirty="0" smtClean="0">
                <a:solidFill>
                  <a:srgbClr val="3A3A3A"/>
                </a:solidFill>
                <a:latin typeface="inherit"/>
              </a:rPr>
              <a:t> </a:t>
            </a:r>
            <a:r>
              <a:rPr lang="en-US" sz="2800" b="1" dirty="0">
                <a:solidFill>
                  <a:srgbClr val="3A3A3A"/>
                </a:solidFill>
                <a:latin typeface="inherit"/>
              </a:rPr>
              <a:t>= </a:t>
            </a:r>
            <a:r>
              <a:rPr lang="en-US" sz="2800" b="1" dirty="0" err="1">
                <a:solidFill>
                  <a:srgbClr val="3A3A3A"/>
                </a:solidFill>
                <a:latin typeface="inherit"/>
              </a:rPr>
              <a:t>conn.createStatement</a:t>
            </a:r>
            <a:r>
              <a:rPr lang="en-US" sz="2800" b="1" dirty="0">
                <a:solidFill>
                  <a:srgbClr val="3A3A3A"/>
                </a:solidFill>
                <a:latin typeface="inherit"/>
              </a:rPr>
              <a:t>();</a:t>
            </a:r>
            <a:endParaRPr lang="en-US" sz="2800" b="1" dirty="0" smtClean="0"/>
          </a:p>
          <a:p>
            <a:pPr marL="0" indent="0">
              <a:buNone/>
            </a:pPr>
            <a:r>
              <a:rPr lang="en-US" sz="2800" dirty="0" smtClean="0"/>
              <a:t>2.</a:t>
            </a:r>
            <a:r>
              <a:rPr lang="en-US" sz="2800" b="1" dirty="0"/>
              <a:t> </a:t>
            </a:r>
            <a:r>
              <a:rPr lang="en-US" sz="2800" b="1" dirty="0" err="1" smtClean="0"/>
              <a:t>PreparedStatement</a:t>
            </a:r>
            <a:endParaRPr lang="en-US" sz="2800" b="1" dirty="0" smtClean="0"/>
          </a:p>
          <a:p>
            <a:pPr marL="0" indent="0">
              <a:buNone/>
            </a:pPr>
            <a:r>
              <a:rPr lang="en-US" sz="2800" dirty="0"/>
              <a:t>This </a:t>
            </a:r>
            <a:r>
              <a:rPr lang="en-US" sz="2800" dirty="0" err="1"/>
              <a:t>PreparedStatement</a:t>
            </a:r>
            <a:r>
              <a:rPr lang="en-US" sz="2800" dirty="0"/>
              <a:t> interface extends the Statement interface. So, it has more features than the Statement interface. It is used to implement parameterized and precompiled SQL statements. The performance of the application increases because it compiles the query only once.</a:t>
            </a:r>
            <a:endParaRPr lang="en-US" sz="2800" dirty="0" smtClean="0"/>
          </a:p>
        </p:txBody>
      </p:sp>
    </p:spTree>
    <p:extLst>
      <p:ext uri="{BB962C8B-B14F-4D97-AF65-F5344CB8AC3E}">
        <p14:creationId xmlns:p14="http://schemas.microsoft.com/office/powerpoint/2010/main" val="4133036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1125444" y="348307"/>
            <a:ext cx="9557103" cy="97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A3A3A"/>
                </a:solidFill>
                <a:effectLst/>
                <a:latin typeface="inherit"/>
              </a:rPr>
              <a:t>String </a:t>
            </a:r>
            <a:r>
              <a:rPr kumimoji="0" lang="en-US" sz="2400" b="0" i="0" u="none" strike="noStrike" cap="none" normalizeH="0" baseline="0" dirty="0" err="1" smtClean="0">
                <a:ln>
                  <a:noFill/>
                </a:ln>
                <a:solidFill>
                  <a:srgbClr val="3A3A3A"/>
                </a:solidFill>
                <a:effectLst/>
                <a:latin typeface="inherit"/>
              </a:rPr>
              <a:t>select_query</a:t>
            </a:r>
            <a:r>
              <a:rPr kumimoji="0" lang="en-US" sz="2400" b="0" i="0" u="none" strike="noStrike" cap="none" normalizeH="0" baseline="0" dirty="0" smtClean="0">
                <a:ln>
                  <a:noFill/>
                </a:ln>
                <a:solidFill>
                  <a:srgbClr val="3A3A3A"/>
                </a:solidFill>
                <a:effectLst/>
                <a:latin typeface="inherit"/>
              </a:rPr>
              <a:t> = “Select * from states where </a:t>
            </a:r>
            <a:r>
              <a:rPr kumimoji="0" lang="en-US" sz="2400" b="0" i="0" u="none" strike="noStrike" cap="none" normalizeH="0" baseline="0" dirty="0" err="1" smtClean="0">
                <a:ln>
                  <a:noFill/>
                </a:ln>
                <a:solidFill>
                  <a:srgbClr val="3A3A3A"/>
                </a:solidFill>
                <a:effectLst/>
                <a:latin typeface="inherit"/>
              </a:rPr>
              <a:t>state_id</a:t>
            </a:r>
            <a:r>
              <a:rPr kumimoji="0" lang="en-US" sz="2400" b="0" i="0" u="none" strike="noStrike" cap="none" normalizeH="0" baseline="0" dirty="0" smtClean="0">
                <a:ln>
                  <a:noFill/>
                </a:ln>
                <a:solidFill>
                  <a:srgbClr val="3A3A3A"/>
                </a:solidFill>
                <a:effectLst/>
                <a:latin typeface="inherit"/>
              </a:rPr>
              <a:t>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A3A3A"/>
                </a:solidFill>
                <a:effectLst/>
                <a:latin typeface="inherit"/>
              </a:rPr>
              <a:t> </a:t>
            </a:r>
            <a:r>
              <a:rPr kumimoji="0" lang="en-US" sz="2400" b="0" i="0" u="none" strike="noStrike" cap="none" normalizeH="0" baseline="0" dirty="0" err="1" smtClean="0">
                <a:ln>
                  <a:noFill/>
                </a:ln>
                <a:solidFill>
                  <a:srgbClr val="3A3A3A"/>
                </a:solidFill>
                <a:effectLst/>
                <a:latin typeface="inherit"/>
              </a:rPr>
              <a:t>PreparedStatement</a:t>
            </a:r>
            <a:r>
              <a:rPr kumimoji="0" lang="en-US" sz="2400" b="0" i="0" u="none" strike="noStrike" cap="none" normalizeH="0" baseline="0" dirty="0" smtClean="0">
                <a:ln>
                  <a:noFill/>
                </a:ln>
                <a:solidFill>
                  <a:srgbClr val="3A3A3A"/>
                </a:solidFill>
                <a:effectLst/>
                <a:latin typeface="inherit"/>
              </a:rPr>
              <a:t> </a:t>
            </a:r>
            <a:r>
              <a:rPr kumimoji="0" lang="en-US" sz="2400" b="0" i="0" u="none" strike="noStrike" cap="none" normalizeH="0" baseline="0" dirty="0" err="1" smtClean="0">
                <a:ln>
                  <a:noFill/>
                </a:ln>
                <a:solidFill>
                  <a:srgbClr val="3A3A3A"/>
                </a:solidFill>
                <a:effectLst/>
                <a:latin typeface="inherit"/>
              </a:rPr>
              <a:t>prpstmt</a:t>
            </a:r>
            <a:r>
              <a:rPr kumimoji="0" lang="en-US" sz="2400" b="0" i="0" u="none" strike="noStrike" cap="none" normalizeH="0" baseline="0" dirty="0" smtClean="0">
                <a:ln>
                  <a:noFill/>
                </a:ln>
                <a:solidFill>
                  <a:srgbClr val="3A3A3A"/>
                </a:solidFill>
                <a:effectLst/>
                <a:latin typeface="inherit"/>
              </a:rPr>
              <a:t> = </a:t>
            </a:r>
            <a:r>
              <a:rPr kumimoji="0" lang="en-US" sz="2400" b="0" i="0" u="none" strike="noStrike" cap="none" normalizeH="0" baseline="0" dirty="0" err="1" smtClean="0">
                <a:ln>
                  <a:noFill/>
                </a:ln>
                <a:solidFill>
                  <a:srgbClr val="3A3A3A"/>
                </a:solidFill>
                <a:effectLst/>
                <a:latin typeface="inherit"/>
              </a:rPr>
              <a:t>conn.prepareStatement</a:t>
            </a:r>
            <a:r>
              <a:rPr kumimoji="0" lang="en-US" sz="2400" b="0" i="0" u="none" strike="noStrike" cap="none" normalizeH="0" baseline="0" dirty="0" smtClean="0">
                <a:ln>
                  <a:noFill/>
                </a:ln>
                <a:solidFill>
                  <a:srgbClr val="3A3A3A"/>
                </a:solidFill>
                <a:effectLst/>
                <a:latin typeface="inherit"/>
              </a:rPr>
              <a:t>(</a:t>
            </a:r>
            <a:r>
              <a:rPr kumimoji="0" lang="en-US" sz="2400" b="0" i="0" u="none" strike="noStrike" cap="none" normalizeH="0" baseline="0" dirty="0" err="1" smtClean="0">
                <a:ln>
                  <a:noFill/>
                </a:ln>
                <a:solidFill>
                  <a:srgbClr val="3A3A3A"/>
                </a:solidFill>
                <a:effectLst/>
                <a:latin typeface="inherit"/>
              </a:rPr>
              <a:t>select_query</a:t>
            </a:r>
            <a:r>
              <a:rPr kumimoji="0" lang="en-US" sz="2400" b="0" i="0" u="none" strike="noStrike" cap="none" normalizeH="0" baseline="0" dirty="0" smtClean="0">
                <a:ln>
                  <a:noFill/>
                </a:ln>
                <a:solidFill>
                  <a:srgbClr val="3A3A3A"/>
                </a:solidFill>
                <a:effectLst/>
                <a:latin typeface="inherit"/>
              </a:rPr>
              <a:t>);</a:t>
            </a:r>
            <a:r>
              <a:rPr kumimoji="0" lang="en-US" sz="2400" b="0" i="0" u="none" strike="noStrike" cap="none" normalizeH="0" baseline="0" dirty="0" smtClean="0">
                <a:ln>
                  <a:noFill/>
                </a:ln>
                <a:solidFill>
                  <a:schemeClr val="tx1"/>
                </a:solidFill>
                <a:effectLst/>
              </a:rPr>
              <a:t> </a:t>
            </a: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xmlns="" id="{5E50C1E8-A3C4-4E79-8384-A72C2430432A}"/>
              </a:ext>
            </a:extLst>
          </p:cNvPr>
          <p:cNvSpPr txBox="1">
            <a:spLocks/>
          </p:cNvSpPr>
          <p:nvPr/>
        </p:nvSpPr>
        <p:spPr>
          <a:xfrm>
            <a:off x="1251678" y="1405467"/>
            <a:ext cx="10178322" cy="526626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2800" b="1" dirty="0" smtClean="0"/>
              <a:t>3.</a:t>
            </a:r>
            <a:r>
              <a:rPr lang="en-US" sz="2800" b="1" dirty="0"/>
              <a:t> </a:t>
            </a:r>
            <a:r>
              <a:rPr lang="en-US" sz="2800" b="1" dirty="0" err="1" smtClean="0"/>
              <a:t>CallableStatement</a:t>
            </a:r>
            <a:endParaRPr lang="en-US" sz="2800" b="1" dirty="0" smtClean="0"/>
          </a:p>
          <a:p>
            <a:pPr marL="0" indent="0">
              <a:buNone/>
            </a:pPr>
            <a:r>
              <a:rPr lang="en-US" sz="2800" dirty="0" err="1"/>
              <a:t>CallableStatement</a:t>
            </a:r>
            <a:r>
              <a:rPr lang="en-US" sz="2800" dirty="0"/>
              <a:t> interface extends the </a:t>
            </a:r>
            <a:r>
              <a:rPr lang="en-US" sz="2800" dirty="0" err="1"/>
              <a:t>PreparedStatement</a:t>
            </a:r>
            <a:r>
              <a:rPr lang="en-US" sz="2800" dirty="0"/>
              <a:t> interface. So, it has more features than the </a:t>
            </a:r>
            <a:r>
              <a:rPr lang="en-US" sz="2800" dirty="0" err="1"/>
              <a:t>PreparedStatement</a:t>
            </a:r>
            <a:r>
              <a:rPr lang="en-US" sz="2800" dirty="0"/>
              <a:t> interface. It is used to implement a parameterized SQL statement that invokes procedure or function in the database. A stored procedure works like a method or function in a class. It supports the IN and OUT parameters</a:t>
            </a:r>
            <a:r>
              <a:rPr lang="en-US" sz="2800" dirty="0" smtClean="0"/>
              <a:t>.</a:t>
            </a:r>
          </a:p>
          <a:p>
            <a:pPr marL="0" lvl="0" indent="0">
              <a:buNone/>
            </a:pPr>
            <a:r>
              <a:rPr lang="en-US" sz="2800" b="1" dirty="0" err="1">
                <a:solidFill>
                  <a:srgbClr val="3A3A3A"/>
                </a:solidFill>
                <a:latin typeface="inherit"/>
              </a:rPr>
              <a:t>CallableStatementcallStmt</a:t>
            </a:r>
            <a:r>
              <a:rPr lang="en-US" sz="2800" b="1" dirty="0">
                <a:solidFill>
                  <a:srgbClr val="3A3A3A"/>
                </a:solidFill>
                <a:latin typeface="inherit"/>
              </a:rPr>
              <a:t> = </a:t>
            </a:r>
            <a:r>
              <a:rPr lang="en-US" sz="2800" b="1" dirty="0" err="1">
                <a:solidFill>
                  <a:srgbClr val="3A3A3A"/>
                </a:solidFill>
                <a:latin typeface="inherit"/>
              </a:rPr>
              <a:t>con.prepareCall</a:t>
            </a:r>
            <a:r>
              <a:rPr lang="en-US" sz="2800" b="1" dirty="0">
                <a:solidFill>
                  <a:srgbClr val="3A3A3A"/>
                </a:solidFill>
                <a:latin typeface="inherit"/>
              </a:rPr>
              <a:t>("{call procedures(?,?)}");</a:t>
            </a:r>
            <a:r>
              <a:rPr lang="en-US" sz="2800" b="1" dirty="0">
                <a:solidFill>
                  <a:schemeClr val="tx1"/>
                </a:solidFill>
              </a:rPr>
              <a:t> </a:t>
            </a:r>
            <a:endParaRPr lang="en-US" sz="4400" b="1" dirty="0">
              <a:solidFill>
                <a:schemeClr val="tx1"/>
              </a:solidFill>
              <a:latin typeface="Arial" panose="020B0604020202020204" pitchFamily="34" charset="0"/>
            </a:endParaRPr>
          </a:p>
          <a:p>
            <a:pPr marL="0" indent="0">
              <a:buNone/>
            </a:pPr>
            <a:endParaRPr lang="en-US" sz="2800" dirty="0" smtClean="0"/>
          </a:p>
          <a:p>
            <a:pPr marL="0" indent="0">
              <a:buNone/>
            </a:pPr>
            <a:endParaRPr lang="en-US" sz="2800" b="1" dirty="0" smtClean="0"/>
          </a:p>
        </p:txBody>
      </p:sp>
    </p:spTree>
    <p:extLst>
      <p:ext uri="{BB962C8B-B14F-4D97-AF65-F5344CB8AC3E}">
        <p14:creationId xmlns:p14="http://schemas.microsoft.com/office/powerpoint/2010/main" val="2430620764"/>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916208_Getting to know your teacher_RVA_v2" id="{9D60EAE5-D0A0-4E9F-AE23-1B333D14ABD6}" vid="{DD8DD7D2-976B-4092-A04B-0CF2FAEFF7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2D0167F-E486-4F9B-83E2-993954E11F03}">
  <ds:schemaRefs>
    <ds:schemaRef ds:uri="http://schemas.microsoft.com/sharepoint/v3/contenttype/forms"/>
  </ds:schemaRefs>
</ds:datastoreItem>
</file>

<file path=customXml/itemProps2.xml><?xml version="1.0" encoding="utf-8"?>
<ds:datastoreItem xmlns:ds="http://schemas.openxmlformats.org/officeDocument/2006/customXml" ds:itemID="{15A714DE-2D72-4B69-B5D2-B9FD427417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DB3E54F-9BB9-4821-81E3-A4EFEC7BD0A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Getting to know your teacher</Template>
  <TotalTime>0</TotalTime>
  <Words>572</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Bodoni MT</vt:lpstr>
      <vt:lpstr>Calibri</vt:lpstr>
      <vt:lpstr>Gill Sans MT</vt:lpstr>
      <vt:lpstr>Impact</vt:lpstr>
      <vt:lpstr>inherit</vt:lpstr>
      <vt:lpstr>Times New Roman</vt:lpstr>
      <vt:lpstr>Badge</vt:lpstr>
      <vt:lpstr>SEVEN STEPS to JDBC</vt:lpstr>
      <vt:lpstr> the 7 step process to create a Java JDBC connection ARE:</vt:lpstr>
      <vt:lpstr>STEP 1: Import the packages</vt:lpstr>
      <vt:lpstr>STEP 2: Register the drivers </vt:lpstr>
      <vt:lpstr>PowerPoint Presentation</vt:lpstr>
      <vt:lpstr>PowerPoint Presentation</vt:lpstr>
      <vt:lpstr>STEP 3: Establish a connection  </vt:lpstr>
      <vt:lpstr>STEP 4: Create a statement   </vt:lpstr>
      <vt:lpstr>PowerPoint Presentation</vt:lpstr>
      <vt:lpstr>STEP 5: execute the query   </vt:lpstr>
      <vt:lpstr>STEP 6: Retrieve results   </vt:lpstr>
      <vt:lpstr>STEP 7: close the connections   </vt:lpstr>
      <vt:lpstr>PowerPoint Presentation</vt:lpstr>
      <vt:lpstr>Slide Tite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2023-03-27T23:56:17Z</dcterms:created>
  <dcterms:modified xsi:type="dcterms:W3CDTF">2023-03-28T01:43:58Z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