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317" r:id="rId3"/>
    <p:sldId id="257" r:id="rId4"/>
    <p:sldId id="259" r:id="rId5"/>
    <p:sldId id="260" r:id="rId6"/>
    <p:sldId id="262" r:id="rId7"/>
    <p:sldId id="263" r:id="rId8"/>
    <p:sldId id="264" r:id="rId9"/>
    <p:sldId id="265" r:id="rId10"/>
    <p:sldId id="266" r:id="rId11"/>
    <p:sldId id="267" r:id="rId12"/>
    <p:sldId id="303" r:id="rId13"/>
    <p:sldId id="274" r:id="rId14"/>
    <p:sldId id="311" r:id="rId15"/>
    <p:sldId id="275" r:id="rId16"/>
    <p:sldId id="276" r:id="rId17"/>
    <p:sldId id="277" r:id="rId18"/>
    <p:sldId id="313" r:id="rId19"/>
    <p:sldId id="312" r:id="rId20"/>
    <p:sldId id="280" r:id="rId21"/>
    <p:sldId id="281" r:id="rId22"/>
    <p:sldId id="282" r:id="rId23"/>
    <p:sldId id="314" r:id="rId24"/>
    <p:sldId id="306" r:id="rId25"/>
    <p:sldId id="285" r:id="rId26"/>
    <p:sldId id="286" r:id="rId27"/>
    <p:sldId id="287" r:id="rId28"/>
    <p:sldId id="288" r:id="rId29"/>
    <p:sldId id="290" r:id="rId30"/>
    <p:sldId id="291" r:id="rId31"/>
    <p:sldId id="292" r:id="rId32"/>
    <p:sldId id="293" r:id="rId33"/>
    <p:sldId id="294" r:id="rId34"/>
    <p:sldId id="295" r:id="rId35"/>
    <p:sldId id="315" r:id="rId36"/>
    <p:sldId id="296" r:id="rId37"/>
    <p:sldId id="297" r:id="rId38"/>
    <p:sldId id="298" r:id="rId39"/>
    <p:sldId id="299" r:id="rId40"/>
    <p:sldId id="301" r:id="rId41"/>
    <p:sldId id="302" r:id="rId42"/>
    <p:sldId id="307" r:id="rId43"/>
    <p:sldId id="316"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11" autoAdjust="0"/>
  </p:normalViewPr>
  <p:slideViewPr>
    <p:cSldViewPr>
      <p:cViewPr>
        <p:scale>
          <a:sx n="66" d="100"/>
          <a:sy n="66" d="100"/>
        </p:scale>
        <p:origin x="-142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EFC409-B2B4-4E36-A76E-E1325ECB3904}" type="datetimeFigureOut">
              <a:rPr lang="en-US" smtClean="0"/>
              <a:pPr/>
              <a:t>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128172-ECC7-4308-A04F-9630D0300F9C}" type="slidenum">
              <a:rPr lang="en-US" smtClean="0"/>
              <a:pPr/>
              <a:t>‹#›</a:t>
            </a:fld>
            <a:endParaRPr lang="en-US"/>
          </a:p>
        </p:txBody>
      </p:sp>
    </p:spTree>
    <p:extLst>
      <p:ext uri="{BB962C8B-B14F-4D97-AF65-F5344CB8AC3E}">
        <p14:creationId xmlns:p14="http://schemas.microsoft.com/office/powerpoint/2010/main" val="3038825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Object_oriented"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en.wikipedia.org/wiki/Programming_code" TargetMode="External"/><Relationship Id="rId4" Type="http://schemas.openxmlformats.org/officeDocument/2006/relationships/hyperlink" Target="http://en.wikipedia.org/wiki/Conceptual_mode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Times New Roman" pitchFamily="18" charset="0"/>
                <a:ea typeface="+mn-ea"/>
                <a:cs typeface="Times New Roman" pitchFamily="18" charset="0"/>
              </a:rPr>
              <a:t>EXPLANATION:</a:t>
            </a:r>
            <a:endParaRPr lang="en-US" sz="1200" kern="1200" dirty="0" smtClean="0">
              <a:solidFill>
                <a:schemeClr val="tx1"/>
              </a:solidFill>
              <a:latin typeface="Times New Roman" pitchFamily="18" charset="0"/>
              <a:ea typeface="+mn-ea"/>
              <a:cs typeface="Times New Roman" pitchFamily="18" charset="0"/>
            </a:endParaRPr>
          </a:p>
          <a:p>
            <a:r>
              <a:rPr lang="en-US" sz="1200" kern="1200" dirty="0" smtClean="0">
                <a:solidFill>
                  <a:schemeClr val="tx1"/>
                </a:solidFill>
                <a:latin typeface="Times New Roman" pitchFamily="18" charset="0"/>
                <a:ea typeface="+mn-ea"/>
                <a:cs typeface="Times New Roman" pitchFamily="18" charset="0"/>
              </a:rPr>
              <a:t>The main purpose of a use case diagram is to show what system functions are performed for which actor. Roles of the actors in the system can be depicted. In our use case diagram first cloud user login into cloud. Here uploading his constraints to cloud provider. The cloud provider took the cloud user request and sent to Interaction model we divide a file into fragments, and replicate the fragmented data over the cloud nodes. Each of the nodes stores only a single fragment of a particular data file that ensures that even in case of a successful attack, no meaningful information is revealed to the attacker.</a:t>
            </a:r>
            <a:endParaRPr lang="en-US" sz="1200" kern="1200" dirty="0">
              <a:solidFill>
                <a:schemeClr val="tx1"/>
              </a:solidFill>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2B128172-ECC7-4308-A04F-9630D0300F9C}" type="slidenum">
              <a:rPr lang="en-US" smtClean="0"/>
              <a:pPr/>
              <a:t>26</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200" kern="1200" dirty="0" smtClean="0">
                <a:solidFill>
                  <a:schemeClr val="tx1"/>
                </a:solidFill>
                <a:latin typeface="Times New Roman" pitchFamily="18" charset="0"/>
                <a:ea typeface="+mn-ea"/>
                <a:cs typeface="Times New Roman" pitchFamily="18" charset="0"/>
              </a:rPr>
              <a:t> It does not show information about the timing of processes, or information about whether processes will operate in sequence or in parallel. In the DFDs the level zero process is based on the login validations. What is the cloud user contained constraints send to the cloud provider. In level one diagram we divide a file into fragments, and replicate the fragmented data over the cloud nodes. Each of the nodes stores only a single fragment of a particular data file that ensures that even in case of a successful attack, no meaningful information is revealed to the attacker.</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2B128172-ECC7-4308-A04F-9630D0300F9C}" type="slidenum">
              <a:rPr lang="en-US" smtClean="0"/>
              <a:pPr/>
              <a:t>35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algn="just">
              <a:lnSpc>
                <a:spcPct val="150000"/>
              </a:lnSpc>
            </a:pPr>
            <a:r>
              <a:rPr lang="en-US" sz="1200" dirty="0" smtClean="0">
                <a:latin typeface="Times New Roman"/>
                <a:ea typeface="Times New Roman"/>
              </a:rPr>
              <a:t>Entity-Relationship Model (ERM) is an abstract and conceptual representation of data. Entity-relationship modeling is a database modeling method, used to produce a type of conceptual schema or semantic data model of a system, often a relational database. In our ER diagram we divide a file into fragments, and replicate the fragmented data over the cloud nodes</a:t>
            </a:r>
            <a:r>
              <a:rPr lang="en-US" sz="800" dirty="0" smtClean="0">
                <a:latin typeface="Times New Roman"/>
                <a:ea typeface="Times New Roman"/>
              </a:rPr>
              <a:t>. </a:t>
            </a:r>
            <a:r>
              <a:rPr lang="en-US" sz="1200" dirty="0" smtClean="0">
                <a:latin typeface="Times New Roman"/>
                <a:ea typeface="Times New Roman"/>
              </a:rPr>
              <a:t>Each of the nodes stores only a single fragment of a particular data file that ensures that even in case of a successful attack, no meaningful information is revealed to the attacker.</a:t>
            </a:r>
            <a:endParaRPr lang="en-US" sz="1200" dirty="0">
              <a:latin typeface="Times New Roman"/>
              <a:ea typeface="Times New Roman"/>
            </a:endParaRPr>
          </a:p>
        </p:txBody>
      </p:sp>
      <p:sp>
        <p:nvSpPr>
          <p:cNvPr id="4" name="Slide Number Placeholder 3"/>
          <p:cNvSpPr>
            <a:spLocks noGrp="1"/>
          </p:cNvSpPr>
          <p:nvPr>
            <p:ph type="sldNum" sz="quarter" idx="10"/>
          </p:nvPr>
        </p:nvSpPr>
        <p:spPr/>
        <p:txBody>
          <a:bodyPr/>
          <a:lstStyle/>
          <a:p>
            <a:fld id="{2B128172-ECC7-4308-A04F-9630D0300F9C}" type="slidenum">
              <a:rPr lang="en-US" smtClean="0"/>
              <a:pPr/>
              <a:t>36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latin typeface="Times New Roman"/>
                <a:ea typeface="Times New Roman"/>
              </a:rPr>
              <a:t> In the Unified Modeling Language, a component diagram depicts how components are wired together to form larger components and they are used to illustrate the structure of arbitrarily complex systems. For this in our component diagram we divide a file into fragments, and replicate the fragmented data over the cloud nodes</a:t>
            </a:r>
            <a:r>
              <a:rPr lang="en-US" sz="800" dirty="0" smtClean="0">
                <a:latin typeface="Times New Roman"/>
                <a:ea typeface="Times New Roman"/>
              </a:rPr>
              <a:t>. </a:t>
            </a:r>
            <a:r>
              <a:rPr lang="en-US" sz="1200" dirty="0" smtClean="0">
                <a:latin typeface="Times New Roman"/>
                <a:ea typeface="Times New Roman"/>
              </a:rPr>
              <a:t>Each of the nodes stores only a single fragment of a particular data file that ensures that even in case of a successful attack, no meaningful information is revealed to the attacker.</a:t>
            </a:r>
            <a:endParaRPr lang="en-US" dirty="0"/>
          </a:p>
        </p:txBody>
      </p:sp>
      <p:sp>
        <p:nvSpPr>
          <p:cNvPr id="4" name="Slide Number Placeholder 3"/>
          <p:cNvSpPr>
            <a:spLocks noGrp="1"/>
          </p:cNvSpPr>
          <p:nvPr>
            <p:ph type="sldNum" sz="quarter" idx="10"/>
          </p:nvPr>
        </p:nvSpPr>
        <p:spPr/>
        <p:txBody>
          <a:bodyPr/>
          <a:lstStyle/>
          <a:p>
            <a:fld id="{2B128172-ECC7-4308-A04F-9630D0300F9C}" type="slidenum">
              <a:rPr lang="en-US" smtClean="0"/>
              <a:pPr/>
              <a:t>37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algn="just">
              <a:lnSpc>
                <a:spcPct val="150000"/>
              </a:lnSpc>
              <a:spcBef>
                <a:spcPts val="600"/>
              </a:spcBef>
              <a:spcAft>
                <a:spcPts val="600"/>
              </a:spcAft>
            </a:pPr>
            <a:r>
              <a:rPr kumimoji="0" lang="en-US" sz="1200" b="1"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EXPLANATION:</a:t>
            </a:r>
            <a:r>
              <a:rPr lang="en-US" sz="1200" dirty="0" smtClean="0">
                <a:latin typeface="Times New Roman"/>
                <a:ea typeface="Times New Roman"/>
                <a:cs typeface="Times New Roman"/>
              </a:rPr>
              <a:t>In the DROPS methodology, we divide a file into fragments, and replicate the fragmented data over the cloud nodes. Each of the nodes stores only a single fragment of a particular data file that ensures that even in case of a successful attack, no meaningful information is revealed to the attacker. The nodes storing the fragments are separated with certain distance by means of graph T-coloring to prohibit an attacker of guessing the locations of the fragments. Furthermore, the DROPS methodology does not rely on the traditional cryptographic techniques for the data security.</a:t>
            </a:r>
            <a:endParaRPr lang="en-US" sz="1100" dirty="0" smtClean="0">
              <a:latin typeface="+mn-lt"/>
              <a:ea typeface="Times New Roman"/>
              <a:cs typeface="Times New Roman"/>
            </a:endParaRPr>
          </a:p>
          <a:p>
            <a:endParaRPr lang="en-US" sz="1200" dirty="0"/>
          </a:p>
        </p:txBody>
      </p:sp>
      <p:sp>
        <p:nvSpPr>
          <p:cNvPr id="4" name="Slide Number Placeholder 3"/>
          <p:cNvSpPr>
            <a:spLocks noGrp="1"/>
          </p:cNvSpPr>
          <p:nvPr>
            <p:ph type="sldNum" sz="quarter" idx="10"/>
          </p:nvPr>
        </p:nvSpPr>
        <p:spPr/>
        <p:txBody>
          <a:bodyPr/>
          <a:lstStyle/>
          <a:p>
            <a:fld id="{2B128172-ECC7-4308-A04F-9630D0300F9C}" type="slidenum">
              <a:rPr lang="en-US" smtClean="0"/>
              <a:pPr/>
              <a:t>38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Times New Roman" pitchFamily="18" charset="0"/>
                <a:ea typeface="+mn-ea"/>
                <a:cs typeface="Times New Roman" pitchFamily="18" charset="0"/>
              </a:rPr>
              <a:t>EXPLANATION:</a:t>
            </a:r>
            <a:r>
              <a:rPr lang="en-US" sz="1200" kern="1200" dirty="0" smtClean="0">
                <a:solidFill>
                  <a:schemeClr val="tx1"/>
                </a:solidFill>
                <a:latin typeface="Times New Roman" pitchFamily="18" charset="0"/>
                <a:ea typeface="+mn-ea"/>
                <a:cs typeface="Times New Roman" pitchFamily="18" charset="0"/>
              </a:rPr>
              <a:t>             </a:t>
            </a:r>
          </a:p>
          <a:p>
            <a:r>
              <a:rPr lang="en-US" sz="1200" kern="1200" dirty="0" smtClean="0">
                <a:solidFill>
                  <a:schemeClr val="tx1"/>
                </a:solidFill>
                <a:latin typeface="Times New Roman" pitchFamily="18" charset="0"/>
                <a:ea typeface="+mn-ea"/>
                <a:cs typeface="Times New Roman" pitchFamily="18" charset="0"/>
              </a:rPr>
              <a:t>                              The class diagram is the main building block of </a:t>
            </a:r>
            <a:r>
              <a:rPr lang="en-US" sz="1200" u="sng" kern="1200" dirty="0" smtClean="0">
                <a:solidFill>
                  <a:schemeClr val="tx1"/>
                </a:solidFill>
                <a:latin typeface="Times New Roman" pitchFamily="18" charset="0"/>
                <a:ea typeface="+mn-ea"/>
                <a:cs typeface="Times New Roman" pitchFamily="18" charset="0"/>
                <a:hlinkClick r:id="rId3" tooltip="Object oriented"/>
              </a:rPr>
              <a:t>object oriented</a:t>
            </a:r>
            <a:r>
              <a:rPr lang="en-US" sz="1200" kern="1200" dirty="0" smtClean="0">
                <a:solidFill>
                  <a:schemeClr val="tx1"/>
                </a:solidFill>
                <a:latin typeface="Times New Roman" pitchFamily="18" charset="0"/>
                <a:ea typeface="+mn-ea"/>
                <a:cs typeface="Times New Roman" pitchFamily="18" charset="0"/>
              </a:rPr>
              <a:t> modeling. It is used both for general </a:t>
            </a:r>
            <a:r>
              <a:rPr lang="en-US" sz="1200" u="sng" kern="1200" dirty="0" smtClean="0">
                <a:solidFill>
                  <a:schemeClr val="tx1"/>
                </a:solidFill>
                <a:latin typeface="Times New Roman" pitchFamily="18" charset="0"/>
                <a:ea typeface="+mn-ea"/>
                <a:cs typeface="Times New Roman" pitchFamily="18" charset="0"/>
                <a:hlinkClick r:id="rId4" tooltip="Conceptual model"/>
              </a:rPr>
              <a:t>conceptual modeling</a:t>
            </a:r>
            <a:r>
              <a:rPr lang="en-US" sz="1200" kern="1200" dirty="0" smtClean="0">
                <a:solidFill>
                  <a:schemeClr val="tx1"/>
                </a:solidFill>
                <a:latin typeface="Times New Roman" pitchFamily="18" charset="0"/>
                <a:ea typeface="+mn-ea"/>
                <a:cs typeface="Times New Roman" pitchFamily="18" charset="0"/>
              </a:rPr>
              <a:t> of the systematic of the application, and for detailed modeling translating the models into </a:t>
            </a:r>
            <a:r>
              <a:rPr lang="en-US" sz="1200" u="sng" kern="1200" dirty="0" smtClean="0">
                <a:solidFill>
                  <a:schemeClr val="tx1"/>
                </a:solidFill>
                <a:latin typeface="Times New Roman" pitchFamily="18" charset="0"/>
                <a:ea typeface="+mn-ea"/>
                <a:cs typeface="Times New Roman" pitchFamily="18" charset="0"/>
                <a:hlinkClick r:id="rId5" tooltip="Programming code"/>
              </a:rPr>
              <a:t>programming code</a:t>
            </a:r>
            <a:r>
              <a:rPr lang="en-US" sz="1200" kern="1200" dirty="0" smtClean="0">
                <a:solidFill>
                  <a:schemeClr val="tx1"/>
                </a:solidFill>
                <a:latin typeface="Times New Roman" pitchFamily="18" charset="0"/>
                <a:ea typeface="+mn-ea"/>
                <a:cs typeface="Times New Roman" pitchFamily="18" charset="0"/>
              </a:rPr>
              <a:t>. </a:t>
            </a:r>
          </a:p>
          <a:p>
            <a:r>
              <a:rPr lang="en-US" sz="1200" kern="1200" dirty="0" smtClean="0">
                <a:solidFill>
                  <a:schemeClr val="tx1"/>
                </a:solidFill>
                <a:latin typeface="Times New Roman" pitchFamily="18" charset="0"/>
                <a:ea typeface="+mn-ea"/>
                <a:cs typeface="Times New Roman" pitchFamily="18" charset="0"/>
              </a:rPr>
              <a:t>		       In class diagram took the cloud user, cloud provider and consumer. In cloud user we took the user login and user constraints. We divide a file into fragments, and replicate the fragmented data over the cloud nodes. Each of the nodes stores only a single fragment of a particular data file that ensures that even in case of a successful attack, no meaningful information is revealed to the attacker.</a:t>
            </a:r>
            <a:endParaRPr lang="en-US" sz="1200" kern="1200" dirty="0">
              <a:solidFill>
                <a:schemeClr val="tx1"/>
              </a:solidFill>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2B128172-ECC7-4308-A04F-9630D0300F9C}" type="slidenum">
              <a:rPr lang="en-US" smtClean="0"/>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tab pos="4089400" algn="l"/>
              </a:tabLst>
              <a:defRPr/>
            </a:pPr>
            <a:r>
              <a:rPr kumimoji="0" lang="en-US" sz="1800" b="1" i="0" u="none" strike="noStrike" kern="1200" cap="none" spc="0" normalizeH="0" baseline="0" noProof="0" dirty="0" smtClean="0">
                <a:ln>
                  <a:noFill/>
                </a:ln>
                <a:solidFill>
                  <a:prstClr val="black"/>
                </a:solidFill>
                <a:effectLst/>
                <a:uLnTx/>
                <a:uFillTx/>
                <a:latin typeface="Times New Roman" pitchFamily="18" charset="0"/>
                <a:ea typeface="Times New Roman" pitchFamily="18" charset="0"/>
                <a:cs typeface="Times New Roman" pitchFamily="18" charset="0"/>
              </a:rPr>
              <a:t>EXPLANATION:</a:t>
            </a:r>
            <a:endParaRPr kumimoji="0" lang="en-US" sz="18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4089400" algn="l"/>
              </a:tabLst>
              <a:defRPr/>
            </a:pPr>
            <a:r>
              <a:rPr kumimoji="0" lang="en-US" sz="1800" b="1" i="0" u="none" strike="noStrike" kern="1200" cap="none" spc="0" normalizeH="0" baseline="0" noProof="0" dirty="0" smtClean="0">
                <a:ln>
                  <a:noFill/>
                </a:ln>
                <a:solidFill>
                  <a:prstClr val="black"/>
                </a:solidFill>
                <a:effectLst/>
                <a:uLnTx/>
                <a:uFillTx/>
                <a:latin typeface="Times New Roman" pitchFamily="18" charset="0"/>
                <a:ea typeface="Times New Roman" pitchFamily="18" charset="0"/>
                <a:cs typeface="Times New Roman" pitchFamily="18" charset="0"/>
              </a:rPr>
              <a:t>       </a:t>
            </a:r>
            <a:r>
              <a:rPr lang="en-US" sz="2000" dirty="0" smtClean="0">
                <a:latin typeface="Times New Roman"/>
                <a:ea typeface="Times New Roman"/>
              </a:rPr>
              <a:t>Object diagram we are telling about the flow of objects how the process is running. In the above </a:t>
            </a:r>
            <a:r>
              <a:rPr lang="en-US" sz="2000" dirty="0" err="1" smtClean="0">
                <a:latin typeface="Times New Roman"/>
                <a:ea typeface="Times New Roman"/>
              </a:rPr>
              <a:t>digram</a:t>
            </a:r>
            <a:r>
              <a:rPr lang="en-US" sz="2000" dirty="0" smtClean="0">
                <a:latin typeface="Times New Roman"/>
                <a:ea typeface="Times New Roman"/>
              </a:rPr>
              <a:t> tells about the flow of objects between the classes. The main object of this diagram is cloud user login his window and send the his constraints to cloud. </a:t>
            </a:r>
            <a:r>
              <a:rPr lang="en-US" sz="1800" dirty="0" smtClean="0">
                <a:latin typeface="Times New Roman"/>
                <a:ea typeface="Times New Roman"/>
              </a:rPr>
              <a:t>We divide a file into fragments, and replicate the fragmented data over the cloud nodes</a:t>
            </a:r>
            <a:r>
              <a:rPr lang="en-US" sz="1100" dirty="0" smtClean="0">
                <a:latin typeface="Times New Roman"/>
                <a:ea typeface="Times New Roman"/>
              </a:rPr>
              <a:t>. </a:t>
            </a:r>
            <a:r>
              <a:rPr lang="en-US" sz="1800" dirty="0" smtClean="0">
                <a:latin typeface="Times New Roman"/>
                <a:ea typeface="Times New Roman"/>
              </a:rPr>
              <a:t>Each of the nodes stores only a single fragment of a particular data file that ensures that even in case of a successful attack, no meaningful information is revealed to the attacker.</a:t>
            </a:r>
            <a:endParaRPr kumimoji="0" lang="en-US" sz="18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2B128172-ECC7-4308-A04F-9630D0300F9C}" type="slidenum">
              <a:rPr lang="en-US" smtClean="0"/>
              <a:pPr/>
              <a:t>28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algn="just">
              <a:lnSpc>
                <a:spcPct val="150000"/>
              </a:lnSpc>
            </a:pPr>
            <a:r>
              <a:rPr lang="en-US" sz="1200" dirty="0" smtClean="0">
                <a:latin typeface="Times New Roman"/>
                <a:ea typeface="Times New Roman"/>
              </a:rPr>
              <a:t>State diagrams require that the system described is composed of a finite number of states; sometimes, this is indeed the case, while at other times this is a reasonable abstraction. Many forms of state diagrams exist, which differ slightly and have different semantics. In our state diagram first cloud user login into cloud. Here uploading his constraints to cloud provider. We divide a file into fragments, and replicate the fragmented data over the cloud nodes</a:t>
            </a:r>
            <a:r>
              <a:rPr lang="en-US" sz="800" dirty="0" smtClean="0">
                <a:latin typeface="Times New Roman"/>
                <a:ea typeface="Times New Roman"/>
              </a:rPr>
              <a:t>. </a:t>
            </a:r>
            <a:r>
              <a:rPr lang="en-US" sz="1200" dirty="0" smtClean="0">
                <a:latin typeface="Times New Roman"/>
                <a:ea typeface="Times New Roman"/>
              </a:rPr>
              <a:t>Each of the nodes stores only a single fragment of a particular data file that ensures that even in case of a successful attack, no meaningful information is revealed to the attacker.</a:t>
            </a:r>
            <a:endParaRPr lang="en-US" sz="1200" dirty="0">
              <a:latin typeface="Times New Roman"/>
              <a:ea typeface="Times New Roman"/>
            </a:endParaRPr>
          </a:p>
        </p:txBody>
      </p:sp>
      <p:sp>
        <p:nvSpPr>
          <p:cNvPr id="4" name="Slide Number Placeholder 3"/>
          <p:cNvSpPr>
            <a:spLocks noGrp="1"/>
          </p:cNvSpPr>
          <p:nvPr>
            <p:ph type="sldNum" sz="quarter" idx="10"/>
          </p:nvPr>
        </p:nvSpPr>
        <p:spPr/>
        <p:txBody>
          <a:bodyPr/>
          <a:lstStyle/>
          <a:p>
            <a:fld id="{2B128172-ECC7-4308-A04F-9630D0300F9C}" type="slidenum">
              <a:rPr lang="en-US" smtClean="0"/>
              <a:pPr/>
              <a:t>29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algn="just">
              <a:lnSpc>
                <a:spcPct val="150000"/>
              </a:lnSpc>
            </a:pPr>
            <a:r>
              <a:rPr lang="en-US" sz="1200" dirty="0" smtClean="0">
                <a:latin typeface="Times New Roman"/>
                <a:ea typeface="Times New Roman"/>
              </a:rPr>
              <a:t>In the Unified Modeling Language, activity diagrams can be used to describe the business and operational step-by-step workflows of components in a system. An activity diagram shows the overall flow of control. In our activity diagram first cloud user login into cloud. Here uploading his constraints to cloud provider. We divide a file into fragments, and replicate the fragmented data over the cloud nodes</a:t>
            </a:r>
            <a:r>
              <a:rPr lang="en-US" sz="800" dirty="0" smtClean="0">
                <a:latin typeface="Times New Roman"/>
                <a:ea typeface="Times New Roman"/>
              </a:rPr>
              <a:t>. </a:t>
            </a:r>
            <a:r>
              <a:rPr lang="en-US" sz="1200" dirty="0" smtClean="0">
                <a:latin typeface="Times New Roman"/>
                <a:ea typeface="Times New Roman"/>
              </a:rPr>
              <a:t>Each of the nodes stores only a single fragment of a particular data file that ensures that even in case of a successful attack, no meaningful information is revealed to the attacker.	</a:t>
            </a:r>
            <a:endParaRPr lang="en-US" sz="1200" dirty="0">
              <a:latin typeface="Times New Roman"/>
              <a:ea typeface="Times New Roman"/>
            </a:endParaRPr>
          </a:p>
        </p:txBody>
      </p:sp>
      <p:sp>
        <p:nvSpPr>
          <p:cNvPr id="4" name="Slide Number Placeholder 3"/>
          <p:cNvSpPr>
            <a:spLocks noGrp="1"/>
          </p:cNvSpPr>
          <p:nvPr>
            <p:ph type="sldNum" sz="quarter" idx="10"/>
          </p:nvPr>
        </p:nvSpPr>
        <p:spPr/>
        <p:txBody>
          <a:bodyPr/>
          <a:lstStyle/>
          <a:p>
            <a:fld id="{2B128172-ECC7-4308-A04F-9630D0300F9C}" type="slidenum">
              <a:rPr lang="en-US" smtClean="0"/>
              <a:pPr/>
              <a:t>30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lang="en-US" sz="1200" dirty="0" smtClean="0">
                <a:latin typeface="Times New Roman"/>
                <a:ea typeface="Times New Roman"/>
              </a:rPr>
              <a:t> In our sequence diagram specifying processes operate with one another and in order. In our sequence diagram first cloud user login into cloud. Here uploading his constraints to cloud provider. We divide a file into fragments, and replicate the fragmented data over the cloud nodes</a:t>
            </a:r>
            <a:r>
              <a:rPr lang="en-US" sz="800" dirty="0" smtClean="0">
                <a:latin typeface="Times New Roman"/>
                <a:ea typeface="Times New Roman"/>
              </a:rPr>
              <a:t>. </a:t>
            </a:r>
            <a:r>
              <a:rPr lang="en-US" sz="1200" dirty="0" smtClean="0">
                <a:latin typeface="Times New Roman"/>
                <a:ea typeface="Times New Roman"/>
              </a:rPr>
              <a:t>Each of the nodes stores only a single fragment of a particular data file that ensures that even in case of a successful attack, no meaningful information is revealed to the attacker.</a:t>
            </a:r>
            <a:endParaRPr lang="en-US" dirty="0"/>
          </a:p>
        </p:txBody>
      </p:sp>
      <p:sp>
        <p:nvSpPr>
          <p:cNvPr id="4" name="Slide Number Placeholder 3"/>
          <p:cNvSpPr>
            <a:spLocks noGrp="1"/>
          </p:cNvSpPr>
          <p:nvPr>
            <p:ph type="sldNum" sz="quarter" idx="10"/>
          </p:nvPr>
        </p:nvSpPr>
        <p:spPr/>
        <p:txBody>
          <a:bodyPr/>
          <a:lstStyle/>
          <a:p>
            <a:fld id="{2B128172-ECC7-4308-A04F-9630D0300F9C}" type="slidenum">
              <a:rPr lang="en-US" smtClean="0"/>
              <a:pPr/>
              <a:t>31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algn="just">
              <a:lnSpc>
                <a:spcPct val="150000"/>
              </a:lnSpc>
            </a:pPr>
            <a:r>
              <a:rPr lang="en-US" sz="1200" dirty="0" smtClean="0">
                <a:latin typeface="Times New Roman"/>
                <a:ea typeface="Times New Roman"/>
              </a:rPr>
              <a:t>A collaboration diagram describes interactions among objects in terms of sequenced messages. Collaboration diagrams represent a combination of information taken from class, sequence, and use case diagrams describing both the static structure and dynamic behavior of a system. In this diagram first cloud user login into cloud. Here uploading his constraints to cloud provider. We divide a file into fragments, and replicate the fragmented data over the cloud nodes</a:t>
            </a:r>
            <a:r>
              <a:rPr lang="en-US" sz="800" dirty="0" smtClean="0">
                <a:latin typeface="Times New Roman"/>
                <a:ea typeface="Times New Roman"/>
              </a:rPr>
              <a:t>. </a:t>
            </a:r>
            <a:r>
              <a:rPr lang="en-US" sz="1200" dirty="0" smtClean="0">
                <a:latin typeface="Times New Roman"/>
                <a:ea typeface="Times New Roman"/>
              </a:rPr>
              <a:t>Each of the nodes stores only a single fragment of a particular data file that ensures that even in case of a successful attack, no meaningful information is revealed to the attacker.</a:t>
            </a:r>
            <a:endParaRPr lang="en-US" sz="1200" dirty="0">
              <a:latin typeface="Times New Roman"/>
              <a:ea typeface="Times New Roman"/>
            </a:endParaRPr>
          </a:p>
        </p:txBody>
      </p:sp>
      <p:sp>
        <p:nvSpPr>
          <p:cNvPr id="4" name="Slide Number Placeholder 3"/>
          <p:cNvSpPr>
            <a:spLocks noGrp="1"/>
          </p:cNvSpPr>
          <p:nvPr>
            <p:ph type="sldNum" sz="quarter" idx="10"/>
          </p:nvPr>
        </p:nvSpPr>
        <p:spPr/>
        <p:txBody>
          <a:bodyPr/>
          <a:lstStyle/>
          <a:p>
            <a:fld id="{2B128172-ECC7-4308-A04F-9630D0300F9C}" type="slidenum">
              <a:rPr lang="en-US" smtClean="0"/>
              <a:pPr/>
              <a:t>32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Entity-Relationship Model (ERM) is an abstract and conceptual representation of data. Entity-relationship modeling is a database modeling method, used to produce a type of conceptual schema or semantic data model of a system, often a relational database. In our ER diagram the client is there with the cloud server then it will be processed and effectively sending data to the requested client. If the data is not there with the cloud server then it has to search in its related clients and if the resource is there means then it will be shared to the particular requester.  </a:t>
            </a:r>
          </a:p>
          <a:p>
            <a:endParaRPr lang="en-US" dirty="0"/>
          </a:p>
        </p:txBody>
      </p:sp>
      <p:sp>
        <p:nvSpPr>
          <p:cNvPr id="4" name="Slide Number Placeholder 3"/>
          <p:cNvSpPr>
            <a:spLocks noGrp="1"/>
          </p:cNvSpPr>
          <p:nvPr>
            <p:ph type="sldNum" sz="quarter" idx="10"/>
          </p:nvPr>
        </p:nvSpPr>
        <p:spPr/>
        <p:txBody>
          <a:bodyPr/>
          <a:lstStyle/>
          <a:p>
            <a:fld id="{2B128172-ECC7-4308-A04F-9630D0300F9C}" type="slidenum">
              <a:rPr lang="en-US" smtClean="0"/>
              <a:pPr/>
              <a:t>33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200" kern="1200" dirty="0" smtClean="0">
                <a:solidFill>
                  <a:schemeClr val="tx1"/>
                </a:solidFill>
                <a:latin typeface="Times New Roman" pitchFamily="18" charset="0"/>
                <a:ea typeface="+mn-ea"/>
                <a:cs typeface="Times New Roman" pitchFamily="18" charset="0"/>
              </a:rPr>
              <a:t> It does not show information about the timing of processes, or information about whether processes will operate in sequence or in parallel. In the DFDs the level zero process is based on the login validations. What is the cloud user contained constraints send to the cloud provider. In level one diagram we divide a file into fragments, and replicate the fragmented data over the cloud nodes. Each of the nodes stores only a single fragment of a particular data file that ensures that even in case of a successful attack, no meaningful information is revealed to the attacker.</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2B128172-ECC7-4308-A04F-9630D0300F9C}" type="slidenum">
              <a:rPr lang="en-US" smtClean="0"/>
              <a:pPr/>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1447800" y="762000"/>
            <a:ext cx="647700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APPLICATION OF CRYPTOGRAPHY RESOURCE SYSTEM IN CLOUD COMPUTING</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7924800" cy="7239000"/>
          </a:xfrm>
        </p:spPr>
        <p:txBody>
          <a:bodyPr>
            <a:noAutofit/>
          </a:bodyPr>
          <a:lstStyle/>
          <a:p>
            <a:pPr algn="just"/>
            <a:r>
              <a:rPr lang="en-US" sz="1800" b="1" dirty="0"/>
              <a:t>Title:</a:t>
            </a:r>
            <a:r>
              <a:rPr lang="en-US" sz="1800" dirty="0"/>
              <a:t> A verifiable multi-secret sharing scheme based on cellular automata</a:t>
            </a:r>
          </a:p>
          <a:p>
            <a:pPr algn="just"/>
            <a:r>
              <a:rPr lang="en-US" sz="1800" b="1" dirty="0"/>
              <a:t>Author:</a:t>
            </a:r>
            <a:r>
              <a:rPr lang="en-US" sz="1800" dirty="0"/>
              <a:t> </a:t>
            </a:r>
            <a:r>
              <a:rPr lang="en-US" sz="1800" dirty="0" err="1"/>
              <a:t>Eslami</a:t>
            </a:r>
            <a:r>
              <a:rPr lang="en-US" sz="1800" dirty="0"/>
              <a:t> , J. </a:t>
            </a:r>
            <a:r>
              <a:rPr lang="en-US" sz="1800" dirty="0" err="1"/>
              <a:t>Zarepour</a:t>
            </a:r>
            <a:r>
              <a:rPr lang="en-US" sz="1800" dirty="0"/>
              <a:t> </a:t>
            </a:r>
            <a:r>
              <a:rPr lang="en-US" sz="1800" dirty="0" err="1"/>
              <a:t>Ahmadabadi</a:t>
            </a:r>
            <a:endParaRPr lang="en-US" sz="1800" dirty="0"/>
          </a:p>
          <a:p>
            <a:pPr algn="just"/>
            <a:r>
              <a:rPr lang="en-US" sz="1800" b="1" dirty="0"/>
              <a:t>Year: </a:t>
            </a:r>
            <a:r>
              <a:rPr lang="en-US" sz="1800" dirty="0"/>
              <a:t>2010</a:t>
            </a:r>
          </a:p>
          <a:p>
            <a:pPr algn="just"/>
            <a:r>
              <a:rPr lang="en-US" sz="1800" b="1" dirty="0"/>
              <a:t>DESCRIPTION:</a:t>
            </a:r>
            <a:endParaRPr lang="en-US" sz="1800" dirty="0"/>
          </a:p>
          <a:p>
            <a:pPr algn="just"/>
            <a:r>
              <a:rPr lang="en-US" sz="1800" dirty="0"/>
              <a:t>Cryptographic procedures to share a secret K among a set of participants P such that only qualified subsets of P can recover the secret are known as secret sharing schemes  Such schemes were independently introduced by Shamir  and </a:t>
            </a:r>
            <a:r>
              <a:rPr lang="en-US" sz="1800" dirty="0" err="1"/>
              <a:t>Blakley</a:t>
            </a:r>
            <a:r>
              <a:rPr lang="en-US" sz="1800" dirty="0"/>
              <a:t>  and their original motivation was to safeguard cryptographic keys from loss. In recent times, secret sharing schemes have found applications in diverse areas such as access control systems, e-voting schemes and digital cash protocols, to name a few. An important example in this regard is the (</a:t>
            </a:r>
            <a:r>
              <a:rPr lang="en-US" sz="1800" dirty="0" err="1"/>
              <a:t>t,n</a:t>
            </a:r>
            <a:r>
              <a:rPr lang="en-US" sz="1800" dirty="0"/>
              <a:t>)-threshold secret sharing scheme in which </a:t>
            </a:r>
            <a:r>
              <a:rPr lang="en-US" sz="1800" dirty="0" err="1"/>
              <a:t>jPj</a:t>
            </a:r>
            <a:r>
              <a:rPr lang="en-US" sz="1800" dirty="0"/>
              <a:t> ¼ n and qualified subsets consist of all sets of participants with cardinality at least t. There is a mutually trusted party (called the dealer) who distributes the shares among n participants in such a way that any t of them can recover the original secret, but any group knowing only t  1 or fewer shares can not. If knowing t 1 (or fewer) shares provides no information about the secret, the scheme is called perfect. Shamir’s scheme, which is based on polynomial interpolation, and </a:t>
            </a:r>
            <a:r>
              <a:rPr lang="en-US" sz="1800" dirty="0" err="1"/>
              <a:t>Blakley’s</a:t>
            </a:r>
            <a:r>
              <a:rPr lang="en-US" sz="1800" dirty="0"/>
              <a:t> scheme, based on the intersection of affine </a:t>
            </a:r>
            <a:r>
              <a:rPr lang="en-US" sz="1800" dirty="0" err="1"/>
              <a:t>hyperplanes</a:t>
            </a:r>
            <a:r>
              <a:rPr lang="en-US" sz="1800" dirty="0"/>
              <a:t>, are examples of (</a:t>
            </a:r>
            <a:r>
              <a:rPr lang="en-US" sz="1800" dirty="0" err="1"/>
              <a:t>t,n</a:t>
            </a:r>
            <a:r>
              <a:rPr lang="en-US" sz="1800" dirty="0"/>
              <a:t>)-threshold schemes. However, one can distinguish the following drawbacks in these schemes:</a:t>
            </a:r>
          </a:p>
          <a:p>
            <a:endParaRPr 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7924800" cy="6553200"/>
          </a:xfrm>
        </p:spPr>
        <p:txBody>
          <a:bodyPr>
            <a:noAutofit/>
          </a:bodyPr>
          <a:lstStyle/>
          <a:p>
            <a:pPr algn="just"/>
            <a:r>
              <a:rPr lang="en-US" sz="1800" b="1" dirty="0"/>
              <a:t>Title:</a:t>
            </a:r>
            <a:r>
              <a:rPr lang="en-US" sz="1800" dirty="0"/>
              <a:t> New efficient and practical verifiable multi-secret sharing schemes</a:t>
            </a:r>
          </a:p>
          <a:p>
            <a:pPr algn="just"/>
            <a:r>
              <a:rPr lang="en-US" sz="1800" b="1" dirty="0"/>
              <a:t>Author:</a:t>
            </a:r>
            <a:r>
              <a:rPr lang="en-US" sz="1800" dirty="0"/>
              <a:t> </a:t>
            </a:r>
            <a:r>
              <a:rPr lang="en-US" sz="1800" dirty="0" err="1"/>
              <a:t>Massoud</a:t>
            </a:r>
            <a:r>
              <a:rPr lang="en-US" sz="1800" dirty="0"/>
              <a:t> </a:t>
            </a:r>
            <a:r>
              <a:rPr lang="en-US" sz="1800" dirty="0" err="1"/>
              <a:t>Hadian</a:t>
            </a:r>
            <a:r>
              <a:rPr lang="en-US" sz="1800" dirty="0"/>
              <a:t> </a:t>
            </a:r>
            <a:r>
              <a:rPr lang="en-US" sz="1800" dirty="0" err="1"/>
              <a:t>Dehkordi</a:t>
            </a:r>
            <a:endParaRPr lang="en-US" sz="1800" dirty="0"/>
          </a:p>
          <a:p>
            <a:pPr algn="just"/>
            <a:r>
              <a:rPr lang="en-US" sz="1800" dirty="0"/>
              <a:t>\</a:t>
            </a:r>
            <a:r>
              <a:rPr lang="en-US" sz="1800" b="1" dirty="0"/>
              <a:t>Year:</a:t>
            </a:r>
            <a:r>
              <a:rPr lang="en-US" sz="1800" dirty="0"/>
              <a:t>2007</a:t>
            </a:r>
          </a:p>
          <a:p>
            <a:pPr algn="just"/>
            <a:r>
              <a:rPr lang="en-US" sz="1800" b="1" dirty="0"/>
              <a:t>DESCRIPTION:</a:t>
            </a:r>
            <a:endParaRPr lang="en-US" sz="1800" dirty="0"/>
          </a:p>
          <a:p>
            <a:pPr algn="just"/>
            <a:r>
              <a:rPr lang="en-US" sz="1800" dirty="0"/>
              <a:t>Secret sharing plays an important role in protecting secret information from becoming lost, destroyed, or falling into the wrong hands [3–18]. It has been an interesting branch of modern cryptography [20–22,24–26]. In verifiable multi-secret sharing, there are multiple secrets to be shared during a secret sharing process, and any cheating by a dealer or by participants can be detected [8–10,15,22,26]. In 2005, Shao and Cao (SC) [22] proposed an efficient verifiable multi-secret sharing based on Yang et al.’s (YCH) and Feldman’s schemes [25,10]. In the SC scheme, the dealer, distributes each secret shadow </a:t>
            </a:r>
            <a:r>
              <a:rPr lang="en-US" sz="1800" dirty="0" err="1"/>
              <a:t>si</a:t>
            </a:r>
            <a:r>
              <a:rPr lang="en-US" sz="1800" dirty="0"/>
              <a:t> to each participant </a:t>
            </a:r>
            <a:r>
              <a:rPr lang="en-US" sz="1800" dirty="0" err="1"/>
              <a:t>Mi</a:t>
            </a:r>
            <a:r>
              <a:rPr lang="en-US" sz="1800" dirty="0"/>
              <a:t> over a secure channel. In 2006, Zhao et al. (ZZZ) [26] proposed a practical verifiable multi-secret sharing based on YCH and Hwang–Chang (HC) schemes [25,15]. The verification phase of the ZZZ scheme is the same as that of the HC scheme. The RSA cryptosystem and a </a:t>
            </a:r>
            <a:r>
              <a:rPr lang="en-US" sz="1800" dirty="0" err="1"/>
              <a:t>Diffie</a:t>
            </a:r>
            <a:r>
              <a:rPr lang="en-US" sz="1800" dirty="0"/>
              <a:t>–</a:t>
            </a:r>
            <a:r>
              <a:rPr lang="en-US" sz="1800" dirty="0" err="1"/>
              <a:t>Helman</a:t>
            </a:r>
            <a:r>
              <a:rPr lang="en-US" sz="1800" dirty="0"/>
              <a:t> key agreement method [23] are employed in the HC and ZZZ schemes. Hence, a secure channel is unnecessary. This property is of particular value to the system which is unlikely to exist in the security channel. In addition, each participant chooses his secret shadow by himself. This also cuts the dealer’s amount of computing.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7848600" cy="6400800"/>
          </a:xfrm>
        </p:spPr>
        <p:txBody>
          <a:bodyPr>
            <a:noAutofit/>
          </a:bodyPr>
          <a:lstStyle/>
          <a:p>
            <a:r>
              <a:rPr lang="en-US" sz="1800" b="1" dirty="0"/>
              <a:t>Title:</a:t>
            </a:r>
            <a:r>
              <a:rPr lang="en-US" sz="1800" dirty="0"/>
              <a:t> secret image sharing based on chaotic map and </a:t>
            </a:r>
            <a:r>
              <a:rPr lang="en-US" sz="1800" dirty="0" err="1"/>
              <a:t>chinese</a:t>
            </a:r>
            <a:r>
              <a:rPr lang="en-US" sz="1800" dirty="0"/>
              <a:t> remainder theorem</a:t>
            </a:r>
          </a:p>
          <a:p>
            <a:r>
              <a:rPr lang="en-US" sz="1800" b="1" dirty="0"/>
              <a:t>Author:</a:t>
            </a:r>
            <a:r>
              <a:rPr lang="en-US" sz="1800" dirty="0"/>
              <a:t> XIAOFENG LIAO</a:t>
            </a:r>
          </a:p>
          <a:p>
            <a:r>
              <a:rPr lang="en-US" sz="1800" b="1" dirty="0"/>
              <a:t>Year: </a:t>
            </a:r>
            <a:r>
              <a:rPr lang="en-US" sz="1800" dirty="0"/>
              <a:t>2011</a:t>
            </a:r>
          </a:p>
          <a:p>
            <a:r>
              <a:rPr lang="en-US" sz="1800" b="1" dirty="0"/>
              <a:t>DESCRIPTION:</a:t>
            </a:r>
            <a:endParaRPr lang="en-US" sz="1800" dirty="0"/>
          </a:p>
          <a:p>
            <a:r>
              <a:rPr lang="en-US" sz="1800" dirty="0"/>
              <a:t>Secret sharing is an efficient method for transmitting the image securely. This paper proposes an efficient secret sharing scheme for secret image. The protocol allows each participant to share a secret gray image with the rest of participants. In our scheme, a secret digital image is divided into n pieces, which are further distributed into n participants. The secret digital image can be reconstructed if and only if r or more legal participants cooperate together. These schemes have no pixel expansion. It is general in nature and can be applied on any image size. The proposed scheme is based on the chaotic map and the Chinese Remainder theorem. The security of the scheme is analyzed and the protocol is proven to be secure and be able to resist statistic and exhaustive attacks.</a:t>
            </a:r>
          </a:p>
          <a:p>
            <a:pPr marL="0" indent="0">
              <a:buNone/>
            </a:pPr>
            <a:endParaRPr lang="en-US"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772400" cy="4724400"/>
          </a:xfrm>
        </p:spPr>
        <p:txBody>
          <a:bodyPr>
            <a:normAutofit/>
          </a:bodyPr>
          <a:lstStyle/>
          <a:p>
            <a:pPr marL="0" indent="0" algn="just">
              <a:lnSpc>
                <a:spcPct val="150000"/>
              </a:lnSpc>
              <a:buNone/>
            </a:pPr>
            <a:r>
              <a:rPr lang="en-US" sz="1800" b="1" dirty="0">
                <a:latin typeface="Times New Roman" pitchFamily="18" charset="0"/>
                <a:cs typeface="Times New Roman" pitchFamily="18" charset="0"/>
              </a:rPr>
              <a:t>MODULE </a:t>
            </a:r>
            <a:r>
              <a:rPr lang="en-US" sz="1800" b="1" dirty="0" smtClean="0">
                <a:latin typeface="Times New Roman" pitchFamily="18" charset="0"/>
                <a:cs typeface="Times New Roman" pitchFamily="18" charset="0"/>
              </a:rPr>
              <a:t>:</a:t>
            </a:r>
          </a:p>
          <a:p>
            <a:pPr lvl="0"/>
            <a:r>
              <a:rPr lang="en-US" sz="1800" b="1" dirty="0"/>
              <a:t>USER INTERFACE DESIGN</a:t>
            </a:r>
            <a:endParaRPr lang="en-US" sz="1800" dirty="0"/>
          </a:p>
          <a:p>
            <a:pPr lvl="0"/>
            <a:r>
              <a:rPr lang="en-US" sz="1800" b="1" dirty="0"/>
              <a:t>OWNER UPLOAD DETAILS AND SEND TO CUSTOMS</a:t>
            </a:r>
            <a:endParaRPr lang="en-US" sz="1800" dirty="0"/>
          </a:p>
          <a:p>
            <a:pPr lvl="0"/>
            <a:r>
              <a:rPr lang="en-US" sz="1800" b="1" dirty="0"/>
              <a:t>CUSTOM’S USER CHECK DETAILS</a:t>
            </a:r>
            <a:endParaRPr lang="en-US" sz="1800" dirty="0"/>
          </a:p>
          <a:p>
            <a:pPr lvl="0"/>
            <a:r>
              <a:rPr lang="en-US" sz="1800" b="1" dirty="0"/>
              <a:t>REQUEST SEND TO OWNER</a:t>
            </a:r>
            <a:endParaRPr lang="en-US" sz="1800" dirty="0"/>
          </a:p>
          <a:p>
            <a:pPr lvl="0"/>
            <a:r>
              <a:rPr lang="en-US" sz="1800" b="1" dirty="0"/>
              <a:t>CUSTOM’S SEND TO CUSTOMER</a:t>
            </a:r>
            <a:endParaRPr lang="en-US" sz="1800" dirty="0"/>
          </a:p>
          <a:p>
            <a:pPr lvl="0"/>
            <a:r>
              <a:rPr lang="en-US" sz="1800" b="1" dirty="0"/>
              <a:t>CUSTOMER REQUEST SEND TO OWNER</a:t>
            </a:r>
            <a:endParaRPr lang="en-US"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04800" y="304800"/>
            <a:ext cx="7924800" cy="6324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1800" b="1" dirty="0"/>
              <a:t>User Interface Design</a:t>
            </a:r>
            <a:endParaRPr lang="en-US" sz="1800" dirty="0"/>
          </a:p>
          <a:p>
            <a:r>
              <a:rPr lang="en-US" sz="1800" dirty="0"/>
              <a:t>To connect with server user must give their username and password then only they can able to connect the server. If the user already exits directly can login into the server else user must register their details such as username, password and Email id, into the server. Server will create the account for the entire user to maintain upload and download rate. Name will be set as user id. . Logging in is usually used to enter a specific page</a:t>
            </a:r>
          </a:p>
          <a:p>
            <a:pPr>
              <a:buNone/>
            </a:pPr>
            <a:endParaRPr lang="en-US" sz="1800" dirty="0" smtClean="0"/>
          </a:p>
          <a:p>
            <a:pPr>
              <a:buNone/>
            </a:pPr>
            <a:endParaRPr lang="en-US" sz="1800" dirty="0" smtClean="0"/>
          </a:p>
          <a:p>
            <a:pPr marL="0" indent="0" algn="just">
              <a:buNone/>
            </a:pPr>
            <a:endParaRPr lang="en-US" sz="1800" dirty="0" smtClean="0"/>
          </a:p>
          <a:p>
            <a:pPr algn="just">
              <a:lnSpc>
                <a:spcPct val="150000"/>
              </a:lnSpc>
              <a:buFont typeface="Arial" pitchFamily="34" charset="0"/>
              <a:buNone/>
            </a:pPr>
            <a:endParaRPr lang="en-US" sz="1800" dirty="0" smtClean="0">
              <a:latin typeface="Times New Roman" pitchFamily="18" charset="0"/>
              <a:cs typeface="Times New Roman" pitchFamily="18" charset="0"/>
            </a:endParaRPr>
          </a:p>
          <a:p>
            <a:pPr algn="just">
              <a:lnSpc>
                <a:spcPct val="150000"/>
              </a:lnSpc>
              <a:buFont typeface="Arial" pitchFamily="34" charse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614427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7924800" cy="6324600"/>
          </a:xfrm>
        </p:spPr>
        <p:txBody>
          <a:bodyPr>
            <a:normAutofit/>
          </a:bodyPr>
          <a:lstStyle/>
          <a:p>
            <a:pPr lvl="0"/>
            <a:r>
              <a:rPr lang="en-US" sz="1800" b="1" dirty="0"/>
              <a:t>Owner Upload Details And Send To Custom’s</a:t>
            </a:r>
            <a:endParaRPr lang="en-US" sz="1800" dirty="0"/>
          </a:p>
          <a:p>
            <a:r>
              <a:rPr lang="en-US" sz="1800" dirty="0"/>
              <a:t>     Owner choose the product and details example product id, product name, cost, piece, custom’s name, company name, net weight so all details and high level security of encryption and key also developed,  owner  send to custom’s side. </a:t>
            </a:r>
          </a:p>
          <a:p>
            <a:pPr marL="0" indent="0" algn="just">
              <a:lnSpc>
                <a:spcPct val="150000"/>
              </a:lnSpc>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7848600" cy="6629400"/>
          </a:xfrm>
        </p:spPr>
        <p:txBody>
          <a:bodyPr>
            <a:noAutofit/>
          </a:bodyPr>
          <a:lstStyle/>
          <a:p>
            <a:pPr lvl="0"/>
            <a:r>
              <a:rPr lang="en-US" sz="1800" b="1" dirty="0"/>
              <a:t>Custom’s User Check Details</a:t>
            </a:r>
            <a:endParaRPr lang="en-US" sz="1800" dirty="0"/>
          </a:p>
          <a:p>
            <a:r>
              <a:rPr lang="en-US" sz="1800" dirty="0"/>
              <a:t>Custom’s user one data receive so check the details, the details also encryption format so all information is print ***** only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457200" y="1524000"/>
            <a:ext cx="7924800" cy="923330"/>
          </a:xfrm>
          <a:prstGeom prst="rect">
            <a:avLst/>
          </a:prstGeom>
        </p:spPr>
        <p:txBody>
          <a:bodyPr wrap="square">
            <a:spAutoFit/>
          </a:bodyPr>
          <a:lstStyle/>
          <a:p>
            <a:pPr marL="285750" lvl="0" indent="-285750">
              <a:buFont typeface="Arial" pitchFamily="34" charset="0"/>
              <a:buChar char="•"/>
            </a:pPr>
            <a:r>
              <a:rPr lang="en-US" b="1" dirty="0"/>
              <a:t>Custom’s Send To </a:t>
            </a:r>
            <a:r>
              <a:rPr lang="en-US" b="1" dirty="0" smtClean="0"/>
              <a:t>Customer</a:t>
            </a:r>
          </a:p>
          <a:p>
            <a:pPr marL="285750" lvl="0" indent="-285750">
              <a:buFont typeface="Arial" pitchFamily="34" charset="0"/>
              <a:buChar char="•"/>
            </a:pPr>
            <a:r>
              <a:rPr lang="en-US" dirty="0" smtClean="0"/>
              <a:t> </a:t>
            </a:r>
            <a:r>
              <a:rPr lang="en-US" dirty="0"/>
              <a:t>Custom’s user view the original content and download the product. The custom’s user send to customer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152400" y="76200"/>
            <a:ext cx="8286750" cy="3276600"/>
            <a:chOff x="96" y="48"/>
            <a:chExt cx="5220" cy="2064"/>
          </a:xfrm>
        </p:grpSpPr>
        <p:sp>
          <p:nvSpPr>
            <p:cNvPr id="3" name="AutoShape 3"/>
            <p:cNvSpPr>
              <a:spLocks noChangeAspect="1" noChangeArrowheads="1" noTextEdit="1"/>
            </p:cNvSpPr>
            <p:nvPr/>
          </p:nvSpPr>
          <p:spPr bwMode="auto">
            <a:xfrm>
              <a:off x="96" y="48"/>
              <a:ext cx="5136" cy="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Rectangle 5"/>
            <p:cNvSpPr>
              <a:spLocks noChangeArrowheads="1"/>
            </p:cNvSpPr>
            <p:nvPr/>
          </p:nvSpPr>
          <p:spPr bwMode="auto">
            <a:xfrm>
              <a:off x="293" y="5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6"/>
            <p:cNvSpPr>
              <a:spLocks noChangeArrowheads="1"/>
            </p:cNvSpPr>
            <p:nvPr/>
          </p:nvSpPr>
          <p:spPr bwMode="auto">
            <a:xfrm>
              <a:off x="416" y="53"/>
              <a:ext cx="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smtClean="0">
                  <a:ln>
                    <a:noFill/>
                  </a:ln>
                  <a:solidFill>
                    <a:srgbClr val="000000"/>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8"/>
            <p:cNvSpPr>
              <a:spLocks noChangeArrowheads="1"/>
            </p:cNvSpPr>
            <p:nvPr/>
          </p:nvSpPr>
          <p:spPr bwMode="auto">
            <a:xfrm>
              <a:off x="687" y="49"/>
              <a:ext cx="10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9"/>
            <p:cNvSpPr>
              <a:spLocks noChangeArrowheads="1"/>
            </p:cNvSpPr>
            <p:nvPr/>
          </p:nvSpPr>
          <p:spPr bwMode="auto">
            <a:xfrm>
              <a:off x="725" y="49"/>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10"/>
            <p:cNvSpPr>
              <a:spLocks noChangeArrowheads="1"/>
            </p:cNvSpPr>
            <p:nvPr/>
          </p:nvSpPr>
          <p:spPr bwMode="auto">
            <a:xfrm>
              <a:off x="1469" y="49"/>
              <a:ext cx="10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11"/>
            <p:cNvSpPr>
              <a:spLocks noChangeArrowheads="1"/>
            </p:cNvSpPr>
            <p:nvPr/>
          </p:nvSpPr>
          <p:spPr bwMode="auto">
            <a:xfrm>
              <a:off x="1507" y="49"/>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2"/>
            <p:cNvSpPr>
              <a:spLocks noChangeArrowheads="1"/>
            </p:cNvSpPr>
            <p:nvPr/>
          </p:nvSpPr>
          <p:spPr bwMode="auto">
            <a:xfrm>
              <a:off x="1994" y="49"/>
              <a:ext cx="145"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13"/>
            <p:cNvSpPr>
              <a:spLocks noChangeArrowheads="1"/>
            </p:cNvSpPr>
            <p:nvPr/>
          </p:nvSpPr>
          <p:spPr bwMode="auto">
            <a:xfrm>
              <a:off x="2069" y="49"/>
              <a:ext cx="10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Rectangle 14"/>
            <p:cNvSpPr>
              <a:spLocks noChangeArrowheads="1"/>
            </p:cNvSpPr>
            <p:nvPr/>
          </p:nvSpPr>
          <p:spPr bwMode="auto">
            <a:xfrm>
              <a:off x="491" y="53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7"/>
            <p:cNvSpPr>
              <a:spLocks noChangeArrowheads="1"/>
            </p:cNvSpPr>
            <p:nvPr/>
          </p:nvSpPr>
          <p:spPr bwMode="auto">
            <a:xfrm>
              <a:off x="2771" y="530"/>
              <a:ext cx="8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 name="Rectangle 25"/>
            <p:cNvSpPr>
              <a:spLocks noChangeArrowheads="1"/>
            </p:cNvSpPr>
            <p:nvPr/>
          </p:nvSpPr>
          <p:spPr bwMode="auto">
            <a:xfrm>
              <a:off x="2089" y="1399"/>
              <a:ext cx="8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 name="Rectangle 27"/>
            <p:cNvSpPr>
              <a:spLocks noChangeArrowheads="1"/>
            </p:cNvSpPr>
            <p:nvPr/>
          </p:nvSpPr>
          <p:spPr bwMode="auto">
            <a:xfrm>
              <a:off x="3095" y="1399"/>
              <a:ext cx="8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0"/>
            <p:cNvSpPr>
              <a:spLocks noChangeArrowheads="1"/>
            </p:cNvSpPr>
            <p:nvPr/>
          </p:nvSpPr>
          <p:spPr bwMode="auto">
            <a:xfrm>
              <a:off x="4264" y="1399"/>
              <a:ext cx="8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 name="Rectangle 32"/>
            <p:cNvSpPr>
              <a:spLocks noChangeArrowheads="1"/>
            </p:cNvSpPr>
            <p:nvPr/>
          </p:nvSpPr>
          <p:spPr bwMode="auto">
            <a:xfrm>
              <a:off x="5230" y="1399"/>
              <a:ext cx="8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5" name="Rectangle 34"/>
            <p:cNvSpPr>
              <a:spLocks noChangeArrowheads="1"/>
            </p:cNvSpPr>
            <p:nvPr/>
          </p:nvSpPr>
          <p:spPr bwMode="auto">
            <a:xfrm>
              <a:off x="716" y="1689"/>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Rectangle 35"/>
            <p:cNvSpPr>
              <a:spLocks noChangeArrowheads="1"/>
            </p:cNvSpPr>
            <p:nvPr/>
          </p:nvSpPr>
          <p:spPr bwMode="auto">
            <a:xfrm>
              <a:off x="750" y="1689"/>
              <a:ext cx="8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1026" name="Rectangle 1025"/>
          <p:cNvSpPr/>
          <p:nvPr/>
        </p:nvSpPr>
        <p:spPr>
          <a:xfrm>
            <a:off x="401638" y="678538"/>
            <a:ext cx="7785100" cy="1477328"/>
          </a:xfrm>
          <a:prstGeom prst="rect">
            <a:avLst/>
          </a:prstGeom>
        </p:spPr>
        <p:txBody>
          <a:bodyPr wrap="square">
            <a:spAutoFit/>
          </a:bodyPr>
          <a:lstStyle/>
          <a:p>
            <a:pPr marL="285750" lvl="0" indent="-285750">
              <a:buFont typeface="Arial" pitchFamily="34" charset="0"/>
              <a:buChar char="•"/>
            </a:pPr>
            <a:r>
              <a:rPr lang="en-US" b="1" dirty="0"/>
              <a:t>Customer Request Send To Owner</a:t>
            </a:r>
          </a:p>
          <a:p>
            <a:pPr marL="285750" indent="-285750">
              <a:buFont typeface="Arial" pitchFamily="34" charset="0"/>
              <a:buChar char="•"/>
            </a:pPr>
            <a:r>
              <a:rPr lang="en-US" dirty="0"/>
              <a:t>     Customer view the message only star format so customer send the request so the owner vie the inbox and accept the query, customer view the original data. </a:t>
            </a:r>
          </a:p>
          <a:p>
            <a:endParaRPr lang="en-US" dirty="0"/>
          </a:p>
        </p:txBody>
      </p:sp>
    </p:spTree>
    <p:extLst>
      <p:ext uri="{BB962C8B-B14F-4D97-AF65-F5344CB8AC3E}">
        <p14:creationId xmlns:p14="http://schemas.microsoft.com/office/powerpoint/2010/main" val="195452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2"/>
          <p:cNvSpPr>
            <a:spLocks noChangeArrowheads="1"/>
          </p:cNvSpPr>
          <p:nvPr/>
        </p:nvSpPr>
        <p:spPr bwMode="auto">
          <a:xfrm>
            <a:off x="381000" y="1"/>
            <a:ext cx="396240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42900" algn="l" defTabSz="914400" rtl="0" eaLnBrk="1" fontAlgn="base" latinLnBrk="0" hangingPunct="1">
              <a:lnSpc>
                <a:spcPct val="150000"/>
              </a:lnSpc>
              <a:spcBef>
                <a:spcPct val="0"/>
              </a:spcBef>
              <a:spcAft>
                <a:spcPct val="0"/>
              </a:spcAft>
              <a:buClrTx/>
              <a:buSzTx/>
              <a:buFont typeface="Wingdings" pitchFamily="2" charset="2"/>
              <a:buChar char="Ø"/>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Module Diagrams: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lvl="0"/>
            <a:r>
              <a:rPr lang="en-US" b="1" dirty="0" smtClean="0"/>
              <a:t>	User Interface Design</a:t>
            </a:r>
            <a:endParaRPr lang="en-US" sz="1400" dirty="0" smtClean="0"/>
          </a:p>
          <a:p>
            <a:pPr lvl="1" eaLnBrk="0" fontAlgn="base" hangingPunct="0">
              <a:lnSpc>
                <a:spcPct val="150000"/>
              </a:lnSpc>
              <a:spcBef>
                <a:spcPct val="0"/>
              </a:spcBef>
              <a:spcAft>
                <a:spcPct val="0"/>
              </a:spcAf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 name="Picture 3" descr="C:\Users\spiro57\Pictures\1.png"/>
          <p:cNvPicPr/>
          <p:nvPr/>
        </p:nvPicPr>
        <p:blipFill>
          <a:blip r:embed="rId2"/>
          <a:srcRect/>
          <a:stretch>
            <a:fillRect/>
          </a:stretch>
        </p:blipFill>
        <p:spPr bwMode="auto">
          <a:xfrm>
            <a:off x="1600200" y="2265815"/>
            <a:ext cx="5943600" cy="2326370"/>
          </a:xfrm>
          <a:prstGeom prst="rect">
            <a:avLst/>
          </a:prstGeom>
          <a:noFill/>
          <a:ln w="9525">
            <a:noFill/>
            <a:miter lim="800000"/>
            <a:headEnd/>
            <a:tailEnd/>
          </a:ln>
        </p:spPr>
      </p:pic>
    </p:spTree>
    <p:extLst>
      <p:ext uri="{BB962C8B-B14F-4D97-AF65-F5344CB8AC3E}">
        <p14:creationId xmlns:p14="http://schemas.microsoft.com/office/powerpoint/2010/main" val="1526971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noChangeArrowheads="1"/>
          </p:cNvSpPr>
          <p:nvPr/>
        </p:nvSpPr>
        <p:spPr bwMode="auto">
          <a:xfrm>
            <a:off x="533400" y="616804"/>
            <a:ext cx="76200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mj-ea" charset="0"/>
                <a:cs typeface="Times New Roman" pitchFamily="18" charset="0"/>
              </a:rPr>
              <a:t>ABSTRACT:</a:t>
            </a:r>
            <a:endPar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Due to the complexity and volume, outsourcing cipher texts to a cloud is deemed to be one of the most effective approaches for big data storage and access.</a:t>
            </a:r>
            <a:endPar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Nevertheless, verifying the access legitimacy of a user and securely updating a cipher text in the cloud based on a new access policy designated by the data owner are two critical challenges to make cloud-based big data storage practical and effective. </a:t>
            </a:r>
            <a:endPar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Traditional approaches either completely ignore the issue of access policy update or delegate the update to a third party authority; but in practice, access policy update is important for enhancing security and dealing with the dynamism caused by user join and leave activities. </a:t>
            </a:r>
            <a:endPar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 this paper, we propose a secure and verifiable access control scheme based on the NTRU cryptosystem for big data storage in clouds.</a:t>
            </a:r>
            <a:endPar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We first propose a new NTRU decryption algorithm to overcome the decryption failures of the original NTRU, and then detail our scheme and analyze its correctness, security strengths, and computational efficiency.</a:t>
            </a:r>
            <a:endPar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Our scheme allows the cloud server to efficiently update the cipher text when a new access policy is specified by the data owner, who is also able to validate the update to counter against cheating behaviors of the cloud. It also enables (</a:t>
            </a:r>
            <a:r>
              <a:rPr kumimoji="0" lang="en-US" sz="16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the data owner and eligible users to effectively verify the legitimacy of a user for accessing the data, and (ii) a user to validate the information provided by other users for correct plaintext recovery.</a:t>
            </a:r>
            <a:endPar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Rigorous analysis indicates that our scheme can prevent eligible users from cheating and resist various attacks such as the collusion attack.</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9" name="Rectangle 17"/>
          <p:cNvSpPr>
            <a:spLocks noChangeArrowheads="1"/>
          </p:cNvSpPr>
          <p:nvPr/>
        </p:nvSpPr>
        <p:spPr bwMode="auto">
          <a:xfrm>
            <a:off x="381000" y="69250"/>
            <a:ext cx="28956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
        <p:nvSpPr>
          <p:cNvPr id="36896" name="Rectangle 32"/>
          <p:cNvSpPr>
            <a:spLocks noChangeArrowheads="1"/>
          </p:cNvSpPr>
          <p:nvPr/>
        </p:nvSpPr>
        <p:spPr bwMode="auto">
          <a:xfrm>
            <a:off x="381000" y="69250"/>
            <a:ext cx="76962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b="1" dirty="0"/>
              <a:t>Owner Upload Details And Send To Custom’s</a:t>
            </a:r>
            <a:endParaRPr lang="en-US" dirty="0"/>
          </a:p>
        </p:txBody>
      </p:sp>
      <p:pic>
        <p:nvPicPr>
          <p:cNvPr id="5" name="Picture 4" descr="C:\Users\SPIRO\Desktop\1.PNG"/>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763712"/>
            <a:ext cx="5943600" cy="3330575"/>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1" name="Rectangle 11"/>
          <p:cNvSpPr>
            <a:spLocks noChangeArrowheads="1"/>
          </p:cNvSpPr>
          <p:nvPr/>
        </p:nvSpPr>
        <p:spPr bwMode="auto">
          <a:xfrm>
            <a:off x="457200" y="130940"/>
            <a:ext cx="76200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endParaRPr lang="en-US" sz="1200" b="1" dirty="0" smtClean="0"/>
          </a:p>
          <a:p>
            <a:pPr lvl="0"/>
            <a:r>
              <a:rPr lang="en-US" b="1" dirty="0">
                <a:latin typeface="Times New Roman" pitchFamily="18" charset="0"/>
                <a:cs typeface="Times New Roman" pitchFamily="18" charset="0"/>
              </a:rPr>
              <a:t>Custom’s User Check Details</a:t>
            </a:r>
          </a:p>
          <a:p>
            <a:r>
              <a:rPr lang="en-US" sz="1200" b="1" dirty="0" smtClean="0"/>
              <a:t> </a:t>
            </a:r>
            <a:endParaRPr lang="en-US" sz="1200" dirty="0" smtClean="0"/>
          </a:p>
          <a:p>
            <a:r>
              <a:rPr lang="en-US" sz="1200" dirty="0" smtClean="0"/>
              <a:t> </a:t>
            </a:r>
          </a:p>
          <a:p>
            <a:r>
              <a:rPr lang="en-US" sz="1200" dirty="0" smtClean="0"/>
              <a:t> </a:t>
            </a:r>
          </a:p>
          <a:p>
            <a:r>
              <a:rPr lang="en-US" sz="1200" dirty="0" smtClean="0"/>
              <a:t> </a:t>
            </a:r>
          </a:p>
          <a:p>
            <a:r>
              <a:rPr lang="en-US" sz="1200" dirty="0" smtClean="0"/>
              <a:t>   </a:t>
            </a:r>
          </a:p>
          <a:p>
            <a:r>
              <a:rPr lang="en-US" sz="1200" dirty="0" smtClean="0"/>
              <a:t> </a:t>
            </a:r>
          </a:p>
          <a:p>
            <a:r>
              <a:rPr lang="en-US" sz="1200" dirty="0" smtClean="0"/>
              <a:t> </a:t>
            </a:r>
          </a:p>
          <a:p>
            <a:r>
              <a:rPr lang="en-US" sz="1200" dirty="0" smtClean="0"/>
              <a:t> </a:t>
            </a:r>
          </a:p>
          <a:p>
            <a:r>
              <a:rPr lang="en-US" sz="1200" dirty="0" smtClean="0"/>
              <a:t> </a:t>
            </a:r>
          </a:p>
          <a:p>
            <a:r>
              <a:rPr lang="en-US" sz="1200" dirty="0" smtClean="0"/>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p>
        </p:txBody>
      </p:sp>
      <p:sp>
        <p:nvSpPr>
          <p:cNvPr id="35855" name="Rectangle 15"/>
          <p:cNvSpPr>
            <a:spLocks noChangeArrowheads="1"/>
          </p:cNvSpPr>
          <p:nvPr/>
        </p:nvSpPr>
        <p:spPr bwMode="auto">
          <a:xfrm>
            <a:off x="-620486" y="609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 name="Picture 4" descr="C:\Users\SPIRO\Desktop\2.PNG"/>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059622"/>
            <a:ext cx="5943600" cy="2738755"/>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9" name="Rectangle 13"/>
          <p:cNvSpPr>
            <a:spLocks noChangeArrowheads="1"/>
          </p:cNvSpPr>
          <p:nvPr/>
        </p:nvSpPr>
        <p:spPr bwMode="auto">
          <a:xfrm>
            <a:off x="457200" y="165100"/>
            <a:ext cx="86868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b="1" dirty="0"/>
              <a:t>Custom’s Send To Customer</a:t>
            </a:r>
          </a:p>
        </p:txBody>
      </p:sp>
      <p:sp>
        <p:nvSpPr>
          <p:cNvPr id="34834" name="Rectangle 18"/>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Rectangle 2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 name="Picture 5" descr="C:\Users\SPIRO\Desktop\3.PNG"/>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93862"/>
            <a:ext cx="5943600" cy="3470275"/>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13"/>
          <p:cNvSpPr>
            <a:spLocks noChangeArrowheads="1"/>
          </p:cNvSpPr>
          <p:nvPr/>
        </p:nvSpPr>
        <p:spPr bwMode="auto">
          <a:xfrm>
            <a:off x="446314" y="30426"/>
            <a:ext cx="86868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b="1" dirty="0"/>
              <a:t>Customer Request Send To Owner</a:t>
            </a:r>
          </a:p>
          <a:p>
            <a:pPr lvl="0"/>
            <a:endParaRPr lang="en-US" sz="2400" b="1" dirty="0">
              <a:latin typeface="Times New Roman" pitchFamily="18" charset="0"/>
              <a:cs typeface="Times New Roman" pitchFamily="18" charset="0"/>
            </a:endParaRPr>
          </a:p>
        </p:txBody>
      </p:sp>
      <p:pic>
        <p:nvPicPr>
          <p:cNvPr id="6" name="Picture 5" descr="C:\Users\SPIRO\Desktop\4.PNG"/>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86877"/>
            <a:ext cx="5943600" cy="3484245"/>
          </a:xfrm>
          <a:prstGeom prst="rect">
            <a:avLst/>
          </a:prstGeom>
          <a:noFill/>
          <a:ln>
            <a:noFill/>
          </a:ln>
        </p:spPr>
      </p:pic>
    </p:spTree>
    <p:extLst>
      <p:ext uri="{BB962C8B-B14F-4D97-AF65-F5344CB8AC3E}">
        <p14:creationId xmlns:p14="http://schemas.microsoft.com/office/powerpoint/2010/main" val="2874202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7772400" cy="5973763"/>
          </a:xfrm>
        </p:spPr>
        <p:txBody>
          <a:bodyPr>
            <a:normAutofit/>
          </a:bodyPr>
          <a:lstStyle/>
          <a:p>
            <a:r>
              <a:rPr lang="en-US" sz="1800" b="1" dirty="0" smtClean="0"/>
              <a:t>SYSTEM TECHNIQUE: </a:t>
            </a:r>
            <a:endParaRPr lang="en-US" sz="1800" dirty="0" smtClean="0"/>
          </a:p>
          <a:p>
            <a:pPr algn="just"/>
            <a:r>
              <a:rPr lang="en-US" sz="1800" b="1" dirty="0" smtClean="0"/>
              <a:t>	</a:t>
            </a:r>
            <a:r>
              <a:rPr lang="en-US" sz="1800" dirty="0"/>
              <a:t>An efficient and verifiable method to update the cipher text stored in clouds without increasing any risk when the access policy is dynamically changed by the data owner for various reasons. The verifying the shared secret information to prevent users from cheating and can counter various attacks such as the collusion attack.</a:t>
            </a:r>
          </a:p>
          <a:p>
            <a:pPr algn="just"/>
            <a:r>
              <a:rPr lang="en-US" sz="1800" dirty="0"/>
              <a:t>NTRU is a patented and open source public-key cryptosystem that uses </a:t>
            </a:r>
            <a:r>
              <a:rPr lang="en-US" sz="1800" dirty="0" err="1"/>
              <a:t>latticebased</a:t>
            </a:r>
            <a:r>
              <a:rPr lang="en-US" sz="1800" dirty="0"/>
              <a:t> cryptography to encrypt and decrypt data. It consists of two algorithms: NTRU Decrypt, which is used for Decryption, and </a:t>
            </a:r>
            <a:r>
              <a:rPr lang="en-US" sz="1800" dirty="0" err="1"/>
              <a:t>NTRUSign</a:t>
            </a:r>
            <a:r>
              <a:rPr lang="en-US" sz="1800" dirty="0"/>
              <a:t>, which is used for digital signatures.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229600" cy="4525963"/>
          </a:xfrm>
        </p:spPr>
        <p:txBody>
          <a:bodyPr>
            <a:normAutofit fontScale="92500" lnSpcReduction="10000"/>
          </a:bodyPr>
          <a:lstStyle/>
          <a:p>
            <a:pPr>
              <a:buNone/>
            </a:pPr>
            <a:r>
              <a:rPr lang="en-US" sz="1800" b="1" dirty="0" smtClean="0">
                <a:latin typeface="Times New Roman" pitchFamily="18" charset="0"/>
                <a:cs typeface="Times New Roman" pitchFamily="18" charset="0"/>
              </a:rPr>
              <a:t>SYSTEM REQUIREMENTS</a:t>
            </a:r>
            <a:endParaRPr lang="en-US" sz="1800" dirty="0" smtClean="0">
              <a:latin typeface="Times New Roman" pitchFamily="18" charset="0"/>
              <a:cs typeface="Times New Roman" pitchFamily="18" charset="0"/>
            </a:endParaRPr>
          </a:p>
          <a:p>
            <a:pPr marL="0" indent="0">
              <a:buNone/>
            </a:pPr>
            <a:r>
              <a:rPr lang="en-US" sz="1800" b="1" dirty="0"/>
              <a:t> </a:t>
            </a:r>
            <a:endParaRPr lang="en-US" sz="1800" dirty="0"/>
          </a:p>
          <a:p>
            <a:r>
              <a:rPr lang="en-US" sz="1800" b="1" dirty="0"/>
              <a:t>HARDWARE</a:t>
            </a:r>
            <a:endParaRPr lang="en-US" sz="1800" dirty="0"/>
          </a:p>
          <a:p>
            <a:r>
              <a:rPr lang="en-US" sz="1800" dirty="0"/>
              <a:t>PROCESSOR		:  	DUALCORE 2 DUO.</a:t>
            </a:r>
          </a:p>
          <a:p>
            <a:r>
              <a:rPr lang="en-US" sz="1800" dirty="0"/>
              <a:t>             RAM		:	4GB DD RAM</a:t>
            </a:r>
          </a:p>
          <a:p>
            <a:r>
              <a:rPr lang="en-US" sz="1800" dirty="0"/>
              <a:t>MONITOR		:	15” COLOR</a:t>
            </a:r>
          </a:p>
          <a:p>
            <a:r>
              <a:rPr lang="en-US" sz="1800" dirty="0"/>
              <a:t>HARD DISK 		:	250 GB</a:t>
            </a:r>
          </a:p>
          <a:p>
            <a:pPr marL="0" indent="0">
              <a:buNone/>
            </a:pPr>
            <a:endParaRPr lang="en-US" sz="1800" dirty="0"/>
          </a:p>
          <a:p>
            <a:r>
              <a:rPr lang="en-US" sz="1800" b="1" dirty="0"/>
              <a:t>SOFTWARE</a:t>
            </a:r>
            <a:endParaRPr lang="en-US" sz="1800" dirty="0"/>
          </a:p>
          <a:p>
            <a:r>
              <a:rPr lang="en-US" sz="1800" dirty="0"/>
              <a:t>Front End 		:  	  JAVA (J2EE, SERVLETS, JSP)</a:t>
            </a:r>
          </a:p>
          <a:p>
            <a:r>
              <a:rPr lang="en-US" sz="1800" dirty="0"/>
              <a:t>Back End		: 	 MY SQL 5.5 </a:t>
            </a:r>
          </a:p>
          <a:p>
            <a:r>
              <a:rPr lang="en-US" sz="1800" dirty="0"/>
              <a:t>Operating System  	:  	Windows 07</a:t>
            </a:r>
          </a:p>
          <a:p>
            <a:r>
              <a:rPr lang="en-US" sz="1800" dirty="0"/>
              <a:t>IDE			:	 </a:t>
            </a:r>
            <a:r>
              <a:rPr lang="en-US" sz="1800" dirty="0" smtClean="0"/>
              <a:t>Eclipse</a:t>
            </a:r>
            <a:endParaRPr lang="en-US" sz="1800" dirty="0"/>
          </a:p>
          <a:p>
            <a:pPr>
              <a:buNone/>
            </a:pPr>
            <a:endParaRPr lang="en-US" sz="1600" dirty="0" smtClean="0"/>
          </a:p>
          <a:p>
            <a:pPr>
              <a:buNone/>
            </a:pPr>
            <a:r>
              <a:rPr lang="en-US" sz="1600" b="1" dirty="0" smtClean="0"/>
              <a:t> </a:t>
            </a:r>
            <a:endParaRPr lang="en-US" sz="1600" dirty="0" smtClean="0"/>
          </a:p>
          <a:p>
            <a:pPr algn="just">
              <a:lnSpc>
                <a:spcPct val="150000"/>
              </a:lnSpc>
              <a:buNone/>
            </a:pPr>
            <a:endParaRPr lang="en-US" sz="1800" dirty="0" smtClean="0">
              <a:latin typeface="Times New Roman" pitchFamily="18" charset="0"/>
              <a:cs typeface="Times New Roman" pitchFamily="18" charset="0"/>
            </a:endParaRPr>
          </a:p>
          <a:p>
            <a:pPr algn="just">
              <a:lnSpc>
                <a:spcPct val="150000"/>
              </a:lnSpc>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81000" y="152400"/>
            <a:ext cx="87630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Use Case Diagram:</a:t>
            </a:r>
            <a:endPar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Rectangle 8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3" name="Group 13"/>
          <p:cNvGrpSpPr>
            <a:grpSpLocks/>
          </p:cNvGrpSpPr>
          <p:nvPr/>
        </p:nvGrpSpPr>
        <p:grpSpPr bwMode="auto">
          <a:xfrm>
            <a:off x="1475811" y="1405448"/>
            <a:ext cx="5445126" cy="2943225"/>
            <a:chOff x="7194" y="1784"/>
            <a:chExt cx="48730" cy="29438"/>
          </a:xfrm>
        </p:grpSpPr>
        <p:grpSp>
          <p:nvGrpSpPr>
            <p:cNvPr id="5" name="Group 9"/>
            <p:cNvGrpSpPr>
              <a:grpSpLocks/>
            </p:cNvGrpSpPr>
            <p:nvPr/>
          </p:nvGrpSpPr>
          <p:grpSpPr bwMode="auto">
            <a:xfrm>
              <a:off x="15220" y="1784"/>
              <a:ext cx="2407" cy="3594"/>
              <a:chOff x="2397" y="281"/>
              <a:chExt cx="379" cy="566"/>
            </a:xfrm>
          </p:grpSpPr>
          <p:sp>
            <p:nvSpPr>
              <p:cNvPr id="29752" name="Oval 5"/>
              <p:cNvSpPr>
                <a:spLocks noChangeArrowheads="1"/>
              </p:cNvSpPr>
              <p:nvPr/>
            </p:nvSpPr>
            <p:spPr bwMode="auto">
              <a:xfrm>
                <a:off x="2502" y="281"/>
                <a:ext cx="176" cy="190"/>
              </a:xfrm>
              <a:prstGeom prst="ellipse">
                <a:avLst/>
              </a:prstGeom>
              <a:noFill/>
              <a:ln w="3">
                <a:solidFill>
                  <a:srgbClr val="99003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53" name="Line 6"/>
              <p:cNvSpPr>
                <a:spLocks noChangeShapeType="1"/>
              </p:cNvSpPr>
              <p:nvPr/>
            </p:nvSpPr>
            <p:spPr bwMode="auto">
              <a:xfrm>
                <a:off x="2587" y="467"/>
                <a:ext cx="0" cy="175"/>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54" name="Line 7"/>
              <p:cNvSpPr>
                <a:spLocks noChangeShapeType="1"/>
              </p:cNvSpPr>
              <p:nvPr/>
            </p:nvSpPr>
            <p:spPr bwMode="auto">
              <a:xfrm>
                <a:off x="2449" y="517"/>
                <a:ext cx="275" cy="0"/>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55" name="Freeform 8"/>
              <p:cNvSpPr>
                <a:spLocks/>
              </p:cNvSpPr>
              <p:nvPr/>
            </p:nvSpPr>
            <p:spPr bwMode="auto">
              <a:xfrm>
                <a:off x="2397" y="642"/>
                <a:ext cx="379" cy="205"/>
              </a:xfrm>
              <a:custGeom>
                <a:avLst/>
                <a:gdLst>
                  <a:gd name="T0" fmla="*/ 0 w 108"/>
                  <a:gd name="T1" fmla="*/ 205 h 54"/>
                  <a:gd name="T2" fmla="*/ 190 w 108"/>
                  <a:gd name="T3" fmla="*/ 0 h 54"/>
                  <a:gd name="T4" fmla="*/ 379 w 108"/>
                  <a:gd name="T5" fmla="*/ 205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3">
                <a:solidFill>
                  <a:srgbClr val="99003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 name="Rectangle 10"/>
            <p:cNvSpPr>
              <a:spLocks noChangeArrowheads="1"/>
            </p:cNvSpPr>
            <p:nvPr/>
          </p:nvSpPr>
          <p:spPr bwMode="auto">
            <a:xfrm>
              <a:off x="15322" y="6089"/>
              <a:ext cx="2131" cy="2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Calibri" pitchFamily="34" charset="0"/>
                  <a:cs typeface="Arial" pitchFamily="34" charset="0"/>
                </a:rPr>
                <a:t>owner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 name="Group 15"/>
            <p:cNvGrpSpPr>
              <a:grpSpLocks/>
            </p:cNvGrpSpPr>
            <p:nvPr/>
          </p:nvGrpSpPr>
          <p:grpSpPr bwMode="auto">
            <a:xfrm>
              <a:off x="30518" y="2152"/>
              <a:ext cx="2413" cy="3594"/>
              <a:chOff x="4806" y="339"/>
              <a:chExt cx="380" cy="566"/>
            </a:xfrm>
          </p:grpSpPr>
          <p:sp>
            <p:nvSpPr>
              <p:cNvPr id="29748" name="Oval 11"/>
              <p:cNvSpPr>
                <a:spLocks noChangeArrowheads="1"/>
              </p:cNvSpPr>
              <p:nvPr/>
            </p:nvSpPr>
            <p:spPr bwMode="auto">
              <a:xfrm>
                <a:off x="4912" y="339"/>
                <a:ext cx="176" cy="190"/>
              </a:xfrm>
              <a:prstGeom prst="ellipse">
                <a:avLst/>
              </a:prstGeom>
              <a:noFill/>
              <a:ln w="4">
                <a:solidFill>
                  <a:srgbClr val="99003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49" name="Line 12"/>
              <p:cNvSpPr>
                <a:spLocks noChangeShapeType="1"/>
              </p:cNvSpPr>
              <p:nvPr/>
            </p:nvSpPr>
            <p:spPr bwMode="auto">
              <a:xfrm>
                <a:off x="4996" y="525"/>
                <a:ext cx="0" cy="175"/>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50" name="Line 13"/>
              <p:cNvSpPr>
                <a:spLocks noChangeShapeType="1"/>
              </p:cNvSpPr>
              <p:nvPr/>
            </p:nvSpPr>
            <p:spPr bwMode="auto">
              <a:xfrm>
                <a:off x="4859" y="575"/>
                <a:ext cx="274" cy="0"/>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51" name="Freeform 14"/>
              <p:cNvSpPr>
                <a:spLocks/>
              </p:cNvSpPr>
              <p:nvPr/>
            </p:nvSpPr>
            <p:spPr bwMode="auto">
              <a:xfrm>
                <a:off x="4806" y="700"/>
                <a:ext cx="380" cy="205"/>
              </a:xfrm>
              <a:custGeom>
                <a:avLst/>
                <a:gdLst>
                  <a:gd name="T0" fmla="*/ 0 w 108"/>
                  <a:gd name="T1" fmla="*/ 205 h 54"/>
                  <a:gd name="T2" fmla="*/ 190 w 108"/>
                  <a:gd name="T3" fmla="*/ 0 h 54"/>
                  <a:gd name="T4" fmla="*/ 380 w 108"/>
                  <a:gd name="T5" fmla="*/ 205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4">
                <a:solidFill>
                  <a:srgbClr val="99003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8" name="Rectangle 16"/>
            <p:cNvSpPr>
              <a:spLocks noChangeArrowheads="1"/>
            </p:cNvSpPr>
            <p:nvPr/>
          </p:nvSpPr>
          <p:spPr bwMode="auto">
            <a:xfrm>
              <a:off x="30042" y="6458"/>
              <a:ext cx="3240" cy="2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Calibri" pitchFamily="34" charset="0"/>
                  <a:cs typeface="Arial" pitchFamily="34" charset="0"/>
                </a:rPr>
                <a:t>custom's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9" name="Group 21"/>
            <p:cNvGrpSpPr>
              <a:grpSpLocks/>
            </p:cNvGrpSpPr>
            <p:nvPr/>
          </p:nvGrpSpPr>
          <p:grpSpPr bwMode="auto">
            <a:xfrm>
              <a:off x="44494" y="2520"/>
              <a:ext cx="2407" cy="3595"/>
              <a:chOff x="7007" y="397"/>
              <a:chExt cx="379" cy="566"/>
            </a:xfrm>
          </p:grpSpPr>
          <p:sp>
            <p:nvSpPr>
              <p:cNvPr id="29744" name="Oval 17"/>
              <p:cNvSpPr>
                <a:spLocks noChangeArrowheads="1"/>
              </p:cNvSpPr>
              <p:nvPr/>
            </p:nvSpPr>
            <p:spPr bwMode="auto">
              <a:xfrm>
                <a:off x="7112" y="397"/>
                <a:ext cx="176" cy="190"/>
              </a:xfrm>
              <a:prstGeom prst="ellipse">
                <a:avLst/>
              </a:prstGeom>
              <a:noFill/>
              <a:ln w="3">
                <a:solidFill>
                  <a:srgbClr val="99003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45" name="Line 18"/>
              <p:cNvSpPr>
                <a:spLocks noChangeShapeType="1"/>
              </p:cNvSpPr>
              <p:nvPr/>
            </p:nvSpPr>
            <p:spPr bwMode="auto">
              <a:xfrm>
                <a:off x="7196" y="583"/>
                <a:ext cx="0" cy="175"/>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46" name="Line 19"/>
              <p:cNvSpPr>
                <a:spLocks noChangeShapeType="1"/>
              </p:cNvSpPr>
              <p:nvPr/>
            </p:nvSpPr>
            <p:spPr bwMode="auto">
              <a:xfrm>
                <a:off x="7059" y="632"/>
                <a:ext cx="275" cy="0"/>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47" name="Freeform 20"/>
              <p:cNvSpPr>
                <a:spLocks/>
              </p:cNvSpPr>
              <p:nvPr/>
            </p:nvSpPr>
            <p:spPr bwMode="auto">
              <a:xfrm>
                <a:off x="7007" y="758"/>
                <a:ext cx="379" cy="205"/>
              </a:xfrm>
              <a:custGeom>
                <a:avLst/>
                <a:gdLst>
                  <a:gd name="T0" fmla="*/ 0 w 108"/>
                  <a:gd name="T1" fmla="*/ 205 h 54"/>
                  <a:gd name="T2" fmla="*/ 190 w 108"/>
                  <a:gd name="T3" fmla="*/ 0 h 54"/>
                  <a:gd name="T4" fmla="*/ 379 w 108"/>
                  <a:gd name="T5" fmla="*/ 205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3">
                <a:solidFill>
                  <a:srgbClr val="99003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0" name="Rectangle 22"/>
            <p:cNvSpPr>
              <a:spLocks noChangeArrowheads="1"/>
            </p:cNvSpPr>
            <p:nvPr/>
          </p:nvSpPr>
          <p:spPr bwMode="auto">
            <a:xfrm>
              <a:off x="43950" y="6819"/>
              <a:ext cx="3325" cy="2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Calibri" pitchFamily="34" charset="0"/>
                  <a:cs typeface="Arial" pitchFamily="34" charset="0"/>
                </a:rPr>
                <a:t>customer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Oval 23"/>
            <p:cNvSpPr>
              <a:spLocks noChangeArrowheads="1"/>
            </p:cNvSpPr>
            <p:nvPr/>
          </p:nvSpPr>
          <p:spPr bwMode="auto">
            <a:xfrm>
              <a:off x="14179" y="12547"/>
              <a:ext cx="4490" cy="2559"/>
            </a:xfrm>
            <a:prstGeom prst="ellipse">
              <a:avLst/>
            </a:prstGeom>
            <a:solidFill>
              <a:srgbClr val="FFFFCC"/>
            </a:solidFill>
            <a:ln w="3">
              <a:solidFill>
                <a:srgbClr val="99003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24"/>
            <p:cNvSpPr>
              <a:spLocks noChangeArrowheads="1"/>
            </p:cNvSpPr>
            <p:nvPr/>
          </p:nvSpPr>
          <p:spPr bwMode="auto">
            <a:xfrm>
              <a:off x="15032" y="15843"/>
              <a:ext cx="2643" cy="2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Calibri" pitchFamily="34" charset="0"/>
                  <a:cs typeface="Arial" pitchFamily="34" charset="0"/>
                </a:rPr>
                <a:t>register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Oval 25"/>
            <p:cNvSpPr>
              <a:spLocks noChangeArrowheads="1"/>
            </p:cNvSpPr>
            <p:nvPr/>
          </p:nvSpPr>
          <p:spPr bwMode="auto">
            <a:xfrm>
              <a:off x="31476" y="15843"/>
              <a:ext cx="4490" cy="2559"/>
            </a:xfrm>
            <a:prstGeom prst="ellipse">
              <a:avLst/>
            </a:prstGeom>
            <a:solidFill>
              <a:srgbClr val="FFFFCC"/>
            </a:solidFill>
            <a:ln w="3">
              <a:solidFill>
                <a:srgbClr val="99003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26"/>
            <p:cNvSpPr>
              <a:spLocks noChangeArrowheads="1"/>
            </p:cNvSpPr>
            <p:nvPr/>
          </p:nvSpPr>
          <p:spPr bwMode="auto">
            <a:xfrm>
              <a:off x="32850" y="19138"/>
              <a:ext cx="1620" cy="2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Calibri" pitchFamily="34" charset="0"/>
                  <a:cs typeface="Arial" pitchFamily="34" charset="0"/>
                </a:rPr>
                <a:t>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Oval 27"/>
            <p:cNvSpPr>
              <a:spLocks noChangeArrowheads="1"/>
            </p:cNvSpPr>
            <p:nvPr/>
          </p:nvSpPr>
          <p:spPr bwMode="auto">
            <a:xfrm>
              <a:off x="14846" y="28663"/>
              <a:ext cx="4489" cy="2559"/>
            </a:xfrm>
            <a:prstGeom prst="ellipse">
              <a:avLst/>
            </a:prstGeom>
            <a:solidFill>
              <a:srgbClr val="FFFFCC"/>
            </a:solidFill>
            <a:ln w="4">
              <a:solidFill>
                <a:srgbClr val="99003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Oval 29"/>
            <p:cNvSpPr>
              <a:spLocks noChangeArrowheads="1"/>
            </p:cNvSpPr>
            <p:nvPr/>
          </p:nvSpPr>
          <p:spPr bwMode="auto">
            <a:xfrm>
              <a:off x="14846" y="19138"/>
              <a:ext cx="4489" cy="2559"/>
            </a:xfrm>
            <a:prstGeom prst="ellipse">
              <a:avLst/>
            </a:prstGeom>
            <a:solidFill>
              <a:srgbClr val="FFFFCC"/>
            </a:solidFill>
            <a:ln w="4">
              <a:solidFill>
                <a:srgbClr val="99003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30"/>
            <p:cNvSpPr>
              <a:spLocks noChangeArrowheads="1"/>
            </p:cNvSpPr>
            <p:nvPr/>
          </p:nvSpPr>
          <p:spPr bwMode="auto">
            <a:xfrm>
              <a:off x="15862" y="22434"/>
              <a:ext cx="2301" cy="2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Calibri" pitchFamily="34" charset="0"/>
                  <a:cs typeface="Arial" pitchFamily="34" charset="0"/>
                </a:rPr>
                <a:t>upload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Oval 31"/>
            <p:cNvSpPr>
              <a:spLocks noChangeArrowheads="1"/>
            </p:cNvSpPr>
            <p:nvPr/>
          </p:nvSpPr>
          <p:spPr bwMode="auto">
            <a:xfrm>
              <a:off x="42786" y="18040"/>
              <a:ext cx="4489" cy="2559"/>
            </a:xfrm>
            <a:prstGeom prst="ellipse">
              <a:avLst/>
            </a:prstGeom>
            <a:solidFill>
              <a:srgbClr val="FFFFCC"/>
            </a:solidFill>
            <a:ln w="3">
              <a:solidFill>
                <a:srgbClr val="99003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32"/>
            <p:cNvSpPr>
              <a:spLocks noChangeArrowheads="1"/>
            </p:cNvSpPr>
            <p:nvPr/>
          </p:nvSpPr>
          <p:spPr bwMode="auto">
            <a:xfrm>
              <a:off x="43638" y="21335"/>
              <a:ext cx="2642" cy="2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Calibri" pitchFamily="34" charset="0"/>
                  <a:cs typeface="Arial" pitchFamily="34" charset="0"/>
                </a:rPr>
                <a:t>request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Oval 33"/>
            <p:cNvSpPr>
              <a:spLocks noChangeArrowheads="1"/>
            </p:cNvSpPr>
            <p:nvPr/>
          </p:nvSpPr>
          <p:spPr bwMode="auto">
            <a:xfrm>
              <a:off x="51435" y="24631"/>
              <a:ext cx="4489" cy="2559"/>
            </a:xfrm>
            <a:prstGeom prst="ellipse">
              <a:avLst/>
            </a:prstGeom>
            <a:solidFill>
              <a:srgbClr val="FFFFCC"/>
            </a:solidFill>
            <a:ln w="3">
              <a:solidFill>
                <a:srgbClr val="99003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34"/>
            <p:cNvSpPr>
              <a:spLocks noChangeArrowheads="1"/>
            </p:cNvSpPr>
            <p:nvPr/>
          </p:nvSpPr>
          <p:spPr bwMode="auto">
            <a:xfrm>
              <a:off x="51288" y="27926"/>
              <a:ext cx="4604" cy="2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Calibri" pitchFamily="34" charset="0"/>
                  <a:cs typeface="Arial" pitchFamily="34" charset="0"/>
                </a:rPr>
                <a:t>download file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 name="Line 35"/>
            <p:cNvSpPr>
              <a:spLocks noChangeShapeType="1"/>
            </p:cNvSpPr>
            <p:nvPr/>
          </p:nvSpPr>
          <p:spPr bwMode="auto">
            <a:xfrm>
              <a:off x="16427" y="7804"/>
              <a:ext cx="0" cy="4673"/>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36"/>
            <p:cNvSpPr>
              <a:spLocks noChangeShapeType="1"/>
            </p:cNvSpPr>
            <p:nvPr/>
          </p:nvSpPr>
          <p:spPr bwMode="auto">
            <a:xfrm flipV="1">
              <a:off x="16427" y="11652"/>
              <a:ext cx="311" cy="825"/>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37"/>
            <p:cNvSpPr>
              <a:spLocks noChangeShapeType="1"/>
            </p:cNvSpPr>
            <p:nvPr/>
          </p:nvSpPr>
          <p:spPr bwMode="auto">
            <a:xfrm flipH="1" flipV="1">
              <a:off x="16109" y="11652"/>
              <a:ext cx="318" cy="825"/>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38"/>
            <p:cNvSpPr>
              <a:spLocks noChangeShapeType="1"/>
            </p:cNvSpPr>
            <p:nvPr/>
          </p:nvSpPr>
          <p:spPr bwMode="auto">
            <a:xfrm>
              <a:off x="32308" y="8172"/>
              <a:ext cx="1162" cy="7620"/>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39"/>
            <p:cNvSpPr>
              <a:spLocks noChangeShapeType="1"/>
            </p:cNvSpPr>
            <p:nvPr/>
          </p:nvSpPr>
          <p:spPr bwMode="auto">
            <a:xfrm flipV="1">
              <a:off x="33470" y="14922"/>
              <a:ext cx="191" cy="870"/>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40"/>
            <p:cNvSpPr>
              <a:spLocks noChangeShapeType="1"/>
            </p:cNvSpPr>
            <p:nvPr/>
          </p:nvSpPr>
          <p:spPr bwMode="auto">
            <a:xfrm flipH="1" flipV="1">
              <a:off x="33039" y="15017"/>
              <a:ext cx="431" cy="775"/>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41"/>
            <p:cNvSpPr>
              <a:spLocks noChangeShapeType="1"/>
            </p:cNvSpPr>
            <p:nvPr/>
          </p:nvSpPr>
          <p:spPr bwMode="auto">
            <a:xfrm>
              <a:off x="17608" y="4464"/>
              <a:ext cx="14427" cy="11309"/>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42"/>
            <p:cNvSpPr>
              <a:spLocks noChangeShapeType="1"/>
            </p:cNvSpPr>
            <p:nvPr/>
          </p:nvSpPr>
          <p:spPr bwMode="auto">
            <a:xfrm flipH="1" flipV="1">
              <a:off x="31623" y="15017"/>
              <a:ext cx="412" cy="756"/>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43"/>
            <p:cNvSpPr>
              <a:spLocks noChangeShapeType="1"/>
            </p:cNvSpPr>
            <p:nvPr/>
          </p:nvSpPr>
          <p:spPr bwMode="auto">
            <a:xfrm flipH="1" flipV="1">
              <a:off x="31248" y="15563"/>
              <a:ext cx="787" cy="210"/>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44"/>
            <p:cNvSpPr>
              <a:spLocks noChangeShapeType="1"/>
            </p:cNvSpPr>
            <p:nvPr/>
          </p:nvSpPr>
          <p:spPr bwMode="auto">
            <a:xfrm flipH="1">
              <a:off x="34867" y="6318"/>
              <a:ext cx="8960" cy="9455"/>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96" name="Line 45"/>
            <p:cNvSpPr>
              <a:spLocks noChangeShapeType="1"/>
            </p:cNvSpPr>
            <p:nvPr/>
          </p:nvSpPr>
          <p:spPr bwMode="auto">
            <a:xfrm flipV="1">
              <a:off x="34867" y="15449"/>
              <a:ext cx="750" cy="324"/>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97" name="Line 46"/>
            <p:cNvSpPr>
              <a:spLocks noChangeShapeType="1"/>
            </p:cNvSpPr>
            <p:nvPr/>
          </p:nvSpPr>
          <p:spPr bwMode="auto">
            <a:xfrm flipV="1">
              <a:off x="34867" y="14947"/>
              <a:ext cx="331" cy="826"/>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99" name="Oval 47"/>
            <p:cNvSpPr>
              <a:spLocks noChangeArrowheads="1"/>
            </p:cNvSpPr>
            <p:nvPr/>
          </p:nvSpPr>
          <p:spPr bwMode="auto">
            <a:xfrm>
              <a:off x="33470" y="24631"/>
              <a:ext cx="4490" cy="2559"/>
            </a:xfrm>
            <a:prstGeom prst="ellipse">
              <a:avLst/>
            </a:prstGeom>
            <a:solidFill>
              <a:srgbClr val="FFFFCC"/>
            </a:solidFill>
            <a:ln w="3">
              <a:solidFill>
                <a:srgbClr val="99003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00" name="Rectangle 48"/>
            <p:cNvSpPr>
              <a:spLocks noChangeArrowheads="1"/>
            </p:cNvSpPr>
            <p:nvPr/>
          </p:nvSpPr>
          <p:spPr bwMode="auto">
            <a:xfrm>
              <a:off x="33122" y="27926"/>
              <a:ext cx="4945" cy="2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Calibri" pitchFamily="34" charset="0"/>
                  <a:cs typeface="Arial" pitchFamily="34" charset="0"/>
                </a:rPr>
                <a:t>encryption file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701" name="Line 49"/>
            <p:cNvSpPr>
              <a:spLocks noChangeShapeType="1"/>
            </p:cNvSpPr>
            <p:nvPr/>
          </p:nvSpPr>
          <p:spPr bwMode="auto">
            <a:xfrm flipH="1">
              <a:off x="9918" y="6521"/>
              <a:ext cx="5195" cy="12548"/>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02" name="Line 50"/>
            <p:cNvSpPr>
              <a:spLocks noChangeShapeType="1"/>
            </p:cNvSpPr>
            <p:nvPr/>
          </p:nvSpPr>
          <p:spPr bwMode="auto">
            <a:xfrm flipV="1">
              <a:off x="9918" y="18453"/>
              <a:ext cx="603" cy="616"/>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03" name="Line 51"/>
            <p:cNvSpPr>
              <a:spLocks noChangeShapeType="1"/>
            </p:cNvSpPr>
            <p:nvPr/>
          </p:nvSpPr>
          <p:spPr bwMode="auto">
            <a:xfrm flipV="1">
              <a:off x="9918" y="18173"/>
              <a:ext cx="19" cy="896"/>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04" name="Line 52"/>
            <p:cNvSpPr>
              <a:spLocks noChangeShapeType="1"/>
            </p:cNvSpPr>
            <p:nvPr/>
          </p:nvSpPr>
          <p:spPr bwMode="auto">
            <a:xfrm>
              <a:off x="16757" y="17557"/>
              <a:ext cx="127" cy="1537"/>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05" name="Line 53"/>
            <p:cNvSpPr>
              <a:spLocks noChangeShapeType="1"/>
            </p:cNvSpPr>
            <p:nvPr/>
          </p:nvSpPr>
          <p:spPr bwMode="auto">
            <a:xfrm flipV="1">
              <a:off x="16884" y="18243"/>
              <a:ext cx="248" cy="851"/>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06" name="Line 54"/>
            <p:cNvSpPr>
              <a:spLocks noChangeShapeType="1"/>
            </p:cNvSpPr>
            <p:nvPr/>
          </p:nvSpPr>
          <p:spPr bwMode="auto">
            <a:xfrm flipH="1" flipV="1">
              <a:off x="16510" y="18288"/>
              <a:ext cx="374" cy="806"/>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07" name="Line 55"/>
            <p:cNvSpPr>
              <a:spLocks noChangeShapeType="1"/>
            </p:cNvSpPr>
            <p:nvPr/>
          </p:nvSpPr>
          <p:spPr bwMode="auto">
            <a:xfrm>
              <a:off x="17087" y="24149"/>
              <a:ext cx="0" cy="4445"/>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08" name="Line 56"/>
            <p:cNvSpPr>
              <a:spLocks noChangeShapeType="1"/>
            </p:cNvSpPr>
            <p:nvPr/>
          </p:nvSpPr>
          <p:spPr bwMode="auto">
            <a:xfrm flipV="1">
              <a:off x="17087" y="27768"/>
              <a:ext cx="312" cy="826"/>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09" name="Line 57"/>
            <p:cNvSpPr>
              <a:spLocks noChangeShapeType="1"/>
            </p:cNvSpPr>
            <p:nvPr/>
          </p:nvSpPr>
          <p:spPr bwMode="auto">
            <a:xfrm flipH="1" flipV="1">
              <a:off x="16776" y="27768"/>
              <a:ext cx="311" cy="826"/>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10" name="Line 58"/>
            <p:cNvSpPr>
              <a:spLocks noChangeShapeType="1"/>
            </p:cNvSpPr>
            <p:nvPr/>
          </p:nvSpPr>
          <p:spPr bwMode="auto">
            <a:xfrm>
              <a:off x="17608" y="3568"/>
              <a:ext cx="12891" cy="280"/>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11" name="Line 59"/>
            <p:cNvSpPr>
              <a:spLocks noChangeShapeType="1"/>
            </p:cNvSpPr>
            <p:nvPr/>
          </p:nvSpPr>
          <p:spPr bwMode="auto">
            <a:xfrm flipH="1" flipV="1">
              <a:off x="29749" y="3479"/>
              <a:ext cx="750" cy="369"/>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12" name="Line 60"/>
            <p:cNvSpPr>
              <a:spLocks noChangeShapeType="1"/>
            </p:cNvSpPr>
            <p:nvPr/>
          </p:nvSpPr>
          <p:spPr bwMode="auto">
            <a:xfrm flipH="1">
              <a:off x="29749" y="3848"/>
              <a:ext cx="750" cy="317"/>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13" name="Line 61"/>
            <p:cNvSpPr>
              <a:spLocks noChangeShapeType="1"/>
            </p:cNvSpPr>
            <p:nvPr/>
          </p:nvSpPr>
          <p:spPr bwMode="auto">
            <a:xfrm>
              <a:off x="32912" y="3937"/>
              <a:ext cx="11538" cy="273"/>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14" name="Line 62"/>
            <p:cNvSpPr>
              <a:spLocks noChangeShapeType="1"/>
            </p:cNvSpPr>
            <p:nvPr/>
          </p:nvSpPr>
          <p:spPr bwMode="auto">
            <a:xfrm flipH="1" flipV="1">
              <a:off x="43700" y="3848"/>
              <a:ext cx="750" cy="362"/>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15" name="Line 63"/>
            <p:cNvSpPr>
              <a:spLocks noChangeShapeType="1"/>
            </p:cNvSpPr>
            <p:nvPr/>
          </p:nvSpPr>
          <p:spPr bwMode="auto">
            <a:xfrm flipH="1">
              <a:off x="43700" y="4210"/>
              <a:ext cx="750" cy="323"/>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16" name="Line 64"/>
            <p:cNvSpPr>
              <a:spLocks noChangeShapeType="1"/>
            </p:cNvSpPr>
            <p:nvPr/>
          </p:nvSpPr>
          <p:spPr bwMode="auto">
            <a:xfrm>
              <a:off x="34531" y="20853"/>
              <a:ext cx="813" cy="3734"/>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17" name="Line 65"/>
            <p:cNvSpPr>
              <a:spLocks noChangeShapeType="1"/>
            </p:cNvSpPr>
            <p:nvPr/>
          </p:nvSpPr>
          <p:spPr bwMode="auto">
            <a:xfrm flipV="1">
              <a:off x="35344" y="23717"/>
              <a:ext cx="146" cy="870"/>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18" name="Line 66"/>
            <p:cNvSpPr>
              <a:spLocks noChangeShapeType="1"/>
            </p:cNvSpPr>
            <p:nvPr/>
          </p:nvSpPr>
          <p:spPr bwMode="auto">
            <a:xfrm flipH="1" flipV="1">
              <a:off x="34867" y="23850"/>
              <a:ext cx="477" cy="737"/>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19" name="Line 67"/>
            <p:cNvSpPr>
              <a:spLocks noChangeShapeType="1"/>
            </p:cNvSpPr>
            <p:nvPr/>
          </p:nvSpPr>
          <p:spPr bwMode="auto">
            <a:xfrm flipV="1">
              <a:off x="37465" y="20605"/>
              <a:ext cx="5632" cy="3982"/>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20" name="Line 68"/>
            <p:cNvSpPr>
              <a:spLocks noChangeShapeType="1"/>
            </p:cNvSpPr>
            <p:nvPr/>
          </p:nvSpPr>
          <p:spPr bwMode="auto">
            <a:xfrm flipH="1">
              <a:off x="42640" y="20605"/>
              <a:ext cx="457" cy="731"/>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21" name="Line 69"/>
            <p:cNvSpPr>
              <a:spLocks noChangeShapeType="1"/>
            </p:cNvSpPr>
            <p:nvPr/>
          </p:nvSpPr>
          <p:spPr bwMode="auto">
            <a:xfrm flipH="1">
              <a:off x="42310" y="20605"/>
              <a:ext cx="787" cy="134"/>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22" name="Line 70"/>
            <p:cNvSpPr>
              <a:spLocks noChangeShapeType="1"/>
            </p:cNvSpPr>
            <p:nvPr/>
          </p:nvSpPr>
          <p:spPr bwMode="auto">
            <a:xfrm>
              <a:off x="46716" y="20605"/>
              <a:ext cx="5220" cy="3982"/>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23" name="Line 71"/>
            <p:cNvSpPr>
              <a:spLocks noChangeShapeType="1"/>
            </p:cNvSpPr>
            <p:nvPr/>
          </p:nvSpPr>
          <p:spPr bwMode="auto">
            <a:xfrm flipH="1" flipV="1">
              <a:off x="51498" y="23831"/>
              <a:ext cx="438" cy="756"/>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24" name="Line 72"/>
            <p:cNvSpPr>
              <a:spLocks noChangeShapeType="1"/>
            </p:cNvSpPr>
            <p:nvPr/>
          </p:nvSpPr>
          <p:spPr bwMode="auto">
            <a:xfrm flipH="1" flipV="1">
              <a:off x="51123" y="24377"/>
              <a:ext cx="813" cy="210"/>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25" name="Line 73"/>
            <p:cNvSpPr>
              <a:spLocks noChangeShapeType="1"/>
            </p:cNvSpPr>
            <p:nvPr/>
          </p:nvSpPr>
          <p:spPr bwMode="auto">
            <a:xfrm flipH="1">
              <a:off x="36214" y="8445"/>
              <a:ext cx="7613" cy="16142"/>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26" name="Line 74"/>
            <p:cNvSpPr>
              <a:spLocks noChangeShapeType="1"/>
            </p:cNvSpPr>
            <p:nvPr/>
          </p:nvSpPr>
          <p:spPr bwMode="auto">
            <a:xfrm flipV="1">
              <a:off x="36214" y="24015"/>
              <a:ext cx="628" cy="572"/>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27" name="Line 75"/>
            <p:cNvSpPr>
              <a:spLocks noChangeShapeType="1"/>
            </p:cNvSpPr>
            <p:nvPr/>
          </p:nvSpPr>
          <p:spPr bwMode="auto">
            <a:xfrm flipV="1">
              <a:off x="36214" y="23691"/>
              <a:ext cx="88" cy="896"/>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28" name="Line 76"/>
            <p:cNvSpPr>
              <a:spLocks noChangeShapeType="1"/>
            </p:cNvSpPr>
            <p:nvPr/>
          </p:nvSpPr>
          <p:spPr bwMode="auto">
            <a:xfrm flipH="1">
              <a:off x="45053" y="8540"/>
              <a:ext cx="393" cy="9430"/>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29" name="Line 77"/>
            <p:cNvSpPr>
              <a:spLocks noChangeShapeType="1"/>
            </p:cNvSpPr>
            <p:nvPr/>
          </p:nvSpPr>
          <p:spPr bwMode="auto">
            <a:xfrm flipV="1">
              <a:off x="45053" y="17170"/>
              <a:ext cx="355" cy="800"/>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30" name="Line 78"/>
            <p:cNvSpPr>
              <a:spLocks noChangeShapeType="1"/>
            </p:cNvSpPr>
            <p:nvPr/>
          </p:nvSpPr>
          <p:spPr bwMode="auto">
            <a:xfrm flipH="1" flipV="1">
              <a:off x="44780" y="17125"/>
              <a:ext cx="273" cy="845"/>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31" name="Line 79"/>
            <p:cNvSpPr>
              <a:spLocks noChangeShapeType="1"/>
            </p:cNvSpPr>
            <p:nvPr/>
          </p:nvSpPr>
          <p:spPr bwMode="auto">
            <a:xfrm>
              <a:off x="47212" y="8540"/>
              <a:ext cx="5931" cy="16047"/>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32" name="Line 80"/>
            <p:cNvSpPr>
              <a:spLocks noChangeShapeType="1"/>
            </p:cNvSpPr>
            <p:nvPr/>
          </p:nvSpPr>
          <p:spPr bwMode="auto">
            <a:xfrm flipV="1">
              <a:off x="53143" y="23691"/>
              <a:ext cx="0" cy="896"/>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33" name="Line 81"/>
            <p:cNvSpPr>
              <a:spLocks noChangeShapeType="1"/>
            </p:cNvSpPr>
            <p:nvPr/>
          </p:nvSpPr>
          <p:spPr bwMode="auto">
            <a:xfrm flipH="1" flipV="1">
              <a:off x="52558" y="23964"/>
              <a:ext cx="585" cy="623"/>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34" name="Oval 82"/>
            <p:cNvSpPr>
              <a:spLocks noChangeArrowheads="1"/>
            </p:cNvSpPr>
            <p:nvPr/>
          </p:nvSpPr>
          <p:spPr bwMode="auto">
            <a:xfrm>
              <a:off x="23495" y="15113"/>
              <a:ext cx="4489" cy="2559"/>
            </a:xfrm>
            <a:prstGeom prst="ellipse">
              <a:avLst/>
            </a:prstGeom>
            <a:solidFill>
              <a:srgbClr val="FFFFCC"/>
            </a:solidFill>
            <a:ln w="4">
              <a:solidFill>
                <a:srgbClr val="99003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35" name="Rectangle 83"/>
            <p:cNvSpPr>
              <a:spLocks noChangeArrowheads="1"/>
            </p:cNvSpPr>
            <p:nvPr/>
          </p:nvSpPr>
          <p:spPr bwMode="auto">
            <a:xfrm>
              <a:off x="24818" y="18402"/>
              <a:ext cx="1705" cy="2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Calibri" pitchFamily="34" charset="0"/>
                  <a:cs typeface="Arial" pitchFamily="34" charset="0"/>
                </a:rPr>
                <a:t>send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736" name="Line 84"/>
            <p:cNvSpPr>
              <a:spLocks noChangeShapeType="1"/>
            </p:cNvSpPr>
            <p:nvPr/>
          </p:nvSpPr>
          <p:spPr bwMode="auto">
            <a:xfrm flipV="1">
              <a:off x="17856" y="17926"/>
              <a:ext cx="6782" cy="10668"/>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37" name="Line 85"/>
            <p:cNvSpPr>
              <a:spLocks noChangeShapeType="1"/>
            </p:cNvSpPr>
            <p:nvPr/>
          </p:nvSpPr>
          <p:spPr bwMode="auto">
            <a:xfrm flipH="1">
              <a:off x="24447" y="17926"/>
              <a:ext cx="191" cy="870"/>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38" name="Line 86"/>
            <p:cNvSpPr>
              <a:spLocks noChangeShapeType="1"/>
            </p:cNvSpPr>
            <p:nvPr/>
          </p:nvSpPr>
          <p:spPr bwMode="auto">
            <a:xfrm flipH="1">
              <a:off x="23952" y="17926"/>
              <a:ext cx="686" cy="457"/>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39" name="Line 87"/>
            <p:cNvSpPr>
              <a:spLocks noChangeShapeType="1"/>
            </p:cNvSpPr>
            <p:nvPr/>
          </p:nvSpPr>
          <p:spPr bwMode="auto">
            <a:xfrm flipV="1">
              <a:off x="26301" y="7759"/>
              <a:ext cx="3613" cy="7303"/>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40" name="Line 88"/>
            <p:cNvSpPr>
              <a:spLocks noChangeShapeType="1"/>
            </p:cNvSpPr>
            <p:nvPr/>
          </p:nvSpPr>
          <p:spPr bwMode="auto">
            <a:xfrm flipH="1">
              <a:off x="29832" y="7759"/>
              <a:ext cx="82" cy="896"/>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41" name="Line 89"/>
            <p:cNvSpPr>
              <a:spLocks noChangeShapeType="1"/>
            </p:cNvSpPr>
            <p:nvPr/>
          </p:nvSpPr>
          <p:spPr bwMode="auto">
            <a:xfrm flipH="1">
              <a:off x="29292" y="7759"/>
              <a:ext cx="622" cy="572"/>
            </a:xfrm>
            <a:prstGeom prst="line">
              <a:avLst/>
            </a:prstGeom>
            <a:noFill/>
            <a:ln w="3">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42" name="Oval 90"/>
            <p:cNvSpPr>
              <a:spLocks noChangeArrowheads="1"/>
            </p:cNvSpPr>
            <p:nvPr/>
          </p:nvSpPr>
          <p:spPr bwMode="auto">
            <a:xfrm>
              <a:off x="7194" y="19138"/>
              <a:ext cx="4490" cy="2559"/>
            </a:xfrm>
            <a:prstGeom prst="ellipse">
              <a:avLst/>
            </a:prstGeom>
            <a:solidFill>
              <a:srgbClr val="FFFFCC"/>
            </a:solidFill>
            <a:ln w="3">
              <a:solidFill>
                <a:srgbClr val="99003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43" name="Rectangle 91"/>
            <p:cNvSpPr>
              <a:spLocks noChangeArrowheads="1"/>
            </p:cNvSpPr>
            <p:nvPr/>
          </p:nvSpPr>
          <p:spPr bwMode="auto">
            <a:xfrm>
              <a:off x="7717" y="22434"/>
              <a:ext cx="3239" cy="2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Calibri" pitchFamily="34" charset="0"/>
                  <a:cs typeface="Arial" pitchFamily="34" charset="0"/>
                </a:rPr>
                <a:t>response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457200" y="0"/>
            <a:ext cx="86868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674813" algn="l"/>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Class Diagram</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674813"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1946275"/>
            <a:ext cx="5419725"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22" name="Rectangle 22"/>
          <p:cNvSpPr>
            <a:spLocks noChangeArrowheads="1"/>
          </p:cNvSpPr>
          <p:nvPr/>
        </p:nvSpPr>
        <p:spPr bwMode="auto">
          <a:xfrm>
            <a:off x="457200" y="0"/>
            <a:ext cx="8686800" cy="553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Object Diagram:</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descr="C:\Users\spiro57\Downloads\Untitled Diagram.png"/>
          <p:cNvPicPr/>
          <p:nvPr/>
        </p:nvPicPr>
        <p:blipFill>
          <a:blip r:embed="rId3"/>
          <a:srcRect/>
          <a:stretch>
            <a:fillRect/>
          </a:stretch>
        </p:blipFill>
        <p:spPr bwMode="auto">
          <a:xfrm>
            <a:off x="1600200" y="1686878"/>
            <a:ext cx="5943600" cy="3484244"/>
          </a:xfrm>
          <a:prstGeom prst="rect">
            <a:avLst/>
          </a:prstGeom>
          <a:noFill/>
          <a:ln w="9525">
            <a:noFill/>
            <a:miter lim="800000"/>
            <a:headEnd/>
            <a:tailEnd/>
          </a:ln>
        </p:spPr>
      </p:pic>
      <p:pic>
        <p:nvPicPr>
          <p:cNvPr id="4" name="Picture 3" descr="C:\Users\SPIRO\Desktop\12.PNG"/>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415732"/>
            <a:ext cx="5943600" cy="4026535"/>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533400" y="0"/>
            <a:ext cx="86106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1530350" algn="l"/>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State Diagram:	</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530350" algn="l"/>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6696" name="Rectangle 7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122"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69888"/>
            <a:ext cx="4724400" cy="6124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7848600" cy="7010400"/>
          </a:xfrm>
        </p:spPr>
        <p:txBody>
          <a:bodyPr>
            <a:noAutofit/>
          </a:bodyPr>
          <a:lstStyle/>
          <a:p>
            <a:pPr marL="0" indent="0" algn="just">
              <a:lnSpc>
                <a:spcPct val="150000"/>
              </a:lnSpc>
              <a:buNone/>
            </a:pPr>
            <a:r>
              <a:rPr lang="en-US" sz="1800" b="1" dirty="0" smtClean="0">
                <a:latin typeface="Times New Roman" pitchFamily="18" charset="0"/>
                <a:cs typeface="Times New Roman" pitchFamily="18" charset="0"/>
              </a:rPr>
              <a:t>      INTRODUCTION </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BIG data is a high volume, and/or high velocity, high variety information asset, which requires new forms of processing to enable enhanced decision making, insight discovery, and process optimization. Due to its complexity and large volume, managing big data using on hand database management tools is difficult. An effective solution is to outsource the data to a cloud server that has the capabilities of storing big data and processing users’ access requests in an efficient manner. For example in </a:t>
            </a:r>
            <a:r>
              <a:rPr lang="en-US" sz="1600" dirty="0" err="1">
                <a:latin typeface="Times New Roman" pitchFamily="18" charset="0"/>
                <a:cs typeface="Times New Roman" pitchFamily="18" charset="0"/>
              </a:rPr>
              <a:t>ehealth</a:t>
            </a:r>
            <a:r>
              <a:rPr lang="en-US" sz="1600" dirty="0">
                <a:latin typeface="Times New Roman" pitchFamily="18" charset="0"/>
                <a:cs typeface="Times New Roman" pitchFamily="18" charset="0"/>
              </a:rPr>
              <a:t> applications, the genome information should be securely stored in an e-health cloud as a single sequenced human genome is around 140 gigabytes in size. However, when a data owner outsources its data to a cloud, sensitive information may be disclosed because the cloud server is not trusted; therefore typically the </a:t>
            </a:r>
            <a:r>
              <a:rPr lang="en-US" sz="1600" dirty="0" err="1">
                <a:latin typeface="Times New Roman" pitchFamily="18" charset="0"/>
                <a:cs typeface="Times New Roman" pitchFamily="18" charset="0"/>
              </a:rPr>
              <a:t>ciphertext</a:t>
            </a:r>
            <a:r>
              <a:rPr lang="en-US" sz="1600" dirty="0">
                <a:latin typeface="Times New Roman" pitchFamily="18" charset="0"/>
                <a:cs typeface="Times New Roman" pitchFamily="18" charset="0"/>
              </a:rPr>
              <a:t> of the data is stored in the could. But how to update the </a:t>
            </a:r>
            <a:r>
              <a:rPr lang="en-US" sz="1600" dirty="0" err="1">
                <a:latin typeface="Times New Roman" pitchFamily="18" charset="0"/>
                <a:cs typeface="Times New Roman" pitchFamily="18" charset="0"/>
              </a:rPr>
              <a:t>ciphertext</a:t>
            </a:r>
            <a:r>
              <a:rPr lang="en-US" sz="1600" dirty="0">
                <a:latin typeface="Times New Roman" pitchFamily="18" charset="0"/>
                <a:cs typeface="Times New Roman" pitchFamily="18" charset="0"/>
              </a:rPr>
              <a:t> stored in a cloud when a new access policy is designated by the data owner and how to verify the legitimacy of a user who intends to access the data are still of great concerns.</a:t>
            </a:r>
          </a:p>
          <a:p>
            <a:endParaRPr lang="en-US" sz="1800" dirty="0" smtClean="0"/>
          </a:p>
          <a:p>
            <a:pPr marL="0" indent="0" algn="just">
              <a:lnSpc>
                <a:spcPct val="150000"/>
              </a:lnSpc>
              <a:buNone/>
            </a:pPr>
            <a:r>
              <a:rPr lang="en-US" sz="1800" dirty="0" smtClean="0"/>
              <a:t> </a:t>
            </a:r>
          </a:p>
          <a:p>
            <a:pPr marL="0" indent="0" algn="just">
              <a:lnSpc>
                <a:spcPct val="150000"/>
              </a:lnSpc>
              <a:buNone/>
            </a:pPr>
            <a:endParaRPr lang="en-US" sz="1800" dirty="0" smtClean="0"/>
          </a:p>
          <a:p>
            <a:pPr marL="0" indent="0" algn="just">
              <a:lnSpc>
                <a:spcPct val="150000"/>
              </a:lnSpc>
              <a:buNone/>
            </a:pPr>
            <a:r>
              <a:rPr lang="en-US" sz="1800" dirty="0" smtClean="0"/>
              <a:t>.</a:t>
            </a:r>
          </a:p>
          <a:p>
            <a:pPr marL="0" indent="0" algn="just">
              <a:lnSpc>
                <a:spcPct val="150000"/>
              </a:lnSpc>
              <a:buNone/>
            </a:pPr>
            <a:r>
              <a:rPr lang="en-US" sz="1800" dirty="0" smtClean="0"/>
              <a:t>.</a:t>
            </a:r>
            <a:endParaRPr lang="en-US" sz="1800" dirty="0">
              <a:latin typeface="Times New Roman" pitchFamily="18" charset="0"/>
              <a:cs typeface="Times New Roman" pitchFamily="18" charset="0"/>
            </a:endParaRPr>
          </a:p>
          <a:p>
            <a:pPr marL="0" indent="0" algn="just">
              <a:lnSpc>
                <a:spcPct val="150000"/>
              </a:lnSpc>
              <a:buNone/>
            </a:pPr>
            <a:endParaRPr lang="en-US" sz="1800" dirty="0" smtClean="0">
              <a:latin typeface="Times New Roman" pitchFamily="18" charset="0"/>
              <a:cs typeface="Times New Roman" pitchFamily="18" charset="0"/>
            </a:endParaRPr>
          </a:p>
          <a:p>
            <a:pPr marL="0" indent="0" algn="just">
              <a:lnSpc>
                <a:spcPct val="150000"/>
              </a:lnSpc>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81000" y="0"/>
            <a:ext cx="87630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Activity Diagram</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p:cNvPicPr/>
          <p:nvPr/>
        </p:nvPicPr>
        <p:blipFill>
          <a:blip r:embed="rId3"/>
          <a:srcRect/>
          <a:stretch>
            <a:fillRect/>
          </a:stretch>
        </p:blipFill>
        <p:spPr bwMode="auto">
          <a:xfrm>
            <a:off x="1600200" y="835985"/>
            <a:ext cx="5943600" cy="5186030"/>
          </a:xfrm>
          <a:prstGeom prst="rect">
            <a:avLst/>
          </a:prstGeom>
          <a:noFill/>
          <a:ln w="9525">
            <a:noFill/>
            <a:miter lim="800000"/>
            <a:headEnd/>
            <a:tailEnd/>
          </a:ln>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5438" y="831850"/>
            <a:ext cx="5953125" cy="5200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457200" y="0"/>
            <a:ext cx="86868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Sequence Diagram:</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475" y="860425"/>
            <a:ext cx="611505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457200" y="0"/>
            <a:ext cx="86868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Collaboration Diagram:</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538" y="1612900"/>
            <a:ext cx="5114925" cy="363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5" name="Rectangle 13"/>
          <p:cNvSpPr>
            <a:spLocks noChangeArrowheads="1"/>
          </p:cNvSpPr>
          <p:nvPr/>
        </p:nvSpPr>
        <p:spPr bwMode="auto">
          <a:xfrm>
            <a:off x="381000" y="0"/>
            <a:ext cx="30480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Data Flow Diagram</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Level-0:</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3330" name="Rectangle 18"/>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 name="Picture 4" descr="C:\Users\SPIRO\Desktop\123.PNG"/>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590992"/>
            <a:ext cx="5943600" cy="3676015"/>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5" name="Rectangle 3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 name="Rectangle 36"/>
          <p:cNvSpPr/>
          <p:nvPr/>
        </p:nvSpPr>
        <p:spPr>
          <a:xfrm>
            <a:off x="762000" y="152400"/>
            <a:ext cx="1050288" cy="369332"/>
          </a:xfrm>
          <a:prstGeom prst="rect">
            <a:avLst/>
          </a:prstGeom>
        </p:spPr>
        <p:txBody>
          <a:bodyPr wrap="none">
            <a:spAutoFit/>
          </a:bodyPr>
          <a:lstStyle/>
          <a:p>
            <a:pPr lvl="0" algn="just" eaLnBrk="0" fontAlgn="base" hangingPunct="0">
              <a:spcBef>
                <a:spcPct val="0"/>
              </a:spcBef>
              <a:spcAft>
                <a:spcPct val="0"/>
              </a:spcAft>
            </a:pPr>
            <a:r>
              <a:rPr lang="en-US" b="1" dirty="0" smtClean="0">
                <a:latin typeface="Times New Roman" pitchFamily="18" charset="0"/>
                <a:ea typeface="Times New Roman" pitchFamily="18" charset="0"/>
                <a:cs typeface="Times New Roman" pitchFamily="18" charset="0"/>
              </a:rPr>
              <a:t>Level-1: </a:t>
            </a:r>
            <a:endParaRPr lang="en-US" dirty="0" smtClean="0">
              <a:latin typeface="Arial" pitchFamily="34" charset="0"/>
              <a:ea typeface="Times New Roman" pitchFamily="18" charset="0"/>
              <a:cs typeface="Arial" pitchFamily="34" charset="0"/>
            </a:endParaRPr>
          </a:p>
        </p:txBody>
      </p:sp>
      <p:pic>
        <p:nvPicPr>
          <p:cNvPr id="5" name="Picture 4" descr="C:\Users\SPIRO\Desktop\142.PNG"/>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441257"/>
            <a:ext cx="5943600" cy="1975485"/>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5" name="Rectangle 3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 name="Rectangle 36"/>
          <p:cNvSpPr/>
          <p:nvPr/>
        </p:nvSpPr>
        <p:spPr>
          <a:xfrm>
            <a:off x="762000" y="152400"/>
            <a:ext cx="1050288" cy="369332"/>
          </a:xfrm>
          <a:prstGeom prst="rect">
            <a:avLst/>
          </a:prstGeom>
        </p:spPr>
        <p:txBody>
          <a:bodyPr wrap="none">
            <a:spAutoFit/>
          </a:bodyPr>
          <a:lstStyle/>
          <a:p>
            <a:pPr lvl="0" algn="just" eaLnBrk="0" fontAlgn="base" hangingPunct="0">
              <a:spcBef>
                <a:spcPct val="0"/>
              </a:spcBef>
              <a:spcAft>
                <a:spcPct val="0"/>
              </a:spcAft>
            </a:pPr>
            <a:r>
              <a:rPr lang="en-US" b="1" dirty="0" smtClean="0">
                <a:latin typeface="Times New Roman" pitchFamily="18" charset="0"/>
                <a:ea typeface="Times New Roman" pitchFamily="18" charset="0"/>
                <a:cs typeface="Times New Roman" pitchFamily="18" charset="0"/>
              </a:rPr>
              <a:t>Level-2: </a:t>
            </a:r>
            <a:endParaRPr lang="en-US" dirty="0" smtClean="0">
              <a:latin typeface="Arial" pitchFamily="34" charset="0"/>
              <a:ea typeface="Times New Roman" pitchFamily="18" charset="0"/>
              <a:cs typeface="Arial" pitchFamily="34" charset="0"/>
            </a:endParaRPr>
          </a:p>
        </p:txBody>
      </p:sp>
      <p:pic>
        <p:nvPicPr>
          <p:cNvPr id="6" name="Picture 5" descr="C:\Users\SPIRO\Desktop\152.PNG"/>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636395"/>
            <a:ext cx="5943600" cy="3585210"/>
          </a:xfrm>
          <a:prstGeom prst="rect">
            <a:avLst/>
          </a:prstGeom>
          <a:noFill/>
          <a:ln>
            <a:noFill/>
          </a:ln>
        </p:spPr>
      </p:pic>
    </p:spTree>
    <p:extLst>
      <p:ext uri="{BB962C8B-B14F-4D97-AF65-F5344CB8AC3E}">
        <p14:creationId xmlns:p14="http://schemas.microsoft.com/office/powerpoint/2010/main" val="29919075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1" name="Rectangle 1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239" name="Rectangle 23"/>
          <p:cNvSpPr>
            <a:spLocks noChangeArrowheads="1"/>
          </p:cNvSpPr>
          <p:nvPr/>
        </p:nvSpPr>
        <p:spPr bwMode="auto">
          <a:xfrm>
            <a:off x="533400" y="-152400"/>
            <a:ext cx="86106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E-R Diagram:</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6" name="Picture 5" descr="C:\Users\SPIRO\Desktop\data flow.PNG"/>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526540"/>
            <a:ext cx="5943600" cy="3804920"/>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2" name="Rectangle 44"/>
          <p:cNvSpPr>
            <a:spLocks noChangeArrowheads="1"/>
          </p:cNvSpPr>
          <p:nvPr/>
        </p:nvSpPr>
        <p:spPr bwMode="auto">
          <a:xfrm>
            <a:off x="533400" y="76200"/>
            <a:ext cx="86106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Component Diagram:</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7222" name="Rectangle 54"/>
          <p:cNvSpPr>
            <a:spLocks noChangeArrowheads="1"/>
          </p:cNvSpPr>
          <p:nvPr/>
        </p:nvSpPr>
        <p:spPr bwMode="auto">
          <a:xfrm>
            <a:off x="0" y="47339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725" y="1446213"/>
            <a:ext cx="5924550" cy="3971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9" name="Rectangle 45"/>
          <p:cNvSpPr>
            <a:spLocks noChangeArrowheads="1"/>
          </p:cNvSpPr>
          <p:nvPr/>
        </p:nvSpPr>
        <p:spPr bwMode="auto">
          <a:xfrm>
            <a:off x="533400" y="0"/>
            <a:ext cx="76200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901950" algn="l"/>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System Architecture: </a:t>
            </a:r>
            <a:r>
              <a:rPr kumimoji="0" lang="en-US" sz="2400" b="1" i="0" u="none" strike="noStrike" cap="none" normalizeH="0" baseline="0" dirty="0" smtClean="0">
                <a:ln>
                  <a:noFill/>
                </a:ln>
                <a:solidFill>
                  <a:srgbClr val="C00000"/>
                </a:solidFill>
                <a:effectLst/>
                <a:latin typeface="Times New Roman" pitchFamily="18" charset="0"/>
                <a:ea typeface="Times New Roman" pitchFamily="18" charset="0"/>
                <a:cs typeface="Times New Roman" pitchFamily="18" charset="0"/>
              </a:rPr>
              <a:t>                                         </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901950" algn="l"/>
              </a:tabLst>
            </a:pPr>
            <a:r>
              <a:rPr kumimoji="0" lang="en-US" sz="2400" b="1" i="0" u="none" strike="noStrike" cap="none" normalizeH="0" baseline="0" dirty="0" smtClean="0">
                <a:ln>
                  <a:noFill/>
                </a:ln>
                <a:solidFill>
                  <a:srgbClr val="C00000"/>
                </a:solidFill>
                <a:effectLst/>
                <a:latin typeface="Times New Roman" pitchFamily="18" charset="0"/>
                <a:ea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6202" name="Rectangle 58"/>
          <p:cNvSpPr>
            <a:spLocks noChangeArrowheads="1"/>
          </p:cNvSpPr>
          <p:nvPr/>
        </p:nvSpPr>
        <p:spPr bwMode="auto">
          <a:xfrm>
            <a:off x="0" y="1495424"/>
            <a:ext cx="9144000" cy="553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901950" algn="l"/>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90195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 name="Picture 5" descr="C:\Users\SPIRO\Desktop\system.PNG"/>
          <p:cNvPicPr/>
          <p:nvPr/>
        </p:nvPicPr>
        <p:blipFill>
          <a:blip r:embed="rId3">
            <a:extLst>
              <a:ext uri="{28A0092B-C50C-407E-A947-70E740481C1C}">
                <a14:useLocalDpi xmlns:a14="http://schemas.microsoft.com/office/drawing/2010/main" val="0"/>
              </a:ext>
            </a:extLst>
          </a:blip>
          <a:srcRect/>
          <a:stretch>
            <a:fillRect/>
          </a:stretch>
        </p:blipFill>
        <p:spPr bwMode="auto">
          <a:xfrm>
            <a:off x="1647825" y="1200150"/>
            <a:ext cx="5848350" cy="4457700"/>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7696200" cy="5973763"/>
          </a:xfrm>
        </p:spPr>
        <p:txBody>
          <a:bodyPr>
            <a:normAutofit/>
          </a:bodyPr>
          <a:lstStyle/>
          <a:p>
            <a:pPr>
              <a:buNone/>
            </a:pPr>
            <a:r>
              <a:rPr lang="en-US" sz="1800" b="1" dirty="0" smtClean="0">
                <a:latin typeface="Times New Roman" pitchFamily="18" charset="0"/>
                <a:cs typeface="Times New Roman" pitchFamily="18" charset="0"/>
              </a:rPr>
              <a:t>	ADVANTAGES:</a:t>
            </a:r>
            <a:endParaRPr lang="en-US" sz="1800" dirty="0" smtClean="0">
              <a:latin typeface="Times New Roman" pitchFamily="18" charset="0"/>
              <a:cs typeface="Times New Roman" pitchFamily="18" charset="0"/>
            </a:endParaRPr>
          </a:p>
          <a:p>
            <a:pPr lvl="0"/>
            <a:r>
              <a:rPr lang="en-US" sz="1800" dirty="0"/>
              <a:t>The data owner and eligible users to effectively verify the legitimacy of a user for accessing the data.</a:t>
            </a:r>
          </a:p>
          <a:p>
            <a:pPr lvl="0"/>
            <a:r>
              <a:rPr lang="en-US" sz="1800" dirty="0"/>
              <a:t>To upload their endless data.</a:t>
            </a:r>
          </a:p>
          <a:p>
            <a:pPr lvl="0"/>
            <a:r>
              <a:rPr lang="en-US" sz="1800" dirty="0"/>
              <a:t>Corresponding computations to a third party</a:t>
            </a:r>
          </a:p>
          <a:p>
            <a:pPr marL="0" indent="0" algn="just">
              <a:lnSpc>
                <a:spcPct val="170000"/>
              </a:lnSpc>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696200" cy="5745163"/>
          </a:xfrm>
        </p:spPr>
        <p:txBody>
          <a:bodyPr>
            <a:normAutofit/>
          </a:bodyPr>
          <a:lstStyle/>
          <a:p>
            <a:pPr marL="0" indent="0" algn="just">
              <a:lnSpc>
                <a:spcPct val="150000"/>
              </a:lnSpc>
              <a:buNone/>
            </a:pPr>
            <a:r>
              <a:rPr lang="en-US" sz="1800" b="1" dirty="0" smtClean="0">
                <a:latin typeface="Times New Roman" pitchFamily="18" charset="0"/>
                <a:cs typeface="Times New Roman" pitchFamily="18" charset="0"/>
              </a:rPr>
              <a:t>Scope of the Project:</a:t>
            </a:r>
            <a:endParaRPr lang="en-US" sz="1800" dirty="0" smtClean="0">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An improved NTRU cryptosystem to overcome the decryption failures of the original NTRU. Then we design a secure and verifiable scheme based on the improved NTRU and secret sharing for big data storage. The cloud server can directly update the stored </a:t>
            </a:r>
            <a:r>
              <a:rPr lang="en-US" sz="1800" dirty="0" err="1">
                <a:latin typeface="Times New Roman" pitchFamily="18" charset="0"/>
                <a:cs typeface="Times New Roman" pitchFamily="18" charset="0"/>
              </a:rPr>
              <a:t>ciphertext</a:t>
            </a:r>
            <a:r>
              <a:rPr lang="en-US" sz="1800" dirty="0">
                <a:latin typeface="Times New Roman" pitchFamily="18" charset="0"/>
                <a:cs typeface="Times New Roman" pitchFamily="18" charset="0"/>
              </a:rPr>
              <a:t> without decryption based on the new access policy specified by the data owner, who is able to validate the update at the cloud. The proposed scheme can verify the shared secret information to prevent users from cheating and can counter various attacks such as the collusion attack. It is also deemed to be secure with respect to quantum computing attacks due to NTRU.</a:t>
            </a:r>
          </a:p>
          <a:p>
            <a:pPr marL="0" indent="0" algn="just">
              <a:lnSpc>
                <a:spcPct val="150000"/>
              </a:lnSpc>
              <a:buNone/>
            </a:pPr>
            <a:endParaRPr lang="en-US" sz="1400" dirty="0" smtClean="0"/>
          </a:p>
          <a:p>
            <a:pPr marL="0" indent="0" algn="just">
              <a:lnSpc>
                <a:spcPct val="150000"/>
              </a:lnSpc>
              <a:buNone/>
            </a:pPr>
            <a:endParaRPr lang="en-US" sz="1400" dirty="0" smtClean="0">
              <a:latin typeface="Times New Roman" pitchFamily="18" charset="0"/>
              <a:cs typeface="Times New Roman" pitchFamily="18" charset="0"/>
            </a:endParaRPr>
          </a:p>
          <a:p>
            <a:pPr marL="0" indent="0" algn="just">
              <a:lnSpc>
                <a:spcPct val="150000"/>
              </a:lnSpc>
              <a:buNone/>
            </a:pP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marL="0" indent="0" algn="just">
              <a:lnSpc>
                <a:spcPct val="150000"/>
              </a:lnSpc>
              <a:buNone/>
            </a:pPr>
            <a:endParaRPr lang="en-US" sz="1800" dirty="0" smtClean="0">
              <a:latin typeface="Times New Roman" pitchFamily="18" charset="0"/>
              <a:cs typeface="Times New Roman" pitchFamily="18" charset="0"/>
            </a:endParaRPr>
          </a:p>
          <a:p>
            <a:pPr marL="0" indent="0" algn="just">
              <a:lnSpc>
                <a:spcPct val="150000"/>
              </a:lnSpc>
              <a:buNone/>
            </a:pPr>
            <a:endParaRPr lang="en-US" sz="1800" dirty="0" smtClean="0">
              <a:latin typeface="Times New Roman" pitchFamily="18" charset="0"/>
              <a:cs typeface="Times New Roman" pitchFamily="18" charset="0"/>
            </a:endParaRPr>
          </a:p>
          <a:p>
            <a:pPr marL="0" indent="0" algn="just">
              <a:lnSpc>
                <a:spcPct val="150000"/>
              </a:lnSpc>
              <a:buNone/>
            </a:pPr>
            <a:endParaRPr lang="en-US" sz="1800" dirty="0" smtClean="0">
              <a:latin typeface="Times New Roman" pitchFamily="18" charset="0"/>
              <a:cs typeface="Times New Roman" pitchFamily="18" charset="0"/>
            </a:endParaRPr>
          </a:p>
          <a:p>
            <a:pPr marL="0" indent="0" algn="just">
              <a:lnSpc>
                <a:spcPct val="150000"/>
              </a:lnSpc>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7696200" cy="6477000"/>
          </a:xfrm>
        </p:spPr>
        <p:txBody>
          <a:bodyPr>
            <a:noAutofit/>
          </a:bodyPr>
          <a:lstStyle/>
          <a:p>
            <a:pPr marL="0" indent="0" algn="just">
              <a:lnSpc>
                <a:spcPct val="150000"/>
              </a:lnSpc>
              <a:buNone/>
            </a:pPr>
            <a:r>
              <a:rPr lang="en-US" sz="2400" b="1" dirty="0" smtClean="0">
                <a:latin typeface="Times New Roman" pitchFamily="18" charset="0"/>
                <a:cs typeface="Times New Roman" pitchFamily="18" charset="0"/>
              </a:rPr>
              <a:t>Future Enhancement:</a:t>
            </a:r>
            <a:endParaRPr lang="en-US" sz="2400" dirty="0">
              <a:latin typeface="Times New Roman" pitchFamily="18" charset="0"/>
              <a:cs typeface="Times New Roman" pitchFamily="18" charset="0"/>
            </a:endParaRPr>
          </a:p>
          <a:p>
            <a:pPr marL="0" indent="0" algn="just">
              <a:lnSpc>
                <a:spcPct val="150000"/>
              </a:lnSpc>
              <a:buNone/>
            </a:pPr>
            <a:r>
              <a:rPr lang="en-US" sz="1800" dirty="0" smtClean="0"/>
              <a:t>In </a:t>
            </a:r>
            <a:r>
              <a:rPr lang="en-US" sz="1800" dirty="0"/>
              <a:t>this paper, we first propose an improved NTRU cryptosystem to overcome the decryption failures of the original NTRU and then present a secure and verifiable access control scheme based on the improved NTRU to protect the outsourced big data stored in a cloud. Our scheme allows the data owner to dynamically update the data access policy and the cloud server to successfully update the corresponding outsourced </a:t>
            </a:r>
            <a:r>
              <a:rPr lang="en-US" sz="1800" dirty="0" err="1"/>
              <a:t>ciphertext</a:t>
            </a:r>
            <a:r>
              <a:rPr lang="en-US" sz="1800" dirty="0"/>
              <a:t> to enable efficient access control over the big data in the cloud. It also provides a verification process for a user to validate its legitimacy of accessing the data to both the data owner and t􀀀1 other legitimate users and the correctness of the information provided by the t􀀀1 other users for plaintext recovery. The security of our proposed scheme is guaranteed by those of the NTRU cryptosystem and the (t; n)-threshold secret sharing. We have rigorously analyzed the correctness, security strength, and computational complexity of our proposed scheme. Designing a secure, privacy preserving, and practical scheme for big data storage in a cloud is an </a:t>
            </a:r>
            <a:r>
              <a:rPr lang="en-US" sz="1800" dirty="0" smtClean="0"/>
              <a:t>extremely</a:t>
            </a:r>
            <a:endParaRPr lang="en-US" sz="1800" dirty="0">
              <a:latin typeface="Times New Roman" pitchFamily="18" charset="0"/>
              <a:cs typeface="Times New Roman" pitchFamily="18" charset="0"/>
            </a:endParaRPr>
          </a:p>
          <a:p>
            <a:pPr marL="0" indent="0" algn="just">
              <a:lnSpc>
                <a:spcPct val="150000"/>
              </a:lnSpc>
              <a:buNone/>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7848600" cy="6858000"/>
          </a:xfrm>
        </p:spPr>
        <p:txBody>
          <a:bodyPr>
            <a:noAutofit/>
          </a:bodyPr>
          <a:lstStyle/>
          <a:p>
            <a:pPr marL="0" indent="0" algn="just">
              <a:lnSpc>
                <a:spcPct val="150000"/>
              </a:lnSpc>
              <a:buNone/>
            </a:pPr>
            <a:r>
              <a:rPr lang="en-US" sz="2400" b="1" dirty="0" smtClean="0">
                <a:latin typeface="Times New Roman" pitchFamily="18" charset="0"/>
                <a:cs typeface="Times New Roman" pitchFamily="18" charset="0"/>
              </a:rPr>
              <a:t>Conclusion</a:t>
            </a:r>
            <a:r>
              <a:rPr lang="en-US" sz="1800" b="1"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r>
              <a:rPr lang="en-US" sz="1800" dirty="0"/>
              <a:t>In this paper, we first propose an improved NTRU cryptosystem to overcome the decryption failures of the original NTRU and then present a secure and verifiable access control scheme based on the improved NTRU to protect the outsourced big data stored in a cloud. Our scheme allows the data owner to dynamically update the data access policy and the cloud server to successfully update the corresponding outsourced cipher text to enable efficient access control over the big data in the cloud. It also provides a verification process for a user to validate its legitimacy of accessing the data to both the data owner and t􀀀1 other legitimate users and the correctness of the information provided by the t1 other users for plaintext recovery. The security of our proposed scheme is guaranteed by those of the NTRU cryptosystem and the (t; n)-threshold secret sharing. We have rigorously analyzed the correctness, security strength, and computational complexity of our proposed scheme. Designing a secure, privacy preserving, and practical scheme for big data storage in a cloud is an extremely challenging problem. In our future research, we will further improve our scheme by combining the (t; n)-threshold secret sharing with attribute based access control, which involves an access structure that can place various requirements for a user to decrypt an outsourced cipher text data in the cloud. Meanwhile, we will investigate the security problems when a data owner outsources its data to </a:t>
            </a:r>
            <a:r>
              <a:rPr lang="en-US" sz="1800" dirty="0" err="1"/>
              <a:t>multicloud</a:t>
            </a:r>
            <a:r>
              <a:rPr lang="en-US" sz="1800" dirty="0"/>
              <a:t> servers and consider an attribute-based access structure that can be dynamically updated, which is more applicable for practical scenarios in big data storage.</a:t>
            </a:r>
          </a:p>
          <a:p>
            <a:pPr marL="0" indent="0" algn="just">
              <a:lnSpc>
                <a:spcPct val="150000"/>
              </a:lnSpc>
              <a:buNone/>
            </a:pPr>
            <a:endParaRPr lang="en-US" sz="1800" dirty="0" smtClean="0"/>
          </a:p>
          <a:p>
            <a:pPr marL="0" indent="0" algn="just">
              <a:lnSpc>
                <a:spcPct val="150000"/>
              </a:lnSpc>
              <a:buNone/>
            </a:pPr>
            <a:endParaRPr lang="en-US" sz="1800" dirty="0"/>
          </a:p>
          <a:p>
            <a:pPr marL="0" indent="0" algn="just">
              <a:lnSpc>
                <a:spcPct val="150000"/>
              </a:lnSpc>
              <a:buNone/>
            </a:pPr>
            <a:endParaRPr lang="en-US" sz="1800" dirty="0">
              <a:latin typeface="Times New Roman" pitchFamily="18" charset="0"/>
              <a:cs typeface="Times New Roman" pitchFamily="18" charset="0"/>
            </a:endParaRPr>
          </a:p>
          <a:p>
            <a:pPr marL="0" indent="0" algn="just">
              <a:lnSpc>
                <a:spcPct val="150000"/>
              </a:lnSpc>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7772400" cy="6705600"/>
          </a:xfrm>
        </p:spPr>
        <p:txBody>
          <a:bodyPr>
            <a:noAutofit/>
          </a:bodyPr>
          <a:lstStyle/>
          <a:p>
            <a:pPr marL="0" indent="0" algn="just">
              <a:lnSpc>
                <a:spcPct val="150000"/>
              </a:lnSpc>
              <a:buNone/>
            </a:pPr>
            <a:r>
              <a:rPr lang="en-US" sz="1800" dirty="0" smtClean="0">
                <a:latin typeface="Times New Roman" pitchFamily="18" charset="0"/>
                <a:cs typeface="Times New Roman" pitchFamily="18" charset="0"/>
              </a:rPr>
              <a:t>REFERENCES:</a:t>
            </a:r>
          </a:p>
          <a:p>
            <a:r>
              <a:rPr lang="en-US" sz="1800" dirty="0"/>
              <a:t>[1] M. A. Beyer and D. Laney, “The importance of big data: a definition,” Stamford, CT: Gartner, 2012.</a:t>
            </a:r>
          </a:p>
          <a:p>
            <a:r>
              <a:rPr lang="en-US" sz="1800" dirty="0"/>
              <a:t> [2] V. Marx, “Biology: The big challenges of big data,” Nature, vol. 498, no. 7453, pp. 255–260, 2013.</a:t>
            </a:r>
          </a:p>
          <a:p>
            <a:r>
              <a:rPr lang="en-US" sz="1800" dirty="0"/>
              <a:t> [3] G. P. Consortium et al., “A map of human genome variation from population-scale sequencing,” Nature, vol. 467, no. 7319, pp. 1061–1073, 2010. </a:t>
            </a:r>
          </a:p>
          <a:p>
            <a:r>
              <a:rPr lang="en-US" sz="1800" dirty="0"/>
              <a:t>[4] A. </a:t>
            </a:r>
            <a:r>
              <a:rPr lang="en-US" sz="1800" dirty="0" err="1"/>
              <a:t>Sahai</a:t>
            </a:r>
            <a:r>
              <a:rPr lang="en-US" sz="1800" dirty="0"/>
              <a:t> and B. Waters, “Fuzzy identity-based encryption,” Advances in Cryptology–EUROCRYPT 2005, pp. 457–473, 2005. </a:t>
            </a:r>
          </a:p>
          <a:p>
            <a:r>
              <a:rPr lang="en-US" sz="1800" dirty="0"/>
              <a:t>[5] C. Hu, F. Zhang, X. Cheng, X. Liao, and D. Chen, “Securing communications between external users and wireless body area networks,” in Proceedings of the 2nd ACM workshop on Hot topics on wireless network security and privacy. ACM, 2013, pp. 31–36. </a:t>
            </a:r>
          </a:p>
          <a:p>
            <a:r>
              <a:rPr lang="en-US" sz="1800" dirty="0"/>
              <a:t>[6] C. Hu, H. Li, Y. </a:t>
            </a:r>
            <a:r>
              <a:rPr lang="en-US" sz="1800" dirty="0" err="1"/>
              <a:t>Huo</a:t>
            </a:r>
            <a:r>
              <a:rPr lang="en-US" sz="1800" dirty="0"/>
              <a:t>, T. Xiang, and X. Liao, “Secure and efficient data communication protocol for wireless body area networks,” IEEE Transactions on Multi-Scale Computing Systems, vol. 2, no. 2, pp. 94– 107, 2016. </a:t>
            </a:r>
          </a:p>
          <a:p>
            <a:r>
              <a:rPr lang="en-US" sz="1800" dirty="0"/>
              <a:t>[7] V. </a:t>
            </a:r>
            <a:r>
              <a:rPr lang="en-US" sz="1800" dirty="0" err="1"/>
              <a:t>Goyal</a:t>
            </a:r>
            <a:r>
              <a:rPr lang="en-US" sz="1800" dirty="0"/>
              <a:t>, O. </a:t>
            </a:r>
            <a:r>
              <a:rPr lang="en-US" sz="1800" dirty="0" err="1"/>
              <a:t>Pandey</a:t>
            </a:r>
            <a:r>
              <a:rPr lang="en-US" sz="1800" dirty="0"/>
              <a:t>, A. </a:t>
            </a:r>
            <a:r>
              <a:rPr lang="en-US" sz="1800" dirty="0" err="1"/>
              <a:t>Sahai</a:t>
            </a:r>
            <a:r>
              <a:rPr lang="en-US" sz="1800" dirty="0"/>
              <a:t>, and B. Waters, “Attribute-based encryption for fine-grained access control of encrypted data,” in Proceedings of the 13th ACM conference on Computer and communications security. ACM, 2006, pp. 89–98. </a:t>
            </a:r>
          </a:p>
          <a:p>
            <a:pPr marL="0" indent="0" algn="just">
              <a:lnSpc>
                <a:spcPct val="150000"/>
              </a:lnSpc>
              <a:buNone/>
            </a:pPr>
            <a:endParaRPr lang="en-US" sz="1800"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7329" y="228600"/>
            <a:ext cx="7848600" cy="5909310"/>
          </a:xfrm>
          <a:prstGeom prst="rect">
            <a:avLst/>
          </a:prstGeom>
        </p:spPr>
        <p:txBody>
          <a:bodyPr wrap="square">
            <a:spAutoFit/>
          </a:bodyPr>
          <a:lstStyle/>
          <a:p>
            <a:r>
              <a:rPr lang="en-US" dirty="0"/>
              <a:t>[8] B. Waters, “</a:t>
            </a:r>
            <a:r>
              <a:rPr lang="en-US" dirty="0" err="1"/>
              <a:t>Ciphertext</a:t>
            </a:r>
            <a:r>
              <a:rPr lang="en-US" dirty="0"/>
              <a:t>-policy attribute-based encryption: An expressive, efficient, and provably secure realization,” Public Key Cryptography– PKC 2011, pp. 53–70, 2011. </a:t>
            </a:r>
          </a:p>
          <a:p>
            <a:r>
              <a:rPr lang="en-US" dirty="0"/>
              <a:t>[9] C. Hu, N. Zhang, H. Li, X. Cheng, and X. Liao, “Body area network security: a fuzzy attribute-based </a:t>
            </a:r>
            <a:r>
              <a:rPr lang="en-US" dirty="0" err="1"/>
              <a:t>signcryption</a:t>
            </a:r>
            <a:r>
              <a:rPr lang="en-US" dirty="0"/>
              <a:t> scheme,” IEEE journal on selected areas in communications, vol. 31, no. 9, pp. 37–46, 2013. </a:t>
            </a:r>
          </a:p>
          <a:p>
            <a:r>
              <a:rPr lang="en-US" dirty="0"/>
              <a:t>[10] A. </a:t>
            </a:r>
            <a:r>
              <a:rPr lang="en-US" dirty="0" err="1"/>
              <a:t>Lewko</a:t>
            </a:r>
            <a:r>
              <a:rPr lang="en-US" dirty="0"/>
              <a:t> and B. Waters, “Decentralizing attribute-based encryption,” Advances in Cryptology–EUROCRYPT 2011, pp. 568–588, 2011. </a:t>
            </a:r>
          </a:p>
          <a:p>
            <a:r>
              <a:rPr lang="en-US" dirty="0"/>
              <a:t>[11] C. Hu, X. Cheng, Z. </a:t>
            </a:r>
            <a:r>
              <a:rPr lang="en-US" dirty="0" err="1"/>
              <a:t>Tian</a:t>
            </a:r>
            <a:r>
              <a:rPr lang="en-US" dirty="0"/>
              <a:t>, J. Yu, K. </a:t>
            </a:r>
            <a:r>
              <a:rPr lang="en-US" dirty="0" err="1"/>
              <a:t>Akkaya</a:t>
            </a:r>
            <a:r>
              <a:rPr lang="en-US" dirty="0"/>
              <a:t>, and L. Sun, “An </a:t>
            </a:r>
            <a:r>
              <a:rPr lang="en-US" dirty="0" err="1"/>
              <a:t>attributebased</a:t>
            </a:r>
            <a:r>
              <a:rPr lang="en-US" dirty="0"/>
              <a:t> </a:t>
            </a:r>
            <a:r>
              <a:rPr lang="en-US" dirty="0" err="1"/>
              <a:t>signcryption</a:t>
            </a:r>
            <a:r>
              <a:rPr lang="en-US" dirty="0"/>
              <a:t> scheme to secure attribute-defined multicast communications,” in </a:t>
            </a:r>
            <a:r>
              <a:rPr lang="en-US" dirty="0" err="1"/>
              <a:t>SecureComm</a:t>
            </a:r>
            <a:r>
              <a:rPr lang="en-US" dirty="0"/>
              <a:t> 2015. Springer, 2015, pp. 418–435. </a:t>
            </a:r>
          </a:p>
          <a:p>
            <a:r>
              <a:rPr lang="en-US" dirty="0"/>
              <a:t>[12] A. Shamir, “Identity-based cryptosystems and signature schemes,” in Advances in cryptology. Springer, 1985, pp. 47–53. </a:t>
            </a:r>
          </a:p>
          <a:p>
            <a:r>
              <a:rPr lang="en-US" dirty="0"/>
              <a:t>[13] M. </a:t>
            </a:r>
            <a:r>
              <a:rPr lang="en-US" dirty="0" err="1"/>
              <a:t>Dehkordi</a:t>
            </a:r>
            <a:r>
              <a:rPr lang="en-US" dirty="0"/>
              <a:t> and S. </a:t>
            </a:r>
            <a:r>
              <a:rPr lang="en-US" dirty="0" err="1"/>
              <a:t>Mashhadi</a:t>
            </a:r>
            <a:r>
              <a:rPr lang="en-US" dirty="0"/>
              <a:t>, “An efficient threshold verifiable </a:t>
            </a:r>
            <a:r>
              <a:rPr lang="en-US" dirty="0" err="1"/>
              <a:t>multisecret</a:t>
            </a:r>
            <a:r>
              <a:rPr lang="en-US" dirty="0"/>
              <a:t> sharing,” Computer Standards &amp; Interfaces, vol. 30, no. 3, pp. 187–190, 2008. </a:t>
            </a:r>
          </a:p>
          <a:p>
            <a:r>
              <a:rPr lang="en-US" dirty="0"/>
              <a:t>[14] Z. </a:t>
            </a:r>
            <a:r>
              <a:rPr lang="en-US" dirty="0" err="1"/>
              <a:t>Eslami</a:t>
            </a:r>
            <a:r>
              <a:rPr lang="en-US" dirty="0"/>
              <a:t> and J. Z. </a:t>
            </a:r>
            <a:r>
              <a:rPr lang="en-US" dirty="0" err="1"/>
              <a:t>Ahmadabadi</a:t>
            </a:r>
            <a:r>
              <a:rPr lang="en-US" dirty="0"/>
              <a:t>, “A verifiable multi-secret sharing scheme based on cellular automata,” Information Sciences, vol. 180, no. 15, pp. 2889–2894, 2010. </a:t>
            </a:r>
          </a:p>
          <a:p>
            <a:r>
              <a:rPr lang="en-US" dirty="0"/>
              <a:t>[15] M. H. </a:t>
            </a:r>
            <a:r>
              <a:rPr lang="en-US" dirty="0" err="1"/>
              <a:t>Dehkordi</a:t>
            </a:r>
            <a:r>
              <a:rPr lang="en-US" dirty="0"/>
              <a:t> and S. </a:t>
            </a:r>
            <a:r>
              <a:rPr lang="en-US" dirty="0" err="1"/>
              <a:t>Mashhadi</a:t>
            </a:r>
            <a:r>
              <a:rPr lang="en-US" dirty="0"/>
              <a:t>, “New efficient and practical verifiable multi-secret sharing schemes,” Information Sciences, vol. 178, no. 9, pp. 2262–2274, 2008.</a:t>
            </a:r>
          </a:p>
        </p:txBody>
      </p:sp>
    </p:spTree>
    <p:extLst>
      <p:ext uri="{BB962C8B-B14F-4D97-AF65-F5344CB8AC3E}">
        <p14:creationId xmlns:p14="http://schemas.microsoft.com/office/powerpoint/2010/main" val="302183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0"/>
            <a:ext cx="7772400" cy="6858000"/>
          </a:xfrm>
        </p:spPr>
        <p:txBody>
          <a:bodyPr>
            <a:noAutofit/>
          </a:bodyPr>
          <a:lstStyle/>
          <a:p>
            <a:pPr marL="0" indent="0" algn="just">
              <a:lnSpc>
                <a:spcPct val="150000"/>
              </a:lnSpc>
              <a:buNone/>
            </a:pPr>
            <a:r>
              <a:rPr lang="en-US" sz="1800" b="1" dirty="0">
                <a:latin typeface="Times New Roman" pitchFamily="18" charset="0"/>
                <a:cs typeface="Times New Roman" pitchFamily="18" charset="0"/>
              </a:rPr>
              <a:t>LITERATURE SURVEY:</a:t>
            </a:r>
            <a:endParaRPr lang="en-US" sz="1800" dirty="0">
              <a:latin typeface="Times New Roman" pitchFamily="18" charset="0"/>
              <a:cs typeface="Times New Roman" pitchFamily="18" charset="0"/>
            </a:endParaRPr>
          </a:p>
          <a:p>
            <a:pPr algn="just"/>
            <a:r>
              <a:rPr lang="en-US" sz="1800" b="1" dirty="0">
                <a:latin typeface="Times New Roman" pitchFamily="18" charset="0"/>
                <a:cs typeface="Times New Roman" pitchFamily="18" charset="0"/>
              </a:rPr>
              <a:t>Title:</a:t>
            </a:r>
            <a:r>
              <a:rPr lang="en-US" sz="1800" dirty="0">
                <a:latin typeface="Times New Roman" pitchFamily="18" charset="0"/>
                <a:cs typeface="Times New Roman" pitchFamily="18" charset="0"/>
              </a:rPr>
              <a:t> Securing Communications Between External Users and Wireless Body Area Networks</a:t>
            </a:r>
          </a:p>
          <a:p>
            <a:pPr algn="just"/>
            <a:r>
              <a:rPr lang="en-US" sz="1800" b="1" dirty="0">
                <a:latin typeface="Times New Roman" pitchFamily="18" charset="0"/>
                <a:cs typeface="Times New Roman" pitchFamily="18" charset="0"/>
              </a:rPr>
              <a:t>Author: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Chunqiang</a:t>
            </a:r>
            <a:r>
              <a:rPr lang="en-US" sz="1800" dirty="0">
                <a:latin typeface="Times New Roman" pitchFamily="18" charset="0"/>
                <a:cs typeface="Times New Roman" pitchFamily="18" charset="0"/>
              </a:rPr>
              <a:t> Hu</a:t>
            </a:r>
          </a:p>
          <a:p>
            <a:pPr algn="just"/>
            <a:r>
              <a:rPr lang="en-US" sz="1800" b="1" dirty="0">
                <a:latin typeface="Times New Roman" pitchFamily="18" charset="0"/>
                <a:cs typeface="Times New Roman" pitchFamily="18" charset="0"/>
              </a:rPr>
              <a:t>Year:</a:t>
            </a:r>
            <a:r>
              <a:rPr lang="en-US" sz="1800" dirty="0">
                <a:latin typeface="Times New Roman" pitchFamily="18" charset="0"/>
                <a:cs typeface="Times New Roman" pitchFamily="18" charset="0"/>
              </a:rPr>
              <a:t>2013</a:t>
            </a:r>
          </a:p>
          <a:p>
            <a:pPr marL="0" indent="0" algn="just">
              <a:buNone/>
            </a:pPr>
            <a:r>
              <a:rPr lang="en-US" sz="1800" b="1" dirty="0">
                <a:latin typeface="Times New Roman" pitchFamily="18" charset="0"/>
                <a:cs typeface="Times New Roman" pitchFamily="18" charset="0"/>
              </a:rPr>
              <a:t> </a:t>
            </a:r>
            <a:endParaRPr lang="en-US" sz="1800" dirty="0">
              <a:latin typeface="Times New Roman" pitchFamily="18" charset="0"/>
              <a:cs typeface="Times New Roman" pitchFamily="18" charset="0"/>
            </a:endParaRPr>
          </a:p>
          <a:p>
            <a:pPr algn="just"/>
            <a:r>
              <a:rPr lang="en-US" sz="1800" b="1" dirty="0">
                <a:latin typeface="Times New Roman" pitchFamily="18" charset="0"/>
                <a:cs typeface="Times New Roman" pitchFamily="18" charset="0"/>
              </a:rPr>
              <a:t>DESCRIPTION:</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Wireless Body Area Networks (BANs) are expected to play a crucial role in patient-health monitoring in the near future. Establishing secure communications between BAN sensors and external users is key to addressing the prevalent security and privacy concerns. In this paper, we propose the primitive functions to implement a secret-sharing based </a:t>
            </a:r>
            <a:r>
              <a:rPr lang="en-US" sz="1800" dirty="0" err="1">
                <a:latin typeface="Times New Roman" pitchFamily="18" charset="0"/>
                <a:cs typeface="Times New Roman" pitchFamily="18" charset="0"/>
              </a:rPr>
              <a:t>Ciphertext</a:t>
            </a:r>
            <a:r>
              <a:rPr lang="en-US" sz="1800" dirty="0">
                <a:latin typeface="Times New Roman" pitchFamily="18" charset="0"/>
                <a:cs typeface="Times New Roman" pitchFamily="18" charset="0"/>
              </a:rPr>
              <a:t>-Policy Attribute-Based Encryption (CP_ABE) scheme, which encrypts the data based on an access structure specified by the data source. We also design two protocols to securely retrieve the sensitive patient data from a BAN and instruct the sensors in a BAN. Our analysis indicates that the proposed scheme is feasible, can provide message authenticity, and can counter possible major attacks such as collusion attacks and battery-draining attacks.</a:t>
            </a:r>
          </a:p>
          <a:p>
            <a:pPr algn="just"/>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7772400" cy="6858000"/>
          </a:xfrm>
        </p:spPr>
        <p:txBody>
          <a:bodyPr>
            <a:noAutofit/>
          </a:bodyPr>
          <a:lstStyle/>
          <a:p>
            <a:pPr algn="just"/>
            <a:r>
              <a:rPr lang="en-US" sz="1800" b="1" dirty="0"/>
              <a:t>Title:</a:t>
            </a:r>
            <a:r>
              <a:rPr lang="en-US" sz="1800" dirty="0"/>
              <a:t> Secure and Efficient data communication protocol for Wireless Body Area Networks</a:t>
            </a:r>
          </a:p>
          <a:p>
            <a:pPr algn="just"/>
            <a:r>
              <a:rPr lang="en-US" sz="1800" b="1" dirty="0"/>
              <a:t>Author:</a:t>
            </a:r>
            <a:r>
              <a:rPr lang="en-US" sz="1800" dirty="0"/>
              <a:t> </a:t>
            </a:r>
            <a:r>
              <a:rPr lang="en-US" sz="1800" dirty="0" err="1"/>
              <a:t>Chunqiang</a:t>
            </a:r>
            <a:r>
              <a:rPr lang="en-US" sz="1800" dirty="0"/>
              <a:t> Hu,</a:t>
            </a:r>
          </a:p>
          <a:p>
            <a:pPr algn="just"/>
            <a:r>
              <a:rPr lang="en-US" sz="1800" b="1" dirty="0"/>
              <a:t>Year:</a:t>
            </a:r>
            <a:r>
              <a:rPr lang="en-US" sz="1800" dirty="0"/>
              <a:t>2016</a:t>
            </a:r>
          </a:p>
          <a:p>
            <a:pPr algn="just"/>
            <a:r>
              <a:rPr lang="en-US" sz="1800" b="1" dirty="0"/>
              <a:t>DESCRIPTION:</a:t>
            </a:r>
            <a:endParaRPr lang="en-US" sz="1800" dirty="0"/>
          </a:p>
          <a:p>
            <a:pPr algn="just"/>
            <a:r>
              <a:rPr lang="en-US" sz="1800" dirty="0"/>
              <a:t>Wireless Body Area Networks (WBANs) are expected to play a major role in the field of patient-health monitoring in the near future, which gains tremendous attention amongst researchers in recent years. One of the challenges is to establish a secure communication architecture between sensors and users, whilst addressing the prevalent security and privacy </a:t>
            </a:r>
            <a:r>
              <a:rPr lang="en-US" sz="1800" dirty="0" err="1"/>
              <a:t>concerns.In</a:t>
            </a:r>
            <a:r>
              <a:rPr lang="en-US" sz="1800" dirty="0"/>
              <a:t> this paper, we propose a communication architecture for BANs, and design a scheme to secure the data communications between implanted /wearable sensors and the data sink/data consumers (doctors or nurse) by employing </a:t>
            </a:r>
            <a:r>
              <a:rPr lang="en-US" sz="1800" dirty="0" err="1"/>
              <a:t>Ciphertext</a:t>
            </a:r>
            <a:r>
              <a:rPr lang="en-US" sz="1800" dirty="0"/>
              <a:t>-Policy Attribute Based Encryption (CP ABE) [1] and signature to store the data in </a:t>
            </a:r>
            <a:r>
              <a:rPr lang="en-US" sz="1800" dirty="0" err="1"/>
              <a:t>ciphertext</a:t>
            </a:r>
            <a:r>
              <a:rPr lang="en-US" sz="1800" dirty="0"/>
              <a:t> format at the data sink, hence ensuring data security. Our scheme achieves a role-based access control by employing an access control tree defined by the attributes of the data. We also design two protocols to securely retrieve the sensitive data from a BAN and instruct the sensors in a BAN. We analyze the proposed scheme, and argue that it provides message authenticity and collusion resistance, and is efficient and feasible. We also evaluate its performance in terms of energy consumption and communication/computation overhead.</a:t>
            </a:r>
          </a:p>
          <a:p>
            <a:pPr marL="0" indent="0" algn="just">
              <a:lnSpc>
                <a:spcPct val="150000"/>
              </a:lnSpc>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7772400" cy="6705600"/>
          </a:xfrm>
        </p:spPr>
        <p:txBody>
          <a:bodyPr>
            <a:normAutofit/>
          </a:bodyPr>
          <a:lstStyle/>
          <a:p>
            <a:r>
              <a:rPr lang="en-US" sz="1800" b="1" dirty="0"/>
              <a:t>Title:</a:t>
            </a:r>
            <a:r>
              <a:rPr lang="en-US" sz="1800" dirty="0"/>
              <a:t> Attribute-Based Encryption for Fine-Grained Access Control of Encrypted Data</a:t>
            </a:r>
          </a:p>
          <a:p>
            <a:r>
              <a:rPr lang="en-US" sz="1800" b="1" dirty="0"/>
              <a:t>Author:</a:t>
            </a:r>
            <a:r>
              <a:rPr lang="en-US" sz="1800" dirty="0"/>
              <a:t> </a:t>
            </a:r>
            <a:r>
              <a:rPr lang="en-US" sz="1800" dirty="0" err="1"/>
              <a:t>Vipul</a:t>
            </a:r>
            <a:r>
              <a:rPr lang="en-US" sz="1800" dirty="0"/>
              <a:t> </a:t>
            </a:r>
            <a:r>
              <a:rPr lang="en-US" sz="1800" dirty="0" err="1"/>
              <a:t>Goyal</a:t>
            </a:r>
            <a:endParaRPr lang="en-US" sz="1800" dirty="0"/>
          </a:p>
          <a:p>
            <a:r>
              <a:rPr lang="en-US" sz="1800" b="1" dirty="0" smtClean="0"/>
              <a:t>Year:</a:t>
            </a:r>
            <a:r>
              <a:rPr lang="en-US" sz="1800" dirty="0" smtClean="0"/>
              <a:t>2006</a:t>
            </a:r>
          </a:p>
          <a:p>
            <a:pPr algn="just"/>
            <a:r>
              <a:rPr lang="en-US" sz="1800" b="1" dirty="0" smtClean="0"/>
              <a:t>DESCRIPTION: </a:t>
            </a:r>
            <a:r>
              <a:rPr lang="en-US" sz="1800" dirty="0" smtClean="0"/>
              <a:t>As </a:t>
            </a:r>
            <a:r>
              <a:rPr lang="en-US" sz="1800" dirty="0"/>
              <a:t>more sensitive data is shared and stored by third-party sites on the Internet, there will be a need to encrypt data stored at these sites. One drawback of encrypting data, is that it can be selectively shared only at a coarse-grained level (i.e., giving another party your private key). We develop a new cryptosystem for fine-grained sharing of encrypted data that we call Key-Policy Attribute-Based Encryption (KPABE). In our cryptosystem, </a:t>
            </a:r>
            <a:r>
              <a:rPr lang="en-US" sz="1800" dirty="0" err="1"/>
              <a:t>ciphertexts</a:t>
            </a:r>
            <a:r>
              <a:rPr lang="en-US" sz="1800" dirty="0"/>
              <a:t> are labeled with sets of attributes and private keys are associated with access structures that control which </a:t>
            </a:r>
            <a:r>
              <a:rPr lang="en-US" sz="1800" dirty="0" err="1"/>
              <a:t>ciphertexts</a:t>
            </a:r>
            <a:r>
              <a:rPr lang="en-US" sz="1800" dirty="0"/>
              <a:t> a user is able to decrypt. We demonstrate the applicability of our construction to sharing of audit-log information and broadcast encryption. Our construction supports delegation of private keys which subsumes Hierarchical Identity-Based Encryption (HIBE).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7924800" cy="6858000"/>
          </a:xfrm>
        </p:spPr>
        <p:txBody>
          <a:bodyPr>
            <a:noAutofit/>
          </a:bodyPr>
          <a:lstStyle/>
          <a:p>
            <a:pPr algn="just"/>
            <a:r>
              <a:rPr lang="en-US" sz="1800" b="1" dirty="0"/>
              <a:t>Title:</a:t>
            </a:r>
            <a:r>
              <a:rPr lang="en-US" sz="1800" dirty="0"/>
              <a:t> Body Area Network Security: A Fuzzy Attribute-Based </a:t>
            </a:r>
            <a:r>
              <a:rPr lang="en-US" sz="1800" dirty="0" err="1"/>
              <a:t>Signcryption</a:t>
            </a:r>
            <a:r>
              <a:rPr lang="en-US" sz="1800" dirty="0"/>
              <a:t> Scheme</a:t>
            </a:r>
          </a:p>
          <a:p>
            <a:pPr algn="just"/>
            <a:r>
              <a:rPr lang="en-US" sz="1800" b="1" dirty="0"/>
              <a:t>Author:</a:t>
            </a:r>
            <a:r>
              <a:rPr lang="en-US" sz="1800" dirty="0"/>
              <a:t> Nan Zhang,</a:t>
            </a:r>
          </a:p>
          <a:p>
            <a:pPr algn="just"/>
            <a:r>
              <a:rPr lang="en-US" sz="1800" b="1" dirty="0"/>
              <a:t>Year:</a:t>
            </a:r>
            <a:r>
              <a:rPr lang="en-US" sz="1800" dirty="0"/>
              <a:t>2012</a:t>
            </a:r>
          </a:p>
          <a:p>
            <a:pPr algn="just"/>
            <a:r>
              <a:rPr lang="en-US" sz="1800" b="1" dirty="0"/>
              <a:t>DESCRIPTION:</a:t>
            </a:r>
            <a:endParaRPr lang="en-US" sz="1800" dirty="0"/>
          </a:p>
          <a:p>
            <a:pPr algn="just"/>
            <a:r>
              <a:rPr lang="en-US" sz="1800" dirty="0"/>
              <a:t>Body Area Networks (BANs) are expected to play a major role in the field of patient-health monitoring in the near future. While it is vital to support secure BAN access to address the obvious safety and privacy concerns, it is equally important to maintain the elasticity of such security measures. For example, elasticity is required to ensure that first-aid personnel have access to critical information stored in a BAN in emergent situations. The inherent tradeoff between security and elasticity calls for the design of novel security mechanisms for BANs. In this paper, we develop the Fuzzy Attribute-Based </a:t>
            </a:r>
            <a:r>
              <a:rPr lang="en-US" sz="1800" dirty="0" err="1"/>
              <a:t>Signcryption</a:t>
            </a:r>
            <a:r>
              <a:rPr lang="en-US" sz="1800" dirty="0"/>
              <a:t> (FABSC), a novel security mechanism that makes a proper tradeoff between security and elasticity. FABSC leverages fuzzy Attribute-based encryption to enable data encryption, access control, and digital signature for a patient’s medical information in a BAN. It combines digital signatures and encryption, and provides confidentiality, authenticity, </a:t>
            </a:r>
            <a:r>
              <a:rPr lang="en-US" sz="1800" dirty="0" err="1"/>
              <a:t>unforgeability</a:t>
            </a:r>
            <a:r>
              <a:rPr lang="en-US" sz="1800" dirty="0"/>
              <a:t>, and collusion resistance. We theoretically prove that FABSC is efficient and feasible. We also analyze its security level in practical BANs.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7848600" cy="6858000"/>
          </a:xfrm>
        </p:spPr>
        <p:txBody>
          <a:bodyPr>
            <a:noAutofit/>
          </a:bodyPr>
          <a:lstStyle/>
          <a:p>
            <a:pPr algn="just"/>
            <a:r>
              <a:rPr lang="en-US" sz="1800" b="1" dirty="0"/>
              <a:t>Title:</a:t>
            </a:r>
            <a:r>
              <a:rPr lang="en-US" sz="1800" dirty="0"/>
              <a:t> An efficient threshold verifiable multi-secret sharing</a:t>
            </a:r>
          </a:p>
          <a:p>
            <a:pPr algn="just"/>
            <a:r>
              <a:rPr lang="en-US" sz="1800" b="1" dirty="0"/>
              <a:t>Author:</a:t>
            </a:r>
            <a:r>
              <a:rPr lang="en-US" sz="1800" dirty="0"/>
              <a:t> </a:t>
            </a:r>
            <a:r>
              <a:rPr lang="en-US" sz="1800" dirty="0" err="1"/>
              <a:t>Massoud</a:t>
            </a:r>
            <a:r>
              <a:rPr lang="en-US" sz="1800" dirty="0"/>
              <a:t> </a:t>
            </a:r>
            <a:r>
              <a:rPr lang="en-US" sz="1800" dirty="0" err="1"/>
              <a:t>Hadian</a:t>
            </a:r>
            <a:r>
              <a:rPr lang="en-US" sz="1800" dirty="0"/>
              <a:t> </a:t>
            </a:r>
            <a:r>
              <a:rPr lang="en-US" sz="1800" dirty="0" err="1"/>
              <a:t>Dehkordi</a:t>
            </a:r>
            <a:endParaRPr lang="en-US" sz="1800" dirty="0"/>
          </a:p>
          <a:p>
            <a:pPr algn="just"/>
            <a:r>
              <a:rPr lang="en-US" sz="1800" b="1" dirty="0"/>
              <a:t>Year:</a:t>
            </a:r>
            <a:r>
              <a:rPr lang="en-US" sz="1800" dirty="0"/>
              <a:t>2007</a:t>
            </a:r>
          </a:p>
          <a:p>
            <a:pPr algn="just"/>
            <a:r>
              <a:rPr lang="en-US" sz="1800" b="1" dirty="0"/>
              <a:t>DESCRIPTION:</a:t>
            </a:r>
            <a:endParaRPr lang="en-US" sz="1800" dirty="0"/>
          </a:p>
          <a:p>
            <a:pPr algn="just"/>
            <a:r>
              <a:rPr lang="en-US" sz="1800" dirty="0"/>
              <a:t>In order to keep the secret efficiently and safely, in 1979, Shamir  and </a:t>
            </a:r>
            <a:r>
              <a:rPr lang="en-US" sz="1800" dirty="0" err="1"/>
              <a:t>Blakley</a:t>
            </a:r>
            <a:r>
              <a:rPr lang="en-US" sz="1800" dirty="0"/>
              <a:t>  first developed the concepts of the secret sharing (SS) scheme. The former  is based on the Lagrange interpolating polynomial, while the latter is based on the linear projective geometry. In these secret sharing there are several problems as follows: (1) In every secret sharing process only one secret can be shared; (2) These secret sharing are the one-time-use scheme, in other words once the secret has been reconstructed, dealer must redistribute a fresh shadow over a secure channel to every participant; (3) In both of them it is supposed that the dealer and participants are honest but in fact it is impossible in the real word and a dishonest dealer may distribute a fake shadow to a certain participant or a malicious participant may provide a fake share to other participants.</a:t>
            </a:r>
          </a:p>
          <a:p>
            <a:pPr algn="just"/>
            <a:r>
              <a:rPr lang="en-US" sz="1800" dirty="0"/>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1000</TotalTime>
  <Words>4623</Words>
  <Application>Microsoft Office PowerPoint</Application>
  <PresentationFormat>On-screen Show (4:3)</PresentationFormat>
  <Paragraphs>219</Paragraphs>
  <Slides>43</Slides>
  <Notes>13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spiro10</dc:creator>
  <cp:lastModifiedBy>Spiro60</cp:lastModifiedBy>
  <cp:revision>408</cp:revision>
  <dcterms:created xsi:type="dcterms:W3CDTF">2006-08-16T00:00:00Z</dcterms:created>
  <dcterms:modified xsi:type="dcterms:W3CDTF">2019-01-03T02:15:08Z</dcterms:modified>
</cp:coreProperties>
</file>