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66" r:id="rId5"/>
    <p:sldId id="267" r:id="rId6"/>
    <p:sldId id="262" r:id="rId7"/>
    <p:sldId id="272" r:id="rId8"/>
    <p:sldId id="269" r:id="rId9"/>
    <p:sldId id="270" r:id="rId10"/>
    <p:sldId id="271"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3F315-554C-460B-960F-D45175CE22AB}" type="datetimeFigureOut">
              <a:rPr lang="en-US" smtClean="0"/>
              <a:pPr/>
              <a:t>01-Aug-18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013D5-2272-4972-8384-8D16075F1052}" type="slidenum">
              <a:rPr lang="en-US" smtClean="0"/>
              <a:pPr/>
              <a:t>‹#›</a:t>
            </a:fld>
            <a:endParaRPr lang="en-US"/>
          </a:p>
        </p:txBody>
      </p:sp>
    </p:spTree>
    <p:extLst>
      <p:ext uri="{BB962C8B-B14F-4D97-AF65-F5344CB8AC3E}">
        <p14:creationId xmlns:p14="http://schemas.microsoft.com/office/powerpoint/2010/main" val="427349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6A7E9-D32A-413C-89A9-94728D2354C5}" type="datetimeFigureOut">
              <a:rPr lang="en-US" smtClean="0"/>
              <a:pPr/>
              <a:t>01-Aug-18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6A7E9-D32A-413C-89A9-94728D2354C5}" type="datetimeFigureOut">
              <a:rPr lang="en-US" smtClean="0"/>
              <a:pPr/>
              <a:t>01-Aug-18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6A7E9-D32A-413C-89A9-94728D2354C5}" type="datetimeFigureOut">
              <a:rPr lang="en-US" smtClean="0"/>
              <a:pPr/>
              <a:t>01-Aug-18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6A7E9-D32A-413C-89A9-94728D2354C5}" type="datetimeFigureOut">
              <a:rPr lang="en-US" smtClean="0"/>
              <a:pPr/>
              <a:t>01-Aug-18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7E9-D32A-413C-89A9-94728D2354C5}" type="datetimeFigureOut">
              <a:rPr lang="en-US" smtClean="0"/>
              <a:pPr/>
              <a:t>01-Aug-18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01-Aug-18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01-Aug-18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6A7E9-D32A-413C-89A9-94728D2354C5}" type="datetimeFigureOut">
              <a:rPr lang="en-US" smtClean="0"/>
              <a:pPr/>
              <a:t>01-Aug-18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319F-8676-4147-98CB-80E004E5A1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09800"/>
            <a:ext cx="8305800" cy="1447800"/>
          </a:xfrm>
        </p:spPr>
        <p:txBody>
          <a:bodyPr>
            <a:normAutofit/>
          </a:bodyPr>
          <a:lstStyle/>
          <a:p>
            <a:r>
              <a:rPr lang="en-US" sz="2000" b="1" dirty="0">
                <a:latin typeface="Times New Roman" pitchFamily="18" charset="0"/>
                <a:cs typeface="Times New Roman" pitchFamily="18" charset="0"/>
              </a:rPr>
              <a:t>RESEARCH AND DESIGN OF CRYPTOGRAPHY CLOUD FRAMEWORK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9415772"/>
              </p:ext>
            </p:extLst>
          </p:nvPr>
        </p:nvGraphicFramePr>
        <p:xfrm>
          <a:off x="304800" y="838200"/>
          <a:ext cx="8000999" cy="4648199"/>
        </p:xfrm>
        <a:graphic>
          <a:graphicData uri="http://schemas.openxmlformats.org/drawingml/2006/table">
            <a:tbl>
              <a:tblPr/>
              <a:tblGrid>
                <a:gridCol w="4000030"/>
                <a:gridCol w="4000969"/>
              </a:tblGrid>
              <a:tr h="533399">
                <a:tc>
                  <a:txBody>
                    <a:bodyPr/>
                    <a:lstStyle/>
                    <a:p>
                      <a:pPr marL="0" marR="0" algn="ctr">
                        <a:spcBef>
                          <a:spcPts val="600"/>
                        </a:spcBef>
                        <a:spcAft>
                          <a:spcPts val="600"/>
                        </a:spcAft>
                      </a:pPr>
                      <a:r>
                        <a:rPr lang="en-US" sz="2000" b="1" dirty="0">
                          <a:latin typeface="Times New Roman"/>
                          <a:ea typeface="Times New Roman"/>
                          <a:cs typeface="Times New Roman"/>
                        </a:rPr>
                        <a:t>PRPOSED SYSTEM</a:t>
                      </a:r>
                      <a:endParaRPr lang="en-US" sz="20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a:latin typeface="Times New Roman"/>
                          <a:ea typeface="Times New Roman"/>
                          <a:cs typeface="Times New Roman"/>
                        </a:rPr>
                        <a:t>FUTURE ENHANCEMENT</a:t>
                      </a:r>
                      <a:endParaRPr lang="en-US" sz="200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8601">
                <a:tc>
                  <a:txBody>
                    <a:bodyPr/>
                    <a:lstStyle/>
                    <a:p>
                      <a:pPr marL="0" marR="0" lvl="0" indent="0" algn="just">
                        <a:lnSpc>
                          <a:spcPct val="150000"/>
                        </a:lnSpc>
                        <a:spcBef>
                          <a:spcPts val="0"/>
                        </a:spcBef>
                        <a:spcAft>
                          <a:spcPts val="0"/>
                        </a:spcAft>
                        <a:buFont typeface="Symbol"/>
                        <a:buNone/>
                      </a:pPr>
                      <a:r>
                        <a:rPr lang="en-US" sz="1800" b="1" kern="1200" dirty="0" smtClean="0">
                          <a:solidFill>
                            <a:schemeClr val="tx1"/>
                          </a:solidFill>
                          <a:effectLst/>
                          <a:latin typeface="Times New Roman" pitchFamily="18" charset="0"/>
                          <a:ea typeface="+mn-ea"/>
                          <a:cs typeface="Times New Roman" pitchFamily="18" charset="0"/>
                        </a:rPr>
                        <a:t>ADVANTAGES:</a:t>
                      </a:r>
                    </a:p>
                    <a:p>
                      <a:pPr marL="285750" marR="0" lvl="0" indent="-285750" algn="just">
                        <a:lnSpc>
                          <a:spcPct val="150000"/>
                        </a:lnSpc>
                        <a:spcBef>
                          <a:spcPts val="0"/>
                        </a:spcBef>
                        <a:spcAft>
                          <a:spcPts val="0"/>
                        </a:spcAft>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Symmetric cryptography uses the same key to both encrypt and decrypt information.</a:t>
                      </a:r>
                    </a:p>
                    <a:p>
                      <a:pPr marL="285750" marR="0" lvl="0" indent="-285750" algn="just">
                        <a:lnSpc>
                          <a:spcPct val="150000"/>
                        </a:lnSpc>
                        <a:spcBef>
                          <a:spcPts val="0"/>
                        </a:spcBef>
                        <a:spcAft>
                          <a:spcPts val="0"/>
                        </a:spcAft>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That implies that both sender and receiver must possess the same key.</a:t>
                      </a:r>
                    </a:p>
                    <a:p>
                      <a:pPr marL="285750" marR="0" lvl="0" indent="-285750" algn="just">
                        <a:lnSpc>
                          <a:spcPct val="150000"/>
                        </a:lnSpc>
                        <a:spcBef>
                          <a:spcPts val="0"/>
                        </a:spcBef>
                        <a:spcAft>
                          <a:spcPts val="0"/>
                        </a:spcAft>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Symmetric cryptography provided a great advantage over normal forms of communication but posed some new problems.</a:t>
                      </a:r>
                      <a:endParaRPr lang="en-US" sz="2000" dirty="0">
                        <a:effectLst/>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800" b="1" dirty="0">
                          <a:latin typeface="Times New Roman" pitchFamily="18" charset="0"/>
                          <a:ea typeface="Calibri"/>
                          <a:cs typeface="Times New Roman" pitchFamily="18" charset="0"/>
                        </a:rPr>
                        <a:t>EXTRAVAGANCE:-</a:t>
                      </a:r>
                      <a:endParaRPr lang="en-US" sz="1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SzPts val="1200"/>
                        <a:buFont typeface="Symbol"/>
                        <a:buChar char=""/>
                      </a:pPr>
                      <a:r>
                        <a:rPr lang="en-US" sz="1800" kern="1200" dirty="0" smtClean="0">
                          <a:solidFill>
                            <a:schemeClr val="tx1"/>
                          </a:solidFill>
                          <a:effectLst/>
                          <a:latin typeface="Times New Roman" pitchFamily="18" charset="0"/>
                          <a:ea typeface="+mn-ea"/>
                          <a:cs typeface="Times New Roman" pitchFamily="18" charset="0"/>
                        </a:rPr>
                        <a:t> It can be used to ensure the confidentiality of information transmitted between two parties</a:t>
                      </a:r>
                      <a:r>
                        <a:rPr lang="en-US" sz="1800" kern="1200" baseline="0" dirty="0" smtClean="0">
                          <a:solidFill>
                            <a:schemeClr val="tx1"/>
                          </a:solidFill>
                          <a:effectLst/>
                          <a:latin typeface="Times New Roman" pitchFamily="18" charset="0"/>
                          <a:ea typeface="+mn-ea"/>
                          <a:cs typeface="Times New Roman" pitchFamily="18" charset="0"/>
                        </a:rPr>
                        <a:t>.</a:t>
                      </a:r>
                      <a:endParaRPr lang="en-US"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7696200" cy="4343400"/>
          </a:xfrm>
        </p:spPr>
        <p:txBody>
          <a:bodyPr>
            <a:normAutofit/>
          </a:bodyPr>
          <a:lstStyle/>
          <a:p>
            <a:pPr algn="ctr">
              <a:buNone/>
            </a:pPr>
            <a:endParaRPr lang="en-US" sz="8000" dirty="0" smtClean="0"/>
          </a:p>
          <a:p>
            <a:pPr algn="ctr">
              <a:buNone/>
            </a:pPr>
            <a:r>
              <a:rPr lang="en-US" sz="80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a:bodyPr>
          <a:lstStyle/>
          <a:p>
            <a:pPr algn="l"/>
            <a:r>
              <a:rPr lang="en-US" sz="1800" b="1" dirty="0">
                <a:effectLst>
                  <a:outerShdw blurRad="38100" dist="38100" dir="2700000" algn="tl">
                    <a:srgbClr val="000000">
                      <a:alpha val="43137"/>
                    </a:srgbClr>
                  </a:outerShdw>
                </a:effectLst>
                <a:latin typeface="Times New Roman" pitchFamily="18" charset="0"/>
                <a:cs typeface="Times New Roman" pitchFamily="18" charset="0"/>
              </a:rPr>
              <a:t>ABSTRACT</a:t>
            </a:r>
            <a:r>
              <a:rPr lang="en-US" dirty="0"/>
              <a:t/>
            </a:r>
            <a:br>
              <a:rPr lang="en-US" dirty="0"/>
            </a:br>
            <a:endParaRPr lang="en-US" dirty="0"/>
          </a:p>
        </p:txBody>
      </p:sp>
      <p:sp>
        <p:nvSpPr>
          <p:cNvPr id="3" name="Content Placeholder 2"/>
          <p:cNvSpPr>
            <a:spLocks noGrp="1"/>
          </p:cNvSpPr>
          <p:nvPr>
            <p:ph idx="1"/>
          </p:nvPr>
        </p:nvSpPr>
        <p:spPr>
          <a:xfrm>
            <a:off x="304800" y="990600"/>
            <a:ext cx="7924800" cy="5334000"/>
          </a:xfrm>
        </p:spPr>
        <p:txBody>
          <a:bodyPr>
            <a:normAutofit fontScale="85000" lnSpcReduction="10000"/>
          </a:bodyPr>
          <a:lstStyle/>
          <a:p>
            <a:pPr algn="just">
              <a:lnSpc>
                <a:spcPct val="170000"/>
              </a:lnSpc>
              <a:buNone/>
            </a:pPr>
            <a:r>
              <a:rPr lang="en-US" sz="20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Since the application mode of cryptography technology currently has different types in the cloud environment, a novel cryptography cloud framework was proposed, due to the non-expandability of cryptography resources. Through researching on the application models of the current encryption technology, the cryptography service demand under the cloud environment and the virtual structure of the cloud cryptography machine, this paper designed the framework of the cryptography cloud framework that provides cryptography services with the cloud computing mode. the design idea of the framework is expounded from two aspects include the function of modules and service flow of cryptography cloud, which resulted in the improvement of the flexibility of the application of cryptography technology in the cloud environment. Through the analysis of system function and management mode, it illustrated the availability and security of cryptography cloud framework. It was proved that cryptography cloud has the characteristics of high-availability in the implementation and experiment, and it can satisfy cryptography service demand in the cloud environment.</a:t>
            </a:r>
            <a:endParaRPr lang="en-US" sz="7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65647448"/>
              </p:ext>
            </p:extLst>
          </p:nvPr>
        </p:nvGraphicFramePr>
        <p:xfrm>
          <a:off x="457200" y="76200"/>
          <a:ext cx="7772400" cy="6263640"/>
        </p:xfrm>
        <a:graphic>
          <a:graphicData uri="http://schemas.openxmlformats.org/drawingml/2006/table">
            <a:tbl>
              <a:tblPr/>
              <a:tblGrid>
                <a:gridCol w="3837007"/>
                <a:gridCol w="3935393"/>
              </a:tblGrid>
              <a:tr h="457200">
                <a:tc>
                  <a:txBody>
                    <a:bodyPr/>
                    <a:lstStyle/>
                    <a:p>
                      <a:pPr marL="0" marR="0" algn="ctr">
                        <a:spcBef>
                          <a:spcPts val="600"/>
                        </a:spcBef>
                        <a:spcAft>
                          <a:spcPts val="600"/>
                        </a:spcAft>
                      </a:pPr>
                      <a:r>
                        <a:rPr lang="en-US" sz="1800" b="1" dirty="0" smtClean="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smtClean="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40680">
                <a:tc>
                  <a:txBody>
                    <a:bodyPr/>
                    <a:lstStyle/>
                    <a:p>
                      <a:pPr marL="0" marR="0">
                        <a:lnSpc>
                          <a:spcPct val="150000"/>
                        </a:lnSpc>
                        <a:spcBef>
                          <a:spcPts val="0"/>
                        </a:spcBef>
                        <a:spcAft>
                          <a:spcPts val="0"/>
                        </a:spcAft>
                      </a:pPr>
                      <a:r>
                        <a:rPr lang="en-US" sz="1600" b="1" baseline="0" dirty="0" smtClean="0">
                          <a:latin typeface="Times New Roman" pitchFamily="18" charset="0"/>
                          <a:ea typeface="Times New Roman"/>
                          <a:cs typeface="Times New Roman" pitchFamily="18" charset="0"/>
                        </a:rPr>
                        <a:t> </a:t>
                      </a:r>
                      <a:r>
                        <a:rPr lang="en-US" sz="1800" b="1" dirty="0" smtClean="0">
                          <a:latin typeface="Times New Roman" pitchFamily="18" charset="0"/>
                          <a:ea typeface="Times New Roman"/>
                          <a:cs typeface="Times New Roman" pitchFamily="18" charset="0"/>
                        </a:rPr>
                        <a:t>EXISTING CONCEPT:-</a:t>
                      </a:r>
                      <a:endParaRPr lang="en-US" sz="1800" dirty="0" smtClean="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Times New Roman"/>
                          <a:cs typeface="Times New Roman"/>
                        </a:rPr>
                        <a:t>The illegal user accesses their own key information according to their requirements, but trust of the third party can’t be measured objectively, so there are still existing security risks to a certain extent. </a:t>
                      </a: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Times New Roman"/>
                          <a:cs typeface="Times New Roman"/>
                        </a:rPr>
                        <a:t>The application mode of cryptography technology currently has different types in the cloud environment, a novel cryptography cloud framework was proposed, due to the non-expandability of cryptography resources.</a:t>
                      </a:r>
                      <a:endParaRPr lang="en-US" sz="1600" kern="1200" dirty="0" smtClean="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dirty="0" smtClean="0">
                          <a:latin typeface="Times New Roman" pitchFamily="18" charset="0"/>
                          <a:ea typeface="Times New Roman"/>
                          <a:cs typeface="Times New Roman" pitchFamily="18" charset="0"/>
                        </a:rPr>
                        <a:t> </a:t>
                      </a:r>
                      <a:r>
                        <a:rPr lang="en-US" sz="1800" b="1" dirty="0" smtClean="0">
                          <a:latin typeface="Times New Roman" pitchFamily="18" charset="0"/>
                          <a:ea typeface="Times New Roman"/>
                          <a:cs typeface="Times New Roman" pitchFamily="18" charset="0"/>
                        </a:rPr>
                        <a:t>PROPOSED CONCEPT:</a:t>
                      </a:r>
                      <a:r>
                        <a:rPr lang="en-US" sz="1800" dirty="0" smtClean="0">
                          <a:latin typeface="Times New Roman" pitchFamily="18" charset="0"/>
                          <a:ea typeface="Times New Roman"/>
                          <a:cs typeface="Times New Roman" pitchFamily="18" charset="0"/>
                        </a:rPr>
                        <a:t> </a:t>
                      </a:r>
                    </a:p>
                    <a:p>
                      <a:pPr marL="0" marR="0" lvl="0" indent="0" algn="just">
                        <a:lnSpc>
                          <a:spcPct val="150000"/>
                        </a:lnSpc>
                        <a:spcBef>
                          <a:spcPts val="0"/>
                        </a:spcBef>
                        <a:spcAft>
                          <a:spcPts val="0"/>
                        </a:spcAft>
                        <a:buFont typeface="Symbol"/>
                        <a:buNone/>
                      </a:pPr>
                      <a:r>
                        <a:rPr lang="en-US" sz="1600" dirty="0" smtClean="0">
                          <a:effectLst/>
                          <a:latin typeface="Times New Roman"/>
                          <a:ea typeface="Times New Roman"/>
                          <a:cs typeface="Times New Roman"/>
                        </a:rPr>
                        <a:t>• It designed the framework of the cryptography cloud framework that provides cryptography services with the cloud computing mode. </a:t>
                      </a:r>
                    </a:p>
                    <a:p>
                      <a:pPr marL="0" marR="0" lvl="0" indent="0" algn="just">
                        <a:lnSpc>
                          <a:spcPct val="150000"/>
                        </a:lnSpc>
                        <a:spcBef>
                          <a:spcPts val="0"/>
                        </a:spcBef>
                        <a:spcAft>
                          <a:spcPts val="0"/>
                        </a:spcAft>
                        <a:buFont typeface="Symbol"/>
                        <a:buNone/>
                      </a:pPr>
                      <a:r>
                        <a:rPr lang="en-US" sz="1600" dirty="0" smtClean="0">
                          <a:effectLst/>
                          <a:latin typeface="Times New Roman"/>
                          <a:ea typeface="Times New Roman"/>
                          <a:cs typeface="Times New Roman"/>
                        </a:rPr>
                        <a:t>•  It was proved that cryptography cloud has the characteristics of high-availability in the implementation and experiment, and it can satisfy cryptography service demand in the cloud environment</a:t>
                      </a:r>
                      <a:endParaRPr lang="en-US" sz="1600" kern="1200" dirty="0" smtClean="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342900" marR="0" lvl="0" indent="-342900" algn="just">
                        <a:lnSpc>
                          <a:spcPct val="150000"/>
                        </a:lnSpc>
                        <a:spcBef>
                          <a:spcPts val="0"/>
                        </a:spcBef>
                        <a:spcAft>
                          <a:spcPts val="0"/>
                        </a:spcAft>
                        <a:buFont typeface="Symbol"/>
                        <a:buChar char=""/>
                      </a:pPr>
                      <a:endParaRPr lang="en-US" sz="1600" kern="1200" dirty="0" smtClean="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a:lnSpc>
                          <a:spcPct val="150000"/>
                        </a:lnSpc>
                        <a:spcBef>
                          <a:spcPts val="0"/>
                        </a:spcBef>
                        <a:spcAft>
                          <a:spcPts val="0"/>
                        </a:spcAft>
                        <a:buFont typeface="Symbol"/>
                        <a:buNone/>
                      </a:pPr>
                      <a:endParaRPr lang="en-US" sz="1600" kern="1200" dirty="0" smtClean="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71729145"/>
              </p:ext>
            </p:extLst>
          </p:nvPr>
        </p:nvGraphicFramePr>
        <p:xfrm>
          <a:off x="457200" y="304800"/>
          <a:ext cx="7787391" cy="5246308"/>
        </p:xfrm>
        <a:graphic>
          <a:graphicData uri="http://schemas.openxmlformats.org/drawingml/2006/table">
            <a:tbl>
              <a:tblPr/>
              <a:tblGrid>
                <a:gridCol w="3692990"/>
                <a:gridCol w="4094401"/>
              </a:tblGrid>
              <a:tr h="167640">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7228">
                <a:tc>
                  <a:txBody>
                    <a:bodyPr/>
                    <a:lstStyle/>
                    <a:p>
                      <a:pPr marL="0" marR="0">
                        <a:lnSpc>
                          <a:spcPct val="150000"/>
                        </a:lnSpc>
                        <a:spcBef>
                          <a:spcPts val="0"/>
                        </a:spcBef>
                        <a:spcAft>
                          <a:spcPts val="0"/>
                        </a:spcAft>
                      </a:pPr>
                      <a:r>
                        <a:rPr lang="en-US" sz="1600" b="1" dirty="0" smtClean="0">
                          <a:latin typeface="Times New Roman" pitchFamily="18" charset="0"/>
                          <a:ea typeface="Times New Roman"/>
                          <a:cs typeface="Times New Roman" pitchFamily="18" charset="0"/>
                        </a:rPr>
                        <a:t> </a:t>
                      </a:r>
                      <a:r>
                        <a:rPr lang="en-US" sz="1600" b="1" dirty="0">
                          <a:latin typeface="Times New Roman" pitchFamily="18" charset="0"/>
                          <a:ea typeface="Times New Roman"/>
                          <a:cs typeface="Times New Roman" pitchFamily="18" charset="0"/>
                        </a:rPr>
                        <a:t>EXISTING TECHNIQUE:-</a:t>
                      </a:r>
                      <a:endParaRPr lang="en-US" sz="16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Calibri"/>
                        </a:rPr>
                        <a:t> FHE Algorithm.</a:t>
                      </a:r>
                      <a:endParaRPr lang="en-US" sz="16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b="1" dirty="0">
                          <a:latin typeface="Times New Roman" pitchFamily="18" charset="0"/>
                          <a:ea typeface="Times New Roman"/>
                          <a:cs typeface="Times New Roman" pitchFamily="18" charset="0"/>
                        </a:rPr>
                        <a:t>PROPOSED TECHNIQUE</a:t>
                      </a:r>
                      <a:r>
                        <a:rPr lang="en-US" sz="1600" b="1" dirty="0" smtClean="0">
                          <a:latin typeface="Times New Roman" pitchFamily="18" charset="0"/>
                          <a:ea typeface="Times New Roman"/>
                          <a:cs typeface="Times New Roman" pitchFamily="18" charset="0"/>
                        </a:rPr>
                        <a:t>:</a:t>
                      </a:r>
                      <a:r>
                        <a:rPr lang="en-US" sz="1600" dirty="0" smtClean="0">
                          <a:latin typeface="Times New Roman" pitchFamily="18" charset="0"/>
                          <a:ea typeface="Times New Roman"/>
                          <a:cs typeface="Times New Roman" pitchFamily="18" charset="0"/>
                        </a:rPr>
                        <a:t>-</a:t>
                      </a: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Times New Roman"/>
                          <a:cs typeface="Times New Roman"/>
                        </a:rPr>
                        <a:t>Cryptography Algorithm.</a:t>
                      </a:r>
                      <a:endParaRPr lang="en-US" sz="1600" dirty="0" smtClean="0">
                        <a:effectLst/>
                        <a:latin typeface="+mn-lt"/>
                        <a:ea typeface="Times New Roman"/>
                        <a:cs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449">
                <a:tc>
                  <a:txBody>
                    <a:bodyPr/>
                    <a:lstStyle/>
                    <a:p>
                      <a:pPr marL="0" marR="0">
                        <a:lnSpc>
                          <a:spcPct val="150000"/>
                        </a:lnSpc>
                        <a:spcBef>
                          <a:spcPts val="0"/>
                        </a:spcBef>
                        <a:spcAft>
                          <a:spcPts val="0"/>
                        </a:spcAft>
                      </a:pPr>
                      <a:r>
                        <a:rPr lang="en-US" sz="1800" b="1" dirty="0" smtClean="0">
                          <a:latin typeface="Times New Roman" pitchFamily="18" charset="0"/>
                          <a:ea typeface="Times New Roman"/>
                          <a:cs typeface="Times New Roman" pitchFamily="18" charset="0"/>
                        </a:rPr>
                        <a:t>TECHNIQUE </a:t>
                      </a:r>
                      <a:r>
                        <a:rPr lang="en-US" sz="1800" b="1" dirty="0">
                          <a:latin typeface="Times New Roman" pitchFamily="18" charset="0"/>
                          <a:ea typeface="Times New Roman"/>
                          <a:cs typeface="Times New Roman" pitchFamily="18" charset="0"/>
                        </a:rPr>
                        <a:t>DEFINITION:-</a:t>
                      </a:r>
                      <a:endParaRPr lang="en-US" sz="1800" dirty="0">
                        <a:latin typeface="Times New Roman" pitchFamily="18" charset="0"/>
                        <a:ea typeface="Times New Roman"/>
                        <a:cs typeface="Times New Roman" pitchFamily="18" charset="0"/>
                      </a:endParaRPr>
                    </a:p>
                    <a:p>
                      <a:pPr marL="0" lvl="0" indent="0">
                        <a:buFont typeface="Arial" pitchFamily="34" charset="0"/>
                        <a:buNone/>
                      </a:pPr>
                      <a:r>
                        <a:rPr lang="en-US" sz="1600" kern="1200" dirty="0" smtClean="0">
                          <a:solidFill>
                            <a:schemeClr val="tx1"/>
                          </a:solidFill>
                          <a:effectLst/>
                          <a:latin typeface="Times New Roman" pitchFamily="18" charset="0"/>
                          <a:ea typeface="+mn-ea"/>
                          <a:cs typeface="Times New Roman" pitchFamily="18" charset="0"/>
                        </a:rPr>
                        <a:t>• It is the enhanced version of Fast Random</a:t>
                      </a:r>
                    </a:p>
                    <a:p>
                      <a:pPr marL="0" lvl="0" indent="0">
                        <a:buFont typeface="Arial" pitchFamily="34" charset="0"/>
                        <a:buNone/>
                      </a:pPr>
                      <a:endParaRPr lang="en-US" sz="1600" kern="1200" dirty="0" smtClean="0">
                        <a:solidFill>
                          <a:schemeClr val="tx1"/>
                        </a:solidFill>
                        <a:effectLst/>
                        <a:latin typeface="Times New Roman" pitchFamily="18" charset="0"/>
                        <a:ea typeface="+mn-ea"/>
                        <a:cs typeface="Times New Roman" pitchFamily="18" charset="0"/>
                      </a:endParaRPr>
                    </a:p>
                    <a:p>
                      <a:pPr marL="0" lvl="0" indent="0">
                        <a:buFont typeface="Arial" pitchFamily="34" charset="0"/>
                        <a:buNone/>
                      </a:pPr>
                      <a:r>
                        <a:rPr lang="en-US" sz="1600" kern="1200" dirty="0" smtClean="0">
                          <a:solidFill>
                            <a:schemeClr val="tx1"/>
                          </a:solidFill>
                          <a:effectLst/>
                          <a:latin typeface="Times New Roman" pitchFamily="18" charset="0"/>
                          <a:ea typeface="+mn-ea"/>
                          <a:cs typeface="Times New Roman" pitchFamily="18" charset="0"/>
                        </a:rPr>
                        <a:t> Bit Encryption. </a:t>
                      </a:r>
                    </a:p>
                    <a:p>
                      <a:pPr marL="0" lvl="0" indent="0">
                        <a:buFont typeface="Arial" pitchFamily="34" charset="0"/>
                        <a:buNone/>
                      </a:pPr>
                      <a:endParaRPr lang="en-US" sz="1600" kern="1200" dirty="0" smtClean="0">
                        <a:solidFill>
                          <a:schemeClr val="tx1"/>
                        </a:solidFill>
                        <a:effectLst/>
                        <a:latin typeface="Times New Roman" pitchFamily="18" charset="0"/>
                        <a:ea typeface="+mn-ea"/>
                        <a:cs typeface="Times New Roman" pitchFamily="18" charset="0"/>
                      </a:endParaRPr>
                    </a:p>
                    <a:p>
                      <a:pPr marL="0" lvl="0" indent="0">
                        <a:buFont typeface="Arial" pitchFamily="34" charset="0"/>
                        <a:buNone/>
                      </a:pPr>
                      <a:r>
                        <a:rPr lang="en-US" sz="1600" kern="1200" dirty="0" smtClean="0">
                          <a:solidFill>
                            <a:schemeClr val="tx1"/>
                          </a:solidFill>
                          <a:effectLst/>
                          <a:latin typeface="Times New Roman" pitchFamily="18" charset="0"/>
                          <a:ea typeface="+mn-ea"/>
                          <a:cs typeface="Times New Roman" pitchFamily="18" charset="0"/>
                        </a:rPr>
                        <a:t>• After compression, the compressed data is</a:t>
                      </a:r>
                    </a:p>
                    <a:p>
                      <a:pPr marL="0" lvl="0" indent="0">
                        <a:buFont typeface="Arial" pitchFamily="34" charset="0"/>
                        <a:buNone/>
                      </a:pPr>
                      <a:endParaRPr lang="en-US" sz="1600" kern="1200" dirty="0" smtClean="0">
                        <a:solidFill>
                          <a:schemeClr val="tx1"/>
                        </a:solidFill>
                        <a:effectLst/>
                        <a:latin typeface="Times New Roman" pitchFamily="18" charset="0"/>
                        <a:ea typeface="+mn-ea"/>
                        <a:cs typeface="Times New Roman" pitchFamily="18" charset="0"/>
                      </a:endParaRPr>
                    </a:p>
                    <a:p>
                      <a:pPr marL="0" lvl="0" indent="0">
                        <a:buFont typeface="Arial" pitchFamily="34" charset="0"/>
                        <a:buNone/>
                      </a:pPr>
                      <a:r>
                        <a:rPr lang="en-US" sz="1600" kern="1200" dirty="0" smtClean="0">
                          <a:solidFill>
                            <a:schemeClr val="tx1"/>
                          </a:solidFill>
                          <a:effectLst/>
                          <a:latin typeface="Times New Roman" pitchFamily="18" charset="0"/>
                          <a:ea typeface="+mn-ea"/>
                          <a:cs typeface="Times New Roman" pitchFamily="18" charset="0"/>
                        </a:rPr>
                        <a:t> converted into frames before encryption is</a:t>
                      </a:r>
                    </a:p>
                    <a:p>
                      <a:pPr marL="0" lvl="0" indent="0">
                        <a:buFont typeface="Arial" pitchFamily="34" charset="0"/>
                        <a:buNone/>
                      </a:pPr>
                      <a:endParaRPr lang="en-US" sz="1600" kern="1200" dirty="0" smtClean="0">
                        <a:solidFill>
                          <a:schemeClr val="tx1"/>
                        </a:solidFill>
                        <a:effectLst/>
                        <a:latin typeface="Times New Roman" pitchFamily="18" charset="0"/>
                        <a:ea typeface="+mn-ea"/>
                        <a:cs typeface="Times New Roman" pitchFamily="18" charset="0"/>
                      </a:endParaRPr>
                    </a:p>
                    <a:p>
                      <a:pPr marL="0" lvl="0" indent="0">
                        <a:buFont typeface="Arial" pitchFamily="34" charset="0"/>
                        <a:buNone/>
                      </a:pPr>
                      <a:r>
                        <a:rPr lang="en-US" sz="1600" kern="1200" dirty="0" smtClean="0">
                          <a:solidFill>
                            <a:schemeClr val="tx1"/>
                          </a:solidFill>
                          <a:effectLst/>
                          <a:latin typeface="Times New Roman" pitchFamily="18" charset="0"/>
                          <a:ea typeface="+mn-ea"/>
                          <a:cs typeface="Times New Roman" pitchFamily="18" charset="0"/>
                        </a:rPr>
                        <a:t> applied</a:t>
                      </a:r>
                      <a:endParaRPr lang="en-US" sz="16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1" dirty="0">
                          <a:latin typeface="Times New Roman" pitchFamily="18" charset="0"/>
                          <a:ea typeface="Times New Roman"/>
                          <a:cs typeface="Times New Roman" pitchFamily="18" charset="0"/>
                        </a:rPr>
                        <a:t>TECHNIQUE DEFINITION</a:t>
                      </a:r>
                      <a:r>
                        <a:rPr lang="en-US" sz="1600" b="1" dirty="0">
                          <a:latin typeface="Times New Roman" pitchFamily="18" charset="0"/>
                          <a:ea typeface="Times New Roman"/>
                          <a:cs typeface="Times New Roman" pitchFamily="18" charset="0"/>
                        </a:rPr>
                        <a:t>:-</a:t>
                      </a:r>
                      <a:endParaRPr lang="en-US" sz="1600" dirty="0">
                        <a:latin typeface="Times New Roman" pitchFamily="18" charset="0"/>
                        <a:ea typeface="Times New Roman"/>
                        <a:cs typeface="Times New Roman" pitchFamily="18" charset="0"/>
                      </a:endParaRPr>
                    </a:p>
                    <a:p>
                      <a:pPr marL="0" marR="0" lvl="0" indent="0" algn="just">
                        <a:lnSpc>
                          <a:spcPct val="150000"/>
                        </a:lnSpc>
                        <a:spcBef>
                          <a:spcPts val="0"/>
                        </a:spcBef>
                        <a:spcAft>
                          <a:spcPts val="0"/>
                        </a:spcAft>
                        <a:buFont typeface="Symbol"/>
                        <a:buNone/>
                      </a:pPr>
                      <a:r>
                        <a:rPr lang="en-US" sz="1600" b="0" dirty="0" smtClean="0">
                          <a:effectLst/>
                          <a:latin typeface="Times New Roman"/>
                          <a:ea typeface="Times New Roman"/>
                          <a:cs typeface="Times New Roman"/>
                        </a:rPr>
                        <a:t>Decryption is the reverse, in other words, moving from the unintelligible </a:t>
                      </a:r>
                      <a:r>
                        <a:rPr lang="en-US" sz="1600" b="0" dirty="0" err="1" smtClean="0">
                          <a:effectLst/>
                          <a:latin typeface="Times New Roman"/>
                          <a:ea typeface="Times New Roman"/>
                          <a:cs typeface="Times New Roman"/>
                        </a:rPr>
                        <a:t>ciphertext</a:t>
                      </a:r>
                      <a:r>
                        <a:rPr lang="en-US" sz="1600" b="0" dirty="0" smtClean="0">
                          <a:effectLst/>
                          <a:latin typeface="Times New Roman"/>
                          <a:ea typeface="Times New Roman"/>
                          <a:cs typeface="Times New Roman"/>
                        </a:rPr>
                        <a:t> back to plaintext. </a:t>
                      </a:r>
                    </a:p>
                    <a:p>
                      <a:pPr marL="0" marR="0" lvl="0" indent="0" algn="just">
                        <a:lnSpc>
                          <a:spcPct val="150000"/>
                        </a:lnSpc>
                        <a:spcBef>
                          <a:spcPts val="0"/>
                        </a:spcBef>
                        <a:spcAft>
                          <a:spcPts val="0"/>
                        </a:spcAft>
                        <a:buFont typeface="Symbol"/>
                        <a:buNone/>
                      </a:pPr>
                      <a:r>
                        <a:rPr lang="en-US" sz="1600" b="0" dirty="0" smtClean="0">
                          <a:effectLst/>
                          <a:latin typeface="Times New Roman"/>
                          <a:ea typeface="Times New Roman"/>
                          <a:cs typeface="Times New Roman"/>
                        </a:rPr>
                        <a:t>• A cipher (or cypher) is a pair of algorithms that create the encryption and the reversing decryption. The detailed operation of a cipher is controlled both by the algorithm and in each instance by a "key".</a:t>
                      </a:r>
                      <a:endParaRPr lang="en-US" sz="1600" kern="1200" dirty="0" smtClean="0">
                        <a:solidFill>
                          <a:schemeClr val="tx1"/>
                        </a:solidFill>
                        <a:effectLst/>
                        <a:latin typeface="Times New Roman" pitchFamily="18" charset="0"/>
                        <a:ea typeface="+mn-ea"/>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144">
                <a:tc>
                  <a:txBody>
                    <a:bodyPr/>
                    <a:lstStyle/>
                    <a:p>
                      <a:pPr marL="342900" marR="0" lvl="0" indent="-342900" algn="just">
                        <a:lnSpc>
                          <a:spcPct val="150000"/>
                        </a:lnSpc>
                        <a:spcBef>
                          <a:spcPts val="0"/>
                        </a:spcBef>
                        <a:spcAft>
                          <a:spcPts val="0"/>
                        </a:spcAft>
                        <a:buFont typeface="Symbol"/>
                        <a:buChar char=""/>
                      </a:pPr>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732350827"/>
              </p:ext>
            </p:extLst>
          </p:nvPr>
        </p:nvGraphicFramePr>
        <p:xfrm>
          <a:off x="533401" y="914400"/>
          <a:ext cx="7543800" cy="3810000"/>
        </p:xfrm>
        <a:graphic>
          <a:graphicData uri="http://schemas.openxmlformats.org/drawingml/2006/table">
            <a:tbl>
              <a:tblPr/>
              <a:tblGrid>
                <a:gridCol w="3733799"/>
                <a:gridCol w="3810001"/>
              </a:tblGrid>
              <a:tr h="3657600">
                <a:tc>
                  <a:txBody>
                    <a:bodyPr/>
                    <a:lstStyle/>
                    <a:p>
                      <a:pPr marL="0" marR="0" algn="just">
                        <a:lnSpc>
                          <a:spcPct val="150000"/>
                        </a:lnSpc>
                        <a:spcBef>
                          <a:spcPts val="0"/>
                        </a:spcBef>
                        <a:spcAft>
                          <a:spcPts val="0"/>
                        </a:spcAft>
                      </a:pPr>
                      <a:r>
                        <a:rPr lang="en-US" sz="2000" b="1" baseline="0" dirty="0" smtClean="0">
                          <a:latin typeface="Times New Roman" pitchFamily="18" charset="0"/>
                          <a:ea typeface="Times New Roman"/>
                          <a:cs typeface="Times New Roman" pitchFamily="18" charset="0"/>
                        </a:rPr>
                        <a:t> </a:t>
                      </a:r>
                      <a:r>
                        <a:rPr lang="en-US" sz="2000" b="1" dirty="0" smtClean="0">
                          <a:latin typeface="Times New Roman" pitchFamily="18" charset="0"/>
                          <a:ea typeface="Times New Roman"/>
                          <a:cs typeface="Times New Roman" pitchFamily="18" charset="0"/>
                        </a:rPr>
                        <a:t>DRAWBACKS</a:t>
                      </a:r>
                      <a:r>
                        <a:rPr lang="en-US" sz="2000" b="1" dirty="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285750" lvl="0" indent="-285750" algn="just">
                        <a:buFont typeface="Arial" pitchFamily="34" charset="0"/>
                        <a:buChar char="•"/>
                      </a:pPr>
                      <a:r>
                        <a:rPr lang="en-US" sz="2000" dirty="0" smtClean="0">
                          <a:solidFill>
                            <a:srgbClr val="231F20"/>
                          </a:solidFill>
                          <a:effectLst/>
                          <a:latin typeface="Times New Roman"/>
                          <a:ea typeface="Calibri"/>
                        </a:rPr>
                        <a:t>It is very difficult or impossible to learn.</a:t>
                      </a:r>
                    </a:p>
                    <a:p>
                      <a:pPr marL="0" lvl="0" indent="0" algn="just">
                        <a:buFont typeface="Arial" pitchFamily="34" charset="0"/>
                        <a:buNone/>
                      </a:pPr>
                      <a:r>
                        <a:rPr lang="en-US" sz="2000" dirty="0" smtClean="0">
                          <a:solidFill>
                            <a:srgbClr val="231F20"/>
                          </a:solidFill>
                          <a:effectLst/>
                          <a:latin typeface="Times New Roman"/>
                          <a:ea typeface="Calibri"/>
                        </a:rPr>
                        <a:t> • The data loss is high.</a:t>
                      </a:r>
                      <a:endParaRPr lang="en-US" sz="2000" kern="1200" dirty="0" smtClean="0">
                        <a:solidFill>
                          <a:schemeClr val="tx1"/>
                        </a:solidFill>
                        <a:effectLst/>
                        <a:latin typeface="Times New Roman" pitchFamily="18" charset="0"/>
                        <a:ea typeface="+mn-ea"/>
                        <a:cs typeface="Times New Roman" pitchFamily="18" charset="0"/>
                      </a:endParaRPr>
                    </a:p>
                  </a:txBody>
                  <a:tcPr marL="29304" marR="293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b="1" dirty="0" smtClean="0">
                          <a:latin typeface="Times New Roman" pitchFamily="18" charset="0"/>
                          <a:ea typeface="Times New Roman"/>
                          <a:cs typeface="Times New Roman" pitchFamily="18" charset="0"/>
                        </a:rPr>
                        <a:t> ADVANTAGES</a:t>
                      </a:r>
                      <a:r>
                        <a:rPr lang="en-US" sz="2000" b="1" dirty="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342900" lvl="0" indent="-342900" algn="just">
                        <a:buFont typeface="Arial" pitchFamily="34" charset="0"/>
                        <a:buChar char="•"/>
                      </a:pPr>
                      <a:r>
                        <a:rPr lang="en-US" sz="2000" dirty="0" smtClean="0">
                          <a:solidFill>
                            <a:srgbClr val="231F20"/>
                          </a:solidFill>
                          <a:effectLst/>
                          <a:latin typeface="Times New Roman"/>
                          <a:ea typeface="Calibri"/>
                        </a:rPr>
                        <a:t>Symmetric cryptography uses the same key to both encrypt and decrypt information. </a:t>
                      </a:r>
                    </a:p>
                    <a:p>
                      <a:pPr marL="342900" lvl="0" indent="-342900" algn="just">
                        <a:buFont typeface="Arial" pitchFamily="34" charset="0"/>
                        <a:buChar char="•"/>
                      </a:pPr>
                      <a:r>
                        <a:rPr lang="en-US" sz="2000" dirty="0" smtClean="0">
                          <a:solidFill>
                            <a:srgbClr val="231F20"/>
                          </a:solidFill>
                          <a:effectLst/>
                          <a:latin typeface="Times New Roman"/>
                          <a:ea typeface="Calibri"/>
                        </a:rPr>
                        <a:t>That implies that both sender and receiver must possess the same key. </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srgbClr val="231F20"/>
                          </a:solidFill>
                          <a:effectLst/>
                          <a:latin typeface="Times New Roman"/>
                          <a:ea typeface="Calibri"/>
                        </a:rPr>
                        <a:t>Symmetric cryptography provided a great advantage over normal forms of communication but posed some new problems.</a:t>
                      </a:r>
                      <a:endParaRPr lang="en-US" sz="2000" dirty="0" smtClean="0">
                        <a:latin typeface="Times New Roman" pitchFamily="18" charset="0"/>
                        <a:ea typeface="Times New Roman"/>
                        <a:cs typeface="Times New Roman" pitchFamily="18" charset="0"/>
                      </a:endParaRPr>
                    </a:p>
                    <a:p>
                      <a:pPr marL="342900" lvl="0" indent="-342900" algn="just">
                        <a:buFont typeface="Arial" pitchFamily="34" charset="0"/>
                        <a:buChar char="•"/>
                      </a:pPr>
                      <a:endParaRPr lang="en-US" sz="2000" dirty="0" smtClean="0">
                        <a:solidFill>
                          <a:srgbClr val="231F20"/>
                        </a:solidFill>
                        <a:effectLst/>
                        <a:latin typeface="Times New Roman"/>
                        <a:ea typeface="Calibri"/>
                      </a:endParaRPr>
                    </a:p>
                  </a:txBody>
                  <a:tcPr marL="29304" marR="293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533400" y="304800"/>
          <a:ext cx="7543800" cy="609600"/>
        </p:xfrm>
        <a:graphic>
          <a:graphicData uri="http://schemas.openxmlformats.org/drawingml/2006/table">
            <a:tbl>
              <a:tblPr/>
              <a:tblGrid>
                <a:gridCol w="3733800"/>
                <a:gridCol w="3810000"/>
              </a:tblGrid>
              <a:tr h="609600">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772400" cy="5486400"/>
          </a:xfrm>
        </p:spPr>
        <p:txBody>
          <a:bodyPr>
            <a:normAutofit/>
          </a:bodyPr>
          <a:lstStyle/>
          <a:p>
            <a:pPr algn="just">
              <a:lnSpc>
                <a:spcPct val="150000"/>
              </a:lnSpc>
              <a:buNone/>
            </a:pPr>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MINIUM SYSTEM REQUIREMENTS</a:t>
            </a:r>
            <a:endParaRPr lang="en-US" sz="18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HARDWARE</a:t>
            </a:r>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PROCESSOR		         :    DUAL CORE 2 DUOS.</a:t>
            </a:r>
          </a:p>
          <a:p>
            <a:pPr lvl="0"/>
            <a:r>
              <a:rPr lang="en-US" sz="1600" dirty="0" smtClean="0">
                <a:latin typeface="Times New Roman" pitchFamily="18" charset="0"/>
                <a:cs typeface="Times New Roman" pitchFamily="18" charset="0"/>
              </a:rPr>
              <a:t>RAM			         :    2GB MB DD RAM</a:t>
            </a:r>
          </a:p>
          <a:p>
            <a:pPr lvl="0"/>
            <a:r>
              <a:rPr lang="en-US" sz="1600" dirty="0" smtClean="0">
                <a:latin typeface="Times New Roman" pitchFamily="18" charset="0"/>
                <a:cs typeface="Times New Roman" pitchFamily="18" charset="0"/>
              </a:rPr>
              <a:t>HARD DISK 		         :    250 GB</a:t>
            </a:r>
          </a:p>
          <a:p>
            <a:r>
              <a:rPr lang="en-US" sz="1600"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SOFTWARE</a:t>
            </a:r>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FRONT END 		         :  JAVA (J2EE, SERVLETS, JSP)</a:t>
            </a:r>
          </a:p>
          <a:p>
            <a:pPr lvl="0"/>
            <a:r>
              <a:rPr lang="en-US" sz="1600" dirty="0" smtClean="0">
                <a:latin typeface="Times New Roman" pitchFamily="18" charset="0"/>
                <a:cs typeface="Times New Roman" pitchFamily="18" charset="0"/>
              </a:rPr>
              <a:t>BACK END		         :  MY SQL</a:t>
            </a:r>
          </a:p>
          <a:p>
            <a:pPr lvl="0"/>
            <a:r>
              <a:rPr lang="en-US" sz="1600" dirty="0" smtClean="0">
                <a:latin typeface="Times New Roman" pitchFamily="18" charset="0"/>
                <a:cs typeface="Times New Roman" pitchFamily="18" charset="0"/>
              </a:rPr>
              <a:t>OPERATING SYSTEM               :  WINDOWS 07</a:t>
            </a:r>
          </a:p>
          <a:p>
            <a:pPr lvl="0"/>
            <a:r>
              <a:rPr lang="en-US" sz="1600" dirty="0" smtClean="0">
                <a:latin typeface="Times New Roman" pitchFamily="18" charset="0"/>
                <a:cs typeface="Times New Roman" pitchFamily="18" charset="0"/>
              </a:rPr>
              <a:t>IDE			         :  ECLIPSE</a:t>
            </a: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PIRO\Desktop\system.PNG"/>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200150"/>
            <a:ext cx="5848350" cy="4457700"/>
          </a:xfrm>
          <a:prstGeom prst="rect">
            <a:avLst/>
          </a:prstGeom>
          <a:noFill/>
          <a:ln>
            <a:noFill/>
          </a:ln>
        </p:spPr>
      </p:pic>
    </p:spTree>
    <p:extLst>
      <p:ext uri="{BB962C8B-B14F-4D97-AF65-F5344CB8AC3E}">
        <p14:creationId xmlns:p14="http://schemas.microsoft.com/office/powerpoint/2010/main" val="1571368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62360245"/>
              </p:ext>
            </p:extLst>
          </p:nvPr>
        </p:nvGraphicFramePr>
        <p:xfrm>
          <a:off x="304800" y="0"/>
          <a:ext cx="8000999" cy="6629400"/>
        </p:xfrm>
        <a:graphic>
          <a:graphicData uri="http://schemas.openxmlformats.org/drawingml/2006/table">
            <a:tbl>
              <a:tblPr/>
              <a:tblGrid>
                <a:gridCol w="4000030"/>
                <a:gridCol w="4000969"/>
              </a:tblGrid>
              <a:tr h="478411">
                <a:tc>
                  <a:txBody>
                    <a:bodyPr/>
                    <a:lstStyle/>
                    <a:p>
                      <a:pPr marL="0" marR="0" algn="ctr">
                        <a:spcBef>
                          <a:spcPts val="600"/>
                        </a:spcBef>
                        <a:spcAft>
                          <a:spcPts val="600"/>
                        </a:spcAft>
                      </a:pPr>
                      <a:r>
                        <a:rPr lang="en-US" sz="1600" b="1" dirty="0">
                          <a:latin typeface="Times New Roman" pitchFamily="18" charset="0"/>
                          <a:ea typeface="Times New Roman"/>
                          <a:cs typeface="Times New Roman" pitchFamily="18" charset="0"/>
                        </a:rPr>
                        <a:t>PRPOSED SYSTEM</a:t>
                      </a:r>
                      <a:endParaRPr lang="en-US" sz="1600" dirty="0">
                        <a:latin typeface="Times New Roman" pitchFamily="18" charset="0"/>
                        <a:ea typeface="Times New Roman"/>
                        <a:cs typeface="Times New Roman" pitchFamily="18" charset="0"/>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600" b="1">
                          <a:latin typeface="Times New Roman" pitchFamily="18" charset="0"/>
                          <a:ea typeface="Times New Roman"/>
                          <a:cs typeface="Times New Roman" pitchFamily="18" charset="0"/>
                        </a:rPr>
                        <a:t>FUTURE ENHANCEMENT</a:t>
                      </a:r>
                      <a:endParaRPr lang="en-US" sz="1600">
                        <a:latin typeface="Times New Roman" pitchFamily="18" charset="0"/>
                        <a:ea typeface="Times New Roman"/>
                        <a:cs typeface="Times New Roman" pitchFamily="18" charset="0"/>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0989">
                <a:tc>
                  <a:txBody>
                    <a:bodyPr/>
                    <a:lstStyle/>
                    <a:p>
                      <a:pPr marL="0" marR="0" algn="just">
                        <a:lnSpc>
                          <a:spcPct val="150000"/>
                        </a:lnSpc>
                        <a:spcBef>
                          <a:spcPts val="0"/>
                        </a:spcBef>
                        <a:spcAft>
                          <a:spcPts val="1000"/>
                        </a:spcAft>
                      </a:pPr>
                      <a:r>
                        <a:rPr lang="en-US" sz="1600" dirty="0">
                          <a:effectLst/>
                          <a:latin typeface="Times New Roman" pitchFamily="18" charset="0"/>
                          <a:ea typeface="Calibri"/>
                          <a:cs typeface="Times New Roman" pitchFamily="18" charset="0"/>
                        </a:rPr>
                        <a:t> </a:t>
                      </a:r>
                      <a:r>
                        <a:rPr lang="en-US" sz="1600" b="1" dirty="0">
                          <a:effectLst/>
                          <a:latin typeface="Times New Roman" pitchFamily="18" charset="0"/>
                          <a:ea typeface="Calibri"/>
                          <a:cs typeface="Times New Roman" pitchFamily="18" charset="0"/>
                        </a:rPr>
                        <a:t>PROPOSED CONCEPT:-</a:t>
                      </a:r>
                      <a:r>
                        <a:rPr lang="en-US" sz="1600" dirty="0">
                          <a:effectLst/>
                          <a:latin typeface="Times New Roman" pitchFamily="18" charset="0"/>
                          <a:ea typeface="Calibri"/>
                          <a:cs typeface="Times New Roman" pitchFamily="18" charset="0"/>
                        </a:rPr>
                        <a:t> </a:t>
                      </a:r>
                    </a:p>
                    <a:p>
                      <a:pPr marL="342900" marR="0" lvl="0" indent="-342900" algn="just">
                        <a:lnSpc>
                          <a:spcPct val="150000"/>
                        </a:lnSpc>
                        <a:spcBef>
                          <a:spcPts val="0"/>
                        </a:spcBef>
                        <a:spcAft>
                          <a:spcPts val="0"/>
                        </a:spcAft>
                        <a:buFont typeface="Symbol"/>
                        <a:buChar char=""/>
                      </a:pPr>
                      <a:r>
                        <a:rPr lang="en-US" sz="1600" dirty="0" smtClean="0">
                          <a:effectLst/>
                          <a:latin typeface="Times New Roman" pitchFamily="18" charset="0"/>
                          <a:ea typeface="Times New Roman"/>
                          <a:cs typeface="Times New Roman" pitchFamily="18" charset="0"/>
                        </a:rPr>
                        <a:t>It designed the framework of the cryptography cloud framework that provides cryptography services with the cloud computing mode.</a:t>
                      </a:r>
                    </a:p>
                    <a:p>
                      <a:pPr marL="342900" marR="0" lvl="0" indent="-342900" algn="just">
                        <a:lnSpc>
                          <a:spcPct val="150000"/>
                        </a:lnSpc>
                        <a:spcBef>
                          <a:spcPts val="0"/>
                        </a:spcBef>
                        <a:spcAft>
                          <a:spcPts val="0"/>
                        </a:spcAft>
                        <a:buFont typeface="Symbol"/>
                        <a:buChar char=""/>
                      </a:pPr>
                      <a:r>
                        <a:rPr lang="en-US" sz="1600" dirty="0" smtClean="0">
                          <a:effectLst/>
                          <a:latin typeface="Times New Roman" pitchFamily="18" charset="0"/>
                          <a:ea typeface="Times New Roman"/>
                          <a:cs typeface="Times New Roman" pitchFamily="18" charset="0"/>
                        </a:rPr>
                        <a:t>It was proved that cryptography cloud has the characteristics of high-availability in the implementation and experiment, and it can satisfy cryptography service demand in the cloud environment.</a:t>
                      </a:r>
                      <a:endParaRPr lang="en-US" sz="1600" dirty="0">
                        <a:effectLst/>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600" dirty="0">
                          <a:effectLst/>
                          <a:latin typeface="Times New Roman" pitchFamily="18" charset="0"/>
                          <a:ea typeface="Calibri"/>
                          <a:cs typeface="Times New Roman" pitchFamily="18" charset="0"/>
                        </a:rPr>
                        <a:t> </a:t>
                      </a:r>
                      <a:r>
                        <a:rPr lang="en-US" sz="1600" b="1" dirty="0">
                          <a:effectLst/>
                          <a:latin typeface="Times New Roman" pitchFamily="18" charset="0"/>
                          <a:ea typeface="Calibri"/>
                          <a:cs typeface="Times New Roman" pitchFamily="18" charset="0"/>
                        </a:rPr>
                        <a:t> FUTURE CONCEPT :</a:t>
                      </a:r>
                      <a:r>
                        <a:rPr lang="en-US" sz="1600" dirty="0">
                          <a:effectLst/>
                          <a:latin typeface="Times New Roman" pitchFamily="18" charset="0"/>
                          <a:ea typeface="Calibri"/>
                          <a:cs typeface="Times New Roman" pitchFamily="18" charset="0"/>
                        </a:rPr>
                        <a:t> -</a:t>
                      </a:r>
                    </a:p>
                    <a:p>
                      <a:pPr marL="342900" marR="0" lvl="0" indent="-342900" algn="just">
                        <a:lnSpc>
                          <a:spcPct val="150000"/>
                        </a:lnSpc>
                        <a:spcBef>
                          <a:spcPts val="0"/>
                        </a:spcBef>
                        <a:spcAft>
                          <a:spcPts val="0"/>
                        </a:spcAft>
                        <a:buFont typeface="Symbol"/>
                        <a:buChar char=""/>
                      </a:pPr>
                      <a:r>
                        <a:rPr lang="en-US" sz="1600" dirty="0" smtClean="0">
                          <a:effectLst/>
                          <a:latin typeface="Times New Roman" pitchFamily="18" charset="0"/>
                          <a:ea typeface="Times New Roman"/>
                          <a:cs typeface="Times New Roman" pitchFamily="18" charset="0"/>
                        </a:rPr>
                        <a:t> Cryptography is important because it is what prevents criminals from stealing your information online. </a:t>
                      </a:r>
                    </a:p>
                    <a:p>
                      <a:pPr marL="342900" marR="0" lvl="0" indent="-342900" algn="just">
                        <a:lnSpc>
                          <a:spcPct val="150000"/>
                        </a:lnSpc>
                        <a:spcBef>
                          <a:spcPts val="0"/>
                        </a:spcBef>
                        <a:spcAft>
                          <a:spcPts val="0"/>
                        </a:spcAft>
                        <a:buFont typeface="Symbol"/>
                        <a:buChar char=""/>
                      </a:pPr>
                      <a:r>
                        <a:rPr lang="en-US" sz="1600" dirty="0" smtClean="0">
                          <a:effectLst/>
                          <a:latin typeface="Times New Roman" pitchFamily="18" charset="0"/>
                          <a:ea typeface="Times New Roman"/>
                          <a:cs typeface="Times New Roman" pitchFamily="18" charset="0"/>
                        </a:rPr>
                        <a:t>When you see a website with HTTPS protocol enabled, that is cryptography at work. </a:t>
                      </a:r>
                    </a:p>
                    <a:p>
                      <a:pPr marL="342900" marR="0" lvl="0" indent="-342900" algn="just">
                        <a:lnSpc>
                          <a:spcPct val="150000"/>
                        </a:lnSpc>
                        <a:spcBef>
                          <a:spcPts val="0"/>
                        </a:spcBef>
                        <a:spcAft>
                          <a:spcPts val="0"/>
                        </a:spcAft>
                        <a:buFont typeface="Symbol"/>
                        <a:buChar char=""/>
                      </a:pPr>
                      <a:r>
                        <a:rPr lang="en-US" sz="1600" dirty="0" smtClean="0">
                          <a:effectLst/>
                          <a:latin typeface="Times New Roman" pitchFamily="18" charset="0"/>
                          <a:ea typeface="Times New Roman"/>
                          <a:cs typeface="Times New Roman" pitchFamily="18" charset="0"/>
                        </a:rPr>
                        <a:t>It is also at work when you log onto a </a:t>
                      </a:r>
                      <a:r>
                        <a:rPr lang="en-US" sz="1600" dirty="0" err="1" smtClean="0">
                          <a:effectLst/>
                          <a:latin typeface="Times New Roman" pitchFamily="18" charset="0"/>
                          <a:ea typeface="Times New Roman"/>
                          <a:cs typeface="Times New Roman" pitchFamily="18" charset="0"/>
                        </a:rPr>
                        <a:t>wifi</a:t>
                      </a:r>
                      <a:r>
                        <a:rPr lang="en-US" sz="1600" dirty="0" smtClean="0">
                          <a:effectLst/>
                          <a:latin typeface="Times New Roman" pitchFamily="18" charset="0"/>
                          <a:ea typeface="Times New Roman"/>
                          <a:cs typeface="Times New Roman" pitchFamily="18" charset="0"/>
                        </a:rPr>
                        <a:t> hotspot or encrypt a file.</a:t>
                      </a:r>
                      <a:endParaRPr lang="en-US" sz="1600" dirty="0">
                        <a:effectLst/>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25701453"/>
              </p:ext>
            </p:extLst>
          </p:nvPr>
        </p:nvGraphicFramePr>
        <p:xfrm>
          <a:off x="304800" y="1"/>
          <a:ext cx="8001000" cy="6858000"/>
        </p:xfrm>
        <a:graphic>
          <a:graphicData uri="http://schemas.openxmlformats.org/drawingml/2006/table">
            <a:tbl>
              <a:tblPr/>
              <a:tblGrid>
                <a:gridCol w="4114800"/>
                <a:gridCol w="3886200"/>
              </a:tblGrid>
              <a:tr h="346771">
                <a:tc>
                  <a:txBody>
                    <a:bodyPr/>
                    <a:lstStyle/>
                    <a:p>
                      <a:pPr marL="0" marR="0" algn="ctr">
                        <a:spcBef>
                          <a:spcPts val="600"/>
                        </a:spcBef>
                        <a:spcAft>
                          <a:spcPts val="600"/>
                        </a:spcAft>
                      </a:pPr>
                      <a:r>
                        <a:rPr lang="en-US" sz="1600" b="1" dirty="0" smtClean="0">
                          <a:latin typeface="Times New Roman"/>
                          <a:ea typeface="Times New Roman"/>
                          <a:cs typeface="Times New Roman"/>
                        </a:rPr>
                        <a:t>PROPOSED </a:t>
                      </a:r>
                      <a:r>
                        <a:rPr lang="en-US" sz="1600" b="1" dirty="0">
                          <a:latin typeface="Times New Roman"/>
                          <a:ea typeface="Times New Roman"/>
                          <a:cs typeface="Times New Roman"/>
                        </a:rPr>
                        <a:t>SYSTEM</a:t>
                      </a:r>
                      <a:endParaRPr lang="en-US" sz="16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600" b="1" dirty="0">
                          <a:latin typeface="Times New Roman"/>
                          <a:ea typeface="Times New Roman"/>
                          <a:cs typeface="Times New Roman"/>
                        </a:rPr>
                        <a:t>FUTURE ENHANCEMENT</a:t>
                      </a:r>
                      <a:endParaRPr lang="en-US" sz="16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6896">
                <a:tc>
                  <a:txBody>
                    <a:bodyPr/>
                    <a:lstStyle/>
                    <a:p>
                      <a:pPr marL="0" marR="0" lvl="0" indent="0" algn="just">
                        <a:lnSpc>
                          <a:spcPct val="150000"/>
                        </a:lnSpc>
                        <a:spcBef>
                          <a:spcPts val="0"/>
                        </a:spcBef>
                        <a:spcAft>
                          <a:spcPts val="0"/>
                        </a:spcAft>
                        <a:buFont typeface="Symbol"/>
                        <a:buNone/>
                      </a:pPr>
                      <a:r>
                        <a:rPr lang="en-US" sz="1600" b="1" dirty="0" smtClean="0">
                          <a:latin typeface="Times New Roman" pitchFamily="18" charset="0"/>
                          <a:ea typeface="Times New Roman"/>
                          <a:cs typeface="Times New Roman" pitchFamily="18" charset="0"/>
                        </a:rPr>
                        <a:t> </a:t>
                      </a:r>
                      <a:r>
                        <a:rPr lang="en-US" sz="1600" b="1" dirty="0" smtClean="0">
                          <a:effectLst/>
                          <a:latin typeface="Times New Roman"/>
                          <a:ea typeface="Calibri"/>
                        </a:rPr>
                        <a:t>PROPOSED </a:t>
                      </a:r>
                      <a:r>
                        <a:rPr lang="en-US" sz="1600" b="1" dirty="0" smtClean="0">
                          <a:latin typeface="Times New Roman" pitchFamily="18" charset="0"/>
                          <a:ea typeface="Times New Roman"/>
                          <a:cs typeface="Times New Roman" pitchFamily="18" charset="0"/>
                        </a:rPr>
                        <a:t>TECHNIQUE:</a:t>
                      </a:r>
                      <a:r>
                        <a:rPr lang="en-US" sz="1600" dirty="0" smtClean="0">
                          <a:latin typeface="Times New Roman" pitchFamily="18" charset="0"/>
                          <a:ea typeface="Times New Roman"/>
                          <a:cs typeface="Times New Roman" pitchFamily="18" charset="0"/>
                        </a:rPr>
                        <a:t> -</a:t>
                      </a:r>
                      <a:endParaRPr lang="en-US" sz="1600" dirty="0" smtClean="0">
                        <a:solidFill>
                          <a:srgbClr val="231F20"/>
                        </a:solidFill>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800" kern="1200" dirty="0" smtClean="0">
                          <a:solidFill>
                            <a:schemeClr val="tx1"/>
                          </a:solidFill>
                          <a:effectLst/>
                          <a:latin typeface="Times New Roman" pitchFamily="18" charset="0"/>
                          <a:ea typeface="+mn-ea"/>
                          <a:cs typeface="Times New Roman" pitchFamily="18" charset="0"/>
                        </a:rPr>
                        <a:t>Cryptography Algorithm</a:t>
                      </a:r>
                      <a:r>
                        <a:rPr lang="en-US" sz="1800" b="1" kern="1200" dirty="0" smtClean="0">
                          <a:solidFill>
                            <a:schemeClr val="tx1"/>
                          </a:solidFill>
                          <a:effectLst/>
                          <a:latin typeface="Times New Roman" pitchFamily="18" charset="0"/>
                          <a:ea typeface="+mn-ea"/>
                          <a:cs typeface="Times New Roman" pitchFamily="18" charset="0"/>
                        </a:rPr>
                        <a:t> .</a:t>
                      </a:r>
                      <a:endParaRPr lang="en-US" sz="1600" dirty="0">
                        <a:effectLst/>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600" dirty="0">
                          <a:latin typeface="Times New Roman" pitchFamily="18" charset="0"/>
                          <a:ea typeface="Times New Roman"/>
                          <a:cs typeface="Times New Roman" pitchFamily="18" charset="0"/>
                        </a:rPr>
                        <a:t> </a:t>
                      </a:r>
                      <a:r>
                        <a:rPr lang="en-US" sz="1600" b="1" dirty="0">
                          <a:latin typeface="Times New Roman" pitchFamily="18" charset="0"/>
                          <a:ea typeface="Times New Roman"/>
                          <a:cs typeface="Times New Roman" pitchFamily="18" charset="0"/>
                        </a:rPr>
                        <a:t> FUTURE TECHNIQUE:</a:t>
                      </a:r>
                      <a:r>
                        <a:rPr lang="en-US" sz="1600" dirty="0">
                          <a:latin typeface="Times New Roman" pitchFamily="18" charset="0"/>
                          <a:ea typeface="Times New Roman"/>
                          <a:cs typeface="Times New Roman" pitchFamily="18" charset="0"/>
                        </a:rPr>
                        <a:t> -</a:t>
                      </a: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Calibri"/>
                        </a:rPr>
                        <a:t>Quantum Cryptography</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4333">
                <a:tc>
                  <a:txBody>
                    <a:bodyPr/>
                    <a:lstStyle/>
                    <a:p>
                      <a:pPr marL="0" marR="0" lvl="0" indent="0" algn="just" defTabSz="914400" rtl="0" eaLnBrk="1" fontAlgn="auto" latinLnBrk="0" hangingPunct="1">
                        <a:lnSpc>
                          <a:spcPct val="150000"/>
                        </a:lnSpc>
                        <a:spcBef>
                          <a:spcPts val="0"/>
                        </a:spcBef>
                        <a:spcAft>
                          <a:spcPts val="0"/>
                        </a:spcAft>
                        <a:buClrTx/>
                        <a:buSzTx/>
                        <a:buFont typeface="Symbol"/>
                        <a:buNone/>
                        <a:tabLst/>
                        <a:defRPr/>
                      </a:pPr>
                      <a:r>
                        <a:rPr lang="en-US" sz="1600" b="1" dirty="0" smtClean="0">
                          <a:latin typeface="Times New Roman" pitchFamily="18" charset="0"/>
                          <a:ea typeface="Calibri"/>
                          <a:cs typeface="Times New Roman" pitchFamily="18" charset="0"/>
                        </a:rPr>
                        <a:t>TECHNIQUE DEFINITION:-</a:t>
                      </a:r>
                      <a:endParaRPr lang="en-US" sz="1600" b="0" dirty="0" smtClean="0">
                        <a:solidFill>
                          <a:srgbClr val="231F20"/>
                        </a:solidFill>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600" b="0" dirty="0" smtClean="0">
                          <a:solidFill>
                            <a:srgbClr val="231F20"/>
                          </a:solidFill>
                          <a:effectLst/>
                          <a:latin typeface="Times New Roman" pitchFamily="18" charset="0"/>
                          <a:ea typeface="Times New Roman"/>
                          <a:cs typeface="Times New Roman" pitchFamily="18" charset="0"/>
                        </a:rPr>
                        <a:t>Decryption is the reverse, in other words, moving from the unintelligible </a:t>
                      </a:r>
                      <a:r>
                        <a:rPr lang="en-US" sz="1600" b="0" dirty="0" err="1" smtClean="0">
                          <a:solidFill>
                            <a:srgbClr val="231F20"/>
                          </a:solidFill>
                          <a:effectLst/>
                          <a:latin typeface="Times New Roman" pitchFamily="18" charset="0"/>
                          <a:ea typeface="Times New Roman"/>
                          <a:cs typeface="Times New Roman" pitchFamily="18" charset="0"/>
                        </a:rPr>
                        <a:t>ciphertext</a:t>
                      </a:r>
                      <a:r>
                        <a:rPr lang="en-US" sz="1600" b="0" dirty="0" smtClean="0">
                          <a:solidFill>
                            <a:srgbClr val="231F20"/>
                          </a:solidFill>
                          <a:effectLst/>
                          <a:latin typeface="Times New Roman" pitchFamily="18" charset="0"/>
                          <a:ea typeface="Times New Roman"/>
                          <a:cs typeface="Times New Roman" pitchFamily="18" charset="0"/>
                        </a:rPr>
                        <a:t> back to plaintext.</a:t>
                      </a:r>
                    </a:p>
                    <a:p>
                      <a:pPr marL="342900" marR="0" lvl="0" indent="-342900" algn="just">
                        <a:lnSpc>
                          <a:spcPct val="150000"/>
                        </a:lnSpc>
                        <a:spcBef>
                          <a:spcPts val="0"/>
                        </a:spcBef>
                        <a:spcAft>
                          <a:spcPts val="0"/>
                        </a:spcAft>
                        <a:buFont typeface="Symbol"/>
                        <a:buChar char=""/>
                      </a:pPr>
                      <a:r>
                        <a:rPr lang="en-US" sz="1600" b="0" dirty="0" smtClean="0">
                          <a:solidFill>
                            <a:srgbClr val="231F20"/>
                          </a:solidFill>
                          <a:effectLst/>
                          <a:latin typeface="Times New Roman" pitchFamily="18" charset="0"/>
                          <a:ea typeface="Times New Roman"/>
                          <a:cs typeface="Times New Roman" pitchFamily="18" charset="0"/>
                        </a:rPr>
                        <a:t>A cipher (or cypher) is a pair of algorithms that create the encryption and the reversing decryption. The detailed operation of a cipher is controlled both by the algorithm and in each instance by a "key".</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600" b="1" dirty="0">
                          <a:latin typeface="Times New Roman" pitchFamily="18" charset="0"/>
                          <a:ea typeface="Calibri"/>
                          <a:cs typeface="Times New Roman" pitchFamily="18" charset="0"/>
                        </a:rPr>
                        <a:t>TECHNIQUE DEFINITION:-</a:t>
                      </a:r>
                      <a:endParaRPr lang="en-US" sz="16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Calibri"/>
                        </a:rPr>
                        <a:t>In the history of cryptography, quantum cryptography is a new and important chapter. </a:t>
                      </a:r>
                    </a:p>
                    <a:p>
                      <a:pPr marL="342900" marR="0" lvl="0" indent="-342900" algn="just">
                        <a:lnSpc>
                          <a:spcPct val="150000"/>
                        </a:lnSpc>
                        <a:spcBef>
                          <a:spcPts val="0"/>
                        </a:spcBef>
                        <a:spcAft>
                          <a:spcPts val="0"/>
                        </a:spcAft>
                        <a:buFont typeface="Symbol"/>
                        <a:buChar char=""/>
                      </a:pPr>
                      <a:r>
                        <a:rPr lang="en-US" sz="1600" dirty="0" smtClean="0">
                          <a:effectLst/>
                          <a:latin typeface="Times New Roman"/>
                          <a:ea typeface="Calibri"/>
                        </a:rPr>
                        <a:t> It is a recent technique that can be used to ensure the confidentiality of information transmitted between two parties, usually called Alice and Bob, by exploiting the counterintuitive behavior of elementary particles such as photons.</a:t>
                      </a:r>
                      <a:endParaRPr lang="en-US" sz="16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642</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RESEARCH AND DESIGN OF CRYPTOGRAPHY CLOUD FRAMEWORK</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 Compatible Privacy-Preserving Data Analysis </dc:title>
  <dc:creator>spiro11</dc:creator>
  <cp:lastModifiedBy>SPIRO-29JAVA</cp:lastModifiedBy>
  <cp:revision>192</cp:revision>
  <dcterms:created xsi:type="dcterms:W3CDTF">2012-06-27T09:09:11Z</dcterms:created>
  <dcterms:modified xsi:type="dcterms:W3CDTF">2018-08-01T05:51:08Z</dcterms:modified>
</cp:coreProperties>
</file>