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sldIdLst>
    <p:sldId id="257" r:id="rId2"/>
    <p:sldId id="258" r:id="rId3"/>
    <p:sldId id="259" r:id="rId4"/>
    <p:sldId id="260" r:id="rId5"/>
    <p:sldId id="261" r:id="rId6"/>
    <p:sldId id="262" r:id="rId7"/>
    <p:sldId id="263" r:id="rId8"/>
    <p:sldId id="264" r:id="rId9"/>
    <p:sldId id="267" r:id="rId10"/>
    <p:sldId id="266" r:id="rId11"/>
    <p:sldId id="265"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90"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4694"/>
    <a:srgbClr val="957CB6"/>
    <a:srgbClr val="937DC2"/>
    <a:srgbClr val="B464B4"/>
    <a:srgbClr val="C37DC1"/>
    <a:srgbClr val="C689C6"/>
    <a:srgbClr val="FFE6F7"/>
    <a:srgbClr val="FFAB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58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3CB87E-4591-47A1-9046-CF63F17215EF}" type="datetime2">
              <a:rPr lang="en-US" smtClean="0"/>
              <a:t>Tuesday, September 27, 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A4F6043-7A67-491B-98BC-F933DED7226D}" type="slidenum">
              <a:rPr lang="en-US" smtClean="0"/>
              <a:t>‹#›</a:t>
            </a:fld>
            <a:endParaRPr lang="en-US"/>
          </a:p>
        </p:txBody>
      </p:sp>
    </p:spTree>
    <p:extLst>
      <p:ext uri="{BB962C8B-B14F-4D97-AF65-F5344CB8AC3E}">
        <p14:creationId xmlns:p14="http://schemas.microsoft.com/office/powerpoint/2010/main" val="680241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17F0E-8070-4DFE-A821-9A699EDBAD7E}" type="datetime2">
              <a:rPr lang="en-US" smtClean="0"/>
              <a:t>Tuesday, September 27,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019997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8D34AE-C7BF-46E5-A968-01C6641F6476}" type="datetime2">
              <a:rPr lang="en-US" smtClean="0"/>
              <a:t>Tuesday, September 27,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46384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3DE70B-B772-416E-A790-995760B1742E}" type="datetime2">
              <a:rPr lang="en-US" smtClean="0"/>
              <a:t>Tuesday, September 27, 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338325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760CDE-A6F1-4138-AF12-ED09E8E5FB6B}" type="datetime2">
              <a:rPr lang="en-US" smtClean="0"/>
              <a:t>Tuesday, September 27,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146314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15F8B1-DB7B-4D28-A97D-40FB2DD1EF78}" type="datetime2">
              <a:rPr lang="en-US" smtClean="0"/>
              <a:t>Tuesday, September 27,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586859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039161-23B8-4738-9069-73EBE8884FDD}" type="datetime2">
              <a:rPr lang="en-US" smtClean="0"/>
              <a:t>Tuesday, September 27, 2022</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008370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994D44-7693-499F-AC6C-11696134FE3F}" type="datetime2">
              <a:rPr lang="en-US" smtClean="0"/>
              <a:t>Tuesday, September 27, 2022</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049244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3AF2AE-472C-4EF3-ABB2-24BAA9AE3CF7}" type="datetime2">
              <a:rPr lang="en-US" smtClean="0"/>
              <a:t>Tuesday, September 27, 2022</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908104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A162C-A7C1-4263-9453-1BAFF8C39559}" type="datetime2">
              <a:rPr lang="en-US" smtClean="0"/>
              <a:t>Tuesday, September 27,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249221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DF6793-3458-4587-8168-65F0C37A92D2}" type="datetime2">
              <a:rPr lang="en-US" smtClean="0"/>
              <a:t>Tuesday, September 27,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845283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352ED3-3C46-4C9A-9738-67B2D875E7E2}" type="datetime2">
              <a:rPr lang="en-US" smtClean="0"/>
              <a:pPr/>
              <a:t>Tuesday, September 27, 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691403077"/>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BF00BA-5F41-4A42-B71B-C6D89D5DCDF0}"/>
              </a:ext>
            </a:extLst>
          </p:cNvPr>
          <p:cNvSpPr txBox="1"/>
          <p:nvPr/>
        </p:nvSpPr>
        <p:spPr>
          <a:xfrm>
            <a:off x="1805603" y="2903651"/>
            <a:ext cx="8952566" cy="769441"/>
          </a:xfrm>
          <a:prstGeom prst="rect">
            <a:avLst/>
          </a:prstGeom>
          <a:noFill/>
        </p:spPr>
        <p:txBody>
          <a:bodyPr wrap="square" rtlCol="0">
            <a:spAutoFit/>
          </a:bodyPr>
          <a:lstStyle/>
          <a:p>
            <a:r>
              <a:rPr lang="en-US" sz="4400" b="1" u="sng" dirty="0">
                <a:latin typeface="Montserrat ExtraBold" panose="00000900000000000000" pitchFamily="2" charset="0"/>
              </a:rPr>
              <a:t>School Management System</a:t>
            </a:r>
          </a:p>
        </p:txBody>
      </p:sp>
      <p:sp>
        <p:nvSpPr>
          <p:cNvPr id="3" name="TextBox 2">
            <a:extLst>
              <a:ext uri="{FF2B5EF4-FFF2-40B4-BE49-F238E27FC236}">
                <a16:creationId xmlns:a16="http://schemas.microsoft.com/office/drawing/2014/main" id="{6254C5E7-6092-42B8-842E-5A077092670B}"/>
              </a:ext>
            </a:extLst>
          </p:cNvPr>
          <p:cNvSpPr txBox="1"/>
          <p:nvPr/>
        </p:nvSpPr>
        <p:spPr>
          <a:xfrm>
            <a:off x="2164776" y="4267723"/>
            <a:ext cx="8593393" cy="1292662"/>
          </a:xfrm>
          <a:prstGeom prst="rect">
            <a:avLst/>
          </a:prstGeom>
          <a:noFill/>
        </p:spPr>
        <p:txBody>
          <a:bodyPr wrap="square" rtlCol="0">
            <a:spAutoFit/>
          </a:bodyPr>
          <a:lstStyle/>
          <a:p>
            <a:pPr>
              <a:lnSpc>
                <a:spcPct val="200000"/>
              </a:lnSpc>
            </a:pPr>
            <a:r>
              <a:rPr lang="en-US" sz="2000" b="1" dirty="0">
                <a:solidFill>
                  <a:srgbClr val="C00000"/>
                </a:solidFill>
                <a:latin typeface="Montserrat SemiBold" panose="00000700000000000000" pitchFamily="2" charset="0"/>
              </a:rPr>
              <a:t>Presented By :	Tejas Sanjay Pranjale(223217)</a:t>
            </a:r>
          </a:p>
          <a:p>
            <a:r>
              <a:rPr lang="en-US" sz="2000" b="1" dirty="0">
                <a:solidFill>
                  <a:srgbClr val="C00000"/>
                </a:solidFill>
                <a:latin typeface="Montserrat SemiBold" panose="00000700000000000000" pitchFamily="2" charset="0"/>
              </a:rPr>
              <a:t>	        		Aniket Vijay Rokade(223021)</a:t>
            </a:r>
          </a:p>
          <a:p>
            <a:r>
              <a:rPr lang="en-US" dirty="0"/>
              <a:t>	</a:t>
            </a:r>
          </a:p>
        </p:txBody>
      </p:sp>
      <p:sp>
        <p:nvSpPr>
          <p:cNvPr id="4" name="TextBox 3"/>
          <p:cNvSpPr txBox="1"/>
          <p:nvPr/>
        </p:nvSpPr>
        <p:spPr>
          <a:xfrm>
            <a:off x="1073730" y="1010893"/>
            <a:ext cx="10047942" cy="830997"/>
          </a:xfrm>
          <a:prstGeom prst="rect">
            <a:avLst/>
          </a:prstGeom>
          <a:noFill/>
        </p:spPr>
        <p:txBody>
          <a:bodyPr wrap="none" rtlCol="0">
            <a:spAutoFit/>
          </a:bodyPr>
          <a:lstStyle/>
          <a:p>
            <a:pPr algn="ctr"/>
            <a:r>
              <a:rPr lang="en-GB" sz="2400" dirty="0">
                <a:latin typeface="Montserrat SemiBold" panose="00000700000000000000" pitchFamily="2" charset="0"/>
              </a:rPr>
              <a:t>Institute of Advanced Computing and Software Development,</a:t>
            </a:r>
          </a:p>
          <a:p>
            <a:pPr algn="ctr"/>
            <a:r>
              <a:rPr lang="en-GB" sz="2400" dirty="0">
                <a:latin typeface="Montserrat SemiBold" panose="00000700000000000000" pitchFamily="2" charset="0"/>
              </a:rPr>
              <a:t> Akurdi, Pune</a:t>
            </a:r>
          </a:p>
        </p:txBody>
      </p:sp>
      <p:sp>
        <p:nvSpPr>
          <p:cNvPr id="6" name="TextBox 5"/>
          <p:cNvSpPr txBox="1"/>
          <p:nvPr/>
        </p:nvSpPr>
        <p:spPr>
          <a:xfrm>
            <a:off x="5056831" y="2450588"/>
            <a:ext cx="1766702" cy="461665"/>
          </a:xfrm>
          <a:prstGeom prst="rect">
            <a:avLst/>
          </a:prstGeom>
          <a:noFill/>
        </p:spPr>
        <p:txBody>
          <a:bodyPr wrap="none" rtlCol="0">
            <a:spAutoFit/>
          </a:bodyPr>
          <a:lstStyle/>
          <a:p>
            <a:r>
              <a:rPr lang="en-GB" sz="2400" dirty="0"/>
              <a:t>Project Title:</a:t>
            </a:r>
          </a:p>
        </p:txBody>
      </p:sp>
      <p:pic>
        <p:nvPicPr>
          <p:cNvPr id="7" name="Picture 6">
            <a:extLst>
              <a:ext uri="{FF2B5EF4-FFF2-40B4-BE49-F238E27FC236}">
                <a16:creationId xmlns:a16="http://schemas.microsoft.com/office/drawing/2014/main" id="{FA0948BD-912B-41E0-9809-96B3D5B299C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2440" y="147023"/>
            <a:ext cx="819150" cy="81915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5" name="Picture 4">
            <a:extLst>
              <a:ext uri="{FF2B5EF4-FFF2-40B4-BE49-F238E27FC236}">
                <a16:creationId xmlns:a16="http://schemas.microsoft.com/office/drawing/2014/main" id="{FF45C2FF-FF49-4DD9-84E9-3A0774C467AA}"/>
              </a:ext>
            </a:extLst>
          </p:cNvPr>
          <p:cNvPicPr>
            <a:picLocks noChangeAspect="1"/>
          </p:cNvPicPr>
          <p:nvPr/>
        </p:nvPicPr>
        <p:blipFill>
          <a:blip r:embed="rId3"/>
          <a:stretch>
            <a:fillRect/>
          </a:stretch>
        </p:blipFill>
        <p:spPr>
          <a:xfrm>
            <a:off x="9980861" y="186902"/>
            <a:ext cx="1554615" cy="59746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455209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3A2E45-9868-4BD9-B2D2-335AF5F6B1A1}"/>
              </a:ext>
            </a:extLst>
          </p:cNvPr>
          <p:cNvSpPr txBox="1"/>
          <p:nvPr/>
        </p:nvSpPr>
        <p:spPr>
          <a:xfrm>
            <a:off x="4186873" y="0"/>
            <a:ext cx="3930876"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ER DIAGRAM</a:t>
            </a:r>
          </a:p>
        </p:txBody>
      </p:sp>
      <p:pic>
        <p:nvPicPr>
          <p:cNvPr id="5" name="Picture 4">
            <a:extLst>
              <a:ext uri="{FF2B5EF4-FFF2-40B4-BE49-F238E27FC236}">
                <a16:creationId xmlns:a16="http://schemas.microsoft.com/office/drawing/2014/main" id="{3AA65811-3E81-4A93-A828-D96F7777EE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7322" y="707886"/>
            <a:ext cx="7157356" cy="6092877"/>
          </a:xfrm>
          <a:prstGeom prst="rect">
            <a:avLst/>
          </a:prstGeom>
        </p:spPr>
      </p:pic>
    </p:spTree>
    <p:extLst>
      <p:ext uri="{BB962C8B-B14F-4D97-AF65-F5344CB8AC3E}">
        <p14:creationId xmlns:p14="http://schemas.microsoft.com/office/powerpoint/2010/main" val="2129583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1C25FB-B877-408C-814C-FDC4916426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7760" y="135933"/>
            <a:ext cx="7714942" cy="65861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01750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5C9A9F-2AC8-42BF-85DE-F25038CA6BFF}"/>
              </a:ext>
            </a:extLst>
          </p:cNvPr>
          <p:cNvPicPr/>
          <p:nvPr/>
        </p:nvPicPr>
        <p:blipFill>
          <a:blip r:embed="rId2">
            <a:extLst>
              <a:ext uri="{28A0092B-C50C-407E-A947-70E740481C1C}">
                <a14:useLocalDpi xmlns:a14="http://schemas.microsoft.com/office/drawing/2010/main" val="0"/>
              </a:ext>
            </a:extLst>
          </a:blip>
          <a:srcRect/>
          <a:stretch/>
        </p:blipFill>
        <p:spPr bwMode="auto">
          <a:xfrm>
            <a:off x="0" y="532918"/>
            <a:ext cx="12192000" cy="6324599"/>
          </a:xfrm>
          <a:prstGeom prst="rect">
            <a:avLst/>
          </a:prstGeom>
          <a:noFill/>
          <a:ln>
            <a:noFill/>
          </a:ln>
        </p:spPr>
      </p:pic>
      <p:sp>
        <p:nvSpPr>
          <p:cNvPr id="3" name="TextBox 2">
            <a:extLst>
              <a:ext uri="{FF2B5EF4-FFF2-40B4-BE49-F238E27FC236}">
                <a16:creationId xmlns:a16="http://schemas.microsoft.com/office/drawing/2014/main" id="{4C909BC8-C954-49FE-A345-F07FC719D945}"/>
              </a:ext>
            </a:extLst>
          </p:cNvPr>
          <p:cNvSpPr txBox="1"/>
          <p:nvPr/>
        </p:nvSpPr>
        <p:spPr>
          <a:xfrm>
            <a:off x="4346294" y="-81023"/>
            <a:ext cx="3499412" cy="707886"/>
          </a:xfrm>
          <a:prstGeom prst="rect">
            <a:avLst/>
          </a:prstGeom>
          <a:noFill/>
        </p:spPr>
        <p:txBody>
          <a:bodyPr wrap="square" rtlCol="0">
            <a:spAutoFit/>
          </a:bodyPr>
          <a:lstStyle/>
          <a:p>
            <a:r>
              <a:rPr lang="en-US" sz="4000" b="1" dirty="0">
                <a:latin typeface="Montserrat ExtraBold" panose="00000900000000000000" pitchFamily="2" charset="0"/>
              </a:rPr>
              <a:t>HOMEPAGE</a:t>
            </a:r>
          </a:p>
        </p:txBody>
      </p:sp>
    </p:spTree>
    <p:extLst>
      <p:ext uri="{BB962C8B-B14F-4D97-AF65-F5344CB8AC3E}">
        <p14:creationId xmlns:p14="http://schemas.microsoft.com/office/powerpoint/2010/main" val="4011313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D01B9AD-997E-438E-A7D9-75645C86EED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55584"/>
            <a:ext cx="12192000" cy="6302415"/>
          </a:xfrm>
          <a:prstGeom prst="rect">
            <a:avLst/>
          </a:prstGeom>
          <a:noFill/>
          <a:ln>
            <a:noFill/>
          </a:ln>
        </p:spPr>
      </p:pic>
      <p:sp>
        <p:nvSpPr>
          <p:cNvPr id="3" name="TextBox 2">
            <a:extLst>
              <a:ext uri="{FF2B5EF4-FFF2-40B4-BE49-F238E27FC236}">
                <a16:creationId xmlns:a16="http://schemas.microsoft.com/office/drawing/2014/main" id="{BE4C0745-C860-4CEB-82D5-5E2FC2CA7800}"/>
              </a:ext>
            </a:extLst>
          </p:cNvPr>
          <p:cNvSpPr txBox="1"/>
          <p:nvPr/>
        </p:nvSpPr>
        <p:spPr>
          <a:xfrm>
            <a:off x="5121797" y="-69450"/>
            <a:ext cx="1948405"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LOGIN</a:t>
            </a:r>
          </a:p>
        </p:txBody>
      </p:sp>
    </p:spTree>
    <p:extLst>
      <p:ext uri="{BB962C8B-B14F-4D97-AF65-F5344CB8AC3E}">
        <p14:creationId xmlns:p14="http://schemas.microsoft.com/office/powerpoint/2010/main" val="1542269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09E14A-0604-4F6F-BAFC-536D4E6D005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32434"/>
            <a:ext cx="12192000" cy="6325565"/>
          </a:xfrm>
          <a:prstGeom prst="rect">
            <a:avLst/>
          </a:prstGeom>
          <a:noFill/>
          <a:ln>
            <a:noFill/>
          </a:ln>
        </p:spPr>
      </p:pic>
      <p:sp>
        <p:nvSpPr>
          <p:cNvPr id="3" name="TextBox 2">
            <a:extLst>
              <a:ext uri="{FF2B5EF4-FFF2-40B4-BE49-F238E27FC236}">
                <a16:creationId xmlns:a16="http://schemas.microsoft.com/office/drawing/2014/main" id="{C6B7F3AA-A55E-4D71-A249-195433325254}"/>
              </a:ext>
            </a:extLst>
          </p:cNvPr>
          <p:cNvSpPr txBox="1"/>
          <p:nvPr/>
        </p:nvSpPr>
        <p:spPr>
          <a:xfrm>
            <a:off x="3144456" y="-81023"/>
            <a:ext cx="6034268"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CHANGE PASSWORD</a:t>
            </a:r>
          </a:p>
        </p:txBody>
      </p:sp>
    </p:spTree>
    <p:extLst>
      <p:ext uri="{BB962C8B-B14F-4D97-AF65-F5344CB8AC3E}">
        <p14:creationId xmlns:p14="http://schemas.microsoft.com/office/powerpoint/2010/main" val="1391634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F2AC592-6686-4F49-AFDF-127F6B2F5FF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13458"/>
            <a:ext cx="12192000" cy="6244542"/>
          </a:xfrm>
          <a:prstGeom prst="rect">
            <a:avLst/>
          </a:prstGeom>
          <a:noFill/>
          <a:ln>
            <a:noFill/>
          </a:ln>
        </p:spPr>
      </p:pic>
      <p:sp>
        <p:nvSpPr>
          <p:cNvPr id="3" name="TextBox 2">
            <a:extLst>
              <a:ext uri="{FF2B5EF4-FFF2-40B4-BE49-F238E27FC236}">
                <a16:creationId xmlns:a16="http://schemas.microsoft.com/office/drawing/2014/main" id="{9FAB54F9-A236-4FD6-BBAF-BEF7D60DD35E}"/>
              </a:ext>
            </a:extLst>
          </p:cNvPr>
          <p:cNvSpPr txBox="1"/>
          <p:nvPr/>
        </p:nvSpPr>
        <p:spPr>
          <a:xfrm>
            <a:off x="1790218" y="0"/>
            <a:ext cx="8611564"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NEW STUDENT REGISTRATION</a:t>
            </a:r>
          </a:p>
        </p:txBody>
      </p:sp>
    </p:spTree>
    <p:extLst>
      <p:ext uri="{BB962C8B-B14F-4D97-AF65-F5344CB8AC3E}">
        <p14:creationId xmlns:p14="http://schemas.microsoft.com/office/powerpoint/2010/main" val="2145570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6D42045-7B89-4CEF-9F82-9C83DFAF8ED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9758"/>
            <a:ext cx="12192000" cy="6198242"/>
          </a:xfrm>
          <a:prstGeom prst="rect">
            <a:avLst/>
          </a:prstGeom>
          <a:noFill/>
          <a:ln>
            <a:noFill/>
          </a:ln>
        </p:spPr>
      </p:pic>
      <p:sp>
        <p:nvSpPr>
          <p:cNvPr id="3" name="TextBox 2">
            <a:extLst>
              <a:ext uri="{FF2B5EF4-FFF2-40B4-BE49-F238E27FC236}">
                <a16:creationId xmlns:a16="http://schemas.microsoft.com/office/drawing/2014/main" id="{28180326-F817-4C3A-AE77-C2381310AA99}"/>
              </a:ext>
            </a:extLst>
          </p:cNvPr>
          <p:cNvSpPr txBox="1"/>
          <p:nvPr/>
        </p:nvSpPr>
        <p:spPr>
          <a:xfrm>
            <a:off x="2314937" y="-1829"/>
            <a:ext cx="7778187"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NEW ADMIN REGISTRATION</a:t>
            </a:r>
          </a:p>
        </p:txBody>
      </p:sp>
    </p:spTree>
    <p:extLst>
      <p:ext uri="{BB962C8B-B14F-4D97-AF65-F5344CB8AC3E}">
        <p14:creationId xmlns:p14="http://schemas.microsoft.com/office/powerpoint/2010/main" val="3910377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46424A7-51A3-49DB-B3B5-E1CFB7CC1C4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82906"/>
            <a:ext cx="12192000" cy="6175094"/>
          </a:xfrm>
          <a:prstGeom prst="rect">
            <a:avLst/>
          </a:prstGeom>
          <a:noFill/>
          <a:ln>
            <a:noFill/>
          </a:ln>
        </p:spPr>
      </p:pic>
      <p:sp>
        <p:nvSpPr>
          <p:cNvPr id="3" name="TextBox 2">
            <a:extLst>
              <a:ext uri="{FF2B5EF4-FFF2-40B4-BE49-F238E27FC236}">
                <a16:creationId xmlns:a16="http://schemas.microsoft.com/office/drawing/2014/main" id="{9CCEEA47-A91C-4A3C-8754-4D5C2D1BDC4E}"/>
              </a:ext>
            </a:extLst>
          </p:cNvPr>
          <p:cNvSpPr txBox="1"/>
          <p:nvPr/>
        </p:nvSpPr>
        <p:spPr>
          <a:xfrm>
            <a:off x="1935257" y="0"/>
            <a:ext cx="9109276"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NEW TEACHER REGISTRATION</a:t>
            </a:r>
          </a:p>
        </p:txBody>
      </p:sp>
    </p:spTree>
    <p:extLst>
      <p:ext uri="{BB962C8B-B14F-4D97-AF65-F5344CB8AC3E}">
        <p14:creationId xmlns:p14="http://schemas.microsoft.com/office/powerpoint/2010/main" val="146211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A002592-7028-4615-8CEE-6173D8D1F87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06056"/>
            <a:ext cx="12192000" cy="6151943"/>
          </a:xfrm>
          <a:prstGeom prst="rect">
            <a:avLst/>
          </a:prstGeom>
          <a:noFill/>
          <a:ln>
            <a:noFill/>
          </a:ln>
        </p:spPr>
      </p:pic>
      <p:sp>
        <p:nvSpPr>
          <p:cNvPr id="3" name="TextBox 2">
            <a:extLst>
              <a:ext uri="{FF2B5EF4-FFF2-40B4-BE49-F238E27FC236}">
                <a16:creationId xmlns:a16="http://schemas.microsoft.com/office/drawing/2014/main" id="{12D281AF-1A83-421D-A25E-9B62E59A2D42}"/>
              </a:ext>
            </a:extLst>
          </p:cNvPr>
          <p:cNvSpPr txBox="1"/>
          <p:nvPr/>
        </p:nvSpPr>
        <p:spPr>
          <a:xfrm>
            <a:off x="1541362" y="0"/>
            <a:ext cx="9109276"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MAIL AFTER REGISTRATION</a:t>
            </a:r>
          </a:p>
        </p:txBody>
      </p:sp>
    </p:spTree>
    <p:extLst>
      <p:ext uri="{BB962C8B-B14F-4D97-AF65-F5344CB8AC3E}">
        <p14:creationId xmlns:p14="http://schemas.microsoft.com/office/powerpoint/2010/main" val="425524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C019D8-1E02-42B6-9B7A-0E2FE0996FA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29205"/>
            <a:ext cx="12192000" cy="6128795"/>
          </a:xfrm>
          <a:prstGeom prst="rect">
            <a:avLst/>
          </a:prstGeom>
          <a:noFill/>
          <a:ln>
            <a:noFill/>
          </a:ln>
        </p:spPr>
      </p:pic>
      <p:sp>
        <p:nvSpPr>
          <p:cNvPr id="3" name="TextBox 2">
            <a:extLst>
              <a:ext uri="{FF2B5EF4-FFF2-40B4-BE49-F238E27FC236}">
                <a16:creationId xmlns:a16="http://schemas.microsoft.com/office/drawing/2014/main" id="{128CF1D6-E5E3-4BB4-BB16-2417C12D4FB3}"/>
              </a:ext>
            </a:extLst>
          </p:cNvPr>
          <p:cNvSpPr txBox="1"/>
          <p:nvPr/>
        </p:nvSpPr>
        <p:spPr>
          <a:xfrm>
            <a:off x="3567896" y="21319"/>
            <a:ext cx="5056208"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UPDATE PROFILE</a:t>
            </a:r>
          </a:p>
        </p:txBody>
      </p:sp>
    </p:spTree>
    <p:extLst>
      <p:ext uri="{BB962C8B-B14F-4D97-AF65-F5344CB8AC3E}">
        <p14:creationId xmlns:p14="http://schemas.microsoft.com/office/powerpoint/2010/main" val="888919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930897-163F-4FE5-8772-359372CAF3D5}"/>
              </a:ext>
            </a:extLst>
          </p:cNvPr>
          <p:cNvSpPr txBox="1"/>
          <p:nvPr/>
        </p:nvSpPr>
        <p:spPr>
          <a:xfrm>
            <a:off x="1059083" y="1211602"/>
            <a:ext cx="9583838" cy="830997"/>
          </a:xfrm>
          <a:prstGeom prst="rect">
            <a:avLst/>
          </a:prstGeom>
          <a:blipFill>
            <a:blip r:embed="rId2"/>
            <a:tile tx="0" ty="0" sx="100000" sy="100000" flip="none" algn="tl"/>
          </a:blipFill>
        </p:spPr>
        <p:txBody>
          <a:bodyPr wrap="square" rtlCol="0">
            <a:spAutoFit/>
          </a:bodyPr>
          <a:lstStyle/>
          <a:p>
            <a:r>
              <a:rPr lang="en-US" sz="4800" b="1" u="sng" dirty="0">
                <a:solidFill>
                  <a:srgbClr val="C00000"/>
                </a:solidFill>
                <a:latin typeface="Montserrat ExtraBold" panose="00000900000000000000" pitchFamily="2" charset="0"/>
              </a:rPr>
              <a:t>INTRODUCTION</a:t>
            </a:r>
            <a:endParaRPr lang="en-US" sz="3200" b="1" u="sng" dirty="0">
              <a:solidFill>
                <a:srgbClr val="C00000"/>
              </a:solidFill>
              <a:latin typeface="Montserrat ExtraBold" panose="00000900000000000000" pitchFamily="2" charset="0"/>
            </a:endParaRPr>
          </a:p>
        </p:txBody>
      </p:sp>
      <p:sp>
        <p:nvSpPr>
          <p:cNvPr id="3" name="TextBox 2">
            <a:extLst>
              <a:ext uri="{FF2B5EF4-FFF2-40B4-BE49-F238E27FC236}">
                <a16:creationId xmlns:a16="http://schemas.microsoft.com/office/drawing/2014/main" id="{33F25C3E-AF98-443A-AFF3-05D2C4D3F797}"/>
              </a:ext>
            </a:extLst>
          </p:cNvPr>
          <p:cNvSpPr txBox="1"/>
          <p:nvPr/>
        </p:nvSpPr>
        <p:spPr>
          <a:xfrm>
            <a:off x="1059083" y="2244953"/>
            <a:ext cx="9340769" cy="3139321"/>
          </a:xfrm>
          <a:prstGeom prst="rect">
            <a:avLst/>
          </a:prstGeom>
          <a:noFill/>
        </p:spPr>
        <p:txBody>
          <a:bodyPr wrap="square" rtlCol="0">
            <a:spAutoFit/>
          </a:bodyPr>
          <a:lstStyle/>
          <a:p>
            <a:r>
              <a:rPr lang="en-US" dirty="0">
                <a:latin typeface="Montserrat SemiBold" panose="00000700000000000000" pitchFamily="2" charset="0"/>
              </a:rPr>
              <a:t>School Management System is an application based on java technology which can be used for managing your school’s day to day activities. It allows users to store their school’s information including Students and Teacher’s information. Most importantly, this information can be shared with authorized users, records can be searched and can be manipulated. </a:t>
            </a:r>
          </a:p>
          <a:p>
            <a:endParaRPr lang="en-US" dirty="0">
              <a:latin typeface="Montserrat SemiBold" panose="00000700000000000000" pitchFamily="2" charset="0"/>
            </a:endParaRPr>
          </a:p>
          <a:p>
            <a:r>
              <a:rPr lang="en-US" dirty="0">
                <a:latin typeface="Montserrat SemiBold" panose="00000700000000000000" pitchFamily="2" charset="0"/>
              </a:rPr>
              <a:t>School management system is configurable and can be configured to meet certain individual school’s needs. It could make the school staffs work easier than ever. Using this system, finding student’s information’s become a very quick operation which might have cost several hours or even more than a day.</a:t>
            </a:r>
          </a:p>
        </p:txBody>
      </p:sp>
    </p:spTree>
    <p:extLst>
      <p:ext uri="{BB962C8B-B14F-4D97-AF65-F5344CB8AC3E}">
        <p14:creationId xmlns:p14="http://schemas.microsoft.com/office/powerpoint/2010/main" val="2400539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0AFE98-41BC-48C1-BC11-9F86A46B7ED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17630"/>
            <a:ext cx="12192000" cy="6140370"/>
          </a:xfrm>
          <a:prstGeom prst="rect">
            <a:avLst/>
          </a:prstGeom>
          <a:noFill/>
          <a:ln>
            <a:noFill/>
          </a:ln>
        </p:spPr>
      </p:pic>
      <p:sp>
        <p:nvSpPr>
          <p:cNvPr id="3" name="TextBox 2">
            <a:extLst>
              <a:ext uri="{FF2B5EF4-FFF2-40B4-BE49-F238E27FC236}">
                <a16:creationId xmlns:a16="http://schemas.microsoft.com/office/drawing/2014/main" id="{AAFBDE5F-4C4F-41D5-B92C-A9F56D94CB6F}"/>
              </a:ext>
            </a:extLst>
          </p:cNvPr>
          <p:cNvSpPr txBox="1"/>
          <p:nvPr/>
        </p:nvSpPr>
        <p:spPr>
          <a:xfrm>
            <a:off x="4037153" y="0"/>
            <a:ext cx="4117694"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ADD SUBJECT</a:t>
            </a:r>
          </a:p>
        </p:txBody>
      </p:sp>
    </p:spTree>
    <p:extLst>
      <p:ext uri="{BB962C8B-B14F-4D97-AF65-F5344CB8AC3E}">
        <p14:creationId xmlns:p14="http://schemas.microsoft.com/office/powerpoint/2010/main" val="1547847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91C9F1-70B0-4F46-B439-72F18B320705}"/>
              </a:ext>
            </a:extLst>
          </p:cNvPr>
          <p:cNvPicPr/>
          <p:nvPr/>
        </p:nvPicPr>
        <p:blipFill rotWithShape="1">
          <a:blip r:embed="rId2" cstate="print">
            <a:extLst>
              <a:ext uri="{28A0092B-C50C-407E-A947-70E740481C1C}">
                <a14:useLocalDpi xmlns:a14="http://schemas.microsoft.com/office/drawing/2010/main" val="0"/>
              </a:ext>
            </a:extLst>
          </a:blip>
          <a:srcRect b="24005"/>
          <a:stretch/>
        </p:blipFill>
        <p:spPr bwMode="auto">
          <a:xfrm>
            <a:off x="0" y="707886"/>
            <a:ext cx="12192000" cy="6150114"/>
          </a:xfrm>
          <a:prstGeom prst="rect">
            <a:avLst/>
          </a:prstGeom>
          <a:noFill/>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CA2E6B55-7C6B-4D22-8286-8EAA0136A997}"/>
              </a:ext>
            </a:extLst>
          </p:cNvPr>
          <p:cNvSpPr txBox="1"/>
          <p:nvPr/>
        </p:nvSpPr>
        <p:spPr>
          <a:xfrm>
            <a:off x="4037153" y="0"/>
            <a:ext cx="4117694"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ADD NOTICE</a:t>
            </a:r>
          </a:p>
        </p:txBody>
      </p:sp>
    </p:spTree>
    <p:extLst>
      <p:ext uri="{BB962C8B-B14F-4D97-AF65-F5344CB8AC3E}">
        <p14:creationId xmlns:p14="http://schemas.microsoft.com/office/powerpoint/2010/main" val="3349997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6F5C12-9E0D-441B-A0DA-CE00ADCCCB2B}"/>
              </a:ext>
            </a:extLst>
          </p:cNvPr>
          <p:cNvPicPr/>
          <p:nvPr/>
        </p:nvPicPr>
        <p:blipFill>
          <a:blip r:embed="rId2"/>
          <a:stretch>
            <a:fillRect/>
          </a:stretch>
        </p:blipFill>
        <p:spPr>
          <a:xfrm>
            <a:off x="0" y="659757"/>
            <a:ext cx="12192000" cy="6198243"/>
          </a:xfrm>
          <a:prstGeom prst="rect">
            <a:avLst/>
          </a:prstGeom>
        </p:spPr>
      </p:pic>
      <p:sp>
        <p:nvSpPr>
          <p:cNvPr id="3" name="TextBox 2">
            <a:extLst>
              <a:ext uri="{FF2B5EF4-FFF2-40B4-BE49-F238E27FC236}">
                <a16:creationId xmlns:a16="http://schemas.microsoft.com/office/drawing/2014/main" id="{B7D777D3-77B8-4D6D-9E77-47DC399130E3}"/>
              </a:ext>
            </a:extLst>
          </p:cNvPr>
          <p:cNvSpPr txBox="1"/>
          <p:nvPr/>
        </p:nvSpPr>
        <p:spPr>
          <a:xfrm>
            <a:off x="3849305" y="-23149"/>
            <a:ext cx="4493390"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DELETE NOTICE</a:t>
            </a:r>
          </a:p>
        </p:txBody>
      </p:sp>
    </p:spTree>
    <p:extLst>
      <p:ext uri="{BB962C8B-B14F-4D97-AF65-F5344CB8AC3E}">
        <p14:creationId xmlns:p14="http://schemas.microsoft.com/office/powerpoint/2010/main" val="3912829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40DEA3-C328-4380-9CDE-77C265B374F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71332"/>
            <a:ext cx="12192000" cy="6186668"/>
          </a:xfrm>
          <a:prstGeom prst="rect">
            <a:avLst/>
          </a:prstGeom>
          <a:noFill/>
          <a:ln>
            <a:noFill/>
          </a:ln>
        </p:spPr>
      </p:pic>
      <p:sp>
        <p:nvSpPr>
          <p:cNvPr id="3" name="TextBox 2">
            <a:extLst>
              <a:ext uri="{FF2B5EF4-FFF2-40B4-BE49-F238E27FC236}">
                <a16:creationId xmlns:a16="http://schemas.microsoft.com/office/drawing/2014/main" id="{C8666513-B1BB-439C-AC04-8EC342F2353E}"/>
              </a:ext>
            </a:extLst>
          </p:cNvPr>
          <p:cNvSpPr txBox="1"/>
          <p:nvPr/>
        </p:nvSpPr>
        <p:spPr>
          <a:xfrm>
            <a:off x="4037153" y="0"/>
            <a:ext cx="4117694"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ADD MARKS</a:t>
            </a:r>
          </a:p>
        </p:txBody>
      </p:sp>
    </p:spTree>
    <p:extLst>
      <p:ext uri="{BB962C8B-B14F-4D97-AF65-F5344CB8AC3E}">
        <p14:creationId xmlns:p14="http://schemas.microsoft.com/office/powerpoint/2010/main" val="1234023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7D59FA-B99E-42D8-B4A7-D2A20673631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06056"/>
            <a:ext cx="12192000" cy="6151944"/>
          </a:xfrm>
          <a:prstGeom prst="rect">
            <a:avLst/>
          </a:prstGeom>
          <a:noFill/>
          <a:ln>
            <a:noFill/>
          </a:ln>
        </p:spPr>
      </p:pic>
      <p:sp>
        <p:nvSpPr>
          <p:cNvPr id="3" name="TextBox 2">
            <a:extLst>
              <a:ext uri="{FF2B5EF4-FFF2-40B4-BE49-F238E27FC236}">
                <a16:creationId xmlns:a16="http://schemas.microsoft.com/office/drawing/2014/main" id="{8A85E8A5-0C77-4685-80DA-51E35B19AF91}"/>
              </a:ext>
            </a:extLst>
          </p:cNvPr>
          <p:cNvSpPr txBox="1"/>
          <p:nvPr/>
        </p:nvSpPr>
        <p:spPr>
          <a:xfrm>
            <a:off x="4037153" y="0"/>
            <a:ext cx="4117694"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VIEW MARKS</a:t>
            </a:r>
          </a:p>
        </p:txBody>
      </p:sp>
    </p:spTree>
    <p:extLst>
      <p:ext uri="{BB962C8B-B14F-4D97-AF65-F5344CB8AC3E}">
        <p14:creationId xmlns:p14="http://schemas.microsoft.com/office/powerpoint/2010/main" val="1473298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63F8EF-A93C-4970-BE7F-476E110192BD}"/>
              </a:ext>
            </a:extLst>
          </p:cNvPr>
          <p:cNvSpPr txBox="1"/>
          <p:nvPr/>
        </p:nvSpPr>
        <p:spPr>
          <a:xfrm>
            <a:off x="3434421" y="29497"/>
            <a:ext cx="5323158"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ADD ATTENDANCE</a:t>
            </a:r>
          </a:p>
        </p:txBody>
      </p:sp>
      <p:grpSp>
        <p:nvGrpSpPr>
          <p:cNvPr id="5" name="Group 4">
            <a:extLst>
              <a:ext uri="{FF2B5EF4-FFF2-40B4-BE49-F238E27FC236}">
                <a16:creationId xmlns:a16="http://schemas.microsoft.com/office/drawing/2014/main" id="{D849EFB3-C838-47B4-82FD-1ACE28C08A14}"/>
              </a:ext>
            </a:extLst>
          </p:cNvPr>
          <p:cNvGrpSpPr/>
          <p:nvPr/>
        </p:nvGrpSpPr>
        <p:grpSpPr>
          <a:xfrm>
            <a:off x="0" y="763929"/>
            <a:ext cx="12192000" cy="6094071"/>
            <a:chOff x="0" y="763929"/>
            <a:chExt cx="12192000" cy="6094071"/>
          </a:xfrm>
        </p:grpSpPr>
        <p:pic>
          <p:nvPicPr>
            <p:cNvPr id="2" name="Picture 1">
              <a:extLst>
                <a:ext uri="{FF2B5EF4-FFF2-40B4-BE49-F238E27FC236}">
                  <a16:creationId xmlns:a16="http://schemas.microsoft.com/office/drawing/2014/main" id="{E69F7FE2-74C8-4C6D-93BB-A9F5042BDF22}"/>
                </a:ext>
              </a:extLst>
            </p:cNvPr>
            <p:cNvPicPr/>
            <p:nvPr/>
          </p:nvPicPr>
          <p:blipFill rotWithShape="1">
            <a:blip r:embed="rId2" cstate="print">
              <a:extLst>
                <a:ext uri="{28A0092B-C50C-407E-A947-70E740481C1C}">
                  <a14:useLocalDpi xmlns:a14="http://schemas.microsoft.com/office/drawing/2010/main" val="0"/>
                </a:ext>
              </a:extLst>
            </a:blip>
            <a:srcRect b="29218"/>
            <a:stretch/>
          </p:blipFill>
          <p:spPr bwMode="auto">
            <a:xfrm>
              <a:off x="0" y="763929"/>
              <a:ext cx="12192000" cy="4363656"/>
            </a:xfrm>
            <a:prstGeom prst="rect">
              <a:avLst/>
            </a:prstGeom>
            <a:noFill/>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AA4C7BDD-F058-4262-9F69-79C39DA584A8}"/>
                </a:ext>
              </a:extLst>
            </p:cNvPr>
            <p:cNvPicPr>
              <a:picLocks noChangeAspect="1"/>
            </p:cNvPicPr>
            <p:nvPr/>
          </p:nvPicPr>
          <p:blipFill>
            <a:blip r:embed="rId3"/>
            <a:stretch>
              <a:fillRect/>
            </a:stretch>
          </p:blipFill>
          <p:spPr>
            <a:xfrm>
              <a:off x="0" y="5127585"/>
              <a:ext cx="12192000" cy="1730415"/>
            </a:xfrm>
            <a:prstGeom prst="rect">
              <a:avLst/>
            </a:prstGeom>
          </p:spPr>
        </p:pic>
      </p:grpSp>
    </p:spTree>
    <p:extLst>
      <p:ext uri="{BB962C8B-B14F-4D97-AF65-F5344CB8AC3E}">
        <p14:creationId xmlns:p14="http://schemas.microsoft.com/office/powerpoint/2010/main" val="646138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E08E7A0-F52A-4030-A259-3A8C3890827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810228"/>
            <a:ext cx="12192000" cy="6047772"/>
          </a:xfrm>
          <a:prstGeom prst="rect">
            <a:avLst/>
          </a:prstGeom>
          <a:noFill/>
          <a:ln>
            <a:noFill/>
          </a:ln>
        </p:spPr>
      </p:pic>
      <p:sp>
        <p:nvSpPr>
          <p:cNvPr id="3" name="TextBox 2">
            <a:extLst>
              <a:ext uri="{FF2B5EF4-FFF2-40B4-BE49-F238E27FC236}">
                <a16:creationId xmlns:a16="http://schemas.microsoft.com/office/drawing/2014/main" id="{71FEC7A1-F41A-4D0B-84B7-91F1E31A1915}"/>
              </a:ext>
            </a:extLst>
          </p:cNvPr>
          <p:cNvSpPr txBox="1"/>
          <p:nvPr/>
        </p:nvSpPr>
        <p:spPr>
          <a:xfrm>
            <a:off x="3247421" y="0"/>
            <a:ext cx="5697157"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VIEW ATTENDANCE</a:t>
            </a:r>
          </a:p>
        </p:txBody>
      </p:sp>
    </p:spTree>
    <p:extLst>
      <p:ext uri="{BB962C8B-B14F-4D97-AF65-F5344CB8AC3E}">
        <p14:creationId xmlns:p14="http://schemas.microsoft.com/office/powerpoint/2010/main" val="2818941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A55C8DD-99BC-4C23-8C5A-A08868B298A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897474"/>
            <a:ext cx="12192000" cy="6186668"/>
          </a:xfrm>
          <a:prstGeom prst="rect">
            <a:avLst/>
          </a:prstGeom>
          <a:noFill/>
          <a:ln>
            <a:noFill/>
          </a:ln>
        </p:spPr>
      </p:pic>
      <p:sp>
        <p:nvSpPr>
          <p:cNvPr id="3" name="TextBox 2">
            <a:extLst>
              <a:ext uri="{FF2B5EF4-FFF2-40B4-BE49-F238E27FC236}">
                <a16:creationId xmlns:a16="http://schemas.microsoft.com/office/drawing/2014/main" id="{362C7FAB-4CCA-44CB-BA77-50E9F2EE6189}"/>
              </a:ext>
            </a:extLst>
          </p:cNvPr>
          <p:cNvSpPr txBox="1"/>
          <p:nvPr/>
        </p:nvSpPr>
        <p:spPr>
          <a:xfrm>
            <a:off x="3247421" y="0"/>
            <a:ext cx="5697157" cy="707886"/>
          </a:xfrm>
          <a:prstGeom prst="rect">
            <a:avLst/>
          </a:prstGeom>
          <a:blipFill>
            <a:blip r:embed="rId3"/>
            <a:tile tx="0" ty="0" sx="100000" sy="100000" flip="none" algn="tl"/>
          </a:blipFill>
        </p:spPr>
        <p:txBody>
          <a:bodyPr wrap="square" rtlCol="0">
            <a:spAutoFit/>
          </a:bodyPr>
          <a:lstStyle/>
          <a:p>
            <a:r>
              <a:rPr lang="en-US" sz="4000" b="1" u="sng" dirty="0">
                <a:solidFill>
                  <a:srgbClr val="C00000"/>
                </a:solidFill>
                <a:latin typeface="Montserrat ExtraBold" panose="00000900000000000000" pitchFamily="2" charset="0"/>
              </a:rPr>
              <a:t>ADD SCHEDULE</a:t>
            </a:r>
          </a:p>
        </p:txBody>
      </p:sp>
    </p:spTree>
    <p:extLst>
      <p:ext uri="{BB962C8B-B14F-4D97-AF65-F5344CB8AC3E}">
        <p14:creationId xmlns:p14="http://schemas.microsoft.com/office/powerpoint/2010/main" val="3385614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3023DE-A480-414B-A28D-139E8552EC29}"/>
              </a:ext>
            </a:extLst>
          </p:cNvPr>
          <p:cNvGrpSpPr/>
          <p:nvPr/>
        </p:nvGrpSpPr>
        <p:grpSpPr>
          <a:xfrm>
            <a:off x="0" y="844952"/>
            <a:ext cx="12192000" cy="6013048"/>
            <a:chOff x="0" y="844952"/>
            <a:chExt cx="12192000" cy="6013048"/>
          </a:xfrm>
        </p:grpSpPr>
        <p:pic>
          <p:nvPicPr>
            <p:cNvPr id="2" name="Picture 1">
              <a:extLst>
                <a:ext uri="{FF2B5EF4-FFF2-40B4-BE49-F238E27FC236}">
                  <a16:creationId xmlns:a16="http://schemas.microsoft.com/office/drawing/2014/main" id="{34C0D19C-B9DC-4969-B00F-0F7BC68EC383}"/>
                </a:ext>
              </a:extLst>
            </p:cNvPr>
            <p:cNvPicPr/>
            <p:nvPr/>
          </p:nvPicPr>
          <p:blipFill rotWithShape="1">
            <a:blip r:embed="rId2" cstate="print">
              <a:extLst>
                <a:ext uri="{28A0092B-C50C-407E-A947-70E740481C1C}">
                  <a14:useLocalDpi xmlns:a14="http://schemas.microsoft.com/office/drawing/2010/main" val="0"/>
                </a:ext>
              </a:extLst>
            </a:blip>
            <a:srcRect b="35528"/>
            <a:stretch/>
          </p:blipFill>
          <p:spPr bwMode="auto">
            <a:xfrm>
              <a:off x="0" y="844952"/>
              <a:ext cx="12192000" cy="4572000"/>
            </a:xfrm>
            <a:prstGeom prst="rect">
              <a:avLst/>
            </a:prstGeom>
            <a:noFill/>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F35DD0A9-96F7-4C69-88FD-5B22F92E704D}"/>
                </a:ext>
              </a:extLst>
            </p:cNvPr>
            <p:cNvPicPr>
              <a:picLocks noChangeAspect="1"/>
            </p:cNvPicPr>
            <p:nvPr/>
          </p:nvPicPr>
          <p:blipFill>
            <a:blip r:embed="rId3"/>
            <a:stretch>
              <a:fillRect/>
            </a:stretch>
          </p:blipFill>
          <p:spPr>
            <a:xfrm>
              <a:off x="0" y="4938472"/>
              <a:ext cx="12192000" cy="1919528"/>
            </a:xfrm>
            <a:prstGeom prst="rect">
              <a:avLst/>
            </a:prstGeom>
          </p:spPr>
        </p:pic>
      </p:grpSp>
      <p:sp>
        <p:nvSpPr>
          <p:cNvPr id="5" name="TextBox 4">
            <a:extLst>
              <a:ext uri="{FF2B5EF4-FFF2-40B4-BE49-F238E27FC236}">
                <a16:creationId xmlns:a16="http://schemas.microsoft.com/office/drawing/2014/main" id="{E9D55057-3627-436B-B6FE-1C392308A9FF}"/>
              </a:ext>
            </a:extLst>
          </p:cNvPr>
          <p:cNvSpPr txBox="1"/>
          <p:nvPr/>
        </p:nvSpPr>
        <p:spPr>
          <a:xfrm>
            <a:off x="3247421" y="0"/>
            <a:ext cx="5697157"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VIEW SCHEDULE</a:t>
            </a:r>
          </a:p>
        </p:txBody>
      </p:sp>
    </p:spTree>
    <p:extLst>
      <p:ext uri="{BB962C8B-B14F-4D97-AF65-F5344CB8AC3E}">
        <p14:creationId xmlns:p14="http://schemas.microsoft.com/office/powerpoint/2010/main" val="934274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932A125-518F-4F73-828D-A01E2F1E1D7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06056"/>
            <a:ext cx="12192000" cy="6151944"/>
          </a:xfrm>
          <a:prstGeom prst="rect">
            <a:avLst/>
          </a:prstGeom>
          <a:noFill/>
          <a:ln>
            <a:noFill/>
          </a:ln>
        </p:spPr>
      </p:pic>
      <p:sp>
        <p:nvSpPr>
          <p:cNvPr id="3" name="TextBox 2">
            <a:extLst>
              <a:ext uri="{FF2B5EF4-FFF2-40B4-BE49-F238E27FC236}">
                <a16:creationId xmlns:a16="http://schemas.microsoft.com/office/drawing/2014/main" id="{8FBEBD3A-E212-4F8B-B4AE-4EA834B9BDF9}"/>
              </a:ext>
            </a:extLst>
          </p:cNvPr>
          <p:cNvSpPr txBox="1"/>
          <p:nvPr/>
        </p:nvSpPr>
        <p:spPr>
          <a:xfrm>
            <a:off x="4606120" y="-1830"/>
            <a:ext cx="2979759"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ADD FEES</a:t>
            </a:r>
          </a:p>
        </p:txBody>
      </p:sp>
    </p:spTree>
    <p:extLst>
      <p:ext uri="{BB962C8B-B14F-4D97-AF65-F5344CB8AC3E}">
        <p14:creationId xmlns:p14="http://schemas.microsoft.com/office/powerpoint/2010/main" val="1225445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930897-163F-4FE5-8772-359372CAF3D5}"/>
              </a:ext>
            </a:extLst>
          </p:cNvPr>
          <p:cNvSpPr txBox="1"/>
          <p:nvPr/>
        </p:nvSpPr>
        <p:spPr>
          <a:xfrm>
            <a:off x="266220" y="120243"/>
            <a:ext cx="9583838" cy="830997"/>
          </a:xfrm>
          <a:prstGeom prst="rect">
            <a:avLst/>
          </a:prstGeom>
          <a:noFill/>
        </p:spPr>
        <p:txBody>
          <a:bodyPr wrap="square" rtlCol="0">
            <a:spAutoFit/>
          </a:bodyPr>
          <a:lstStyle/>
          <a:p>
            <a:r>
              <a:rPr lang="en-US" sz="4800" b="1" u="sng" dirty="0">
                <a:solidFill>
                  <a:srgbClr val="C00000"/>
                </a:solidFill>
                <a:latin typeface="Montserrat ExtraBold" panose="00000900000000000000" pitchFamily="2" charset="0"/>
              </a:rPr>
              <a:t>TECHNOLOGY USED</a:t>
            </a:r>
            <a:endParaRPr lang="en-US" sz="3200" b="1" u="sng" dirty="0">
              <a:solidFill>
                <a:srgbClr val="C00000"/>
              </a:solidFill>
              <a:latin typeface="Montserrat ExtraBold" panose="00000900000000000000" pitchFamily="2" charset="0"/>
            </a:endParaRPr>
          </a:p>
        </p:txBody>
      </p:sp>
      <p:sp>
        <p:nvSpPr>
          <p:cNvPr id="4" name="TextBox 3">
            <a:extLst>
              <a:ext uri="{FF2B5EF4-FFF2-40B4-BE49-F238E27FC236}">
                <a16:creationId xmlns:a16="http://schemas.microsoft.com/office/drawing/2014/main" id="{9F37AF70-43D9-478E-A499-450A021F1633}"/>
              </a:ext>
            </a:extLst>
          </p:cNvPr>
          <p:cNvSpPr txBox="1"/>
          <p:nvPr/>
        </p:nvSpPr>
        <p:spPr>
          <a:xfrm>
            <a:off x="266220" y="835493"/>
            <a:ext cx="11925780" cy="5909310"/>
          </a:xfrm>
          <a:prstGeom prst="rect">
            <a:avLst/>
          </a:prstGeom>
          <a:blipFill>
            <a:blip r:embed="rId2"/>
            <a:tile tx="0" ty="0" sx="100000" sy="100000" flip="none" algn="tl"/>
          </a:blipFill>
        </p:spPr>
        <p:txBody>
          <a:bodyPr wrap="square" rtlCol="0">
            <a:spAutoFit/>
          </a:bodyPr>
          <a:lstStyle/>
          <a:p>
            <a:pPr algn="just"/>
            <a:r>
              <a:rPr lang="en-US" dirty="0">
                <a:latin typeface="Montserrat SemiBold" panose="00000700000000000000" pitchFamily="2" charset="0"/>
              </a:rPr>
              <a:t>We used Java Spring-Boot as backend and React JS as Frontend in our Project.</a:t>
            </a:r>
          </a:p>
          <a:p>
            <a:pPr algn="just"/>
            <a:br>
              <a:rPr lang="en-US" b="1" dirty="0">
                <a:latin typeface="Montserrat SemiBold" panose="00000700000000000000" pitchFamily="2" charset="0"/>
              </a:rPr>
            </a:br>
            <a:r>
              <a:rPr lang="en-US" b="1" dirty="0">
                <a:latin typeface="Montserrat SemiBold" panose="00000700000000000000" pitchFamily="2" charset="0"/>
                <a:sym typeface="Symbol" panose="05050102010706020507" pitchFamily="18" charset="2"/>
              </a:rPr>
              <a:t> </a:t>
            </a:r>
            <a:r>
              <a:rPr lang="en-US" b="1" dirty="0">
                <a:latin typeface="Montserrat SemiBold" panose="00000700000000000000" pitchFamily="2" charset="0"/>
              </a:rPr>
              <a:t>Spring-Boot :– </a:t>
            </a:r>
          </a:p>
          <a:p>
            <a:pPr algn="just"/>
            <a:r>
              <a:rPr lang="en-US" dirty="0"/>
              <a:t>	</a:t>
            </a:r>
            <a:r>
              <a:rPr lang="en-US" dirty="0">
                <a:latin typeface="Montserrat Medium" panose="00000600000000000000" pitchFamily="2" charset="0"/>
              </a:rPr>
              <a:t>Spring Boot is an open source Java-based framework used to build stand-alone and production ready spring applications. It is a project that is built on the top of the Spring Framework. The main goal of the Spring Boot framework is that it provides an easier and faster way to set up, configure, and run both simple and web-based applications thereby reduce overall development time and increase efficiency.</a:t>
            </a:r>
          </a:p>
          <a:p>
            <a:br>
              <a:rPr lang="en-US" b="1" dirty="0">
                <a:latin typeface="Montserrat SemiBold" panose="00000700000000000000" pitchFamily="2" charset="0"/>
              </a:rPr>
            </a:br>
            <a:r>
              <a:rPr lang="en-US" b="1" dirty="0">
                <a:latin typeface="Montserrat SemiBold" panose="00000700000000000000" pitchFamily="2" charset="0"/>
                <a:sym typeface="Symbol" panose="05050102010706020507" pitchFamily="18" charset="2"/>
              </a:rPr>
              <a:t> </a:t>
            </a:r>
            <a:r>
              <a:rPr lang="en-US" b="1" dirty="0">
                <a:latin typeface="Montserrat SemiBold" panose="00000700000000000000" pitchFamily="2" charset="0"/>
              </a:rPr>
              <a:t>React :– </a:t>
            </a:r>
          </a:p>
          <a:p>
            <a:pPr algn="just"/>
            <a:r>
              <a:rPr lang="en-US" b="1" dirty="0">
                <a:latin typeface="Montserrat SemiBold" panose="00000700000000000000" pitchFamily="2" charset="0"/>
              </a:rPr>
              <a:t>	</a:t>
            </a:r>
            <a:r>
              <a:rPr lang="en-US" dirty="0">
                <a:latin typeface="Montserrat Medium" panose="00000600000000000000" pitchFamily="2" charset="0"/>
              </a:rPr>
              <a:t>React allows developers to create large web applications that can change data, without reloading the page. The main purpose of React is to be fast, scalable, and simple. React has become the first choice for frontend because it gives developers the ability to work with a virtual browser (more friendly than the real browser). Also, a JavaScript developer can become a productive developer in a few hours because there is a small API to learn, a few functions, and how to use them.</a:t>
            </a:r>
          </a:p>
          <a:p>
            <a:pPr algn="just"/>
            <a:endParaRPr lang="en-US" b="1" dirty="0">
              <a:latin typeface="Montserrat SemiBold" panose="00000700000000000000" pitchFamily="2" charset="0"/>
            </a:endParaRPr>
          </a:p>
          <a:p>
            <a:pPr algn="just"/>
            <a:r>
              <a:rPr lang="en-US" b="1" dirty="0">
                <a:latin typeface="Montserrat SemiBold" panose="00000700000000000000" pitchFamily="2" charset="0"/>
                <a:sym typeface="Symbol" panose="05050102010706020507" pitchFamily="18" charset="2"/>
              </a:rPr>
              <a:t> </a:t>
            </a:r>
            <a:r>
              <a:rPr lang="en-US" b="1" dirty="0">
                <a:latin typeface="Montserrat SemiBold" panose="00000700000000000000" pitchFamily="2" charset="0"/>
              </a:rPr>
              <a:t>MySQL:-</a:t>
            </a:r>
          </a:p>
          <a:p>
            <a:r>
              <a:rPr lang="en-US" sz="1600" dirty="0">
                <a:latin typeface="Montserrat Medium" panose="00000600000000000000" pitchFamily="2" charset="0"/>
              </a:rPr>
              <a:t>	</a:t>
            </a:r>
            <a:r>
              <a:rPr lang="en-US" dirty="0">
                <a:latin typeface="Montserrat Medium" panose="00000600000000000000" pitchFamily="2" charset="0"/>
              </a:rPr>
              <a:t>MySQL is a relational database management system based on Structured Query Language. The application is used for a wide range of purposes, including data warehousing, e-commerce, logging applications, etc. </a:t>
            </a:r>
            <a:br>
              <a:rPr lang="en-US" dirty="0">
                <a:solidFill>
                  <a:srgbClr val="B464B4"/>
                </a:solidFill>
                <a:latin typeface="Montserrat SemiBold" panose="00000700000000000000" pitchFamily="2" charset="0"/>
              </a:rPr>
            </a:br>
            <a:endParaRPr lang="en-US" dirty="0">
              <a:solidFill>
                <a:srgbClr val="B464B4"/>
              </a:solidFill>
              <a:latin typeface="Montserrat SemiBold" panose="00000700000000000000" pitchFamily="2" charset="0"/>
            </a:endParaRPr>
          </a:p>
        </p:txBody>
      </p:sp>
    </p:spTree>
    <p:extLst>
      <p:ext uri="{BB962C8B-B14F-4D97-AF65-F5344CB8AC3E}">
        <p14:creationId xmlns:p14="http://schemas.microsoft.com/office/powerpoint/2010/main" val="16556293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4B6B24-DB4E-4749-AA5E-F5F7755C1C4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40780"/>
            <a:ext cx="12192000" cy="6204030"/>
          </a:xfrm>
          <a:prstGeom prst="rect">
            <a:avLst/>
          </a:prstGeom>
          <a:noFill/>
          <a:ln>
            <a:noFill/>
          </a:ln>
        </p:spPr>
      </p:pic>
      <p:sp>
        <p:nvSpPr>
          <p:cNvPr id="3" name="TextBox 2">
            <a:extLst>
              <a:ext uri="{FF2B5EF4-FFF2-40B4-BE49-F238E27FC236}">
                <a16:creationId xmlns:a16="http://schemas.microsoft.com/office/drawing/2014/main" id="{3DF45458-BB8D-4560-8AB8-5CC581218BDE}"/>
              </a:ext>
            </a:extLst>
          </p:cNvPr>
          <p:cNvSpPr txBox="1"/>
          <p:nvPr/>
        </p:nvSpPr>
        <p:spPr>
          <a:xfrm>
            <a:off x="4606120" y="-1830"/>
            <a:ext cx="3253090"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VIEW FEES</a:t>
            </a:r>
          </a:p>
        </p:txBody>
      </p:sp>
    </p:spTree>
    <p:extLst>
      <p:ext uri="{BB962C8B-B14F-4D97-AF65-F5344CB8AC3E}">
        <p14:creationId xmlns:p14="http://schemas.microsoft.com/office/powerpoint/2010/main" val="26106542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6F191F5-5D49-4A2E-874B-D6E340D32668}"/>
              </a:ext>
            </a:extLst>
          </p:cNvPr>
          <p:cNvGrpSpPr/>
          <p:nvPr/>
        </p:nvGrpSpPr>
        <p:grpSpPr>
          <a:xfrm>
            <a:off x="1427003" y="2335931"/>
            <a:ext cx="10876885" cy="2560160"/>
            <a:chOff x="1322832" y="2497976"/>
            <a:chExt cx="10117072" cy="1862048"/>
          </a:xfrm>
        </p:grpSpPr>
        <p:sp>
          <p:nvSpPr>
            <p:cNvPr id="3" name="TextBox 2">
              <a:extLst>
                <a:ext uri="{FF2B5EF4-FFF2-40B4-BE49-F238E27FC236}">
                  <a16:creationId xmlns:a16="http://schemas.microsoft.com/office/drawing/2014/main" id="{CA9A5A84-C221-4CD6-8A98-7C89839BDC46}"/>
                </a:ext>
              </a:extLst>
            </p:cNvPr>
            <p:cNvSpPr txBox="1"/>
            <p:nvPr/>
          </p:nvSpPr>
          <p:spPr>
            <a:xfrm>
              <a:off x="1322832" y="2497976"/>
              <a:ext cx="9546336" cy="1862048"/>
            </a:xfrm>
            <a:prstGeom prst="rect">
              <a:avLst/>
            </a:prstGeom>
            <a:noFill/>
          </p:spPr>
          <p:txBody>
            <a:bodyPr wrap="square" rtlCol="0">
              <a:spAutoFit/>
            </a:bodyPr>
            <a:lstStyle/>
            <a:p>
              <a:r>
                <a:rPr lang="en-US" sz="11500" dirty="0">
                  <a:solidFill>
                    <a:srgbClr val="C689C6"/>
                  </a:solidFill>
                  <a:latin typeface="Montserrat ExtraBold" panose="00000900000000000000" pitchFamily="2" charset="0"/>
                </a:rPr>
                <a:t>THANK YOU</a:t>
              </a:r>
            </a:p>
          </p:txBody>
        </p:sp>
        <p:sp>
          <p:nvSpPr>
            <p:cNvPr id="2" name="TextBox 1">
              <a:extLst>
                <a:ext uri="{FF2B5EF4-FFF2-40B4-BE49-F238E27FC236}">
                  <a16:creationId xmlns:a16="http://schemas.microsoft.com/office/drawing/2014/main" id="{073AEE50-5DCE-4776-97EB-99301A516C38}"/>
                </a:ext>
              </a:extLst>
            </p:cNvPr>
            <p:cNvSpPr txBox="1"/>
            <p:nvPr/>
          </p:nvSpPr>
          <p:spPr>
            <a:xfrm>
              <a:off x="1403856" y="2644170"/>
              <a:ext cx="10036048" cy="1141640"/>
            </a:xfrm>
            <a:prstGeom prst="rect">
              <a:avLst/>
            </a:prstGeom>
            <a:noFill/>
          </p:spPr>
          <p:txBody>
            <a:bodyPr wrap="square" rtlCol="0">
              <a:spAutoFit/>
            </a:bodyPr>
            <a:lstStyle/>
            <a:p>
              <a:r>
                <a:rPr lang="en-US" sz="9600" kern="3000" spc="1370" dirty="0">
                  <a:latin typeface="Montserrat ExtraBold" panose="00000900000000000000" pitchFamily="2" charset="0"/>
                </a:rPr>
                <a:t>THANK YOU</a:t>
              </a:r>
            </a:p>
          </p:txBody>
        </p:sp>
      </p:grpSp>
    </p:spTree>
    <p:extLst>
      <p:ext uri="{BB962C8B-B14F-4D97-AF65-F5344CB8AC3E}">
        <p14:creationId xmlns:p14="http://schemas.microsoft.com/office/powerpoint/2010/main" val="3222490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DD6246-F426-4B04-B6C6-4033CBB85AD5}"/>
              </a:ext>
            </a:extLst>
          </p:cNvPr>
          <p:cNvSpPr txBox="1"/>
          <p:nvPr/>
        </p:nvSpPr>
        <p:spPr>
          <a:xfrm>
            <a:off x="334841" y="165316"/>
            <a:ext cx="9583838"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USER CLASSES</a:t>
            </a:r>
          </a:p>
        </p:txBody>
      </p:sp>
      <p:pic>
        <p:nvPicPr>
          <p:cNvPr id="11" name="Picture 10">
            <a:extLst>
              <a:ext uri="{FF2B5EF4-FFF2-40B4-BE49-F238E27FC236}">
                <a16:creationId xmlns:a16="http://schemas.microsoft.com/office/drawing/2014/main" id="{FB452A1D-999F-473B-AADB-FA8DE2B2B1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928" y="1981197"/>
            <a:ext cx="2161941" cy="2093089"/>
          </a:xfrm>
          <a:prstGeom prst="rect">
            <a:avLst/>
          </a:prstGeom>
        </p:spPr>
      </p:pic>
      <p:sp>
        <p:nvSpPr>
          <p:cNvPr id="12" name="TextBox 11">
            <a:extLst>
              <a:ext uri="{FF2B5EF4-FFF2-40B4-BE49-F238E27FC236}">
                <a16:creationId xmlns:a16="http://schemas.microsoft.com/office/drawing/2014/main" id="{21602BA3-02D4-402B-AD41-7B229702B984}"/>
              </a:ext>
            </a:extLst>
          </p:cNvPr>
          <p:cNvSpPr txBox="1"/>
          <p:nvPr/>
        </p:nvSpPr>
        <p:spPr>
          <a:xfrm>
            <a:off x="1655179" y="4350150"/>
            <a:ext cx="1157469" cy="381965"/>
          </a:xfrm>
          <a:prstGeom prst="rect">
            <a:avLst/>
          </a:prstGeom>
          <a:noFill/>
        </p:spPr>
        <p:txBody>
          <a:bodyPr wrap="square" rtlCol="0">
            <a:spAutoFit/>
          </a:bodyPr>
          <a:lstStyle/>
          <a:p>
            <a:r>
              <a:rPr lang="en-US" b="1" dirty="0">
                <a:solidFill>
                  <a:srgbClr val="C00000"/>
                </a:solidFill>
                <a:latin typeface="Montserrat SemiBold" panose="00000700000000000000" pitchFamily="2" charset="0"/>
              </a:rPr>
              <a:t>Admin</a:t>
            </a:r>
          </a:p>
        </p:txBody>
      </p:sp>
      <p:sp>
        <p:nvSpPr>
          <p:cNvPr id="13" name="TextBox 12">
            <a:extLst>
              <a:ext uri="{FF2B5EF4-FFF2-40B4-BE49-F238E27FC236}">
                <a16:creationId xmlns:a16="http://schemas.microsoft.com/office/drawing/2014/main" id="{C9A8659C-5D9F-4E93-BE5E-C51ECADA5BDD}"/>
              </a:ext>
            </a:extLst>
          </p:cNvPr>
          <p:cNvSpPr txBox="1"/>
          <p:nvPr/>
        </p:nvSpPr>
        <p:spPr>
          <a:xfrm>
            <a:off x="1036928" y="4732115"/>
            <a:ext cx="2268102" cy="2062103"/>
          </a:xfrm>
          <a:prstGeom prst="rect">
            <a:avLst/>
          </a:prstGeom>
          <a:noFill/>
        </p:spPr>
        <p:txBody>
          <a:bodyPr wrap="square" rtlCol="0">
            <a:spAutoFit/>
          </a:bodyPr>
          <a:lstStyle/>
          <a:p>
            <a:pPr algn="ctr"/>
            <a:r>
              <a:rPr lang="en-US" sz="1600" dirty="0">
                <a:latin typeface="Montserrat Medium" panose="00000600000000000000" pitchFamily="2" charset="0"/>
              </a:rPr>
              <a:t>In this module, Admin can register, update, delete student, teacher as well as admin and various other features</a:t>
            </a:r>
          </a:p>
        </p:txBody>
      </p:sp>
      <p:sp>
        <p:nvSpPr>
          <p:cNvPr id="14" name="TextBox 13">
            <a:extLst>
              <a:ext uri="{FF2B5EF4-FFF2-40B4-BE49-F238E27FC236}">
                <a16:creationId xmlns:a16="http://schemas.microsoft.com/office/drawing/2014/main" id="{5EC2565C-A995-476E-9B82-8F91D6A30BCA}"/>
              </a:ext>
            </a:extLst>
          </p:cNvPr>
          <p:cNvSpPr txBox="1"/>
          <p:nvPr/>
        </p:nvSpPr>
        <p:spPr>
          <a:xfrm>
            <a:off x="5517265" y="4350151"/>
            <a:ext cx="1157469" cy="381965"/>
          </a:xfrm>
          <a:prstGeom prst="rect">
            <a:avLst/>
          </a:prstGeom>
          <a:noFill/>
        </p:spPr>
        <p:txBody>
          <a:bodyPr wrap="square" rtlCol="0">
            <a:spAutoFit/>
          </a:bodyPr>
          <a:lstStyle/>
          <a:p>
            <a:r>
              <a:rPr lang="en-US" b="1" dirty="0">
                <a:solidFill>
                  <a:srgbClr val="C00000"/>
                </a:solidFill>
                <a:latin typeface="Montserrat SemiBold" panose="00000700000000000000" pitchFamily="2" charset="0"/>
              </a:rPr>
              <a:t>Teacher</a:t>
            </a:r>
          </a:p>
        </p:txBody>
      </p:sp>
      <p:sp>
        <p:nvSpPr>
          <p:cNvPr id="15" name="TextBox 14">
            <a:extLst>
              <a:ext uri="{FF2B5EF4-FFF2-40B4-BE49-F238E27FC236}">
                <a16:creationId xmlns:a16="http://schemas.microsoft.com/office/drawing/2014/main" id="{E3736512-967C-490A-AAC6-C912BF10EE8C}"/>
              </a:ext>
            </a:extLst>
          </p:cNvPr>
          <p:cNvSpPr txBox="1"/>
          <p:nvPr/>
        </p:nvSpPr>
        <p:spPr>
          <a:xfrm>
            <a:off x="4961948" y="4732115"/>
            <a:ext cx="2268102" cy="1815882"/>
          </a:xfrm>
          <a:prstGeom prst="rect">
            <a:avLst/>
          </a:prstGeom>
          <a:noFill/>
        </p:spPr>
        <p:txBody>
          <a:bodyPr wrap="square" rtlCol="0">
            <a:spAutoFit/>
          </a:bodyPr>
          <a:lstStyle/>
          <a:p>
            <a:pPr algn="ctr"/>
            <a:r>
              <a:rPr lang="en-US" sz="1600" dirty="0">
                <a:latin typeface="Montserrat Medium" panose="00000600000000000000" pitchFamily="2" charset="0"/>
              </a:rPr>
              <a:t>In this module, Teacher can add marks, add notice, add attendance, and various other things</a:t>
            </a:r>
          </a:p>
        </p:txBody>
      </p:sp>
      <p:sp>
        <p:nvSpPr>
          <p:cNvPr id="16" name="TextBox 15">
            <a:extLst>
              <a:ext uri="{FF2B5EF4-FFF2-40B4-BE49-F238E27FC236}">
                <a16:creationId xmlns:a16="http://schemas.microsoft.com/office/drawing/2014/main" id="{C95C923D-BD40-4E50-BDD9-C2AEEF7E8BAD}"/>
              </a:ext>
            </a:extLst>
          </p:cNvPr>
          <p:cNvSpPr txBox="1"/>
          <p:nvPr/>
        </p:nvSpPr>
        <p:spPr>
          <a:xfrm>
            <a:off x="9803757" y="4350152"/>
            <a:ext cx="1157469" cy="381965"/>
          </a:xfrm>
          <a:prstGeom prst="rect">
            <a:avLst/>
          </a:prstGeom>
          <a:noFill/>
        </p:spPr>
        <p:txBody>
          <a:bodyPr wrap="square" rtlCol="0">
            <a:spAutoFit/>
          </a:bodyPr>
          <a:lstStyle/>
          <a:p>
            <a:r>
              <a:rPr lang="en-US" b="1" dirty="0">
                <a:solidFill>
                  <a:srgbClr val="C00000"/>
                </a:solidFill>
                <a:latin typeface="Montserrat SemiBold" panose="00000700000000000000" pitchFamily="2" charset="0"/>
              </a:rPr>
              <a:t>Student</a:t>
            </a:r>
          </a:p>
        </p:txBody>
      </p:sp>
      <p:sp>
        <p:nvSpPr>
          <p:cNvPr id="17" name="TextBox 16">
            <a:extLst>
              <a:ext uri="{FF2B5EF4-FFF2-40B4-BE49-F238E27FC236}">
                <a16:creationId xmlns:a16="http://schemas.microsoft.com/office/drawing/2014/main" id="{5029D922-9068-44C6-825F-952066EAE5E3}"/>
              </a:ext>
            </a:extLst>
          </p:cNvPr>
          <p:cNvSpPr txBox="1"/>
          <p:nvPr/>
        </p:nvSpPr>
        <p:spPr>
          <a:xfrm>
            <a:off x="9248440" y="4732115"/>
            <a:ext cx="2268102" cy="1569660"/>
          </a:xfrm>
          <a:prstGeom prst="rect">
            <a:avLst/>
          </a:prstGeom>
          <a:noFill/>
        </p:spPr>
        <p:txBody>
          <a:bodyPr wrap="square" rtlCol="0">
            <a:spAutoFit/>
          </a:bodyPr>
          <a:lstStyle/>
          <a:p>
            <a:pPr algn="ctr"/>
            <a:r>
              <a:rPr lang="en-US" sz="1600" dirty="0">
                <a:latin typeface="Montserrat Medium" panose="00000600000000000000" pitchFamily="2" charset="0"/>
              </a:rPr>
              <a:t>In this module, Student can view attendance, add fees and view marks various other things</a:t>
            </a:r>
          </a:p>
        </p:txBody>
      </p:sp>
      <p:pic>
        <p:nvPicPr>
          <p:cNvPr id="19" name="Picture 18">
            <a:extLst>
              <a:ext uri="{FF2B5EF4-FFF2-40B4-BE49-F238E27FC236}">
                <a16:creationId xmlns:a16="http://schemas.microsoft.com/office/drawing/2014/main" id="{A8217EA5-95DF-4328-A007-C3FD6A2C95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4628" y="1981198"/>
            <a:ext cx="2081060" cy="2093089"/>
          </a:xfrm>
          <a:prstGeom prst="rect">
            <a:avLst/>
          </a:prstGeom>
        </p:spPr>
      </p:pic>
      <p:pic>
        <p:nvPicPr>
          <p:cNvPr id="21" name="Picture 20">
            <a:extLst>
              <a:ext uri="{FF2B5EF4-FFF2-40B4-BE49-F238E27FC236}">
                <a16:creationId xmlns:a16="http://schemas.microsoft.com/office/drawing/2014/main" id="{5E0C78D4-2683-4FF2-A355-05B5414DB2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6760" y="1981197"/>
            <a:ext cx="1938479" cy="2262852"/>
          </a:xfrm>
          <a:prstGeom prst="rect">
            <a:avLst/>
          </a:prstGeom>
        </p:spPr>
      </p:pic>
    </p:spTree>
    <p:extLst>
      <p:ext uri="{BB962C8B-B14F-4D97-AF65-F5344CB8AC3E}">
        <p14:creationId xmlns:p14="http://schemas.microsoft.com/office/powerpoint/2010/main" val="3844904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592181-AB9E-4130-A947-B52DC9E150B1}"/>
              </a:ext>
            </a:extLst>
          </p:cNvPr>
          <p:cNvSpPr txBox="1"/>
          <p:nvPr/>
        </p:nvSpPr>
        <p:spPr>
          <a:xfrm>
            <a:off x="266220" y="65379"/>
            <a:ext cx="9583838"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PRODUCT FUNCTIONS</a:t>
            </a:r>
          </a:p>
        </p:txBody>
      </p:sp>
      <p:sp>
        <p:nvSpPr>
          <p:cNvPr id="3" name="TextBox 2">
            <a:extLst>
              <a:ext uri="{FF2B5EF4-FFF2-40B4-BE49-F238E27FC236}">
                <a16:creationId xmlns:a16="http://schemas.microsoft.com/office/drawing/2014/main" id="{3BF3F6F2-6D72-4286-B1F6-D9C642EC979E}"/>
              </a:ext>
            </a:extLst>
          </p:cNvPr>
          <p:cNvSpPr txBox="1"/>
          <p:nvPr/>
        </p:nvSpPr>
        <p:spPr>
          <a:xfrm>
            <a:off x="266220" y="1302932"/>
            <a:ext cx="11702003" cy="4801314"/>
          </a:xfrm>
          <a:prstGeom prst="rect">
            <a:avLst/>
          </a:prstGeom>
          <a:noFill/>
        </p:spPr>
        <p:txBody>
          <a:bodyPr wrap="square" rtlCol="0">
            <a:spAutoFit/>
          </a:bodyPr>
          <a:lstStyle/>
          <a:p>
            <a:pPr marL="457200" indent="-457200" algn="just">
              <a:buFont typeface="Wingdings" panose="05000000000000000000" pitchFamily="2" charset="2"/>
              <a:buChar char="q"/>
            </a:pPr>
            <a:r>
              <a:rPr lang="en-US" sz="2400" b="1" dirty="0">
                <a:latin typeface="Montserrat SemiBold" panose="00000700000000000000" pitchFamily="2" charset="0"/>
              </a:rPr>
              <a:t>The system provide efficient medium to manage all basic business of school.</a:t>
            </a:r>
          </a:p>
          <a:p>
            <a:pPr marL="457200" indent="-457200" algn="just">
              <a:buFont typeface="Wingdings" panose="05000000000000000000" pitchFamily="2" charset="2"/>
              <a:buChar char="q"/>
            </a:pPr>
            <a:r>
              <a:rPr lang="en-US" sz="2400" b="1" dirty="0">
                <a:latin typeface="Montserrat SemiBold" panose="00000700000000000000" pitchFamily="2" charset="0"/>
              </a:rPr>
              <a:t>It also provide easy interface for admin, teacher and student to perform their related operations.</a:t>
            </a:r>
          </a:p>
          <a:p>
            <a:pPr marL="457200" indent="-457200" algn="just">
              <a:buFont typeface="Wingdings" panose="05000000000000000000" pitchFamily="2" charset="2"/>
              <a:buChar char="q"/>
            </a:pPr>
            <a:r>
              <a:rPr lang="en-US" sz="2400" b="1" dirty="0">
                <a:latin typeface="Montserrat SemiBold" panose="00000700000000000000" pitchFamily="2" charset="0"/>
              </a:rPr>
              <a:t>The system provides better way for keeping huge database of school.</a:t>
            </a:r>
          </a:p>
          <a:p>
            <a:pPr marL="457200" indent="-457200" algn="just">
              <a:buFont typeface="Wingdings" panose="05000000000000000000" pitchFamily="2" charset="2"/>
              <a:buChar char="q"/>
            </a:pPr>
            <a:r>
              <a:rPr lang="en-US" sz="2400" b="1" dirty="0">
                <a:latin typeface="Montserrat SemiBold" panose="00000700000000000000" pitchFamily="2" charset="0"/>
              </a:rPr>
              <a:t>It also allows the student, teacher, admin to get the information faster and easier.</a:t>
            </a:r>
          </a:p>
          <a:p>
            <a:pPr marL="457200" indent="-457200" algn="just">
              <a:buFont typeface="Wingdings" panose="05000000000000000000" pitchFamily="2" charset="2"/>
              <a:buChar char="q"/>
            </a:pPr>
            <a:r>
              <a:rPr lang="en-US" sz="2400" b="1" dirty="0">
                <a:latin typeface="Montserrat SemiBold" panose="00000700000000000000" pitchFamily="2" charset="0"/>
              </a:rPr>
              <a:t>Our system has a encrypted login feature which provide a better security.</a:t>
            </a:r>
          </a:p>
          <a:p>
            <a:pPr marL="457200" indent="-457200" algn="just">
              <a:buFont typeface="Wingdings" panose="05000000000000000000" pitchFamily="2" charset="2"/>
              <a:buChar char="q"/>
            </a:pPr>
            <a:r>
              <a:rPr lang="en-US" sz="2400" b="1" dirty="0">
                <a:latin typeface="Montserrat SemiBold" panose="00000700000000000000" pitchFamily="2" charset="0"/>
              </a:rPr>
              <a:t>It can also distinguish between a normal user or a bot attempting login.</a:t>
            </a:r>
          </a:p>
          <a:p>
            <a:pPr algn="just"/>
            <a:endParaRPr lang="en-US" b="1" dirty="0">
              <a:solidFill>
                <a:srgbClr val="B464B4"/>
              </a:solidFill>
              <a:latin typeface="Montserrat SemiBold" panose="00000700000000000000" pitchFamily="2" charset="0"/>
            </a:endParaRPr>
          </a:p>
        </p:txBody>
      </p:sp>
    </p:spTree>
    <p:extLst>
      <p:ext uri="{BB962C8B-B14F-4D97-AF65-F5344CB8AC3E}">
        <p14:creationId xmlns:p14="http://schemas.microsoft.com/office/powerpoint/2010/main" val="1917749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379505-3C01-482A-821E-59ACB4610B0C}"/>
              </a:ext>
            </a:extLst>
          </p:cNvPr>
          <p:cNvSpPr txBox="1"/>
          <p:nvPr/>
        </p:nvSpPr>
        <p:spPr>
          <a:xfrm>
            <a:off x="266220" y="120243"/>
            <a:ext cx="9583838"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ADMIN MODULE</a:t>
            </a:r>
          </a:p>
        </p:txBody>
      </p:sp>
      <p:pic>
        <p:nvPicPr>
          <p:cNvPr id="4" name="Picture 3">
            <a:extLst>
              <a:ext uri="{FF2B5EF4-FFF2-40B4-BE49-F238E27FC236}">
                <a16:creationId xmlns:a16="http://schemas.microsoft.com/office/drawing/2014/main" id="{C978B991-0446-4456-8082-3380597816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0058" y="120243"/>
            <a:ext cx="2161941" cy="2093089"/>
          </a:xfrm>
          <a:prstGeom prst="rect">
            <a:avLst/>
          </a:prstGeom>
        </p:spPr>
      </p:pic>
      <p:sp>
        <p:nvSpPr>
          <p:cNvPr id="14" name="TextBox 13">
            <a:extLst>
              <a:ext uri="{FF2B5EF4-FFF2-40B4-BE49-F238E27FC236}">
                <a16:creationId xmlns:a16="http://schemas.microsoft.com/office/drawing/2014/main" id="{CF9D67E7-D1FD-40FF-B64A-80BE562EB0C3}"/>
              </a:ext>
            </a:extLst>
          </p:cNvPr>
          <p:cNvSpPr txBox="1"/>
          <p:nvPr/>
        </p:nvSpPr>
        <p:spPr>
          <a:xfrm>
            <a:off x="465446" y="828129"/>
            <a:ext cx="7570374" cy="5209118"/>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Update Profile</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Add Class</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Add Users</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Add/Delete Notice</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View Attendance</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Add/View Subject</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Add/View Schedule</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View Fees</a:t>
            </a:r>
          </a:p>
        </p:txBody>
      </p:sp>
    </p:spTree>
    <p:extLst>
      <p:ext uri="{BB962C8B-B14F-4D97-AF65-F5344CB8AC3E}">
        <p14:creationId xmlns:p14="http://schemas.microsoft.com/office/powerpoint/2010/main" val="2648028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ED31C7-9FEC-4B32-968C-EBC51BA5B001}"/>
              </a:ext>
            </a:extLst>
          </p:cNvPr>
          <p:cNvSpPr txBox="1"/>
          <p:nvPr/>
        </p:nvSpPr>
        <p:spPr>
          <a:xfrm>
            <a:off x="266220" y="120243"/>
            <a:ext cx="9583838"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TEACHER MODULE</a:t>
            </a:r>
          </a:p>
        </p:txBody>
      </p:sp>
      <p:sp>
        <p:nvSpPr>
          <p:cNvPr id="3" name="TextBox 2">
            <a:extLst>
              <a:ext uri="{FF2B5EF4-FFF2-40B4-BE49-F238E27FC236}">
                <a16:creationId xmlns:a16="http://schemas.microsoft.com/office/drawing/2014/main" id="{749273B0-117C-4358-ADEA-67113EC02041}"/>
              </a:ext>
            </a:extLst>
          </p:cNvPr>
          <p:cNvSpPr txBox="1"/>
          <p:nvPr/>
        </p:nvSpPr>
        <p:spPr>
          <a:xfrm>
            <a:off x="519224" y="1100166"/>
            <a:ext cx="7570374" cy="4616648"/>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2800" b="1" dirty="0">
                <a:solidFill>
                  <a:schemeClr val="bg2">
                    <a:lumMod val="10000"/>
                  </a:schemeClr>
                </a:solidFill>
                <a:latin typeface="Montserrat SemiBold" panose="00000700000000000000" pitchFamily="2" charset="0"/>
              </a:rPr>
              <a:t>Update Profile</a:t>
            </a:r>
          </a:p>
          <a:p>
            <a:pPr marL="457200" indent="-457200">
              <a:lnSpc>
                <a:spcPct val="150000"/>
              </a:lnSpc>
              <a:buFont typeface="Wingdings" panose="05000000000000000000" pitchFamily="2" charset="2"/>
              <a:buChar char="§"/>
            </a:pPr>
            <a:r>
              <a:rPr lang="en-US" sz="2800" b="1" dirty="0">
                <a:solidFill>
                  <a:schemeClr val="bg2">
                    <a:lumMod val="10000"/>
                  </a:schemeClr>
                </a:solidFill>
                <a:latin typeface="Montserrat SemiBold" panose="00000700000000000000" pitchFamily="2" charset="0"/>
              </a:rPr>
              <a:t>Add/Delete Notice</a:t>
            </a:r>
          </a:p>
          <a:p>
            <a:pPr marL="457200" indent="-457200">
              <a:lnSpc>
                <a:spcPct val="150000"/>
              </a:lnSpc>
              <a:buFont typeface="Wingdings" panose="05000000000000000000" pitchFamily="2" charset="2"/>
              <a:buChar char="§"/>
            </a:pPr>
            <a:r>
              <a:rPr lang="en-US" sz="2800" b="1" dirty="0">
                <a:solidFill>
                  <a:schemeClr val="bg2">
                    <a:lumMod val="10000"/>
                  </a:schemeClr>
                </a:solidFill>
                <a:latin typeface="Montserrat SemiBold" panose="00000700000000000000" pitchFamily="2" charset="0"/>
              </a:rPr>
              <a:t>View Attendance</a:t>
            </a:r>
          </a:p>
          <a:p>
            <a:pPr marL="457200" indent="-457200">
              <a:lnSpc>
                <a:spcPct val="150000"/>
              </a:lnSpc>
              <a:buFont typeface="Wingdings" panose="05000000000000000000" pitchFamily="2" charset="2"/>
              <a:buChar char="§"/>
            </a:pPr>
            <a:r>
              <a:rPr lang="en-US" sz="2800" b="1" dirty="0">
                <a:solidFill>
                  <a:schemeClr val="bg2">
                    <a:lumMod val="10000"/>
                  </a:schemeClr>
                </a:solidFill>
                <a:latin typeface="Montserrat SemiBold" panose="00000700000000000000" pitchFamily="2" charset="0"/>
              </a:rPr>
              <a:t>View Subject</a:t>
            </a:r>
          </a:p>
          <a:p>
            <a:pPr marL="457200" indent="-457200">
              <a:lnSpc>
                <a:spcPct val="150000"/>
              </a:lnSpc>
              <a:buFont typeface="Wingdings" panose="05000000000000000000" pitchFamily="2" charset="2"/>
              <a:buChar char="§"/>
            </a:pPr>
            <a:r>
              <a:rPr lang="en-US" sz="2800" b="1" dirty="0">
                <a:solidFill>
                  <a:schemeClr val="bg2">
                    <a:lumMod val="10000"/>
                  </a:schemeClr>
                </a:solidFill>
                <a:latin typeface="Montserrat SemiBold" panose="00000700000000000000" pitchFamily="2" charset="0"/>
              </a:rPr>
              <a:t>Add Marks</a:t>
            </a:r>
          </a:p>
          <a:p>
            <a:pPr marL="457200" indent="-457200">
              <a:lnSpc>
                <a:spcPct val="150000"/>
              </a:lnSpc>
              <a:buFont typeface="Wingdings" panose="05000000000000000000" pitchFamily="2" charset="2"/>
              <a:buChar char="§"/>
            </a:pPr>
            <a:r>
              <a:rPr lang="en-US" sz="2800" b="1" dirty="0">
                <a:solidFill>
                  <a:schemeClr val="bg2">
                    <a:lumMod val="10000"/>
                  </a:schemeClr>
                </a:solidFill>
                <a:latin typeface="Montserrat SemiBold" panose="00000700000000000000" pitchFamily="2" charset="0"/>
              </a:rPr>
              <a:t>View Schedule</a:t>
            </a:r>
          </a:p>
          <a:p>
            <a:pPr marL="457200" indent="-457200">
              <a:lnSpc>
                <a:spcPct val="150000"/>
              </a:lnSpc>
              <a:buFont typeface="Wingdings" panose="05000000000000000000" pitchFamily="2" charset="2"/>
              <a:buChar char="§"/>
            </a:pPr>
            <a:r>
              <a:rPr lang="en-US" sz="2800" b="1" dirty="0">
                <a:solidFill>
                  <a:schemeClr val="bg2">
                    <a:lumMod val="10000"/>
                  </a:schemeClr>
                </a:solidFill>
                <a:latin typeface="Montserrat SemiBold" panose="00000700000000000000" pitchFamily="2" charset="0"/>
              </a:rPr>
              <a:t>View Salary</a:t>
            </a:r>
          </a:p>
        </p:txBody>
      </p:sp>
      <p:pic>
        <p:nvPicPr>
          <p:cNvPr id="4" name="Picture 3">
            <a:extLst>
              <a:ext uri="{FF2B5EF4-FFF2-40B4-BE49-F238E27FC236}">
                <a16:creationId xmlns:a16="http://schemas.microsoft.com/office/drawing/2014/main" id="{DE2821C7-BE70-4BDB-A008-6F8348B96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0058" y="474186"/>
            <a:ext cx="1938479" cy="2262852"/>
          </a:xfrm>
          <a:prstGeom prst="rect">
            <a:avLst/>
          </a:prstGeom>
        </p:spPr>
      </p:pic>
    </p:spTree>
    <p:extLst>
      <p:ext uri="{BB962C8B-B14F-4D97-AF65-F5344CB8AC3E}">
        <p14:creationId xmlns:p14="http://schemas.microsoft.com/office/powerpoint/2010/main" val="809943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C5D808-21DD-4312-81ED-6A0F07770E0E}"/>
              </a:ext>
            </a:extLst>
          </p:cNvPr>
          <p:cNvSpPr txBox="1"/>
          <p:nvPr/>
        </p:nvSpPr>
        <p:spPr>
          <a:xfrm>
            <a:off x="266220" y="120243"/>
            <a:ext cx="9583838"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STUDENT MODULE</a:t>
            </a:r>
          </a:p>
        </p:txBody>
      </p:sp>
      <p:sp>
        <p:nvSpPr>
          <p:cNvPr id="5" name="TextBox 4">
            <a:extLst>
              <a:ext uri="{FF2B5EF4-FFF2-40B4-BE49-F238E27FC236}">
                <a16:creationId xmlns:a16="http://schemas.microsoft.com/office/drawing/2014/main" id="{A450CB71-F4A9-4D63-B999-794985309D88}"/>
              </a:ext>
            </a:extLst>
          </p:cNvPr>
          <p:cNvSpPr txBox="1"/>
          <p:nvPr/>
        </p:nvSpPr>
        <p:spPr>
          <a:xfrm>
            <a:off x="477021" y="1100166"/>
            <a:ext cx="7570374" cy="3970318"/>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Update Profile</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View Attendance</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View Subject</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View Marks</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View Schedule</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Add Fees</a:t>
            </a:r>
          </a:p>
        </p:txBody>
      </p:sp>
      <p:pic>
        <p:nvPicPr>
          <p:cNvPr id="6" name="Picture 5">
            <a:extLst>
              <a:ext uri="{FF2B5EF4-FFF2-40B4-BE49-F238E27FC236}">
                <a16:creationId xmlns:a16="http://schemas.microsoft.com/office/drawing/2014/main" id="{E47B9695-5102-48A0-A219-27D4BF8ED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4720" y="474186"/>
            <a:ext cx="2081060" cy="2093089"/>
          </a:xfrm>
          <a:prstGeom prst="rect">
            <a:avLst/>
          </a:prstGeom>
        </p:spPr>
      </p:pic>
    </p:spTree>
    <p:extLst>
      <p:ext uri="{BB962C8B-B14F-4D97-AF65-F5344CB8AC3E}">
        <p14:creationId xmlns:p14="http://schemas.microsoft.com/office/powerpoint/2010/main" val="874386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0D3C51-C007-411C-8D54-282091B5BADE}"/>
              </a:ext>
            </a:extLst>
          </p:cNvPr>
          <p:cNvSpPr txBox="1"/>
          <p:nvPr/>
        </p:nvSpPr>
        <p:spPr>
          <a:xfrm>
            <a:off x="266220" y="120243"/>
            <a:ext cx="2916818" cy="1323439"/>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USE CASE</a:t>
            </a:r>
          </a:p>
          <a:p>
            <a:r>
              <a:rPr lang="en-US" sz="4000" b="1" u="sng" dirty="0">
                <a:solidFill>
                  <a:srgbClr val="C00000"/>
                </a:solidFill>
                <a:latin typeface="Montserrat ExtraBold" panose="00000900000000000000" pitchFamily="2" charset="0"/>
              </a:rPr>
              <a:t>DIAGRAM</a:t>
            </a:r>
          </a:p>
        </p:txBody>
      </p:sp>
      <p:pic>
        <p:nvPicPr>
          <p:cNvPr id="3" name="Picture 2">
            <a:extLst>
              <a:ext uri="{FF2B5EF4-FFF2-40B4-BE49-F238E27FC236}">
                <a16:creationId xmlns:a16="http://schemas.microsoft.com/office/drawing/2014/main" id="{1D14FF6A-140C-40BD-8C8C-825D91B7347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60377" y="120243"/>
            <a:ext cx="8553157" cy="66175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020125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453</TotalTime>
  <Words>405</Words>
  <Application>Microsoft Office PowerPoint</Application>
  <PresentationFormat>Widescreen</PresentationFormat>
  <Paragraphs>82</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Calibri Light</vt:lpstr>
      <vt:lpstr>Montserrat ExtraBold</vt:lpstr>
      <vt:lpstr>Montserrat Medium</vt:lpstr>
      <vt:lpstr>Montserrat SemiBold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tejas pranjale</dc:creator>
  <cp:lastModifiedBy>tejas pranjale</cp:lastModifiedBy>
  <cp:revision>45</cp:revision>
  <dcterms:created xsi:type="dcterms:W3CDTF">2022-09-25T17:43:19Z</dcterms:created>
  <dcterms:modified xsi:type="dcterms:W3CDTF">2022-09-27T11:13:30Z</dcterms:modified>
</cp:coreProperties>
</file>