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99" r:id="rId3"/>
    <p:sldId id="258" r:id="rId4"/>
    <p:sldId id="260" r:id="rId5"/>
    <p:sldId id="291" r:id="rId6"/>
    <p:sldId id="29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80" r:id="rId21"/>
    <p:sldId id="281" r:id="rId22"/>
    <p:sldId id="282" r:id="rId23"/>
    <p:sldId id="283" r:id="rId24"/>
    <p:sldId id="296" r:id="rId25"/>
    <p:sldId id="285" r:id="rId26"/>
    <p:sldId id="287" r:id="rId27"/>
    <p:sldId id="288" r:id="rId28"/>
    <p:sldId id="286" r:id="rId29"/>
    <p:sldId id="295" r:id="rId30"/>
    <p:sldId id="293" r:id="rId31"/>
    <p:sldId id="298" r:id="rId32"/>
    <p:sldId id="290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2" autoAdjust="0"/>
    <p:restoredTop sz="94660"/>
  </p:normalViewPr>
  <p:slideViewPr>
    <p:cSldViewPr snapToGrid="0">
      <p:cViewPr>
        <p:scale>
          <a:sx n="70" d="100"/>
          <a:sy n="70" d="100"/>
        </p:scale>
        <p:origin x="-912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8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2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82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16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039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4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82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44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19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0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81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4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8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AD9A-5077-4901-A4F0-7DAE88361CF3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92EDD0-0CF0-49E7-98DF-B2BF9F4EA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9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world/nrippner/ols-regression-challenge" TargetMode="External"/><Relationship Id="rId2" Type="http://schemas.openxmlformats.org/officeDocument/2006/relationships/hyperlink" Target="http://www.analyticsvidhy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sl.org/research/health/health-insurance-premiums.aspx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003" y="1477777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CAPSTONE </a:t>
            </a:r>
            <a:r>
              <a:rPr lang="en-US" b="1" dirty="0"/>
              <a:t>PROJECT-</a:t>
            </a:r>
            <a:r>
              <a:rPr lang="en-IN" dirty="0"/>
              <a:t/>
            </a:r>
            <a:br>
              <a:rPr lang="en-IN" dirty="0"/>
            </a:br>
            <a:r>
              <a:rPr lang="en-US" b="1" dirty="0"/>
              <a:t>Recommendation System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853" y="3206839"/>
            <a:ext cx="10586433" cy="264016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MENTOR:                                                                           		 TEAM MEMBERS:</a:t>
            </a:r>
          </a:p>
          <a:p>
            <a:pPr algn="just"/>
            <a:r>
              <a:rPr lang="en-US" dirty="0" err="1" smtClean="0"/>
              <a:t>Dr.Srabashi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r>
              <a:rPr lang="en-US" dirty="0" smtClean="0"/>
              <a:t>                                                                	        </a:t>
            </a:r>
            <a:r>
              <a:rPr lang="en-US" dirty="0" err="1" smtClean="0"/>
              <a:t>Aniket</a:t>
            </a:r>
            <a:r>
              <a:rPr lang="en-US" dirty="0" smtClean="0"/>
              <a:t> Roy</a:t>
            </a:r>
          </a:p>
          <a:p>
            <a:pPr algn="l"/>
            <a:r>
              <a:rPr lang="en-US" dirty="0"/>
              <a:t>Professor, Analytics  &amp; Quantitative </a:t>
            </a:r>
            <a:r>
              <a:rPr lang="en-US" dirty="0" smtClean="0"/>
              <a:t>Methods             	                     Girish Kumar</a:t>
            </a:r>
          </a:p>
          <a:p>
            <a:pPr algn="l"/>
            <a:r>
              <a:rPr lang="en-US" dirty="0"/>
              <a:t>Great </a:t>
            </a:r>
            <a:r>
              <a:rPr lang="en-US" dirty="0" smtClean="0"/>
              <a:t>Learning                                                                   		 </a:t>
            </a:r>
            <a:r>
              <a:rPr lang="en-US" dirty="0" err="1" smtClean="0"/>
              <a:t>Suraj</a:t>
            </a:r>
            <a:r>
              <a:rPr lang="en-US" dirty="0" smtClean="0"/>
              <a:t> Suresh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			 	                                                </a:t>
            </a:r>
            <a:r>
              <a:rPr lang="en-US" dirty="0" err="1" smtClean="0"/>
              <a:t>K.Varshini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9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EXPLORATORY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DATA ANALYSIS</a:t>
            </a:r>
            <a:r>
              <a:rPr lang="en-IN" b="1" u="sng" dirty="0" smtClean="0"/>
              <a:t/>
            </a:r>
            <a:br>
              <a:rPr lang="en-IN" b="1" u="sng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INTRODUCTION</a:t>
            </a:r>
            <a:r>
              <a:rPr lang="en-US" b="1" dirty="0"/>
              <a:t>:</a:t>
            </a:r>
            <a:endParaRPr lang="en-IN" b="1" dirty="0"/>
          </a:p>
          <a:p>
            <a:pPr lvl="0"/>
            <a:r>
              <a:rPr lang="en-US" dirty="0"/>
              <a:t>EDA is a general approach to exploring datasets by means of simple summary statistics and graphic visualizations in order to gain a deeper understanding of the data.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4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0"/>
            <a:ext cx="10263389" cy="9613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CORRELATION AMONG FEATURES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image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7284" y="845824"/>
            <a:ext cx="6340423" cy="46879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9707" y="5533734"/>
            <a:ext cx="9285668" cy="121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027430" lvl="0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correlation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heatmap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shows that there is multicollinearity among the independent variables.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 smtClean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4557" y="241521"/>
            <a:ext cx="7624293" cy="56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30" y="602246"/>
            <a:ext cx="8596668" cy="444627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The education related features are highly correlated to the insurance related features.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dirty="0"/>
              <a:t>People who are highly educated opt for private insurances.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dirty="0"/>
              <a:t>People who are not highly educated opt for public insurances.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dirty="0"/>
              <a:t>Also, people with high income are usually highly educated and therefore opt for private insurances. Whereas, people with low income are not highly educated and usually opt for public insurances.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dirty="0"/>
              <a:t>All these above inferences are relevant and make sense.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5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52" y="198907"/>
            <a:ext cx="8904548" cy="6897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STATE-WISE POPULATION ESTIMATE IN THE US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image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9909" y="888642"/>
            <a:ext cx="9082243" cy="55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9144"/>
            <a:ext cx="8596668" cy="1320800"/>
          </a:xfrm>
        </p:spPr>
        <p:txBody>
          <a:bodyPr/>
          <a:lstStyle/>
          <a:p>
            <a:r>
              <a:rPr lang="en-US" b="1" dirty="0"/>
              <a:t>STATE WISE CANCER DIAGNOSED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7" name="image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7334" y="1270000"/>
            <a:ext cx="8853032" cy="50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128790"/>
            <a:ext cx="11449317" cy="14810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INCOME vs CANCER DIAGNOSED &amp; DEATH DUE TO CANCER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image6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1093" y="896621"/>
            <a:ext cx="8011087" cy="53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158840"/>
            <a:ext cx="8596668" cy="1320800"/>
          </a:xfrm>
        </p:spPr>
        <p:txBody>
          <a:bodyPr/>
          <a:lstStyle/>
          <a:p>
            <a:r>
              <a:rPr lang="en-US" b="1" dirty="0"/>
              <a:t>INCOME vs INSURANCES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image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8697" y="1056068"/>
            <a:ext cx="9123489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8" y="171718"/>
            <a:ext cx="8596668" cy="1320800"/>
          </a:xfrm>
        </p:spPr>
        <p:txBody>
          <a:bodyPr/>
          <a:lstStyle/>
          <a:p>
            <a:r>
              <a:rPr lang="en-US" b="1" dirty="0"/>
              <a:t>PERCENT UNEMPLOYED &amp; EMPLOYED vs INSURANCES</a:t>
            </a:r>
            <a:endParaRPr lang="en-IN" b="1" dirty="0"/>
          </a:p>
        </p:txBody>
      </p:sp>
      <p:pic>
        <p:nvPicPr>
          <p:cNvPr id="4" name="image8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6864" y="1492518"/>
            <a:ext cx="9139260" cy="47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PERCENT PUBLIC COVERAGE ALONE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image1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4553" y="1249251"/>
            <a:ext cx="9172346" cy="49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59" y="828675"/>
            <a:ext cx="8596668" cy="13208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Introduction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Data Preprocessing</a:t>
            </a:r>
            <a:r>
              <a:rPr lang="en-US" dirty="0"/>
              <a:t> 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Exploratory Data </a:t>
            </a:r>
            <a:r>
              <a:rPr lang="en-US" dirty="0" smtClean="0"/>
              <a:t>Analysis</a:t>
            </a:r>
            <a:r>
              <a:rPr lang="en-US" dirty="0"/>
              <a:t> 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Other </a:t>
            </a:r>
            <a:r>
              <a:rPr lang="en-US" dirty="0" smtClean="0"/>
              <a:t>Attempts</a:t>
            </a:r>
            <a:endParaRPr lang="en-US" dirty="0"/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Scoring </a:t>
            </a:r>
            <a:r>
              <a:rPr lang="en-US" dirty="0" smtClean="0"/>
              <a:t>Function</a:t>
            </a:r>
            <a:endParaRPr lang="en-US" dirty="0"/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Results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dirty="0" smtClean="0"/>
              <a:t>Conclusion</a:t>
            </a:r>
            <a:endParaRPr lang="en-US" dirty="0"/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6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3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9853" y="1135728"/>
            <a:ext cx="9174906" cy="50951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5915" y="489397"/>
            <a:ext cx="6232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PERCENT PUBLIC COVERAGE</a:t>
            </a:r>
            <a:endParaRPr lang="en-IN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9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300508"/>
            <a:ext cx="8596668" cy="1320800"/>
          </a:xfrm>
        </p:spPr>
        <p:txBody>
          <a:bodyPr/>
          <a:lstStyle/>
          <a:p>
            <a:r>
              <a:rPr lang="en-US" b="1" dirty="0" smtClean="0"/>
              <a:t>OTHER ATTEMPTS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1159099"/>
            <a:ext cx="8596668" cy="52932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Assuming </a:t>
            </a:r>
            <a:r>
              <a:rPr lang="en-US" dirty="0"/>
              <a:t>this problem to be a regression problem, we built many regression models like Decision Tree, K Nearest Neighbors, Random Forest and Linear Regression only to find out that the models performance is very bad</a:t>
            </a:r>
            <a:r>
              <a:rPr lang="en-US" dirty="0" smtClean="0"/>
              <a:t>.</a:t>
            </a:r>
            <a:endParaRPr lang="en-IN" dirty="0"/>
          </a:p>
          <a:p>
            <a:pPr>
              <a:lnSpc>
                <a:spcPct val="110000"/>
              </a:lnSpc>
            </a:pPr>
            <a:r>
              <a:rPr lang="en-US" dirty="0"/>
              <a:t>We engineered the following features and conducted many tests to see if they added any value to our analysis. But, were eventually not contributing to the project</a:t>
            </a:r>
            <a:r>
              <a:rPr lang="en-US" dirty="0" smtClean="0"/>
              <a:t>.</a:t>
            </a:r>
            <a:endParaRPr lang="en-IN" dirty="0"/>
          </a:p>
          <a:p>
            <a:pPr lvl="0">
              <a:lnSpc>
                <a:spcPct val="110000"/>
              </a:lnSpc>
            </a:pPr>
            <a:r>
              <a:rPr lang="en-US" dirty="0"/>
              <a:t>Proportion of people who have cancer out of the population = </a:t>
            </a:r>
            <a:r>
              <a:rPr lang="en-US" b="1" dirty="0" err="1" smtClean="0"/>
              <a:t>avgAnnCount</a:t>
            </a:r>
            <a:r>
              <a:rPr lang="en-US" b="1" dirty="0" smtClean="0"/>
              <a:t>/popEst2015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Proportion of Deaths due to cancer out of the entire population=</a:t>
            </a:r>
            <a:r>
              <a:rPr lang="en-US" b="1" dirty="0" err="1" smtClean="0"/>
              <a:t>avgDeathsPerYear</a:t>
            </a:r>
            <a:r>
              <a:rPr lang="en-US" b="1" dirty="0" smtClean="0"/>
              <a:t>/popEst2015</a:t>
            </a:r>
            <a:endParaRPr lang="en-IN" b="1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Proportion </a:t>
            </a:r>
            <a:r>
              <a:rPr lang="en-US" dirty="0"/>
              <a:t>of deaths due to cancer out of the people who were diagnosed with cancer </a:t>
            </a:r>
            <a:r>
              <a:rPr lang="en-US" dirty="0" smtClean="0"/>
              <a:t>=</a:t>
            </a:r>
            <a:r>
              <a:rPr lang="en-IN" dirty="0" smtClean="0"/>
              <a:t> </a:t>
            </a:r>
            <a:r>
              <a:rPr lang="en-US" b="1" dirty="0" err="1" smtClean="0"/>
              <a:t>avgDeathPerYear</a:t>
            </a:r>
            <a:r>
              <a:rPr lang="en-US" b="1" dirty="0" smtClean="0"/>
              <a:t>/</a:t>
            </a:r>
            <a:r>
              <a:rPr lang="en-US" b="1" dirty="0" err="1" smtClean="0"/>
              <a:t>avgAnnCount</a:t>
            </a:r>
            <a:endParaRPr lang="en-IN" b="1" dirty="0"/>
          </a:p>
          <a:p>
            <a:pPr lvl="0">
              <a:lnSpc>
                <a:spcPct val="110000"/>
              </a:lnSpc>
            </a:pPr>
            <a:r>
              <a:rPr lang="en-US" dirty="0"/>
              <a:t>Proportion of people who got tested for cancer out of the entire population </a:t>
            </a:r>
            <a:r>
              <a:rPr lang="en-US" dirty="0" smtClean="0"/>
              <a:t>=</a:t>
            </a:r>
            <a:r>
              <a:rPr lang="en-IN" dirty="0" smtClean="0"/>
              <a:t> </a:t>
            </a:r>
            <a:r>
              <a:rPr lang="en-US" b="1" dirty="0" err="1" smtClean="0"/>
              <a:t>studyPerCapita</a:t>
            </a:r>
            <a:r>
              <a:rPr lang="en-US" b="1" dirty="0" smtClean="0"/>
              <a:t>/popEst2015</a:t>
            </a:r>
            <a:endParaRPr lang="en-IN" b="1" dirty="0"/>
          </a:p>
          <a:p>
            <a:pPr lvl="0">
              <a:lnSpc>
                <a:spcPct val="110000"/>
              </a:lnSpc>
            </a:pPr>
            <a:r>
              <a:rPr lang="en-US" dirty="0"/>
              <a:t>Proportion of people who had cancer after getting tested = </a:t>
            </a:r>
            <a:r>
              <a:rPr lang="en-US" b="1" dirty="0" err="1"/>
              <a:t>avgAnnCount</a:t>
            </a:r>
            <a:r>
              <a:rPr lang="en-US" b="1" dirty="0"/>
              <a:t>/</a:t>
            </a:r>
            <a:r>
              <a:rPr lang="en-US" b="1" dirty="0" err="1"/>
              <a:t>studyPerCapita</a:t>
            </a:r>
            <a:endParaRPr lang="en-IN" dirty="0"/>
          </a:p>
          <a:p>
            <a:pPr lvl="0">
              <a:lnSpc>
                <a:spcPct val="110000"/>
              </a:lnSpc>
            </a:pPr>
            <a:r>
              <a:rPr lang="en-US" dirty="0"/>
              <a:t>Instead of the percentage, we took the actual count of the races present in the dataset. They did not aid in cluster formation.</a:t>
            </a:r>
            <a:endParaRPr lang="en-IN" dirty="0"/>
          </a:p>
          <a:p>
            <a:pPr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0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39" y="263301"/>
            <a:ext cx="8596668" cy="1320800"/>
          </a:xfrm>
        </p:spPr>
        <p:txBody>
          <a:bodyPr/>
          <a:lstStyle/>
          <a:p>
            <a:r>
              <a:rPr lang="en-IN" b="1" dirty="0" smtClean="0"/>
              <a:t>SCORING FUNCTION</a:t>
            </a:r>
            <a:endParaRPr lang="en-IN" b="1" dirty="0"/>
          </a:p>
        </p:txBody>
      </p:sp>
      <p:pic>
        <p:nvPicPr>
          <p:cNvPr id="4" name="image1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6524" y="1171978"/>
            <a:ext cx="7418231" cy="42113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698370"/>
            <a:ext cx="10160358" cy="81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1345"/>
              </a:lnSpc>
              <a:spcBef>
                <a:spcPts val="245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20700" algn="l"/>
                <a:tab pos="521335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elbow plot above, we found the ideal number of clusters to be</a:t>
            </a:r>
            <a:r>
              <a:rPr lang="en-US" spc="-7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endParaRPr lang="en-IN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31240" lvl="0" indent="-342900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20700" algn="l"/>
                <a:tab pos="521335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clustering using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KMeans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Clustering, we found the following centroid differences for the clusters as shown in the</a:t>
            </a:r>
            <a:r>
              <a:rPr lang="en-US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heatmap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85" y="223234"/>
            <a:ext cx="8596668" cy="79419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CORRELATION BETWEEN TWO CLUSTERS</a:t>
            </a:r>
            <a:endParaRPr lang="en-IN" b="1" dirty="0"/>
          </a:p>
        </p:txBody>
      </p:sp>
      <p:pic>
        <p:nvPicPr>
          <p:cNvPr id="4" name="image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7685" y="1554550"/>
            <a:ext cx="8635627" cy="48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DELL5537\Desktop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30" y="457200"/>
            <a:ext cx="6598508" cy="62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7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2731" y="1419063"/>
            <a:ext cx="7727325" cy="4840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6067" y="334851"/>
            <a:ext cx="821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3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HISTOGRAM OF SCORES</a:t>
            </a:r>
            <a:endParaRPr lang="en-IN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72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5537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58" y="443041"/>
            <a:ext cx="7735887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5537\Desktop\Cap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82" y="3765207"/>
            <a:ext cx="7383463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ELL5537\Desktop\Captur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20" y="4475721"/>
            <a:ext cx="2857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DELL5537\Desktop\Captur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29" y="1044661"/>
            <a:ext cx="2857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5537\Desktop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51" y="437378"/>
            <a:ext cx="7307263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LL5537\Desktop\Captu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8" y="3429000"/>
            <a:ext cx="9117013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DELL5537\Desktop\Captur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4" y="4186237"/>
            <a:ext cx="2857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DELL5537\Desktop\Captur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01" y="991115"/>
            <a:ext cx="2857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2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0484" y="80493"/>
            <a:ext cx="6632620" cy="66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776" y="188260"/>
            <a:ext cx="9022977" cy="115644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TOP 50 COUNTIES RECOMMENDED TO THE GOVERNMENT TO INCREASE THEIR PREMIUM</a:t>
            </a:r>
            <a:endParaRPr lang="en-IN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96" y="1344706"/>
            <a:ext cx="2437011" cy="516367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27" y="1344706"/>
            <a:ext cx="2512055" cy="5163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68" y="1344706"/>
            <a:ext cx="2238687" cy="28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0659"/>
            <a:ext cx="8596668" cy="910107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2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INSURANCE </a:t>
            </a:r>
            <a:r>
              <a:rPr lang="en-US" b="1" dirty="0"/>
              <a:t>ANALYTICS</a:t>
            </a:r>
            <a:endParaRPr lang="en-IN" b="1" dirty="0"/>
          </a:p>
          <a:p>
            <a:pPr marL="0" lvl="0" indent="0">
              <a:buNone/>
            </a:pPr>
            <a:r>
              <a:rPr lang="en-US" dirty="0" smtClean="0"/>
              <a:t>	The </a:t>
            </a:r>
            <a:r>
              <a:rPr lang="en-US" dirty="0"/>
              <a:t>goal of this project is to recommend to the government, the top 50 counties to target first in order to increase the premium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SCOPE OF THE PROJECT</a:t>
            </a:r>
            <a:endParaRPr lang="en-IN" b="1" dirty="0"/>
          </a:p>
          <a:p>
            <a:pPr marL="0" lvl="0" indent="0">
              <a:buNone/>
            </a:pPr>
            <a:r>
              <a:rPr lang="en-US" dirty="0" smtClean="0"/>
              <a:t>	The </a:t>
            </a:r>
            <a:r>
              <a:rPr lang="en-US" dirty="0"/>
              <a:t>scope of the project is to increase its insurance premium for counties where incidence of Mortality caused by Cancer is high, which 50 counties should the government target first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5" t="5808" r="-743" b="-185"/>
          <a:stretch/>
        </p:blipFill>
        <p:spPr>
          <a:xfrm>
            <a:off x="605118" y="531159"/>
            <a:ext cx="9244091" cy="5883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5118" y="322730"/>
            <a:ext cx="8471647" cy="41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3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scoring function that we built is good because we were able to get defined clusters.</a:t>
            </a:r>
          </a:p>
          <a:p>
            <a:r>
              <a:rPr lang="en-US" dirty="0" smtClean="0"/>
              <a:t>From the 34 features we were able to find the 17 important features which explains 92% of the information.</a:t>
            </a:r>
          </a:p>
          <a:p>
            <a:r>
              <a:rPr lang="en-US" dirty="0" smtClean="0"/>
              <a:t>There was a clear linearity in our scoring function with the other important features.</a:t>
            </a:r>
          </a:p>
        </p:txBody>
      </p:sp>
    </p:spTree>
    <p:extLst>
      <p:ext uri="{BB962C8B-B14F-4D97-AF65-F5344CB8AC3E}">
        <p14:creationId xmlns:p14="http://schemas.microsoft.com/office/powerpoint/2010/main" val="25246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American Community Survey (census.gov)</a:t>
            </a:r>
            <a:endParaRPr lang="en-IN" dirty="0"/>
          </a:p>
          <a:p>
            <a:pPr lvl="0"/>
            <a:r>
              <a:rPr lang="en-US" dirty="0"/>
              <a:t>Clinicaltrials.gov</a:t>
            </a:r>
            <a:endParaRPr lang="en-IN" dirty="0"/>
          </a:p>
          <a:p>
            <a:pPr lvl="0"/>
            <a:r>
              <a:rPr lang="en-US" dirty="0"/>
              <a:t>Cancer.gov</a:t>
            </a:r>
            <a:endParaRPr lang="en-IN" dirty="0"/>
          </a:p>
          <a:p>
            <a:pPr lvl="0"/>
            <a:r>
              <a:rPr lang="en-US" u="sng" dirty="0">
                <a:hlinkClick r:id="rId2"/>
              </a:rPr>
              <a:t>www.analyticsvidhya.com</a:t>
            </a:r>
            <a:endParaRPr lang="en-IN" dirty="0"/>
          </a:p>
          <a:p>
            <a:pPr lvl="0"/>
            <a:r>
              <a:rPr lang="en-US" u="sng" dirty="0">
                <a:hlinkClick r:id="rId3"/>
              </a:rPr>
              <a:t>www.data.world/nrippner/ols-regression-challenge</a:t>
            </a:r>
            <a:endParaRPr lang="en-IN" dirty="0"/>
          </a:p>
          <a:p>
            <a:pPr lvl="0"/>
            <a:r>
              <a:rPr lang="en-US" u="sng" dirty="0">
                <a:hlinkClick r:id="rId4"/>
              </a:rPr>
              <a:t>www.ncsl.org/research/health/health-insurance-premiums.aspx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8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74" y="2586681"/>
            <a:ext cx="8596668" cy="1320800"/>
          </a:xfrm>
        </p:spPr>
        <p:txBody>
          <a:bodyPr/>
          <a:lstStyle/>
          <a:p>
            <a:r>
              <a:rPr lang="en-US" dirty="0" smtClean="0"/>
              <a:t>				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1943"/>
            <a:ext cx="10515600" cy="716700"/>
          </a:xfrm>
        </p:spPr>
        <p:txBody>
          <a:bodyPr/>
          <a:lstStyle/>
          <a:p>
            <a:r>
              <a:rPr lang="en-IN" dirty="0" smtClean="0"/>
              <a:t>DATA 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643"/>
            <a:ext cx="10515600" cy="5154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/>
              <a:t>TARGET_deathRate</a:t>
            </a:r>
            <a:r>
              <a:rPr lang="en-US" sz="1800" b="1" dirty="0" smtClean="0"/>
              <a:t>:</a:t>
            </a:r>
            <a:r>
              <a:rPr lang="en-US" sz="1800" dirty="0" smtClean="0"/>
              <a:t> Mean </a:t>
            </a:r>
            <a:r>
              <a:rPr lang="en-US" sz="1800" i="1" dirty="0" smtClean="0"/>
              <a:t>per capita </a:t>
            </a:r>
            <a:r>
              <a:rPr lang="en-US" sz="1800" dirty="0" smtClean="0"/>
              <a:t>(100,000) cancer mortalities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b="1" dirty="0" err="1" smtClean="0"/>
              <a:t>avgAnnCount</a:t>
            </a:r>
            <a:r>
              <a:rPr lang="en-US" sz="1800" b="1" dirty="0" smtClean="0"/>
              <a:t>: </a:t>
            </a:r>
            <a:r>
              <a:rPr lang="en-US" sz="1800" dirty="0" smtClean="0"/>
              <a:t>Mean number of reported cases of cancer diagnosed annually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err="1" smtClean="0"/>
              <a:t>avgDeathsPerYear</a:t>
            </a:r>
            <a:r>
              <a:rPr lang="en-US" sz="1800" b="1" dirty="0" smtClean="0"/>
              <a:t>: </a:t>
            </a:r>
            <a:r>
              <a:rPr lang="en-US" sz="1800" dirty="0" smtClean="0"/>
              <a:t>Mean number of reported mortalities due to cancer</a:t>
            </a:r>
            <a:endParaRPr lang="en-IN" sz="1800" dirty="0" smtClean="0"/>
          </a:p>
          <a:p>
            <a:pPr marL="0" indent="0">
              <a:buNone/>
            </a:pPr>
            <a:r>
              <a:rPr lang="en-US" sz="1800" b="1" dirty="0" err="1" smtClean="0"/>
              <a:t>incidenceRate</a:t>
            </a:r>
            <a:r>
              <a:rPr lang="en-US" sz="1800" b="1" dirty="0" smtClean="0"/>
              <a:t>: </a:t>
            </a:r>
            <a:r>
              <a:rPr lang="en-US" sz="1800" dirty="0" smtClean="0"/>
              <a:t>Mean </a:t>
            </a:r>
            <a:r>
              <a:rPr lang="en-US" sz="1800" i="1" dirty="0" smtClean="0"/>
              <a:t>per capita </a:t>
            </a:r>
            <a:r>
              <a:rPr lang="en-US" sz="1800" dirty="0" smtClean="0"/>
              <a:t>(100,000) cancer </a:t>
            </a:r>
            <a:r>
              <a:rPr lang="en-US" sz="1800" dirty="0" err="1" smtClean="0"/>
              <a:t>diagoses</a:t>
            </a:r>
            <a:endParaRPr lang="en-IN" sz="1800" dirty="0" smtClean="0"/>
          </a:p>
          <a:p>
            <a:pPr marL="0" indent="0">
              <a:buNone/>
            </a:pPr>
            <a:r>
              <a:rPr lang="en-US" sz="1800" b="1" dirty="0" err="1" smtClean="0"/>
              <a:t>medianIncome</a:t>
            </a:r>
            <a:r>
              <a:rPr lang="en-US" sz="1800" b="1" dirty="0" smtClean="0"/>
              <a:t>: </a:t>
            </a:r>
            <a:r>
              <a:rPr lang="en-US" sz="1800" dirty="0" smtClean="0"/>
              <a:t>Median income per county</a:t>
            </a:r>
          </a:p>
          <a:p>
            <a:pPr marL="0" indent="0">
              <a:buNone/>
            </a:pPr>
            <a:r>
              <a:rPr lang="en-US" sz="1800" b="1" dirty="0" smtClean="0"/>
              <a:t>popEst2015: </a:t>
            </a:r>
            <a:r>
              <a:rPr lang="en-US" sz="1800" dirty="0" smtClean="0"/>
              <a:t>Population of county </a:t>
            </a:r>
          </a:p>
          <a:p>
            <a:pPr marL="0" indent="0">
              <a:buNone/>
            </a:pPr>
            <a:r>
              <a:rPr lang="en-US" sz="1800" b="1" dirty="0" err="1" smtClean="0"/>
              <a:t>povertyPercent</a:t>
            </a:r>
            <a:r>
              <a:rPr lang="en-US" sz="1800" b="1" dirty="0" smtClean="0"/>
              <a:t>: </a:t>
            </a:r>
            <a:r>
              <a:rPr lang="en-US" sz="1800" dirty="0" smtClean="0"/>
              <a:t>Percent of populace in poverty</a:t>
            </a:r>
            <a:endParaRPr lang="en-IN" sz="1800" dirty="0"/>
          </a:p>
          <a:p>
            <a:pPr marL="0" indent="0">
              <a:buNone/>
            </a:pPr>
            <a:r>
              <a:rPr lang="en-US" sz="1800" b="1" dirty="0" err="1" smtClean="0"/>
              <a:t>studyPerCap</a:t>
            </a:r>
            <a:r>
              <a:rPr lang="en-US" sz="1800" b="1" dirty="0" smtClean="0"/>
              <a:t>: </a:t>
            </a:r>
            <a:r>
              <a:rPr lang="en-US" sz="1800" i="1" dirty="0" smtClean="0"/>
              <a:t>Per capita </a:t>
            </a:r>
            <a:r>
              <a:rPr lang="en-US" sz="1800" dirty="0" smtClean="0"/>
              <a:t>number of cancer-related clinical trials per county</a:t>
            </a:r>
            <a:endParaRPr lang="en-IN" sz="1800" dirty="0" smtClean="0"/>
          </a:p>
          <a:p>
            <a:pPr marL="0" indent="0">
              <a:buNone/>
            </a:pPr>
            <a:r>
              <a:rPr lang="en-US" sz="1800" b="1" dirty="0" err="1" smtClean="0"/>
              <a:t>binnedInc</a:t>
            </a:r>
            <a:r>
              <a:rPr lang="en-US" sz="1800" b="1" dirty="0" smtClean="0"/>
              <a:t>: </a:t>
            </a:r>
            <a:r>
              <a:rPr lang="en-US" sz="1800" dirty="0" smtClean="0"/>
              <a:t>Median income per capita binned by decile</a:t>
            </a:r>
          </a:p>
          <a:p>
            <a:pPr marL="0" indent="0">
              <a:buNone/>
            </a:pPr>
            <a:r>
              <a:rPr lang="en-US" sz="1800" b="1" dirty="0" err="1" smtClean="0"/>
              <a:t>MedianAge</a:t>
            </a:r>
            <a:r>
              <a:rPr lang="en-US" sz="1800" b="1" dirty="0" smtClean="0"/>
              <a:t>: </a:t>
            </a:r>
            <a:r>
              <a:rPr lang="en-US" sz="1800" dirty="0" smtClean="0"/>
              <a:t>Median age of county residents</a:t>
            </a:r>
          </a:p>
          <a:p>
            <a:pPr marL="0" indent="0">
              <a:buNone/>
            </a:pPr>
            <a:r>
              <a:rPr lang="en-US" sz="1800" b="1" dirty="0" err="1" smtClean="0"/>
              <a:t>MedianAgeMale</a:t>
            </a:r>
            <a:r>
              <a:rPr lang="en-US" sz="1800" b="1" dirty="0" smtClean="0"/>
              <a:t>: </a:t>
            </a:r>
            <a:r>
              <a:rPr lang="en-US" sz="1800" dirty="0" smtClean="0"/>
              <a:t>Median age of male county residents </a:t>
            </a:r>
          </a:p>
          <a:p>
            <a:pPr marL="0" indent="0">
              <a:buNone/>
            </a:pPr>
            <a:r>
              <a:rPr lang="en-US" sz="1800" b="1" dirty="0" err="1" smtClean="0"/>
              <a:t>MedianAgeFemale</a:t>
            </a:r>
            <a:r>
              <a:rPr lang="en-US" sz="1800" b="1" dirty="0" smtClean="0"/>
              <a:t>: </a:t>
            </a:r>
            <a:r>
              <a:rPr lang="en-US" sz="1800" dirty="0" smtClean="0"/>
              <a:t>Median age of female county residents</a:t>
            </a:r>
          </a:p>
          <a:p>
            <a:pPr marL="0" indent="0">
              <a:buNone/>
            </a:pPr>
            <a:r>
              <a:rPr lang="en-US" sz="1800" b="1" dirty="0" smtClean="0"/>
              <a:t>Geography: </a:t>
            </a:r>
            <a:r>
              <a:rPr lang="en-US" sz="1800" dirty="0" smtClean="0"/>
              <a:t>County name</a:t>
            </a:r>
            <a:endParaRPr lang="en-IN" sz="1800" dirty="0" smtClean="0"/>
          </a:p>
          <a:p>
            <a:pPr marL="0" indent="0">
              <a:buNone/>
            </a:pPr>
            <a:r>
              <a:rPr lang="en-US" sz="1800" b="1" dirty="0" err="1" smtClean="0"/>
              <a:t>AvgHouseholdSize</a:t>
            </a:r>
            <a:r>
              <a:rPr lang="en-US" sz="1800" b="1" dirty="0" smtClean="0"/>
              <a:t>: </a:t>
            </a:r>
            <a:r>
              <a:rPr lang="en-US" sz="1800" dirty="0" smtClean="0"/>
              <a:t>Mean household size of county</a:t>
            </a:r>
            <a:endParaRPr lang="en-IN" sz="1800" dirty="0" smtClean="0"/>
          </a:p>
          <a:p>
            <a:pPr marL="0" indent="0">
              <a:buNone/>
            </a:pPr>
            <a:r>
              <a:rPr lang="en-US" sz="1800" b="1" dirty="0" err="1" smtClean="0"/>
              <a:t>PercentMarried</a:t>
            </a:r>
            <a:r>
              <a:rPr lang="en-US" sz="1800" b="1" dirty="0" smtClean="0"/>
              <a:t>: </a:t>
            </a:r>
            <a:r>
              <a:rPr lang="en-US" sz="1800" dirty="0" smtClean="0"/>
              <a:t>Percent of county residents who are married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26440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034" y="309094"/>
            <a:ext cx="11024315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 smtClean="0"/>
              <a:t>EDUCATION DETAILS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dirty="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PctNoHS18_24</a:t>
            </a:r>
            <a:r>
              <a:rPr lang="en-US" dirty="0"/>
              <a:t>: Percent of county residents ages 18-24 highest education attained: less than high school </a:t>
            </a:r>
            <a:endParaRPr lang="en-US" dirty="0" smtClean="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PctHS18_24</a:t>
            </a:r>
            <a:r>
              <a:rPr lang="en-US" dirty="0"/>
              <a:t>: Percent of county residents ages 18-24 highest education attained: high school diploma </a:t>
            </a:r>
            <a:endParaRPr lang="en-US" dirty="0" smtClean="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PctSomeCol18_24</a:t>
            </a:r>
            <a:r>
              <a:rPr lang="en-US" dirty="0"/>
              <a:t>: Percent of county residents ages 18-24 highest education attained: some college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PctBachDeg18_24</a:t>
            </a:r>
            <a:r>
              <a:rPr lang="en-US" dirty="0"/>
              <a:t>: Percent of county residents ages 18-24 highest education attained: bachelor's degree</a:t>
            </a:r>
            <a:endParaRPr lang="en-IN" dirty="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PctHS25_Over</a:t>
            </a:r>
            <a:r>
              <a:rPr lang="en-US" dirty="0"/>
              <a:t>: Percent of county residents ages 25 and over highest education attained: high school diploma</a:t>
            </a:r>
            <a:endParaRPr lang="en-IN" dirty="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dirty="0"/>
              <a:t>PctBachDeg25_Over</a:t>
            </a:r>
            <a:r>
              <a:rPr lang="en-US" dirty="0"/>
              <a:t>: Percent of county residents ages 25 and over highest education attained: bachelor's degree</a:t>
            </a:r>
            <a:endParaRPr lang="en-IN" dirty="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PctEmployed16_Over</a:t>
            </a:r>
            <a:r>
              <a:rPr lang="en-US" dirty="0"/>
              <a:t>: Percent of county residents ages 16 and over employed.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PctUnemployed16_Over</a:t>
            </a:r>
            <a:r>
              <a:rPr lang="en-US" dirty="0"/>
              <a:t>: Percent of county residents ages 16 and over unemployed.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3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670" y="631065"/>
            <a:ext cx="11140226" cy="645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 smtClean="0"/>
              <a:t>INSURANCE COVERAGE 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err="1" smtClean="0"/>
              <a:t>PctPrivateCoverage</a:t>
            </a:r>
            <a:r>
              <a:rPr lang="en-US" dirty="0" smtClean="0"/>
              <a:t>: Percent of county residents with private health coverage</a:t>
            </a:r>
            <a:endParaRPr lang="en-IN" dirty="0" smtClean="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err="1" smtClean="0"/>
              <a:t>PctPrivateCoverageAlone</a:t>
            </a:r>
            <a:r>
              <a:rPr lang="en-US" dirty="0" smtClean="0"/>
              <a:t>: Percent of county residents with private health coverage alone (no public assistance)</a:t>
            </a:r>
            <a:endParaRPr lang="en-IN" dirty="0" smtClean="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err="1" smtClean="0"/>
              <a:t>PctEmpPrivCoverage</a:t>
            </a:r>
            <a:r>
              <a:rPr lang="en-US" dirty="0" smtClean="0"/>
              <a:t>: Percent of county residents with employee-provided private health coverage</a:t>
            </a:r>
            <a:endParaRPr lang="en-IN" dirty="0" smtClean="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 </a:t>
            </a:r>
            <a:r>
              <a:rPr lang="en-US" b="1" dirty="0" err="1" smtClean="0"/>
              <a:t>PctPublicCoverage</a:t>
            </a:r>
            <a:r>
              <a:rPr lang="en-US" dirty="0" smtClean="0"/>
              <a:t>: Percent of county residents with government-provided health coverage.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err="1" smtClean="0"/>
              <a:t>PctPubliceCoverageAlone</a:t>
            </a:r>
            <a:r>
              <a:rPr lang="en-US" dirty="0" smtClean="0"/>
              <a:t>: Percent of county residents with government-provided health coverage alone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 smtClean="0"/>
              <a:t>RACE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err="1" smtClean="0"/>
              <a:t>PctWhite</a:t>
            </a:r>
            <a:r>
              <a:rPr lang="en-US" dirty="0" smtClean="0"/>
              <a:t>: Percent of county residents who identify as White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err="1" smtClean="0"/>
              <a:t>PctBlack</a:t>
            </a:r>
            <a:r>
              <a:rPr lang="en-US" dirty="0" smtClean="0"/>
              <a:t>: Percent of county residents who identify as Black 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err="1" smtClean="0"/>
              <a:t>PctAsian</a:t>
            </a:r>
            <a:r>
              <a:rPr lang="en-US" dirty="0" smtClean="0"/>
              <a:t>: Percent of county residents who identify as Asian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err="1" smtClean="0"/>
              <a:t>PctOtherRace</a:t>
            </a:r>
            <a:r>
              <a:rPr lang="en-US" dirty="0" smtClean="0"/>
              <a:t>: Percent of county residents who identify in a category which is not White, Black, or Asian</a:t>
            </a:r>
            <a:endParaRPr lang="en-IN" dirty="0" smtClean="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err="1" smtClean="0"/>
              <a:t>PctMarriedHouseholds</a:t>
            </a:r>
            <a:r>
              <a:rPr lang="en-US" dirty="0" smtClean="0"/>
              <a:t>: Percent of married households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 err="1" smtClean="0"/>
              <a:t>BirthRate</a:t>
            </a:r>
            <a:r>
              <a:rPr lang="en-US" dirty="0" smtClean="0"/>
              <a:t>: Number of live births relative to number of women in county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80" y="197699"/>
            <a:ext cx="10671220" cy="11545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DATA PREPROCESSING</a:t>
            </a:r>
            <a:r>
              <a:rPr lang="en-IN" b="1" u="sng" dirty="0" smtClean="0"/>
              <a:t/>
            </a:r>
            <a:br>
              <a:rPr lang="en-IN" b="1" u="sng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181680"/>
            <a:ext cx="10503258" cy="5064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SET CHOSEN:</a:t>
            </a:r>
            <a:endParaRPr lang="en-IN" b="1" dirty="0"/>
          </a:p>
          <a:p>
            <a:pPr marL="0" lvl="0" indent="0">
              <a:buNone/>
            </a:pPr>
            <a:r>
              <a:rPr lang="en-US" dirty="0" smtClean="0"/>
              <a:t>	The </a:t>
            </a:r>
            <a:r>
              <a:rPr lang="en-US" dirty="0"/>
              <a:t>final dataset at which we are working is the data which was aggregated from a number of sources including the American Community Survey (census.gov), clinicaltrials.gov, and cancer.gov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MISSING VALUE TREATMENT:</a:t>
            </a:r>
            <a:endParaRPr lang="en-IN" b="1" dirty="0"/>
          </a:p>
          <a:p>
            <a:pPr lvl="0"/>
            <a:r>
              <a:rPr lang="en-US" dirty="0"/>
              <a:t>The </a:t>
            </a:r>
            <a:r>
              <a:rPr lang="en-US" b="1" dirty="0"/>
              <a:t>feature</a:t>
            </a:r>
            <a:r>
              <a:rPr lang="en-US" dirty="0"/>
              <a:t>, which had more than </a:t>
            </a:r>
            <a:r>
              <a:rPr lang="en-US" b="1" dirty="0"/>
              <a:t>70 percent </a:t>
            </a:r>
            <a:r>
              <a:rPr lang="en-US" dirty="0"/>
              <a:t>of the missing values of the total records, was removed from the analysis.</a:t>
            </a:r>
            <a:endParaRPr lang="en-IN" dirty="0"/>
          </a:p>
          <a:p>
            <a:r>
              <a:rPr lang="en-US" dirty="0"/>
              <a:t>The remaining features which had missing values less than </a:t>
            </a:r>
            <a:r>
              <a:rPr lang="en-US" b="1" dirty="0"/>
              <a:t>20 percent </a:t>
            </a:r>
            <a:r>
              <a:rPr lang="en-US" dirty="0"/>
              <a:t>of the total observations, was imputed with state wise median value.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4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ANOMALIES IN THE DATA: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797"/>
            <a:ext cx="8596668" cy="4637565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states of Kansas, Minnesota and Nevada had anomalies in the column </a:t>
            </a:r>
            <a:r>
              <a:rPr lang="en-US" dirty="0" err="1"/>
              <a:t>AvgAnnCount</a:t>
            </a:r>
            <a:r>
              <a:rPr lang="en-US" dirty="0"/>
              <a:t> and Incidence rate.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dirty="0"/>
              <a:t>They had repeating values in all counties of these states.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dirty="0"/>
              <a:t>Here the death rates were higher than the actual population of the county, which clearly intimidated about the anomaly in the data.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dirty="0"/>
              <a:t>To solve this issue, we considered these states along with its neighbors, and binned the data based on the population size of all the counties present.</a:t>
            </a:r>
            <a:endParaRPr lang="en-IN" dirty="0"/>
          </a:p>
          <a:p>
            <a:pPr lvl="0">
              <a:lnSpc>
                <a:spcPct val="150000"/>
              </a:lnSpc>
            </a:pPr>
            <a:r>
              <a:rPr lang="en-US" dirty="0"/>
              <a:t>Followed by this, we found the median of </a:t>
            </a:r>
            <a:r>
              <a:rPr lang="en-US" dirty="0" err="1"/>
              <a:t>AvgAnnCount</a:t>
            </a:r>
            <a:r>
              <a:rPr lang="en-US" dirty="0"/>
              <a:t> of these bins and imputed this value in the improper counties of the 3 states (Kansas, Minnesota and Nevada).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4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OUTLIER TREATMENTS:</a:t>
            </a:r>
            <a:r>
              <a:rPr lang="en-IN" b="1" dirty="0" smtClean="0">
                <a:latin typeface="+mn-lt"/>
              </a:rPr>
              <a:t/>
            </a:r>
            <a:br>
              <a:rPr lang="en-IN" b="1" dirty="0" smtClean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008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Since</a:t>
            </a:r>
            <a:r>
              <a:rPr lang="en-US" dirty="0"/>
              <a:t>, almost all the variables had extreme outliers we have chosen 3*IQR instead of 1.5*IQR and as each record is sensitive to the county of the state, the outlier treatment will not be suitable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7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785</TotalTime>
  <Words>869</Words>
  <Application>Microsoft Office PowerPoint</Application>
  <PresentationFormat>Custom</PresentationFormat>
  <Paragraphs>134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Facet</vt:lpstr>
      <vt:lpstr>CAPSTONE PROJECT- Recommendation System </vt:lpstr>
      <vt:lpstr>CONTENT</vt:lpstr>
      <vt:lpstr>INTRODUCTION</vt:lpstr>
      <vt:lpstr>DATA DICTIONARY</vt:lpstr>
      <vt:lpstr>PowerPoint Presentation</vt:lpstr>
      <vt:lpstr>PowerPoint Presentation</vt:lpstr>
      <vt:lpstr>DATA PREPROCESSING </vt:lpstr>
      <vt:lpstr>ANOMALIES IN THE DATA: </vt:lpstr>
      <vt:lpstr>OUTLIER TREATMENTS: </vt:lpstr>
      <vt:lpstr>EXPLORATORY DATA ANALYSIS </vt:lpstr>
      <vt:lpstr>CORRELATION AMONG FEATURES </vt:lpstr>
      <vt:lpstr>PowerPoint Presentation</vt:lpstr>
      <vt:lpstr>PowerPoint Presentation</vt:lpstr>
      <vt:lpstr>STATE-WISE POPULATION ESTIMATE IN THE US </vt:lpstr>
      <vt:lpstr>STATE WISE CANCER DIAGNOSED </vt:lpstr>
      <vt:lpstr>INCOME vs CANCER DIAGNOSED &amp; DEATH DUE TO CANCER </vt:lpstr>
      <vt:lpstr>INCOME vs INSURANCES </vt:lpstr>
      <vt:lpstr>PERCENT UNEMPLOYED &amp; EMPLOYED vs INSURANCES</vt:lpstr>
      <vt:lpstr>PERCENT PUBLIC COVERAGE ALONE </vt:lpstr>
      <vt:lpstr>PowerPoint Presentation</vt:lpstr>
      <vt:lpstr>OTHER ATTEMPTS</vt:lpstr>
      <vt:lpstr>SCORING FUNCTION</vt:lpstr>
      <vt:lpstr>CORRELATION BETWEEN TWO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50 COUNTIES RECOMMENDED TO THE GOVERNMENT TO INCREASE THEIR PREMIUM</vt:lpstr>
      <vt:lpstr>PowerPoint Presentation</vt:lpstr>
      <vt:lpstr>CONCLUSION</vt:lpstr>
      <vt:lpstr>REFERENCES </vt:lpstr>
      <vt:lpstr>       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 Recommendation System</dc:title>
  <dc:creator>Varshini K</dc:creator>
  <cp:lastModifiedBy>aniket r</cp:lastModifiedBy>
  <cp:revision>41</cp:revision>
  <dcterms:created xsi:type="dcterms:W3CDTF">2019-01-30T07:15:29Z</dcterms:created>
  <dcterms:modified xsi:type="dcterms:W3CDTF">2019-01-31T10:28:14Z</dcterms:modified>
</cp:coreProperties>
</file>