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12204000" cy="68652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jpg"/>
          <p:cNvPicPr>
            <a:picLocks noChangeAspect="1"/>
          </p:cNvPicPr>
          <p:nvPr/>
        </p:nvPicPr>
        <p:blipFill>
          <a:blip r:embed="rId2"/>
          <a:stretch>
            <a:fillRect/>
          </a:stretch>
        </p:blipFill>
        <p:spPr>
          <a:xfrm>
            <a:off x="0" y="0"/>
            <a:ext cx="12204000" cy="6865200"/>
          </a:xfrm>
          <a:prstGeom prst="rect">
            <a:avLst/>
          </a:prstGeom>
        </p:spPr>
      </p:pic>
      <p:pic>
        <p:nvPicPr>
          <p:cNvPr id="3" name="Picture 2" descr="logo.png"/>
          <p:cNvPicPr>
            <a:picLocks noChangeAspect="1"/>
          </p:cNvPicPr>
          <p:nvPr/>
        </p:nvPicPr>
        <p:blipFill>
          <a:blip r:embed="rId3"/>
          <a:stretch>
            <a:fillRect/>
          </a:stretch>
        </p:blipFill>
        <p:spPr>
          <a:xfrm>
            <a:off x="565200" y="468000"/>
            <a:ext cx="3322749" cy="579549"/>
          </a:xfrm>
          <a:prstGeom prst="rect">
            <a:avLst/>
          </a:prstGeom>
        </p:spPr>
      </p:pic>
      <p:pic>
        <p:nvPicPr>
          <p:cNvPr id="4" name="Picture 3" descr="paytm.png"/>
          <p:cNvPicPr>
            <a:picLocks noChangeAspect="1"/>
          </p:cNvPicPr>
          <p:nvPr/>
        </p:nvPicPr>
        <p:blipFill>
          <a:blip r:embed="rId4"/>
          <a:stretch>
            <a:fillRect/>
          </a:stretch>
        </p:blipFill>
        <p:spPr>
          <a:xfrm>
            <a:off x="9842400" y="601200"/>
            <a:ext cx="1274064" cy="396240"/>
          </a:xfrm>
          <a:prstGeom prst="rect">
            <a:avLst/>
          </a:prstGeom>
        </p:spPr>
      </p:pic>
      <p:pic>
        <p:nvPicPr>
          <p:cNvPr id="5" name="Picture 4" descr="lookbeyond.png"/>
          <p:cNvPicPr>
            <a:picLocks noChangeAspect="1"/>
          </p:cNvPicPr>
          <p:nvPr/>
        </p:nvPicPr>
        <p:blipFill>
          <a:blip r:embed="rId5"/>
          <a:stretch>
            <a:fillRect/>
          </a:stretch>
        </p:blipFill>
        <p:spPr>
          <a:xfrm>
            <a:off x="0" y="5950800"/>
            <a:ext cx="12200182" cy="969632"/>
          </a:xfrm>
          <a:prstGeom prst="rect">
            <a:avLst/>
          </a:prstGeom>
        </p:spPr>
      </p:pic>
      <p:sp>
        <p:nvSpPr>
          <p:cNvPr id="6" name="TextBox 5"/>
          <p:cNvSpPr txBox="1"/>
          <p:nvPr/>
        </p:nvSpPr>
        <p:spPr>
          <a:xfrm>
            <a:off x="514800" y="2898000"/>
            <a:ext cx="4680000" cy="1058400"/>
          </a:xfrm>
          <a:prstGeom prst="rect">
            <a:avLst/>
          </a:prstGeom>
          <a:noFill/>
        </p:spPr>
        <p:txBody>
          <a:bodyPr wrap="square">
            <a:spAutoFit/>
          </a:bodyPr>
          <a:lstStyle/>
          <a:p>
            <a:pPr algn="l">
              <a:defRPr b="1" sz="4350">
                <a:solidFill>
                  <a:srgbClr val="FFFFFF"/>
                </a:solidFill>
                <a:latin typeface="Calibri"/>
              </a:defRPr>
            </a:pPr>
            <a:r>
              <a:t>CONFIDENTIAL</a:t>
            </a:r>
          </a:p>
          <a:p>
            <a:pPr algn="l">
              <a:defRPr b="1" sz="1750">
                <a:solidFill>
                  <a:srgbClr val="FFFFFF"/>
                </a:solidFill>
                <a:latin typeface="Calibri"/>
              </a:defRPr>
            </a:pPr>
            <a:r>
              <a:t>PAYTM JUNE 2023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logo_blue.png"/>
          <p:cNvPicPr>
            <a:picLocks noChangeAspect="1"/>
          </p:cNvPicPr>
          <p:nvPr/>
        </p:nvPicPr>
        <p:blipFill>
          <a:blip r:embed="rId2"/>
          <a:stretch>
            <a:fillRect/>
          </a:stretch>
        </p:blipFill>
        <p:spPr>
          <a:xfrm>
            <a:off x="525600" y="1627199"/>
            <a:ext cx="4124005" cy="693471"/>
          </a:xfrm>
          <a:prstGeom prst="rect">
            <a:avLst/>
          </a:prstGeom>
        </p:spPr>
      </p:pic>
      <p:pic>
        <p:nvPicPr>
          <p:cNvPr id="3" name="Picture 2" descr="r_semi.png"/>
          <p:cNvPicPr>
            <a:picLocks noChangeAspect="1"/>
          </p:cNvPicPr>
          <p:nvPr/>
        </p:nvPicPr>
        <p:blipFill>
          <a:blip r:embed="rId3"/>
          <a:stretch>
            <a:fillRect/>
          </a:stretch>
        </p:blipFill>
        <p:spPr>
          <a:xfrm>
            <a:off x="846000" y="5454000"/>
            <a:ext cx="2883408" cy="1414272"/>
          </a:xfrm>
          <a:prstGeom prst="rect">
            <a:avLst/>
          </a:prstGeom>
        </p:spPr>
      </p:pic>
      <p:sp>
        <p:nvSpPr>
          <p:cNvPr id="4" name="TextBox 3"/>
          <p:cNvSpPr txBox="1"/>
          <p:nvPr/>
        </p:nvSpPr>
        <p:spPr>
          <a:xfrm>
            <a:off x="525600" y="1170000"/>
            <a:ext cx="1256400" cy="406799"/>
          </a:xfrm>
          <a:prstGeom prst="rect">
            <a:avLst/>
          </a:prstGeom>
          <a:noFill/>
        </p:spPr>
        <p:txBody>
          <a:bodyPr wrap="square">
            <a:spAutoFit/>
          </a:bodyPr>
          <a:lstStyle/>
          <a:p>
            <a:pPr algn="l">
              <a:defRPr b="1" sz="2500">
                <a:solidFill>
                  <a:srgbClr val="662E89"/>
                </a:solidFill>
                <a:latin typeface="Calibri"/>
              </a:defRPr>
            </a:pPr>
            <a:r>
              <a:t>We are</a:t>
            </a:r>
          </a:p>
        </p:txBody>
      </p:sp>
      <p:sp>
        <p:nvSpPr>
          <p:cNvPr id="5" name="TextBox 4"/>
          <p:cNvSpPr txBox="1"/>
          <p:nvPr/>
        </p:nvSpPr>
        <p:spPr>
          <a:xfrm>
            <a:off x="514800" y="2577600"/>
            <a:ext cx="5544000" cy="1933200"/>
          </a:xfrm>
          <a:prstGeom prst="rect">
            <a:avLst/>
          </a:prstGeom>
          <a:noFill/>
        </p:spPr>
        <p:txBody>
          <a:bodyPr wrap="square">
            <a:spAutoFit/>
          </a:bodyPr>
          <a:lstStyle/>
          <a:p>
            <a:pPr algn="just">
              <a:defRPr sz="1200">
                <a:solidFill>
                  <a:srgbClr val="59595B"/>
                </a:solidFill>
                <a:latin typeface="Calibri"/>
              </a:defRPr>
            </a:pPr>
            <a:r>
              <a:t>Executive Access India is a well-established executive search firm that has been operating for over 28 years in the country. We have contributed significantly to our clients' success by building world-class leadership teams across industry verticals.</a:t>
            </a:r>
          </a:p>
          <a:p/>
          <a:p>
            <a:pPr algn="just">
              <a:defRPr sz="1200">
                <a:solidFill>
                  <a:srgbClr val="59595B"/>
                </a:solidFill>
                <a:latin typeface="Calibri"/>
              </a:defRPr>
            </a:pPr>
            <a:r>
              <a:t>We are a member of the Panorama community of over 200 professionals and 22 partners spread across North America, South America, Europe, and Asia Pacific. Our clients include Fortune 500 companies, mid-sized global companies, as well as some of the most respected Indian corporates and start-ups.</a:t>
            </a:r>
          </a:p>
        </p:txBody>
      </p:sp>
      <p:sp>
        <p:nvSpPr>
          <p:cNvPr id="6" name="TextBox 5"/>
          <p:cNvSpPr txBox="1"/>
          <p:nvPr/>
        </p:nvSpPr>
        <p:spPr>
          <a:xfrm>
            <a:off x="6246000" y="2581200"/>
            <a:ext cx="5446800" cy="2840400"/>
          </a:xfrm>
          <a:prstGeom prst="rect">
            <a:avLst/>
          </a:prstGeom>
          <a:noFill/>
        </p:spPr>
        <p:txBody>
          <a:bodyPr wrap="square">
            <a:spAutoFit/>
          </a:bodyPr>
          <a:lstStyle/>
          <a:p>
            <a:pPr algn="just">
              <a:defRPr sz="1200">
                <a:solidFill>
                  <a:srgbClr val="59595B"/>
                </a:solidFill>
                <a:latin typeface="Calibri"/>
              </a:defRPr>
            </a:pPr>
            <a:r>
              <a:t>One of our core strengths is our ability to simultaneously be both global and local. As a boutique firm, we are dedicated to giving our clients and candidates undivided attention, ensuring that every search is tailored to their unique needs and requirements.</a:t>
            </a:r>
          </a:p>
          <a:p/>
          <a:p>
            <a:pPr algn="just">
              <a:defRPr sz="1200">
                <a:solidFill>
                  <a:srgbClr val="59595B"/>
                </a:solidFill>
                <a:latin typeface="Calibri"/>
              </a:defRPr>
            </a:pPr>
            <a:r>
              <a:t>The company's logo is derived from the symbol "Ren", which signifies the plenitude of humanness. Our commitment to our clients is reflected in our values of Client First, Integrity, Collaboration, and Nurturing.</a:t>
            </a:r>
          </a:p>
          <a:p>
            <a:pPr algn="just">
              <a:defRPr sz="1200">
                <a:solidFill>
                  <a:srgbClr val="59595B"/>
                </a:solidFill>
                <a:latin typeface="Calibri"/>
              </a:defRPr>
            </a:pPr>
          </a:p>
          <a:p>
            <a:pPr algn="just">
              <a:defRPr sz="1200">
                <a:solidFill>
                  <a:srgbClr val="59595B"/>
                </a:solidFill>
                <a:latin typeface="Calibri"/>
              </a:defRPr>
            </a:pPr>
            <a:r>
              <a:t>We are the pioneers of the “Accountability Clause” in the Indian retained search market and have always striven to align our business model with the needs of our clients.</a:t>
            </a:r>
          </a:p>
        </p:txBody>
      </p:sp>
      <p:sp>
        <p:nvSpPr>
          <p:cNvPr id="7" name="TextBox 6"/>
          <p:cNvSpPr txBox="1"/>
          <p:nvPr/>
        </p:nvSpPr>
        <p:spPr>
          <a:xfrm>
            <a:off x="1249200" y="5511600"/>
            <a:ext cx="2023200" cy="936000"/>
          </a:xfrm>
          <a:prstGeom prst="rect">
            <a:avLst/>
          </a:prstGeom>
          <a:noFill/>
        </p:spPr>
        <p:txBody>
          <a:bodyPr wrap="square">
            <a:spAutoFit/>
          </a:bodyPr>
          <a:lstStyle/>
          <a:p>
            <a:pPr algn="ctr">
              <a:defRPr sz="1100">
                <a:solidFill>
                  <a:srgbClr val="FFFFFF"/>
                </a:solidFill>
                <a:latin typeface="Calibri"/>
              </a:defRPr>
            </a:pPr>
            <a:r>
              <a:t>“We have learnt that by uniting the right people with the right corporations, we can help both to achieve their full potential.”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12204000" cy="6865200"/>
          </a:xfrm>
          <a:prstGeom prst="rect">
            <a:avLst/>
          </a:prstGeom>
        </p:spPr>
      </p:pic>
      <p:pic>
        <p:nvPicPr>
          <p:cNvPr id="3" name="Picture 2" descr="bg_asset.png"/>
          <p:cNvPicPr>
            <a:picLocks noChangeAspect="1"/>
          </p:cNvPicPr>
          <p:nvPr/>
        </p:nvPicPr>
        <p:blipFill>
          <a:blip r:embed="rId3"/>
          <a:stretch>
            <a:fillRect/>
          </a:stretch>
        </p:blipFill>
        <p:spPr>
          <a:xfrm>
            <a:off x="4431600" y="3632400"/>
            <a:ext cx="7769331" cy="3234153"/>
          </a:xfrm>
          <a:prstGeom prst="rect">
            <a:avLst/>
          </a:prstGeom>
        </p:spPr>
      </p:pic>
      <p:pic>
        <p:nvPicPr>
          <p:cNvPr id="4" name="Picture 3" descr="content.png"/>
          <p:cNvPicPr>
            <a:picLocks noChangeAspect="1"/>
          </p:cNvPicPr>
          <p:nvPr/>
        </p:nvPicPr>
        <p:blipFill>
          <a:blip r:embed="rId4"/>
          <a:stretch>
            <a:fillRect/>
          </a:stretch>
        </p:blipFill>
        <p:spPr>
          <a:xfrm>
            <a:off x="0" y="5677200"/>
            <a:ext cx="12200182" cy="1239656"/>
          </a:xfrm>
          <a:prstGeom prst="rect">
            <a:avLst/>
          </a:prstGeom>
        </p:spPr>
      </p:pic>
      <p:sp>
        <p:nvSpPr>
          <p:cNvPr id="5" name="TextBox 4"/>
          <p:cNvSpPr txBox="1"/>
          <p:nvPr/>
        </p:nvSpPr>
        <p:spPr>
          <a:xfrm>
            <a:off x="594000" y="403200"/>
            <a:ext cx="1281600" cy="1015200"/>
          </a:xfrm>
          <a:prstGeom prst="rect">
            <a:avLst/>
          </a:prstGeom>
          <a:noFill/>
        </p:spPr>
        <p:txBody>
          <a:bodyPr wrap="square">
            <a:spAutoFit/>
          </a:bodyPr>
          <a:lstStyle/>
          <a:p>
            <a:pPr algn="l">
              <a:defRPr b="1" sz="6000">
                <a:solidFill>
                  <a:srgbClr val="A5A5A5"/>
                </a:solidFill>
                <a:latin typeface="Arial"/>
              </a:defRPr>
            </a:pPr>
            <a:r>
              <a:t>1</a:t>
            </a:r>
          </a:p>
        </p:txBody>
      </p:sp>
      <p:sp>
        <p:nvSpPr>
          <p:cNvPr id="6" name="TextBox 5"/>
          <p:cNvSpPr txBox="1"/>
          <p:nvPr/>
        </p:nvSpPr>
        <p:spPr>
          <a:xfrm>
            <a:off x="594000" y="1339200"/>
            <a:ext cx="1281600" cy="1015200"/>
          </a:xfrm>
          <a:prstGeom prst="rect">
            <a:avLst/>
          </a:prstGeom>
          <a:noFill/>
        </p:spPr>
        <p:txBody>
          <a:bodyPr wrap="square">
            <a:spAutoFit/>
          </a:bodyPr>
          <a:lstStyle/>
          <a:p>
            <a:pPr algn="l">
              <a:defRPr b="1" sz="6000">
                <a:solidFill>
                  <a:srgbClr val="A5A5A5"/>
                </a:solidFill>
                <a:latin typeface="Arial"/>
              </a:defRPr>
            </a:pPr>
            <a:r>
              <a:t>2</a:t>
            </a:r>
          </a:p>
        </p:txBody>
      </p:sp>
      <p:sp>
        <p:nvSpPr>
          <p:cNvPr id="7" name="TextBox 6"/>
          <p:cNvSpPr txBox="1"/>
          <p:nvPr/>
        </p:nvSpPr>
        <p:spPr>
          <a:xfrm>
            <a:off x="594000" y="2275200"/>
            <a:ext cx="1281600" cy="1015200"/>
          </a:xfrm>
          <a:prstGeom prst="rect">
            <a:avLst/>
          </a:prstGeom>
          <a:noFill/>
        </p:spPr>
        <p:txBody>
          <a:bodyPr wrap="square">
            <a:spAutoFit/>
          </a:bodyPr>
          <a:lstStyle/>
          <a:p>
            <a:pPr algn="l">
              <a:defRPr b="1" sz="6000">
                <a:solidFill>
                  <a:srgbClr val="A5A5A5"/>
                </a:solidFill>
                <a:latin typeface="Arial"/>
              </a:defRPr>
            </a:pPr>
            <a:r>
              <a:t>3</a:t>
            </a:r>
          </a:p>
        </p:txBody>
      </p:sp>
      <p:sp>
        <p:nvSpPr>
          <p:cNvPr id="8" name="TextBox 7"/>
          <p:cNvSpPr txBox="1"/>
          <p:nvPr/>
        </p:nvSpPr>
        <p:spPr>
          <a:xfrm>
            <a:off x="594000" y="3211200"/>
            <a:ext cx="1281600" cy="1015200"/>
          </a:xfrm>
          <a:prstGeom prst="rect">
            <a:avLst/>
          </a:prstGeom>
          <a:noFill/>
        </p:spPr>
        <p:txBody>
          <a:bodyPr wrap="square">
            <a:spAutoFit/>
          </a:bodyPr>
          <a:lstStyle/>
          <a:p>
            <a:pPr algn="l">
              <a:defRPr b="1" sz="6000">
                <a:solidFill>
                  <a:srgbClr val="A5A5A5"/>
                </a:solidFill>
                <a:latin typeface="Arial"/>
              </a:defRPr>
            </a:pPr>
            <a:r>
              <a:t>4</a:t>
            </a:r>
          </a:p>
        </p:txBody>
      </p:sp>
      <p:sp>
        <p:nvSpPr>
          <p:cNvPr id="9" name="TextBox 8"/>
          <p:cNvSpPr txBox="1"/>
          <p:nvPr/>
        </p:nvSpPr>
        <p:spPr>
          <a:xfrm>
            <a:off x="4910400" y="403200"/>
            <a:ext cx="1281600" cy="1015200"/>
          </a:xfrm>
          <a:prstGeom prst="rect">
            <a:avLst/>
          </a:prstGeom>
          <a:noFill/>
        </p:spPr>
        <p:txBody>
          <a:bodyPr wrap="square">
            <a:spAutoFit/>
          </a:bodyPr>
          <a:lstStyle/>
          <a:p>
            <a:pPr algn="l">
              <a:defRPr b="1" sz="6000">
                <a:solidFill>
                  <a:srgbClr val="A5A5A5"/>
                </a:solidFill>
                <a:latin typeface="Arial"/>
              </a:defRPr>
            </a:pPr>
            <a:r>
              <a:t>5</a:t>
            </a:r>
          </a:p>
        </p:txBody>
      </p:sp>
      <p:sp>
        <p:nvSpPr>
          <p:cNvPr id="10" name="TextBox 9"/>
          <p:cNvSpPr txBox="1"/>
          <p:nvPr/>
        </p:nvSpPr>
        <p:spPr>
          <a:xfrm>
            <a:off x="4910400" y="1339200"/>
            <a:ext cx="1281600" cy="1015200"/>
          </a:xfrm>
          <a:prstGeom prst="rect">
            <a:avLst/>
          </a:prstGeom>
          <a:noFill/>
        </p:spPr>
        <p:txBody>
          <a:bodyPr wrap="square">
            <a:spAutoFit/>
          </a:bodyPr>
          <a:lstStyle/>
          <a:p>
            <a:pPr algn="l">
              <a:defRPr b="1" sz="6000">
                <a:solidFill>
                  <a:srgbClr val="A5A5A5"/>
                </a:solidFill>
                <a:latin typeface="Arial"/>
              </a:defRPr>
            </a:pPr>
            <a:r>
              <a:t>6</a:t>
            </a:r>
          </a:p>
        </p:txBody>
      </p:sp>
      <p:sp>
        <p:nvSpPr>
          <p:cNvPr id="11" name="TextBox 10"/>
          <p:cNvSpPr txBox="1"/>
          <p:nvPr/>
        </p:nvSpPr>
        <p:spPr>
          <a:xfrm>
            <a:off x="4910400" y="2275200"/>
            <a:ext cx="1281600" cy="1015200"/>
          </a:xfrm>
          <a:prstGeom prst="rect">
            <a:avLst/>
          </a:prstGeom>
          <a:noFill/>
        </p:spPr>
        <p:txBody>
          <a:bodyPr wrap="square">
            <a:spAutoFit/>
          </a:bodyPr>
          <a:lstStyle/>
          <a:p>
            <a:pPr algn="l">
              <a:defRPr b="1" sz="6000">
                <a:solidFill>
                  <a:srgbClr val="A5A5A5"/>
                </a:solidFill>
                <a:latin typeface="Arial"/>
              </a:defRPr>
            </a:pPr>
            <a:r>
              <a:t>7</a:t>
            </a:r>
          </a:p>
        </p:txBody>
      </p:sp>
      <p:sp>
        <p:nvSpPr>
          <p:cNvPr id="12" name="TextBox 11"/>
          <p:cNvSpPr txBox="1"/>
          <p:nvPr/>
        </p:nvSpPr>
        <p:spPr>
          <a:xfrm>
            <a:off x="817200" y="939600"/>
            <a:ext cx="3528000" cy="370800"/>
          </a:xfrm>
          <a:prstGeom prst="rect">
            <a:avLst/>
          </a:prstGeom>
          <a:noFill/>
        </p:spPr>
        <p:txBody>
          <a:bodyPr wrap="square">
            <a:spAutoFit/>
          </a:bodyPr>
          <a:lstStyle/>
          <a:p>
            <a:pPr algn="l">
              <a:defRPr b="1" u="sng" sz="1800">
                <a:solidFill>
                  <a:srgbClr val="FFFFFF"/>
                </a:solidFill>
                <a:latin typeface="Arial"/>
              </a:defRPr>
            </a:pPr>
            <a:r>
              <a:t>Our Understanding of the Role</a:t>
            </a:r>
          </a:p>
        </p:txBody>
      </p:sp>
      <p:sp>
        <p:nvSpPr>
          <p:cNvPr id="13" name="TextBox 12"/>
          <p:cNvSpPr txBox="1"/>
          <p:nvPr/>
        </p:nvSpPr>
        <p:spPr>
          <a:xfrm>
            <a:off x="817200" y="1875600"/>
            <a:ext cx="3528000" cy="370800"/>
          </a:xfrm>
          <a:prstGeom prst="rect">
            <a:avLst/>
          </a:prstGeom>
          <a:noFill/>
        </p:spPr>
        <p:txBody>
          <a:bodyPr wrap="square">
            <a:spAutoFit/>
          </a:bodyPr>
          <a:lstStyle/>
          <a:p>
            <a:pPr algn="l">
              <a:defRPr b="1" u="sng" sz="1800">
                <a:solidFill>
                  <a:srgbClr val="FFFFFF"/>
                </a:solidFill>
                <a:latin typeface="Arial"/>
              </a:defRPr>
            </a:pPr>
            <a:r>
              <a:t>Ideal Candidate Profile</a:t>
            </a:r>
          </a:p>
        </p:txBody>
      </p:sp>
      <p:sp>
        <p:nvSpPr>
          <p:cNvPr id="14" name="TextBox 13"/>
          <p:cNvSpPr txBox="1"/>
          <p:nvPr/>
        </p:nvSpPr>
        <p:spPr>
          <a:xfrm>
            <a:off x="817200" y="2811600"/>
            <a:ext cx="3528000" cy="370800"/>
          </a:xfrm>
          <a:prstGeom prst="rect">
            <a:avLst/>
          </a:prstGeom>
          <a:noFill/>
        </p:spPr>
        <p:txBody>
          <a:bodyPr wrap="square">
            <a:spAutoFit/>
          </a:bodyPr>
          <a:lstStyle/>
          <a:p>
            <a:pPr algn="l">
              <a:defRPr b="1" u="sng" sz="1800">
                <a:solidFill>
                  <a:srgbClr val="FFFFFF"/>
                </a:solidFill>
                <a:latin typeface="Arial"/>
              </a:defRPr>
            </a:pPr>
            <a:r>
              <a:t>Assessment Criteria</a:t>
            </a:r>
          </a:p>
        </p:txBody>
      </p:sp>
      <p:sp>
        <p:nvSpPr>
          <p:cNvPr id="15" name="TextBox 14"/>
          <p:cNvSpPr txBox="1"/>
          <p:nvPr/>
        </p:nvSpPr>
        <p:spPr>
          <a:xfrm>
            <a:off x="817200" y="3747600"/>
            <a:ext cx="3528000" cy="370800"/>
          </a:xfrm>
          <a:prstGeom prst="rect">
            <a:avLst/>
          </a:prstGeom>
          <a:noFill/>
        </p:spPr>
        <p:txBody>
          <a:bodyPr wrap="square">
            <a:spAutoFit/>
          </a:bodyPr>
          <a:lstStyle/>
          <a:p>
            <a:pPr algn="l">
              <a:defRPr b="1" u="sng" sz="1800">
                <a:solidFill>
                  <a:srgbClr val="FFFFFF"/>
                </a:solidFill>
                <a:latin typeface="Arial"/>
              </a:defRPr>
            </a:pPr>
            <a:r>
              <a:t>Target Talent Landscape</a:t>
            </a:r>
          </a:p>
        </p:txBody>
      </p:sp>
      <p:sp>
        <p:nvSpPr>
          <p:cNvPr id="16" name="TextBox 15"/>
          <p:cNvSpPr txBox="1"/>
          <p:nvPr/>
        </p:nvSpPr>
        <p:spPr>
          <a:xfrm>
            <a:off x="5133600" y="939600"/>
            <a:ext cx="3322800" cy="370800"/>
          </a:xfrm>
          <a:prstGeom prst="rect">
            <a:avLst/>
          </a:prstGeom>
          <a:noFill/>
        </p:spPr>
        <p:txBody>
          <a:bodyPr wrap="square">
            <a:spAutoFit/>
          </a:bodyPr>
          <a:lstStyle/>
          <a:p>
            <a:pPr algn="l">
              <a:defRPr b="1" u="sng" sz="1800">
                <a:solidFill>
                  <a:srgbClr val="FFFFFF"/>
                </a:solidFill>
                <a:latin typeface="Arial"/>
              </a:defRPr>
            </a:pPr>
            <a:r>
              <a:t>Indicative Target Universe</a:t>
            </a:r>
          </a:p>
        </p:txBody>
      </p:sp>
      <p:sp>
        <p:nvSpPr>
          <p:cNvPr id="17" name="TextBox 16"/>
          <p:cNvSpPr txBox="1"/>
          <p:nvPr/>
        </p:nvSpPr>
        <p:spPr>
          <a:xfrm>
            <a:off x="5133600" y="1875600"/>
            <a:ext cx="3322800" cy="370800"/>
          </a:xfrm>
          <a:prstGeom prst="rect">
            <a:avLst/>
          </a:prstGeom>
          <a:noFill/>
        </p:spPr>
        <p:txBody>
          <a:bodyPr wrap="square">
            <a:spAutoFit/>
          </a:bodyPr>
          <a:lstStyle/>
          <a:p>
            <a:pPr algn="l">
              <a:defRPr b="1" u="sng" sz="1800">
                <a:solidFill>
                  <a:srgbClr val="FFFFFF"/>
                </a:solidFill>
                <a:latin typeface="Arial"/>
              </a:defRPr>
            </a:pPr>
            <a:r>
              <a:t>Benchmark Profiles</a:t>
            </a:r>
          </a:p>
        </p:txBody>
      </p:sp>
      <p:sp>
        <p:nvSpPr>
          <p:cNvPr id="18" name="TextBox 17"/>
          <p:cNvSpPr txBox="1"/>
          <p:nvPr/>
        </p:nvSpPr>
        <p:spPr>
          <a:xfrm>
            <a:off x="5133600" y="2811600"/>
            <a:ext cx="3322800" cy="370800"/>
          </a:xfrm>
          <a:prstGeom prst="rect">
            <a:avLst/>
          </a:prstGeom>
          <a:noFill/>
        </p:spPr>
        <p:txBody>
          <a:bodyPr wrap="square">
            <a:spAutoFit/>
          </a:bodyPr>
          <a:lstStyle/>
          <a:p>
            <a:pPr algn="l">
              <a:defRPr b="1" u="sng" sz="1800">
                <a:solidFill>
                  <a:srgbClr val="FFFFFF"/>
                </a:solidFill>
                <a:latin typeface="Arial"/>
              </a:defRPr>
            </a:pPr>
            <a:r>
              <a:t>Search Process &amp; Timelines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