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0"/>
  </p:notesMasterIdLst>
  <p:handoutMasterIdLst>
    <p:handoutMasterId r:id="rId111"/>
  </p:handoutMasterIdLst>
  <p:sldIdLst>
    <p:sldId id="272" r:id="rId2"/>
    <p:sldId id="828" r:id="rId3"/>
    <p:sldId id="829" r:id="rId4"/>
    <p:sldId id="830" r:id="rId5"/>
    <p:sldId id="831" r:id="rId6"/>
    <p:sldId id="769" r:id="rId7"/>
    <p:sldId id="772" r:id="rId8"/>
    <p:sldId id="796" r:id="rId9"/>
    <p:sldId id="1019" r:id="rId10"/>
    <p:sldId id="797" r:id="rId11"/>
    <p:sldId id="798" r:id="rId12"/>
    <p:sldId id="799" r:id="rId13"/>
    <p:sldId id="800" r:id="rId14"/>
    <p:sldId id="804" r:id="rId15"/>
    <p:sldId id="801" r:id="rId16"/>
    <p:sldId id="805" r:id="rId17"/>
    <p:sldId id="806" r:id="rId18"/>
    <p:sldId id="807" r:id="rId19"/>
    <p:sldId id="808" r:id="rId20"/>
    <p:sldId id="810" r:id="rId21"/>
    <p:sldId id="811" r:id="rId22"/>
    <p:sldId id="812" r:id="rId23"/>
    <p:sldId id="813" r:id="rId24"/>
    <p:sldId id="814" r:id="rId25"/>
    <p:sldId id="815" r:id="rId26"/>
    <p:sldId id="816" r:id="rId27"/>
    <p:sldId id="834" r:id="rId28"/>
    <p:sldId id="835" r:id="rId29"/>
    <p:sldId id="836" r:id="rId30"/>
    <p:sldId id="837" r:id="rId31"/>
    <p:sldId id="840" r:id="rId32"/>
    <p:sldId id="841" r:id="rId33"/>
    <p:sldId id="1020" r:id="rId34"/>
    <p:sldId id="842" r:id="rId35"/>
    <p:sldId id="843" r:id="rId36"/>
    <p:sldId id="844" r:id="rId37"/>
    <p:sldId id="845" r:id="rId38"/>
    <p:sldId id="846" r:id="rId39"/>
    <p:sldId id="847" r:id="rId40"/>
    <p:sldId id="1024" r:id="rId41"/>
    <p:sldId id="849" r:id="rId42"/>
    <p:sldId id="848" r:id="rId43"/>
    <p:sldId id="850" r:id="rId44"/>
    <p:sldId id="851" r:id="rId45"/>
    <p:sldId id="852" r:id="rId46"/>
    <p:sldId id="853" r:id="rId47"/>
    <p:sldId id="854" r:id="rId48"/>
    <p:sldId id="855" r:id="rId49"/>
    <p:sldId id="1027" r:id="rId50"/>
    <p:sldId id="856" r:id="rId51"/>
    <p:sldId id="857" r:id="rId52"/>
    <p:sldId id="858" r:id="rId53"/>
    <p:sldId id="859" r:id="rId54"/>
    <p:sldId id="860" r:id="rId55"/>
    <p:sldId id="861" r:id="rId56"/>
    <p:sldId id="862" r:id="rId57"/>
    <p:sldId id="863" r:id="rId58"/>
    <p:sldId id="864" r:id="rId59"/>
    <p:sldId id="865" r:id="rId60"/>
    <p:sldId id="866" r:id="rId61"/>
    <p:sldId id="868" r:id="rId62"/>
    <p:sldId id="869" r:id="rId63"/>
    <p:sldId id="990" r:id="rId64"/>
    <p:sldId id="1022" r:id="rId65"/>
    <p:sldId id="871" r:id="rId66"/>
    <p:sldId id="872" r:id="rId67"/>
    <p:sldId id="873" r:id="rId68"/>
    <p:sldId id="874" r:id="rId69"/>
    <p:sldId id="875" r:id="rId70"/>
    <p:sldId id="876" r:id="rId71"/>
    <p:sldId id="877" r:id="rId72"/>
    <p:sldId id="878" r:id="rId73"/>
    <p:sldId id="879" r:id="rId74"/>
    <p:sldId id="1023" r:id="rId75"/>
    <p:sldId id="997" r:id="rId76"/>
    <p:sldId id="998" r:id="rId77"/>
    <p:sldId id="999" r:id="rId78"/>
    <p:sldId id="1000" r:id="rId79"/>
    <p:sldId id="1001" r:id="rId80"/>
    <p:sldId id="1002" r:id="rId81"/>
    <p:sldId id="882" r:id="rId82"/>
    <p:sldId id="883" r:id="rId83"/>
    <p:sldId id="884" r:id="rId84"/>
    <p:sldId id="885" r:id="rId85"/>
    <p:sldId id="886" r:id="rId86"/>
    <p:sldId id="887" r:id="rId87"/>
    <p:sldId id="888" r:id="rId88"/>
    <p:sldId id="889" r:id="rId89"/>
    <p:sldId id="890" r:id="rId90"/>
    <p:sldId id="891" r:id="rId91"/>
    <p:sldId id="896" r:id="rId92"/>
    <p:sldId id="897" r:id="rId93"/>
    <p:sldId id="898" r:id="rId94"/>
    <p:sldId id="899" r:id="rId95"/>
    <p:sldId id="900" r:id="rId96"/>
    <p:sldId id="1029" r:id="rId97"/>
    <p:sldId id="901" r:id="rId98"/>
    <p:sldId id="902" r:id="rId99"/>
    <p:sldId id="904" r:id="rId100"/>
    <p:sldId id="905" r:id="rId101"/>
    <p:sldId id="906" r:id="rId102"/>
    <p:sldId id="907" r:id="rId103"/>
    <p:sldId id="1028" r:id="rId104"/>
    <p:sldId id="908" r:id="rId105"/>
    <p:sldId id="909" r:id="rId106"/>
    <p:sldId id="910" r:id="rId107"/>
    <p:sldId id="911" r:id="rId108"/>
    <p:sldId id="912" r:id="rId109"/>
  </p:sldIdLst>
  <p:sldSz cx="9144000" cy="6858000" type="screen4x3"/>
  <p:notesSz cx="7099300" cy="10234613"/>
  <p:defaultTex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CC"/>
    <a:srgbClr val="993366"/>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9" d="100"/>
          <a:sy n="59" d="100"/>
        </p:scale>
        <p:origin x="1500"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38405" cy="384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notesMaster" Target="notesMasters/notesMaster1.xml"/><Relationship Id="rId115"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eaLnBrk="1" hangingPunct="1">
              <a:defRPr sz="1300">
                <a:latin typeface="Arial" charset="0"/>
              </a:defRPr>
            </a:lvl1pPr>
          </a:lstStyle>
          <a:p>
            <a:pPr>
              <a:defRPr/>
            </a:pPr>
            <a:endParaRPr lang="en-US"/>
          </a:p>
        </p:txBody>
      </p:sp>
      <p:sp>
        <p:nvSpPr>
          <p:cNvPr id="24579"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eaLnBrk="1" hangingPunct="1">
              <a:defRPr sz="1300">
                <a:latin typeface="Arial" charset="0"/>
              </a:defRPr>
            </a:lvl1pPr>
          </a:lstStyle>
          <a:p>
            <a:pPr>
              <a:defRPr/>
            </a:pPr>
            <a:endParaRPr lang="en-US"/>
          </a:p>
        </p:txBody>
      </p:sp>
      <p:sp>
        <p:nvSpPr>
          <p:cNvPr id="24580"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eaLnBrk="1" hangingPunct="1">
              <a:defRPr sz="1300">
                <a:latin typeface="Arial" charset="0"/>
              </a:defRPr>
            </a:lvl1pPr>
          </a:lstStyle>
          <a:p>
            <a:pPr>
              <a:defRPr/>
            </a:pPr>
            <a:endParaRPr lang="en-US"/>
          </a:p>
        </p:txBody>
      </p:sp>
      <p:sp>
        <p:nvSpPr>
          <p:cNvPr id="24581"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eaLnBrk="1" hangingPunct="1">
              <a:defRPr sz="1300"/>
            </a:lvl1pPr>
          </a:lstStyle>
          <a:p>
            <a:pPr>
              <a:defRPr/>
            </a:pPr>
            <a:fld id="{77E50B8E-F93F-41F9-A655-DFB0C3C76729}" type="slidenum">
              <a:rPr lang="en-US"/>
              <a:pPr>
                <a:defRPr/>
              </a:pPr>
              <a:t>‹#›</a:t>
            </a:fld>
            <a:endParaRPr lang="en-US"/>
          </a:p>
        </p:txBody>
      </p:sp>
    </p:spTree>
    <p:extLst>
      <p:ext uri="{BB962C8B-B14F-4D97-AF65-F5344CB8AC3E}">
        <p14:creationId xmlns:p14="http://schemas.microsoft.com/office/powerpoint/2010/main" val="27469463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eaLnBrk="1" hangingPunct="1">
              <a:defRPr sz="1300">
                <a:latin typeface="Arial" charset="0"/>
              </a:defRPr>
            </a:lvl1pPr>
          </a:lstStyle>
          <a:p>
            <a:pPr>
              <a:defRPr/>
            </a:pPr>
            <a:endParaRPr lang="en-US"/>
          </a:p>
        </p:txBody>
      </p:sp>
      <p:sp>
        <p:nvSpPr>
          <p:cNvPr id="6147"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eaLnBrk="1" hangingPunct="1">
              <a:defRPr sz="1300">
                <a:latin typeface="Arial" charset="0"/>
              </a:defRPr>
            </a:lvl1pPr>
          </a:lstStyle>
          <a:p>
            <a:pPr>
              <a:defRPr/>
            </a:pPr>
            <a:endParaRPr lang="en-US"/>
          </a:p>
        </p:txBody>
      </p:sp>
      <p:sp>
        <p:nvSpPr>
          <p:cNvPr id="2052"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eaLnBrk="1" hangingPunct="1">
              <a:defRPr sz="1300">
                <a:latin typeface="Arial" charset="0"/>
              </a:defRPr>
            </a:lvl1pPr>
          </a:lstStyle>
          <a:p>
            <a:pPr>
              <a:defRPr/>
            </a:pPr>
            <a:endParaRPr lang="en-US"/>
          </a:p>
        </p:txBody>
      </p:sp>
      <p:sp>
        <p:nvSpPr>
          <p:cNvPr id="6151"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eaLnBrk="1" hangingPunct="1">
              <a:defRPr sz="1300"/>
            </a:lvl1pPr>
          </a:lstStyle>
          <a:p>
            <a:pPr>
              <a:defRPr/>
            </a:pPr>
            <a:fld id="{105FC705-5F52-4357-8602-6AAE5B6DAA19}" type="slidenum">
              <a:rPr lang="en-US"/>
              <a:pPr>
                <a:defRPr/>
              </a:pPr>
              <a:t>‹#›</a:t>
            </a:fld>
            <a:endParaRPr lang="en-US"/>
          </a:p>
        </p:txBody>
      </p:sp>
    </p:spTree>
    <p:extLst>
      <p:ext uri="{BB962C8B-B14F-4D97-AF65-F5344CB8AC3E}">
        <p14:creationId xmlns:p14="http://schemas.microsoft.com/office/powerpoint/2010/main" val="33449783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66</a:t>
            </a:fld>
            <a:endParaRPr lang="en-US"/>
          </a:p>
        </p:txBody>
      </p:sp>
    </p:spTree>
    <p:extLst>
      <p:ext uri="{BB962C8B-B14F-4D97-AF65-F5344CB8AC3E}">
        <p14:creationId xmlns:p14="http://schemas.microsoft.com/office/powerpoint/2010/main" val="6101303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75</a:t>
            </a:fld>
            <a:endParaRPr lang="en-US"/>
          </a:p>
        </p:txBody>
      </p:sp>
    </p:spTree>
    <p:extLst>
      <p:ext uri="{BB962C8B-B14F-4D97-AF65-F5344CB8AC3E}">
        <p14:creationId xmlns:p14="http://schemas.microsoft.com/office/powerpoint/2010/main" val="2448679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76</a:t>
            </a:fld>
            <a:endParaRPr lang="en-US"/>
          </a:p>
        </p:txBody>
      </p:sp>
    </p:spTree>
    <p:extLst>
      <p:ext uri="{BB962C8B-B14F-4D97-AF65-F5344CB8AC3E}">
        <p14:creationId xmlns:p14="http://schemas.microsoft.com/office/powerpoint/2010/main" val="10822806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77</a:t>
            </a:fld>
            <a:endParaRPr lang="en-US"/>
          </a:p>
        </p:txBody>
      </p:sp>
    </p:spTree>
    <p:extLst>
      <p:ext uri="{BB962C8B-B14F-4D97-AF65-F5344CB8AC3E}">
        <p14:creationId xmlns:p14="http://schemas.microsoft.com/office/powerpoint/2010/main" val="18365812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78</a:t>
            </a:fld>
            <a:endParaRPr lang="en-US"/>
          </a:p>
        </p:txBody>
      </p:sp>
    </p:spTree>
    <p:extLst>
      <p:ext uri="{BB962C8B-B14F-4D97-AF65-F5344CB8AC3E}">
        <p14:creationId xmlns:p14="http://schemas.microsoft.com/office/powerpoint/2010/main" val="30122623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79</a:t>
            </a:fld>
            <a:endParaRPr lang="en-US"/>
          </a:p>
        </p:txBody>
      </p:sp>
    </p:spTree>
    <p:extLst>
      <p:ext uri="{BB962C8B-B14F-4D97-AF65-F5344CB8AC3E}">
        <p14:creationId xmlns:p14="http://schemas.microsoft.com/office/powerpoint/2010/main" val="18181519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80</a:t>
            </a:fld>
            <a:endParaRPr lang="en-US"/>
          </a:p>
        </p:txBody>
      </p:sp>
    </p:spTree>
    <p:extLst>
      <p:ext uri="{BB962C8B-B14F-4D97-AF65-F5344CB8AC3E}">
        <p14:creationId xmlns:p14="http://schemas.microsoft.com/office/powerpoint/2010/main" val="19971185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81</a:t>
            </a:fld>
            <a:endParaRPr lang="en-US"/>
          </a:p>
        </p:txBody>
      </p:sp>
    </p:spTree>
    <p:extLst>
      <p:ext uri="{BB962C8B-B14F-4D97-AF65-F5344CB8AC3E}">
        <p14:creationId xmlns:p14="http://schemas.microsoft.com/office/powerpoint/2010/main" val="22935832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82</a:t>
            </a:fld>
            <a:endParaRPr lang="en-US"/>
          </a:p>
        </p:txBody>
      </p:sp>
    </p:spTree>
    <p:extLst>
      <p:ext uri="{BB962C8B-B14F-4D97-AF65-F5344CB8AC3E}">
        <p14:creationId xmlns:p14="http://schemas.microsoft.com/office/powerpoint/2010/main" val="41767572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83</a:t>
            </a:fld>
            <a:endParaRPr lang="en-US"/>
          </a:p>
        </p:txBody>
      </p:sp>
    </p:spTree>
    <p:extLst>
      <p:ext uri="{BB962C8B-B14F-4D97-AF65-F5344CB8AC3E}">
        <p14:creationId xmlns:p14="http://schemas.microsoft.com/office/powerpoint/2010/main" val="11866749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84</a:t>
            </a:fld>
            <a:endParaRPr lang="en-US"/>
          </a:p>
        </p:txBody>
      </p:sp>
    </p:spTree>
    <p:extLst>
      <p:ext uri="{BB962C8B-B14F-4D97-AF65-F5344CB8AC3E}">
        <p14:creationId xmlns:p14="http://schemas.microsoft.com/office/powerpoint/2010/main" val="4015014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67</a:t>
            </a:fld>
            <a:endParaRPr lang="en-US"/>
          </a:p>
        </p:txBody>
      </p:sp>
    </p:spTree>
    <p:extLst>
      <p:ext uri="{BB962C8B-B14F-4D97-AF65-F5344CB8AC3E}">
        <p14:creationId xmlns:p14="http://schemas.microsoft.com/office/powerpoint/2010/main" val="21042832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85</a:t>
            </a:fld>
            <a:endParaRPr lang="en-US"/>
          </a:p>
        </p:txBody>
      </p:sp>
    </p:spTree>
    <p:extLst>
      <p:ext uri="{BB962C8B-B14F-4D97-AF65-F5344CB8AC3E}">
        <p14:creationId xmlns:p14="http://schemas.microsoft.com/office/powerpoint/2010/main" val="792879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86</a:t>
            </a:fld>
            <a:endParaRPr lang="en-US"/>
          </a:p>
        </p:txBody>
      </p:sp>
    </p:spTree>
    <p:extLst>
      <p:ext uri="{BB962C8B-B14F-4D97-AF65-F5344CB8AC3E}">
        <p14:creationId xmlns:p14="http://schemas.microsoft.com/office/powerpoint/2010/main" val="1190363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87</a:t>
            </a:fld>
            <a:endParaRPr lang="en-US"/>
          </a:p>
        </p:txBody>
      </p:sp>
    </p:spTree>
    <p:extLst>
      <p:ext uri="{BB962C8B-B14F-4D97-AF65-F5344CB8AC3E}">
        <p14:creationId xmlns:p14="http://schemas.microsoft.com/office/powerpoint/2010/main" val="16016005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88</a:t>
            </a:fld>
            <a:endParaRPr lang="en-US"/>
          </a:p>
        </p:txBody>
      </p:sp>
    </p:spTree>
    <p:extLst>
      <p:ext uri="{BB962C8B-B14F-4D97-AF65-F5344CB8AC3E}">
        <p14:creationId xmlns:p14="http://schemas.microsoft.com/office/powerpoint/2010/main" val="40518688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89</a:t>
            </a:fld>
            <a:endParaRPr lang="en-US"/>
          </a:p>
        </p:txBody>
      </p:sp>
    </p:spTree>
    <p:extLst>
      <p:ext uri="{BB962C8B-B14F-4D97-AF65-F5344CB8AC3E}">
        <p14:creationId xmlns:p14="http://schemas.microsoft.com/office/powerpoint/2010/main" val="13011771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90</a:t>
            </a:fld>
            <a:endParaRPr lang="en-US"/>
          </a:p>
        </p:txBody>
      </p:sp>
    </p:spTree>
    <p:extLst>
      <p:ext uri="{BB962C8B-B14F-4D97-AF65-F5344CB8AC3E}">
        <p14:creationId xmlns:p14="http://schemas.microsoft.com/office/powerpoint/2010/main" val="21129456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91</a:t>
            </a:fld>
            <a:endParaRPr lang="en-US"/>
          </a:p>
        </p:txBody>
      </p:sp>
    </p:spTree>
    <p:extLst>
      <p:ext uri="{BB962C8B-B14F-4D97-AF65-F5344CB8AC3E}">
        <p14:creationId xmlns:p14="http://schemas.microsoft.com/office/powerpoint/2010/main" val="16439371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92</a:t>
            </a:fld>
            <a:endParaRPr lang="en-US"/>
          </a:p>
        </p:txBody>
      </p:sp>
    </p:spTree>
    <p:extLst>
      <p:ext uri="{BB962C8B-B14F-4D97-AF65-F5344CB8AC3E}">
        <p14:creationId xmlns:p14="http://schemas.microsoft.com/office/powerpoint/2010/main" val="6823610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93</a:t>
            </a:fld>
            <a:endParaRPr lang="en-US"/>
          </a:p>
        </p:txBody>
      </p:sp>
    </p:spTree>
    <p:extLst>
      <p:ext uri="{BB962C8B-B14F-4D97-AF65-F5344CB8AC3E}">
        <p14:creationId xmlns:p14="http://schemas.microsoft.com/office/powerpoint/2010/main" val="10141653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94</a:t>
            </a:fld>
            <a:endParaRPr lang="en-US"/>
          </a:p>
        </p:txBody>
      </p:sp>
    </p:spTree>
    <p:extLst>
      <p:ext uri="{BB962C8B-B14F-4D97-AF65-F5344CB8AC3E}">
        <p14:creationId xmlns:p14="http://schemas.microsoft.com/office/powerpoint/2010/main" val="2828599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68</a:t>
            </a:fld>
            <a:endParaRPr lang="en-US"/>
          </a:p>
        </p:txBody>
      </p:sp>
    </p:spTree>
    <p:extLst>
      <p:ext uri="{BB962C8B-B14F-4D97-AF65-F5344CB8AC3E}">
        <p14:creationId xmlns:p14="http://schemas.microsoft.com/office/powerpoint/2010/main" val="38202691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95</a:t>
            </a:fld>
            <a:endParaRPr lang="en-US"/>
          </a:p>
        </p:txBody>
      </p:sp>
    </p:spTree>
    <p:extLst>
      <p:ext uri="{BB962C8B-B14F-4D97-AF65-F5344CB8AC3E}">
        <p14:creationId xmlns:p14="http://schemas.microsoft.com/office/powerpoint/2010/main" val="31948161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96</a:t>
            </a:fld>
            <a:endParaRPr lang="en-US"/>
          </a:p>
        </p:txBody>
      </p:sp>
    </p:spTree>
    <p:extLst>
      <p:ext uri="{BB962C8B-B14F-4D97-AF65-F5344CB8AC3E}">
        <p14:creationId xmlns:p14="http://schemas.microsoft.com/office/powerpoint/2010/main" val="10998250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97</a:t>
            </a:fld>
            <a:endParaRPr lang="en-US"/>
          </a:p>
        </p:txBody>
      </p:sp>
    </p:spTree>
    <p:extLst>
      <p:ext uri="{BB962C8B-B14F-4D97-AF65-F5344CB8AC3E}">
        <p14:creationId xmlns:p14="http://schemas.microsoft.com/office/powerpoint/2010/main" val="37495434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98</a:t>
            </a:fld>
            <a:endParaRPr lang="en-US"/>
          </a:p>
        </p:txBody>
      </p:sp>
    </p:spTree>
    <p:extLst>
      <p:ext uri="{BB962C8B-B14F-4D97-AF65-F5344CB8AC3E}">
        <p14:creationId xmlns:p14="http://schemas.microsoft.com/office/powerpoint/2010/main" val="28933984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99</a:t>
            </a:fld>
            <a:endParaRPr lang="en-US"/>
          </a:p>
        </p:txBody>
      </p:sp>
    </p:spTree>
    <p:extLst>
      <p:ext uri="{BB962C8B-B14F-4D97-AF65-F5344CB8AC3E}">
        <p14:creationId xmlns:p14="http://schemas.microsoft.com/office/powerpoint/2010/main" val="19719612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100</a:t>
            </a:fld>
            <a:endParaRPr lang="en-US"/>
          </a:p>
        </p:txBody>
      </p:sp>
    </p:spTree>
    <p:extLst>
      <p:ext uri="{BB962C8B-B14F-4D97-AF65-F5344CB8AC3E}">
        <p14:creationId xmlns:p14="http://schemas.microsoft.com/office/powerpoint/2010/main" val="2972055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101</a:t>
            </a:fld>
            <a:endParaRPr lang="en-US"/>
          </a:p>
        </p:txBody>
      </p:sp>
    </p:spTree>
    <p:extLst>
      <p:ext uri="{BB962C8B-B14F-4D97-AF65-F5344CB8AC3E}">
        <p14:creationId xmlns:p14="http://schemas.microsoft.com/office/powerpoint/2010/main" val="28449202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102</a:t>
            </a:fld>
            <a:endParaRPr lang="en-US"/>
          </a:p>
        </p:txBody>
      </p:sp>
    </p:spTree>
    <p:extLst>
      <p:ext uri="{BB962C8B-B14F-4D97-AF65-F5344CB8AC3E}">
        <p14:creationId xmlns:p14="http://schemas.microsoft.com/office/powerpoint/2010/main" val="206807871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103</a:t>
            </a:fld>
            <a:endParaRPr lang="en-US"/>
          </a:p>
        </p:txBody>
      </p:sp>
    </p:spTree>
    <p:extLst>
      <p:ext uri="{BB962C8B-B14F-4D97-AF65-F5344CB8AC3E}">
        <p14:creationId xmlns:p14="http://schemas.microsoft.com/office/powerpoint/2010/main" val="38427177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104</a:t>
            </a:fld>
            <a:endParaRPr lang="en-US"/>
          </a:p>
        </p:txBody>
      </p:sp>
    </p:spTree>
    <p:extLst>
      <p:ext uri="{BB962C8B-B14F-4D97-AF65-F5344CB8AC3E}">
        <p14:creationId xmlns:p14="http://schemas.microsoft.com/office/powerpoint/2010/main" val="3326703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69</a:t>
            </a:fld>
            <a:endParaRPr lang="en-US"/>
          </a:p>
        </p:txBody>
      </p:sp>
    </p:spTree>
    <p:extLst>
      <p:ext uri="{BB962C8B-B14F-4D97-AF65-F5344CB8AC3E}">
        <p14:creationId xmlns:p14="http://schemas.microsoft.com/office/powerpoint/2010/main" val="22040315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105</a:t>
            </a:fld>
            <a:endParaRPr lang="en-US"/>
          </a:p>
        </p:txBody>
      </p:sp>
    </p:spTree>
    <p:extLst>
      <p:ext uri="{BB962C8B-B14F-4D97-AF65-F5344CB8AC3E}">
        <p14:creationId xmlns:p14="http://schemas.microsoft.com/office/powerpoint/2010/main" val="7292973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106</a:t>
            </a:fld>
            <a:endParaRPr lang="en-US"/>
          </a:p>
        </p:txBody>
      </p:sp>
    </p:spTree>
    <p:extLst>
      <p:ext uri="{BB962C8B-B14F-4D97-AF65-F5344CB8AC3E}">
        <p14:creationId xmlns:p14="http://schemas.microsoft.com/office/powerpoint/2010/main" val="31078373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107</a:t>
            </a:fld>
            <a:endParaRPr lang="en-US"/>
          </a:p>
        </p:txBody>
      </p:sp>
    </p:spTree>
    <p:extLst>
      <p:ext uri="{BB962C8B-B14F-4D97-AF65-F5344CB8AC3E}">
        <p14:creationId xmlns:p14="http://schemas.microsoft.com/office/powerpoint/2010/main" val="90157129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108</a:t>
            </a:fld>
            <a:endParaRPr lang="en-US"/>
          </a:p>
        </p:txBody>
      </p:sp>
    </p:spTree>
    <p:extLst>
      <p:ext uri="{BB962C8B-B14F-4D97-AF65-F5344CB8AC3E}">
        <p14:creationId xmlns:p14="http://schemas.microsoft.com/office/powerpoint/2010/main" val="3273606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70</a:t>
            </a:fld>
            <a:endParaRPr lang="en-US"/>
          </a:p>
        </p:txBody>
      </p:sp>
    </p:spTree>
    <p:extLst>
      <p:ext uri="{BB962C8B-B14F-4D97-AF65-F5344CB8AC3E}">
        <p14:creationId xmlns:p14="http://schemas.microsoft.com/office/powerpoint/2010/main" val="4093654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71</a:t>
            </a:fld>
            <a:endParaRPr lang="en-US"/>
          </a:p>
        </p:txBody>
      </p:sp>
    </p:spTree>
    <p:extLst>
      <p:ext uri="{BB962C8B-B14F-4D97-AF65-F5344CB8AC3E}">
        <p14:creationId xmlns:p14="http://schemas.microsoft.com/office/powerpoint/2010/main" val="2415565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72</a:t>
            </a:fld>
            <a:endParaRPr lang="en-US"/>
          </a:p>
        </p:txBody>
      </p:sp>
    </p:spTree>
    <p:extLst>
      <p:ext uri="{BB962C8B-B14F-4D97-AF65-F5344CB8AC3E}">
        <p14:creationId xmlns:p14="http://schemas.microsoft.com/office/powerpoint/2010/main" val="2761310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73</a:t>
            </a:fld>
            <a:endParaRPr lang="en-US"/>
          </a:p>
        </p:txBody>
      </p:sp>
    </p:spTree>
    <p:extLst>
      <p:ext uri="{BB962C8B-B14F-4D97-AF65-F5344CB8AC3E}">
        <p14:creationId xmlns:p14="http://schemas.microsoft.com/office/powerpoint/2010/main" val="23557939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105FC705-5F52-4357-8602-6AAE5B6DAA19}" type="slidenum">
              <a:rPr lang="en-US" smtClean="0"/>
              <a:pPr>
                <a:defRPr/>
              </a:pPr>
              <a:t>74</a:t>
            </a:fld>
            <a:endParaRPr lang="en-US"/>
          </a:p>
        </p:txBody>
      </p:sp>
    </p:spTree>
    <p:extLst>
      <p:ext uri="{BB962C8B-B14F-4D97-AF65-F5344CB8AC3E}">
        <p14:creationId xmlns:p14="http://schemas.microsoft.com/office/powerpoint/2010/main" val="2736564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F7DA2C5-2BB8-4522-9A47-076A7DD0C497}" type="slidenum">
              <a:rPr lang="en-US"/>
              <a:pPr>
                <a:defRPr/>
              </a:pPr>
              <a:t>‹#›</a:t>
            </a:fld>
            <a:endParaRPr lang="en-US"/>
          </a:p>
        </p:txBody>
      </p:sp>
    </p:spTree>
    <p:extLst>
      <p:ext uri="{BB962C8B-B14F-4D97-AF65-F5344CB8AC3E}">
        <p14:creationId xmlns:p14="http://schemas.microsoft.com/office/powerpoint/2010/main" val="1692251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028BCE2-90CC-4814-B65E-DCF8DBC50354}" type="slidenum">
              <a:rPr lang="en-US"/>
              <a:pPr>
                <a:defRPr/>
              </a:pPr>
              <a:t>‹#›</a:t>
            </a:fld>
            <a:endParaRPr lang="en-US"/>
          </a:p>
        </p:txBody>
      </p:sp>
    </p:spTree>
    <p:extLst>
      <p:ext uri="{BB962C8B-B14F-4D97-AF65-F5344CB8AC3E}">
        <p14:creationId xmlns:p14="http://schemas.microsoft.com/office/powerpoint/2010/main" val="2056637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CDA8E0B-6A8F-4DCF-AEF1-3E21DF7AC6E5}" type="slidenum">
              <a:rPr lang="en-US"/>
              <a:pPr>
                <a:defRPr/>
              </a:pPr>
              <a:t>‹#›</a:t>
            </a:fld>
            <a:endParaRPr lang="en-US"/>
          </a:p>
        </p:txBody>
      </p:sp>
    </p:spTree>
    <p:extLst>
      <p:ext uri="{BB962C8B-B14F-4D97-AF65-F5344CB8AC3E}">
        <p14:creationId xmlns:p14="http://schemas.microsoft.com/office/powerpoint/2010/main" val="4225379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9C960E8-E978-4BEA-9D97-7036CF6E680C}" type="slidenum">
              <a:rPr lang="en-US"/>
              <a:pPr>
                <a:defRPr/>
              </a:pPr>
              <a:t>‹#›</a:t>
            </a:fld>
            <a:endParaRPr lang="en-US"/>
          </a:p>
        </p:txBody>
      </p:sp>
    </p:spTree>
    <p:extLst>
      <p:ext uri="{BB962C8B-B14F-4D97-AF65-F5344CB8AC3E}">
        <p14:creationId xmlns:p14="http://schemas.microsoft.com/office/powerpoint/2010/main" val="4191289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3B0D6B6-BFB5-4194-836E-CD650205B770}" type="slidenum">
              <a:rPr lang="en-US"/>
              <a:pPr>
                <a:defRPr/>
              </a:pPr>
              <a:t>‹#›</a:t>
            </a:fld>
            <a:endParaRPr lang="en-US"/>
          </a:p>
        </p:txBody>
      </p:sp>
    </p:spTree>
    <p:extLst>
      <p:ext uri="{BB962C8B-B14F-4D97-AF65-F5344CB8AC3E}">
        <p14:creationId xmlns:p14="http://schemas.microsoft.com/office/powerpoint/2010/main" val="4272912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E25BD93-F1CB-4E8F-80E9-0A43E107C8EF}" type="slidenum">
              <a:rPr lang="en-US"/>
              <a:pPr>
                <a:defRPr/>
              </a:pPr>
              <a:t>‹#›</a:t>
            </a:fld>
            <a:endParaRPr lang="en-US"/>
          </a:p>
        </p:txBody>
      </p:sp>
    </p:spTree>
    <p:extLst>
      <p:ext uri="{BB962C8B-B14F-4D97-AF65-F5344CB8AC3E}">
        <p14:creationId xmlns:p14="http://schemas.microsoft.com/office/powerpoint/2010/main" val="1698107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4E45889-D3CE-4D62-91D5-BEA0F8918102}" type="slidenum">
              <a:rPr lang="en-US"/>
              <a:pPr>
                <a:defRPr/>
              </a:pPr>
              <a:t>‹#›</a:t>
            </a:fld>
            <a:endParaRPr lang="en-US"/>
          </a:p>
        </p:txBody>
      </p:sp>
    </p:spTree>
    <p:extLst>
      <p:ext uri="{BB962C8B-B14F-4D97-AF65-F5344CB8AC3E}">
        <p14:creationId xmlns:p14="http://schemas.microsoft.com/office/powerpoint/2010/main" val="1228460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C7CD2AD-4955-400B-8C57-3ABE06FC16E8}" type="slidenum">
              <a:rPr lang="en-US"/>
              <a:pPr>
                <a:defRPr/>
              </a:pPr>
              <a:t>‹#›</a:t>
            </a:fld>
            <a:endParaRPr lang="en-US"/>
          </a:p>
        </p:txBody>
      </p:sp>
    </p:spTree>
    <p:extLst>
      <p:ext uri="{BB962C8B-B14F-4D97-AF65-F5344CB8AC3E}">
        <p14:creationId xmlns:p14="http://schemas.microsoft.com/office/powerpoint/2010/main" val="192931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8021CD6F-4286-4527-A08C-4D3E10FE5C9F}" type="slidenum">
              <a:rPr lang="en-US"/>
              <a:pPr>
                <a:defRPr/>
              </a:pPr>
              <a:t>‹#›</a:t>
            </a:fld>
            <a:endParaRPr lang="en-US"/>
          </a:p>
        </p:txBody>
      </p:sp>
    </p:spTree>
    <p:extLst>
      <p:ext uri="{BB962C8B-B14F-4D97-AF65-F5344CB8AC3E}">
        <p14:creationId xmlns:p14="http://schemas.microsoft.com/office/powerpoint/2010/main" val="2626087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C4E226B-D5DB-4065-B5DE-97FD057F8E85}" type="slidenum">
              <a:rPr lang="en-US"/>
              <a:pPr>
                <a:defRPr/>
              </a:pPr>
              <a:t>‹#›</a:t>
            </a:fld>
            <a:endParaRPr lang="en-US"/>
          </a:p>
        </p:txBody>
      </p:sp>
    </p:spTree>
    <p:extLst>
      <p:ext uri="{BB962C8B-B14F-4D97-AF65-F5344CB8AC3E}">
        <p14:creationId xmlns:p14="http://schemas.microsoft.com/office/powerpoint/2010/main" val="1529647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3177C91-4FF9-4713-9602-F1BC26582132}" type="slidenum">
              <a:rPr lang="en-US"/>
              <a:pPr>
                <a:defRPr/>
              </a:pPr>
              <a:t>‹#›</a:t>
            </a:fld>
            <a:endParaRPr lang="en-US"/>
          </a:p>
        </p:txBody>
      </p:sp>
    </p:spTree>
    <p:extLst>
      <p:ext uri="{BB962C8B-B14F-4D97-AF65-F5344CB8AC3E}">
        <p14:creationId xmlns:p14="http://schemas.microsoft.com/office/powerpoint/2010/main" val="226556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159FF940-99A9-44A3-9649-F974F07A955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51.png"/></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54.png"/></Relationships>
</file>

<file path=ppt/slides/_rels/slide8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53.png"/><Relationship Id="rId4" Type="http://schemas.openxmlformats.org/officeDocument/2006/relationships/image" Target="../media/image54.png"/></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C00000"/>
              </a:solidFill>
            </a:endParaRPr>
          </a:p>
        </p:txBody>
      </p:sp>
      <p:sp>
        <p:nvSpPr>
          <p:cNvPr id="4099" name="Text Box 4"/>
          <p:cNvSpPr txBox="1">
            <a:spLocks noChangeArrowheads="1"/>
          </p:cNvSpPr>
          <p:nvPr/>
        </p:nvSpPr>
        <p:spPr bwMode="auto">
          <a:xfrm>
            <a:off x="304800" y="1066800"/>
            <a:ext cx="2362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sz="1800"/>
          </a:p>
        </p:txBody>
      </p:sp>
      <p:sp>
        <p:nvSpPr>
          <p:cNvPr id="4100"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4101" name="Rectangle 2"/>
          <p:cNvSpPr>
            <a:spLocks noGrp="1" noChangeArrowheads="1"/>
          </p:cNvSpPr>
          <p:nvPr>
            <p:ph type="ctrTitle" sz="quarter"/>
          </p:nvPr>
        </p:nvSpPr>
        <p:spPr>
          <a:xfrm>
            <a:off x="654050" y="2392363"/>
            <a:ext cx="7772400" cy="1136650"/>
          </a:xfrm>
        </p:spPr>
        <p:txBody>
          <a:bodyPr/>
          <a:lstStyle/>
          <a:p>
            <a:pPr algn="ctr">
              <a:lnSpc>
                <a:spcPct val="150000"/>
              </a:lnSpc>
              <a:spcAft>
                <a:spcPts val="100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INFORMATION SECURITY [3 0 0 3]</a:t>
            </a:r>
            <a:b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ICT 3172:</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2" name="Rectangle 1"/>
          <p:cNvSpPr/>
          <p:nvPr/>
        </p:nvSpPr>
        <p:spPr>
          <a:xfrm>
            <a:off x="309045" y="642212"/>
            <a:ext cx="8449100" cy="3046988"/>
          </a:xfrm>
          <a:prstGeom prst="rect">
            <a:avLst/>
          </a:prstGeom>
        </p:spPr>
        <p:txBody>
          <a:bodyPr wrap="square">
            <a:spAutoFit/>
          </a:bodyPr>
          <a:lstStyle/>
          <a:p>
            <a:pPr algn="just"/>
            <a:r>
              <a:rPr lang="en-US" sz="2400" b="1" dirty="0" err="1">
                <a:solidFill>
                  <a:srgbClr val="C00000"/>
                </a:solidFill>
                <a:latin typeface="+mn-lt"/>
              </a:rPr>
              <a:t>Kerckhoff’s</a:t>
            </a:r>
            <a:r>
              <a:rPr lang="en-US" sz="2400" b="1" dirty="0">
                <a:solidFill>
                  <a:srgbClr val="C00000"/>
                </a:solidFill>
                <a:latin typeface="+mn-lt"/>
              </a:rPr>
              <a:t> Principle</a:t>
            </a:r>
          </a:p>
          <a:p>
            <a:pPr algn="just"/>
            <a:endParaRPr lang="en-US" sz="2400" b="1" dirty="0">
              <a:solidFill>
                <a:srgbClr val="C00000"/>
              </a:solidFill>
              <a:latin typeface="+mn-lt"/>
            </a:endParaRPr>
          </a:p>
          <a:p>
            <a:pPr algn="just"/>
            <a:r>
              <a:rPr lang="en-US" sz="1800" dirty="0">
                <a:latin typeface="+mn-lt"/>
              </a:rPr>
              <a:t>Based on </a:t>
            </a:r>
            <a:r>
              <a:rPr lang="en-US" sz="1800" dirty="0" err="1">
                <a:latin typeface="+mn-lt"/>
              </a:rPr>
              <a:t>Kerckhoff’s</a:t>
            </a:r>
            <a:r>
              <a:rPr lang="en-US" sz="1800" dirty="0">
                <a:latin typeface="+mn-lt"/>
              </a:rPr>
              <a:t> principle, one should always assume that the adversary, Eve, knows the encryption/decryption algorithm. </a:t>
            </a:r>
          </a:p>
          <a:p>
            <a:pPr algn="just"/>
            <a:endParaRPr lang="en-US" sz="1800" dirty="0">
              <a:latin typeface="+mn-lt"/>
            </a:endParaRPr>
          </a:p>
          <a:p>
            <a:pPr algn="just"/>
            <a:r>
              <a:rPr lang="en-US" sz="1800" dirty="0">
                <a:latin typeface="+mn-lt"/>
              </a:rPr>
              <a:t>Resistance of the cipher to attack must be based only on the secrecy of the key. </a:t>
            </a:r>
          </a:p>
          <a:p>
            <a:pPr algn="just"/>
            <a:endParaRPr lang="en-US" sz="1800" dirty="0">
              <a:latin typeface="+mn-lt"/>
            </a:endParaRPr>
          </a:p>
          <a:p>
            <a:pPr algn="just"/>
            <a:r>
              <a:rPr lang="en-US" sz="1800" dirty="0">
                <a:latin typeface="+mn-lt"/>
              </a:rPr>
              <a:t>Guessing the key should be so difficult that there is no need to hide the encryption/decryption algorithm. </a:t>
            </a:r>
          </a:p>
          <a:p>
            <a:pPr algn="just"/>
            <a:endParaRPr lang="en-US" sz="1800" dirty="0">
              <a:latin typeface="+mn-lt"/>
            </a:endParaRPr>
          </a:p>
        </p:txBody>
      </p:sp>
    </p:spTree>
    <p:extLst>
      <p:ext uri="{BB962C8B-B14F-4D97-AF65-F5344CB8AC3E}">
        <p14:creationId xmlns:p14="http://schemas.microsoft.com/office/powerpoint/2010/main" val="308104196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3" name="Rectangle 2"/>
          <p:cNvSpPr/>
          <p:nvPr/>
        </p:nvSpPr>
        <p:spPr>
          <a:xfrm>
            <a:off x="347450" y="779055"/>
            <a:ext cx="8141860" cy="461665"/>
          </a:xfrm>
          <a:prstGeom prst="rect">
            <a:avLst/>
          </a:prstGeom>
        </p:spPr>
        <p:txBody>
          <a:bodyPr wrap="square">
            <a:spAutoFit/>
          </a:bodyPr>
          <a:lstStyle/>
          <a:p>
            <a:pPr algn="just"/>
            <a:r>
              <a:rPr lang="en-US" sz="2400" dirty="0">
                <a:solidFill>
                  <a:srgbClr val="C00000"/>
                </a:solidFill>
              </a:rPr>
              <a:t>3.4 STREAM AND BLOCK CIPHERS</a:t>
            </a:r>
          </a:p>
        </p:txBody>
      </p:sp>
      <p:sp>
        <p:nvSpPr>
          <p:cNvPr id="2" name="Rectangle 1"/>
          <p:cNvSpPr/>
          <p:nvPr/>
        </p:nvSpPr>
        <p:spPr>
          <a:xfrm>
            <a:off x="335679" y="1637600"/>
            <a:ext cx="7923202" cy="1938992"/>
          </a:xfrm>
          <a:prstGeom prst="rect">
            <a:avLst/>
          </a:prstGeom>
        </p:spPr>
        <p:txBody>
          <a:bodyPr wrap="square">
            <a:spAutoFit/>
          </a:bodyPr>
          <a:lstStyle/>
          <a:p>
            <a:pPr algn="just"/>
            <a:r>
              <a:rPr lang="en-US" sz="2000" dirty="0">
                <a:solidFill>
                  <a:srgbClr val="C00000"/>
                </a:solidFill>
                <a:latin typeface="+mn-lt"/>
              </a:rPr>
              <a:t>Symmetric ciphers into two broad categories: stream ciphers and block ciphers. </a:t>
            </a:r>
          </a:p>
          <a:p>
            <a:pPr algn="just"/>
            <a:endParaRPr lang="en-US" sz="2000" dirty="0">
              <a:latin typeface="+mn-lt"/>
            </a:endParaRPr>
          </a:p>
          <a:p>
            <a:pPr algn="just"/>
            <a:endParaRPr lang="en-US" sz="2000" dirty="0">
              <a:latin typeface="+mn-lt"/>
            </a:endParaRPr>
          </a:p>
          <a:p>
            <a:pPr algn="just"/>
            <a:r>
              <a:rPr lang="en-US" sz="2000" dirty="0">
                <a:latin typeface="+mn-lt"/>
              </a:rPr>
              <a:t>Although the definitions are normally applied to modern ciphers, this categorization also applies to traditional ciphers.</a:t>
            </a:r>
          </a:p>
        </p:txBody>
      </p:sp>
    </p:spTree>
    <p:extLst>
      <p:ext uri="{BB962C8B-B14F-4D97-AF65-F5344CB8AC3E}">
        <p14:creationId xmlns:p14="http://schemas.microsoft.com/office/powerpoint/2010/main" val="396715421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2" name="Rectangle 1"/>
          <p:cNvSpPr/>
          <p:nvPr/>
        </p:nvSpPr>
        <p:spPr>
          <a:xfrm>
            <a:off x="232235" y="740650"/>
            <a:ext cx="8460871" cy="2062103"/>
          </a:xfrm>
          <a:prstGeom prst="rect">
            <a:avLst/>
          </a:prstGeom>
        </p:spPr>
        <p:txBody>
          <a:bodyPr wrap="square">
            <a:spAutoFit/>
          </a:bodyPr>
          <a:lstStyle/>
          <a:p>
            <a:r>
              <a:rPr lang="en-US" sz="2400" dirty="0">
                <a:solidFill>
                  <a:srgbClr val="C00000"/>
                </a:solidFill>
              </a:rPr>
              <a:t>Stream Ciphers</a:t>
            </a:r>
          </a:p>
          <a:p>
            <a:endParaRPr lang="en-US" sz="2400" dirty="0">
              <a:solidFill>
                <a:srgbClr val="C00000"/>
              </a:solidFill>
            </a:endParaRPr>
          </a:p>
          <a:p>
            <a:pPr algn="just"/>
            <a:r>
              <a:rPr lang="en-US" sz="2000" dirty="0"/>
              <a:t>In a stream cipher, encryption and decryption are done one symbol (such as a character or a bit) at a time.</a:t>
            </a:r>
          </a:p>
          <a:p>
            <a:pPr algn="just"/>
            <a:endParaRPr lang="en-US" sz="2000" dirty="0"/>
          </a:p>
          <a:p>
            <a:pPr algn="just"/>
            <a:r>
              <a:rPr lang="en-US" sz="2000" dirty="0"/>
              <a:t> We have a plaintext stream, a ciphertext stream, and a key stream.</a:t>
            </a:r>
          </a:p>
        </p:txBody>
      </p:sp>
      <p:pic>
        <p:nvPicPr>
          <p:cNvPr id="4" name="Picture 3"/>
          <p:cNvPicPr>
            <a:picLocks noChangeAspect="1"/>
          </p:cNvPicPr>
          <p:nvPr/>
        </p:nvPicPr>
        <p:blipFill>
          <a:blip r:embed="rId3"/>
          <a:stretch>
            <a:fillRect/>
          </a:stretch>
        </p:blipFill>
        <p:spPr>
          <a:xfrm>
            <a:off x="1000335" y="3697835"/>
            <a:ext cx="6660720" cy="1052322"/>
          </a:xfrm>
          <a:prstGeom prst="rect">
            <a:avLst/>
          </a:prstGeom>
        </p:spPr>
      </p:pic>
    </p:spTree>
    <p:extLst>
      <p:ext uri="{BB962C8B-B14F-4D97-AF65-F5344CB8AC3E}">
        <p14:creationId xmlns:p14="http://schemas.microsoft.com/office/powerpoint/2010/main" val="14085485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2" name="Rectangle 1"/>
          <p:cNvSpPr/>
          <p:nvPr/>
        </p:nvSpPr>
        <p:spPr>
          <a:xfrm>
            <a:off x="232235" y="740650"/>
            <a:ext cx="8460871" cy="1323439"/>
          </a:xfrm>
          <a:prstGeom prst="rect">
            <a:avLst/>
          </a:prstGeom>
        </p:spPr>
        <p:txBody>
          <a:bodyPr wrap="square">
            <a:spAutoFit/>
          </a:bodyPr>
          <a:lstStyle/>
          <a:p>
            <a:pPr algn="just"/>
            <a:r>
              <a:rPr lang="en-US" sz="2000" dirty="0"/>
              <a:t>Idea behind a stream cipher. </a:t>
            </a:r>
          </a:p>
          <a:p>
            <a:pPr algn="just"/>
            <a:endParaRPr lang="en-US" sz="2000" dirty="0"/>
          </a:p>
          <a:p>
            <a:pPr algn="just"/>
            <a:r>
              <a:rPr lang="en-US" sz="2000" dirty="0"/>
              <a:t>Characters in the plaintext are fed into the encryption algorithm, one at a time; the ciphertext characters are also created one at a time. </a:t>
            </a:r>
          </a:p>
        </p:txBody>
      </p:sp>
      <p:pic>
        <p:nvPicPr>
          <p:cNvPr id="3" name="Picture 2"/>
          <p:cNvPicPr>
            <a:picLocks noChangeAspect="1"/>
          </p:cNvPicPr>
          <p:nvPr/>
        </p:nvPicPr>
        <p:blipFill>
          <a:blip r:embed="rId3"/>
          <a:stretch>
            <a:fillRect/>
          </a:stretch>
        </p:blipFill>
        <p:spPr>
          <a:xfrm>
            <a:off x="1576410" y="2499939"/>
            <a:ext cx="6209487" cy="2525893"/>
          </a:xfrm>
          <a:prstGeom prst="rect">
            <a:avLst/>
          </a:prstGeom>
        </p:spPr>
      </p:pic>
      <p:sp>
        <p:nvSpPr>
          <p:cNvPr id="5" name="Rectangle 4"/>
          <p:cNvSpPr/>
          <p:nvPr/>
        </p:nvSpPr>
        <p:spPr>
          <a:xfrm>
            <a:off x="199715" y="5855740"/>
            <a:ext cx="8525910" cy="523220"/>
          </a:xfrm>
          <a:prstGeom prst="rect">
            <a:avLst/>
          </a:prstGeom>
        </p:spPr>
        <p:txBody>
          <a:bodyPr wrap="square">
            <a:spAutoFit/>
          </a:bodyPr>
          <a:lstStyle/>
          <a:p>
            <a:pPr algn="just"/>
            <a:r>
              <a:rPr lang="en-US" sz="1400" dirty="0">
                <a:latin typeface="+mn-lt"/>
              </a:rPr>
              <a:t>Figure shows the moment where the third character in the plaintext stream is being encrypted using the third value in the key stream. The result creates the third character in the </a:t>
            </a:r>
            <a:r>
              <a:rPr lang="en-US" sz="1400" dirty="0" err="1">
                <a:latin typeface="+mn-lt"/>
              </a:rPr>
              <a:t>ciphertext</a:t>
            </a:r>
            <a:r>
              <a:rPr lang="en-US" sz="1400" dirty="0">
                <a:latin typeface="+mn-lt"/>
              </a:rPr>
              <a:t> stream.</a:t>
            </a:r>
          </a:p>
        </p:txBody>
      </p:sp>
    </p:spTree>
    <p:extLst>
      <p:ext uri="{BB962C8B-B14F-4D97-AF65-F5344CB8AC3E}">
        <p14:creationId xmlns:p14="http://schemas.microsoft.com/office/powerpoint/2010/main" val="132512147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2" name="Rectangle 1"/>
          <p:cNvSpPr/>
          <p:nvPr/>
        </p:nvSpPr>
        <p:spPr>
          <a:xfrm>
            <a:off x="232235" y="740650"/>
            <a:ext cx="8460871" cy="1477328"/>
          </a:xfrm>
          <a:prstGeom prst="rect">
            <a:avLst/>
          </a:prstGeom>
        </p:spPr>
        <p:txBody>
          <a:bodyPr wrap="square">
            <a:spAutoFit/>
          </a:bodyPr>
          <a:lstStyle/>
          <a:p>
            <a:pPr algn="just"/>
            <a:r>
              <a:rPr lang="en-US" sz="1800" dirty="0"/>
              <a:t>The key stream, can be created in many ways.</a:t>
            </a:r>
          </a:p>
          <a:p>
            <a:pPr marL="285750" indent="-285750" algn="just">
              <a:buFont typeface="Wingdings" panose="05000000000000000000" pitchFamily="2" charset="2"/>
              <a:buChar char="ü"/>
            </a:pPr>
            <a:r>
              <a:rPr lang="en-US" sz="1800" dirty="0"/>
              <a:t> It may be a stream of predetermined values; </a:t>
            </a:r>
          </a:p>
          <a:p>
            <a:pPr marL="285750" indent="-285750" algn="just">
              <a:buFont typeface="Wingdings" panose="05000000000000000000" pitchFamily="2" charset="2"/>
              <a:buChar char="ü"/>
            </a:pPr>
            <a:r>
              <a:rPr lang="en-US" sz="1800" dirty="0"/>
              <a:t>it may be created one value at a time using an algorithm. </a:t>
            </a:r>
          </a:p>
          <a:p>
            <a:pPr marL="285750" indent="-285750" algn="just">
              <a:buFont typeface="Wingdings" panose="05000000000000000000" pitchFamily="2" charset="2"/>
              <a:buChar char="ü"/>
            </a:pPr>
            <a:r>
              <a:rPr lang="en-US" sz="1800" dirty="0"/>
              <a:t>The values may depend on the plaintext or ciphertext characters. </a:t>
            </a:r>
          </a:p>
          <a:p>
            <a:pPr marL="285750" indent="-285750" algn="just">
              <a:buFont typeface="Wingdings" panose="05000000000000000000" pitchFamily="2" charset="2"/>
              <a:buChar char="ü"/>
            </a:pPr>
            <a:r>
              <a:rPr lang="en-US" sz="1800" dirty="0"/>
              <a:t>The values may also depend on the previous key values.</a:t>
            </a:r>
            <a:endParaRPr lang="en-US" sz="1800" dirty="0">
              <a:latin typeface="+mn-lt"/>
            </a:endParaRPr>
          </a:p>
        </p:txBody>
      </p:sp>
      <p:pic>
        <p:nvPicPr>
          <p:cNvPr id="3" name="Picture 2"/>
          <p:cNvPicPr>
            <a:picLocks noChangeAspect="1"/>
          </p:cNvPicPr>
          <p:nvPr/>
        </p:nvPicPr>
        <p:blipFill>
          <a:blip r:embed="rId3"/>
          <a:stretch>
            <a:fillRect/>
          </a:stretch>
        </p:blipFill>
        <p:spPr>
          <a:xfrm>
            <a:off x="1192360" y="2929735"/>
            <a:ext cx="6092793" cy="2478424"/>
          </a:xfrm>
          <a:prstGeom prst="rect">
            <a:avLst/>
          </a:prstGeom>
        </p:spPr>
      </p:pic>
    </p:spTree>
    <p:extLst>
      <p:ext uri="{BB962C8B-B14F-4D97-AF65-F5344CB8AC3E}">
        <p14:creationId xmlns:p14="http://schemas.microsoft.com/office/powerpoint/2010/main" val="413200031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2" name="Rectangle 1"/>
          <p:cNvSpPr/>
          <p:nvPr/>
        </p:nvSpPr>
        <p:spPr>
          <a:xfrm>
            <a:off x="232235" y="510220"/>
            <a:ext cx="8679530" cy="2954655"/>
          </a:xfrm>
          <a:prstGeom prst="rect">
            <a:avLst/>
          </a:prstGeom>
        </p:spPr>
        <p:txBody>
          <a:bodyPr wrap="square">
            <a:spAutoFit/>
          </a:bodyPr>
          <a:lstStyle/>
          <a:p>
            <a:pPr algn="just"/>
            <a:r>
              <a:rPr lang="en-US" sz="1800" dirty="0"/>
              <a:t>Example 3.30</a:t>
            </a:r>
          </a:p>
          <a:p>
            <a:pPr algn="just"/>
            <a:r>
              <a:rPr lang="en-US" dirty="0"/>
              <a:t>Additive ciphers can be categorized as stream ciphers.</a:t>
            </a:r>
          </a:p>
          <a:p>
            <a:pPr algn="just"/>
            <a:r>
              <a:rPr lang="en-US" dirty="0"/>
              <a:t>The key stream is considered as a predetermined stream of keys or K = (k, k, …, k). </a:t>
            </a:r>
          </a:p>
          <a:p>
            <a:pPr algn="just"/>
            <a:r>
              <a:rPr lang="en-US" dirty="0"/>
              <a:t>Each character in the ciphertext depends only on the corresponding character in the plaintext, </a:t>
            </a:r>
            <a:endParaRPr lang="en-US" sz="1800" dirty="0"/>
          </a:p>
          <a:p>
            <a:pPr algn="just"/>
            <a:endParaRPr lang="en-US" sz="1800" dirty="0"/>
          </a:p>
          <a:p>
            <a:pPr algn="just"/>
            <a:endParaRPr lang="en-US" sz="1800" dirty="0"/>
          </a:p>
          <a:p>
            <a:pPr algn="just"/>
            <a:endParaRPr lang="en-US" sz="1800" dirty="0"/>
          </a:p>
          <a:p>
            <a:pPr algn="just"/>
            <a:r>
              <a:rPr lang="en-US" sz="1800" dirty="0"/>
              <a:t>Example 3.31</a:t>
            </a:r>
          </a:p>
          <a:p>
            <a:pPr algn="just"/>
            <a:r>
              <a:rPr lang="en-US" dirty="0"/>
              <a:t>The monoalphabetic substitution ciphers are also stream ciphers. </a:t>
            </a:r>
          </a:p>
          <a:p>
            <a:pPr algn="just"/>
            <a:r>
              <a:rPr lang="en-US" dirty="0"/>
              <a:t>Each value of the key stream in this case is the mapping of the current plaintext character to the corresponding ciphertext character in the mapping table.</a:t>
            </a:r>
          </a:p>
        </p:txBody>
      </p:sp>
      <p:pic>
        <p:nvPicPr>
          <p:cNvPr id="4" name="Picture 3"/>
          <p:cNvPicPr>
            <a:picLocks noChangeAspect="1"/>
          </p:cNvPicPr>
          <p:nvPr/>
        </p:nvPicPr>
        <p:blipFill>
          <a:blip r:embed="rId3"/>
          <a:stretch>
            <a:fillRect/>
          </a:stretch>
        </p:blipFill>
        <p:spPr>
          <a:xfrm>
            <a:off x="2542352" y="5349250"/>
            <a:ext cx="3533260" cy="430249"/>
          </a:xfrm>
          <a:prstGeom prst="rect">
            <a:avLst/>
          </a:prstGeom>
        </p:spPr>
      </p:pic>
      <p:sp>
        <p:nvSpPr>
          <p:cNvPr id="5" name="TextBox 4">
            <a:extLst>
              <a:ext uri="{FF2B5EF4-FFF2-40B4-BE49-F238E27FC236}">
                <a16:creationId xmlns:a16="http://schemas.microsoft.com/office/drawing/2014/main" id="{F5955927-B08A-66DE-31CB-F3D60E29E33D}"/>
              </a:ext>
            </a:extLst>
          </p:cNvPr>
          <p:cNvSpPr txBox="1"/>
          <p:nvPr/>
        </p:nvSpPr>
        <p:spPr>
          <a:xfrm>
            <a:off x="238052" y="4312315"/>
            <a:ext cx="8141860" cy="861774"/>
          </a:xfrm>
          <a:prstGeom prst="rect">
            <a:avLst/>
          </a:prstGeom>
          <a:noFill/>
        </p:spPr>
        <p:txBody>
          <a:bodyPr wrap="square">
            <a:spAutoFit/>
          </a:bodyPr>
          <a:lstStyle/>
          <a:p>
            <a:r>
              <a:rPr lang="en-US" sz="1800" dirty="0"/>
              <a:t>Example 3.32</a:t>
            </a:r>
          </a:p>
          <a:p>
            <a:pPr algn="just"/>
            <a:r>
              <a:rPr lang="en-US" dirty="0" err="1"/>
              <a:t>Vigenere</a:t>
            </a:r>
            <a:r>
              <a:rPr lang="en-US" dirty="0"/>
              <a:t> ciphers are also stream ciphers.</a:t>
            </a:r>
          </a:p>
          <a:p>
            <a:pPr algn="just"/>
            <a:r>
              <a:rPr lang="en-US" dirty="0"/>
              <a:t>The key stream is a repetition of m values, where m is the size of the keyword. </a:t>
            </a:r>
            <a:endParaRPr lang="en-US" dirty="0">
              <a:latin typeface="+mn-lt"/>
            </a:endParaRPr>
          </a:p>
        </p:txBody>
      </p:sp>
    </p:spTree>
    <p:extLst>
      <p:ext uri="{BB962C8B-B14F-4D97-AF65-F5344CB8AC3E}">
        <p14:creationId xmlns:p14="http://schemas.microsoft.com/office/powerpoint/2010/main" val="232349630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2" name="Rectangle 1"/>
          <p:cNvSpPr/>
          <p:nvPr/>
        </p:nvSpPr>
        <p:spPr>
          <a:xfrm>
            <a:off x="232235" y="510220"/>
            <a:ext cx="8679530" cy="2862322"/>
          </a:xfrm>
          <a:prstGeom prst="rect">
            <a:avLst/>
          </a:prstGeom>
        </p:spPr>
        <p:txBody>
          <a:bodyPr wrap="square">
            <a:spAutoFit/>
          </a:bodyPr>
          <a:lstStyle/>
          <a:p>
            <a:pPr algn="just"/>
            <a:r>
              <a:rPr lang="en-US" sz="1800" dirty="0"/>
              <a:t>Example 3.33</a:t>
            </a:r>
          </a:p>
          <a:p>
            <a:pPr algn="just"/>
            <a:endParaRPr lang="en-US" sz="1800" dirty="0"/>
          </a:p>
          <a:p>
            <a:pPr algn="just"/>
            <a:r>
              <a:rPr lang="en-US" dirty="0"/>
              <a:t>Dividing stream ciphers based on their key streams.</a:t>
            </a:r>
          </a:p>
          <a:p>
            <a:pPr algn="just"/>
            <a:endParaRPr lang="en-US" dirty="0"/>
          </a:p>
          <a:p>
            <a:pPr algn="just"/>
            <a:r>
              <a:rPr lang="en-US" dirty="0"/>
              <a:t>monoalphabetic vs polyalphabetic.</a:t>
            </a:r>
          </a:p>
          <a:p>
            <a:pPr algn="just"/>
            <a:endParaRPr lang="en-US" dirty="0"/>
          </a:p>
          <a:p>
            <a:pPr algn="just"/>
            <a:r>
              <a:rPr lang="en-US" dirty="0"/>
              <a:t>Additive ciphers are definitely monoalphabetic. </a:t>
            </a:r>
          </a:p>
          <a:p>
            <a:pPr algn="just"/>
            <a:endParaRPr lang="en-US" dirty="0"/>
          </a:p>
          <a:p>
            <a:pPr algn="just"/>
            <a:r>
              <a:rPr lang="en-US" dirty="0"/>
              <a:t>Monoalphabetic substitution ciphers are definitely monoalphabetic. </a:t>
            </a:r>
          </a:p>
          <a:p>
            <a:pPr algn="just"/>
            <a:endParaRPr lang="en-US" dirty="0"/>
          </a:p>
          <a:p>
            <a:pPr algn="just"/>
            <a:r>
              <a:rPr lang="en-US" dirty="0" err="1"/>
              <a:t>Vigenere</a:t>
            </a:r>
            <a:r>
              <a:rPr lang="en-US" dirty="0"/>
              <a:t> ciphers are polyalphabetic. </a:t>
            </a:r>
            <a:endParaRPr lang="en-US" dirty="0">
              <a:latin typeface="+mn-lt"/>
            </a:endParaRPr>
          </a:p>
        </p:txBody>
      </p:sp>
    </p:spTree>
    <p:extLst>
      <p:ext uri="{BB962C8B-B14F-4D97-AF65-F5344CB8AC3E}">
        <p14:creationId xmlns:p14="http://schemas.microsoft.com/office/powerpoint/2010/main" val="231276430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2" name="Rectangle 1"/>
          <p:cNvSpPr/>
          <p:nvPr/>
        </p:nvSpPr>
        <p:spPr>
          <a:xfrm>
            <a:off x="232235" y="510220"/>
            <a:ext cx="8679530" cy="1754326"/>
          </a:xfrm>
          <a:prstGeom prst="rect">
            <a:avLst/>
          </a:prstGeom>
        </p:spPr>
        <p:txBody>
          <a:bodyPr wrap="square">
            <a:spAutoFit/>
          </a:bodyPr>
          <a:lstStyle/>
          <a:p>
            <a:r>
              <a:rPr lang="en-US" sz="1800" b="1" dirty="0">
                <a:solidFill>
                  <a:srgbClr val="C00000"/>
                </a:solidFill>
              </a:rPr>
              <a:t>Block Ciphers</a:t>
            </a:r>
          </a:p>
          <a:p>
            <a:pPr algn="just"/>
            <a:endParaRPr lang="en-US" sz="1800" b="1" dirty="0">
              <a:solidFill>
                <a:srgbClr val="C00000"/>
              </a:solidFill>
            </a:endParaRPr>
          </a:p>
          <a:p>
            <a:pPr algn="just"/>
            <a:r>
              <a:rPr lang="en-US" sz="1800" dirty="0"/>
              <a:t>In a block cipher, a group of plaintext symbols of size m (m &gt; 1) are encrypted together creating a group of ciphertext of the same size.</a:t>
            </a:r>
          </a:p>
          <a:p>
            <a:pPr algn="just"/>
            <a:r>
              <a:rPr lang="en-US" sz="1800" dirty="0"/>
              <a:t>Single key is used to encrypt the whole block even if the </a:t>
            </a:r>
            <a:r>
              <a:rPr lang="en-US" sz="1800" dirty="0">
                <a:solidFill>
                  <a:srgbClr val="FF0000"/>
                </a:solidFill>
              </a:rPr>
              <a:t>key is made of multiple values.</a:t>
            </a:r>
            <a:endParaRPr lang="en-US" sz="1800" dirty="0">
              <a:solidFill>
                <a:srgbClr val="FF0000"/>
              </a:solidFill>
              <a:latin typeface="+mn-lt"/>
            </a:endParaRPr>
          </a:p>
        </p:txBody>
      </p:sp>
      <p:pic>
        <p:nvPicPr>
          <p:cNvPr id="3" name="Picture 2"/>
          <p:cNvPicPr>
            <a:picLocks noChangeAspect="1"/>
          </p:cNvPicPr>
          <p:nvPr/>
        </p:nvPicPr>
        <p:blipFill>
          <a:blip r:embed="rId3"/>
          <a:stretch>
            <a:fillRect/>
          </a:stretch>
        </p:blipFill>
        <p:spPr>
          <a:xfrm>
            <a:off x="480156" y="2852925"/>
            <a:ext cx="8183687" cy="2611540"/>
          </a:xfrm>
          <a:prstGeom prst="rect">
            <a:avLst/>
          </a:prstGeom>
        </p:spPr>
      </p:pic>
    </p:spTree>
    <p:extLst>
      <p:ext uri="{BB962C8B-B14F-4D97-AF65-F5344CB8AC3E}">
        <p14:creationId xmlns:p14="http://schemas.microsoft.com/office/powerpoint/2010/main" val="151982784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2" name="Rectangle 1"/>
          <p:cNvSpPr/>
          <p:nvPr/>
        </p:nvSpPr>
        <p:spPr>
          <a:xfrm>
            <a:off x="232235" y="1009485"/>
            <a:ext cx="8679530" cy="2585323"/>
          </a:xfrm>
          <a:prstGeom prst="rect">
            <a:avLst/>
          </a:prstGeom>
        </p:spPr>
        <p:txBody>
          <a:bodyPr wrap="square">
            <a:spAutoFit/>
          </a:bodyPr>
          <a:lstStyle/>
          <a:p>
            <a:r>
              <a:rPr lang="en-US" sz="1800" dirty="0"/>
              <a:t>Example 3.34</a:t>
            </a:r>
          </a:p>
          <a:p>
            <a:r>
              <a:rPr lang="en-US" sz="1800" dirty="0" err="1"/>
              <a:t>Playfair</a:t>
            </a:r>
            <a:r>
              <a:rPr lang="en-US" sz="1800" dirty="0"/>
              <a:t> ciphers are block ciphers. The size of the block is m = 2. </a:t>
            </a:r>
          </a:p>
          <a:p>
            <a:endParaRPr lang="en-US" sz="1800" dirty="0"/>
          </a:p>
          <a:p>
            <a:r>
              <a:rPr lang="en-US" sz="1800" dirty="0"/>
              <a:t>Example 3.35</a:t>
            </a:r>
          </a:p>
          <a:p>
            <a:pPr algn="just"/>
            <a:r>
              <a:rPr lang="en-US" sz="1800" dirty="0"/>
              <a:t>Hill ciphers are block ciphers. </a:t>
            </a:r>
          </a:p>
          <a:p>
            <a:pPr algn="just"/>
            <a:endParaRPr lang="en-US" sz="1800" dirty="0"/>
          </a:p>
          <a:p>
            <a:r>
              <a:rPr lang="en-US" sz="1800" dirty="0"/>
              <a:t>Example 3.36</a:t>
            </a:r>
          </a:p>
          <a:p>
            <a:pPr algn="just"/>
            <a:r>
              <a:rPr lang="en-US" sz="1800" dirty="0"/>
              <a:t>Every block cipher is a polyalphabetic cipher because each character in a ciphertext block depends on all characters in the plaintext block.</a:t>
            </a:r>
            <a:endParaRPr lang="en-US" sz="1800" dirty="0">
              <a:latin typeface="+mn-lt"/>
            </a:endParaRPr>
          </a:p>
        </p:txBody>
      </p:sp>
    </p:spTree>
    <p:extLst>
      <p:ext uri="{BB962C8B-B14F-4D97-AF65-F5344CB8AC3E}">
        <p14:creationId xmlns:p14="http://schemas.microsoft.com/office/powerpoint/2010/main" val="248188861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Tree>
    <p:extLst>
      <p:ext uri="{BB962C8B-B14F-4D97-AF65-F5344CB8AC3E}">
        <p14:creationId xmlns:p14="http://schemas.microsoft.com/office/powerpoint/2010/main" val="3126564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2" name="Rectangle 1"/>
          <p:cNvSpPr/>
          <p:nvPr/>
        </p:nvSpPr>
        <p:spPr>
          <a:xfrm>
            <a:off x="117021" y="878356"/>
            <a:ext cx="8679530" cy="3785652"/>
          </a:xfrm>
          <a:prstGeom prst="rect">
            <a:avLst/>
          </a:prstGeom>
        </p:spPr>
        <p:txBody>
          <a:bodyPr wrap="square">
            <a:spAutoFit/>
          </a:bodyPr>
          <a:lstStyle/>
          <a:p>
            <a:pPr algn="just"/>
            <a:r>
              <a:rPr lang="en-US" sz="2000" b="1" dirty="0">
                <a:solidFill>
                  <a:srgbClr val="C00000"/>
                </a:solidFill>
                <a:latin typeface="+mn-lt"/>
              </a:rPr>
              <a:t>Cryptanalysis</a:t>
            </a:r>
          </a:p>
          <a:p>
            <a:pPr algn="just"/>
            <a:endParaRPr lang="en-US" sz="2000" b="1" dirty="0">
              <a:solidFill>
                <a:srgbClr val="C00000"/>
              </a:solidFill>
              <a:latin typeface="+mn-lt"/>
            </a:endParaRPr>
          </a:p>
          <a:p>
            <a:pPr algn="just"/>
            <a:r>
              <a:rPr lang="en-US" sz="2000" dirty="0">
                <a:latin typeface="+mn-lt"/>
              </a:rPr>
              <a:t>Cryptography: The science and art of creating secret codes.</a:t>
            </a:r>
          </a:p>
          <a:p>
            <a:pPr algn="just"/>
            <a:r>
              <a:rPr lang="en-US" sz="2000" dirty="0">
                <a:latin typeface="+mn-lt"/>
              </a:rPr>
              <a:t> </a:t>
            </a:r>
            <a:r>
              <a:rPr lang="en-US" sz="2000" dirty="0">
                <a:solidFill>
                  <a:srgbClr val="FF0000"/>
                </a:solidFill>
                <a:latin typeface="+mn-lt"/>
              </a:rPr>
              <a:t>cryptanalysis :  </a:t>
            </a:r>
            <a:r>
              <a:rPr lang="en-US" sz="2000" dirty="0">
                <a:latin typeface="+mn-lt"/>
              </a:rPr>
              <a:t>The science and art of breaking those codes. </a:t>
            </a:r>
          </a:p>
          <a:p>
            <a:pPr algn="just"/>
            <a:endParaRPr lang="en-US" sz="2000" dirty="0">
              <a:latin typeface="+mn-lt"/>
            </a:endParaRPr>
          </a:p>
          <a:p>
            <a:pPr algn="just"/>
            <a:endParaRPr lang="en-US" sz="2000" dirty="0">
              <a:latin typeface="+mn-lt"/>
            </a:endParaRPr>
          </a:p>
          <a:p>
            <a:pPr marL="342900" indent="-342900" algn="just">
              <a:buFont typeface="Arial" panose="020B0604020202020204" pitchFamily="34" charset="0"/>
              <a:buChar char="•"/>
            </a:pPr>
            <a:r>
              <a:rPr lang="en-US" sz="2000" dirty="0">
                <a:latin typeface="+mn-lt"/>
              </a:rPr>
              <a:t>In addition to studying cryptography techniques, </a:t>
            </a:r>
            <a:r>
              <a:rPr lang="en-US" sz="2000" dirty="0"/>
              <a:t>we also need to study cryptanalysis techniques. </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Not to break the codes, but to learn how vulnerable our cryptosystem is. </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The study of </a:t>
            </a:r>
            <a:r>
              <a:rPr lang="en-US" sz="2000" dirty="0">
                <a:solidFill>
                  <a:srgbClr val="FF0000"/>
                </a:solidFill>
              </a:rPr>
              <a:t>cryptanalysis helps us create better secret codes.</a:t>
            </a:r>
            <a:endParaRPr lang="en-US" sz="2000" dirty="0">
              <a:solidFill>
                <a:srgbClr val="FF0000"/>
              </a:solidFill>
              <a:latin typeface="+mn-lt"/>
            </a:endParaRPr>
          </a:p>
        </p:txBody>
      </p:sp>
    </p:spTree>
    <p:extLst>
      <p:ext uri="{BB962C8B-B14F-4D97-AF65-F5344CB8AC3E}">
        <p14:creationId xmlns:p14="http://schemas.microsoft.com/office/powerpoint/2010/main" val="2099325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2" name="Rectangle 1"/>
          <p:cNvSpPr/>
          <p:nvPr/>
        </p:nvSpPr>
        <p:spPr>
          <a:xfrm>
            <a:off x="385855" y="979488"/>
            <a:ext cx="8372290" cy="400110"/>
          </a:xfrm>
          <a:prstGeom prst="rect">
            <a:avLst/>
          </a:prstGeom>
        </p:spPr>
        <p:txBody>
          <a:bodyPr wrap="square">
            <a:spAutoFit/>
          </a:bodyPr>
          <a:lstStyle/>
          <a:p>
            <a:pPr algn="just"/>
            <a:r>
              <a:rPr lang="en-US" sz="2000" dirty="0">
                <a:latin typeface="+mn-lt"/>
              </a:rPr>
              <a:t>4 common types of cryptanalysis attacks. </a:t>
            </a:r>
          </a:p>
        </p:txBody>
      </p:sp>
      <p:pic>
        <p:nvPicPr>
          <p:cNvPr id="3" name="Picture 2"/>
          <p:cNvPicPr>
            <a:picLocks noChangeAspect="1"/>
          </p:cNvPicPr>
          <p:nvPr/>
        </p:nvPicPr>
        <p:blipFill>
          <a:blip r:embed="rId2"/>
          <a:stretch>
            <a:fillRect/>
          </a:stretch>
        </p:blipFill>
        <p:spPr>
          <a:xfrm>
            <a:off x="539475" y="1931205"/>
            <a:ext cx="7719405" cy="2179288"/>
          </a:xfrm>
          <a:prstGeom prst="rect">
            <a:avLst/>
          </a:prstGeom>
        </p:spPr>
      </p:pic>
    </p:spTree>
    <p:extLst>
      <p:ext uri="{BB962C8B-B14F-4D97-AF65-F5344CB8AC3E}">
        <p14:creationId xmlns:p14="http://schemas.microsoft.com/office/powerpoint/2010/main" val="992334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2" name="Rectangle 1"/>
          <p:cNvSpPr/>
          <p:nvPr/>
        </p:nvSpPr>
        <p:spPr>
          <a:xfrm>
            <a:off x="385854" y="783332"/>
            <a:ext cx="8333885" cy="1015663"/>
          </a:xfrm>
          <a:prstGeom prst="rect">
            <a:avLst/>
          </a:prstGeom>
        </p:spPr>
        <p:txBody>
          <a:bodyPr wrap="square">
            <a:spAutoFit/>
          </a:bodyPr>
          <a:lstStyle/>
          <a:p>
            <a:r>
              <a:rPr lang="en-US" sz="2000" dirty="0" err="1">
                <a:solidFill>
                  <a:srgbClr val="C00000"/>
                </a:solidFill>
                <a:latin typeface="+mn-lt"/>
              </a:rPr>
              <a:t>Ciphertext</a:t>
            </a:r>
            <a:r>
              <a:rPr lang="en-US" sz="2000" dirty="0">
                <a:solidFill>
                  <a:srgbClr val="C00000"/>
                </a:solidFill>
                <a:latin typeface="+mn-lt"/>
              </a:rPr>
              <a:t>-Only Attack</a:t>
            </a:r>
          </a:p>
          <a:p>
            <a:endParaRPr lang="en-US" sz="2000" dirty="0">
              <a:solidFill>
                <a:srgbClr val="C00000"/>
              </a:solidFill>
              <a:latin typeface="+mn-lt"/>
            </a:endParaRPr>
          </a:p>
          <a:p>
            <a:pPr algn="just"/>
            <a:endParaRPr lang="en-US" sz="2000" dirty="0">
              <a:latin typeface="+mn-lt"/>
            </a:endParaRPr>
          </a:p>
        </p:txBody>
      </p:sp>
      <p:sp>
        <p:nvSpPr>
          <p:cNvPr id="6" name="TextBox 5">
            <a:extLst>
              <a:ext uri="{FF2B5EF4-FFF2-40B4-BE49-F238E27FC236}">
                <a16:creationId xmlns:a16="http://schemas.microsoft.com/office/drawing/2014/main" id="{E6579F67-F49E-D706-C185-35570F8BDDB8}"/>
              </a:ext>
            </a:extLst>
          </p:cNvPr>
          <p:cNvSpPr txBox="1"/>
          <p:nvPr/>
        </p:nvSpPr>
        <p:spPr>
          <a:xfrm>
            <a:off x="384798" y="4399008"/>
            <a:ext cx="8257075" cy="2062103"/>
          </a:xfrm>
          <a:prstGeom prst="rect">
            <a:avLst/>
          </a:prstGeom>
          <a:noFill/>
        </p:spPr>
        <p:txBody>
          <a:bodyPr wrap="square">
            <a:spAutoFit/>
          </a:bodyPr>
          <a:lstStyle/>
          <a:p>
            <a:pPr algn="just"/>
            <a:r>
              <a:rPr lang="en-US" sz="1600" dirty="0">
                <a:latin typeface="+mn-lt"/>
              </a:rPr>
              <a:t>Eve has access to only some ciphertext. </a:t>
            </a:r>
          </a:p>
          <a:p>
            <a:pPr algn="just"/>
            <a:r>
              <a:rPr lang="en-US" sz="1600" dirty="0">
                <a:latin typeface="+mn-lt"/>
              </a:rPr>
              <a:t>She tries to find the corresponding key and the plaintext. </a:t>
            </a:r>
          </a:p>
          <a:p>
            <a:pPr algn="just"/>
            <a:r>
              <a:rPr lang="en-US" sz="1600" dirty="0">
                <a:latin typeface="+mn-lt"/>
              </a:rPr>
              <a:t>Assumption : Eve knows the algorithm and can intercept the ciphertext.</a:t>
            </a:r>
          </a:p>
          <a:p>
            <a:pPr algn="just"/>
            <a:endParaRPr lang="en-US" dirty="0">
              <a:latin typeface="+mn-lt"/>
            </a:endParaRPr>
          </a:p>
          <a:p>
            <a:pPr algn="just"/>
            <a:r>
              <a:rPr lang="en-US" sz="1600" dirty="0"/>
              <a:t>Various methods can be used in ciphertext-only attack. Some  are:</a:t>
            </a:r>
            <a:endParaRPr lang="en-US" sz="1600" dirty="0">
              <a:latin typeface="+mn-lt"/>
            </a:endParaRPr>
          </a:p>
          <a:p>
            <a:pPr marL="285750" indent="-285750">
              <a:buFont typeface="Wingdings" panose="05000000000000000000" pitchFamily="2" charset="2"/>
              <a:buChar char="ü"/>
            </a:pPr>
            <a:r>
              <a:rPr lang="en-US" sz="1600" dirty="0"/>
              <a:t>Brute-Force Attack</a:t>
            </a:r>
          </a:p>
          <a:p>
            <a:pPr marL="285750" indent="-285750">
              <a:buFont typeface="Wingdings" panose="05000000000000000000" pitchFamily="2" charset="2"/>
              <a:buChar char="ü"/>
            </a:pPr>
            <a:r>
              <a:rPr lang="en-US" sz="1600" dirty="0"/>
              <a:t>Statistical Attack</a:t>
            </a:r>
          </a:p>
          <a:p>
            <a:pPr marL="285750" indent="-285750">
              <a:buFont typeface="Wingdings" panose="05000000000000000000" pitchFamily="2" charset="2"/>
              <a:buChar char="ü"/>
            </a:pPr>
            <a:r>
              <a:rPr lang="en-US" sz="1600" dirty="0"/>
              <a:t>Pattern Attack</a:t>
            </a:r>
          </a:p>
        </p:txBody>
      </p:sp>
      <p:pic>
        <p:nvPicPr>
          <p:cNvPr id="7" name="Picture 6">
            <a:extLst>
              <a:ext uri="{FF2B5EF4-FFF2-40B4-BE49-F238E27FC236}">
                <a16:creationId xmlns:a16="http://schemas.microsoft.com/office/drawing/2014/main" id="{38915B34-3354-6C19-3BAE-497E90688CE9}"/>
              </a:ext>
            </a:extLst>
          </p:cNvPr>
          <p:cNvPicPr>
            <a:picLocks noChangeAspect="1"/>
          </p:cNvPicPr>
          <p:nvPr/>
        </p:nvPicPr>
        <p:blipFill>
          <a:blip r:embed="rId2"/>
          <a:stretch>
            <a:fillRect/>
          </a:stretch>
        </p:blipFill>
        <p:spPr>
          <a:xfrm>
            <a:off x="654690" y="1458020"/>
            <a:ext cx="7548180" cy="2540679"/>
          </a:xfrm>
          <a:prstGeom prst="rect">
            <a:avLst/>
          </a:prstGeom>
        </p:spPr>
      </p:pic>
    </p:spTree>
    <p:extLst>
      <p:ext uri="{BB962C8B-B14F-4D97-AF65-F5344CB8AC3E}">
        <p14:creationId xmlns:p14="http://schemas.microsoft.com/office/powerpoint/2010/main" val="4124363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2" name="Rectangle 1"/>
          <p:cNvSpPr/>
          <p:nvPr/>
        </p:nvSpPr>
        <p:spPr>
          <a:xfrm>
            <a:off x="385854" y="783332"/>
            <a:ext cx="8333885" cy="4093428"/>
          </a:xfrm>
          <a:prstGeom prst="rect">
            <a:avLst/>
          </a:prstGeom>
        </p:spPr>
        <p:txBody>
          <a:bodyPr wrap="square">
            <a:spAutoFit/>
          </a:bodyPr>
          <a:lstStyle/>
          <a:p>
            <a:r>
              <a:rPr lang="en-US" sz="2000" dirty="0">
                <a:solidFill>
                  <a:srgbClr val="C00000"/>
                </a:solidFill>
              </a:rPr>
              <a:t>Brute-Force Attack</a:t>
            </a:r>
          </a:p>
          <a:p>
            <a:endParaRPr lang="en-US" sz="2000" dirty="0"/>
          </a:p>
          <a:p>
            <a:pPr algn="just"/>
            <a:r>
              <a:rPr lang="en-US" sz="2000" dirty="0"/>
              <a:t>In the brute-force method or exhaustive-key-search method, Eve tries to use all possible keys. </a:t>
            </a:r>
          </a:p>
          <a:p>
            <a:pPr algn="just"/>
            <a:endParaRPr lang="en-US" sz="2000" dirty="0"/>
          </a:p>
          <a:p>
            <a:pPr algn="just"/>
            <a:r>
              <a:rPr lang="en-US" sz="2000" dirty="0">
                <a:solidFill>
                  <a:srgbClr val="FF0000"/>
                </a:solidFill>
              </a:rPr>
              <a:t>Assumption : Eve knows the algorithm and knows the key domain (the list of all possible keys). </a:t>
            </a:r>
          </a:p>
          <a:p>
            <a:pPr algn="just"/>
            <a:endParaRPr lang="en-US" sz="2000" dirty="0"/>
          </a:p>
          <a:p>
            <a:pPr algn="just"/>
            <a:endParaRPr lang="en-US" sz="2000" dirty="0"/>
          </a:p>
          <a:p>
            <a:pPr algn="just"/>
            <a:r>
              <a:rPr lang="en-US" sz="2000" dirty="0">
                <a:solidFill>
                  <a:srgbClr val="FF0000"/>
                </a:solidFill>
              </a:rPr>
              <a:t>Was a difficult task in the past; it is easier today using a computer. </a:t>
            </a:r>
          </a:p>
          <a:p>
            <a:pPr algn="just"/>
            <a:endParaRPr lang="en-US" sz="2000" dirty="0"/>
          </a:p>
          <a:p>
            <a:pPr algn="just"/>
            <a:r>
              <a:rPr lang="en-US" sz="2000" dirty="0"/>
              <a:t>To prevent this type of attack, the number of possible keys must be very large.</a:t>
            </a:r>
            <a:endParaRPr lang="en-US" sz="2000" dirty="0">
              <a:latin typeface="+mn-lt"/>
            </a:endParaRPr>
          </a:p>
        </p:txBody>
      </p:sp>
    </p:spTree>
    <p:extLst>
      <p:ext uri="{BB962C8B-B14F-4D97-AF65-F5344CB8AC3E}">
        <p14:creationId xmlns:p14="http://schemas.microsoft.com/office/powerpoint/2010/main" val="3953075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2" name="Rectangle 1"/>
          <p:cNvSpPr/>
          <p:nvPr/>
        </p:nvSpPr>
        <p:spPr>
          <a:xfrm>
            <a:off x="270640" y="855865"/>
            <a:ext cx="8564315" cy="4308872"/>
          </a:xfrm>
          <a:prstGeom prst="rect">
            <a:avLst/>
          </a:prstGeom>
        </p:spPr>
        <p:txBody>
          <a:bodyPr wrap="square">
            <a:spAutoFit/>
          </a:bodyPr>
          <a:lstStyle/>
          <a:p>
            <a:pPr algn="just"/>
            <a:r>
              <a:rPr lang="en-US" sz="2000" b="1" dirty="0">
                <a:solidFill>
                  <a:srgbClr val="C00000"/>
                </a:solidFill>
                <a:latin typeface="+mn-lt"/>
              </a:rPr>
              <a:t>Statistical Attack</a:t>
            </a:r>
          </a:p>
          <a:p>
            <a:pPr algn="just"/>
            <a:endParaRPr lang="en-US" sz="2000" b="1" dirty="0">
              <a:solidFill>
                <a:srgbClr val="C00000"/>
              </a:solidFill>
              <a:latin typeface="+mn-lt"/>
            </a:endParaRPr>
          </a:p>
          <a:p>
            <a:pPr algn="just"/>
            <a:r>
              <a:rPr lang="en-US" sz="2000" dirty="0">
                <a:latin typeface="+mn-lt"/>
              </a:rPr>
              <a:t>The </a:t>
            </a:r>
            <a:r>
              <a:rPr lang="en-US" sz="2000" dirty="0">
                <a:solidFill>
                  <a:srgbClr val="FF0000"/>
                </a:solidFill>
                <a:latin typeface="+mn-lt"/>
              </a:rPr>
              <a:t>cryptanalyst</a:t>
            </a:r>
            <a:r>
              <a:rPr lang="en-US" sz="2000" dirty="0">
                <a:latin typeface="+mn-lt"/>
              </a:rPr>
              <a:t> can benefit from some inherent characteristics of the plaintext language to launch a statistical attack. </a:t>
            </a:r>
          </a:p>
          <a:p>
            <a:pPr algn="just"/>
            <a:endParaRPr lang="en-US" sz="2000" dirty="0">
              <a:latin typeface="+mn-lt"/>
            </a:endParaRPr>
          </a:p>
          <a:p>
            <a:pPr algn="just"/>
            <a:r>
              <a:rPr lang="en-US" sz="2000" dirty="0">
                <a:latin typeface="+mn-lt"/>
              </a:rPr>
              <a:t>Example :</a:t>
            </a:r>
          </a:p>
          <a:p>
            <a:pPr marL="342900" indent="-342900" algn="just">
              <a:buFont typeface="Wingdings" panose="05000000000000000000" pitchFamily="2" charset="2"/>
              <a:buChar char="ü"/>
            </a:pPr>
            <a:r>
              <a:rPr lang="en-US" sz="2000" dirty="0">
                <a:latin typeface="+mn-lt"/>
              </a:rPr>
              <a:t> </a:t>
            </a:r>
            <a:r>
              <a:rPr lang="en-US" sz="1800" dirty="0">
                <a:latin typeface="+mn-lt"/>
              </a:rPr>
              <a:t>Letter E is the most frequently used letter in English text. </a:t>
            </a:r>
          </a:p>
          <a:p>
            <a:pPr marL="342900" indent="-342900" algn="just">
              <a:buFont typeface="Wingdings" panose="05000000000000000000" pitchFamily="2" charset="2"/>
              <a:buChar char="ü"/>
            </a:pPr>
            <a:endParaRPr lang="en-US" sz="1800" dirty="0">
              <a:latin typeface="+mn-lt"/>
            </a:endParaRPr>
          </a:p>
          <a:p>
            <a:pPr marL="342900" indent="-342900" algn="just">
              <a:buFont typeface="Wingdings" panose="05000000000000000000" pitchFamily="2" charset="2"/>
              <a:buChar char="ü"/>
            </a:pPr>
            <a:r>
              <a:rPr lang="en-US" sz="1800" dirty="0">
                <a:latin typeface="+mn-lt"/>
              </a:rPr>
              <a:t>Cryptanalyst finds the mostly-used character in the ciphertext and assumes that the corresponding plaintext character is E. </a:t>
            </a:r>
          </a:p>
          <a:p>
            <a:pPr algn="just"/>
            <a:endParaRPr lang="en-US" sz="2000" dirty="0">
              <a:latin typeface="+mn-lt"/>
            </a:endParaRPr>
          </a:p>
          <a:p>
            <a:pPr algn="just"/>
            <a:endParaRPr lang="en-US" sz="2000" dirty="0">
              <a:latin typeface="+mn-lt"/>
            </a:endParaRPr>
          </a:p>
          <a:p>
            <a:pPr algn="just"/>
            <a:r>
              <a:rPr lang="en-US" sz="2000" dirty="0">
                <a:latin typeface="+mn-lt"/>
              </a:rPr>
              <a:t>To prevent this type of attack, the cipher should hide the characteristics of the language.</a:t>
            </a:r>
          </a:p>
        </p:txBody>
      </p:sp>
    </p:spTree>
    <p:extLst>
      <p:ext uri="{BB962C8B-B14F-4D97-AF65-F5344CB8AC3E}">
        <p14:creationId xmlns:p14="http://schemas.microsoft.com/office/powerpoint/2010/main" val="2188768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2" name="Rectangle 1"/>
          <p:cNvSpPr/>
          <p:nvPr/>
        </p:nvSpPr>
        <p:spPr>
          <a:xfrm>
            <a:off x="385855" y="1004519"/>
            <a:ext cx="8257075" cy="1938992"/>
          </a:xfrm>
          <a:prstGeom prst="rect">
            <a:avLst/>
          </a:prstGeom>
        </p:spPr>
        <p:txBody>
          <a:bodyPr wrap="square">
            <a:spAutoFit/>
          </a:bodyPr>
          <a:lstStyle/>
          <a:p>
            <a:pPr algn="just"/>
            <a:r>
              <a:rPr lang="en-US" sz="2000" b="1" dirty="0">
                <a:solidFill>
                  <a:srgbClr val="C00000"/>
                </a:solidFill>
                <a:latin typeface="+mn-lt"/>
              </a:rPr>
              <a:t>Pattern Attack</a:t>
            </a:r>
          </a:p>
          <a:p>
            <a:pPr algn="just"/>
            <a:endParaRPr lang="en-US" sz="2000" b="1" dirty="0">
              <a:solidFill>
                <a:srgbClr val="C00000"/>
              </a:solidFill>
              <a:latin typeface="+mn-lt"/>
            </a:endParaRPr>
          </a:p>
          <a:p>
            <a:pPr algn="just"/>
            <a:r>
              <a:rPr lang="en-US" sz="2000" dirty="0">
                <a:latin typeface="+mn-lt"/>
              </a:rPr>
              <a:t>A cryptanalyst may use a pattern attack to break the cipher.</a:t>
            </a:r>
          </a:p>
          <a:p>
            <a:pPr algn="just"/>
            <a:endParaRPr lang="en-US" sz="2000" dirty="0">
              <a:latin typeface="+mn-lt"/>
            </a:endParaRPr>
          </a:p>
          <a:p>
            <a:pPr algn="just"/>
            <a:r>
              <a:rPr lang="en-US" sz="2000" dirty="0">
                <a:latin typeface="+mn-lt"/>
              </a:rPr>
              <a:t>It is important to use ciphers that make the ciphertext look as random as possible.</a:t>
            </a:r>
          </a:p>
        </p:txBody>
      </p:sp>
    </p:spTree>
    <p:extLst>
      <p:ext uri="{BB962C8B-B14F-4D97-AF65-F5344CB8AC3E}">
        <p14:creationId xmlns:p14="http://schemas.microsoft.com/office/powerpoint/2010/main" val="3236267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2" name="Rectangle 1"/>
          <p:cNvSpPr/>
          <p:nvPr/>
        </p:nvSpPr>
        <p:spPr>
          <a:xfrm>
            <a:off x="385855" y="1004519"/>
            <a:ext cx="8257075" cy="1323439"/>
          </a:xfrm>
          <a:prstGeom prst="rect">
            <a:avLst/>
          </a:prstGeom>
        </p:spPr>
        <p:txBody>
          <a:bodyPr wrap="square">
            <a:spAutoFit/>
          </a:bodyPr>
          <a:lstStyle/>
          <a:p>
            <a:r>
              <a:rPr lang="en-US" sz="2000" b="1" dirty="0">
                <a:solidFill>
                  <a:srgbClr val="C00000"/>
                </a:solidFill>
              </a:rPr>
              <a:t>Known-Plaintext Attack</a:t>
            </a:r>
          </a:p>
          <a:p>
            <a:endParaRPr lang="en-US" sz="2000" dirty="0"/>
          </a:p>
          <a:p>
            <a:pPr algn="just"/>
            <a:r>
              <a:rPr lang="en-US" sz="2000" dirty="0"/>
              <a:t>Eve has access to </a:t>
            </a:r>
            <a:r>
              <a:rPr lang="en-US" sz="2000" dirty="0">
                <a:solidFill>
                  <a:srgbClr val="FF0000"/>
                </a:solidFill>
              </a:rPr>
              <a:t>some plaintext/ciphertext pairs </a:t>
            </a:r>
            <a:r>
              <a:rPr lang="en-US" sz="2000" dirty="0"/>
              <a:t>in addition to the intercepted ciphertext that she wants to break.</a:t>
            </a:r>
            <a:endParaRPr lang="en-US" sz="2000" dirty="0">
              <a:latin typeface="+mn-lt"/>
            </a:endParaRPr>
          </a:p>
        </p:txBody>
      </p:sp>
      <p:pic>
        <p:nvPicPr>
          <p:cNvPr id="3" name="Picture 2"/>
          <p:cNvPicPr>
            <a:picLocks noChangeAspect="1"/>
          </p:cNvPicPr>
          <p:nvPr/>
        </p:nvPicPr>
        <p:blipFill>
          <a:blip r:embed="rId2"/>
          <a:stretch>
            <a:fillRect/>
          </a:stretch>
        </p:blipFill>
        <p:spPr>
          <a:xfrm>
            <a:off x="1307575" y="3354462"/>
            <a:ext cx="5961231" cy="2129011"/>
          </a:xfrm>
          <a:prstGeom prst="rect">
            <a:avLst/>
          </a:prstGeom>
        </p:spPr>
      </p:pic>
    </p:spTree>
    <p:extLst>
      <p:ext uri="{BB962C8B-B14F-4D97-AF65-F5344CB8AC3E}">
        <p14:creationId xmlns:p14="http://schemas.microsoft.com/office/powerpoint/2010/main" val="25088252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2" name="Rectangle 1"/>
          <p:cNvSpPr/>
          <p:nvPr/>
        </p:nvSpPr>
        <p:spPr>
          <a:xfrm>
            <a:off x="270640" y="568750"/>
            <a:ext cx="8487505" cy="4031873"/>
          </a:xfrm>
          <a:prstGeom prst="rect">
            <a:avLst/>
          </a:prstGeom>
        </p:spPr>
        <p:txBody>
          <a:bodyPr wrap="square">
            <a:spAutoFit/>
          </a:bodyPr>
          <a:lstStyle/>
          <a:p>
            <a:r>
              <a:rPr lang="en-US" sz="2000" b="1" dirty="0">
                <a:solidFill>
                  <a:srgbClr val="C00000"/>
                </a:solidFill>
              </a:rPr>
              <a:t>Known-Plaintext Attack (</a:t>
            </a:r>
            <a:r>
              <a:rPr lang="en-US" sz="2000" b="1" dirty="0" err="1">
                <a:solidFill>
                  <a:srgbClr val="C00000"/>
                </a:solidFill>
              </a:rPr>
              <a:t>contd</a:t>
            </a:r>
            <a:r>
              <a:rPr lang="en-US" sz="2000" b="1" dirty="0">
                <a:solidFill>
                  <a:srgbClr val="C00000"/>
                </a:solidFill>
              </a:rPr>
              <a:t>)</a:t>
            </a:r>
          </a:p>
          <a:p>
            <a:endParaRPr lang="en-US" sz="2000" dirty="0"/>
          </a:p>
          <a:p>
            <a:pPr algn="just"/>
            <a:r>
              <a:rPr lang="en-US" sz="1800" dirty="0"/>
              <a:t>The plaintext/</a:t>
            </a:r>
            <a:r>
              <a:rPr lang="en-US" sz="1800" dirty="0" err="1"/>
              <a:t>ciphertext</a:t>
            </a:r>
            <a:r>
              <a:rPr lang="en-US" sz="1800" dirty="0"/>
              <a:t> pairs have been collected earlier. </a:t>
            </a:r>
          </a:p>
          <a:p>
            <a:pPr algn="just"/>
            <a:endParaRPr lang="en-US" sz="1800" dirty="0"/>
          </a:p>
          <a:p>
            <a:pPr algn="just"/>
            <a:r>
              <a:rPr lang="en-US" sz="1800" dirty="0"/>
              <a:t>For example, Alice has sent a secret message to Bob, but she has later </a:t>
            </a:r>
            <a:r>
              <a:rPr lang="en-US" sz="1800" dirty="0">
                <a:solidFill>
                  <a:srgbClr val="FF0000"/>
                </a:solidFill>
              </a:rPr>
              <a:t>made the contents of the message public.</a:t>
            </a:r>
          </a:p>
          <a:p>
            <a:pPr algn="just"/>
            <a:endParaRPr lang="en-US" sz="1800" dirty="0"/>
          </a:p>
          <a:p>
            <a:pPr algn="just"/>
            <a:r>
              <a:rPr lang="en-US" sz="1800" dirty="0"/>
              <a:t>Eve has kept both the </a:t>
            </a:r>
            <a:r>
              <a:rPr lang="en-US" sz="1800" dirty="0" err="1"/>
              <a:t>ciphertext</a:t>
            </a:r>
            <a:r>
              <a:rPr lang="en-US" sz="1800" dirty="0"/>
              <a:t> and the plaintext to use them to break the next secret message from Alice to Bob, </a:t>
            </a:r>
            <a:r>
              <a:rPr lang="en-US" sz="1800" dirty="0">
                <a:solidFill>
                  <a:srgbClr val="C00000"/>
                </a:solidFill>
              </a:rPr>
              <a:t>assuming that Alice has not changed her key. </a:t>
            </a:r>
          </a:p>
          <a:p>
            <a:pPr algn="just"/>
            <a:endParaRPr lang="en-US" sz="1800" dirty="0"/>
          </a:p>
          <a:p>
            <a:pPr algn="just"/>
            <a:endParaRPr lang="en-US" sz="1800" dirty="0">
              <a:solidFill>
                <a:srgbClr val="C00000"/>
              </a:solidFill>
            </a:endParaRPr>
          </a:p>
          <a:p>
            <a:pPr algn="just"/>
            <a:endParaRPr lang="en-US" sz="1800" dirty="0">
              <a:solidFill>
                <a:srgbClr val="C00000"/>
              </a:solidFill>
            </a:endParaRPr>
          </a:p>
          <a:p>
            <a:pPr algn="just"/>
            <a:r>
              <a:rPr lang="en-US" sz="1800" dirty="0">
                <a:solidFill>
                  <a:srgbClr val="C00000"/>
                </a:solidFill>
              </a:rPr>
              <a:t>It is less likely to happen because Alice may have changed her key or may have not disclosed the contents of any previous messages.</a:t>
            </a:r>
            <a:endParaRPr lang="en-US" sz="1800" dirty="0">
              <a:solidFill>
                <a:srgbClr val="C00000"/>
              </a:solidFill>
              <a:latin typeface="+mn-lt"/>
            </a:endParaRPr>
          </a:p>
        </p:txBody>
      </p:sp>
    </p:spTree>
    <p:extLst>
      <p:ext uri="{BB962C8B-B14F-4D97-AF65-F5344CB8AC3E}">
        <p14:creationId xmlns:p14="http://schemas.microsoft.com/office/powerpoint/2010/main" val="927906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2" name="Rectangle 1"/>
          <p:cNvSpPr/>
          <p:nvPr/>
        </p:nvSpPr>
        <p:spPr>
          <a:xfrm>
            <a:off x="270640" y="568750"/>
            <a:ext cx="8487505" cy="400110"/>
          </a:xfrm>
          <a:prstGeom prst="rect">
            <a:avLst/>
          </a:prstGeom>
        </p:spPr>
        <p:txBody>
          <a:bodyPr wrap="square">
            <a:spAutoFit/>
          </a:bodyPr>
          <a:lstStyle/>
          <a:p>
            <a:r>
              <a:rPr lang="en-US" sz="2000" b="1" dirty="0">
                <a:solidFill>
                  <a:srgbClr val="C00000"/>
                </a:solidFill>
              </a:rPr>
              <a:t>Chosen-Plaintext Attack</a:t>
            </a:r>
          </a:p>
        </p:txBody>
      </p:sp>
      <p:pic>
        <p:nvPicPr>
          <p:cNvPr id="3" name="Picture 2"/>
          <p:cNvPicPr>
            <a:picLocks noChangeAspect="1"/>
          </p:cNvPicPr>
          <p:nvPr/>
        </p:nvPicPr>
        <p:blipFill>
          <a:blip r:embed="rId2"/>
          <a:stretch>
            <a:fillRect/>
          </a:stretch>
        </p:blipFill>
        <p:spPr>
          <a:xfrm>
            <a:off x="846715" y="1024298"/>
            <a:ext cx="7795093" cy="2870490"/>
          </a:xfrm>
          <a:prstGeom prst="rect">
            <a:avLst/>
          </a:prstGeom>
        </p:spPr>
      </p:pic>
      <p:sp>
        <p:nvSpPr>
          <p:cNvPr id="4" name="Rectangle 3">
            <a:extLst>
              <a:ext uri="{FF2B5EF4-FFF2-40B4-BE49-F238E27FC236}">
                <a16:creationId xmlns:a16="http://schemas.microsoft.com/office/drawing/2014/main" id="{12DBAEEC-C001-437F-8F92-C9E5A3130591}"/>
              </a:ext>
            </a:extLst>
          </p:cNvPr>
          <p:cNvSpPr/>
          <p:nvPr/>
        </p:nvSpPr>
        <p:spPr>
          <a:xfrm>
            <a:off x="328247" y="5212032"/>
            <a:ext cx="8487505" cy="338554"/>
          </a:xfrm>
          <a:prstGeom prst="rect">
            <a:avLst/>
          </a:prstGeom>
        </p:spPr>
        <p:txBody>
          <a:bodyPr wrap="square">
            <a:spAutoFit/>
          </a:bodyPr>
          <a:lstStyle/>
          <a:p>
            <a:pPr algn="just"/>
            <a:r>
              <a:rPr lang="en-US" dirty="0"/>
              <a:t>This can happen,  if Eve has access to Alice’s computer. </a:t>
            </a:r>
          </a:p>
        </p:txBody>
      </p:sp>
      <p:sp>
        <p:nvSpPr>
          <p:cNvPr id="7" name="TextBox 6">
            <a:extLst>
              <a:ext uri="{FF2B5EF4-FFF2-40B4-BE49-F238E27FC236}">
                <a16:creationId xmlns:a16="http://schemas.microsoft.com/office/drawing/2014/main" id="{FD7CF68E-CDEF-2A5A-28A2-EEE2DC86E603}"/>
              </a:ext>
            </a:extLst>
          </p:cNvPr>
          <p:cNvSpPr txBox="1"/>
          <p:nvPr/>
        </p:nvSpPr>
        <p:spPr>
          <a:xfrm>
            <a:off x="328247" y="4495282"/>
            <a:ext cx="8429898" cy="584775"/>
          </a:xfrm>
          <a:prstGeom prst="rect">
            <a:avLst/>
          </a:prstGeom>
          <a:noFill/>
        </p:spPr>
        <p:txBody>
          <a:bodyPr wrap="square">
            <a:spAutoFit/>
          </a:bodyPr>
          <a:lstStyle/>
          <a:p>
            <a:pPr algn="just"/>
            <a:r>
              <a:rPr lang="en-US" sz="1600" dirty="0"/>
              <a:t>Chosen-plaintext attack is similar to the known-plaintext attack, but the plaintext/ ciphertext pairs have been chosen by the attacker herself. </a:t>
            </a:r>
          </a:p>
        </p:txBody>
      </p:sp>
    </p:spTree>
    <p:extLst>
      <p:ext uri="{BB962C8B-B14F-4D97-AF65-F5344CB8AC3E}">
        <p14:creationId xmlns:p14="http://schemas.microsoft.com/office/powerpoint/2010/main" val="707782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1EA61B4A-5CB4-6BCC-8C41-54BA0218CCAC}"/>
              </a:ext>
            </a:extLst>
          </p:cNvPr>
          <p:cNvSpPr txBox="1"/>
          <p:nvPr/>
        </p:nvSpPr>
        <p:spPr>
          <a:xfrm>
            <a:off x="443462" y="1407162"/>
            <a:ext cx="8314683" cy="4647426"/>
          </a:xfrm>
          <a:prstGeom prst="rect">
            <a:avLst/>
          </a:prstGeom>
          <a:noFill/>
        </p:spPr>
        <p:txBody>
          <a:bodyPr wrap="square">
            <a:spAutoFit/>
          </a:bodyPr>
          <a:lstStyle/>
          <a:p>
            <a:pPr algn="just"/>
            <a:r>
              <a:rPr lang="en-US" sz="1800" b="0" i="0" u="none" strike="noStrike" baseline="0" dirty="0">
                <a:latin typeface="+mn-lt"/>
              </a:rPr>
              <a:t>General idea behind symmetric-key ciphers. </a:t>
            </a:r>
          </a:p>
          <a:p>
            <a:pPr algn="just"/>
            <a:endParaRPr lang="en-US" sz="2000" dirty="0">
              <a:latin typeface="+mn-lt"/>
            </a:endParaRPr>
          </a:p>
          <a:p>
            <a:pPr algn="just"/>
            <a:r>
              <a:rPr lang="en-US" sz="1800" b="0" i="0" u="none" strike="noStrike" baseline="0" dirty="0">
                <a:latin typeface="+mn-lt"/>
              </a:rPr>
              <a:t>Traditional symmetric-key ciphers</a:t>
            </a:r>
            <a:r>
              <a:rPr lang="en-US" sz="2000" dirty="0">
                <a:latin typeface="+mn-lt"/>
              </a:rPr>
              <a:t>: N</a:t>
            </a:r>
            <a:r>
              <a:rPr lang="en-US" sz="1800" b="0" i="0" u="none" strike="noStrike" baseline="0" dirty="0">
                <a:latin typeface="+mn-lt"/>
              </a:rPr>
              <a:t>ot used today, study them for several reasons.</a:t>
            </a:r>
            <a:r>
              <a:rPr lang="en-US" sz="2000" b="0" i="0" u="none" strike="noStrike" baseline="0" dirty="0">
                <a:latin typeface="+mn-lt"/>
              </a:rPr>
              <a:t> </a:t>
            </a:r>
          </a:p>
          <a:p>
            <a:pPr marL="342900" indent="-342900" algn="just">
              <a:buFont typeface="Arial" panose="020B0604020202020204" pitchFamily="34" charset="0"/>
              <a:buChar char="•"/>
            </a:pPr>
            <a:r>
              <a:rPr lang="en-US" sz="1800" b="0" i="0" u="none" strike="noStrike" baseline="0" dirty="0">
                <a:latin typeface="+mn-lt"/>
              </a:rPr>
              <a:t> simpler than modern ciphers and easier to understand. </a:t>
            </a:r>
          </a:p>
          <a:p>
            <a:pPr marL="342900" indent="-342900" algn="just">
              <a:buFont typeface="Arial" panose="020B0604020202020204" pitchFamily="34" charset="0"/>
              <a:buChar char="•"/>
            </a:pPr>
            <a:endParaRPr lang="en-US" sz="1800" b="0" i="0" u="none" strike="noStrike" baseline="0" dirty="0">
              <a:latin typeface="+mn-lt"/>
            </a:endParaRPr>
          </a:p>
          <a:p>
            <a:pPr marL="342900" indent="-342900" algn="just">
              <a:buFont typeface="Arial" panose="020B0604020202020204" pitchFamily="34" charset="0"/>
              <a:buChar char="•"/>
            </a:pPr>
            <a:r>
              <a:rPr lang="en-US" sz="1800" b="0" i="0" u="none" strike="noStrike" baseline="0" dirty="0">
                <a:latin typeface="+mn-lt"/>
              </a:rPr>
              <a:t>Give the basic foundation</a:t>
            </a:r>
            <a:r>
              <a:rPr lang="en-US" sz="1800" dirty="0">
                <a:latin typeface="+mn-lt"/>
              </a:rPr>
              <a:t> </a:t>
            </a:r>
            <a:r>
              <a:rPr lang="en-US" sz="1800" b="0" i="0" u="none" strike="noStrike" baseline="0" dirty="0">
                <a:latin typeface="+mn-lt"/>
              </a:rPr>
              <a:t>of cryptography and encipherment: To better understand modern ciphers. </a:t>
            </a:r>
          </a:p>
          <a:p>
            <a:pPr marL="342900" indent="-342900" algn="just">
              <a:buFont typeface="Arial" panose="020B0604020202020204" pitchFamily="34" charset="0"/>
              <a:buChar char="•"/>
            </a:pPr>
            <a:endParaRPr lang="en-US" sz="1800" b="0" i="0" u="none" strike="noStrike" baseline="0" dirty="0">
              <a:latin typeface="+mn-lt"/>
            </a:endParaRPr>
          </a:p>
          <a:p>
            <a:pPr marL="342900" indent="-342900" algn="just">
              <a:buFont typeface="Arial" panose="020B0604020202020204" pitchFamily="34" charset="0"/>
              <a:buChar char="•"/>
            </a:pPr>
            <a:r>
              <a:rPr lang="en-US" sz="1800" b="0" i="0" u="none" strike="noStrike" baseline="0" dirty="0">
                <a:latin typeface="+mn-lt"/>
              </a:rPr>
              <a:t>Provide the rationale for using modern ciphers, because the traditional ciphers can be easily attacked using a computer. </a:t>
            </a:r>
            <a:r>
              <a:rPr lang="en-US" sz="1800" b="0" i="0" u="none" strike="noStrike" baseline="0" dirty="0">
                <a:solidFill>
                  <a:srgbClr val="FF0000"/>
                </a:solidFill>
                <a:latin typeface="+mn-lt"/>
              </a:rPr>
              <a:t>Ciphers that were secure in earlier eras are no longer secure in this computer age.</a:t>
            </a:r>
          </a:p>
          <a:p>
            <a:pPr marL="342900" indent="-342900" algn="just">
              <a:buFont typeface="Arial" panose="020B0604020202020204" pitchFamily="34" charset="0"/>
              <a:buChar char="•"/>
            </a:pPr>
            <a:endParaRPr lang="en-US" sz="1800" b="0" i="0" u="none" strike="noStrike" baseline="0" dirty="0">
              <a:latin typeface="+mn-lt"/>
            </a:endParaRPr>
          </a:p>
          <a:p>
            <a:pPr marL="285750" indent="-285750" algn="just">
              <a:buFont typeface="Arial" panose="020B0604020202020204" pitchFamily="34" charset="0"/>
              <a:buChar char="•"/>
            </a:pPr>
            <a:r>
              <a:rPr lang="en-US" sz="1800" dirty="0">
                <a:latin typeface="+mn-lt"/>
              </a:rPr>
              <a:t>DES</a:t>
            </a:r>
          </a:p>
          <a:p>
            <a:pPr marL="285750" indent="-285750" algn="just">
              <a:buFont typeface="Arial" panose="020B0604020202020204" pitchFamily="34" charset="0"/>
              <a:buChar char="•"/>
            </a:pPr>
            <a:endParaRPr lang="en-US" sz="1800" dirty="0">
              <a:latin typeface="+mn-lt"/>
            </a:endParaRPr>
          </a:p>
          <a:p>
            <a:pPr marL="285750" indent="-285750" algn="just">
              <a:buFont typeface="Arial" panose="020B0604020202020204" pitchFamily="34" charset="0"/>
              <a:buChar char="•"/>
            </a:pPr>
            <a:r>
              <a:rPr lang="en-US" sz="1800" dirty="0">
                <a:latin typeface="+mn-lt"/>
              </a:rPr>
              <a:t>AES</a:t>
            </a:r>
            <a:endParaRPr lang="en-IN" sz="1800" dirty="0">
              <a:latin typeface="+mn-lt"/>
            </a:endParaRPr>
          </a:p>
        </p:txBody>
      </p:sp>
      <p:sp>
        <p:nvSpPr>
          <p:cNvPr id="2" name="TextBox 1">
            <a:extLst>
              <a:ext uri="{FF2B5EF4-FFF2-40B4-BE49-F238E27FC236}">
                <a16:creationId xmlns:a16="http://schemas.microsoft.com/office/drawing/2014/main" id="{280CC850-90C1-4EF3-BAE4-AC459DA85D9B}"/>
              </a:ext>
            </a:extLst>
          </p:cNvPr>
          <p:cNvSpPr txBox="1"/>
          <p:nvPr/>
        </p:nvSpPr>
        <p:spPr>
          <a:xfrm>
            <a:off x="539475" y="587030"/>
            <a:ext cx="1997060" cy="400110"/>
          </a:xfrm>
          <a:prstGeom prst="rect">
            <a:avLst/>
          </a:prstGeom>
          <a:noFill/>
        </p:spPr>
        <p:txBody>
          <a:bodyPr wrap="square" rtlCol="0">
            <a:spAutoFit/>
          </a:bodyPr>
          <a:lstStyle/>
          <a:p>
            <a:r>
              <a:rPr lang="en-US" sz="2000" b="1" dirty="0">
                <a:solidFill>
                  <a:srgbClr val="FF0000"/>
                </a:solidFill>
              </a:rPr>
              <a:t>Outline</a:t>
            </a:r>
            <a:endParaRPr lang="en-IN" sz="2000" b="1" dirty="0">
              <a:solidFill>
                <a:srgbClr val="FF0000"/>
              </a:solidFill>
            </a:endParaRPr>
          </a:p>
        </p:txBody>
      </p:sp>
    </p:spTree>
    <p:extLst>
      <p:ext uri="{BB962C8B-B14F-4D97-AF65-F5344CB8AC3E}">
        <p14:creationId xmlns:p14="http://schemas.microsoft.com/office/powerpoint/2010/main" val="6946255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2" name="Rectangle 1"/>
          <p:cNvSpPr/>
          <p:nvPr/>
        </p:nvSpPr>
        <p:spPr>
          <a:xfrm>
            <a:off x="270640" y="568750"/>
            <a:ext cx="8487505" cy="400110"/>
          </a:xfrm>
          <a:prstGeom prst="rect">
            <a:avLst/>
          </a:prstGeom>
        </p:spPr>
        <p:txBody>
          <a:bodyPr wrap="square">
            <a:spAutoFit/>
          </a:bodyPr>
          <a:lstStyle/>
          <a:p>
            <a:r>
              <a:rPr lang="en-US" sz="2000" b="1" dirty="0">
                <a:solidFill>
                  <a:srgbClr val="C00000"/>
                </a:solidFill>
              </a:rPr>
              <a:t>Chosen-Ciphertext Attack</a:t>
            </a:r>
          </a:p>
        </p:txBody>
      </p:sp>
      <p:pic>
        <p:nvPicPr>
          <p:cNvPr id="3" name="Picture 2"/>
          <p:cNvPicPr>
            <a:picLocks noChangeAspect="1"/>
          </p:cNvPicPr>
          <p:nvPr/>
        </p:nvPicPr>
        <p:blipFill>
          <a:blip r:embed="rId2"/>
          <a:stretch>
            <a:fillRect/>
          </a:stretch>
        </p:blipFill>
        <p:spPr>
          <a:xfrm>
            <a:off x="671067" y="1431940"/>
            <a:ext cx="7495781" cy="2865666"/>
          </a:xfrm>
          <a:prstGeom prst="rect">
            <a:avLst/>
          </a:prstGeom>
        </p:spPr>
      </p:pic>
      <p:sp>
        <p:nvSpPr>
          <p:cNvPr id="6" name="TextBox 5">
            <a:extLst>
              <a:ext uri="{FF2B5EF4-FFF2-40B4-BE49-F238E27FC236}">
                <a16:creationId xmlns:a16="http://schemas.microsoft.com/office/drawing/2014/main" id="{22202723-5A07-B064-1405-A8866599164A}"/>
              </a:ext>
            </a:extLst>
          </p:cNvPr>
          <p:cNvSpPr txBox="1"/>
          <p:nvPr/>
        </p:nvSpPr>
        <p:spPr>
          <a:xfrm>
            <a:off x="270640" y="5452952"/>
            <a:ext cx="8372290" cy="830997"/>
          </a:xfrm>
          <a:prstGeom prst="rect">
            <a:avLst/>
          </a:prstGeom>
          <a:noFill/>
        </p:spPr>
        <p:txBody>
          <a:bodyPr wrap="square">
            <a:spAutoFit/>
          </a:bodyPr>
          <a:lstStyle/>
          <a:p>
            <a:pPr algn="just"/>
            <a:r>
              <a:rPr lang="en-US" sz="1600" dirty="0"/>
              <a:t>The chosen-ciphertext attack is similar to the chosen-plaintext attack, except that Eve chooses some ciphertext and decrypts it to form a ciphertext/plaintext pair. </a:t>
            </a:r>
          </a:p>
          <a:p>
            <a:pPr algn="just"/>
            <a:r>
              <a:rPr lang="en-US" sz="1600" dirty="0"/>
              <a:t>This can happen if Eve has access to Bob’s computer. </a:t>
            </a:r>
          </a:p>
        </p:txBody>
      </p:sp>
    </p:spTree>
    <p:extLst>
      <p:ext uri="{BB962C8B-B14F-4D97-AF65-F5344CB8AC3E}">
        <p14:creationId xmlns:p14="http://schemas.microsoft.com/office/powerpoint/2010/main" val="3690420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2" name="Rectangle 1"/>
          <p:cNvSpPr/>
          <p:nvPr/>
        </p:nvSpPr>
        <p:spPr>
          <a:xfrm>
            <a:off x="270640" y="568750"/>
            <a:ext cx="8487505" cy="2554545"/>
          </a:xfrm>
          <a:prstGeom prst="rect">
            <a:avLst/>
          </a:prstGeom>
        </p:spPr>
        <p:txBody>
          <a:bodyPr wrap="square">
            <a:spAutoFit/>
          </a:bodyPr>
          <a:lstStyle/>
          <a:p>
            <a:r>
              <a:rPr lang="en-US" sz="2000" b="1" dirty="0">
                <a:solidFill>
                  <a:srgbClr val="C00000"/>
                </a:solidFill>
              </a:rPr>
              <a:t>Categories of Traditional Ciphers</a:t>
            </a:r>
          </a:p>
          <a:p>
            <a:endParaRPr lang="en-US" sz="2000" b="1" dirty="0">
              <a:solidFill>
                <a:srgbClr val="C00000"/>
              </a:solidFill>
            </a:endParaRPr>
          </a:p>
          <a:p>
            <a:pPr algn="just"/>
            <a:r>
              <a:rPr lang="en-US" sz="2000" dirty="0"/>
              <a:t>Two broad categories: </a:t>
            </a:r>
            <a:r>
              <a:rPr lang="en-US" sz="2000" dirty="0">
                <a:solidFill>
                  <a:srgbClr val="C00000"/>
                </a:solidFill>
              </a:rPr>
              <a:t>substitution ciphers </a:t>
            </a:r>
            <a:r>
              <a:rPr lang="en-US" sz="2000" dirty="0"/>
              <a:t>and </a:t>
            </a:r>
            <a:r>
              <a:rPr lang="en-US" sz="2000" dirty="0">
                <a:solidFill>
                  <a:srgbClr val="C00000"/>
                </a:solidFill>
              </a:rPr>
              <a:t>transposition ciphers. </a:t>
            </a:r>
          </a:p>
          <a:p>
            <a:pPr algn="just"/>
            <a:endParaRPr lang="en-US" sz="2000" dirty="0"/>
          </a:p>
          <a:p>
            <a:pPr algn="just"/>
            <a:r>
              <a:rPr lang="en-US" sz="2000" dirty="0">
                <a:solidFill>
                  <a:srgbClr val="C00000"/>
                </a:solidFill>
              </a:rPr>
              <a:t>substitution cipher: </a:t>
            </a:r>
            <a:r>
              <a:rPr lang="en-US" sz="2000" dirty="0"/>
              <a:t> Replace one symbol in the ciphertext with another symbol; </a:t>
            </a:r>
          </a:p>
          <a:p>
            <a:pPr algn="just"/>
            <a:endParaRPr lang="en-US" sz="2000" dirty="0"/>
          </a:p>
          <a:p>
            <a:pPr algn="just"/>
            <a:r>
              <a:rPr lang="en-US" sz="2000" dirty="0">
                <a:solidFill>
                  <a:srgbClr val="C00000"/>
                </a:solidFill>
              </a:rPr>
              <a:t>transposition cipher:</a:t>
            </a:r>
            <a:r>
              <a:rPr lang="en-US" sz="2000" dirty="0"/>
              <a:t> Reorder the position of symbols in the plaintext.</a:t>
            </a:r>
          </a:p>
        </p:txBody>
      </p:sp>
    </p:spTree>
    <p:extLst>
      <p:ext uri="{BB962C8B-B14F-4D97-AF65-F5344CB8AC3E}">
        <p14:creationId xmlns:p14="http://schemas.microsoft.com/office/powerpoint/2010/main" val="4471566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2" name="Rectangle 1"/>
          <p:cNvSpPr/>
          <p:nvPr/>
        </p:nvSpPr>
        <p:spPr>
          <a:xfrm>
            <a:off x="270640" y="568750"/>
            <a:ext cx="8487505" cy="400110"/>
          </a:xfrm>
          <a:prstGeom prst="rect">
            <a:avLst/>
          </a:prstGeom>
        </p:spPr>
        <p:txBody>
          <a:bodyPr wrap="square">
            <a:spAutoFit/>
          </a:bodyPr>
          <a:lstStyle/>
          <a:p>
            <a:r>
              <a:rPr lang="en-US" sz="2000" b="1" dirty="0">
                <a:solidFill>
                  <a:srgbClr val="C00000"/>
                </a:solidFill>
              </a:rPr>
              <a:t>3.2 SUBSTITUTION CIPHERS</a:t>
            </a:r>
          </a:p>
        </p:txBody>
      </p:sp>
      <p:sp>
        <p:nvSpPr>
          <p:cNvPr id="3" name="Rectangle 2"/>
          <p:cNvSpPr/>
          <p:nvPr/>
        </p:nvSpPr>
        <p:spPr>
          <a:xfrm>
            <a:off x="270641" y="1810842"/>
            <a:ext cx="8487504" cy="2862322"/>
          </a:xfrm>
          <a:prstGeom prst="rect">
            <a:avLst/>
          </a:prstGeom>
        </p:spPr>
        <p:txBody>
          <a:bodyPr wrap="square">
            <a:spAutoFit/>
          </a:bodyPr>
          <a:lstStyle/>
          <a:p>
            <a:pPr algn="just"/>
            <a:r>
              <a:rPr lang="en-US" sz="2000" dirty="0">
                <a:latin typeface="+mn-lt"/>
              </a:rPr>
              <a:t>A substitution cipher replaces one symbol with another. </a:t>
            </a:r>
          </a:p>
          <a:p>
            <a:pPr algn="just"/>
            <a:endParaRPr lang="en-US" sz="2000" dirty="0">
              <a:latin typeface="+mn-lt"/>
            </a:endParaRPr>
          </a:p>
          <a:p>
            <a:pPr algn="just"/>
            <a:endParaRPr lang="en-US" sz="2000" dirty="0">
              <a:latin typeface="+mn-lt"/>
            </a:endParaRPr>
          </a:p>
          <a:p>
            <a:pPr algn="just"/>
            <a:r>
              <a:rPr lang="en-US" sz="2000" dirty="0">
                <a:latin typeface="+mn-lt"/>
              </a:rPr>
              <a:t>For example, we can replace letter A with letter D, and letter T with letter Z. If the symbols are digits (0 to 9), we can replace 3 with 7, and 2 with 6. </a:t>
            </a:r>
          </a:p>
          <a:p>
            <a:pPr algn="just"/>
            <a:endParaRPr lang="en-US" sz="2000" dirty="0">
              <a:latin typeface="+mn-lt"/>
            </a:endParaRPr>
          </a:p>
          <a:p>
            <a:pPr algn="just"/>
            <a:endParaRPr lang="en-US" sz="2000" dirty="0">
              <a:latin typeface="+mn-lt"/>
            </a:endParaRPr>
          </a:p>
          <a:p>
            <a:pPr algn="just"/>
            <a:r>
              <a:rPr lang="en-US" sz="2000" dirty="0">
                <a:latin typeface="+mn-lt"/>
              </a:rPr>
              <a:t>Substitution ciphers can be categorized as either </a:t>
            </a:r>
            <a:r>
              <a:rPr lang="en-US" sz="2000" dirty="0" err="1">
                <a:solidFill>
                  <a:srgbClr val="C00000"/>
                </a:solidFill>
                <a:latin typeface="+mn-lt"/>
              </a:rPr>
              <a:t>monoalphabetic</a:t>
            </a:r>
            <a:r>
              <a:rPr lang="en-US" sz="2000" dirty="0">
                <a:solidFill>
                  <a:srgbClr val="C00000"/>
                </a:solidFill>
                <a:latin typeface="+mn-lt"/>
              </a:rPr>
              <a:t> ciphers </a:t>
            </a:r>
            <a:r>
              <a:rPr lang="en-US" sz="2000" dirty="0">
                <a:latin typeface="+mn-lt"/>
              </a:rPr>
              <a:t>or </a:t>
            </a:r>
            <a:r>
              <a:rPr lang="en-US" sz="2000" dirty="0">
                <a:solidFill>
                  <a:srgbClr val="C00000"/>
                </a:solidFill>
                <a:latin typeface="+mn-lt"/>
              </a:rPr>
              <a:t>polyalphabetic ciphers</a:t>
            </a:r>
            <a:r>
              <a:rPr lang="en-US" sz="2000" dirty="0">
                <a:latin typeface="+mn-lt"/>
              </a:rPr>
              <a:t>.</a:t>
            </a:r>
          </a:p>
        </p:txBody>
      </p:sp>
    </p:spTree>
    <p:extLst>
      <p:ext uri="{BB962C8B-B14F-4D97-AF65-F5344CB8AC3E}">
        <p14:creationId xmlns:p14="http://schemas.microsoft.com/office/powerpoint/2010/main" val="27548448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3" name="Rectangle 2"/>
          <p:cNvSpPr/>
          <p:nvPr/>
        </p:nvSpPr>
        <p:spPr>
          <a:xfrm>
            <a:off x="328247" y="1009485"/>
            <a:ext cx="8660327" cy="2554545"/>
          </a:xfrm>
          <a:prstGeom prst="rect">
            <a:avLst/>
          </a:prstGeom>
        </p:spPr>
        <p:txBody>
          <a:bodyPr wrap="square">
            <a:spAutoFit/>
          </a:bodyPr>
          <a:lstStyle/>
          <a:p>
            <a:r>
              <a:rPr lang="en-US" sz="2000" b="1" dirty="0" err="1">
                <a:solidFill>
                  <a:srgbClr val="C00000"/>
                </a:solidFill>
              </a:rPr>
              <a:t>Monoalphabetic</a:t>
            </a:r>
            <a:r>
              <a:rPr lang="en-US" sz="2000" b="1" dirty="0">
                <a:solidFill>
                  <a:srgbClr val="C00000"/>
                </a:solidFill>
              </a:rPr>
              <a:t> Ciphers</a:t>
            </a:r>
          </a:p>
          <a:p>
            <a:endParaRPr lang="en-US" sz="2000" dirty="0"/>
          </a:p>
          <a:p>
            <a:pPr algn="just"/>
            <a:r>
              <a:rPr lang="en-US" sz="2000" dirty="0"/>
              <a:t>Character (or a symbol) in the plaintext is always changed to the same character (or symbol) in the ciphertext regardless of its position in the text. </a:t>
            </a:r>
          </a:p>
          <a:p>
            <a:pPr algn="just"/>
            <a:endParaRPr lang="en-US" sz="2000" dirty="0"/>
          </a:p>
          <a:p>
            <a:pPr algn="just"/>
            <a:endParaRPr lang="en-US" sz="2000" dirty="0"/>
          </a:p>
          <a:p>
            <a:pPr algn="just"/>
            <a:r>
              <a:rPr lang="en-US" sz="2000" dirty="0"/>
              <a:t>Relationship between letters in the plaintext and the ciphertext is </a:t>
            </a:r>
            <a:r>
              <a:rPr lang="en-US" sz="2000" dirty="0">
                <a:solidFill>
                  <a:srgbClr val="FF0000"/>
                </a:solidFill>
              </a:rPr>
              <a:t>one-to-one</a:t>
            </a:r>
            <a:r>
              <a:rPr lang="en-US" sz="1800" dirty="0">
                <a:solidFill>
                  <a:srgbClr val="FF0000"/>
                </a:solidFill>
              </a:rPr>
              <a:t>.</a:t>
            </a:r>
            <a:endParaRPr lang="en-US" sz="1800" dirty="0">
              <a:solidFill>
                <a:srgbClr val="FF0000"/>
              </a:solidFill>
              <a:latin typeface="+mn-lt"/>
            </a:endParaRPr>
          </a:p>
        </p:txBody>
      </p:sp>
    </p:spTree>
    <p:extLst>
      <p:ext uri="{BB962C8B-B14F-4D97-AF65-F5344CB8AC3E}">
        <p14:creationId xmlns:p14="http://schemas.microsoft.com/office/powerpoint/2010/main" val="18809297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3" name="Rectangle 2"/>
          <p:cNvSpPr/>
          <p:nvPr/>
        </p:nvSpPr>
        <p:spPr>
          <a:xfrm>
            <a:off x="328248" y="1009485"/>
            <a:ext cx="8487504" cy="400110"/>
          </a:xfrm>
          <a:prstGeom prst="rect">
            <a:avLst/>
          </a:prstGeom>
        </p:spPr>
        <p:txBody>
          <a:bodyPr wrap="square">
            <a:spAutoFit/>
          </a:bodyPr>
          <a:lstStyle/>
          <a:p>
            <a:r>
              <a:rPr lang="en-US" sz="2000" dirty="0"/>
              <a:t>Example : The cipher is probably monoalphabetic. </a:t>
            </a:r>
            <a:endParaRPr lang="en-US" sz="2000" dirty="0">
              <a:latin typeface="+mn-lt"/>
            </a:endParaRPr>
          </a:p>
        </p:txBody>
      </p:sp>
      <p:pic>
        <p:nvPicPr>
          <p:cNvPr id="2" name="Picture 1"/>
          <p:cNvPicPr>
            <a:picLocks noChangeAspect="1"/>
          </p:cNvPicPr>
          <p:nvPr/>
        </p:nvPicPr>
        <p:blipFill>
          <a:blip r:embed="rId2"/>
          <a:stretch>
            <a:fillRect/>
          </a:stretch>
        </p:blipFill>
        <p:spPr>
          <a:xfrm>
            <a:off x="769905" y="3171235"/>
            <a:ext cx="7098514" cy="707885"/>
          </a:xfrm>
          <a:prstGeom prst="rect">
            <a:avLst/>
          </a:prstGeom>
        </p:spPr>
      </p:pic>
    </p:spTree>
    <p:extLst>
      <p:ext uri="{BB962C8B-B14F-4D97-AF65-F5344CB8AC3E}">
        <p14:creationId xmlns:p14="http://schemas.microsoft.com/office/powerpoint/2010/main" val="964577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3" name="Rectangle 2"/>
          <p:cNvSpPr/>
          <p:nvPr/>
        </p:nvSpPr>
        <p:spPr>
          <a:xfrm>
            <a:off x="328248" y="1009485"/>
            <a:ext cx="8487504" cy="400110"/>
          </a:xfrm>
          <a:prstGeom prst="rect">
            <a:avLst/>
          </a:prstGeom>
        </p:spPr>
        <p:txBody>
          <a:bodyPr wrap="square">
            <a:spAutoFit/>
          </a:bodyPr>
          <a:lstStyle/>
          <a:p>
            <a:r>
              <a:rPr lang="en-US" sz="2000" dirty="0"/>
              <a:t>Example : The cipher is </a:t>
            </a:r>
            <a:r>
              <a:rPr lang="en-US" sz="2000" dirty="0">
                <a:solidFill>
                  <a:srgbClr val="C00000"/>
                </a:solidFill>
              </a:rPr>
              <a:t>not </a:t>
            </a:r>
            <a:r>
              <a:rPr lang="en-US" sz="2000" dirty="0"/>
              <a:t>monoalphabetic. </a:t>
            </a:r>
            <a:endParaRPr lang="en-US" sz="2000" dirty="0">
              <a:latin typeface="+mn-lt"/>
            </a:endParaRPr>
          </a:p>
        </p:txBody>
      </p:sp>
      <p:pic>
        <p:nvPicPr>
          <p:cNvPr id="4" name="Picture 3"/>
          <p:cNvPicPr>
            <a:picLocks noChangeAspect="1"/>
          </p:cNvPicPr>
          <p:nvPr/>
        </p:nvPicPr>
        <p:blipFill>
          <a:blip r:embed="rId2"/>
          <a:stretch>
            <a:fillRect/>
          </a:stretch>
        </p:blipFill>
        <p:spPr>
          <a:xfrm>
            <a:off x="539475" y="3582620"/>
            <a:ext cx="7684196" cy="806505"/>
          </a:xfrm>
          <a:prstGeom prst="rect">
            <a:avLst/>
          </a:prstGeom>
        </p:spPr>
      </p:pic>
    </p:spTree>
    <p:extLst>
      <p:ext uri="{BB962C8B-B14F-4D97-AF65-F5344CB8AC3E}">
        <p14:creationId xmlns:p14="http://schemas.microsoft.com/office/powerpoint/2010/main" val="23922243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3" name="Rectangle 2"/>
          <p:cNvSpPr/>
          <p:nvPr/>
        </p:nvSpPr>
        <p:spPr>
          <a:xfrm>
            <a:off x="328248" y="1009485"/>
            <a:ext cx="8487504" cy="2739211"/>
          </a:xfrm>
          <a:prstGeom prst="rect">
            <a:avLst/>
          </a:prstGeom>
        </p:spPr>
        <p:txBody>
          <a:bodyPr wrap="square">
            <a:spAutoFit/>
          </a:bodyPr>
          <a:lstStyle/>
          <a:p>
            <a:r>
              <a:rPr lang="en-US" sz="2000" b="1" dirty="0">
                <a:solidFill>
                  <a:srgbClr val="C00000"/>
                </a:solidFill>
              </a:rPr>
              <a:t>Additive Cipher (shift cipher or Caesar cipher)</a:t>
            </a:r>
          </a:p>
          <a:p>
            <a:endParaRPr lang="en-US" sz="2000" b="1" dirty="0">
              <a:solidFill>
                <a:srgbClr val="C00000"/>
              </a:solidFill>
            </a:endParaRPr>
          </a:p>
          <a:p>
            <a:pPr algn="just"/>
            <a:r>
              <a:rPr lang="en-US" sz="2000" dirty="0">
                <a:solidFill>
                  <a:srgbClr val="C00000"/>
                </a:solidFill>
              </a:rPr>
              <a:t>Simplest monoalphabetic cipher is the additive cipher</a:t>
            </a:r>
            <a:r>
              <a:rPr lang="en-US" sz="2000" dirty="0"/>
              <a:t>. </a:t>
            </a:r>
          </a:p>
          <a:p>
            <a:pPr algn="just"/>
            <a:endParaRPr lang="en-US" sz="2000" dirty="0"/>
          </a:p>
          <a:p>
            <a:pPr algn="just"/>
            <a:r>
              <a:rPr lang="en-US" sz="1800" dirty="0"/>
              <a:t>Assume: </a:t>
            </a:r>
            <a:r>
              <a:rPr lang="en-US" dirty="0"/>
              <a:t>plaintext consists of lowercase letters (a to z), and  ciphertext consists of uppercase letters (A to Z). </a:t>
            </a:r>
          </a:p>
          <a:p>
            <a:pPr algn="just"/>
            <a:endParaRPr lang="en-US" sz="2000" dirty="0"/>
          </a:p>
          <a:p>
            <a:pPr algn="just"/>
            <a:r>
              <a:rPr lang="en-US" dirty="0"/>
              <a:t>To apply mathematical operations on the plaintext and ciphertext, assign numerical values to each letter.</a:t>
            </a:r>
            <a:endParaRPr lang="en-US" dirty="0">
              <a:latin typeface="+mn-lt"/>
            </a:endParaRPr>
          </a:p>
        </p:txBody>
      </p:sp>
      <p:pic>
        <p:nvPicPr>
          <p:cNvPr id="2" name="Picture 1">
            <a:extLst>
              <a:ext uri="{FF2B5EF4-FFF2-40B4-BE49-F238E27FC236}">
                <a16:creationId xmlns:a16="http://schemas.microsoft.com/office/drawing/2014/main" id="{7FA968CA-E203-1850-51F8-98A35EEF4622}"/>
              </a:ext>
            </a:extLst>
          </p:cNvPr>
          <p:cNvPicPr>
            <a:picLocks noChangeAspect="1"/>
          </p:cNvPicPr>
          <p:nvPr/>
        </p:nvPicPr>
        <p:blipFill>
          <a:blip r:embed="rId2"/>
          <a:stretch>
            <a:fillRect/>
          </a:stretch>
        </p:blipFill>
        <p:spPr>
          <a:xfrm>
            <a:off x="324330" y="4436744"/>
            <a:ext cx="8075448" cy="1305851"/>
          </a:xfrm>
          <a:prstGeom prst="rect">
            <a:avLst/>
          </a:prstGeom>
        </p:spPr>
      </p:pic>
      <p:sp>
        <p:nvSpPr>
          <p:cNvPr id="4" name="Rectangle 3">
            <a:extLst>
              <a:ext uri="{FF2B5EF4-FFF2-40B4-BE49-F238E27FC236}">
                <a16:creationId xmlns:a16="http://schemas.microsoft.com/office/drawing/2014/main" id="{F08484FF-1843-2051-ABB4-F79F620C985B}"/>
              </a:ext>
            </a:extLst>
          </p:cNvPr>
          <p:cNvSpPr/>
          <p:nvPr/>
        </p:nvSpPr>
        <p:spPr>
          <a:xfrm>
            <a:off x="1806840" y="5742595"/>
            <a:ext cx="6183205" cy="338554"/>
          </a:xfrm>
          <a:prstGeom prst="rect">
            <a:avLst/>
          </a:prstGeom>
        </p:spPr>
        <p:txBody>
          <a:bodyPr wrap="square">
            <a:spAutoFit/>
          </a:bodyPr>
          <a:lstStyle/>
          <a:p>
            <a:r>
              <a:rPr lang="en-US" dirty="0">
                <a:latin typeface="Generic96-Regular"/>
              </a:rPr>
              <a:t>Representation of plaintext and </a:t>
            </a:r>
            <a:r>
              <a:rPr lang="en-US" dirty="0" err="1">
                <a:latin typeface="Generic96-Regular"/>
              </a:rPr>
              <a:t>ciphertext</a:t>
            </a:r>
            <a:r>
              <a:rPr lang="en-US" dirty="0">
                <a:latin typeface="Generic96-Regular"/>
              </a:rPr>
              <a:t> characters in </a:t>
            </a:r>
            <a:r>
              <a:rPr lang="en-US" dirty="0">
                <a:latin typeface="Generic97-Regular"/>
              </a:rPr>
              <a:t>Z</a:t>
            </a:r>
            <a:r>
              <a:rPr lang="en-US" sz="800" dirty="0">
                <a:latin typeface="Generic96-Regular"/>
              </a:rPr>
              <a:t>26</a:t>
            </a:r>
            <a:endParaRPr lang="en-US" dirty="0"/>
          </a:p>
        </p:txBody>
      </p:sp>
    </p:spTree>
    <p:extLst>
      <p:ext uri="{BB962C8B-B14F-4D97-AF65-F5344CB8AC3E}">
        <p14:creationId xmlns:p14="http://schemas.microsoft.com/office/powerpoint/2010/main" val="36914817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3" name="Rectangle 2"/>
          <p:cNvSpPr/>
          <p:nvPr/>
        </p:nvSpPr>
        <p:spPr>
          <a:xfrm>
            <a:off x="328248" y="1009485"/>
            <a:ext cx="8487504" cy="400110"/>
          </a:xfrm>
          <a:prstGeom prst="rect">
            <a:avLst/>
          </a:prstGeom>
        </p:spPr>
        <p:txBody>
          <a:bodyPr wrap="square">
            <a:spAutoFit/>
          </a:bodyPr>
          <a:lstStyle/>
          <a:p>
            <a:r>
              <a:rPr lang="en-US" sz="2000" b="1" dirty="0">
                <a:solidFill>
                  <a:srgbClr val="C00000"/>
                </a:solidFill>
              </a:rPr>
              <a:t>Additive Cipher (</a:t>
            </a:r>
            <a:r>
              <a:rPr lang="en-US" sz="2000" b="1" dirty="0" err="1">
                <a:solidFill>
                  <a:srgbClr val="C00000"/>
                </a:solidFill>
              </a:rPr>
              <a:t>contd</a:t>
            </a:r>
            <a:r>
              <a:rPr lang="en-US" sz="2000" b="1" dirty="0">
                <a:solidFill>
                  <a:srgbClr val="C00000"/>
                </a:solidFill>
              </a:rPr>
              <a:t>)</a:t>
            </a:r>
          </a:p>
        </p:txBody>
      </p:sp>
      <p:pic>
        <p:nvPicPr>
          <p:cNvPr id="5" name="Picture 4">
            <a:extLst>
              <a:ext uri="{FF2B5EF4-FFF2-40B4-BE49-F238E27FC236}">
                <a16:creationId xmlns:a16="http://schemas.microsoft.com/office/drawing/2014/main" id="{7FA737B1-5FC9-1947-A613-FD3083A8D690}"/>
              </a:ext>
            </a:extLst>
          </p:cNvPr>
          <p:cNvPicPr>
            <a:picLocks noChangeAspect="1"/>
          </p:cNvPicPr>
          <p:nvPr/>
        </p:nvPicPr>
        <p:blipFill>
          <a:blip r:embed="rId2"/>
          <a:stretch>
            <a:fillRect/>
          </a:stretch>
        </p:blipFill>
        <p:spPr>
          <a:xfrm>
            <a:off x="501070" y="2276850"/>
            <a:ext cx="7940952" cy="2591838"/>
          </a:xfrm>
          <a:prstGeom prst="rect">
            <a:avLst/>
          </a:prstGeom>
        </p:spPr>
      </p:pic>
    </p:spTree>
    <p:extLst>
      <p:ext uri="{BB962C8B-B14F-4D97-AF65-F5344CB8AC3E}">
        <p14:creationId xmlns:p14="http://schemas.microsoft.com/office/powerpoint/2010/main" val="8724453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3" name="Rectangle 2"/>
          <p:cNvSpPr/>
          <p:nvPr/>
        </p:nvSpPr>
        <p:spPr>
          <a:xfrm>
            <a:off x="328248" y="611758"/>
            <a:ext cx="8487504" cy="400110"/>
          </a:xfrm>
          <a:prstGeom prst="rect">
            <a:avLst/>
          </a:prstGeom>
        </p:spPr>
        <p:txBody>
          <a:bodyPr wrap="square">
            <a:spAutoFit/>
          </a:bodyPr>
          <a:lstStyle/>
          <a:p>
            <a:r>
              <a:rPr lang="en-US" sz="2000" b="1" dirty="0">
                <a:solidFill>
                  <a:srgbClr val="C00000"/>
                </a:solidFill>
              </a:rPr>
              <a:t>Additive Cipher (</a:t>
            </a:r>
            <a:r>
              <a:rPr lang="en-US" sz="2000" b="1" dirty="0" err="1">
                <a:solidFill>
                  <a:srgbClr val="C00000"/>
                </a:solidFill>
              </a:rPr>
              <a:t>contd</a:t>
            </a:r>
            <a:r>
              <a:rPr lang="en-US" sz="2000" b="1" dirty="0">
                <a:solidFill>
                  <a:srgbClr val="C00000"/>
                </a:solidFill>
              </a:rPr>
              <a:t>)</a:t>
            </a:r>
          </a:p>
        </p:txBody>
      </p:sp>
      <p:sp>
        <p:nvSpPr>
          <p:cNvPr id="4" name="TextBox 3">
            <a:extLst>
              <a:ext uri="{FF2B5EF4-FFF2-40B4-BE49-F238E27FC236}">
                <a16:creationId xmlns:a16="http://schemas.microsoft.com/office/drawing/2014/main" id="{4C19781D-CC03-DC01-7ECE-BDA575F819C3}"/>
              </a:ext>
            </a:extLst>
          </p:cNvPr>
          <p:cNvSpPr txBox="1"/>
          <p:nvPr/>
        </p:nvSpPr>
        <p:spPr>
          <a:xfrm>
            <a:off x="341574" y="1255551"/>
            <a:ext cx="8487504" cy="369332"/>
          </a:xfrm>
          <a:prstGeom prst="rect">
            <a:avLst/>
          </a:prstGeom>
          <a:noFill/>
        </p:spPr>
        <p:txBody>
          <a:bodyPr wrap="square">
            <a:spAutoFit/>
          </a:bodyPr>
          <a:lstStyle/>
          <a:p>
            <a:pPr algn="l"/>
            <a:r>
              <a:rPr lang="en-IN" sz="1800" b="0" i="0" u="none" strike="noStrike" baseline="0" dirty="0">
                <a:latin typeface="+mn-lt"/>
              </a:rPr>
              <a:t>Example </a:t>
            </a:r>
            <a:r>
              <a:rPr lang="en-IN" sz="1800" dirty="0">
                <a:latin typeface="+mn-lt"/>
              </a:rPr>
              <a:t>: </a:t>
            </a:r>
            <a:r>
              <a:rPr lang="en-US" sz="1800" b="0" i="0" u="none" strike="noStrike" baseline="0" dirty="0">
                <a:latin typeface="+mn-lt"/>
              </a:rPr>
              <a:t>Use the additive cipher with key = 15 to encrypt the message “hello”.</a:t>
            </a:r>
            <a:endParaRPr lang="en-IN" sz="1800" dirty="0">
              <a:latin typeface="+mn-lt"/>
            </a:endParaRPr>
          </a:p>
        </p:txBody>
      </p:sp>
      <p:pic>
        <p:nvPicPr>
          <p:cNvPr id="9" name="Picture 8">
            <a:extLst>
              <a:ext uri="{FF2B5EF4-FFF2-40B4-BE49-F238E27FC236}">
                <a16:creationId xmlns:a16="http://schemas.microsoft.com/office/drawing/2014/main" id="{5724631D-5DC6-DC96-1FD8-5C8FFFFC0B0C}"/>
              </a:ext>
            </a:extLst>
          </p:cNvPr>
          <p:cNvPicPr>
            <a:picLocks noChangeAspect="1"/>
          </p:cNvPicPr>
          <p:nvPr/>
        </p:nvPicPr>
        <p:blipFill>
          <a:blip r:embed="rId2"/>
          <a:stretch>
            <a:fillRect/>
          </a:stretch>
        </p:blipFill>
        <p:spPr>
          <a:xfrm>
            <a:off x="424583" y="2487953"/>
            <a:ext cx="8627647" cy="1555527"/>
          </a:xfrm>
          <a:prstGeom prst="rect">
            <a:avLst/>
          </a:prstGeom>
        </p:spPr>
      </p:pic>
      <p:sp>
        <p:nvSpPr>
          <p:cNvPr id="11" name="TextBox 10">
            <a:extLst>
              <a:ext uri="{FF2B5EF4-FFF2-40B4-BE49-F238E27FC236}">
                <a16:creationId xmlns:a16="http://schemas.microsoft.com/office/drawing/2014/main" id="{46EEB350-3C31-F61A-C5C7-C07A461674B8}"/>
              </a:ext>
            </a:extLst>
          </p:cNvPr>
          <p:cNvSpPr txBox="1"/>
          <p:nvPr/>
        </p:nvSpPr>
        <p:spPr>
          <a:xfrm>
            <a:off x="328248" y="5478520"/>
            <a:ext cx="8237872" cy="923330"/>
          </a:xfrm>
          <a:prstGeom prst="rect">
            <a:avLst/>
          </a:prstGeom>
          <a:noFill/>
        </p:spPr>
        <p:txBody>
          <a:bodyPr wrap="square">
            <a:spAutoFit/>
          </a:bodyPr>
          <a:lstStyle/>
          <a:p>
            <a:pPr algn="just"/>
            <a:r>
              <a:rPr lang="en-US" sz="1800" b="0" i="0" u="none" strike="noStrike" baseline="0" dirty="0">
                <a:latin typeface="+mn-lt"/>
              </a:rPr>
              <a:t>The result is “WTAAD”. </a:t>
            </a:r>
          </a:p>
          <a:p>
            <a:pPr algn="just"/>
            <a:endParaRPr lang="en-US" sz="1800" b="0" i="0" u="none" strike="noStrike" baseline="0" dirty="0">
              <a:latin typeface="+mn-lt"/>
            </a:endParaRPr>
          </a:p>
          <a:p>
            <a:pPr algn="just"/>
            <a:r>
              <a:rPr lang="en-US" sz="1800" b="0" i="0" u="none" strike="noStrike" baseline="0" dirty="0">
                <a:latin typeface="+mn-lt"/>
              </a:rPr>
              <a:t>The cipher is monoalphabetic. </a:t>
            </a:r>
            <a:endParaRPr lang="en-IN" sz="1800" dirty="0">
              <a:latin typeface="+mn-lt"/>
            </a:endParaRPr>
          </a:p>
        </p:txBody>
      </p:sp>
    </p:spTree>
    <p:extLst>
      <p:ext uri="{BB962C8B-B14F-4D97-AF65-F5344CB8AC3E}">
        <p14:creationId xmlns:p14="http://schemas.microsoft.com/office/powerpoint/2010/main" val="42529536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3" name="Rectangle 2"/>
          <p:cNvSpPr/>
          <p:nvPr/>
        </p:nvSpPr>
        <p:spPr>
          <a:xfrm>
            <a:off x="412317" y="578711"/>
            <a:ext cx="8487504" cy="400110"/>
          </a:xfrm>
          <a:prstGeom prst="rect">
            <a:avLst/>
          </a:prstGeom>
        </p:spPr>
        <p:txBody>
          <a:bodyPr wrap="square">
            <a:spAutoFit/>
          </a:bodyPr>
          <a:lstStyle/>
          <a:p>
            <a:r>
              <a:rPr lang="en-US" sz="2000" b="1" dirty="0">
                <a:solidFill>
                  <a:srgbClr val="C00000"/>
                </a:solidFill>
              </a:rPr>
              <a:t>Additive Cipher  (</a:t>
            </a:r>
            <a:r>
              <a:rPr lang="en-US" sz="2000" b="1" dirty="0" err="1">
                <a:solidFill>
                  <a:srgbClr val="C00000"/>
                </a:solidFill>
              </a:rPr>
              <a:t>contd</a:t>
            </a:r>
            <a:r>
              <a:rPr lang="en-US" sz="2000" b="1" dirty="0">
                <a:solidFill>
                  <a:srgbClr val="C00000"/>
                </a:solidFill>
              </a:rPr>
              <a:t>)</a:t>
            </a:r>
          </a:p>
        </p:txBody>
      </p:sp>
      <p:sp>
        <p:nvSpPr>
          <p:cNvPr id="4" name="TextBox 3">
            <a:extLst>
              <a:ext uri="{FF2B5EF4-FFF2-40B4-BE49-F238E27FC236}">
                <a16:creationId xmlns:a16="http://schemas.microsoft.com/office/drawing/2014/main" id="{4C19781D-CC03-DC01-7ECE-BDA575F819C3}"/>
              </a:ext>
            </a:extLst>
          </p:cNvPr>
          <p:cNvSpPr txBox="1"/>
          <p:nvPr/>
        </p:nvSpPr>
        <p:spPr>
          <a:xfrm>
            <a:off x="404997" y="1216414"/>
            <a:ext cx="8487504" cy="646331"/>
          </a:xfrm>
          <a:prstGeom prst="rect">
            <a:avLst/>
          </a:prstGeom>
          <a:noFill/>
        </p:spPr>
        <p:txBody>
          <a:bodyPr wrap="square">
            <a:spAutoFit/>
          </a:bodyPr>
          <a:lstStyle/>
          <a:p>
            <a:pPr algn="just"/>
            <a:r>
              <a:rPr lang="en-IN" sz="1800" b="0" i="0" u="none" strike="noStrike" baseline="0" dirty="0">
                <a:latin typeface="+mn-lt"/>
              </a:rPr>
              <a:t>Example </a:t>
            </a:r>
            <a:r>
              <a:rPr lang="en-IN" sz="1800" dirty="0">
                <a:latin typeface="+mn-lt"/>
              </a:rPr>
              <a:t>: </a:t>
            </a:r>
            <a:r>
              <a:rPr lang="en-US" sz="1800" b="0" i="0" u="none" strike="noStrike" baseline="0" dirty="0">
                <a:latin typeface="+mn-lt"/>
              </a:rPr>
              <a:t>Use the additive cipher with key = 15 to decrypt the message “WTAAD”.</a:t>
            </a:r>
            <a:endParaRPr lang="en-IN" sz="2000" dirty="0">
              <a:latin typeface="+mn-lt"/>
            </a:endParaRPr>
          </a:p>
        </p:txBody>
      </p:sp>
      <p:pic>
        <p:nvPicPr>
          <p:cNvPr id="8" name="Picture 7">
            <a:extLst>
              <a:ext uri="{FF2B5EF4-FFF2-40B4-BE49-F238E27FC236}">
                <a16:creationId xmlns:a16="http://schemas.microsoft.com/office/drawing/2014/main" id="{3A81D432-0ABB-B49A-44F4-E01EFB1AD121}"/>
              </a:ext>
            </a:extLst>
          </p:cNvPr>
          <p:cNvPicPr>
            <a:picLocks noChangeAspect="1"/>
          </p:cNvPicPr>
          <p:nvPr/>
        </p:nvPicPr>
        <p:blipFill>
          <a:blip r:embed="rId2"/>
          <a:stretch>
            <a:fillRect/>
          </a:stretch>
        </p:blipFill>
        <p:spPr>
          <a:xfrm>
            <a:off x="413348" y="2354116"/>
            <a:ext cx="8008574" cy="1411894"/>
          </a:xfrm>
          <a:prstGeom prst="rect">
            <a:avLst/>
          </a:prstGeom>
        </p:spPr>
      </p:pic>
      <p:sp>
        <p:nvSpPr>
          <p:cNvPr id="12" name="TextBox 11">
            <a:extLst>
              <a:ext uri="{FF2B5EF4-FFF2-40B4-BE49-F238E27FC236}">
                <a16:creationId xmlns:a16="http://schemas.microsoft.com/office/drawing/2014/main" id="{0EC7ADC7-30E0-35A1-A021-516BB752A7FE}"/>
              </a:ext>
            </a:extLst>
          </p:cNvPr>
          <p:cNvSpPr txBox="1"/>
          <p:nvPr/>
        </p:nvSpPr>
        <p:spPr>
          <a:xfrm>
            <a:off x="280061" y="5157225"/>
            <a:ext cx="8141861" cy="1200329"/>
          </a:xfrm>
          <a:prstGeom prst="rect">
            <a:avLst/>
          </a:prstGeom>
          <a:noFill/>
        </p:spPr>
        <p:txBody>
          <a:bodyPr wrap="square">
            <a:spAutoFit/>
          </a:bodyPr>
          <a:lstStyle/>
          <a:p>
            <a:pPr algn="just"/>
            <a:r>
              <a:rPr lang="en-US" sz="1800" b="0" i="0" u="none" strike="noStrike" baseline="0" dirty="0">
                <a:latin typeface="+mn-lt"/>
              </a:rPr>
              <a:t>The result is “hello”. </a:t>
            </a:r>
          </a:p>
          <a:p>
            <a:pPr algn="just"/>
            <a:endParaRPr lang="en-US" sz="1800" dirty="0">
              <a:latin typeface="+mn-lt"/>
            </a:endParaRPr>
          </a:p>
          <a:p>
            <a:pPr algn="just"/>
            <a:r>
              <a:rPr lang="en-US" sz="1800" b="0" i="0" u="none" strike="noStrike" baseline="0" dirty="0">
                <a:latin typeface="+mn-lt"/>
              </a:rPr>
              <a:t>The operation is in modulo 26, which means that a </a:t>
            </a:r>
            <a:r>
              <a:rPr lang="en-US" sz="1800" b="0" i="0" u="none" strike="noStrike" baseline="0" dirty="0">
                <a:solidFill>
                  <a:srgbClr val="FF0000"/>
                </a:solidFill>
                <a:latin typeface="+mn-lt"/>
              </a:rPr>
              <a:t>negative result needs to be mapped to Z</a:t>
            </a:r>
            <a:r>
              <a:rPr lang="en-US" sz="1800" b="0" i="0" u="none" strike="noStrike" baseline="-25000" dirty="0">
                <a:solidFill>
                  <a:srgbClr val="FF0000"/>
                </a:solidFill>
                <a:latin typeface="+mn-lt"/>
              </a:rPr>
              <a:t>26</a:t>
            </a:r>
            <a:r>
              <a:rPr lang="en-US" sz="1800" b="0" i="0" u="none" strike="noStrike" baseline="0" dirty="0">
                <a:solidFill>
                  <a:srgbClr val="FF0000"/>
                </a:solidFill>
                <a:latin typeface="+mn-lt"/>
              </a:rPr>
              <a:t> (for example −15 becomes 11).</a:t>
            </a:r>
            <a:endParaRPr lang="en-IN" sz="1800" dirty="0">
              <a:solidFill>
                <a:srgbClr val="FF0000"/>
              </a:solidFill>
              <a:latin typeface="+mn-lt"/>
            </a:endParaRPr>
          </a:p>
        </p:txBody>
      </p:sp>
    </p:spTree>
    <p:extLst>
      <p:ext uri="{BB962C8B-B14F-4D97-AF65-F5344CB8AC3E}">
        <p14:creationId xmlns:p14="http://schemas.microsoft.com/office/powerpoint/2010/main" val="1290472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4" name="TextBox 3">
            <a:extLst>
              <a:ext uri="{FF2B5EF4-FFF2-40B4-BE49-F238E27FC236}">
                <a16:creationId xmlns:a16="http://schemas.microsoft.com/office/drawing/2014/main" id="{1EA61B4A-5CB4-6BCC-8C41-54BA0218CCAC}"/>
              </a:ext>
            </a:extLst>
          </p:cNvPr>
          <p:cNvSpPr txBox="1"/>
          <p:nvPr/>
        </p:nvSpPr>
        <p:spPr>
          <a:xfrm>
            <a:off x="539475" y="835611"/>
            <a:ext cx="8257075" cy="461665"/>
          </a:xfrm>
          <a:prstGeom prst="rect">
            <a:avLst/>
          </a:prstGeom>
          <a:noFill/>
        </p:spPr>
        <p:txBody>
          <a:bodyPr wrap="square">
            <a:spAutoFit/>
          </a:bodyPr>
          <a:lstStyle/>
          <a:p>
            <a:pPr algn="just"/>
            <a:r>
              <a:rPr lang="en-IN" sz="2400" b="1" i="0" u="none" strike="noStrike" baseline="0" dirty="0">
                <a:solidFill>
                  <a:srgbClr val="C00000"/>
                </a:solidFill>
                <a:latin typeface="Generic95-Regular"/>
              </a:rPr>
              <a:t>3.1 INTRODUCTION</a:t>
            </a:r>
            <a:endParaRPr lang="en-IN" sz="2400" b="1" dirty="0">
              <a:solidFill>
                <a:srgbClr val="C00000"/>
              </a:solidFill>
              <a:latin typeface="+mn-lt"/>
            </a:endParaRPr>
          </a:p>
        </p:txBody>
      </p:sp>
      <p:sp>
        <p:nvSpPr>
          <p:cNvPr id="3" name="TextBox 2">
            <a:extLst>
              <a:ext uri="{FF2B5EF4-FFF2-40B4-BE49-F238E27FC236}">
                <a16:creationId xmlns:a16="http://schemas.microsoft.com/office/drawing/2014/main" id="{022C0A92-9852-2C46-4E76-F11B6097A948}"/>
              </a:ext>
            </a:extLst>
          </p:cNvPr>
          <p:cNvSpPr txBox="1"/>
          <p:nvPr/>
        </p:nvSpPr>
        <p:spPr>
          <a:xfrm>
            <a:off x="545902" y="1434741"/>
            <a:ext cx="7719405" cy="400110"/>
          </a:xfrm>
          <a:prstGeom prst="rect">
            <a:avLst/>
          </a:prstGeom>
          <a:noFill/>
        </p:spPr>
        <p:txBody>
          <a:bodyPr wrap="square">
            <a:spAutoFit/>
          </a:bodyPr>
          <a:lstStyle/>
          <a:p>
            <a:r>
              <a:rPr lang="en-US" sz="2000" b="0" i="0" u="none" strike="noStrike" baseline="0" dirty="0">
                <a:latin typeface="Generic98-Regular"/>
              </a:rPr>
              <a:t>The general idea behind a symmetric-key cipher.</a:t>
            </a:r>
            <a:endParaRPr lang="en-IN" sz="2000" dirty="0"/>
          </a:p>
        </p:txBody>
      </p:sp>
      <p:pic>
        <p:nvPicPr>
          <p:cNvPr id="7" name="Picture 6">
            <a:extLst>
              <a:ext uri="{FF2B5EF4-FFF2-40B4-BE49-F238E27FC236}">
                <a16:creationId xmlns:a16="http://schemas.microsoft.com/office/drawing/2014/main" id="{E20540F0-4849-882F-1060-0BF951D80398}"/>
              </a:ext>
            </a:extLst>
          </p:cNvPr>
          <p:cNvPicPr>
            <a:picLocks noChangeAspect="1"/>
          </p:cNvPicPr>
          <p:nvPr/>
        </p:nvPicPr>
        <p:blipFill>
          <a:blip r:embed="rId2"/>
          <a:stretch>
            <a:fillRect/>
          </a:stretch>
        </p:blipFill>
        <p:spPr>
          <a:xfrm>
            <a:off x="602750" y="2177444"/>
            <a:ext cx="7663966" cy="2950517"/>
          </a:xfrm>
          <a:prstGeom prst="rect">
            <a:avLst/>
          </a:prstGeom>
        </p:spPr>
      </p:pic>
    </p:spTree>
    <p:extLst>
      <p:ext uri="{BB962C8B-B14F-4D97-AF65-F5344CB8AC3E}">
        <p14:creationId xmlns:p14="http://schemas.microsoft.com/office/powerpoint/2010/main" val="33050508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2" name="Rectangle 1">
            <a:extLst>
              <a:ext uri="{FF2B5EF4-FFF2-40B4-BE49-F238E27FC236}">
                <a16:creationId xmlns:a16="http://schemas.microsoft.com/office/drawing/2014/main" id="{70BED868-E1E9-5E3D-6316-A4C43F61AA69}"/>
              </a:ext>
            </a:extLst>
          </p:cNvPr>
          <p:cNvSpPr/>
          <p:nvPr/>
        </p:nvSpPr>
        <p:spPr>
          <a:xfrm>
            <a:off x="328248" y="4696365"/>
            <a:ext cx="8487504" cy="1231106"/>
          </a:xfrm>
          <a:prstGeom prst="rect">
            <a:avLst/>
          </a:prstGeom>
        </p:spPr>
        <p:txBody>
          <a:bodyPr wrap="square">
            <a:spAutoFit/>
          </a:bodyPr>
          <a:lstStyle/>
          <a:p>
            <a:pPr algn="l"/>
            <a:r>
              <a:rPr lang="en-IN" sz="2000" b="1" i="0" u="none" strike="noStrike" baseline="0" dirty="0">
                <a:solidFill>
                  <a:srgbClr val="FF0000"/>
                </a:solidFill>
                <a:latin typeface="+mn-lt"/>
              </a:rPr>
              <a:t>Caesar Cipher</a:t>
            </a:r>
            <a:endParaRPr lang="en-IN" sz="2000" b="0" i="0" u="none" strike="noStrike" baseline="0" dirty="0">
              <a:latin typeface="+mn-lt"/>
            </a:endParaRPr>
          </a:p>
          <a:p>
            <a:pPr algn="just"/>
            <a:r>
              <a:rPr lang="en-US" sz="1800" b="0" i="0" u="none" strike="noStrike" baseline="0" dirty="0">
                <a:latin typeface="+mn-lt"/>
              </a:rPr>
              <a:t>Julius Caesar used an additive cipher to communicate with his officers. </a:t>
            </a:r>
          </a:p>
          <a:p>
            <a:pPr algn="just"/>
            <a:endParaRPr lang="en-US" sz="1800" dirty="0">
              <a:latin typeface="+mn-lt"/>
            </a:endParaRPr>
          </a:p>
          <a:p>
            <a:pPr algn="just"/>
            <a:r>
              <a:rPr lang="en-US" sz="1800" b="0" i="0" u="none" strike="noStrike" baseline="0" dirty="0">
                <a:latin typeface="+mn-lt"/>
              </a:rPr>
              <a:t>Caesar used a key of 3 </a:t>
            </a:r>
            <a:r>
              <a:rPr lang="en-IN" sz="1800" b="0" i="0" u="none" strike="noStrike" baseline="0" dirty="0">
                <a:latin typeface="+mn-lt"/>
              </a:rPr>
              <a:t>for his communications.</a:t>
            </a:r>
            <a:endParaRPr lang="en-US" sz="1800" b="1" dirty="0">
              <a:solidFill>
                <a:srgbClr val="C00000"/>
              </a:solidFill>
              <a:latin typeface="+mn-lt"/>
            </a:endParaRPr>
          </a:p>
        </p:txBody>
      </p:sp>
      <p:sp>
        <p:nvSpPr>
          <p:cNvPr id="4" name="Rectangle 3">
            <a:extLst>
              <a:ext uri="{FF2B5EF4-FFF2-40B4-BE49-F238E27FC236}">
                <a16:creationId xmlns:a16="http://schemas.microsoft.com/office/drawing/2014/main" id="{3B1323C8-C6B6-6E33-C7D8-2155306AC508}"/>
              </a:ext>
            </a:extLst>
          </p:cNvPr>
          <p:cNvSpPr/>
          <p:nvPr/>
        </p:nvSpPr>
        <p:spPr>
          <a:xfrm>
            <a:off x="501070" y="2215161"/>
            <a:ext cx="7988240" cy="830997"/>
          </a:xfrm>
          <a:prstGeom prst="rect">
            <a:avLst/>
          </a:prstGeom>
        </p:spPr>
        <p:txBody>
          <a:bodyPr wrap="square">
            <a:spAutoFit/>
          </a:bodyPr>
          <a:lstStyle/>
          <a:p>
            <a:pPr algn="just"/>
            <a:r>
              <a:rPr lang="en-US" sz="2400" b="1" i="0" u="none" strike="noStrike" baseline="0" dirty="0">
                <a:solidFill>
                  <a:srgbClr val="C00000"/>
                </a:solidFill>
                <a:latin typeface="Generic95-Regular"/>
              </a:rPr>
              <a:t>Additive ciphers are sometimes referred to as shift ciphers or Caesar cipher.</a:t>
            </a:r>
            <a:endParaRPr lang="en-US" sz="2400" b="1" dirty="0">
              <a:solidFill>
                <a:srgbClr val="C00000"/>
              </a:solidFill>
              <a:latin typeface="+mn-lt"/>
            </a:endParaRPr>
          </a:p>
        </p:txBody>
      </p:sp>
    </p:spTree>
    <p:extLst>
      <p:ext uri="{BB962C8B-B14F-4D97-AF65-F5344CB8AC3E}">
        <p14:creationId xmlns:p14="http://schemas.microsoft.com/office/powerpoint/2010/main" val="31725514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3" name="Rectangle 2"/>
          <p:cNvSpPr/>
          <p:nvPr/>
        </p:nvSpPr>
        <p:spPr>
          <a:xfrm>
            <a:off x="577880" y="855865"/>
            <a:ext cx="7392962" cy="461665"/>
          </a:xfrm>
          <a:prstGeom prst="rect">
            <a:avLst/>
          </a:prstGeom>
        </p:spPr>
        <p:txBody>
          <a:bodyPr wrap="square">
            <a:spAutoFit/>
          </a:bodyPr>
          <a:lstStyle/>
          <a:p>
            <a:pPr algn="just"/>
            <a:r>
              <a:rPr lang="en-IN" sz="2400" b="1" i="0" u="none" strike="noStrike" baseline="0" dirty="0">
                <a:solidFill>
                  <a:srgbClr val="C00000"/>
                </a:solidFill>
                <a:latin typeface="Generic97-Regular"/>
              </a:rPr>
              <a:t>Cryptanalysis</a:t>
            </a:r>
            <a:endParaRPr lang="en-US" sz="2400" b="1" dirty="0">
              <a:solidFill>
                <a:srgbClr val="C00000"/>
              </a:solidFill>
              <a:latin typeface="+mn-lt"/>
            </a:endParaRPr>
          </a:p>
        </p:txBody>
      </p:sp>
      <p:sp>
        <p:nvSpPr>
          <p:cNvPr id="4" name="TextBox 3">
            <a:extLst>
              <a:ext uri="{FF2B5EF4-FFF2-40B4-BE49-F238E27FC236}">
                <a16:creationId xmlns:a16="http://schemas.microsoft.com/office/drawing/2014/main" id="{5578857D-5510-65B6-0460-AB9C72BB1C85}"/>
              </a:ext>
            </a:extLst>
          </p:cNvPr>
          <p:cNvSpPr txBox="1"/>
          <p:nvPr/>
        </p:nvSpPr>
        <p:spPr>
          <a:xfrm>
            <a:off x="577879" y="1627041"/>
            <a:ext cx="8295481" cy="2708434"/>
          </a:xfrm>
          <a:prstGeom prst="rect">
            <a:avLst/>
          </a:prstGeom>
          <a:noFill/>
        </p:spPr>
        <p:txBody>
          <a:bodyPr wrap="square">
            <a:spAutoFit/>
          </a:bodyPr>
          <a:lstStyle/>
          <a:p>
            <a:pPr algn="just"/>
            <a:r>
              <a:rPr lang="en-US" sz="2000" b="0" i="0" u="none" strike="noStrike" baseline="0" dirty="0">
                <a:latin typeface="+mn-lt"/>
              </a:rPr>
              <a:t>Additive ciphers are vulnerable to ciphertext-only attacks using exhaustive key searches (brute-force attacks). </a:t>
            </a:r>
          </a:p>
          <a:p>
            <a:pPr algn="just"/>
            <a:endParaRPr lang="en-US" sz="2000" b="0" i="0" u="none" strike="noStrike" baseline="0" dirty="0">
              <a:latin typeface="+mn-lt"/>
            </a:endParaRPr>
          </a:p>
          <a:p>
            <a:pPr algn="just"/>
            <a:endParaRPr lang="en-US" sz="2000" dirty="0">
              <a:latin typeface="+mn-lt"/>
            </a:endParaRPr>
          </a:p>
          <a:p>
            <a:pPr marL="285750" indent="-285750" algn="just">
              <a:buFont typeface="Arial" panose="020B0604020202020204" pitchFamily="34" charset="0"/>
              <a:buChar char="•"/>
            </a:pPr>
            <a:r>
              <a:rPr lang="en-US" sz="1800" b="0" i="0" u="none" strike="noStrike" baseline="0" dirty="0">
                <a:latin typeface="+mn-lt"/>
              </a:rPr>
              <a:t>Key domain of the additive cipher is very small; there are only 26 keys.</a:t>
            </a:r>
          </a:p>
          <a:p>
            <a:pPr marL="285750" indent="-285750" algn="just">
              <a:buFont typeface="Arial" panose="020B0604020202020204" pitchFamily="34" charset="0"/>
              <a:buChar char="•"/>
            </a:pPr>
            <a:endParaRPr lang="en-US" sz="1800" dirty="0">
              <a:latin typeface="+mn-lt"/>
            </a:endParaRPr>
          </a:p>
          <a:p>
            <a:pPr marL="285750" indent="-285750" algn="just">
              <a:buFont typeface="Arial" panose="020B0604020202020204" pitchFamily="34" charset="0"/>
              <a:buChar char="•"/>
            </a:pPr>
            <a:r>
              <a:rPr lang="en-US" sz="1800" dirty="0">
                <a:latin typeface="+mn-lt"/>
              </a:rPr>
              <a:t>O</a:t>
            </a:r>
            <a:r>
              <a:rPr lang="en-US" sz="1800" b="0" i="0" u="none" strike="noStrike" baseline="0" dirty="0">
                <a:latin typeface="+mn-lt"/>
              </a:rPr>
              <a:t>ne of the keys, zero, is useless. This leaves only 25 possible keys. </a:t>
            </a:r>
          </a:p>
          <a:p>
            <a:pPr marL="285750" indent="-285750" algn="just">
              <a:buFont typeface="Arial" panose="020B0604020202020204" pitchFamily="34" charset="0"/>
              <a:buChar char="•"/>
            </a:pPr>
            <a:endParaRPr lang="en-US" sz="1800" dirty="0">
              <a:latin typeface="+mn-lt"/>
            </a:endParaRPr>
          </a:p>
          <a:p>
            <a:pPr marL="285750" indent="-285750" algn="just">
              <a:buFont typeface="Arial" panose="020B0604020202020204" pitchFamily="34" charset="0"/>
              <a:buChar char="•"/>
            </a:pPr>
            <a:r>
              <a:rPr lang="en-US" sz="1800" b="0" i="0" u="none" strike="noStrike" baseline="0" dirty="0">
                <a:latin typeface="+mn-lt"/>
              </a:rPr>
              <a:t>Eve can easily launch a brute force</a:t>
            </a:r>
            <a:r>
              <a:rPr lang="en-US" sz="1800" dirty="0">
                <a:latin typeface="+mn-lt"/>
              </a:rPr>
              <a:t> </a:t>
            </a:r>
            <a:r>
              <a:rPr lang="en-IN" sz="1800" b="0" i="0" u="none" strike="noStrike" baseline="0" dirty="0">
                <a:latin typeface="+mn-lt"/>
              </a:rPr>
              <a:t>attack on the ciphertext.</a:t>
            </a:r>
            <a:endParaRPr lang="en-IN" sz="1800" dirty="0">
              <a:latin typeface="+mn-lt"/>
            </a:endParaRPr>
          </a:p>
        </p:txBody>
      </p:sp>
    </p:spTree>
    <p:extLst>
      <p:ext uri="{BB962C8B-B14F-4D97-AF65-F5344CB8AC3E}">
        <p14:creationId xmlns:p14="http://schemas.microsoft.com/office/powerpoint/2010/main" val="27671706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4" name="TextBox 3">
            <a:extLst>
              <a:ext uri="{FF2B5EF4-FFF2-40B4-BE49-F238E27FC236}">
                <a16:creationId xmlns:a16="http://schemas.microsoft.com/office/drawing/2014/main" id="{5578857D-5510-65B6-0460-AB9C72BB1C85}"/>
              </a:ext>
            </a:extLst>
          </p:cNvPr>
          <p:cNvSpPr txBox="1"/>
          <p:nvPr/>
        </p:nvSpPr>
        <p:spPr>
          <a:xfrm>
            <a:off x="424260" y="813369"/>
            <a:ext cx="8295480" cy="707886"/>
          </a:xfrm>
          <a:prstGeom prst="rect">
            <a:avLst/>
          </a:prstGeom>
          <a:noFill/>
        </p:spPr>
        <p:txBody>
          <a:bodyPr wrap="square">
            <a:spAutoFit/>
          </a:bodyPr>
          <a:lstStyle/>
          <a:p>
            <a:pPr algn="just"/>
            <a:r>
              <a:rPr lang="en-IN" sz="2000" b="0" i="0" u="none" strike="noStrike" baseline="0" dirty="0">
                <a:latin typeface="+mn-lt"/>
              </a:rPr>
              <a:t>Example </a:t>
            </a:r>
            <a:r>
              <a:rPr lang="en-IN" sz="2000" dirty="0">
                <a:latin typeface="+mn-lt"/>
              </a:rPr>
              <a:t>:  </a:t>
            </a:r>
            <a:r>
              <a:rPr lang="en-US" sz="2000" b="0" i="0" u="none" strike="noStrike" baseline="0" dirty="0">
                <a:latin typeface="+mn-lt"/>
              </a:rPr>
              <a:t>Eve has intercepted the ciphertext “</a:t>
            </a:r>
            <a:r>
              <a:rPr lang="en-US" sz="2000" b="0" i="0" u="none" strike="noStrike" baseline="0" dirty="0">
                <a:solidFill>
                  <a:srgbClr val="FF0000"/>
                </a:solidFill>
                <a:latin typeface="+mn-lt"/>
              </a:rPr>
              <a:t>UVACLYFZLJBYL</a:t>
            </a:r>
            <a:r>
              <a:rPr lang="en-US" sz="2000" b="0" i="0" u="none" strike="noStrike" baseline="0" dirty="0">
                <a:latin typeface="+mn-lt"/>
              </a:rPr>
              <a:t>”. Show how she can use a brute-force attack to break the cipher.</a:t>
            </a:r>
            <a:endParaRPr lang="en-IN" sz="2000" dirty="0">
              <a:latin typeface="+mn-lt"/>
            </a:endParaRPr>
          </a:p>
        </p:txBody>
      </p:sp>
    </p:spTree>
    <p:extLst>
      <p:ext uri="{BB962C8B-B14F-4D97-AF65-F5344CB8AC3E}">
        <p14:creationId xmlns:p14="http://schemas.microsoft.com/office/powerpoint/2010/main" val="9743291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4" name="TextBox 3">
            <a:extLst>
              <a:ext uri="{FF2B5EF4-FFF2-40B4-BE49-F238E27FC236}">
                <a16:creationId xmlns:a16="http://schemas.microsoft.com/office/drawing/2014/main" id="{5578857D-5510-65B6-0460-AB9C72BB1C85}"/>
              </a:ext>
            </a:extLst>
          </p:cNvPr>
          <p:cNvSpPr txBox="1"/>
          <p:nvPr/>
        </p:nvSpPr>
        <p:spPr>
          <a:xfrm>
            <a:off x="424260" y="813369"/>
            <a:ext cx="8295480" cy="707886"/>
          </a:xfrm>
          <a:prstGeom prst="rect">
            <a:avLst/>
          </a:prstGeom>
          <a:noFill/>
        </p:spPr>
        <p:txBody>
          <a:bodyPr wrap="square">
            <a:spAutoFit/>
          </a:bodyPr>
          <a:lstStyle/>
          <a:p>
            <a:pPr algn="just"/>
            <a:r>
              <a:rPr lang="en-IN" sz="2000" b="0" i="0" u="none" strike="noStrike" baseline="0" dirty="0">
                <a:latin typeface="+mn-lt"/>
              </a:rPr>
              <a:t>Example </a:t>
            </a:r>
            <a:r>
              <a:rPr lang="en-IN" sz="2000" dirty="0">
                <a:latin typeface="+mn-lt"/>
              </a:rPr>
              <a:t>:  </a:t>
            </a:r>
            <a:r>
              <a:rPr lang="en-US" sz="2000" b="0" i="0" u="none" strike="noStrike" baseline="0" dirty="0">
                <a:latin typeface="+mn-lt"/>
              </a:rPr>
              <a:t>Eve has intercepted the ciphertext “</a:t>
            </a:r>
            <a:r>
              <a:rPr lang="en-US" sz="2000" b="0" i="0" u="none" strike="noStrike" baseline="0" dirty="0">
                <a:solidFill>
                  <a:srgbClr val="FF0000"/>
                </a:solidFill>
                <a:latin typeface="+mn-lt"/>
              </a:rPr>
              <a:t>UVACLYFZLJBYL</a:t>
            </a:r>
            <a:r>
              <a:rPr lang="en-US" sz="2000" b="0" i="0" u="none" strike="noStrike" baseline="0" dirty="0">
                <a:latin typeface="+mn-lt"/>
              </a:rPr>
              <a:t>”. Show how she can use a brute-force attack to break the cipher.</a:t>
            </a:r>
            <a:endParaRPr lang="en-IN" sz="2000" dirty="0">
              <a:latin typeface="+mn-lt"/>
            </a:endParaRPr>
          </a:p>
        </p:txBody>
      </p:sp>
      <p:sp>
        <p:nvSpPr>
          <p:cNvPr id="5" name="TextBox 4">
            <a:extLst>
              <a:ext uri="{FF2B5EF4-FFF2-40B4-BE49-F238E27FC236}">
                <a16:creationId xmlns:a16="http://schemas.microsoft.com/office/drawing/2014/main" id="{CCCF5D9D-7F6F-7376-0056-241094AE12BB}"/>
              </a:ext>
            </a:extLst>
          </p:cNvPr>
          <p:cNvSpPr txBox="1"/>
          <p:nvPr/>
        </p:nvSpPr>
        <p:spPr>
          <a:xfrm>
            <a:off x="424260" y="2376314"/>
            <a:ext cx="8295480" cy="584775"/>
          </a:xfrm>
          <a:prstGeom prst="rect">
            <a:avLst/>
          </a:prstGeom>
          <a:noFill/>
        </p:spPr>
        <p:txBody>
          <a:bodyPr wrap="square">
            <a:spAutoFit/>
          </a:bodyPr>
          <a:lstStyle/>
          <a:p>
            <a:pPr algn="just"/>
            <a:r>
              <a:rPr lang="en-IN" b="0" i="0" u="none" strike="noStrike" baseline="0" dirty="0">
                <a:latin typeface="+mn-lt"/>
              </a:rPr>
              <a:t>Solution :</a:t>
            </a:r>
            <a:r>
              <a:rPr lang="en-IN" dirty="0">
                <a:latin typeface="+mn-lt"/>
              </a:rPr>
              <a:t> </a:t>
            </a:r>
            <a:r>
              <a:rPr lang="en-US" b="0" i="0" u="none" strike="noStrike" baseline="0" dirty="0">
                <a:latin typeface="+mn-lt"/>
              </a:rPr>
              <a:t>Eve tries keys from 1 to 7. With a key of 7, the plaintext is “not very secure”, which makes sense</a:t>
            </a:r>
            <a:endParaRPr lang="en-IN" dirty="0">
              <a:latin typeface="+mn-lt"/>
            </a:endParaRPr>
          </a:p>
        </p:txBody>
      </p:sp>
      <p:pic>
        <p:nvPicPr>
          <p:cNvPr id="7" name="Picture 6">
            <a:extLst>
              <a:ext uri="{FF2B5EF4-FFF2-40B4-BE49-F238E27FC236}">
                <a16:creationId xmlns:a16="http://schemas.microsoft.com/office/drawing/2014/main" id="{92BA30D5-5AE8-A7DB-CB04-C3F8DAF041A2}"/>
              </a:ext>
            </a:extLst>
          </p:cNvPr>
          <p:cNvPicPr>
            <a:picLocks noChangeAspect="1"/>
          </p:cNvPicPr>
          <p:nvPr/>
        </p:nvPicPr>
        <p:blipFill>
          <a:blip r:embed="rId2"/>
          <a:stretch>
            <a:fillRect/>
          </a:stretch>
        </p:blipFill>
        <p:spPr>
          <a:xfrm>
            <a:off x="885120" y="3175441"/>
            <a:ext cx="6813048" cy="2871020"/>
          </a:xfrm>
          <a:prstGeom prst="rect">
            <a:avLst/>
          </a:prstGeom>
        </p:spPr>
      </p:pic>
    </p:spTree>
    <p:extLst>
      <p:ext uri="{BB962C8B-B14F-4D97-AF65-F5344CB8AC3E}">
        <p14:creationId xmlns:p14="http://schemas.microsoft.com/office/powerpoint/2010/main" val="3840847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4" name="TextBox 3">
            <a:extLst>
              <a:ext uri="{FF2B5EF4-FFF2-40B4-BE49-F238E27FC236}">
                <a16:creationId xmlns:a16="http://schemas.microsoft.com/office/drawing/2014/main" id="{5578857D-5510-65B6-0460-AB9C72BB1C85}"/>
              </a:ext>
            </a:extLst>
          </p:cNvPr>
          <p:cNvSpPr txBox="1"/>
          <p:nvPr/>
        </p:nvSpPr>
        <p:spPr>
          <a:xfrm>
            <a:off x="232235" y="971080"/>
            <a:ext cx="8641125" cy="1815882"/>
          </a:xfrm>
          <a:prstGeom prst="rect">
            <a:avLst/>
          </a:prstGeom>
          <a:noFill/>
        </p:spPr>
        <p:txBody>
          <a:bodyPr wrap="square">
            <a:spAutoFit/>
          </a:bodyPr>
          <a:lstStyle/>
          <a:p>
            <a:pPr algn="just"/>
            <a:r>
              <a:rPr lang="en-US" sz="2000" b="0" i="0" u="none" strike="noStrike" baseline="0" dirty="0">
                <a:latin typeface="+mn-lt"/>
              </a:rPr>
              <a:t>Additive ciphers are also </a:t>
            </a:r>
            <a:r>
              <a:rPr lang="en-US" sz="2000" b="0" i="0" u="none" strike="noStrike" baseline="0" dirty="0">
                <a:solidFill>
                  <a:srgbClr val="FF0000"/>
                </a:solidFill>
                <a:latin typeface="+mn-lt"/>
              </a:rPr>
              <a:t>subject to statistical attacks</a:t>
            </a:r>
            <a:r>
              <a:rPr lang="en-US" sz="2000" b="0" i="0" u="none" strike="noStrike" baseline="0" dirty="0">
                <a:latin typeface="+mn-lt"/>
              </a:rPr>
              <a:t>. </a:t>
            </a:r>
          </a:p>
          <a:p>
            <a:pPr algn="just"/>
            <a:endParaRPr lang="en-US" sz="2000" dirty="0">
              <a:latin typeface="+mn-lt"/>
            </a:endParaRPr>
          </a:p>
          <a:p>
            <a:pPr marL="285750" indent="-285750" algn="just">
              <a:buFont typeface="Arial" panose="020B0604020202020204" pitchFamily="34" charset="0"/>
              <a:buChar char="•"/>
            </a:pPr>
            <a:r>
              <a:rPr lang="en-US" sz="1800" b="0" i="0" u="none" strike="noStrike" baseline="0" dirty="0">
                <a:latin typeface="+mn-lt"/>
              </a:rPr>
              <a:t>This is especially true if the adversary has a long ciphertext. </a:t>
            </a:r>
          </a:p>
          <a:p>
            <a:pPr marL="285750" indent="-285750" algn="just">
              <a:buFont typeface="Arial" panose="020B0604020202020204" pitchFamily="34" charset="0"/>
              <a:buChar char="•"/>
            </a:pPr>
            <a:endParaRPr lang="en-US" sz="1800" dirty="0">
              <a:latin typeface="+mn-lt"/>
            </a:endParaRPr>
          </a:p>
          <a:p>
            <a:pPr marL="285750" indent="-285750" algn="just">
              <a:buFont typeface="Arial" panose="020B0604020202020204" pitchFamily="34" charset="0"/>
              <a:buChar char="•"/>
            </a:pPr>
            <a:r>
              <a:rPr lang="en-US" sz="1800" b="0" i="0" u="none" strike="noStrike" baseline="0" dirty="0">
                <a:latin typeface="+mn-lt"/>
              </a:rPr>
              <a:t>Adversary can use the frequency of occurrence of characters for a particular language. </a:t>
            </a:r>
          </a:p>
        </p:txBody>
      </p:sp>
      <p:pic>
        <p:nvPicPr>
          <p:cNvPr id="3" name="Picture 2">
            <a:extLst>
              <a:ext uri="{FF2B5EF4-FFF2-40B4-BE49-F238E27FC236}">
                <a16:creationId xmlns:a16="http://schemas.microsoft.com/office/drawing/2014/main" id="{BEE12682-BFB7-7899-7CF3-1331C4786CC4}"/>
              </a:ext>
            </a:extLst>
          </p:cNvPr>
          <p:cNvPicPr>
            <a:picLocks noChangeAspect="1"/>
          </p:cNvPicPr>
          <p:nvPr/>
        </p:nvPicPr>
        <p:blipFill>
          <a:blip r:embed="rId2"/>
          <a:stretch>
            <a:fillRect/>
          </a:stretch>
        </p:blipFill>
        <p:spPr>
          <a:xfrm>
            <a:off x="1197045" y="3824281"/>
            <a:ext cx="5751380" cy="2062639"/>
          </a:xfrm>
          <a:prstGeom prst="rect">
            <a:avLst/>
          </a:prstGeom>
        </p:spPr>
      </p:pic>
      <p:sp>
        <p:nvSpPr>
          <p:cNvPr id="5" name="TextBox 4">
            <a:extLst>
              <a:ext uri="{FF2B5EF4-FFF2-40B4-BE49-F238E27FC236}">
                <a16:creationId xmlns:a16="http://schemas.microsoft.com/office/drawing/2014/main" id="{2F79A980-E4D8-06FA-F61C-ED3BFA043389}"/>
              </a:ext>
            </a:extLst>
          </p:cNvPr>
          <p:cNvSpPr txBox="1"/>
          <p:nvPr/>
        </p:nvSpPr>
        <p:spPr>
          <a:xfrm>
            <a:off x="1499600" y="6071555"/>
            <a:ext cx="5146271" cy="338554"/>
          </a:xfrm>
          <a:prstGeom prst="rect">
            <a:avLst/>
          </a:prstGeom>
          <a:noFill/>
        </p:spPr>
        <p:txBody>
          <a:bodyPr wrap="square">
            <a:spAutoFit/>
          </a:bodyPr>
          <a:lstStyle/>
          <a:p>
            <a:r>
              <a:rPr lang="en-US" sz="1600" b="0" i="0" u="none" strike="noStrike" baseline="0" dirty="0">
                <a:latin typeface="+mn-lt"/>
              </a:rPr>
              <a:t>Table : frequency for an English text </a:t>
            </a:r>
            <a:r>
              <a:rPr lang="en-IN" sz="1600" b="0" i="0" u="none" strike="noStrike" baseline="0" dirty="0">
                <a:latin typeface="+mn-lt"/>
              </a:rPr>
              <a:t>of 100 characters</a:t>
            </a:r>
            <a:endParaRPr lang="en-IN" dirty="0"/>
          </a:p>
        </p:txBody>
      </p:sp>
    </p:spTree>
    <p:extLst>
      <p:ext uri="{BB962C8B-B14F-4D97-AF65-F5344CB8AC3E}">
        <p14:creationId xmlns:p14="http://schemas.microsoft.com/office/powerpoint/2010/main" val="40915993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4" name="TextBox 3">
            <a:extLst>
              <a:ext uri="{FF2B5EF4-FFF2-40B4-BE49-F238E27FC236}">
                <a16:creationId xmlns:a16="http://schemas.microsoft.com/office/drawing/2014/main" id="{5578857D-5510-65B6-0460-AB9C72BB1C85}"/>
              </a:ext>
            </a:extLst>
          </p:cNvPr>
          <p:cNvSpPr txBox="1"/>
          <p:nvPr/>
        </p:nvSpPr>
        <p:spPr>
          <a:xfrm>
            <a:off x="273724" y="1021039"/>
            <a:ext cx="8564315" cy="1323439"/>
          </a:xfrm>
          <a:prstGeom prst="rect">
            <a:avLst/>
          </a:prstGeom>
          <a:noFill/>
        </p:spPr>
        <p:txBody>
          <a:bodyPr wrap="square">
            <a:spAutoFit/>
          </a:bodyPr>
          <a:lstStyle/>
          <a:p>
            <a:pPr algn="just"/>
            <a:r>
              <a:rPr lang="en-US" sz="2000" b="0" i="0" u="none" strike="noStrike" baseline="0" dirty="0">
                <a:latin typeface="+mn-lt"/>
              </a:rPr>
              <a:t>Sometimes it is difficult to analyze a ciphertext based only on information about the frequency of a single letter; </a:t>
            </a:r>
          </a:p>
          <a:p>
            <a:pPr algn="just"/>
            <a:endParaRPr lang="en-US" sz="2000" dirty="0">
              <a:latin typeface="+mn-lt"/>
            </a:endParaRPr>
          </a:p>
          <a:p>
            <a:pPr algn="just"/>
            <a:r>
              <a:rPr lang="en-US" sz="2000" b="0" i="0" u="none" strike="noStrike" baseline="0" dirty="0">
                <a:latin typeface="+mn-lt"/>
              </a:rPr>
              <a:t>we may need to know the occurrence of specific letter combinations. </a:t>
            </a:r>
          </a:p>
        </p:txBody>
      </p:sp>
      <p:pic>
        <p:nvPicPr>
          <p:cNvPr id="5" name="Picture 4">
            <a:extLst>
              <a:ext uri="{FF2B5EF4-FFF2-40B4-BE49-F238E27FC236}">
                <a16:creationId xmlns:a16="http://schemas.microsoft.com/office/drawing/2014/main" id="{7B8A1F89-122F-648C-D215-4D6C5A03A7AE}"/>
              </a:ext>
            </a:extLst>
          </p:cNvPr>
          <p:cNvPicPr>
            <a:picLocks noChangeAspect="1"/>
          </p:cNvPicPr>
          <p:nvPr/>
        </p:nvPicPr>
        <p:blipFill>
          <a:blip r:embed="rId2"/>
          <a:stretch>
            <a:fillRect/>
          </a:stretch>
        </p:blipFill>
        <p:spPr>
          <a:xfrm>
            <a:off x="529758" y="3443810"/>
            <a:ext cx="8052246" cy="1420985"/>
          </a:xfrm>
          <a:prstGeom prst="rect">
            <a:avLst/>
          </a:prstGeom>
        </p:spPr>
      </p:pic>
      <p:sp>
        <p:nvSpPr>
          <p:cNvPr id="3" name="TextBox 2">
            <a:extLst>
              <a:ext uri="{FF2B5EF4-FFF2-40B4-BE49-F238E27FC236}">
                <a16:creationId xmlns:a16="http://schemas.microsoft.com/office/drawing/2014/main" id="{75E7869F-E936-9BAE-E05C-7DCB5EDF27DD}"/>
              </a:ext>
            </a:extLst>
          </p:cNvPr>
          <p:cNvSpPr txBox="1"/>
          <p:nvPr/>
        </p:nvSpPr>
        <p:spPr>
          <a:xfrm>
            <a:off x="518426" y="5252186"/>
            <a:ext cx="8052247" cy="584775"/>
          </a:xfrm>
          <a:prstGeom prst="rect">
            <a:avLst/>
          </a:prstGeom>
          <a:noFill/>
        </p:spPr>
        <p:txBody>
          <a:bodyPr wrap="square">
            <a:spAutoFit/>
          </a:bodyPr>
          <a:lstStyle/>
          <a:p>
            <a:pPr algn="just"/>
            <a:r>
              <a:rPr lang="en-US" sz="1600" b="0" i="0" u="none" strike="noStrike" baseline="0" dirty="0">
                <a:latin typeface="+mn-lt"/>
              </a:rPr>
              <a:t>Table : Most common </a:t>
            </a:r>
            <a:r>
              <a:rPr lang="en-US" dirty="0">
                <a:latin typeface="+mn-lt"/>
              </a:rPr>
              <a:t>2</a:t>
            </a:r>
            <a:r>
              <a:rPr lang="en-US" sz="1600" b="0" i="0" u="none" strike="noStrike" baseline="0" dirty="0">
                <a:latin typeface="+mn-lt"/>
              </a:rPr>
              <a:t>-letter groups (</a:t>
            </a:r>
            <a:r>
              <a:rPr lang="en-US" sz="1600" b="0" i="0" u="none" strike="noStrike" baseline="0" dirty="0" err="1">
                <a:latin typeface="+mn-lt"/>
              </a:rPr>
              <a:t>digrams</a:t>
            </a:r>
            <a:r>
              <a:rPr lang="en-US" sz="1600" b="0" i="0" u="none" strike="noStrike" baseline="0" dirty="0">
                <a:latin typeface="+mn-lt"/>
              </a:rPr>
              <a:t>) and </a:t>
            </a:r>
            <a:r>
              <a:rPr lang="en-US" dirty="0">
                <a:latin typeface="+mn-lt"/>
              </a:rPr>
              <a:t>3</a:t>
            </a:r>
            <a:r>
              <a:rPr lang="en-US" sz="1600" b="0" i="0" u="none" strike="noStrike" baseline="0" dirty="0">
                <a:latin typeface="+mn-lt"/>
              </a:rPr>
              <a:t>-letter groups (trigrams) for the English text .</a:t>
            </a:r>
            <a:endParaRPr lang="en-IN" sz="1600" dirty="0">
              <a:latin typeface="+mn-lt"/>
            </a:endParaRPr>
          </a:p>
        </p:txBody>
      </p:sp>
    </p:spTree>
    <p:extLst>
      <p:ext uri="{BB962C8B-B14F-4D97-AF65-F5344CB8AC3E}">
        <p14:creationId xmlns:p14="http://schemas.microsoft.com/office/powerpoint/2010/main" val="12650160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4" name="TextBox 3">
            <a:extLst>
              <a:ext uri="{FF2B5EF4-FFF2-40B4-BE49-F238E27FC236}">
                <a16:creationId xmlns:a16="http://schemas.microsoft.com/office/drawing/2014/main" id="{5578857D-5510-65B6-0460-AB9C72BB1C85}"/>
              </a:ext>
            </a:extLst>
          </p:cNvPr>
          <p:cNvSpPr txBox="1"/>
          <p:nvPr/>
        </p:nvSpPr>
        <p:spPr>
          <a:xfrm>
            <a:off x="289842" y="625435"/>
            <a:ext cx="8564315" cy="707886"/>
          </a:xfrm>
          <a:prstGeom prst="rect">
            <a:avLst/>
          </a:prstGeom>
          <a:noFill/>
        </p:spPr>
        <p:txBody>
          <a:bodyPr wrap="square">
            <a:spAutoFit/>
          </a:bodyPr>
          <a:lstStyle/>
          <a:p>
            <a:pPr algn="l"/>
            <a:r>
              <a:rPr lang="en-IN" sz="2000" b="0" i="0" u="none" strike="noStrike" baseline="0" dirty="0">
                <a:latin typeface="+mn-lt"/>
              </a:rPr>
              <a:t>Example </a:t>
            </a:r>
            <a:r>
              <a:rPr lang="en-IN" sz="2000" dirty="0">
                <a:latin typeface="+mn-lt"/>
              </a:rPr>
              <a:t>:  </a:t>
            </a:r>
            <a:r>
              <a:rPr lang="en-US" sz="2000" b="0" i="0" u="none" strike="noStrike" baseline="0" dirty="0">
                <a:latin typeface="+mn-lt"/>
              </a:rPr>
              <a:t>Eve has intercepted the following ciphertext. Using a statistical attack, find the plaintext.</a:t>
            </a:r>
            <a:endParaRPr lang="en-IN" sz="2000" dirty="0">
              <a:latin typeface="+mn-lt"/>
            </a:endParaRPr>
          </a:p>
        </p:txBody>
      </p:sp>
      <p:pic>
        <p:nvPicPr>
          <p:cNvPr id="3" name="Picture 2">
            <a:extLst>
              <a:ext uri="{FF2B5EF4-FFF2-40B4-BE49-F238E27FC236}">
                <a16:creationId xmlns:a16="http://schemas.microsoft.com/office/drawing/2014/main" id="{06AF767C-8717-B3D3-DCA9-485D1D38AA0B}"/>
              </a:ext>
            </a:extLst>
          </p:cNvPr>
          <p:cNvPicPr>
            <a:picLocks noChangeAspect="1"/>
          </p:cNvPicPr>
          <p:nvPr/>
        </p:nvPicPr>
        <p:blipFill>
          <a:blip r:embed="rId2"/>
          <a:stretch>
            <a:fillRect/>
          </a:stretch>
        </p:blipFill>
        <p:spPr>
          <a:xfrm>
            <a:off x="486025" y="1805085"/>
            <a:ext cx="8137272" cy="537670"/>
          </a:xfrm>
          <a:prstGeom prst="rect">
            <a:avLst/>
          </a:prstGeom>
        </p:spPr>
      </p:pic>
      <p:sp>
        <p:nvSpPr>
          <p:cNvPr id="7" name="TextBox 6">
            <a:extLst>
              <a:ext uri="{FF2B5EF4-FFF2-40B4-BE49-F238E27FC236}">
                <a16:creationId xmlns:a16="http://schemas.microsoft.com/office/drawing/2014/main" id="{85B43028-6B93-B3E5-0A2D-1E40FF572960}"/>
              </a:ext>
            </a:extLst>
          </p:cNvPr>
          <p:cNvSpPr txBox="1"/>
          <p:nvPr/>
        </p:nvSpPr>
        <p:spPr>
          <a:xfrm>
            <a:off x="486025" y="2814520"/>
            <a:ext cx="8272119" cy="1631216"/>
          </a:xfrm>
          <a:prstGeom prst="rect">
            <a:avLst/>
          </a:prstGeom>
          <a:noFill/>
        </p:spPr>
        <p:txBody>
          <a:bodyPr wrap="square">
            <a:spAutoFit/>
          </a:bodyPr>
          <a:lstStyle/>
          <a:p>
            <a:pPr algn="just"/>
            <a:r>
              <a:rPr lang="en-IN" sz="2000" b="0" i="0" u="none" strike="noStrike" baseline="0" dirty="0">
                <a:latin typeface="+mn-lt"/>
              </a:rPr>
              <a:t>Solution</a:t>
            </a:r>
          </a:p>
          <a:p>
            <a:pPr marL="285750" indent="-285750" algn="just">
              <a:buFont typeface="Arial" panose="020B0604020202020204" pitchFamily="34" charset="0"/>
              <a:buChar char="•"/>
            </a:pPr>
            <a:r>
              <a:rPr lang="en-US" b="0" i="0" u="none" strike="noStrike" baseline="0" dirty="0">
                <a:latin typeface="+mn-lt"/>
              </a:rPr>
              <a:t>When Eve tabulates the frequency of letters in this ciphertext, she gets: I =14, V =13, S =12, and so on. </a:t>
            </a:r>
          </a:p>
          <a:p>
            <a:pPr marL="285750" indent="-285750" algn="just">
              <a:buFont typeface="Arial" panose="020B0604020202020204" pitchFamily="34" charset="0"/>
              <a:buChar char="•"/>
            </a:pPr>
            <a:r>
              <a:rPr lang="en-US" b="0" i="0" u="none" strike="noStrike" baseline="0" dirty="0">
                <a:latin typeface="+mn-lt"/>
              </a:rPr>
              <a:t>Most common character is I with 14 occurrences.  Character I in the ciphertext probably corresponds to the character </a:t>
            </a:r>
            <a:r>
              <a:rPr lang="en-US" b="0" i="0" u="none" strike="noStrike" baseline="0" dirty="0">
                <a:solidFill>
                  <a:srgbClr val="FF0000"/>
                </a:solidFill>
                <a:latin typeface="+mn-lt"/>
              </a:rPr>
              <a:t>e</a:t>
            </a:r>
            <a:r>
              <a:rPr lang="en-US" b="0" i="0" u="none" strike="noStrike" baseline="0" dirty="0">
                <a:latin typeface="+mn-lt"/>
              </a:rPr>
              <a:t> in plaintext. </a:t>
            </a:r>
          </a:p>
          <a:p>
            <a:pPr marL="285750" indent="-285750" algn="just">
              <a:buFont typeface="Arial" panose="020B0604020202020204" pitchFamily="34" charset="0"/>
              <a:buChar char="•"/>
            </a:pPr>
            <a:r>
              <a:rPr lang="en-US" b="0" i="0" u="none" strike="noStrike" baseline="0" dirty="0">
                <a:latin typeface="+mn-lt"/>
              </a:rPr>
              <a:t>This means key = 4. Eve deciphers </a:t>
            </a:r>
            <a:r>
              <a:rPr lang="en-IN" b="0" i="0" u="none" strike="noStrike" baseline="0" dirty="0">
                <a:latin typeface="+mn-lt"/>
              </a:rPr>
              <a:t>the text to get</a:t>
            </a:r>
            <a:endParaRPr lang="en-IN" dirty="0">
              <a:latin typeface="+mn-lt"/>
            </a:endParaRPr>
          </a:p>
        </p:txBody>
      </p:sp>
      <p:pic>
        <p:nvPicPr>
          <p:cNvPr id="9" name="Picture 8">
            <a:extLst>
              <a:ext uri="{FF2B5EF4-FFF2-40B4-BE49-F238E27FC236}">
                <a16:creationId xmlns:a16="http://schemas.microsoft.com/office/drawing/2014/main" id="{F8A017C2-0B3C-09C7-6CF7-19A79882D69D}"/>
              </a:ext>
            </a:extLst>
          </p:cNvPr>
          <p:cNvPicPr>
            <a:picLocks noChangeAspect="1"/>
          </p:cNvPicPr>
          <p:nvPr/>
        </p:nvPicPr>
        <p:blipFill>
          <a:blip r:embed="rId3"/>
          <a:stretch>
            <a:fillRect/>
          </a:stretch>
        </p:blipFill>
        <p:spPr>
          <a:xfrm>
            <a:off x="438047" y="5216902"/>
            <a:ext cx="8267905" cy="642496"/>
          </a:xfrm>
          <a:prstGeom prst="rect">
            <a:avLst/>
          </a:prstGeom>
        </p:spPr>
      </p:pic>
    </p:spTree>
    <p:extLst>
      <p:ext uri="{BB962C8B-B14F-4D97-AF65-F5344CB8AC3E}">
        <p14:creationId xmlns:p14="http://schemas.microsoft.com/office/powerpoint/2010/main" val="29839479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4" name="TextBox 3">
            <a:extLst>
              <a:ext uri="{FF2B5EF4-FFF2-40B4-BE49-F238E27FC236}">
                <a16:creationId xmlns:a16="http://schemas.microsoft.com/office/drawing/2014/main" id="{5578857D-5510-65B6-0460-AB9C72BB1C85}"/>
              </a:ext>
            </a:extLst>
          </p:cNvPr>
          <p:cNvSpPr txBox="1"/>
          <p:nvPr/>
        </p:nvSpPr>
        <p:spPr>
          <a:xfrm>
            <a:off x="289842" y="625435"/>
            <a:ext cx="8660328" cy="2954655"/>
          </a:xfrm>
          <a:prstGeom prst="rect">
            <a:avLst/>
          </a:prstGeom>
          <a:noFill/>
        </p:spPr>
        <p:txBody>
          <a:bodyPr wrap="square">
            <a:spAutoFit/>
          </a:bodyPr>
          <a:lstStyle/>
          <a:p>
            <a:pPr algn="just"/>
            <a:r>
              <a:rPr lang="en-IN" sz="2000" b="1" i="0" u="none" strike="noStrike" baseline="0" dirty="0">
                <a:solidFill>
                  <a:srgbClr val="C00000"/>
                </a:solidFill>
                <a:latin typeface="+mn-lt"/>
              </a:rPr>
              <a:t>Multiplicative Ciphers</a:t>
            </a:r>
          </a:p>
          <a:p>
            <a:pPr algn="just"/>
            <a:endParaRPr lang="en-IN" sz="2000" b="0" i="0" u="none" strike="noStrike" baseline="0" dirty="0">
              <a:latin typeface="+mn-lt"/>
            </a:endParaRPr>
          </a:p>
          <a:p>
            <a:pPr algn="just"/>
            <a:r>
              <a:rPr lang="en-US" sz="1800" b="0" i="0" u="none" strike="noStrike" baseline="0" dirty="0">
                <a:latin typeface="+mn-lt"/>
              </a:rPr>
              <a:t>Encryption algorithm specifies multiplication of the plaintext by the key and the decryption algorithm specifies division of the ciphertext by the key. </a:t>
            </a:r>
          </a:p>
          <a:p>
            <a:pPr algn="just"/>
            <a:endParaRPr lang="en-US" sz="2000" dirty="0">
              <a:latin typeface="+mn-lt"/>
            </a:endParaRPr>
          </a:p>
          <a:p>
            <a:pPr algn="just"/>
            <a:r>
              <a:rPr lang="en-US" sz="1800" b="0" i="0" u="none" strike="noStrike" baseline="0" dirty="0">
                <a:latin typeface="+mn-lt"/>
              </a:rPr>
              <a:t>Since operations are in Z</a:t>
            </a:r>
            <a:r>
              <a:rPr lang="en-US" sz="1800" b="0" i="0" u="none" strike="noStrike" baseline="-25000" dirty="0">
                <a:latin typeface="+mn-lt"/>
              </a:rPr>
              <a:t>26</a:t>
            </a:r>
            <a:r>
              <a:rPr lang="en-US" sz="1800" b="0" i="0" u="none" strike="noStrike" baseline="0" dirty="0">
                <a:latin typeface="+mn-lt"/>
              </a:rPr>
              <a:t>, decryption here means multiplying by the multiplicative inverse of the key. </a:t>
            </a:r>
          </a:p>
          <a:p>
            <a:pPr algn="just"/>
            <a:endParaRPr lang="en-US" sz="1800" dirty="0">
              <a:latin typeface="+mn-lt"/>
            </a:endParaRPr>
          </a:p>
          <a:p>
            <a:pPr algn="just"/>
            <a:r>
              <a:rPr lang="en-US" sz="1800" b="0" i="0" u="none" strike="noStrike" baseline="0" dirty="0">
                <a:solidFill>
                  <a:srgbClr val="C00000"/>
                </a:solidFill>
                <a:latin typeface="+mn-lt"/>
              </a:rPr>
              <a:t>The key needs to belong to the set Z</a:t>
            </a:r>
            <a:r>
              <a:rPr lang="en-US" sz="1800" b="0" i="0" u="none" strike="noStrike" baseline="-25000" dirty="0">
                <a:solidFill>
                  <a:srgbClr val="C00000"/>
                </a:solidFill>
                <a:latin typeface="+mn-lt"/>
              </a:rPr>
              <a:t>26</a:t>
            </a:r>
            <a:r>
              <a:rPr lang="en-US" sz="1800" b="0" i="0" u="none" strike="noStrike" baseline="0" dirty="0">
                <a:solidFill>
                  <a:srgbClr val="C00000"/>
                </a:solidFill>
                <a:latin typeface="+mn-lt"/>
              </a:rPr>
              <a:t>* to guarantee that encryption and decryption are inverses of </a:t>
            </a:r>
            <a:r>
              <a:rPr lang="en-IN" sz="1800" b="0" i="0" u="none" strike="noStrike" baseline="0" dirty="0">
                <a:solidFill>
                  <a:srgbClr val="C00000"/>
                </a:solidFill>
                <a:latin typeface="+mn-lt"/>
              </a:rPr>
              <a:t>each other.</a:t>
            </a:r>
            <a:endParaRPr lang="en-IN" sz="1800" dirty="0">
              <a:solidFill>
                <a:srgbClr val="C00000"/>
              </a:solidFill>
              <a:latin typeface="+mn-lt"/>
            </a:endParaRPr>
          </a:p>
        </p:txBody>
      </p:sp>
      <p:pic>
        <p:nvPicPr>
          <p:cNvPr id="5" name="Picture 4">
            <a:extLst>
              <a:ext uri="{FF2B5EF4-FFF2-40B4-BE49-F238E27FC236}">
                <a16:creationId xmlns:a16="http://schemas.microsoft.com/office/drawing/2014/main" id="{0C978E07-41A4-ADF7-3B7B-3A221F465C09}"/>
              </a:ext>
            </a:extLst>
          </p:cNvPr>
          <p:cNvPicPr>
            <a:picLocks noChangeAspect="1"/>
          </p:cNvPicPr>
          <p:nvPr/>
        </p:nvPicPr>
        <p:blipFill>
          <a:blip r:embed="rId2"/>
          <a:stretch>
            <a:fillRect/>
          </a:stretch>
        </p:blipFill>
        <p:spPr>
          <a:xfrm>
            <a:off x="767653" y="3944452"/>
            <a:ext cx="7608694" cy="2287692"/>
          </a:xfrm>
          <a:prstGeom prst="rect">
            <a:avLst/>
          </a:prstGeom>
        </p:spPr>
      </p:pic>
    </p:spTree>
    <p:extLst>
      <p:ext uri="{BB962C8B-B14F-4D97-AF65-F5344CB8AC3E}">
        <p14:creationId xmlns:p14="http://schemas.microsoft.com/office/powerpoint/2010/main" val="5666923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4" name="TextBox 3">
            <a:extLst>
              <a:ext uri="{FF2B5EF4-FFF2-40B4-BE49-F238E27FC236}">
                <a16:creationId xmlns:a16="http://schemas.microsoft.com/office/drawing/2014/main" id="{5578857D-5510-65B6-0460-AB9C72BB1C85}"/>
              </a:ext>
            </a:extLst>
          </p:cNvPr>
          <p:cNvSpPr txBox="1"/>
          <p:nvPr/>
        </p:nvSpPr>
        <p:spPr>
          <a:xfrm>
            <a:off x="414658" y="1355130"/>
            <a:ext cx="8314683" cy="1569660"/>
          </a:xfrm>
          <a:prstGeom prst="rect">
            <a:avLst/>
          </a:prstGeom>
          <a:noFill/>
        </p:spPr>
        <p:txBody>
          <a:bodyPr wrap="square">
            <a:spAutoFit/>
          </a:bodyPr>
          <a:lstStyle/>
          <a:p>
            <a:pPr algn="just"/>
            <a:r>
              <a:rPr lang="en-US" sz="2400" b="0" i="0" u="none" strike="noStrike" baseline="0" dirty="0">
                <a:latin typeface="+mn-lt"/>
              </a:rPr>
              <a:t>In a multiplicative cipher, the plaintext and ciphertext are integers in Z</a:t>
            </a:r>
            <a:r>
              <a:rPr lang="en-US" sz="2400" b="0" i="0" u="none" strike="noStrike" baseline="-25000" dirty="0">
                <a:latin typeface="+mn-lt"/>
              </a:rPr>
              <a:t>26</a:t>
            </a:r>
            <a:endParaRPr lang="en-US" sz="2400" b="0" i="0" u="none" strike="noStrike" baseline="0" dirty="0">
              <a:latin typeface="+mn-lt"/>
            </a:endParaRPr>
          </a:p>
          <a:p>
            <a:pPr algn="just"/>
            <a:endParaRPr lang="en-US" sz="2400" dirty="0">
              <a:latin typeface="+mn-lt"/>
            </a:endParaRPr>
          </a:p>
          <a:p>
            <a:pPr algn="just"/>
            <a:r>
              <a:rPr lang="en-US" sz="2400" b="0" i="0" u="none" strike="noStrike" baseline="0" dirty="0">
                <a:latin typeface="+mn-lt"/>
              </a:rPr>
              <a:t>the key </a:t>
            </a:r>
            <a:r>
              <a:rPr lang="en-IN" sz="2400" b="0" i="0" u="none" strike="noStrike" baseline="0" dirty="0">
                <a:latin typeface="+mn-lt"/>
              </a:rPr>
              <a:t>is an integer in Z</a:t>
            </a:r>
            <a:r>
              <a:rPr lang="en-IN" sz="2400" b="0" i="0" u="none" strike="noStrike" baseline="-25000" dirty="0">
                <a:latin typeface="+mn-lt"/>
              </a:rPr>
              <a:t>26</a:t>
            </a:r>
            <a:r>
              <a:rPr lang="en-IN" sz="2400" b="0" i="0" u="none" strike="noStrike" baseline="0" dirty="0">
                <a:latin typeface="+mn-lt"/>
              </a:rPr>
              <a:t>*</a:t>
            </a:r>
            <a:endParaRPr lang="en-IN" sz="2400" dirty="0">
              <a:latin typeface="+mn-lt"/>
            </a:endParaRPr>
          </a:p>
        </p:txBody>
      </p:sp>
    </p:spTree>
    <p:extLst>
      <p:ext uri="{BB962C8B-B14F-4D97-AF65-F5344CB8AC3E}">
        <p14:creationId xmlns:p14="http://schemas.microsoft.com/office/powerpoint/2010/main" val="33925647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4" name="TextBox 3">
            <a:extLst>
              <a:ext uri="{FF2B5EF4-FFF2-40B4-BE49-F238E27FC236}">
                <a16:creationId xmlns:a16="http://schemas.microsoft.com/office/drawing/2014/main" id="{5578857D-5510-65B6-0460-AB9C72BB1C85}"/>
              </a:ext>
            </a:extLst>
          </p:cNvPr>
          <p:cNvSpPr txBox="1"/>
          <p:nvPr/>
        </p:nvSpPr>
        <p:spPr>
          <a:xfrm>
            <a:off x="414658" y="932675"/>
            <a:ext cx="8314683" cy="1631216"/>
          </a:xfrm>
          <a:prstGeom prst="rect">
            <a:avLst/>
          </a:prstGeom>
          <a:noFill/>
        </p:spPr>
        <p:txBody>
          <a:bodyPr wrap="square">
            <a:spAutoFit/>
          </a:bodyPr>
          <a:lstStyle/>
          <a:p>
            <a:pPr algn="just"/>
            <a:r>
              <a:rPr lang="en-IN" sz="2000" b="0" i="0" strike="noStrike" baseline="0" dirty="0">
                <a:latin typeface="+mn-lt"/>
              </a:rPr>
              <a:t>Example </a:t>
            </a:r>
            <a:r>
              <a:rPr lang="en-IN" sz="2000" dirty="0">
                <a:latin typeface="+mn-lt"/>
              </a:rPr>
              <a:t>:  </a:t>
            </a:r>
            <a:r>
              <a:rPr lang="en-US" sz="2000" b="0" i="0" strike="noStrike" baseline="0" dirty="0">
                <a:latin typeface="+mn-lt"/>
              </a:rPr>
              <a:t>What is the key domain for any multiplicative cipher?</a:t>
            </a:r>
          </a:p>
          <a:p>
            <a:pPr algn="just"/>
            <a:endParaRPr lang="en-IN" sz="2000" b="0" i="0" strike="noStrike" baseline="0" dirty="0">
              <a:latin typeface="+mn-lt"/>
            </a:endParaRPr>
          </a:p>
          <a:p>
            <a:pPr algn="just"/>
            <a:r>
              <a:rPr lang="en-IN" sz="2000" b="0" i="0" strike="noStrike" baseline="0" dirty="0">
                <a:latin typeface="+mn-lt"/>
              </a:rPr>
              <a:t>Solution :</a:t>
            </a:r>
            <a:r>
              <a:rPr lang="en-IN" sz="2000" dirty="0">
                <a:latin typeface="+mn-lt"/>
              </a:rPr>
              <a:t> </a:t>
            </a:r>
            <a:r>
              <a:rPr lang="en-US" sz="2000" b="0" i="0" strike="noStrike" baseline="0" dirty="0">
                <a:latin typeface="+mn-lt"/>
              </a:rPr>
              <a:t>The key needs to be in Z</a:t>
            </a:r>
            <a:r>
              <a:rPr lang="en-US" sz="2000" b="0" i="0" strike="noStrike" baseline="-25000" dirty="0">
                <a:latin typeface="+mn-lt"/>
              </a:rPr>
              <a:t>26</a:t>
            </a:r>
            <a:r>
              <a:rPr lang="en-US" sz="2000" b="0" i="0" strike="noStrike" baseline="0" dirty="0">
                <a:latin typeface="+mn-lt"/>
              </a:rPr>
              <a:t>*. </a:t>
            </a:r>
          </a:p>
          <a:p>
            <a:pPr algn="just"/>
            <a:endParaRPr lang="en-US" sz="2000" b="0" i="0" strike="noStrike" baseline="0" dirty="0">
              <a:latin typeface="+mn-lt"/>
            </a:endParaRPr>
          </a:p>
          <a:p>
            <a:pPr algn="just"/>
            <a:r>
              <a:rPr lang="en-US" sz="2000" b="0" i="0" strike="noStrike" baseline="0" dirty="0">
                <a:latin typeface="+mn-lt"/>
              </a:rPr>
              <a:t>This set has only 12 members: 1, 3, 5, 7, 9, 11, 15, 17, 19, 21, </a:t>
            </a:r>
            <a:r>
              <a:rPr lang="en-IN" sz="2000" b="0" i="0" strike="noStrike" baseline="0" dirty="0">
                <a:latin typeface="+mn-lt"/>
              </a:rPr>
              <a:t>23, 25.</a:t>
            </a:r>
            <a:endParaRPr lang="en-IN" sz="2000" dirty="0">
              <a:latin typeface="+mn-lt"/>
            </a:endParaRPr>
          </a:p>
        </p:txBody>
      </p:sp>
      <p:sp>
        <p:nvSpPr>
          <p:cNvPr id="2" name="TextBox 1">
            <a:extLst>
              <a:ext uri="{FF2B5EF4-FFF2-40B4-BE49-F238E27FC236}">
                <a16:creationId xmlns:a16="http://schemas.microsoft.com/office/drawing/2014/main" id="{D8C225CB-9DF5-A421-3F5C-7B88F193BE49}"/>
              </a:ext>
            </a:extLst>
          </p:cNvPr>
          <p:cNvSpPr txBox="1"/>
          <p:nvPr/>
        </p:nvSpPr>
        <p:spPr>
          <a:xfrm>
            <a:off x="414657" y="6040540"/>
            <a:ext cx="1507397" cy="338554"/>
          </a:xfrm>
          <a:prstGeom prst="rect">
            <a:avLst/>
          </a:prstGeom>
          <a:noFill/>
        </p:spPr>
        <p:txBody>
          <a:bodyPr wrap="square" rtlCol="0">
            <a:spAutoFit/>
          </a:bodyPr>
          <a:lstStyle/>
          <a:p>
            <a:r>
              <a:rPr lang="en-US" dirty="0" err="1"/>
              <a:t>gcd</a:t>
            </a:r>
            <a:r>
              <a:rPr lang="en-US" dirty="0"/>
              <a:t>(n,26)=1</a:t>
            </a:r>
            <a:endParaRPr lang="en-IN" dirty="0"/>
          </a:p>
        </p:txBody>
      </p:sp>
    </p:spTree>
    <p:extLst>
      <p:ext uri="{BB962C8B-B14F-4D97-AF65-F5344CB8AC3E}">
        <p14:creationId xmlns:p14="http://schemas.microsoft.com/office/powerpoint/2010/main" val="78218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022C0A92-9852-2C46-4E76-F11B6097A948}"/>
              </a:ext>
            </a:extLst>
          </p:cNvPr>
          <p:cNvSpPr txBox="1"/>
          <p:nvPr/>
        </p:nvSpPr>
        <p:spPr>
          <a:xfrm>
            <a:off x="309045" y="861754"/>
            <a:ext cx="8449100" cy="4534575"/>
          </a:xfrm>
          <a:prstGeom prst="rect">
            <a:avLst/>
          </a:prstGeom>
          <a:noFill/>
        </p:spPr>
        <p:txBody>
          <a:bodyPr wrap="square">
            <a:spAutoFit/>
          </a:bodyPr>
          <a:lstStyle/>
          <a:p>
            <a:pPr algn="just"/>
            <a:r>
              <a:rPr lang="en-US" sz="2000" b="0" i="0" u="none" strike="noStrike" baseline="0" dirty="0">
                <a:latin typeface="+mn-lt"/>
              </a:rPr>
              <a:t> </a:t>
            </a:r>
            <a:r>
              <a:rPr lang="en-US" sz="1800" dirty="0">
                <a:latin typeface="+mn-lt"/>
              </a:rPr>
              <a:t>A</a:t>
            </a:r>
            <a:r>
              <a:rPr lang="en-US" sz="1800" b="0" i="0" u="none" strike="noStrike" baseline="0" dirty="0">
                <a:latin typeface="+mn-lt"/>
              </a:rPr>
              <a:t>n entity, Alice, can send a message to another entity, Bob, over an insecure channel with the assumption that an adversary, Eve, cannot understand the contents of the message by simply eavesdropping over the channel.</a:t>
            </a:r>
          </a:p>
          <a:p>
            <a:pPr algn="just"/>
            <a:endParaRPr lang="en-US" sz="2000" b="0" i="0" u="none" strike="noStrike" baseline="0" dirty="0">
              <a:latin typeface="+mn-lt"/>
            </a:endParaRPr>
          </a:p>
          <a:p>
            <a:pPr marL="342900" indent="-342900" algn="just">
              <a:lnSpc>
                <a:spcPct val="150000"/>
              </a:lnSpc>
              <a:buFont typeface="Arial" panose="020B0604020202020204" pitchFamily="34" charset="0"/>
              <a:buChar char="•"/>
            </a:pPr>
            <a:r>
              <a:rPr lang="en-US" sz="1800" b="0" i="0" u="none" strike="noStrike" baseline="0" dirty="0">
                <a:solidFill>
                  <a:srgbClr val="FF0000"/>
                </a:solidFill>
                <a:latin typeface="+mn-lt"/>
              </a:rPr>
              <a:t>Plaintext: </a:t>
            </a:r>
            <a:r>
              <a:rPr lang="en-US" sz="1800" b="0" i="0" u="none" strike="noStrike" baseline="0" dirty="0">
                <a:latin typeface="+mn-lt"/>
              </a:rPr>
              <a:t>Original message from Alice to Bob.</a:t>
            </a:r>
            <a:r>
              <a:rPr lang="en-US" sz="1800" b="0" i="0" u="none" strike="noStrike" baseline="0" dirty="0">
                <a:solidFill>
                  <a:srgbClr val="C00000"/>
                </a:solidFill>
                <a:latin typeface="+mn-lt"/>
              </a:rPr>
              <a:t> </a:t>
            </a:r>
          </a:p>
          <a:p>
            <a:pPr marL="342900" indent="-342900" algn="just">
              <a:lnSpc>
                <a:spcPct val="150000"/>
              </a:lnSpc>
              <a:buFont typeface="Arial" panose="020B0604020202020204" pitchFamily="34" charset="0"/>
              <a:buChar char="•"/>
            </a:pPr>
            <a:r>
              <a:rPr lang="en-US" sz="1800" dirty="0">
                <a:solidFill>
                  <a:srgbClr val="FF0000"/>
                </a:solidFill>
                <a:latin typeface="+mn-lt"/>
              </a:rPr>
              <a:t>Ciphertext: </a:t>
            </a:r>
            <a:r>
              <a:rPr lang="en-US" sz="1800" dirty="0">
                <a:latin typeface="+mn-lt"/>
              </a:rPr>
              <a:t>T</a:t>
            </a:r>
            <a:r>
              <a:rPr lang="en-US" sz="1800" b="0" i="0" u="none" strike="noStrike" baseline="0" dirty="0">
                <a:latin typeface="+mn-lt"/>
              </a:rPr>
              <a:t>he message that is sent through the channel.</a:t>
            </a:r>
            <a:endParaRPr lang="en-US" sz="1800" b="0" i="0" u="none" strike="noStrike" baseline="0" dirty="0">
              <a:solidFill>
                <a:srgbClr val="C00000"/>
              </a:solidFill>
              <a:latin typeface="+mn-lt"/>
            </a:endParaRPr>
          </a:p>
          <a:p>
            <a:pPr marL="342900" indent="-342900" algn="just">
              <a:lnSpc>
                <a:spcPct val="150000"/>
              </a:lnSpc>
              <a:buFont typeface="Arial" panose="020B0604020202020204" pitchFamily="34" charset="0"/>
              <a:buChar char="•"/>
            </a:pPr>
            <a:r>
              <a:rPr lang="en-US" sz="1800" b="0" i="0" u="none" strike="noStrike" baseline="0" dirty="0">
                <a:solidFill>
                  <a:srgbClr val="FF0000"/>
                </a:solidFill>
                <a:latin typeface="+mn-lt"/>
              </a:rPr>
              <a:t>Encryption algorithm and a shared secret key</a:t>
            </a:r>
            <a:r>
              <a:rPr lang="en-US" sz="1800" b="0" i="0" u="none" strike="noStrike" baseline="0" dirty="0">
                <a:latin typeface="+mn-lt"/>
              </a:rPr>
              <a:t>: To create the ciphertext from the plaintext</a:t>
            </a:r>
            <a:r>
              <a:rPr lang="en-US" sz="1800" dirty="0">
                <a:latin typeface="+mn-lt"/>
              </a:rPr>
              <a:t>.</a:t>
            </a:r>
            <a:r>
              <a:rPr lang="en-US" sz="1800" b="0" i="0" u="none" strike="noStrike" baseline="0" dirty="0">
                <a:latin typeface="+mn-lt"/>
              </a:rPr>
              <a:t>. </a:t>
            </a:r>
          </a:p>
          <a:p>
            <a:pPr marL="342900" indent="-342900" algn="just">
              <a:lnSpc>
                <a:spcPct val="150000"/>
              </a:lnSpc>
              <a:buFont typeface="Arial" panose="020B0604020202020204" pitchFamily="34" charset="0"/>
              <a:buChar char="•"/>
            </a:pPr>
            <a:r>
              <a:rPr lang="en-US" sz="1800" dirty="0">
                <a:solidFill>
                  <a:srgbClr val="FF0000"/>
                </a:solidFill>
                <a:latin typeface="+mn-lt"/>
              </a:rPr>
              <a:t>D</a:t>
            </a:r>
            <a:r>
              <a:rPr lang="en-US" sz="1800" b="0" i="0" u="none" strike="noStrike" baseline="0" dirty="0">
                <a:solidFill>
                  <a:srgbClr val="FF0000"/>
                </a:solidFill>
                <a:latin typeface="+mn-lt"/>
              </a:rPr>
              <a:t>ecryption algorithm and the shared  secret key:  </a:t>
            </a:r>
            <a:r>
              <a:rPr lang="en-US" sz="1800" b="0" i="0" u="none" strike="noStrike" baseline="0" dirty="0">
                <a:latin typeface="+mn-lt"/>
              </a:rPr>
              <a:t>To create the plaintext from ciphertext.</a:t>
            </a:r>
          </a:p>
          <a:p>
            <a:pPr marL="342900" indent="-342900" algn="just">
              <a:lnSpc>
                <a:spcPct val="150000"/>
              </a:lnSpc>
              <a:buFont typeface="Arial" panose="020B0604020202020204" pitchFamily="34" charset="0"/>
              <a:buChar char="•"/>
            </a:pPr>
            <a:r>
              <a:rPr lang="en-US" sz="1800" b="0" i="0" u="none" strike="noStrike" baseline="0" dirty="0">
                <a:latin typeface="+mn-lt"/>
              </a:rPr>
              <a:t>We refer to </a:t>
            </a:r>
            <a:r>
              <a:rPr lang="en-US" sz="1800" b="0" i="0" u="none" strike="noStrike" baseline="0" dirty="0">
                <a:solidFill>
                  <a:srgbClr val="C00000"/>
                </a:solidFill>
                <a:latin typeface="+mn-lt"/>
              </a:rPr>
              <a:t>encryption and decryption algorithms as ciphers. </a:t>
            </a:r>
          </a:p>
          <a:p>
            <a:pPr marL="342900" indent="-342900" algn="just">
              <a:lnSpc>
                <a:spcPct val="150000"/>
              </a:lnSpc>
              <a:buFont typeface="Arial" panose="020B0604020202020204" pitchFamily="34" charset="0"/>
              <a:buChar char="•"/>
            </a:pPr>
            <a:r>
              <a:rPr lang="en-US" sz="1800" b="0" i="0" u="none" strike="noStrike" baseline="0" dirty="0">
                <a:solidFill>
                  <a:srgbClr val="C00000"/>
                </a:solidFill>
                <a:latin typeface="+mn-lt"/>
              </a:rPr>
              <a:t>A key is a set of values </a:t>
            </a:r>
            <a:r>
              <a:rPr lang="en-US" sz="1800" b="0" i="0" u="none" strike="noStrike" baseline="0" dirty="0">
                <a:latin typeface="+mn-lt"/>
              </a:rPr>
              <a:t>(numbers) that the cipher</a:t>
            </a:r>
            <a:r>
              <a:rPr lang="en-US" sz="1800" dirty="0">
                <a:latin typeface="+mn-lt"/>
              </a:rPr>
              <a:t> </a:t>
            </a:r>
            <a:r>
              <a:rPr lang="en-US" sz="1800" b="0" i="0" u="none" strike="noStrike" baseline="0" dirty="0">
                <a:latin typeface="+mn-lt"/>
              </a:rPr>
              <a:t> operates on.</a:t>
            </a:r>
            <a:endParaRPr lang="en-IN" sz="1800" dirty="0">
              <a:latin typeface="+mn-lt"/>
            </a:endParaRPr>
          </a:p>
        </p:txBody>
      </p:sp>
    </p:spTree>
    <p:extLst>
      <p:ext uri="{BB962C8B-B14F-4D97-AF65-F5344CB8AC3E}">
        <p14:creationId xmlns:p14="http://schemas.microsoft.com/office/powerpoint/2010/main" val="28525588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4" name="TextBox 3">
            <a:extLst>
              <a:ext uri="{FF2B5EF4-FFF2-40B4-BE49-F238E27FC236}">
                <a16:creationId xmlns:a16="http://schemas.microsoft.com/office/drawing/2014/main" id="{5578857D-5510-65B6-0460-AB9C72BB1C85}"/>
              </a:ext>
            </a:extLst>
          </p:cNvPr>
          <p:cNvSpPr txBox="1"/>
          <p:nvPr/>
        </p:nvSpPr>
        <p:spPr>
          <a:xfrm>
            <a:off x="414658" y="932675"/>
            <a:ext cx="8314683" cy="707886"/>
          </a:xfrm>
          <a:prstGeom prst="rect">
            <a:avLst/>
          </a:prstGeom>
          <a:noFill/>
        </p:spPr>
        <p:txBody>
          <a:bodyPr wrap="square">
            <a:spAutoFit/>
          </a:bodyPr>
          <a:lstStyle/>
          <a:p>
            <a:pPr algn="just"/>
            <a:r>
              <a:rPr lang="en-US" sz="2000" dirty="0">
                <a:latin typeface="+mn-lt"/>
              </a:rPr>
              <a:t>U</a:t>
            </a:r>
            <a:r>
              <a:rPr lang="en-US" sz="2000" b="0" i="0" u="none" strike="noStrike" baseline="0" dirty="0">
                <a:latin typeface="+mn-lt"/>
              </a:rPr>
              <a:t>se a multiplicative cipher to encrypt the message “hello” with a key of 7. </a:t>
            </a:r>
            <a:endParaRPr lang="en-IN" sz="2000" u="sng" dirty="0">
              <a:latin typeface="+mn-lt"/>
            </a:endParaRPr>
          </a:p>
        </p:txBody>
      </p:sp>
      <p:pic>
        <p:nvPicPr>
          <p:cNvPr id="2" name="Picture 1">
            <a:extLst>
              <a:ext uri="{FF2B5EF4-FFF2-40B4-BE49-F238E27FC236}">
                <a16:creationId xmlns:a16="http://schemas.microsoft.com/office/drawing/2014/main" id="{B9E4C1B4-7D2B-B2FA-CA8C-C6ABBBFCD4A1}"/>
              </a:ext>
            </a:extLst>
          </p:cNvPr>
          <p:cNvPicPr>
            <a:picLocks noChangeAspect="1"/>
          </p:cNvPicPr>
          <p:nvPr/>
        </p:nvPicPr>
        <p:blipFill>
          <a:blip r:embed="rId2"/>
          <a:stretch>
            <a:fillRect/>
          </a:stretch>
        </p:blipFill>
        <p:spPr>
          <a:xfrm>
            <a:off x="414658" y="4005075"/>
            <a:ext cx="8075448" cy="1305851"/>
          </a:xfrm>
          <a:prstGeom prst="rect">
            <a:avLst/>
          </a:prstGeom>
        </p:spPr>
      </p:pic>
    </p:spTree>
    <p:extLst>
      <p:ext uri="{BB962C8B-B14F-4D97-AF65-F5344CB8AC3E}">
        <p14:creationId xmlns:p14="http://schemas.microsoft.com/office/powerpoint/2010/main" val="8303759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4" name="TextBox 3">
            <a:extLst>
              <a:ext uri="{FF2B5EF4-FFF2-40B4-BE49-F238E27FC236}">
                <a16:creationId xmlns:a16="http://schemas.microsoft.com/office/drawing/2014/main" id="{5578857D-5510-65B6-0460-AB9C72BB1C85}"/>
              </a:ext>
            </a:extLst>
          </p:cNvPr>
          <p:cNvSpPr txBox="1"/>
          <p:nvPr/>
        </p:nvSpPr>
        <p:spPr>
          <a:xfrm>
            <a:off x="414658" y="932675"/>
            <a:ext cx="8314683" cy="707886"/>
          </a:xfrm>
          <a:prstGeom prst="rect">
            <a:avLst/>
          </a:prstGeom>
          <a:noFill/>
        </p:spPr>
        <p:txBody>
          <a:bodyPr wrap="square">
            <a:spAutoFit/>
          </a:bodyPr>
          <a:lstStyle/>
          <a:p>
            <a:pPr algn="just"/>
            <a:r>
              <a:rPr lang="en-IN" sz="2000" b="0" i="0" u="none" strike="noStrike" baseline="0" dirty="0">
                <a:latin typeface="+mn-lt"/>
              </a:rPr>
              <a:t>Example 3.8 :</a:t>
            </a:r>
            <a:r>
              <a:rPr lang="en-IN" sz="2000" dirty="0">
                <a:latin typeface="+mn-lt"/>
              </a:rPr>
              <a:t> </a:t>
            </a:r>
            <a:r>
              <a:rPr lang="en-US" sz="2000" b="0" i="0" u="none" strike="noStrike" baseline="0" dirty="0">
                <a:latin typeface="+mn-lt"/>
              </a:rPr>
              <a:t>We use a multiplicative cipher to encrypt the message “hello” with a key of 7. The ciphertext is </a:t>
            </a:r>
            <a:r>
              <a:rPr lang="en-IN" sz="2000" b="0" i="0" u="none" strike="noStrike" baseline="0" dirty="0">
                <a:latin typeface="+mn-lt"/>
              </a:rPr>
              <a:t>“XCZZU”.</a:t>
            </a:r>
            <a:endParaRPr lang="en-IN" sz="2000" u="sng" dirty="0">
              <a:latin typeface="+mn-lt"/>
            </a:endParaRPr>
          </a:p>
        </p:txBody>
      </p:sp>
      <p:pic>
        <p:nvPicPr>
          <p:cNvPr id="6" name="Picture 5">
            <a:extLst>
              <a:ext uri="{FF2B5EF4-FFF2-40B4-BE49-F238E27FC236}">
                <a16:creationId xmlns:a16="http://schemas.microsoft.com/office/drawing/2014/main" id="{0D5DCFD7-92D5-E9CB-E639-D9FE1FF13604}"/>
              </a:ext>
            </a:extLst>
          </p:cNvPr>
          <p:cNvPicPr>
            <a:picLocks noChangeAspect="1"/>
          </p:cNvPicPr>
          <p:nvPr/>
        </p:nvPicPr>
        <p:blipFill>
          <a:blip r:embed="rId2"/>
          <a:stretch>
            <a:fillRect/>
          </a:stretch>
        </p:blipFill>
        <p:spPr>
          <a:xfrm>
            <a:off x="693095" y="2660900"/>
            <a:ext cx="7552713" cy="1306052"/>
          </a:xfrm>
          <a:prstGeom prst="rect">
            <a:avLst/>
          </a:prstGeom>
        </p:spPr>
      </p:pic>
    </p:spTree>
    <p:extLst>
      <p:ext uri="{BB962C8B-B14F-4D97-AF65-F5344CB8AC3E}">
        <p14:creationId xmlns:p14="http://schemas.microsoft.com/office/powerpoint/2010/main" val="32153720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8" name="TextBox 7">
            <a:extLst>
              <a:ext uri="{FF2B5EF4-FFF2-40B4-BE49-F238E27FC236}">
                <a16:creationId xmlns:a16="http://schemas.microsoft.com/office/drawing/2014/main" id="{A8C2855B-7E33-AB99-777C-6F904A67578B}"/>
              </a:ext>
            </a:extLst>
          </p:cNvPr>
          <p:cNvSpPr txBox="1"/>
          <p:nvPr/>
        </p:nvSpPr>
        <p:spPr>
          <a:xfrm>
            <a:off x="232235" y="510220"/>
            <a:ext cx="8487505" cy="5539978"/>
          </a:xfrm>
          <a:prstGeom prst="rect">
            <a:avLst/>
          </a:prstGeom>
          <a:noFill/>
        </p:spPr>
        <p:txBody>
          <a:bodyPr wrap="square">
            <a:spAutoFit/>
          </a:bodyPr>
          <a:lstStyle/>
          <a:p>
            <a:pPr algn="just"/>
            <a:r>
              <a:rPr lang="en-IN" sz="2000" b="1" i="0" u="none" strike="noStrike" baseline="0" dirty="0">
                <a:solidFill>
                  <a:srgbClr val="C00000"/>
                </a:solidFill>
                <a:latin typeface="+mn-lt"/>
              </a:rPr>
              <a:t>Affine Cipher</a:t>
            </a:r>
          </a:p>
          <a:p>
            <a:pPr algn="just"/>
            <a:endParaRPr lang="en-IN" sz="2000" b="1" i="0" u="none" strike="noStrike" baseline="0" dirty="0">
              <a:solidFill>
                <a:srgbClr val="C00000"/>
              </a:solidFill>
              <a:latin typeface="+mn-lt"/>
            </a:endParaRPr>
          </a:p>
          <a:p>
            <a:pPr algn="just"/>
            <a:r>
              <a:rPr lang="en-US" sz="2000" b="0" i="0" u="none" strike="noStrike" baseline="0" dirty="0">
                <a:latin typeface="+mn-lt"/>
              </a:rPr>
              <a:t>Combination of  the additive and multiplicative ciphers with a pair of keys. </a:t>
            </a:r>
          </a:p>
          <a:p>
            <a:pPr algn="just"/>
            <a:r>
              <a:rPr lang="en-US" sz="2000" b="0" i="0" u="none" strike="noStrike" baseline="0" dirty="0">
                <a:latin typeface="+mn-lt"/>
              </a:rPr>
              <a:t>The first key is used with the multiplicative cipher; the second key is used with the additive cipher. </a:t>
            </a:r>
          </a:p>
          <a:p>
            <a:pPr algn="just"/>
            <a:endParaRPr lang="en-US" sz="2000" b="0" i="0" u="none" strike="noStrike" baseline="0" dirty="0">
              <a:latin typeface="+mn-lt"/>
            </a:endParaRPr>
          </a:p>
          <a:p>
            <a:pPr algn="just"/>
            <a:r>
              <a:rPr lang="en-US" sz="1800" dirty="0">
                <a:latin typeface="+mn-lt"/>
              </a:rPr>
              <a:t>T</a:t>
            </a:r>
            <a:r>
              <a:rPr lang="en-US" sz="1800" b="0" i="0" u="none" strike="noStrike" baseline="0" dirty="0">
                <a:latin typeface="+mn-lt"/>
              </a:rPr>
              <a:t>he affine cipher is actually two ciphers, applied one after another. </a:t>
            </a:r>
          </a:p>
          <a:p>
            <a:pPr algn="just"/>
            <a:endParaRPr lang="en-US" sz="1800" b="0" i="0" u="none" strike="noStrike" baseline="0" dirty="0">
              <a:latin typeface="+mn-lt"/>
            </a:endParaRPr>
          </a:p>
          <a:p>
            <a:pPr algn="just"/>
            <a:r>
              <a:rPr lang="en-US" sz="1800" dirty="0" err="1">
                <a:latin typeface="+mn-lt"/>
              </a:rPr>
              <a:t>Ie</a:t>
            </a:r>
            <a:r>
              <a:rPr lang="en-US" sz="1800" dirty="0">
                <a:latin typeface="+mn-lt"/>
              </a:rPr>
              <a:t>.     </a:t>
            </a:r>
            <a:r>
              <a:rPr lang="en-US" sz="1800" b="0" i="0" u="none" strike="noStrike" baseline="0" dirty="0">
                <a:latin typeface="+mn-lt"/>
              </a:rPr>
              <a:t> C = </a:t>
            </a:r>
            <a:r>
              <a:rPr lang="da-DK" sz="1800" b="0" i="0" u="none" strike="noStrike" baseline="0" dirty="0">
                <a:latin typeface="+mn-lt"/>
              </a:rPr>
              <a:t>(P × k</a:t>
            </a:r>
            <a:r>
              <a:rPr lang="da-DK" sz="1800" b="0" i="0" u="none" strike="noStrike" baseline="-25000" dirty="0">
                <a:latin typeface="+mn-lt"/>
              </a:rPr>
              <a:t>1</a:t>
            </a:r>
            <a:r>
              <a:rPr lang="da-DK" sz="1800" b="0" i="0" u="none" strike="noStrike" baseline="0" dirty="0">
                <a:latin typeface="+mn-lt"/>
              </a:rPr>
              <a:t> + k</a:t>
            </a:r>
            <a:r>
              <a:rPr lang="da-DK" sz="1800" b="0" i="0" u="none" strike="noStrike" baseline="-25000" dirty="0">
                <a:latin typeface="+mn-lt"/>
              </a:rPr>
              <a:t>2</a:t>
            </a:r>
            <a:r>
              <a:rPr lang="da-DK" sz="1800" b="0" i="0" u="none" strike="noStrike" baseline="0" dirty="0">
                <a:latin typeface="+mn-lt"/>
              </a:rPr>
              <a:t>) mod 26 and P = ((C − k</a:t>
            </a:r>
            <a:r>
              <a:rPr lang="da-DK" sz="1800" b="0" i="0" u="none" strike="noStrike" baseline="-25000" dirty="0">
                <a:latin typeface="+mn-lt"/>
              </a:rPr>
              <a:t>2</a:t>
            </a:r>
            <a:r>
              <a:rPr lang="da-DK" sz="1800" b="0" i="0" u="none" strike="noStrike" baseline="0" dirty="0">
                <a:latin typeface="+mn-lt"/>
              </a:rPr>
              <a:t>) × k</a:t>
            </a:r>
            <a:r>
              <a:rPr lang="da-DK" sz="1800" b="0" i="0" u="none" strike="noStrike" baseline="-25000" dirty="0">
                <a:latin typeface="+mn-lt"/>
              </a:rPr>
              <a:t>1</a:t>
            </a:r>
            <a:r>
              <a:rPr lang="en-US" sz="1800" b="0" i="0" u="none" strike="noStrike" baseline="30000" dirty="0">
                <a:latin typeface="+mn-lt"/>
              </a:rPr>
              <a:t>−1</a:t>
            </a:r>
            <a:r>
              <a:rPr lang="en-US" sz="1800" b="0" i="0" u="none" strike="noStrike" baseline="0" dirty="0">
                <a:latin typeface="+mn-lt"/>
              </a:rPr>
              <a:t>) mod 26. </a:t>
            </a:r>
          </a:p>
          <a:p>
            <a:pPr algn="just"/>
            <a:endParaRPr lang="en-US" sz="2000" b="0" i="0" u="none" strike="noStrike" baseline="0" dirty="0">
              <a:latin typeface="+mn-lt"/>
            </a:endParaRPr>
          </a:p>
          <a:p>
            <a:pPr algn="just"/>
            <a:endParaRPr lang="en-US" sz="2000" dirty="0">
              <a:latin typeface="+mn-lt"/>
            </a:endParaRPr>
          </a:p>
          <a:p>
            <a:pPr algn="just"/>
            <a:endParaRPr lang="en-US" sz="2000" dirty="0">
              <a:latin typeface="+mn-lt"/>
            </a:endParaRPr>
          </a:p>
          <a:p>
            <a:pPr algn="just"/>
            <a:endParaRPr lang="en-US" sz="2000" b="0" i="0" u="none" strike="noStrike" baseline="0" dirty="0">
              <a:latin typeface="+mn-lt"/>
            </a:endParaRPr>
          </a:p>
          <a:p>
            <a:pPr algn="just"/>
            <a:endParaRPr lang="en-US" sz="2000" b="0" i="0" u="none" strike="noStrike" baseline="0" dirty="0">
              <a:latin typeface="+mn-lt"/>
            </a:endParaRPr>
          </a:p>
          <a:p>
            <a:pPr algn="just"/>
            <a:r>
              <a:rPr lang="en-US" b="0" i="0" u="none" strike="noStrike" baseline="0" dirty="0">
                <a:latin typeface="+mn-lt"/>
              </a:rPr>
              <a:t>Whenever we use a combination of ciphers we should be sure that each one has an inverse at the other side of the line and that they are used in reverse order in the encryption and decryption. </a:t>
            </a:r>
          </a:p>
          <a:p>
            <a:pPr algn="just"/>
            <a:r>
              <a:rPr lang="en-US" b="0" i="0" u="none" strike="noStrike" baseline="0" dirty="0">
                <a:solidFill>
                  <a:srgbClr val="C00000"/>
                </a:solidFill>
                <a:latin typeface="+mn-lt"/>
              </a:rPr>
              <a:t>If addition is the last operation in encryption, then subtraction should be the first in decryption.</a:t>
            </a:r>
            <a:endParaRPr lang="en-IN" dirty="0">
              <a:solidFill>
                <a:srgbClr val="C00000"/>
              </a:solidFill>
              <a:latin typeface="+mn-lt"/>
            </a:endParaRPr>
          </a:p>
        </p:txBody>
      </p:sp>
    </p:spTree>
    <p:extLst>
      <p:ext uri="{BB962C8B-B14F-4D97-AF65-F5344CB8AC3E}">
        <p14:creationId xmlns:p14="http://schemas.microsoft.com/office/powerpoint/2010/main" val="11309610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8" name="TextBox 7">
            <a:extLst>
              <a:ext uri="{FF2B5EF4-FFF2-40B4-BE49-F238E27FC236}">
                <a16:creationId xmlns:a16="http://schemas.microsoft.com/office/drawing/2014/main" id="{A8C2855B-7E33-AB99-777C-6F904A67578B}"/>
              </a:ext>
            </a:extLst>
          </p:cNvPr>
          <p:cNvSpPr txBox="1"/>
          <p:nvPr/>
        </p:nvSpPr>
        <p:spPr>
          <a:xfrm>
            <a:off x="309045" y="779055"/>
            <a:ext cx="8487505" cy="707886"/>
          </a:xfrm>
          <a:prstGeom prst="rect">
            <a:avLst/>
          </a:prstGeom>
          <a:noFill/>
        </p:spPr>
        <p:txBody>
          <a:bodyPr wrap="square">
            <a:spAutoFit/>
          </a:bodyPr>
          <a:lstStyle/>
          <a:p>
            <a:pPr algn="just"/>
            <a:r>
              <a:rPr lang="en-IN" sz="2000" b="1" i="0" u="none" strike="noStrike" baseline="0" dirty="0">
                <a:solidFill>
                  <a:srgbClr val="C00000"/>
                </a:solidFill>
                <a:latin typeface="+mn-lt"/>
              </a:rPr>
              <a:t>Affine Cipher (</a:t>
            </a:r>
            <a:r>
              <a:rPr lang="en-IN" sz="2000" b="1" i="0" u="none" strike="noStrike" baseline="0" dirty="0" err="1">
                <a:solidFill>
                  <a:srgbClr val="C00000"/>
                </a:solidFill>
                <a:latin typeface="+mn-lt"/>
              </a:rPr>
              <a:t>contd</a:t>
            </a:r>
            <a:r>
              <a:rPr lang="en-IN" sz="2000" b="1" i="0" u="none" strike="noStrike" baseline="0" dirty="0">
                <a:solidFill>
                  <a:srgbClr val="C00000"/>
                </a:solidFill>
                <a:latin typeface="+mn-lt"/>
              </a:rPr>
              <a:t>)</a:t>
            </a:r>
          </a:p>
          <a:p>
            <a:pPr algn="just"/>
            <a:endParaRPr lang="en-IN" sz="2000" b="1" i="0" u="none" strike="noStrike" baseline="0" dirty="0">
              <a:solidFill>
                <a:srgbClr val="C00000"/>
              </a:solidFill>
              <a:latin typeface="+mn-lt"/>
            </a:endParaRPr>
          </a:p>
        </p:txBody>
      </p:sp>
      <p:pic>
        <p:nvPicPr>
          <p:cNvPr id="5" name="Picture 4">
            <a:extLst>
              <a:ext uri="{FF2B5EF4-FFF2-40B4-BE49-F238E27FC236}">
                <a16:creationId xmlns:a16="http://schemas.microsoft.com/office/drawing/2014/main" id="{2FA4B031-7A06-084B-46D2-5D57E7C02CD1}"/>
              </a:ext>
            </a:extLst>
          </p:cNvPr>
          <p:cNvPicPr>
            <a:picLocks noChangeAspect="1"/>
          </p:cNvPicPr>
          <p:nvPr/>
        </p:nvPicPr>
        <p:blipFill>
          <a:blip r:embed="rId2"/>
          <a:stretch>
            <a:fillRect/>
          </a:stretch>
        </p:blipFill>
        <p:spPr>
          <a:xfrm>
            <a:off x="846715" y="1147802"/>
            <a:ext cx="7633424" cy="2889210"/>
          </a:xfrm>
          <a:prstGeom prst="rect">
            <a:avLst/>
          </a:prstGeom>
        </p:spPr>
      </p:pic>
      <p:sp>
        <p:nvSpPr>
          <p:cNvPr id="7" name="TextBox 6">
            <a:extLst>
              <a:ext uri="{FF2B5EF4-FFF2-40B4-BE49-F238E27FC236}">
                <a16:creationId xmlns:a16="http://schemas.microsoft.com/office/drawing/2014/main" id="{01F7B707-894C-57AC-0E2E-32C7E767D7DC}"/>
              </a:ext>
            </a:extLst>
          </p:cNvPr>
          <p:cNvSpPr txBox="1"/>
          <p:nvPr/>
        </p:nvSpPr>
        <p:spPr>
          <a:xfrm>
            <a:off x="486453" y="4753562"/>
            <a:ext cx="8171093" cy="369332"/>
          </a:xfrm>
          <a:prstGeom prst="rect">
            <a:avLst/>
          </a:prstGeom>
          <a:noFill/>
        </p:spPr>
        <p:txBody>
          <a:bodyPr wrap="square">
            <a:spAutoFit/>
          </a:bodyPr>
          <a:lstStyle/>
          <a:p>
            <a:pPr algn="just"/>
            <a:r>
              <a:rPr lang="en-US" sz="1800" b="0" i="0" u="none" strike="noStrike" baseline="0" dirty="0">
                <a:latin typeface="Generic98-Regular"/>
              </a:rPr>
              <a:t>In the affine cipher, the relationship between the plaintext P and the ciphertext C is</a:t>
            </a:r>
            <a:endParaRPr lang="en-IN" sz="1800" dirty="0"/>
          </a:p>
        </p:txBody>
      </p:sp>
      <p:pic>
        <p:nvPicPr>
          <p:cNvPr id="10" name="Picture 9">
            <a:extLst>
              <a:ext uri="{FF2B5EF4-FFF2-40B4-BE49-F238E27FC236}">
                <a16:creationId xmlns:a16="http://schemas.microsoft.com/office/drawing/2014/main" id="{9F1C6C32-3C51-5CA8-C792-C5830CFA2EDE}"/>
              </a:ext>
            </a:extLst>
          </p:cNvPr>
          <p:cNvPicPr>
            <a:picLocks noChangeAspect="1"/>
          </p:cNvPicPr>
          <p:nvPr/>
        </p:nvPicPr>
        <p:blipFill>
          <a:blip r:embed="rId3"/>
          <a:stretch>
            <a:fillRect/>
          </a:stretch>
        </p:blipFill>
        <p:spPr>
          <a:xfrm>
            <a:off x="1714201" y="5288550"/>
            <a:ext cx="5677192" cy="711237"/>
          </a:xfrm>
          <a:prstGeom prst="rect">
            <a:avLst/>
          </a:prstGeom>
        </p:spPr>
      </p:pic>
    </p:spTree>
    <p:extLst>
      <p:ext uri="{BB962C8B-B14F-4D97-AF65-F5344CB8AC3E}">
        <p14:creationId xmlns:p14="http://schemas.microsoft.com/office/powerpoint/2010/main" val="41410162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8" name="TextBox 7">
            <a:extLst>
              <a:ext uri="{FF2B5EF4-FFF2-40B4-BE49-F238E27FC236}">
                <a16:creationId xmlns:a16="http://schemas.microsoft.com/office/drawing/2014/main" id="{A8C2855B-7E33-AB99-777C-6F904A67578B}"/>
              </a:ext>
            </a:extLst>
          </p:cNvPr>
          <p:cNvSpPr txBox="1"/>
          <p:nvPr/>
        </p:nvSpPr>
        <p:spPr>
          <a:xfrm>
            <a:off x="309045" y="779055"/>
            <a:ext cx="8487505" cy="707886"/>
          </a:xfrm>
          <a:prstGeom prst="rect">
            <a:avLst/>
          </a:prstGeom>
          <a:noFill/>
        </p:spPr>
        <p:txBody>
          <a:bodyPr wrap="square">
            <a:spAutoFit/>
          </a:bodyPr>
          <a:lstStyle/>
          <a:p>
            <a:pPr algn="just"/>
            <a:r>
              <a:rPr lang="en-IN" sz="2000" b="1" i="0" u="none" strike="noStrike" baseline="0" dirty="0">
                <a:solidFill>
                  <a:srgbClr val="C00000"/>
                </a:solidFill>
                <a:latin typeface="+mn-lt"/>
              </a:rPr>
              <a:t>Affine Cipher (</a:t>
            </a:r>
            <a:r>
              <a:rPr lang="en-IN" sz="2000" b="1" i="0" u="none" strike="noStrike" baseline="0" dirty="0" err="1">
                <a:solidFill>
                  <a:srgbClr val="C00000"/>
                </a:solidFill>
                <a:latin typeface="+mn-lt"/>
              </a:rPr>
              <a:t>contd</a:t>
            </a:r>
            <a:r>
              <a:rPr lang="en-IN" sz="2000" b="1" i="0" u="none" strike="noStrike" baseline="0" dirty="0">
                <a:solidFill>
                  <a:srgbClr val="C00000"/>
                </a:solidFill>
                <a:latin typeface="+mn-lt"/>
              </a:rPr>
              <a:t>)</a:t>
            </a:r>
          </a:p>
          <a:p>
            <a:pPr algn="just"/>
            <a:endParaRPr lang="en-IN" sz="2000" b="1" i="0" u="none" strike="noStrike" baseline="0" dirty="0">
              <a:solidFill>
                <a:srgbClr val="C00000"/>
              </a:solidFill>
              <a:latin typeface="+mn-lt"/>
            </a:endParaRPr>
          </a:p>
        </p:txBody>
      </p:sp>
      <p:sp>
        <p:nvSpPr>
          <p:cNvPr id="3" name="TextBox 2">
            <a:extLst>
              <a:ext uri="{FF2B5EF4-FFF2-40B4-BE49-F238E27FC236}">
                <a16:creationId xmlns:a16="http://schemas.microsoft.com/office/drawing/2014/main" id="{65C5C1D9-EDB9-B3D5-0E31-224A14B2E087}"/>
              </a:ext>
            </a:extLst>
          </p:cNvPr>
          <p:cNvSpPr txBox="1"/>
          <p:nvPr/>
        </p:nvSpPr>
        <p:spPr>
          <a:xfrm>
            <a:off x="299190" y="1443841"/>
            <a:ext cx="8343739" cy="1323439"/>
          </a:xfrm>
          <a:prstGeom prst="rect">
            <a:avLst/>
          </a:prstGeom>
          <a:noFill/>
        </p:spPr>
        <p:txBody>
          <a:bodyPr wrap="square">
            <a:spAutoFit/>
          </a:bodyPr>
          <a:lstStyle/>
          <a:p>
            <a:pPr algn="just"/>
            <a:r>
              <a:rPr lang="en-IN" sz="2000" b="0" i="0" strike="noStrike" baseline="0" dirty="0">
                <a:latin typeface="+mn-lt"/>
              </a:rPr>
              <a:t>Example </a:t>
            </a:r>
            <a:r>
              <a:rPr lang="en-IN" sz="2000" dirty="0">
                <a:latin typeface="+mn-lt"/>
              </a:rPr>
              <a:t>: </a:t>
            </a:r>
            <a:r>
              <a:rPr lang="en-US" sz="2000" b="0" i="0" strike="noStrike" baseline="0" dirty="0">
                <a:latin typeface="+mn-lt"/>
              </a:rPr>
              <a:t>The affine cipher uses a pair of keys in which the first key is from Z</a:t>
            </a:r>
            <a:r>
              <a:rPr lang="en-US" sz="2000" b="0" i="0" strike="noStrike" baseline="-25000" dirty="0">
                <a:latin typeface="+mn-lt"/>
              </a:rPr>
              <a:t>26</a:t>
            </a:r>
            <a:r>
              <a:rPr lang="en-US" sz="2000" b="0" i="0" strike="noStrike" baseline="0" dirty="0">
                <a:latin typeface="+mn-lt"/>
              </a:rPr>
              <a:t>* and the second is from Z</a:t>
            </a:r>
            <a:r>
              <a:rPr lang="en-US" sz="2000" b="0" i="0" strike="noStrike" baseline="-25000" dirty="0">
                <a:latin typeface="+mn-lt"/>
              </a:rPr>
              <a:t>26</a:t>
            </a:r>
            <a:r>
              <a:rPr lang="en-US" sz="2000" b="0" i="0" strike="noStrike" baseline="0" dirty="0">
                <a:latin typeface="+mn-lt"/>
              </a:rPr>
              <a:t>.</a:t>
            </a:r>
          </a:p>
          <a:p>
            <a:pPr algn="just"/>
            <a:endParaRPr lang="en-US" sz="2000" b="0" i="0" strike="noStrike" baseline="0" dirty="0">
              <a:latin typeface="+mn-lt"/>
            </a:endParaRPr>
          </a:p>
          <a:p>
            <a:pPr algn="just"/>
            <a:r>
              <a:rPr lang="en-US" sz="2000" b="0" i="0" strike="noStrike" baseline="0" dirty="0">
                <a:latin typeface="+mn-lt"/>
              </a:rPr>
              <a:t>The size of the key domain is 26 × 12 = 312.</a:t>
            </a:r>
            <a:endParaRPr lang="en-IN" sz="2000" dirty="0">
              <a:latin typeface="+mn-lt"/>
            </a:endParaRPr>
          </a:p>
        </p:txBody>
      </p:sp>
    </p:spTree>
    <p:extLst>
      <p:ext uri="{BB962C8B-B14F-4D97-AF65-F5344CB8AC3E}">
        <p14:creationId xmlns:p14="http://schemas.microsoft.com/office/powerpoint/2010/main" val="23477240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8" name="TextBox 7">
            <a:extLst>
              <a:ext uri="{FF2B5EF4-FFF2-40B4-BE49-F238E27FC236}">
                <a16:creationId xmlns:a16="http://schemas.microsoft.com/office/drawing/2014/main" id="{A8C2855B-7E33-AB99-777C-6F904A67578B}"/>
              </a:ext>
            </a:extLst>
          </p:cNvPr>
          <p:cNvSpPr txBox="1"/>
          <p:nvPr/>
        </p:nvSpPr>
        <p:spPr>
          <a:xfrm>
            <a:off x="328246" y="506357"/>
            <a:ext cx="8487505" cy="400110"/>
          </a:xfrm>
          <a:prstGeom prst="rect">
            <a:avLst/>
          </a:prstGeom>
          <a:noFill/>
        </p:spPr>
        <p:txBody>
          <a:bodyPr wrap="square">
            <a:spAutoFit/>
          </a:bodyPr>
          <a:lstStyle/>
          <a:p>
            <a:pPr algn="just"/>
            <a:r>
              <a:rPr lang="en-IN" sz="2000" b="1" i="0" u="none" strike="noStrike" baseline="0" dirty="0">
                <a:solidFill>
                  <a:srgbClr val="C00000"/>
                </a:solidFill>
                <a:latin typeface="+mn-lt"/>
              </a:rPr>
              <a:t>Affine Cipher (</a:t>
            </a:r>
            <a:r>
              <a:rPr lang="en-IN" sz="2000" b="1" i="0" u="none" strike="noStrike" baseline="0" dirty="0" err="1">
                <a:solidFill>
                  <a:srgbClr val="C00000"/>
                </a:solidFill>
                <a:latin typeface="+mn-lt"/>
              </a:rPr>
              <a:t>contd</a:t>
            </a:r>
            <a:r>
              <a:rPr lang="en-IN" sz="2000" b="1" i="0" u="none" strike="noStrike" baseline="0" dirty="0">
                <a:solidFill>
                  <a:srgbClr val="C00000"/>
                </a:solidFill>
                <a:latin typeface="+mn-lt"/>
              </a:rPr>
              <a:t>)</a:t>
            </a:r>
          </a:p>
        </p:txBody>
      </p:sp>
      <p:sp>
        <p:nvSpPr>
          <p:cNvPr id="4" name="TextBox 3">
            <a:extLst>
              <a:ext uri="{FF2B5EF4-FFF2-40B4-BE49-F238E27FC236}">
                <a16:creationId xmlns:a16="http://schemas.microsoft.com/office/drawing/2014/main" id="{74C77A56-6B82-2927-38E9-B6F35C5361AB}"/>
              </a:ext>
            </a:extLst>
          </p:cNvPr>
          <p:cNvSpPr txBox="1"/>
          <p:nvPr/>
        </p:nvSpPr>
        <p:spPr>
          <a:xfrm>
            <a:off x="328246" y="1200358"/>
            <a:ext cx="8333884" cy="1631216"/>
          </a:xfrm>
          <a:prstGeom prst="rect">
            <a:avLst/>
          </a:prstGeom>
          <a:noFill/>
        </p:spPr>
        <p:txBody>
          <a:bodyPr wrap="square">
            <a:spAutoFit/>
          </a:bodyPr>
          <a:lstStyle/>
          <a:p>
            <a:pPr algn="just"/>
            <a:r>
              <a:rPr lang="en-IN" sz="2000" b="0" i="0" u="none" strike="noStrike" baseline="0" dirty="0">
                <a:latin typeface="+mn-lt"/>
              </a:rPr>
              <a:t>Example </a:t>
            </a:r>
            <a:r>
              <a:rPr lang="en-IN" sz="2000" dirty="0">
                <a:latin typeface="+mn-lt"/>
              </a:rPr>
              <a:t>:  </a:t>
            </a:r>
            <a:r>
              <a:rPr lang="en-US" sz="2000" b="0" i="0" u="none" strike="noStrike" baseline="0" dirty="0">
                <a:latin typeface="+mn-lt"/>
              </a:rPr>
              <a:t>Use an affine cipher to encrypt the message “hello” with the key pair (7, 2). </a:t>
            </a:r>
          </a:p>
          <a:p>
            <a:pPr algn="just"/>
            <a:endParaRPr lang="en-US" sz="2000" dirty="0">
              <a:latin typeface="+mn-lt"/>
            </a:endParaRPr>
          </a:p>
          <a:p>
            <a:pPr algn="just"/>
            <a:r>
              <a:rPr lang="en-IN" sz="1800" b="1" i="0" u="none" strike="noStrike" baseline="0" dirty="0">
                <a:latin typeface="+mn-lt"/>
              </a:rPr>
              <a:t>Solution :</a:t>
            </a:r>
            <a:r>
              <a:rPr lang="en-IN" sz="1800" b="1" dirty="0">
                <a:latin typeface="+mn-lt"/>
              </a:rPr>
              <a:t> </a:t>
            </a:r>
            <a:r>
              <a:rPr lang="en-US" sz="1800" b="0" i="0" u="none" strike="noStrike" baseline="0" dirty="0">
                <a:latin typeface="+mn-lt"/>
              </a:rPr>
              <a:t>We use 7 for the multiplicative key and 2 for the additive key. We get “</a:t>
            </a:r>
            <a:r>
              <a:rPr lang="en-US" sz="1800" b="0" i="0" u="none" strike="noStrike" baseline="0" dirty="0">
                <a:solidFill>
                  <a:srgbClr val="FF0000"/>
                </a:solidFill>
                <a:latin typeface="+mn-lt"/>
              </a:rPr>
              <a:t>ZEBBW”.</a:t>
            </a:r>
            <a:endParaRPr lang="en-IN" sz="1800" dirty="0">
              <a:solidFill>
                <a:srgbClr val="FF0000"/>
              </a:solidFill>
              <a:latin typeface="+mn-lt"/>
            </a:endParaRPr>
          </a:p>
        </p:txBody>
      </p:sp>
      <p:pic>
        <p:nvPicPr>
          <p:cNvPr id="9" name="Picture 8">
            <a:extLst>
              <a:ext uri="{FF2B5EF4-FFF2-40B4-BE49-F238E27FC236}">
                <a16:creationId xmlns:a16="http://schemas.microsoft.com/office/drawing/2014/main" id="{5A055E75-D38A-F928-A071-FA0503E29764}"/>
              </a:ext>
            </a:extLst>
          </p:cNvPr>
          <p:cNvPicPr>
            <a:picLocks noChangeAspect="1"/>
          </p:cNvPicPr>
          <p:nvPr/>
        </p:nvPicPr>
        <p:blipFill>
          <a:blip r:embed="rId2"/>
          <a:stretch>
            <a:fillRect/>
          </a:stretch>
        </p:blipFill>
        <p:spPr>
          <a:xfrm>
            <a:off x="329397" y="3524016"/>
            <a:ext cx="8563679" cy="1536200"/>
          </a:xfrm>
          <a:prstGeom prst="rect">
            <a:avLst/>
          </a:prstGeom>
        </p:spPr>
      </p:pic>
    </p:spTree>
    <p:extLst>
      <p:ext uri="{BB962C8B-B14F-4D97-AF65-F5344CB8AC3E}">
        <p14:creationId xmlns:p14="http://schemas.microsoft.com/office/powerpoint/2010/main" val="18619133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8" name="TextBox 7">
            <a:extLst>
              <a:ext uri="{FF2B5EF4-FFF2-40B4-BE49-F238E27FC236}">
                <a16:creationId xmlns:a16="http://schemas.microsoft.com/office/drawing/2014/main" id="{A8C2855B-7E33-AB99-777C-6F904A67578B}"/>
              </a:ext>
            </a:extLst>
          </p:cNvPr>
          <p:cNvSpPr txBox="1"/>
          <p:nvPr/>
        </p:nvSpPr>
        <p:spPr>
          <a:xfrm>
            <a:off x="304939" y="439752"/>
            <a:ext cx="8487505" cy="707886"/>
          </a:xfrm>
          <a:prstGeom prst="rect">
            <a:avLst/>
          </a:prstGeom>
          <a:noFill/>
        </p:spPr>
        <p:txBody>
          <a:bodyPr wrap="square">
            <a:spAutoFit/>
          </a:bodyPr>
          <a:lstStyle/>
          <a:p>
            <a:pPr algn="just"/>
            <a:r>
              <a:rPr lang="en-IN" sz="2000" b="1" i="0" u="none" strike="noStrike" baseline="0" dirty="0">
                <a:solidFill>
                  <a:srgbClr val="C00000"/>
                </a:solidFill>
                <a:latin typeface="+mn-lt"/>
              </a:rPr>
              <a:t>Affine Cipher (</a:t>
            </a:r>
            <a:r>
              <a:rPr lang="en-IN" sz="2000" b="1" i="0" u="none" strike="noStrike" baseline="0" dirty="0" err="1">
                <a:solidFill>
                  <a:srgbClr val="C00000"/>
                </a:solidFill>
                <a:latin typeface="+mn-lt"/>
              </a:rPr>
              <a:t>contd</a:t>
            </a:r>
            <a:r>
              <a:rPr lang="en-IN" sz="2000" b="1" i="0" u="none" strike="noStrike" baseline="0" dirty="0">
                <a:solidFill>
                  <a:srgbClr val="C00000"/>
                </a:solidFill>
                <a:latin typeface="+mn-lt"/>
              </a:rPr>
              <a:t>)</a:t>
            </a:r>
          </a:p>
          <a:p>
            <a:pPr algn="just"/>
            <a:endParaRPr lang="en-IN" sz="2000" b="1" i="0" u="none" strike="noStrike" baseline="0" dirty="0">
              <a:solidFill>
                <a:srgbClr val="C00000"/>
              </a:solidFill>
              <a:latin typeface="+mn-lt"/>
            </a:endParaRPr>
          </a:p>
        </p:txBody>
      </p:sp>
      <p:sp>
        <p:nvSpPr>
          <p:cNvPr id="4" name="TextBox 3">
            <a:extLst>
              <a:ext uri="{FF2B5EF4-FFF2-40B4-BE49-F238E27FC236}">
                <a16:creationId xmlns:a16="http://schemas.microsoft.com/office/drawing/2014/main" id="{74C77A56-6B82-2927-38E9-B6F35C5361AB}"/>
              </a:ext>
            </a:extLst>
          </p:cNvPr>
          <p:cNvSpPr txBox="1"/>
          <p:nvPr/>
        </p:nvSpPr>
        <p:spPr>
          <a:xfrm>
            <a:off x="347450" y="1147638"/>
            <a:ext cx="8333884" cy="954107"/>
          </a:xfrm>
          <a:prstGeom prst="rect">
            <a:avLst/>
          </a:prstGeom>
          <a:noFill/>
        </p:spPr>
        <p:txBody>
          <a:bodyPr wrap="square">
            <a:spAutoFit/>
          </a:bodyPr>
          <a:lstStyle/>
          <a:p>
            <a:pPr algn="just"/>
            <a:r>
              <a:rPr lang="en-IN" sz="1800" b="0" i="0" u="none" strike="noStrike" baseline="0" dirty="0">
                <a:latin typeface="+mn-lt"/>
              </a:rPr>
              <a:t>Example </a:t>
            </a:r>
            <a:r>
              <a:rPr lang="en-IN" sz="1800" dirty="0">
                <a:latin typeface="+mn-lt"/>
              </a:rPr>
              <a:t>: </a:t>
            </a:r>
            <a:r>
              <a:rPr lang="en-US" sz="1800" b="0" i="0" u="none" strike="noStrike" baseline="0" dirty="0">
                <a:latin typeface="+mn-lt"/>
              </a:rPr>
              <a:t>Use the affine cipher to decrypt the message “ZEBBW” with the key pair (7, 2) in modulus 26.</a:t>
            </a:r>
          </a:p>
          <a:p>
            <a:pPr algn="just"/>
            <a:endParaRPr lang="en-US" sz="2000" b="0" i="0" u="none" strike="noStrike" baseline="0" dirty="0">
              <a:latin typeface="+mn-lt"/>
            </a:endParaRPr>
          </a:p>
        </p:txBody>
      </p:sp>
      <p:pic>
        <p:nvPicPr>
          <p:cNvPr id="6" name="Picture 5">
            <a:extLst>
              <a:ext uri="{FF2B5EF4-FFF2-40B4-BE49-F238E27FC236}">
                <a16:creationId xmlns:a16="http://schemas.microsoft.com/office/drawing/2014/main" id="{022AE73B-B6F2-2897-2468-4CC1DEE8060E}"/>
              </a:ext>
            </a:extLst>
          </p:cNvPr>
          <p:cNvPicPr>
            <a:picLocks noChangeAspect="1"/>
          </p:cNvPicPr>
          <p:nvPr/>
        </p:nvPicPr>
        <p:blipFill>
          <a:blip r:embed="rId2"/>
          <a:stretch>
            <a:fillRect/>
          </a:stretch>
        </p:blipFill>
        <p:spPr>
          <a:xfrm>
            <a:off x="493038" y="2545685"/>
            <a:ext cx="8111306" cy="1459390"/>
          </a:xfrm>
          <a:prstGeom prst="rect">
            <a:avLst/>
          </a:prstGeom>
        </p:spPr>
      </p:pic>
    </p:spTree>
    <p:extLst>
      <p:ext uri="{BB962C8B-B14F-4D97-AF65-F5344CB8AC3E}">
        <p14:creationId xmlns:p14="http://schemas.microsoft.com/office/powerpoint/2010/main" val="29434805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8" name="TextBox 7">
            <a:extLst>
              <a:ext uri="{FF2B5EF4-FFF2-40B4-BE49-F238E27FC236}">
                <a16:creationId xmlns:a16="http://schemas.microsoft.com/office/drawing/2014/main" id="{A8C2855B-7E33-AB99-777C-6F904A67578B}"/>
              </a:ext>
            </a:extLst>
          </p:cNvPr>
          <p:cNvSpPr txBox="1"/>
          <p:nvPr/>
        </p:nvSpPr>
        <p:spPr>
          <a:xfrm>
            <a:off x="309045" y="779055"/>
            <a:ext cx="8487505" cy="707886"/>
          </a:xfrm>
          <a:prstGeom prst="rect">
            <a:avLst/>
          </a:prstGeom>
          <a:noFill/>
        </p:spPr>
        <p:txBody>
          <a:bodyPr wrap="square">
            <a:spAutoFit/>
          </a:bodyPr>
          <a:lstStyle/>
          <a:p>
            <a:pPr algn="just"/>
            <a:r>
              <a:rPr lang="en-IN" sz="2000" b="1" i="0" u="none" strike="noStrike" baseline="0" dirty="0">
                <a:solidFill>
                  <a:srgbClr val="C00000"/>
                </a:solidFill>
                <a:latin typeface="+mn-lt"/>
              </a:rPr>
              <a:t>Affine Cipher (</a:t>
            </a:r>
            <a:r>
              <a:rPr lang="en-IN" sz="2000" b="1" i="0" u="none" strike="noStrike" baseline="0" dirty="0" err="1">
                <a:solidFill>
                  <a:srgbClr val="C00000"/>
                </a:solidFill>
                <a:latin typeface="+mn-lt"/>
              </a:rPr>
              <a:t>contd</a:t>
            </a:r>
            <a:r>
              <a:rPr lang="en-IN" sz="2000" b="1" i="0" u="none" strike="noStrike" baseline="0" dirty="0">
                <a:solidFill>
                  <a:srgbClr val="C00000"/>
                </a:solidFill>
                <a:latin typeface="+mn-lt"/>
              </a:rPr>
              <a:t>)</a:t>
            </a:r>
          </a:p>
          <a:p>
            <a:pPr algn="just"/>
            <a:endParaRPr lang="en-IN" sz="2000" b="1" i="0" u="none" strike="noStrike" baseline="0" dirty="0">
              <a:solidFill>
                <a:srgbClr val="C00000"/>
              </a:solidFill>
              <a:latin typeface="+mn-lt"/>
            </a:endParaRPr>
          </a:p>
        </p:txBody>
      </p:sp>
      <p:sp>
        <p:nvSpPr>
          <p:cNvPr id="4" name="TextBox 3">
            <a:extLst>
              <a:ext uri="{FF2B5EF4-FFF2-40B4-BE49-F238E27FC236}">
                <a16:creationId xmlns:a16="http://schemas.microsoft.com/office/drawing/2014/main" id="{74C77A56-6B82-2927-38E9-B6F35C5361AB}"/>
              </a:ext>
            </a:extLst>
          </p:cNvPr>
          <p:cNvSpPr txBox="1"/>
          <p:nvPr/>
        </p:nvSpPr>
        <p:spPr>
          <a:xfrm>
            <a:off x="347450" y="1299476"/>
            <a:ext cx="8449100" cy="1631216"/>
          </a:xfrm>
          <a:prstGeom prst="rect">
            <a:avLst/>
          </a:prstGeom>
          <a:noFill/>
        </p:spPr>
        <p:txBody>
          <a:bodyPr wrap="square">
            <a:spAutoFit/>
          </a:bodyPr>
          <a:lstStyle/>
          <a:p>
            <a:pPr algn="l"/>
            <a:r>
              <a:rPr lang="en-IN" sz="2000" b="0" i="0" u="none" strike="noStrike" baseline="0" dirty="0">
                <a:latin typeface="+mn-lt"/>
              </a:rPr>
              <a:t>Example 3.12</a:t>
            </a:r>
          </a:p>
          <a:p>
            <a:pPr algn="l"/>
            <a:endParaRPr lang="en-IN" sz="2000" b="0" i="0" u="none" strike="noStrike" baseline="0" dirty="0">
              <a:latin typeface="+mn-lt"/>
            </a:endParaRPr>
          </a:p>
          <a:p>
            <a:pPr algn="l"/>
            <a:r>
              <a:rPr lang="en-US" sz="2000" b="0" i="0" u="none" strike="noStrike" baseline="0" dirty="0">
                <a:latin typeface="+mn-lt"/>
              </a:rPr>
              <a:t>The additive cipher is a special case of an affine cipher in which k1 = 1. </a:t>
            </a:r>
          </a:p>
          <a:p>
            <a:pPr algn="l"/>
            <a:endParaRPr lang="en-US" sz="2000" dirty="0">
              <a:latin typeface="+mn-lt"/>
            </a:endParaRPr>
          </a:p>
          <a:p>
            <a:pPr algn="l"/>
            <a:r>
              <a:rPr lang="en-US" sz="2000" b="0" i="0" u="none" strike="noStrike" baseline="0" dirty="0">
                <a:latin typeface="+mn-lt"/>
              </a:rPr>
              <a:t>The multiplicative cipher is a special case of affine cipher in which k2 = 0.</a:t>
            </a:r>
            <a:endParaRPr lang="en-IN" sz="2000" dirty="0">
              <a:latin typeface="+mn-lt"/>
            </a:endParaRPr>
          </a:p>
        </p:txBody>
      </p:sp>
    </p:spTree>
    <p:extLst>
      <p:ext uri="{BB962C8B-B14F-4D97-AF65-F5344CB8AC3E}">
        <p14:creationId xmlns:p14="http://schemas.microsoft.com/office/powerpoint/2010/main" val="13246146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8" name="TextBox 7">
            <a:extLst>
              <a:ext uri="{FF2B5EF4-FFF2-40B4-BE49-F238E27FC236}">
                <a16:creationId xmlns:a16="http://schemas.microsoft.com/office/drawing/2014/main" id="{A8C2855B-7E33-AB99-777C-6F904A67578B}"/>
              </a:ext>
            </a:extLst>
          </p:cNvPr>
          <p:cNvSpPr txBox="1"/>
          <p:nvPr/>
        </p:nvSpPr>
        <p:spPr>
          <a:xfrm>
            <a:off x="306769" y="549192"/>
            <a:ext cx="8487505" cy="461665"/>
          </a:xfrm>
          <a:prstGeom prst="rect">
            <a:avLst/>
          </a:prstGeom>
          <a:noFill/>
        </p:spPr>
        <p:txBody>
          <a:bodyPr wrap="square">
            <a:spAutoFit/>
          </a:bodyPr>
          <a:lstStyle/>
          <a:p>
            <a:pPr algn="just"/>
            <a:r>
              <a:rPr lang="en-IN" sz="2400" b="1" i="0" u="none" strike="noStrike" baseline="0" dirty="0">
                <a:solidFill>
                  <a:srgbClr val="C00000"/>
                </a:solidFill>
                <a:latin typeface="Generic97-Regular"/>
              </a:rPr>
              <a:t>Cryptanalysis of Affine Cipher</a:t>
            </a:r>
            <a:endParaRPr lang="en-IN" sz="2400" b="1" i="0" u="none" strike="noStrike" baseline="0" dirty="0">
              <a:solidFill>
                <a:srgbClr val="C00000"/>
              </a:solidFill>
              <a:latin typeface="+mn-lt"/>
            </a:endParaRPr>
          </a:p>
        </p:txBody>
      </p:sp>
      <p:sp>
        <p:nvSpPr>
          <p:cNvPr id="3" name="TextBox 2">
            <a:extLst>
              <a:ext uri="{FF2B5EF4-FFF2-40B4-BE49-F238E27FC236}">
                <a16:creationId xmlns:a16="http://schemas.microsoft.com/office/drawing/2014/main" id="{90E333E3-B864-1AEE-CE56-2DD52D7C5CB9}"/>
              </a:ext>
            </a:extLst>
          </p:cNvPr>
          <p:cNvSpPr txBox="1"/>
          <p:nvPr/>
        </p:nvSpPr>
        <p:spPr>
          <a:xfrm>
            <a:off x="306768" y="1107567"/>
            <a:ext cx="8374565" cy="1015663"/>
          </a:xfrm>
          <a:prstGeom prst="rect">
            <a:avLst/>
          </a:prstGeom>
          <a:noFill/>
        </p:spPr>
        <p:txBody>
          <a:bodyPr wrap="square">
            <a:spAutoFit/>
          </a:bodyPr>
          <a:lstStyle/>
          <a:p>
            <a:pPr algn="just"/>
            <a:r>
              <a:rPr lang="en-US" sz="2000" b="0" i="0" u="none" strike="noStrike" baseline="0" dirty="0">
                <a:solidFill>
                  <a:srgbClr val="C00000"/>
                </a:solidFill>
                <a:latin typeface="+mn-lt"/>
              </a:rPr>
              <a:t>Using chosen-plaintext attack</a:t>
            </a:r>
            <a:r>
              <a:rPr lang="en-US" sz="2000" b="0" i="0" u="none" strike="noStrike" baseline="0" dirty="0">
                <a:latin typeface="+mn-lt"/>
              </a:rPr>
              <a:t>. </a:t>
            </a:r>
          </a:p>
          <a:p>
            <a:pPr algn="just"/>
            <a:endParaRPr lang="en-US" sz="2000" dirty="0">
              <a:latin typeface="+mn-lt"/>
            </a:endParaRPr>
          </a:p>
          <a:p>
            <a:pPr algn="just"/>
            <a:r>
              <a:rPr lang="en-US" sz="2000" b="0" i="0" u="none" strike="noStrike" baseline="0" dirty="0">
                <a:latin typeface="+mn-lt"/>
              </a:rPr>
              <a:t>Assume that Eve intercepts the following </a:t>
            </a:r>
            <a:r>
              <a:rPr lang="en-IN" sz="2000" b="0" i="0" u="none" strike="noStrike" baseline="0" dirty="0">
                <a:latin typeface="+mn-lt"/>
              </a:rPr>
              <a:t>ciphertext:</a:t>
            </a:r>
            <a:endParaRPr lang="en-IN" sz="2000" dirty="0">
              <a:latin typeface="+mn-lt"/>
            </a:endParaRPr>
          </a:p>
        </p:txBody>
      </p:sp>
      <p:pic>
        <p:nvPicPr>
          <p:cNvPr id="6" name="Picture 5">
            <a:extLst>
              <a:ext uri="{FF2B5EF4-FFF2-40B4-BE49-F238E27FC236}">
                <a16:creationId xmlns:a16="http://schemas.microsoft.com/office/drawing/2014/main" id="{7B6F3FB6-7EA5-179B-575F-7C85A67377B6}"/>
              </a:ext>
            </a:extLst>
          </p:cNvPr>
          <p:cNvPicPr>
            <a:picLocks noChangeAspect="1"/>
          </p:cNvPicPr>
          <p:nvPr/>
        </p:nvPicPr>
        <p:blipFill>
          <a:blip r:embed="rId2"/>
          <a:stretch>
            <a:fillRect/>
          </a:stretch>
        </p:blipFill>
        <p:spPr>
          <a:xfrm>
            <a:off x="769905" y="2870360"/>
            <a:ext cx="6919410" cy="327808"/>
          </a:xfrm>
          <a:prstGeom prst="rect">
            <a:avLst/>
          </a:prstGeom>
        </p:spPr>
      </p:pic>
      <p:sp>
        <p:nvSpPr>
          <p:cNvPr id="9" name="TextBox 8">
            <a:extLst>
              <a:ext uri="{FF2B5EF4-FFF2-40B4-BE49-F238E27FC236}">
                <a16:creationId xmlns:a16="http://schemas.microsoft.com/office/drawing/2014/main" id="{766B71AF-69D9-2004-45CC-3A334858B89F}"/>
              </a:ext>
            </a:extLst>
          </p:cNvPr>
          <p:cNvSpPr txBox="1"/>
          <p:nvPr/>
        </p:nvSpPr>
        <p:spPr>
          <a:xfrm>
            <a:off x="306769" y="3904225"/>
            <a:ext cx="8374566" cy="1138773"/>
          </a:xfrm>
          <a:prstGeom prst="rect">
            <a:avLst/>
          </a:prstGeom>
          <a:noFill/>
        </p:spPr>
        <p:txBody>
          <a:bodyPr wrap="square">
            <a:spAutoFit/>
          </a:bodyPr>
          <a:lstStyle/>
          <a:p>
            <a:pPr algn="just"/>
            <a:r>
              <a:rPr lang="en-US" b="0" i="0" u="none" strike="noStrike" baseline="0" dirty="0">
                <a:latin typeface="+mn-lt"/>
              </a:rPr>
              <a:t>Eve also very briefly obtains access to Alice’s computer and has only enough time to type a two-letter plaintext: </a:t>
            </a:r>
            <a:r>
              <a:rPr lang="en-US" sz="1800" b="0" i="0" u="none" strike="noStrike" baseline="0" dirty="0">
                <a:solidFill>
                  <a:srgbClr val="FF0000"/>
                </a:solidFill>
                <a:latin typeface="+mn-lt"/>
              </a:rPr>
              <a:t>“et”. </a:t>
            </a:r>
          </a:p>
          <a:p>
            <a:pPr algn="just"/>
            <a:r>
              <a:rPr lang="en-US" b="0" i="0" u="none" strike="noStrike" baseline="0" dirty="0">
                <a:latin typeface="+mn-lt"/>
              </a:rPr>
              <a:t>She then tries to encrypt the short plaintext using two different algorithms, because she is not sure which one is the affine cipher</a:t>
            </a:r>
            <a:r>
              <a:rPr lang="en-US" sz="1800" b="0" i="0" u="none" strike="noStrike" baseline="0" dirty="0">
                <a:latin typeface="+mn-lt"/>
              </a:rPr>
              <a:t>.</a:t>
            </a:r>
            <a:endParaRPr lang="en-IN" sz="1800" dirty="0">
              <a:latin typeface="+mn-lt"/>
            </a:endParaRPr>
          </a:p>
        </p:txBody>
      </p:sp>
      <p:pic>
        <p:nvPicPr>
          <p:cNvPr id="13" name="Picture 12">
            <a:extLst>
              <a:ext uri="{FF2B5EF4-FFF2-40B4-BE49-F238E27FC236}">
                <a16:creationId xmlns:a16="http://schemas.microsoft.com/office/drawing/2014/main" id="{7CF838E1-E460-B9EF-AB23-BA93CE9FC579}"/>
              </a:ext>
            </a:extLst>
          </p:cNvPr>
          <p:cNvPicPr>
            <a:picLocks noChangeAspect="1"/>
          </p:cNvPicPr>
          <p:nvPr/>
        </p:nvPicPr>
        <p:blipFill>
          <a:blip r:embed="rId3"/>
          <a:stretch>
            <a:fillRect/>
          </a:stretch>
        </p:blipFill>
        <p:spPr>
          <a:xfrm>
            <a:off x="2344510" y="5575138"/>
            <a:ext cx="4467838" cy="595712"/>
          </a:xfrm>
          <a:prstGeom prst="rect">
            <a:avLst/>
          </a:prstGeom>
        </p:spPr>
      </p:pic>
    </p:spTree>
    <p:extLst>
      <p:ext uri="{BB962C8B-B14F-4D97-AF65-F5344CB8AC3E}">
        <p14:creationId xmlns:p14="http://schemas.microsoft.com/office/powerpoint/2010/main" val="3862649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8" name="TextBox 7">
            <a:extLst>
              <a:ext uri="{FF2B5EF4-FFF2-40B4-BE49-F238E27FC236}">
                <a16:creationId xmlns:a16="http://schemas.microsoft.com/office/drawing/2014/main" id="{A8C2855B-7E33-AB99-777C-6F904A67578B}"/>
              </a:ext>
            </a:extLst>
          </p:cNvPr>
          <p:cNvSpPr txBox="1"/>
          <p:nvPr/>
        </p:nvSpPr>
        <p:spPr>
          <a:xfrm>
            <a:off x="306769" y="549192"/>
            <a:ext cx="8487505" cy="461665"/>
          </a:xfrm>
          <a:prstGeom prst="rect">
            <a:avLst/>
          </a:prstGeom>
          <a:noFill/>
        </p:spPr>
        <p:txBody>
          <a:bodyPr wrap="square">
            <a:spAutoFit/>
          </a:bodyPr>
          <a:lstStyle/>
          <a:p>
            <a:pPr algn="just"/>
            <a:r>
              <a:rPr lang="en-IN" sz="2400" b="1" i="0" u="none" strike="noStrike" baseline="0" dirty="0">
                <a:solidFill>
                  <a:srgbClr val="C00000"/>
                </a:solidFill>
                <a:latin typeface="Generic97-Regular"/>
              </a:rPr>
              <a:t>Cryptanalysis of Affine Cipher</a:t>
            </a:r>
            <a:endParaRPr lang="en-IN" sz="2400" b="1" i="0" u="none" strike="noStrike" baseline="0" dirty="0">
              <a:solidFill>
                <a:srgbClr val="C00000"/>
              </a:solidFill>
              <a:latin typeface="+mn-lt"/>
            </a:endParaRPr>
          </a:p>
        </p:txBody>
      </p:sp>
      <p:sp>
        <p:nvSpPr>
          <p:cNvPr id="3" name="TextBox 2">
            <a:extLst>
              <a:ext uri="{FF2B5EF4-FFF2-40B4-BE49-F238E27FC236}">
                <a16:creationId xmlns:a16="http://schemas.microsoft.com/office/drawing/2014/main" id="{90E333E3-B864-1AEE-CE56-2DD52D7C5CB9}"/>
              </a:ext>
            </a:extLst>
          </p:cNvPr>
          <p:cNvSpPr txBox="1"/>
          <p:nvPr/>
        </p:nvSpPr>
        <p:spPr>
          <a:xfrm>
            <a:off x="306768" y="1107567"/>
            <a:ext cx="8374565" cy="400110"/>
          </a:xfrm>
          <a:prstGeom prst="rect">
            <a:avLst/>
          </a:prstGeom>
          <a:noFill/>
        </p:spPr>
        <p:txBody>
          <a:bodyPr wrap="square">
            <a:spAutoFit/>
          </a:bodyPr>
          <a:lstStyle/>
          <a:p>
            <a:pPr algn="just"/>
            <a:r>
              <a:rPr lang="en-US" sz="2000" b="0" i="0" u="none" strike="noStrike" baseline="0" dirty="0">
                <a:solidFill>
                  <a:srgbClr val="C00000"/>
                </a:solidFill>
                <a:latin typeface="+mn-lt"/>
              </a:rPr>
              <a:t>Using chosen-plaintext attack</a:t>
            </a:r>
            <a:r>
              <a:rPr lang="en-US" sz="2000" b="0" i="0" u="none" strike="noStrike" baseline="0" dirty="0">
                <a:latin typeface="+mn-lt"/>
              </a:rPr>
              <a:t>. </a:t>
            </a:r>
          </a:p>
        </p:txBody>
      </p:sp>
      <p:pic>
        <p:nvPicPr>
          <p:cNvPr id="13" name="Picture 12">
            <a:extLst>
              <a:ext uri="{FF2B5EF4-FFF2-40B4-BE49-F238E27FC236}">
                <a16:creationId xmlns:a16="http://schemas.microsoft.com/office/drawing/2014/main" id="{7CF838E1-E460-B9EF-AB23-BA93CE9FC579}"/>
              </a:ext>
            </a:extLst>
          </p:cNvPr>
          <p:cNvPicPr>
            <a:picLocks noChangeAspect="1"/>
          </p:cNvPicPr>
          <p:nvPr/>
        </p:nvPicPr>
        <p:blipFill>
          <a:blip r:embed="rId2"/>
          <a:stretch>
            <a:fillRect/>
          </a:stretch>
        </p:blipFill>
        <p:spPr>
          <a:xfrm>
            <a:off x="1538005" y="1515768"/>
            <a:ext cx="4467838" cy="595712"/>
          </a:xfrm>
          <a:prstGeom prst="rect">
            <a:avLst/>
          </a:prstGeom>
        </p:spPr>
      </p:pic>
      <p:pic>
        <p:nvPicPr>
          <p:cNvPr id="4" name="Picture 3">
            <a:extLst>
              <a:ext uri="{FF2B5EF4-FFF2-40B4-BE49-F238E27FC236}">
                <a16:creationId xmlns:a16="http://schemas.microsoft.com/office/drawing/2014/main" id="{A3B06391-9039-0E3D-2AF0-C9B6EADFC1BA}"/>
              </a:ext>
            </a:extLst>
          </p:cNvPr>
          <p:cNvPicPr>
            <a:picLocks noChangeAspect="1"/>
          </p:cNvPicPr>
          <p:nvPr/>
        </p:nvPicPr>
        <p:blipFill>
          <a:blip r:embed="rId3"/>
          <a:stretch>
            <a:fillRect/>
          </a:stretch>
        </p:blipFill>
        <p:spPr>
          <a:xfrm>
            <a:off x="2190890" y="2493097"/>
            <a:ext cx="2857955" cy="785599"/>
          </a:xfrm>
          <a:prstGeom prst="rect">
            <a:avLst/>
          </a:prstGeom>
        </p:spPr>
      </p:pic>
      <p:pic>
        <p:nvPicPr>
          <p:cNvPr id="2" name="Picture 1">
            <a:extLst>
              <a:ext uri="{FF2B5EF4-FFF2-40B4-BE49-F238E27FC236}">
                <a16:creationId xmlns:a16="http://schemas.microsoft.com/office/drawing/2014/main" id="{C5E25E98-7CBF-39C1-2C00-44E83B47E16D}"/>
              </a:ext>
            </a:extLst>
          </p:cNvPr>
          <p:cNvPicPr>
            <a:picLocks noChangeAspect="1"/>
          </p:cNvPicPr>
          <p:nvPr/>
        </p:nvPicPr>
        <p:blipFill>
          <a:blip r:embed="rId4"/>
          <a:stretch>
            <a:fillRect/>
          </a:stretch>
        </p:blipFill>
        <p:spPr>
          <a:xfrm>
            <a:off x="1031834" y="3579304"/>
            <a:ext cx="7080332" cy="785599"/>
          </a:xfrm>
          <a:prstGeom prst="rect">
            <a:avLst/>
          </a:prstGeom>
        </p:spPr>
      </p:pic>
      <p:pic>
        <p:nvPicPr>
          <p:cNvPr id="5" name="Picture 4">
            <a:extLst>
              <a:ext uri="{FF2B5EF4-FFF2-40B4-BE49-F238E27FC236}">
                <a16:creationId xmlns:a16="http://schemas.microsoft.com/office/drawing/2014/main" id="{25496802-139D-FECC-E51E-6784BF470856}"/>
              </a:ext>
            </a:extLst>
          </p:cNvPr>
          <p:cNvPicPr>
            <a:picLocks noChangeAspect="1"/>
          </p:cNvPicPr>
          <p:nvPr/>
        </p:nvPicPr>
        <p:blipFill>
          <a:blip r:embed="rId5"/>
          <a:stretch>
            <a:fillRect/>
          </a:stretch>
        </p:blipFill>
        <p:spPr>
          <a:xfrm>
            <a:off x="1153955" y="5111562"/>
            <a:ext cx="6325913" cy="791600"/>
          </a:xfrm>
          <a:prstGeom prst="rect">
            <a:avLst/>
          </a:prstGeom>
        </p:spPr>
      </p:pic>
    </p:spTree>
    <p:extLst>
      <p:ext uri="{BB962C8B-B14F-4D97-AF65-F5344CB8AC3E}">
        <p14:creationId xmlns:p14="http://schemas.microsoft.com/office/powerpoint/2010/main" val="3273983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TextBox 2">
            <a:extLst>
              <a:ext uri="{FF2B5EF4-FFF2-40B4-BE49-F238E27FC236}">
                <a16:creationId xmlns:a16="http://schemas.microsoft.com/office/drawing/2014/main" id="{022C0A92-9852-2C46-4E76-F11B6097A948}"/>
              </a:ext>
            </a:extLst>
          </p:cNvPr>
          <p:cNvSpPr txBox="1"/>
          <p:nvPr/>
        </p:nvSpPr>
        <p:spPr>
          <a:xfrm>
            <a:off x="347450" y="1393535"/>
            <a:ext cx="8449100" cy="3000821"/>
          </a:xfrm>
          <a:prstGeom prst="rect">
            <a:avLst/>
          </a:prstGeom>
          <a:noFill/>
        </p:spPr>
        <p:txBody>
          <a:bodyPr wrap="square">
            <a:spAutoFit/>
          </a:bodyPr>
          <a:lstStyle/>
          <a:p>
            <a:pPr algn="just"/>
            <a:r>
              <a:rPr lang="en-US" sz="1800" dirty="0">
                <a:latin typeface="+mn-lt"/>
              </a:rPr>
              <a:t>E</a:t>
            </a:r>
            <a:r>
              <a:rPr lang="en-US" sz="1800" b="0" i="0" u="none" strike="noStrike" baseline="0" dirty="0">
                <a:latin typeface="+mn-lt"/>
              </a:rPr>
              <a:t>ncryption and decryption algorithms are inverses of each other. </a:t>
            </a:r>
          </a:p>
          <a:p>
            <a:pPr algn="just"/>
            <a:endParaRPr lang="en-US" sz="1800" dirty="0">
              <a:latin typeface="+mn-lt"/>
            </a:endParaRPr>
          </a:p>
          <a:p>
            <a:pPr algn="just">
              <a:lnSpc>
                <a:spcPct val="150000"/>
              </a:lnSpc>
            </a:pPr>
            <a:r>
              <a:rPr lang="en-US" sz="1800" b="0" i="0" u="none" strike="noStrike" baseline="0" dirty="0">
                <a:latin typeface="+mn-lt"/>
              </a:rPr>
              <a:t>If P is the plaintext, C is the ciphertext, and K is the key, </a:t>
            </a:r>
          </a:p>
          <a:p>
            <a:pPr algn="just">
              <a:lnSpc>
                <a:spcPct val="150000"/>
              </a:lnSpc>
            </a:pPr>
            <a:endParaRPr lang="en-US" sz="1800" b="0" i="0" u="none" strike="noStrike" baseline="0" dirty="0">
              <a:latin typeface="+mn-lt"/>
            </a:endParaRPr>
          </a:p>
          <a:p>
            <a:pPr algn="just">
              <a:lnSpc>
                <a:spcPct val="150000"/>
              </a:lnSpc>
            </a:pPr>
            <a:r>
              <a:rPr lang="en-US" sz="1800" dirty="0">
                <a:latin typeface="+mn-lt"/>
              </a:rPr>
              <a:t>E</a:t>
            </a:r>
            <a:r>
              <a:rPr lang="en-US" sz="1800" b="0" i="0" u="none" strike="noStrike" baseline="0" dirty="0">
                <a:latin typeface="+mn-lt"/>
              </a:rPr>
              <a:t>ncryption algorithm E</a:t>
            </a:r>
            <a:r>
              <a:rPr lang="en-US" sz="1800" b="0" i="0" u="none" strike="noStrike" baseline="-25000" dirty="0">
                <a:latin typeface="+mn-lt"/>
              </a:rPr>
              <a:t>k</a:t>
            </a:r>
            <a:r>
              <a:rPr lang="en-US" sz="1800" b="0" i="0" u="none" strike="noStrike" baseline="0" dirty="0">
                <a:latin typeface="+mn-lt"/>
              </a:rPr>
              <a:t>(x) creates the ciphertext from the plaintext; </a:t>
            </a:r>
          </a:p>
          <a:p>
            <a:pPr algn="just">
              <a:lnSpc>
                <a:spcPct val="150000"/>
              </a:lnSpc>
            </a:pPr>
            <a:endParaRPr lang="en-US" sz="1800" b="0" i="0" u="none" strike="noStrike" baseline="0" dirty="0">
              <a:latin typeface="+mn-lt"/>
            </a:endParaRPr>
          </a:p>
          <a:p>
            <a:pPr algn="just">
              <a:lnSpc>
                <a:spcPct val="150000"/>
              </a:lnSpc>
            </a:pPr>
            <a:r>
              <a:rPr lang="en-US" sz="1800" dirty="0">
                <a:latin typeface="+mn-lt"/>
              </a:rPr>
              <a:t>D</a:t>
            </a:r>
            <a:r>
              <a:rPr lang="en-US" sz="1800" b="0" i="0" u="none" strike="noStrike" baseline="0" dirty="0">
                <a:latin typeface="+mn-lt"/>
              </a:rPr>
              <a:t>ecryption algorithm D</a:t>
            </a:r>
            <a:r>
              <a:rPr lang="en-US" sz="1800" b="0" i="0" u="none" strike="noStrike" baseline="-25000" dirty="0">
                <a:latin typeface="+mn-lt"/>
              </a:rPr>
              <a:t>k</a:t>
            </a:r>
            <a:r>
              <a:rPr lang="en-US" sz="1800" b="0" i="0" u="none" strike="noStrike" baseline="0" dirty="0">
                <a:latin typeface="+mn-lt"/>
              </a:rPr>
              <a:t>(x) creates the plaintext from the ciphertext. </a:t>
            </a:r>
          </a:p>
          <a:p>
            <a:pPr algn="just"/>
            <a:endParaRPr lang="en-US" sz="1800" dirty="0">
              <a:latin typeface="+mn-lt"/>
            </a:endParaRPr>
          </a:p>
        </p:txBody>
      </p:sp>
    </p:spTree>
    <p:extLst>
      <p:ext uri="{BB962C8B-B14F-4D97-AF65-F5344CB8AC3E}">
        <p14:creationId xmlns:p14="http://schemas.microsoft.com/office/powerpoint/2010/main" val="15500572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8" name="TextBox 7">
            <a:extLst>
              <a:ext uri="{FF2B5EF4-FFF2-40B4-BE49-F238E27FC236}">
                <a16:creationId xmlns:a16="http://schemas.microsoft.com/office/drawing/2014/main" id="{A8C2855B-7E33-AB99-777C-6F904A67578B}"/>
              </a:ext>
            </a:extLst>
          </p:cNvPr>
          <p:cNvSpPr txBox="1"/>
          <p:nvPr/>
        </p:nvSpPr>
        <p:spPr>
          <a:xfrm>
            <a:off x="309045" y="779055"/>
            <a:ext cx="8487505" cy="1323439"/>
          </a:xfrm>
          <a:prstGeom prst="rect">
            <a:avLst/>
          </a:prstGeom>
          <a:noFill/>
        </p:spPr>
        <p:txBody>
          <a:bodyPr wrap="square">
            <a:spAutoFit/>
          </a:bodyPr>
          <a:lstStyle/>
          <a:p>
            <a:pPr algn="just"/>
            <a:r>
              <a:rPr lang="en-US" sz="2000" b="0" i="0" u="none" strike="noStrike" baseline="0" dirty="0">
                <a:latin typeface="Generic98-Regular"/>
              </a:rPr>
              <a:t>To find the key, Eve uses the following strategy:</a:t>
            </a:r>
          </a:p>
          <a:p>
            <a:pPr algn="just"/>
            <a:endParaRPr lang="en-US" sz="2000" b="0" i="0" u="none" strike="noStrike" baseline="0" dirty="0">
              <a:latin typeface="Generic98-Regular"/>
            </a:endParaRPr>
          </a:p>
          <a:p>
            <a:pPr algn="just"/>
            <a:r>
              <a:rPr lang="en-US" sz="2000" b="0" i="0" u="none" strike="noStrike" baseline="0" dirty="0">
                <a:latin typeface="Generic98-Regular"/>
              </a:rPr>
              <a:t>a. Eve knows that if the first algorithm is affine, she can construct the following two equations based on the first data set.</a:t>
            </a:r>
            <a:endParaRPr lang="en-IN" sz="2000" b="1" i="0" u="none" strike="noStrike" baseline="0" dirty="0">
              <a:solidFill>
                <a:srgbClr val="C00000"/>
              </a:solidFill>
              <a:latin typeface="+mn-lt"/>
            </a:endParaRPr>
          </a:p>
        </p:txBody>
      </p:sp>
      <p:pic>
        <p:nvPicPr>
          <p:cNvPr id="4" name="Picture 3">
            <a:extLst>
              <a:ext uri="{FF2B5EF4-FFF2-40B4-BE49-F238E27FC236}">
                <a16:creationId xmlns:a16="http://schemas.microsoft.com/office/drawing/2014/main" id="{3CA253C2-4DB0-BE92-9919-4DCC1072B9CB}"/>
              </a:ext>
            </a:extLst>
          </p:cNvPr>
          <p:cNvPicPr>
            <a:picLocks noChangeAspect="1"/>
          </p:cNvPicPr>
          <p:nvPr/>
        </p:nvPicPr>
        <p:blipFill>
          <a:blip r:embed="rId2"/>
          <a:stretch>
            <a:fillRect/>
          </a:stretch>
        </p:blipFill>
        <p:spPr>
          <a:xfrm>
            <a:off x="1614815" y="2470279"/>
            <a:ext cx="5375895" cy="596483"/>
          </a:xfrm>
          <a:prstGeom prst="rect">
            <a:avLst/>
          </a:prstGeom>
        </p:spPr>
      </p:pic>
      <p:sp>
        <p:nvSpPr>
          <p:cNvPr id="7" name="TextBox 6">
            <a:extLst>
              <a:ext uri="{FF2B5EF4-FFF2-40B4-BE49-F238E27FC236}">
                <a16:creationId xmlns:a16="http://schemas.microsoft.com/office/drawing/2014/main" id="{4F3DE1FA-67C4-8DAD-205A-74674956AEF3}"/>
              </a:ext>
            </a:extLst>
          </p:cNvPr>
          <p:cNvSpPr txBox="1"/>
          <p:nvPr/>
        </p:nvSpPr>
        <p:spPr>
          <a:xfrm>
            <a:off x="424259" y="3431182"/>
            <a:ext cx="8103455" cy="1077218"/>
          </a:xfrm>
          <a:prstGeom prst="rect">
            <a:avLst/>
          </a:prstGeom>
          <a:noFill/>
        </p:spPr>
        <p:txBody>
          <a:bodyPr wrap="square">
            <a:spAutoFit/>
          </a:bodyPr>
          <a:lstStyle/>
          <a:p>
            <a:pPr algn="just"/>
            <a:r>
              <a:rPr lang="en-US" b="0" i="0" u="none" strike="noStrike" baseline="0" dirty="0">
                <a:latin typeface="+mn-lt"/>
              </a:rPr>
              <a:t>These two </a:t>
            </a:r>
            <a:r>
              <a:rPr lang="en-US" b="0" i="0" u="none" strike="noStrike" baseline="0" dirty="0">
                <a:solidFill>
                  <a:srgbClr val="C00000"/>
                </a:solidFill>
                <a:latin typeface="+mn-lt"/>
              </a:rPr>
              <a:t>congruence equations </a:t>
            </a:r>
            <a:r>
              <a:rPr lang="en-US" b="0" i="0" u="none" strike="noStrike" baseline="0" dirty="0">
                <a:latin typeface="+mn-lt"/>
              </a:rPr>
              <a:t>can be solved and the values of k1 and k2 can be found. </a:t>
            </a:r>
          </a:p>
          <a:p>
            <a:pPr algn="just"/>
            <a:r>
              <a:rPr lang="en-US" b="0" i="0" u="none" strike="noStrike" baseline="0" dirty="0">
                <a:solidFill>
                  <a:srgbClr val="C00000"/>
                </a:solidFill>
                <a:latin typeface="+mn-lt"/>
              </a:rPr>
              <a:t>However, this answer is not acceptable because k1 = 16 cannot be the first part of the key. Its value, 16, does not have a multiplicative </a:t>
            </a:r>
            <a:r>
              <a:rPr lang="en-IN" b="0" i="0" u="none" strike="noStrike" baseline="0" dirty="0">
                <a:solidFill>
                  <a:srgbClr val="C00000"/>
                </a:solidFill>
                <a:latin typeface="+mn-lt"/>
              </a:rPr>
              <a:t>inverse in Z</a:t>
            </a:r>
            <a:r>
              <a:rPr lang="en-IN" b="0" i="0" u="none" strike="noStrike" baseline="-25000" dirty="0">
                <a:solidFill>
                  <a:srgbClr val="C00000"/>
                </a:solidFill>
                <a:latin typeface="+mn-lt"/>
              </a:rPr>
              <a:t>26</a:t>
            </a:r>
            <a:r>
              <a:rPr lang="en-IN" b="0" i="0" u="none" strike="noStrike" baseline="0" dirty="0">
                <a:solidFill>
                  <a:srgbClr val="C00000"/>
                </a:solidFill>
                <a:latin typeface="+mn-lt"/>
              </a:rPr>
              <a:t>*.</a:t>
            </a:r>
            <a:endParaRPr lang="en-IN" dirty="0">
              <a:solidFill>
                <a:srgbClr val="C00000"/>
              </a:solidFill>
              <a:latin typeface="+mn-lt"/>
            </a:endParaRPr>
          </a:p>
        </p:txBody>
      </p:sp>
      <p:pic>
        <p:nvPicPr>
          <p:cNvPr id="11" name="Picture 10">
            <a:extLst>
              <a:ext uri="{FF2B5EF4-FFF2-40B4-BE49-F238E27FC236}">
                <a16:creationId xmlns:a16="http://schemas.microsoft.com/office/drawing/2014/main" id="{AD9EFB76-8484-E563-66C2-51E952D863EF}"/>
              </a:ext>
            </a:extLst>
          </p:cNvPr>
          <p:cNvPicPr>
            <a:picLocks noChangeAspect="1"/>
          </p:cNvPicPr>
          <p:nvPr/>
        </p:nvPicPr>
        <p:blipFill>
          <a:blip r:embed="rId3"/>
          <a:stretch>
            <a:fillRect/>
          </a:stretch>
        </p:blipFill>
        <p:spPr>
          <a:xfrm>
            <a:off x="1153955" y="5111562"/>
            <a:ext cx="6325913" cy="791600"/>
          </a:xfrm>
          <a:prstGeom prst="rect">
            <a:avLst/>
          </a:prstGeom>
        </p:spPr>
      </p:pic>
    </p:spTree>
    <p:extLst>
      <p:ext uri="{BB962C8B-B14F-4D97-AF65-F5344CB8AC3E}">
        <p14:creationId xmlns:p14="http://schemas.microsoft.com/office/powerpoint/2010/main" val="6998809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8" name="TextBox 7">
            <a:extLst>
              <a:ext uri="{FF2B5EF4-FFF2-40B4-BE49-F238E27FC236}">
                <a16:creationId xmlns:a16="http://schemas.microsoft.com/office/drawing/2014/main" id="{A8C2855B-7E33-AB99-777C-6F904A67578B}"/>
              </a:ext>
            </a:extLst>
          </p:cNvPr>
          <p:cNvSpPr txBox="1"/>
          <p:nvPr/>
        </p:nvSpPr>
        <p:spPr>
          <a:xfrm>
            <a:off x="309045" y="779055"/>
            <a:ext cx="8487505" cy="369332"/>
          </a:xfrm>
          <a:prstGeom prst="rect">
            <a:avLst/>
          </a:prstGeom>
          <a:noFill/>
        </p:spPr>
        <p:txBody>
          <a:bodyPr wrap="square">
            <a:spAutoFit/>
          </a:bodyPr>
          <a:lstStyle/>
          <a:p>
            <a:pPr algn="just"/>
            <a:r>
              <a:rPr lang="en-US" sz="1800" b="0" i="0" u="none" strike="noStrike" baseline="0" dirty="0">
                <a:latin typeface="Generic98-Regular"/>
              </a:rPr>
              <a:t>b. Eve now tries the result of the second set of data.</a:t>
            </a:r>
            <a:endParaRPr lang="en-IN" sz="2000" b="1" i="0" u="none" strike="noStrike" baseline="0" dirty="0">
              <a:solidFill>
                <a:srgbClr val="C00000"/>
              </a:solidFill>
              <a:latin typeface="+mn-lt"/>
            </a:endParaRPr>
          </a:p>
        </p:txBody>
      </p:sp>
      <p:pic>
        <p:nvPicPr>
          <p:cNvPr id="3" name="Picture 2">
            <a:extLst>
              <a:ext uri="{FF2B5EF4-FFF2-40B4-BE49-F238E27FC236}">
                <a16:creationId xmlns:a16="http://schemas.microsoft.com/office/drawing/2014/main" id="{F5114055-66E2-EB48-C04D-31B1F7D188DB}"/>
              </a:ext>
            </a:extLst>
          </p:cNvPr>
          <p:cNvPicPr>
            <a:picLocks noChangeAspect="1"/>
          </p:cNvPicPr>
          <p:nvPr/>
        </p:nvPicPr>
        <p:blipFill>
          <a:blip r:embed="rId2"/>
          <a:stretch>
            <a:fillRect/>
          </a:stretch>
        </p:blipFill>
        <p:spPr>
          <a:xfrm>
            <a:off x="1730030" y="1739180"/>
            <a:ext cx="4483330" cy="482625"/>
          </a:xfrm>
          <a:prstGeom prst="rect">
            <a:avLst/>
          </a:prstGeom>
        </p:spPr>
      </p:pic>
      <p:sp>
        <p:nvSpPr>
          <p:cNvPr id="6" name="TextBox 5">
            <a:extLst>
              <a:ext uri="{FF2B5EF4-FFF2-40B4-BE49-F238E27FC236}">
                <a16:creationId xmlns:a16="http://schemas.microsoft.com/office/drawing/2014/main" id="{3DDF7A80-5C81-0156-0192-34C6BA85C5B1}"/>
              </a:ext>
            </a:extLst>
          </p:cNvPr>
          <p:cNvSpPr txBox="1"/>
          <p:nvPr/>
        </p:nvSpPr>
        <p:spPr>
          <a:xfrm>
            <a:off x="424259" y="2737710"/>
            <a:ext cx="8180265" cy="2585323"/>
          </a:xfrm>
          <a:prstGeom prst="rect">
            <a:avLst/>
          </a:prstGeom>
          <a:noFill/>
        </p:spPr>
        <p:txBody>
          <a:bodyPr wrap="square">
            <a:spAutoFit/>
          </a:bodyPr>
          <a:lstStyle/>
          <a:p>
            <a:pPr algn="just"/>
            <a:r>
              <a:rPr lang="en-US" sz="1800" b="0" i="0" u="none" strike="noStrike" baseline="0" dirty="0">
                <a:latin typeface="+mn-lt"/>
              </a:rPr>
              <a:t>Square matrix and its inverse are the same. </a:t>
            </a:r>
          </a:p>
          <a:p>
            <a:pPr algn="just"/>
            <a:r>
              <a:rPr lang="en-US" sz="1800" b="0" i="0" u="none" strike="noStrike" baseline="0" dirty="0">
                <a:latin typeface="+mn-lt"/>
              </a:rPr>
              <a:t>Now she has k1 = 11 and k2 = 4.</a:t>
            </a:r>
          </a:p>
          <a:p>
            <a:pPr algn="just"/>
            <a:r>
              <a:rPr lang="en-US" sz="1800" b="0" i="0" u="none" strike="noStrike" baseline="0" dirty="0">
                <a:latin typeface="+mn-lt"/>
              </a:rPr>
              <a:t>This pair is acceptable because k1 has a multiplicative inverse in Z</a:t>
            </a:r>
            <a:r>
              <a:rPr lang="en-US" sz="1800" b="0" i="0" u="none" strike="noStrike" baseline="-25000" dirty="0">
                <a:latin typeface="+mn-lt"/>
              </a:rPr>
              <a:t>26</a:t>
            </a:r>
            <a:r>
              <a:rPr lang="en-US" sz="1800" b="0" i="0" u="none" strike="noStrike" baseline="0" dirty="0">
                <a:latin typeface="+mn-lt"/>
              </a:rPr>
              <a:t>∗. </a:t>
            </a:r>
          </a:p>
          <a:p>
            <a:pPr algn="just"/>
            <a:endParaRPr lang="en-US" sz="1800" dirty="0">
              <a:latin typeface="+mn-lt"/>
            </a:endParaRPr>
          </a:p>
          <a:p>
            <a:pPr algn="just"/>
            <a:r>
              <a:rPr lang="en-US" sz="1800" b="0" i="0" u="none" strike="noStrike" baseline="0" dirty="0">
                <a:latin typeface="+mn-lt"/>
              </a:rPr>
              <a:t>She tries the pair of keys (19, 22), which are the inverse of the pair (11, 4), to decipher the message.</a:t>
            </a:r>
          </a:p>
          <a:p>
            <a:pPr algn="just"/>
            <a:endParaRPr lang="en-IN" sz="1800" b="0" i="0" u="none" strike="noStrike" baseline="0" dirty="0">
              <a:latin typeface="+mn-lt"/>
            </a:endParaRPr>
          </a:p>
          <a:p>
            <a:pPr algn="just"/>
            <a:endParaRPr lang="en-IN" sz="1800" dirty="0">
              <a:latin typeface="+mn-lt"/>
            </a:endParaRPr>
          </a:p>
          <a:p>
            <a:pPr algn="just"/>
            <a:r>
              <a:rPr lang="en-IN" sz="1800" b="0" i="0" u="none" strike="noStrike" baseline="0" dirty="0">
                <a:latin typeface="+mn-lt"/>
              </a:rPr>
              <a:t>The plaintext is</a:t>
            </a:r>
            <a:endParaRPr lang="en-IN" sz="1800" dirty="0">
              <a:latin typeface="+mn-lt"/>
            </a:endParaRPr>
          </a:p>
        </p:txBody>
      </p:sp>
      <p:pic>
        <p:nvPicPr>
          <p:cNvPr id="10" name="Picture 9">
            <a:extLst>
              <a:ext uri="{FF2B5EF4-FFF2-40B4-BE49-F238E27FC236}">
                <a16:creationId xmlns:a16="http://schemas.microsoft.com/office/drawing/2014/main" id="{498466F7-F8F4-93B8-26E8-570352912E25}"/>
              </a:ext>
            </a:extLst>
          </p:cNvPr>
          <p:cNvPicPr>
            <a:picLocks noChangeAspect="1"/>
          </p:cNvPicPr>
          <p:nvPr/>
        </p:nvPicPr>
        <p:blipFill>
          <a:blip r:embed="rId3"/>
          <a:stretch>
            <a:fillRect/>
          </a:stretch>
        </p:blipFill>
        <p:spPr>
          <a:xfrm>
            <a:off x="1745349" y="5709613"/>
            <a:ext cx="5215713" cy="515943"/>
          </a:xfrm>
          <a:prstGeom prst="rect">
            <a:avLst/>
          </a:prstGeom>
        </p:spPr>
      </p:pic>
    </p:spTree>
    <p:extLst>
      <p:ext uri="{BB962C8B-B14F-4D97-AF65-F5344CB8AC3E}">
        <p14:creationId xmlns:p14="http://schemas.microsoft.com/office/powerpoint/2010/main" val="9386311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8" name="TextBox 7">
            <a:extLst>
              <a:ext uri="{FF2B5EF4-FFF2-40B4-BE49-F238E27FC236}">
                <a16:creationId xmlns:a16="http://schemas.microsoft.com/office/drawing/2014/main" id="{A8C2855B-7E33-AB99-777C-6F904A67578B}"/>
              </a:ext>
            </a:extLst>
          </p:cNvPr>
          <p:cNvSpPr txBox="1"/>
          <p:nvPr/>
        </p:nvSpPr>
        <p:spPr>
          <a:xfrm>
            <a:off x="309045" y="779055"/>
            <a:ext cx="8487505" cy="2923877"/>
          </a:xfrm>
          <a:prstGeom prst="rect">
            <a:avLst/>
          </a:prstGeom>
          <a:noFill/>
        </p:spPr>
        <p:txBody>
          <a:bodyPr wrap="square">
            <a:spAutoFit/>
          </a:bodyPr>
          <a:lstStyle/>
          <a:p>
            <a:pPr algn="just"/>
            <a:r>
              <a:rPr lang="en-IN" sz="2000" b="1" i="0" u="none" strike="noStrike" baseline="0" dirty="0">
                <a:solidFill>
                  <a:srgbClr val="C00000"/>
                </a:solidFill>
                <a:latin typeface="+mn-lt"/>
              </a:rPr>
              <a:t>Monoalphabetic Substitution Cipher</a:t>
            </a:r>
          </a:p>
          <a:p>
            <a:pPr algn="just"/>
            <a:endParaRPr lang="en-IN" sz="2000" b="0" i="0" u="none" strike="noStrike" baseline="0" dirty="0">
              <a:latin typeface="+mn-lt"/>
            </a:endParaRPr>
          </a:p>
          <a:p>
            <a:pPr algn="just"/>
            <a:r>
              <a:rPr lang="en-US" sz="2000" b="0" i="0" u="none" strike="noStrike" baseline="0" dirty="0">
                <a:latin typeface="+mn-lt"/>
              </a:rPr>
              <a:t>Additive, multiplicative, and affine ciphers have small key domains, they are very vulnerable to brute-force attack. </a:t>
            </a:r>
          </a:p>
          <a:p>
            <a:pPr algn="just"/>
            <a:endParaRPr lang="en-US" sz="2000" dirty="0">
              <a:latin typeface="+mn-lt"/>
            </a:endParaRPr>
          </a:p>
          <a:p>
            <a:pPr marL="285750" indent="-285750" algn="just">
              <a:buFont typeface="Arial" panose="020B0604020202020204" pitchFamily="34" charset="0"/>
              <a:buChar char="•"/>
            </a:pPr>
            <a:r>
              <a:rPr lang="en-US" b="0" i="0" u="none" strike="noStrike" baseline="0" dirty="0">
                <a:latin typeface="+mn-lt"/>
              </a:rPr>
              <a:t>After Alice and Bob agreed to a single key, that </a:t>
            </a:r>
            <a:r>
              <a:rPr lang="en-US" b="0" i="0" u="none" strike="noStrike" baseline="0" dirty="0">
                <a:solidFill>
                  <a:srgbClr val="FF0000"/>
                </a:solidFill>
                <a:latin typeface="+mn-lt"/>
              </a:rPr>
              <a:t>key is used to encrypt each letter in the plaintext or decrypt each letter in the ciphertext.</a:t>
            </a:r>
          </a:p>
          <a:p>
            <a:pPr marL="285750" indent="-285750" algn="just">
              <a:buFont typeface="Arial" panose="020B0604020202020204" pitchFamily="34" charset="0"/>
              <a:buChar char="•"/>
            </a:pPr>
            <a:endParaRPr lang="en-US" b="0" i="0" u="none" strike="noStrike" baseline="0" dirty="0">
              <a:latin typeface="+mn-lt"/>
            </a:endParaRPr>
          </a:p>
          <a:p>
            <a:pPr marL="285750" indent="-285750" algn="just">
              <a:buFont typeface="Arial" panose="020B0604020202020204" pitchFamily="34" charset="0"/>
              <a:buChar char="•"/>
            </a:pPr>
            <a:r>
              <a:rPr lang="en-US" b="0" i="0" u="none" strike="noStrike" baseline="0" dirty="0">
                <a:latin typeface="+mn-lt"/>
              </a:rPr>
              <a:t>In other words, the key is independent from the letters being transferred.</a:t>
            </a:r>
          </a:p>
          <a:p>
            <a:pPr algn="just"/>
            <a:endParaRPr lang="en-US" sz="2000" b="0" i="0" u="none" strike="noStrike" baseline="0" dirty="0">
              <a:latin typeface="+mn-lt"/>
            </a:endParaRPr>
          </a:p>
        </p:txBody>
      </p:sp>
    </p:spTree>
    <p:extLst>
      <p:ext uri="{BB962C8B-B14F-4D97-AF65-F5344CB8AC3E}">
        <p14:creationId xmlns:p14="http://schemas.microsoft.com/office/powerpoint/2010/main" val="15816219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8" name="TextBox 7">
            <a:extLst>
              <a:ext uri="{FF2B5EF4-FFF2-40B4-BE49-F238E27FC236}">
                <a16:creationId xmlns:a16="http://schemas.microsoft.com/office/drawing/2014/main" id="{A8C2855B-7E33-AB99-777C-6F904A67578B}"/>
              </a:ext>
            </a:extLst>
          </p:cNvPr>
          <p:cNvSpPr txBox="1"/>
          <p:nvPr/>
        </p:nvSpPr>
        <p:spPr>
          <a:xfrm>
            <a:off x="309045" y="779055"/>
            <a:ext cx="8487505" cy="707886"/>
          </a:xfrm>
          <a:prstGeom prst="rect">
            <a:avLst/>
          </a:prstGeom>
          <a:noFill/>
        </p:spPr>
        <p:txBody>
          <a:bodyPr wrap="square">
            <a:spAutoFit/>
          </a:bodyPr>
          <a:lstStyle/>
          <a:p>
            <a:pPr algn="just"/>
            <a:r>
              <a:rPr lang="en-IN" sz="2000" b="1" i="0" u="none" strike="noStrike" baseline="0" dirty="0">
                <a:solidFill>
                  <a:srgbClr val="C00000"/>
                </a:solidFill>
                <a:latin typeface="+mn-lt"/>
              </a:rPr>
              <a:t>Monoalphabetic Substitution Cipher (</a:t>
            </a:r>
            <a:r>
              <a:rPr lang="en-IN" sz="2000" b="1" i="0" u="none" strike="noStrike" baseline="0" dirty="0" err="1">
                <a:solidFill>
                  <a:srgbClr val="C00000"/>
                </a:solidFill>
                <a:latin typeface="+mn-lt"/>
              </a:rPr>
              <a:t>contd</a:t>
            </a:r>
            <a:r>
              <a:rPr lang="en-IN" sz="2000" b="1" i="0" u="none" strike="noStrike" baseline="0" dirty="0">
                <a:solidFill>
                  <a:srgbClr val="C00000"/>
                </a:solidFill>
                <a:latin typeface="+mn-lt"/>
              </a:rPr>
              <a:t>)</a:t>
            </a:r>
          </a:p>
          <a:p>
            <a:pPr algn="just"/>
            <a:endParaRPr lang="en-IN" sz="2000" b="0" i="0" u="none" strike="noStrike" baseline="0" dirty="0">
              <a:latin typeface="+mn-lt"/>
            </a:endParaRPr>
          </a:p>
        </p:txBody>
      </p:sp>
      <p:pic>
        <p:nvPicPr>
          <p:cNvPr id="3" name="Picture 2">
            <a:extLst>
              <a:ext uri="{FF2B5EF4-FFF2-40B4-BE49-F238E27FC236}">
                <a16:creationId xmlns:a16="http://schemas.microsoft.com/office/drawing/2014/main" id="{1A384977-78E5-8E8B-D695-371DCCA4E32F}"/>
              </a:ext>
            </a:extLst>
          </p:cNvPr>
          <p:cNvPicPr>
            <a:picLocks noChangeAspect="1"/>
          </p:cNvPicPr>
          <p:nvPr/>
        </p:nvPicPr>
        <p:blipFill>
          <a:blip r:embed="rId2"/>
          <a:stretch>
            <a:fillRect/>
          </a:stretch>
        </p:blipFill>
        <p:spPr>
          <a:xfrm>
            <a:off x="161324" y="3474724"/>
            <a:ext cx="8821351" cy="907949"/>
          </a:xfrm>
          <a:prstGeom prst="rect">
            <a:avLst/>
          </a:prstGeom>
        </p:spPr>
      </p:pic>
      <p:sp>
        <p:nvSpPr>
          <p:cNvPr id="4" name="TextBox 3">
            <a:extLst>
              <a:ext uri="{FF2B5EF4-FFF2-40B4-BE49-F238E27FC236}">
                <a16:creationId xmlns:a16="http://schemas.microsoft.com/office/drawing/2014/main" id="{7CC78A2B-B772-E820-7CB9-B4D16D82884C}"/>
              </a:ext>
            </a:extLst>
          </p:cNvPr>
          <p:cNvSpPr txBox="1"/>
          <p:nvPr/>
        </p:nvSpPr>
        <p:spPr>
          <a:xfrm>
            <a:off x="460483" y="1760711"/>
            <a:ext cx="8103455" cy="1077218"/>
          </a:xfrm>
          <a:prstGeom prst="rect">
            <a:avLst/>
          </a:prstGeom>
          <a:noFill/>
        </p:spPr>
        <p:txBody>
          <a:bodyPr wrap="square">
            <a:spAutoFit/>
          </a:bodyPr>
          <a:lstStyle/>
          <a:p>
            <a:pPr algn="just"/>
            <a:r>
              <a:rPr lang="en-US" sz="1600" b="0" i="0" u="none" strike="noStrike" baseline="0" dirty="0">
                <a:latin typeface="+mn-lt"/>
              </a:rPr>
              <a:t>A better solution is to create a mapping between each plaintext character and the corresponding ciphertext character. </a:t>
            </a:r>
          </a:p>
          <a:p>
            <a:pPr algn="just"/>
            <a:endParaRPr lang="en-US" sz="1600" dirty="0">
              <a:latin typeface="+mn-lt"/>
            </a:endParaRPr>
          </a:p>
          <a:p>
            <a:pPr algn="just"/>
            <a:r>
              <a:rPr lang="en-US" sz="1600" b="0" i="0" u="none" strike="noStrike" baseline="0" dirty="0">
                <a:latin typeface="+mn-lt"/>
              </a:rPr>
              <a:t>Alice and Bob can agree on a table showing the mapping for each character. </a:t>
            </a:r>
          </a:p>
        </p:txBody>
      </p:sp>
    </p:spTree>
    <p:extLst>
      <p:ext uri="{BB962C8B-B14F-4D97-AF65-F5344CB8AC3E}">
        <p14:creationId xmlns:p14="http://schemas.microsoft.com/office/powerpoint/2010/main" val="3607773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8" name="TextBox 7">
            <a:extLst>
              <a:ext uri="{FF2B5EF4-FFF2-40B4-BE49-F238E27FC236}">
                <a16:creationId xmlns:a16="http://schemas.microsoft.com/office/drawing/2014/main" id="{A8C2855B-7E33-AB99-777C-6F904A67578B}"/>
              </a:ext>
            </a:extLst>
          </p:cNvPr>
          <p:cNvSpPr txBox="1"/>
          <p:nvPr/>
        </p:nvSpPr>
        <p:spPr>
          <a:xfrm>
            <a:off x="309045" y="779055"/>
            <a:ext cx="8487505" cy="707886"/>
          </a:xfrm>
          <a:prstGeom prst="rect">
            <a:avLst/>
          </a:prstGeom>
          <a:noFill/>
        </p:spPr>
        <p:txBody>
          <a:bodyPr wrap="square">
            <a:spAutoFit/>
          </a:bodyPr>
          <a:lstStyle/>
          <a:p>
            <a:pPr algn="just"/>
            <a:r>
              <a:rPr lang="en-IN" sz="2000" b="1" i="0" u="none" strike="noStrike" baseline="0" dirty="0">
                <a:solidFill>
                  <a:srgbClr val="C00000"/>
                </a:solidFill>
                <a:latin typeface="+mn-lt"/>
              </a:rPr>
              <a:t>Monoalphabetic Substitution Cipher (</a:t>
            </a:r>
            <a:r>
              <a:rPr lang="en-IN" sz="2000" b="1" i="0" u="none" strike="noStrike" baseline="0" dirty="0" err="1">
                <a:solidFill>
                  <a:srgbClr val="C00000"/>
                </a:solidFill>
                <a:latin typeface="+mn-lt"/>
              </a:rPr>
              <a:t>contd</a:t>
            </a:r>
            <a:r>
              <a:rPr lang="en-IN" sz="2000" b="1" i="0" u="none" strike="noStrike" baseline="0" dirty="0">
                <a:solidFill>
                  <a:srgbClr val="C00000"/>
                </a:solidFill>
                <a:latin typeface="+mn-lt"/>
              </a:rPr>
              <a:t>)</a:t>
            </a:r>
          </a:p>
          <a:p>
            <a:pPr algn="just"/>
            <a:endParaRPr lang="en-IN" sz="2000" b="0" i="0" u="none" strike="noStrike" baseline="0" dirty="0">
              <a:latin typeface="+mn-lt"/>
            </a:endParaRPr>
          </a:p>
        </p:txBody>
      </p:sp>
      <p:pic>
        <p:nvPicPr>
          <p:cNvPr id="4" name="Picture 3">
            <a:extLst>
              <a:ext uri="{FF2B5EF4-FFF2-40B4-BE49-F238E27FC236}">
                <a16:creationId xmlns:a16="http://schemas.microsoft.com/office/drawing/2014/main" id="{4FABF5D1-CFC1-9927-2449-4DA623076A57}"/>
              </a:ext>
            </a:extLst>
          </p:cNvPr>
          <p:cNvPicPr>
            <a:picLocks noChangeAspect="1"/>
          </p:cNvPicPr>
          <p:nvPr/>
        </p:nvPicPr>
        <p:blipFill>
          <a:blip r:embed="rId2"/>
          <a:stretch>
            <a:fillRect/>
          </a:stretch>
        </p:blipFill>
        <p:spPr>
          <a:xfrm>
            <a:off x="850676" y="1597277"/>
            <a:ext cx="6755319" cy="575863"/>
          </a:xfrm>
          <a:prstGeom prst="rect">
            <a:avLst/>
          </a:prstGeom>
        </p:spPr>
      </p:pic>
      <p:sp>
        <p:nvSpPr>
          <p:cNvPr id="7" name="TextBox 6">
            <a:extLst>
              <a:ext uri="{FF2B5EF4-FFF2-40B4-BE49-F238E27FC236}">
                <a16:creationId xmlns:a16="http://schemas.microsoft.com/office/drawing/2014/main" id="{033AEED2-7C20-FAB6-88F2-707A47F52027}"/>
              </a:ext>
            </a:extLst>
          </p:cNvPr>
          <p:cNvSpPr txBox="1"/>
          <p:nvPr/>
        </p:nvSpPr>
        <p:spPr>
          <a:xfrm>
            <a:off x="155425" y="2581500"/>
            <a:ext cx="2112275" cy="400110"/>
          </a:xfrm>
          <a:prstGeom prst="rect">
            <a:avLst/>
          </a:prstGeom>
          <a:noFill/>
        </p:spPr>
        <p:txBody>
          <a:bodyPr wrap="square">
            <a:spAutoFit/>
          </a:bodyPr>
          <a:lstStyle/>
          <a:p>
            <a:r>
              <a:rPr lang="en-IN" sz="2000" b="0" i="0" u="none" strike="noStrike" baseline="0" dirty="0">
                <a:latin typeface="+mn-lt"/>
              </a:rPr>
              <a:t>ciphertext is</a:t>
            </a:r>
            <a:endParaRPr lang="en-IN" sz="2000" dirty="0">
              <a:latin typeface="+mn-lt"/>
            </a:endParaRPr>
          </a:p>
        </p:txBody>
      </p:sp>
      <p:pic>
        <p:nvPicPr>
          <p:cNvPr id="10" name="Picture 9">
            <a:extLst>
              <a:ext uri="{FF2B5EF4-FFF2-40B4-BE49-F238E27FC236}">
                <a16:creationId xmlns:a16="http://schemas.microsoft.com/office/drawing/2014/main" id="{A750AE27-85AD-6679-16BC-3EC6DFF092C6}"/>
              </a:ext>
            </a:extLst>
          </p:cNvPr>
          <p:cNvPicPr>
            <a:picLocks noChangeAspect="1"/>
          </p:cNvPicPr>
          <p:nvPr/>
        </p:nvPicPr>
        <p:blipFill>
          <a:blip r:embed="rId3"/>
          <a:stretch>
            <a:fillRect/>
          </a:stretch>
        </p:blipFill>
        <p:spPr>
          <a:xfrm>
            <a:off x="418331" y="3289502"/>
            <a:ext cx="8268931" cy="400110"/>
          </a:xfrm>
          <a:prstGeom prst="rect">
            <a:avLst/>
          </a:prstGeom>
        </p:spPr>
      </p:pic>
      <p:pic>
        <p:nvPicPr>
          <p:cNvPr id="2" name="Picture 1">
            <a:extLst>
              <a:ext uri="{FF2B5EF4-FFF2-40B4-BE49-F238E27FC236}">
                <a16:creationId xmlns:a16="http://schemas.microsoft.com/office/drawing/2014/main" id="{87D7EABC-D137-A438-B4EB-9A56E9643B3F}"/>
              </a:ext>
            </a:extLst>
          </p:cNvPr>
          <p:cNvPicPr>
            <a:picLocks noChangeAspect="1"/>
          </p:cNvPicPr>
          <p:nvPr/>
        </p:nvPicPr>
        <p:blipFill>
          <a:blip r:embed="rId4"/>
          <a:stretch>
            <a:fillRect/>
          </a:stretch>
        </p:blipFill>
        <p:spPr>
          <a:xfrm>
            <a:off x="1476844" y="5744731"/>
            <a:ext cx="7504205" cy="772380"/>
          </a:xfrm>
          <a:prstGeom prst="rect">
            <a:avLst/>
          </a:prstGeom>
        </p:spPr>
      </p:pic>
      <p:sp>
        <p:nvSpPr>
          <p:cNvPr id="3" name="TextBox 2">
            <a:extLst>
              <a:ext uri="{FF2B5EF4-FFF2-40B4-BE49-F238E27FC236}">
                <a16:creationId xmlns:a16="http://schemas.microsoft.com/office/drawing/2014/main" id="{930827D7-FE18-A4CB-F167-FABE3AC0ADD8}"/>
              </a:ext>
            </a:extLst>
          </p:cNvPr>
          <p:cNvSpPr txBox="1"/>
          <p:nvPr/>
        </p:nvSpPr>
        <p:spPr>
          <a:xfrm>
            <a:off x="4149545" y="5426060"/>
            <a:ext cx="2342705" cy="338554"/>
          </a:xfrm>
          <a:prstGeom prst="rect">
            <a:avLst/>
          </a:prstGeom>
          <a:noFill/>
        </p:spPr>
        <p:txBody>
          <a:bodyPr wrap="square" rtlCol="0">
            <a:spAutoFit/>
          </a:bodyPr>
          <a:lstStyle/>
          <a:p>
            <a:r>
              <a:rPr lang="en-US" dirty="0"/>
              <a:t>Mapping table</a:t>
            </a:r>
            <a:endParaRPr lang="en-IN" dirty="0"/>
          </a:p>
        </p:txBody>
      </p:sp>
    </p:spTree>
    <p:extLst>
      <p:ext uri="{BB962C8B-B14F-4D97-AF65-F5344CB8AC3E}">
        <p14:creationId xmlns:p14="http://schemas.microsoft.com/office/powerpoint/2010/main" val="23836169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8" name="TextBox 7">
            <a:extLst>
              <a:ext uri="{FF2B5EF4-FFF2-40B4-BE49-F238E27FC236}">
                <a16:creationId xmlns:a16="http://schemas.microsoft.com/office/drawing/2014/main" id="{A8C2855B-7E33-AB99-777C-6F904A67578B}"/>
              </a:ext>
            </a:extLst>
          </p:cNvPr>
          <p:cNvSpPr txBox="1"/>
          <p:nvPr/>
        </p:nvSpPr>
        <p:spPr>
          <a:xfrm>
            <a:off x="309045" y="779055"/>
            <a:ext cx="8487505" cy="1938992"/>
          </a:xfrm>
          <a:prstGeom prst="rect">
            <a:avLst/>
          </a:prstGeom>
          <a:noFill/>
        </p:spPr>
        <p:txBody>
          <a:bodyPr wrap="square">
            <a:spAutoFit/>
          </a:bodyPr>
          <a:lstStyle/>
          <a:p>
            <a:pPr algn="just"/>
            <a:r>
              <a:rPr lang="en-IN" sz="2000" b="1" i="0" u="none" strike="noStrike" baseline="0" dirty="0">
                <a:solidFill>
                  <a:srgbClr val="C00000"/>
                </a:solidFill>
                <a:latin typeface="+mn-lt"/>
              </a:rPr>
              <a:t>Cryptanalysis</a:t>
            </a:r>
          </a:p>
          <a:p>
            <a:pPr algn="just"/>
            <a:endParaRPr lang="en-IN" sz="2000" b="0" i="0" u="none" strike="noStrike" baseline="0" dirty="0">
              <a:latin typeface="+mn-lt"/>
            </a:endParaRPr>
          </a:p>
          <a:p>
            <a:pPr algn="just"/>
            <a:r>
              <a:rPr lang="en-US" sz="2000" b="0" i="0" u="none" strike="noStrike" baseline="0" dirty="0">
                <a:latin typeface="+mn-lt"/>
              </a:rPr>
              <a:t>The size of the key space is 26! (almost </a:t>
            </a:r>
            <a:r>
              <a:rPr lang="en-IN" sz="2000" b="0" i="0" u="none" strike="noStrike" baseline="0" dirty="0">
                <a:latin typeface="+mn-lt"/>
              </a:rPr>
              <a:t>4×10</a:t>
            </a:r>
            <a:r>
              <a:rPr lang="en-IN" sz="2000" b="0" i="0" u="none" strike="noStrike" baseline="30000" dirty="0">
                <a:latin typeface="+mn-lt"/>
              </a:rPr>
              <a:t>26</a:t>
            </a:r>
            <a:r>
              <a:rPr lang="en-US" sz="2000" b="0" i="0" u="none" strike="noStrike" baseline="0" dirty="0">
                <a:latin typeface="+mn-lt"/>
              </a:rPr>
              <a:t>). </a:t>
            </a:r>
          </a:p>
          <a:p>
            <a:pPr algn="just"/>
            <a:endParaRPr lang="en-US" sz="2000" dirty="0">
              <a:latin typeface="+mn-lt"/>
            </a:endParaRPr>
          </a:p>
          <a:p>
            <a:pPr algn="just"/>
            <a:r>
              <a:rPr lang="en-US" sz="2000" b="0" i="0" u="none" strike="noStrike" baseline="0" dirty="0">
                <a:solidFill>
                  <a:srgbClr val="C00000"/>
                </a:solidFill>
                <a:latin typeface="+mn-lt"/>
              </a:rPr>
              <a:t>Brute-force attack is difficult </a:t>
            </a:r>
            <a:r>
              <a:rPr lang="en-US" sz="2000" b="0" i="0" u="none" strike="noStrike" baseline="0" dirty="0">
                <a:latin typeface="+mn-lt"/>
              </a:rPr>
              <a:t> </a:t>
            </a:r>
          </a:p>
          <a:p>
            <a:pPr algn="just"/>
            <a:endParaRPr lang="en-US" sz="2000" dirty="0">
              <a:latin typeface="+mn-lt"/>
            </a:endParaRPr>
          </a:p>
        </p:txBody>
      </p:sp>
      <p:sp>
        <p:nvSpPr>
          <p:cNvPr id="3" name="TextBox 2">
            <a:extLst>
              <a:ext uri="{FF2B5EF4-FFF2-40B4-BE49-F238E27FC236}">
                <a16:creationId xmlns:a16="http://schemas.microsoft.com/office/drawing/2014/main" id="{0E1499C3-6DCC-D9E3-04AA-8226B698BAA8}"/>
              </a:ext>
            </a:extLst>
          </p:cNvPr>
          <p:cNvSpPr txBox="1"/>
          <p:nvPr/>
        </p:nvSpPr>
        <p:spPr>
          <a:xfrm>
            <a:off x="443462" y="4235505"/>
            <a:ext cx="8218670" cy="1200329"/>
          </a:xfrm>
          <a:prstGeom prst="rect">
            <a:avLst/>
          </a:prstGeom>
          <a:noFill/>
        </p:spPr>
        <p:txBody>
          <a:bodyPr wrap="square">
            <a:spAutoFit/>
          </a:bodyPr>
          <a:lstStyle/>
          <a:p>
            <a:pPr algn="just"/>
            <a:r>
              <a:rPr lang="en-US" sz="2400" b="0" i="0" u="none" strike="noStrike" baseline="0" dirty="0">
                <a:solidFill>
                  <a:srgbClr val="C00000"/>
                </a:solidFill>
                <a:latin typeface="+mn-lt"/>
              </a:rPr>
              <a:t>The monoalphabetic ciphers do not change the frequency of characters in the ciphertext, which makes the ciphers vulnerable to statistical attack.</a:t>
            </a:r>
            <a:endParaRPr lang="en-IN" sz="2400" dirty="0">
              <a:solidFill>
                <a:srgbClr val="C00000"/>
              </a:solidFill>
              <a:latin typeface="+mn-lt"/>
            </a:endParaRPr>
          </a:p>
        </p:txBody>
      </p:sp>
    </p:spTree>
    <p:extLst>
      <p:ext uri="{BB962C8B-B14F-4D97-AF65-F5344CB8AC3E}">
        <p14:creationId xmlns:p14="http://schemas.microsoft.com/office/powerpoint/2010/main" val="455076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8" name="TextBox 7">
            <a:extLst>
              <a:ext uri="{FF2B5EF4-FFF2-40B4-BE49-F238E27FC236}">
                <a16:creationId xmlns:a16="http://schemas.microsoft.com/office/drawing/2014/main" id="{A8C2855B-7E33-AB99-777C-6F904A67578B}"/>
              </a:ext>
            </a:extLst>
          </p:cNvPr>
          <p:cNvSpPr txBox="1"/>
          <p:nvPr/>
        </p:nvSpPr>
        <p:spPr>
          <a:xfrm>
            <a:off x="309045" y="779055"/>
            <a:ext cx="8487505" cy="2431435"/>
          </a:xfrm>
          <a:prstGeom prst="rect">
            <a:avLst/>
          </a:prstGeom>
          <a:noFill/>
        </p:spPr>
        <p:txBody>
          <a:bodyPr wrap="square">
            <a:spAutoFit/>
          </a:bodyPr>
          <a:lstStyle/>
          <a:p>
            <a:pPr algn="just"/>
            <a:r>
              <a:rPr lang="en-IN" sz="2000" b="1" i="0" u="none" strike="noStrike" baseline="0" dirty="0">
                <a:solidFill>
                  <a:srgbClr val="C00000"/>
                </a:solidFill>
                <a:latin typeface="+mn-lt"/>
              </a:rPr>
              <a:t>Polyalphabetic Ciphers</a:t>
            </a:r>
          </a:p>
          <a:p>
            <a:pPr algn="just"/>
            <a:endParaRPr lang="en-IN" sz="2000" b="0" i="0" u="none" strike="noStrike" baseline="0" dirty="0">
              <a:latin typeface="+mn-lt"/>
            </a:endParaRPr>
          </a:p>
          <a:p>
            <a:pPr algn="just"/>
            <a:r>
              <a:rPr lang="en-US" sz="2000" dirty="0">
                <a:latin typeface="+mn-lt"/>
              </a:rPr>
              <a:t>E</a:t>
            </a:r>
            <a:r>
              <a:rPr lang="en-US" sz="2000" b="0" i="0" u="none" strike="noStrike" baseline="0" dirty="0">
                <a:latin typeface="+mn-lt"/>
              </a:rPr>
              <a:t>ach occurrence of a character may have a different substitute.</a:t>
            </a:r>
          </a:p>
          <a:p>
            <a:pPr algn="just"/>
            <a:endParaRPr lang="en-US" sz="2000" dirty="0">
              <a:latin typeface="+mn-lt"/>
            </a:endParaRPr>
          </a:p>
          <a:p>
            <a:pPr algn="just"/>
            <a:r>
              <a:rPr lang="en-US" sz="1800" dirty="0">
                <a:latin typeface="+mn-lt"/>
              </a:rPr>
              <a:t>R</a:t>
            </a:r>
            <a:r>
              <a:rPr lang="en-US" sz="1800" b="0" i="0" u="none" strike="noStrike" baseline="0" dirty="0">
                <a:latin typeface="+mn-lt"/>
              </a:rPr>
              <a:t>elationship between a character in the plaintext to a character in the ciphertext is </a:t>
            </a:r>
            <a:r>
              <a:rPr lang="en-US" sz="1800" b="0" i="0" u="none" strike="noStrike" baseline="0" dirty="0">
                <a:solidFill>
                  <a:srgbClr val="FF0000"/>
                </a:solidFill>
                <a:latin typeface="+mn-lt"/>
              </a:rPr>
              <a:t>one-to-many. </a:t>
            </a:r>
          </a:p>
          <a:p>
            <a:pPr algn="just"/>
            <a:endParaRPr lang="en-US" sz="1800" dirty="0">
              <a:latin typeface="+mn-lt"/>
            </a:endParaRPr>
          </a:p>
          <a:p>
            <a:pPr algn="just"/>
            <a:r>
              <a:rPr lang="en-US" sz="1800" b="0" i="0" u="none" strike="noStrike" baseline="0" dirty="0">
                <a:solidFill>
                  <a:srgbClr val="FF0000"/>
                </a:solidFill>
                <a:latin typeface="+mn-lt"/>
              </a:rPr>
              <a:t>Advantage of hiding the letter frequency of the underlying language. </a:t>
            </a:r>
          </a:p>
        </p:txBody>
      </p:sp>
    </p:spTree>
    <p:extLst>
      <p:ext uri="{BB962C8B-B14F-4D97-AF65-F5344CB8AC3E}">
        <p14:creationId xmlns:p14="http://schemas.microsoft.com/office/powerpoint/2010/main" val="20873451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8" name="TextBox 7">
            <a:extLst>
              <a:ext uri="{FF2B5EF4-FFF2-40B4-BE49-F238E27FC236}">
                <a16:creationId xmlns:a16="http://schemas.microsoft.com/office/drawing/2014/main" id="{A8C2855B-7E33-AB99-777C-6F904A67578B}"/>
              </a:ext>
            </a:extLst>
          </p:cNvPr>
          <p:cNvSpPr txBox="1"/>
          <p:nvPr/>
        </p:nvSpPr>
        <p:spPr>
          <a:xfrm>
            <a:off x="309045" y="779055"/>
            <a:ext cx="8487505" cy="3785652"/>
          </a:xfrm>
          <a:prstGeom prst="rect">
            <a:avLst/>
          </a:prstGeom>
          <a:noFill/>
        </p:spPr>
        <p:txBody>
          <a:bodyPr wrap="square">
            <a:spAutoFit/>
          </a:bodyPr>
          <a:lstStyle/>
          <a:p>
            <a:pPr algn="just"/>
            <a:r>
              <a:rPr lang="en-IN" sz="2000" b="1" i="0" u="none" strike="noStrike" baseline="0" dirty="0">
                <a:solidFill>
                  <a:srgbClr val="C00000"/>
                </a:solidFill>
                <a:latin typeface="+mn-lt"/>
              </a:rPr>
              <a:t>Polyalphabetic Ciphers (</a:t>
            </a:r>
            <a:r>
              <a:rPr lang="en-IN" sz="2000" b="1" i="0" u="none" strike="noStrike" baseline="0" dirty="0" err="1">
                <a:solidFill>
                  <a:srgbClr val="C00000"/>
                </a:solidFill>
                <a:latin typeface="+mn-lt"/>
              </a:rPr>
              <a:t>contd</a:t>
            </a:r>
            <a:r>
              <a:rPr lang="en-IN" sz="2000" b="1" i="0" u="none" strike="noStrike" baseline="0" dirty="0">
                <a:solidFill>
                  <a:srgbClr val="C00000"/>
                </a:solidFill>
                <a:latin typeface="+mn-lt"/>
              </a:rPr>
              <a:t>)</a:t>
            </a:r>
          </a:p>
          <a:p>
            <a:pPr algn="just"/>
            <a:endParaRPr lang="en-IN" sz="2000" b="0" i="0" u="none" strike="noStrike" baseline="0" dirty="0">
              <a:latin typeface="+mn-lt"/>
            </a:endParaRPr>
          </a:p>
          <a:p>
            <a:pPr algn="just"/>
            <a:r>
              <a:rPr lang="en-US" sz="2000" b="0" i="0" u="none" strike="noStrike" baseline="0" dirty="0">
                <a:latin typeface="+mn-lt"/>
              </a:rPr>
              <a:t>Here each ciphertext character dependent on </a:t>
            </a:r>
            <a:r>
              <a:rPr lang="en-US" sz="2000" b="0" i="0" u="none" strike="noStrike" baseline="0" dirty="0">
                <a:solidFill>
                  <a:srgbClr val="C00000"/>
                </a:solidFill>
                <a:latin typeface="+mn-lt"/>
              </a:rPr>
              <a:t>both</a:t>
            </a:r>
            <a:r>
              <a:rPr lang="en-US" sz="2000" b="0" i="0" u="none" strike="noStrike" baseline="0" dirty="0">
                <a:latin typeface="+mn-lt"/>
              </a:rPr>
              <a:t> the corresponding </a:t>
            </a:r>
            <a:r>
              <a:rPr lang="en-US" sz="2000" b="0" i="0" u="none" strike="noStrike" baseline="0" dirty="0">
                <a:solidFill>
                  <a:srgbClr val="C00000"/>
                </a:solidFill>
                <a:latin typeface="+mn-lt"/>
              </a:rPr>
              <a:t>plaintext character </a:t>
            </a:r>
            <a:r>
              <a:rPr lang="en-US" sz="2000" b="0" i="0" u="none" strike="noStrike" baseline="0" dirty="0">
                <a:latin typeface="+mn-lt"/>
              </a:rPr>
              <a:t>and the </a:t>
            </a:r>
            <a:r>
              <a:rPr lang="en-US" sz="2000" b="0" i="0" u="none" strike="noStrike" baseline="0" dirty="0">
                <a:solidFill>
                  <a:srgbClr val="C00000"/>
                </a:solidFill>
                <a:latin typeface="+mn-lt"/>
              </a:rPr>
              <a:t>position of the plaintext character </a:t>
            </a:r>
            <a:r>
              <a:rPr lang="en-US" sz="2000" b="0" i="0" u="none" strike="noStrike" baseline="0" dirty="0">
                <a:latin typeface="+mn-lt"/>
              </a:rPr>
              <a:t>in the message. </a:t>
            </a:r>
          </a:p>
          <a:p>
            <a:pPr algn="just"/>
            <a:endParaRPr lang="en-US" sz="2000" dirty="0">
              <a:latin typeface="+mn-lt"/>
            </a:endParaRPr>
          </a:p>
          <a:p>
            <a:pPr algn="just"/>
            <a:r>
              <a:rPr lang="en-US" sz="2000" b="0" i="0" u="none" strike="noStrike" baseline="0" dirty="0">
                <a:latin typeface="+mn-lt"/>
              </a:rPr>
              <a:t> </a:t>
            </a:r>
            <a:endParaRPr lang="en-US" sz="2000" b="0" i="0" u="none" strike="noStrike" baseline="0" dirty="0">
              <a:solidFill>
                <a:srgbClr val="FF0000"/>
              </a:solidFill>
              <a:latin typeface="+mn-lt"/>
            </a:endParaRPr>
          </a:p>
          <a:p>
            <a:pPr algn="just"/>
            <a:endParaRPr lang="en-US" sz="2000" dirty="0">
              <a:latin typeface="+mn-lt"/>
            </a:endParaRPr>
          </a:p>
          <a:p>
            <a:pPr algn="just"/>
            <a:r>
              <a:rPr lang="en-US" sz="2000" b="0" i="0" u="none" strike="noStrike" baseline="0" dirty="0">
                <a:latin typeface="+mn-lt"/>
              </a:rPr>
              <a:t>key stream  </a:t>
            </a:r>
            <a:r>
              <a:rPr lang="en-IN" sz="2000" b="0" i="0" u="none" strike="noStrike" baseline="0" dirty="0">
                <a:latin typeface="+mn-lt"/>
              </a:rPr>
              <a:t>k = (k</a:t>
            </a:r>
            <a:r>
              <a:rPr lang="en-IN" sz="2000" b="0" i="0" u="none" strike="noStrike" baseline="-25000" dirty="0">
                <a:latin typeface="+mn-lt"/>
              </a:rPr>
              <a:t>1</a:t>
            </a:r>
            <a:r>
              <a:rPr lang="en-IN" sz="2000" b="0" i="0" u="none" strike="noStrike" baseline="0" dirty="0">
                <a:latin typeface="+mn-lt"/>
              </a:rPr>
              <a:t>, k</a:t>
            </a:r>
            <a:r>
              <a:rPr lang="en-IN" sz="2000" b="0" i="0" u="none" strike="noStrike" baseline="-25000" dirty="0">
                <a:latin typeface="+mn-lt"/>
              </a:rPr>
              <a:t>2</a:t>
            </a:r>
            <a:r>
              <a:rPr lang="en-IN" sz="2000" b="0" i="0" u="none" strike="noStrike" baseline="0" dirty="0">
                <a:latin typeface="+mn-lt"/>
              </a:rPr>
              <a:t>, k</a:t>
            </a:r>
            <a:r>
              <a:rPr lang="en-IN" sz="2000" b="0" i="0" u="none" strike="noStrike" baseline="-25000" dirty="0">
                <a:latin typeface="+mn-lt"/>
              </a:rPr>
              <a:t>3</a:t>
            </a:r>
            <a:r>
              <a:rPr lang="en-IN" sz="2000" b="0" i="0" u="none" strike="noStrike" baseline="0" dirty="0">
                <a:latin typeface="+mn-lt"/>
              </a:rPr>
              <a:t>,…)</a:t>
            </a:r>
          </a:p>
          <a:p>
            <a:pPr algn="just"/>
            <a:endParaRPr lang="en-IN" sz="2000" dirty="0">
              <a:latin typeface="+mn-lt"/>
            </a:endParaRPr>
          </a:p>
          <a:p>
            <a:pPr algn="just"/>
            <a:r>
              <a:rPr lang="en-IN" sz="2000" b="0" i="0" u="none" strike="noStrike" baseline="0" dirty="0">
                <a:latin typeface="+mn-lt"/>
              </a:rPr>
              <a:t> </a:t>
            </a:r>
            <a:r>
              <a:rPr lang="en-IN" sz="2000" b="0" i="0" u="none" strike="noStrike" baseline="0" dirty="0">
                <a:solidFill>
                  <a:srgbClr val="FF0000"/>
                </a:solidFill>
                <a:latin typeface="+mn-lt"/>
              </a:rPr>
              <a:t>k</a:t>
            </a:r>
            <a:r>
              <a:rPr lang="en-IN" sz="2000" b="0" i="0" u="none" strike="noStrike" baseline="-25000" dirty="0">
                <a:solidFill>
                  <a:srgbClr val="FF0000"/>
                </a:solidFill>
                <a:latin typeface="+mn-lt"/>
              </a:rPr>
              <a:t>i</a:t>
            </a:r>
            <a:r>
              <a:rPr lang="en-IN" sz="2000" b="0" i="0" u="none" strike="noStrike" baseline="0" dirty="0">
                <a:latin typeface="+mn-lt"/>
              </a:rPr>
              <a:t> </a:t>
            </a:r>
            <a:r>
              <a:rPr lang="en-US" sz="2000" b="0" i="0" u="none" strike="noStrike" baseline="0" dirty="0">
                <a:latin typeface="+mn-lt"/>
              </a:rPr>
              <a:t>is used to encipher the </a:t>
            </a:r>
            <a:r>
              <a:rPr lang="en-US" sz="2000" b="0" i="0" u="none" strike="noStrike" baseline="0" dirty="0" err="1">
                <a:solidFill>
                  <a:srgbClr val="FF0000"/>
                </a:solidFill>
                <a:latin typeface="+mn-lt"/>
              </a:rPr>
              <a:t>i</a:t>
            </a:r>
            <a:r>
              <a:rPr lang="en-US" sz="2000" b="0" i="0" u="none" strike="noStrike" baseline="30000" dirty="0" err="1">
                <a:solidFill>
                  <a:srgbClr val="FF0000"/>
                </a:solidFill>
                <a:latin typeface="+mn-lt"/>
              </a:rPr>
              <a:t>th</a:t>
            </a:r>
            <a:r>
              <a:rPr lang="en-US" sz="2000" b="0" i="0" u="none" strike="noStrike" baseline="0" dirty="0">
                <a:latin typeface="+mn-lt"/>
              </a:rPr>
              <a:t> character in the plaintext to create </a:t>
            </a:r>
            <a:r>
              <a:rPr lang="en-IN" sz="2000" b="0" i="0" u="none" strike="noStrike" baseline="0" dirty="0">
                <a:latin typeface="+mn-lt"/>
              </a:rPr>
              <a:t>the </a:t>
            </a:r>
            <a:r>
              <a:rPr lang="en-IN" sz="2000" dirty="0" err="1">
                <a:solidFill>
                  <a:srgbClr val="FF0000"/>
                </a:solidFill>
                <a:latin typeface="+mn-lt"/>
              </a:rPr>
              <a:t>i</a:t>
            </a:r>
            <a:r>
              <a:rPr lang="en-IN" sz="2000" baseline="30000" dirty="0" err="1">
                <a:solidFill>
                  <a:srgbClr val="FF0000"/>
                </a:solidFill>
                <a:latin typeface="+mn-lt"/>
              </a:rPr>
              <a:t>th</a:t>
            </a:r>
            <a:r>
              <a:rPr lang="en-US" sz="2000" b="0" i="0" u="none" strike="noStrike" baseline="30000" dirty="0">
                <a:solidFill>
                  <a:srgbClr val="FF0000"/>
                </a:solidFill>
                <a:latin typeface="+mn-lt"/>
              </a:rPr>
              <a:t> </a:t>
            </a:r>
            <a:r>
              <a:rPr lang="en-US" sz="2000" b="0" i="0" u="none" strike="noStrike" baseline="0" dirty="0">
                <a:latin typeface="+mn-lt"/>
              </a:rPr>
              <a:t>character in the ciphertext.</a:t>
            </a:r>
            <a:endParaRPr lang="en-IN" sz="2000" b="1" i="0" u="none" strike="noStrike" baseline="0" dirty="0">
              <a:solidFill>
                <a:srgbClr val="C00000"/>
              </a:solidFill>
              <a:latin typeface="+mn-lt"/>
            </a:endParaRPr>
          </a:p>
        </p:txBody>
      </p:sp>
    </p:spTree>
    <p:extLst>
      <p:ext uri="{BB962C8B-B14F-4D97-AF65-F5344CB8AC3E}">
        <p14:creationId xmlns:p14="http://schemas.microsoft.com/office/powerpoint/2010/main" val="44501987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8" name="TextBox 7">
            <a:extLst>
              <a:ext uri="{FF2B5EF4-FFF2-40B4-BE49-F238E27FC236}">
                <a16:creationId xmlns:a16="http://schemas.microsoft.com/office/drawing/2014/main" id="{A8C2855B-7E33-AB99-777C-6F904A67578B}"/>
              </a:ext>
            </a:extLst>
          </p:cNvPr>
          <p:cNvSpPr txBox="1"/>
          <p:nvPr/>
        </p:nvSpPr>
        <p:spPr>
          <a:xfrm>
            <a:off x="309045" y="779055"/>
            <a:ext cx="8487505" cy="3441968"/>
          </a:xfrm>
          <a:prstGeom prst="rect">
            <a:avLst/>
          </a:prstGeom>
          <a:noFill/>
        </p:spPr>
        <p:txBody>
          <a:bodyPr wrap="square">
            <a:spAutoFit/>
          </a:bodyPr>
          <a:lstStyle/>
          <a:p>
            <a:pPr algn="just"/>
            <a:r>
              <a:rPr lang="en-IN" sz="2000" b="1" i="0" u="none" strike="noStrike" baseline="0" dirty="0">
                <a:solidFill>
                  <a:srgbClr val="C00000"/>
                </a:solidFill>
                <a:latin typeface="+mn-lt"/>
              </a:rPr>
              <a:t>Autokey Cipher</a:t>
            </a:r>
          </a:p>
          <a:p>
            <a:pPr algn="just"/>
            <a:endParaRPr lang="en-IN" sz="2000" b="1" i="0" u="none" strike="noStrike" baseline="0" dirty="0">
              <a:solidFill>
                <a:srgbClr val="C00000"/>
              </a:solidFill>
              <a:latin typeface="+mn-lt"/>
            </a:endParaRPr>
          </a:p>
          <a:p>
            <a:pPr algn="just"/>
            <a:r>
              <a:rPr lang="en-US" sz="2000" b="0" i="0" u="none" strike="noStrike" baseline="0" dirty="0">
                <a:latin typeface="+mn-lt"/>
              </a:rPr>
              <a:t>simple polyalphabetic cipher </a:t>
            </a:r>
            <a:r>
              <a:rPr lang="en-IN" sz="2000" b="0" i="0" u="none" strike="noStrike" baseline="0" dirty="0">
                <a:latin typeface="+mn-lt"/>
              </a:rPr>
              <a:t>called the autokey cipher.</a:t>
            </a:r>
          </a:p>
          <a:p>
            <a:pPr algn="just"/>
            <a:endParaRPr lang="en-IN" sz="2000" b="0" i="0" u="none" strike="noStrike" baseline="0" dirty="0">
              <a:latin typeface="+mn-lt"/>
            </a:endParaRPr>
          </a:p>
          <a:p>
            <a:pPr algn="just"/>
            <a:r>
              <a:rPr lang="en-US" sz="2000" b="0" i="0" u="none" strike="noStrike" baseline="0" dirty="0">
                <a:latin typeface="+mn-lt"/>
              </a:rPr>
              <a:t>In this cipher, the key is a stream of subkeys, in which each subkey is used to encrypt the corresponding character in the plaintext.</a:t>
            </a:r>
          </a:p>
          <a:p>
            <a:pPr algn="just"/>
            <a:endParaRPr lang="en-US" sz="2000" dirty="0">
              <a:latin typeface="+mn-lt"/>
            </a:endParaRPr>
          </a:p>
          <a:p>
            <a:pPr marL="285750" indent="-285750" algn="just">
              <a:lnSpc>
                <a:spcPct val="150000"/>
              </a:lnSpc>
              <a:buFont typeface="Arial" panose="020B0604020202020204" pitchFamily="34" charset="0"/>
              <a:buChar char="•"/>
            </a:pPr>
            <a:r>
              <a:rPr lang="en-US" sz="1800" dirty="0">
                <a:latin typeface="+mn-lt"/>
              </a:rPr>
              <a:t>F</a:t>
            </a:r>
            <a:r>
              <a:rPr lang="en-US" sz="1800" b="0" i="0" u="none" strike="noStrike" baseline="0" dirty="0">
                <a:latin typeface="+mn-lt"/>
              </a:rPr>
              <a:t>irst subkey is a predetermined value secretly agreed upon by Alice and Bob. </a:t>
            </a:r>
          </a:p>
          <a:p>
            <a:pPr marL="285750" indent="-285750" algn="just">
              <a:lnSpc>
                <a:spcPct val="150000"/>
              </a:lnSpc>
              <a:buFont typeface="Arial" panose="020B0604020202020204" pitchFamily="34" charset="0"/>
              <a:buChar char="•"/>
            </a:pPr>
            <a:r>
              <a:rPr lang="en-US" sz="1800" dirty="0">
                <a:latin typeface="+mn-lt"/>
              </a:rPr>
              <a:t>S</a:t>
            </a:r>
            <a:r>
              <a:rPr lang="en-US" sz="1800" b="0" i="0" u="none" strike="noStrike" baseline="0" dirty="0">
                <a:latin typeface="+mn-lt"/>
              </a:rPr>
              <a:t>econd subkey is the </a:t>
            </a:r>
            <a:r>
              <a:rPr lang="en-US" sz="1800" b="0" i="0" u="none" strike="noStrike" baseline="0" dirty="0">
                <a:solidFill>
                  <a:srgbClr val="FF0000"/>
                </a:solidFill>
                <a:latin typeface="+mn-lt"/>
              </a:rPr>
              <a:t>value of the first plaintext character </a:t>
            </a:r>
            <a:r>
              <a:rPr lang="en-US" sz="1800" b="0" i="0" u="none" strike="noStrike" baseline="0" dirty="0">
                <a:latin typeface="+mn-lt"/>
              </a:rPr>
              <a:t>(between 0 and 25). </a:t>
            </a:r>
          </a:p>
          <a:p>
            <a:pPr marL="285750" indent="-285750" algn="just">
              <a:lnSpc>
                <a:spcPct val="150000"/>
              </a:lnSpc>
              <a:buFont typeface="Arial" panose="020B0604020202020204" pitchFamily="34" charset="0"/>
              <a:buChar char="•"/>
            </a:pPr>
            <a:r>
              <a:rPr lang="en-US" sz="1800" dirty="0">
                <a:latin typeface="+mn-lt"/>
              </a:rPr>
              <a:t>T</a:t>
            </a:r>
            <a:r>
              <a:rPr lang="en-US" sz="1800" b="0" i="0" u="none" strike="noStrike" baseline="0" dirty="0">
                <a:latin typeface="+mn-lt"/>
              </a:rPr>
              <a:t>hird subkey is the </a:t>
            </a:r>
            <a:r>
              <a:rPr lang="en-US" sz="1800" b="0" i="0" u="none" strike="noStrike" baseline="0" dirty="0">
                <a:solidFill>
                  <a:srgbClr val="FF0000"/>
                </a:solidFill>
                <a:latin typeface="+mn-lt"/>
              </a:rPr>
              <a:t>value of the second plaintext</a:t>
            </a:r>
            <a:r>
              <a:rPr lang="en-US" sz="1800" b="0" i="0" u="none" strike="noStrike" baseline="0" dirty="0">
                <a:latin typeface="+mn-lt"/>
              </a:rPr>
              <a:t>. And so on.</a:t>
            </a:r>
            <a:endParaRPr lang="en-IN" sz="1800" b="1" i="0" u="none" strike="noStrike" baseline="0" dirty="0">
              <a:solidFill>
                <a:srgbClr val="C00000"/>
              </a:solidFill>
              <a:latin typeface="+mn-lt"/>
            </a:endParaRPr>
          </a:p>
        </p:txBody>
      </p:sp>
    </p:spTree>
    <p:extLst>
      <p:ext uri="{BB962C8B-B14F-4D97-AF65-F5344CB8AC3E}">
        <p14:creationId xmlns:p14="http://schemas.microsoft.com/office/powerpoint/2010/main" val="16577380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8" name="TextBox 7">
            <a:extLst>
              <a:ext uri="{FF2B5EF4-FFF2-40B4-BE49-F238E27FC236}">
                <a16:creationId xmlns:a16="http://schemas.microsoft.com/office/drawing/2014/main" id="{A8C2855B-7E33-AB99-777C-6F904A67578B}"/>
              </a:ext>
            </a:extLst>
          </p:cNvPr>
          <p:cNvSpPr txBox="1"/>
          <p:nvPr/>
        </p:nvSpPr>
        <p:spPr>
          <a:xfrm>
            <a:off x="309045" y="779055"/>
            <a:ext cx="8487505" cy="400110"/>
          </a:xfrm>
          <a:prstGeom prst="rect">
            <a:avLst/>
          </a:prstGeom>
          <a:noFill/>
        </p:spPr>
        <p:txBody>
          <a:bodyPr wrap="square">
            <a:spAutoFit/>
          </a:bodyPr>
          <a:lstStyle/>
          <a:p>
            <a:pPr algn="just"/>
            <a:r>
              <a:rPr lang="en-IN" sz="2000" b="1" i="0" u="none" strike="noStrike" baseline="0" dirty="0">
                <a:solidFill>
                  <a:srgbClr val="C00000"/>
                </a:solidFill>
                <a:latin typeface="+mn-lt"/>
              </a:rPr>
              <a:t>Autokey Cipher</a:t>
            </a:r>
          </a:p>
        </p:txBody>
      </p:sp>
      <p:pic>
        <p:nvPicPr>
          <p:cNvPr id="3" name="Picture 2">
            <a:extLst>
              <a:ext uri="{FF2B5EF4-FFF2-40B4-BE49-F238E27FC236}">
                <a16:creationId xmlns:a16="http://schemas.microsoft.com/office/drawing/2014/main" id="{576D771F-5769-BCB8-23F7-0A5959EBDE2B}"/>
              </a:ext>
            </a:extLst>
          </p:cNvPr>
          <p:cNvPicPr>
            <a:picLocks noChangeAspect="1"/>
          </p:cNvPicPr>
          <p:nvPr/>
        </p:nvPicPr>
        <p:blipFill>
          <a:blip r:embed="rId2"/>
          <a:stretch>
            <a:fillRect/>
          </a:stretch>
        </p:blipFill>
        <p:spPr>
          <a:xfrm>
            <a:off x="645514" y="2296543"/>
            <a:ext cx="7852972" cy="1047671"/>
          </a:xfrm>
          <a:prstGeom prst="rect">
            <a:avLst/>
          </a:prstGeom>
        </p:spPr>
      </p:pic>
      <p:sp>
        <p:nvSpPr>
          <p:cNvPr id="5" name="TextBox 4">
            <a:extLst>
              <a:ext uri="{FF2B5EF4-FFF2-40B4-BE49-F238E27FC236}">
                <a16:creationId xmlns:a16="http://schemas.microsoft.com/office/drawing/2014/main" id="{2D950493-3851-DAA1-8AD7-8194F32CB309}"/>
              </a:ext>
            </a:extLst>
          </p:cNvPr>
          <p:cNvSpPr txBox="1"/>
          <p:nvPr/>
        </p:nvSpPr>
        <p:spPr>
          <a:xfrm>
            <a:off x="309045" y="4926402"/>
            <a:ext cx="8218670" cy="707886"/>
          </a:xfrm>
          <a:prstGeom prst="rect">
            <a:avLst/>
          </a:prstGeom>
          <a:noFill/>
        </p:spPr>
        <p:txBody>
          <a:bodyPr wrap="square">
            <a:spAutoFit/>
          </a:bodyPr>
          <a:lstStyle/>
          <a:p>
            <a:pPr algn="just"/>
            <a:r>
              <a:rPr lang="en-US" sz="2000" b="0" i="0" u="none" strike="noStrike" baseline="0" dirty="0">
                <a:latin typeface="Generic98-Regular"/>
              </a:rPr>
              <a:t> </a:t>
            </a:r>
            <a:r>
              <a:rPr lang="en-US" sz="2000" dirty="0">
                <a:latin typeface="Generic98-Regular"/>
              </a:rPr>
              <a:t>Autokey </a:t>
            </a:r>
            <a:r>
              <a:rPr lang="en-US" sz="2000" b="0" i="0" u="none" strike="noStrike" baseline="0" dirty="0">
                <a:latin typeface="Generic98-Regular"/>
              </a:rPr>
              <a:t> implies that the </a:t>
            </a:r>
            <a:r>
              <a:rPr lang="en-US" sz="2000" b="0" i="0" u="none" strike="noStrike" baseline="0" dirty="0">
                <a:solidFill>
                  <a:srgbClr val="FF0000"/>
                </a:solidFill>
                <a:latin typeface="Generic98-Regular"/>
              </a:rPr>
              <a:t>subkeys are automatically created </a:t>
            </a:r>
            <a:r>
              <a:rPr lang="en-US" sz="2000" b="0" i="0" u="none" strike="noStrike" baseline="0" dirty="0">
                <a:latin typeface="Generic98-Regular"/>
              </a:rPr>
              <a:t>from the plaintext cipher characters during the encryption process. </a:t>
            </a:r>
            <a:endParaRPr lang="en-IN" sz="2000" dirty="0"/>
          </a:p>
        </p:txBody>
      </p:sp>
    </p:spTree>
    <p:extLst>
      <p:ext uri="{BB962C8B-B14F-4D97-AF65-F5344CB8AC3E}">
        <p14:creationId xmlns:p14="http://schemas.microsoft.com/office/powerpoint/2010/main" val="803901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pic>
        <p:nvPicPr>
          <p:cNvPr id="3" name="Picture 2"/>
          <p:cNvPicPr>
            <a:picLocks noChangeAspect="1"/>
          </p:cNvPicPr>
          <p:nvPr/>
        </p:nvPicPr>
        <p:blipFill>
          <a:blip r:embed="rId2"/>
          <a:stretch>
            <a:fillRect/>
          </a:stretch>
        </p:blipFill>
        <p:spPr>
          <a:xfrm>
            <a:off x="1547326" y="2954290"/>
            <a:ext cx="6049348" cy="1168150"/>
          </a:xfrm>
          <a:prstGeom prst="rect">
            <a:avLst/>
          </a:prstGeom>
        </p:spPr>
      </p:pic>
      <p:sp>
        <p:nvSpPr>
          <p:cNvPr id="6" name="TextBox 5">
            <a:extLst>
              <a:ext uri="{FF2B5EF4-FFF2-40B4-BE49-F238E27FC236}">
                <a16:creationId xmlns:a16="http://schemas.microsoft.com/office/drawing/2014/main" id="{FCFFBEF1-B50C-BD08-720D-3E849579F2E4}"/>
              </a:ext>
            </a:extLst>
          </p:cNvPr>
          <p:cNvSpPr txBox="1"/>
          <p:nvPr/>
        </p:nvSpPr>
        <p:spPr>
          <a:xfrm>
            <a:off x="510951" y="1269983"/>
            <a:ext cx="7949835" cy="707886"/>
          </a:xfrm>
          <a:prstGeom prst="rect">
            <a:avLst/>
          </a:prstGeom>
          <a:noFill/>
        </p:spPr>
        <p:txBody>
          <a:bodyPr wrap="square">
            <a:spAutoFit/>
          </a:bodyPr>
          <a:lstStyle/>
          <a:p>
            <a:pPr algn="just"/>
            <a:r>
              <a:rPr lang="en-US" sz="2000" b="0" i="0" u="none" strike="noStrike" baseline="0" dirty="0">
                <a:latin typeface="+mn-lt"/>
              </a:rPr>
              <a:t>E</a:t>
            </a:r>
            <a:r>
              <a:rPr lang="en-US" sz="2000" b="0" i="0" u="none" strike="noStrike" baseline="-25000" dirty="0">
                <a:latin typeface="+mn-lt"/>
              </a:rPr>
              <a:t>k</a:t>
            </a:r>
            <a:r>
              <a:rPr lang="en-US" sz="2000" b="0" i="0" u="none" strike="noStrike" baseline="0" dirty="0">
                <a:latin typeface="+mn-lt"/>
              </a:rPr>
              <a:t>(x) and D</a:t>
            </a:r>
            <a:r>
              <a:rPr lang="en-US" sz="2000" b="0" i="0" u="none" strike="noStrike" baseline="-25000" dirty="0">
                <a:latin typeface="+mn-lt"/>
              </a:rPr>
              <a:t>k</a:t>
            </a:r>
            <a:r>
              <a:rPr lang="en-US" sz="2000" b="0" i="0" u="none" strike="noStrike" baseline="0" dirty="0">
                <a:latin typeface="+mn-lt"/>
              </a:rPr>
              <a:t>(x) are inverses of each other: they cancel the effect of each other if they are applied one after the other on the same input. </a:t>
            </a:r>
            <a:endParaRPr lang="en-IN" sz="2000" dirty="0">
              <a:latin typeface="+mn-lt"/>
            </a:endParaRPr>
          </a:p>
        </p:txBody>
      </p:sp>
      <p:sp>
        <p:nvSpPr>
          <p:cNvPr id="2" name="Rectangle 1">
            <a:extLst>
              <a:ext uri="{FF2B5EF4-FFF2-40B4-BE49-F238E27FC236}">
                <a16:creationId xmlns:a16="http://schemas.microsoft.com/office/drawing/2014/main" id="{0257BA51-F689-0D4E-80C9-D60C007912FF}"/>
              </a:ext>
            </a:extLst>
          </p:cNvPr>
          <p:cNvSpPr/>
          <p:nvPr/>
        </p:nvSpPr>
        <p:spPr>
          <a:xfrm>
            <a:off x="472545" y="5098861"/>
            <a:ext cx="8026645" cy="646331"/>
          </a:xfrm>
          <a:prstGeom prst="rect">
            <a:avLst/>
          </a:prstGeom>
        </p:spPr>
        <p:txBody>
          <a:bodyPr wrap="square">
            <a:spAutoFit/>
          </a:bodyPr>
          <a:lstStyle/>
          <a:p>
            <a:pPr algn="just"/>
            <a:r>
              <a:rPr lang="en-US" sz="1800" dirty="0">
                <a:latin typeface="+mn-lt"/>
              </a:rPr>
              <a:t>According to </a:t>
            </a:r>
            <a:r>
              <a:rPr lang="en-US" sz="1800" dirty="0" err="1">
                <a:latin typeface="+mn-lt"/>
              </a:rPr>
              <a:t>Kerckhoff’s</a:t>
            </a:r>
            <a:r>
              <a:rPr lang="en-US" sz="1800" dirty="0">
                <a:latin typeface="+mn-lt"/>
              </a:rPr>
              <a:t> principle, it is better to make the encryption and decryption public but keep the shared key secret.</a:t>
            </a:r>
          </a:p>
        </p:txBody>
      </p:sp>
    </p:spTree>
    <p:extLst>
      <p:ext uri="{BB962C8B-B14F-4D97-AF65-F5344CB8AC3E}">
        <p14:creationId xmlns:p14="http://schemas.microsoft.com/office/powerpoint/2010/main" val="61219064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7" name="TextBox 6">
            <a:extLst>
              <a:ext uri="{FF2B5EF4-FFF2-40B4-BE49-F238E27FC236}">
                <a16:creationId xmlns:a16="http://schemas.microsoft.com/office/drawing/2014/main" id="{7F6AA34F-CDA8-72CA-EDF6-185F757BFDA1}"/>
              </a:ext>
            </a:extLst>
          </p:cNvPr>
          <p:cNvSpPr txBox="1"/>
          <p:nvPr/>
        </p:nvSpPr>
        <p:spPr>
          <a:xfrm>
            <a:off x="232235" y="855865"/>
            <a:ext cx="8564315" cy="707886"/>
          </a:xfrm>
          <a:prstGeom prst="rect">
            <a:avLst/>
          </a:prstGeom>
          <a:noFill/>
        </p:spPr>
        <p:txBody>
          <a:bodyPr wrap="square">
            <a:spAutoFit/>
          </a:bodyPr>
          <a:lstStyle/>
          <a:p>
            <a:pPr algn="just"/>
            <a:r>
              <a:rPr lang="en-IN" sz="2000" b="0" i="0" u="none" strike="noStrike" baseline="0" dirty="0">
                <a:latin typeface="+mn-lt"/>
              </a:rPr>
              <a:t>Example </a:t>
            </a:r>
            <a:r>
              <a:rPr lang="en-IN" sz="2000" dirty="0">
                <a:latin typeface="+mn-lt"/>
              </a:rPr>
              <a:t>:  </a:t>
            </a:r>
            <a:r>
              <a:rPr lang="en-US" sz="2000" b="0" i="0" u="none" strike="noStrike" baseline="0" dirty="0">
                <a:latin typeface="+mn-lt"/>
              </a:rPr>
              <a:t>Assume that Alice and Bob agreed to use an autokey cipher with initial key value </a:t>
            </a:r>
            <a:r>
              <a:rPr lang="en-IN" sz="2000" b="0" i="0" u="none" strike="noStrike" baseline="0" dirty="0">
                <a:solidFill>
                  <a:srgbClr val="FF0000"/>
                </a:solidFill>
                <a:latin typeface="+mn-lt"/>
              </a:rPr>
              <a:t>k</a:t>
            </a:r>
            <a:r>
              <a:rPr lang="en-IN" sz="2000" b="0" i="0" u="none" strike="noStrike" baseline="-25000" dirty="0">
                <a:solidFill>
                  <a:srgbClr val="FF0000"/>
                </a:solidFill>
                <a:latin typeface="+mn-lt"/>
              </a:rPr>
              <a:t>1</a:t>
            </a:r>
            <a:r>
              <a:rPr lang="en-IN" sz="2000" b="0" i="0" u="none" strike="noStrike" baseline="0" dirty="0">
                <a:solidFill>
                  <a:srgbClr val="FF0000"/>
                </a:solidFill>
                <a:latin typeface="+mn-lt"/>
              </a:rPr>
              <a:t>= 12. </a:t>
            </a:r>
          </a:p>
        </p:txBody>
      </p:sp>
      <p:pic>
        <p:nvPicPr>
          <p:cNvPr id="2" name="Picture 1">
            <a:extLst>
              <a:ext uri="{FF2B5EF4-FFF2-40B4-BE49-F238E27FC236}">
                <a16:creationId xmlns:a16="http://schemas.microsoft.com/office/drawing/2014/main" id="{EA00D558-5D18-AE3F-4B12-27E7EA7F1CA2}"/>
              </a:ext>
            </a:extLst>
          </p:cNvPr>
          <p:cNvPicPr>
            <a:picLocks noChangeAspect="1"/>
          </p:cNvPicPr>
          <p:nvPr/>
        </p:nvPicPr>
        <p:blipFill>
          <a:blip r:embed="rId2"/>
          <a:stretch>
            <a:fillRect/>
          </a:stretch>
        </p:blipFill>
        <p:spPr>
          <a:xfrm>
            <a:off x="702747" y="2850872"/>
            <a:ext cx="7133678" cy="1425359"/>
          </a:xfrm>
          <a:prstGeom prst="rect">
            <a:avLst/>
          </a:prstGeom>
        </p:spPr>
      </p:pic>
      <p:sp>
        <p:nvSpPr>
          <p:cNvPr id="3" name="TextBox 2">
            <a:extLst>
              <a:ext uri="{FF2B5EF4-FFF2-40B4-BE49-F238E27FC236}">
                <a16:creationId xmlns:a16="http://schemas.microsoft.com/office/drawing/2014/main" id="{891F8E41-3964-4678-F0B5-06BC58822300}"/>
              </a:ext>
            </a:extLst>
          </p:cNvPr>
          <p:cNvSpPr txBox="1"/>
          <p:nvPr/>
        </p:nvSpPr>
        <p:spPr>
          <a:xfrm>
            <a:off x="247296" y="2054586"/>
            <a:ext cx="4572000" cy="400110"/>
          </a:xfrm>
          <a:prstGeom prst="rect">
            <a:avLst/>
          </a:prstGeom>
          <a:noFill/>
        </p:spPr>
        <p:txBody>
          <a:bodyPr wrap="square">
            <a:spAutoFit/>
          </a:bodyPr>
          <a:lstStyle/>
          <a:p>
            <a:r>
              <a:rPr lang="en-US" sz="2000" b="0" i="0" u="none" strike="noStrike" baseline="0" dirty="0">
                <a:latin typeface="+mn-lt"/>
              </a:rPr>
              <a:t>message “</a:t>
            </a:r>
            <a:r>
              <a:rPr lang="en-US" sz="2000" b="0" i="0" u="none" strike="noStrike" baseline="0" dirty="0">
                <a:solidFill>
                  <a:srgbClr val="FF0000"/>
                </a:solidFill>
                <a:latin typeface="+mn-lt"/>
              </a:rPr>
              <a:t>Attack is today</a:t>
            </a:r>
            <a:r>
              <a:rPr lang="en-US" sz="2000" b="0" i="0" u="none" strike="noStrike" baseline="0" dirty="0">
                <a:latin typeface="+mn-lt"/>
              </a:rPr>
              <a:t>” and K1=12 </a:t>
            </a:r>
            <a:endParaRPr lang="en-IN" sz="2000" dirty="0"/>
          </a:p>
        </p:txBody>
      </p:sp>
      <p:pic>
        <p:nvPicPr>
          <p:cNvPr id="5" name="Picture 4">
            <a:extLst>
              <a:ext uri="{FF2B5EF4-FFF2-40B4-BE49-F238E27FC236}">
                <a16:creationId xmlns:a16="http://schemas.microsoft.com/office/drawing/2014/main" id="{C3680869-C599-1BEE-B317-33BDC4D7AD33}"/>
              </a:ext>
            </a:extLst>
          </p:cNvPr>
          <p:cNvPicPr>
            <a:picLocks noChangeAspect="1"/>
          </p:cNvPicPr>
          <p:nvPr/>
        </p:nvPicPr>
        <p:blipFill>
          <a:blip r:embed="rId3"/>
          <a:stretch>
            <a:fillRect/>
          </a:stretch>
        </p:blipFill>
        <p:spPr>
          <a:xfrm>
            <a:off x="3957520" y="5587777"/>
            <a:ext cx="4871027" cy="712713"/>
          </a:xfrm>
          <a:prstGeom prst="rect">
            <a:avLst/>
          </a:prstGeom>
        </p:spPr>
      </p:pic>
    </p:spTree>
    <p:extLst>
      <p:ext uri="{BB962C8B-B14F-4D97-AF65-F5344CB8AC3E}">
        <p14:creationId xmlns:p14="http://schemas.microsoft.com/office/powerpoint/2010/main" val="9921993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4" name="TextBox 3">
            <a:extLst>
              <a:ext uri="{FF2B5EF4-FFF2-40B4-BE49-F238E27FC236}">
                <a16:creationId xmlns:a16="http://schemas.microsoft.com/office/drawing/2014/main" id="{BDBF25C8-AECA-F67E-8F8A-7E3ED9105E80}"/>
              </a:ext>
            </a:extLst>
          </p:cNvPr>
          <p:cNvSpPr txBox="1"/>
          <p:nvPr/>
        </p:nvSpPr>
        <p:spPr>
          <a:xfrm>
            <a:off x="424260" y="817460"/>
            <a:ext cx="8257075" cy="3170099"/>
          </a:xfrm>
          <a:prstGeom prst="rect">
            <a:avLst/>
          </a:prstGeom>
          <a:noFill/>
        </p:spPr>
        <p:txBody>
          <a:bodyPr wrap="square">
            <a:spAutoFit/>
          </a:bodyPr>
          <a:lstStyle/>
          <a:p>
            <a:pPr algn="just"/>
            <a:r>
              <a:rPr lang="en-IN" sz="2000" b="1" i="0" u="none" strike="noStrike" baseline="0" dirty="0">
                <a:solidFill>
                  <a:srgbClr val="C00000"/>
                </a:solidFill>
                <a:latin typeface="+mn-lt"/>
              </a:rPr>
              <a:t>Cryptanalysis</a:t>
            </a:r>
          </a:p>
          <a:p>
            <a:pPr algn="just"/>
            <a:endParaRPr lang="en-IN" sz="2000" b="1" i="0" u="none" strike="noStrike" baseline="0" dirty="0">
              <a:solidFill>
                <a:srgbClr val="C00000"/>
              </a:solidFill>
              <a:latin typeface="+mn-lt"/>
            </a:endParaRPr>
          </a:p>
          <a:p>
            <a:pPr marL="342900" indent="-342900" algn="just">
              <a:buFont typeface="Arial" panose="020B0604020202020204" pitchFamily="34" charset="0"/>
              <a:buChar char="•"/>
            </a:pPr>
            <a:r>
              <a:rPr lang="en-US" sz="2000" b="0" i="0" u="none" strike="noStrike" baseline="0" dirty="0">
                <a:latin typeface="+mn-lt"/>
              </a:rPr>
              <a:t>Hides the single-letter frequency statistics of the plaintext.</a:t>
            </a:r>
          </a:p>
          <a:p>
            <a:pPr marL="342900" indent="-342900" algn="just">
              <a:buFont typeface="Arial" panose="020B0604020202020204" pitchFamily="34" charset="0"/>
              <a:buChar char="•"/>
            </a:pPr>
            <a:endParaRPr lang="en-US" sz="2000" b="0" i="0" u="none" strike="noStrike" baseline="0" dirty="0">
              <a:latin typeface="+mn-lt"/>
            </a:endParaRPr>
          </a:p>
          <a:p>
            <a:pPr marL="342900" indent="-342900" algn="just">
              <a:buFont typeface="Arial" panose="020B0604020202020204" pitchFamily="34" charset="0"/>
              <a:buChar char="•"/>
            </a:pPr>
            <a:r>
              <a:rPr lang="en-US" sz="2000" b="0" i="0" u="none" strike="noStrike" baseline="0" dirty="0">
                <a:latin typeface="+mn-lt"/>
              </a:rPr>
              <a:t>It is still as vulnerable to the brute-force attack as the additive cipher. </a:t>
            </a:r>
          </a:p>
          <a:p>
            <a:pPr marL="342900" indent="-342900" algn="just">
              <a:buFont typeface="Arial" panose="020B0604020202020204" pitchFamily="34" charset="0"/>
              <a:buChar char="•"/>
            </a:pPr>
            <a:endParaRPr lang="en-US" sz="2000" b="0" i="0" u="none" strike="noStrike" baseline="0" dirty="0">
              <a:latin typeface="+mn-lt"/>
            </a:endParaRPr>
          </a:p>
          <a:p>
            <a:pPr marL="342900" indent="-342900" algn="just">
              <a:buFont typeface="Arial" panose="020B0604020202020204" pitchFamily="34" charset="0"/>
              <a:buChar char="•"/>
            </a:pPr>
            <a:r>
              <a:rPr lang="en-US" sz="2000" b="0" i="0" u="none" strike="noStrike" baseline="0" dirty="0">
                <a:latin typeface="+mn-lt"/>
              </a:rPr>
              <a:t>The first subkey can be only one of the 25 values (1 to 25). </a:t>
            </a:r>
          </a:p>
          <a:p>
            <a:pPr marL="342900" indent="-342900" algn="just">
              <a:buFont typeface="Arial" panose="020B0604020202020204" pitchFamily="34" charset="0"/>
              <a:buChar char="•"/>
            </a:pPr>
            <a:endParaRPr lang="en-US" sz="2000" b="0" i="0" u="none" strike="noStrike" baseline="0" dirty="0">
              <a:solidFill>
                <a:srgbClr val="FF0000"/>
              </a:solidFill>
              <a:latin typeface="+mn-lt"/>
            </a:endParaRPr>
          </a:p>
          <a:p>
            <a:pPr marL="342900" indent="-342900" algn="just">
              <a:buFont typeface="Arial" panose="020B0604020202020204" pitchFamily="34" charset="0"/>
              <a:buChar char="•"/>
            </a:pPr>
            <a:r>
              <a:rPr lang="en-US" sz="2000" b="0" i="0" u="none" strike="noStrike" baseline="0" dirty="0">
                <a:solidFill>
                  <a:srgbClr val="C00000"/>
                </a:solidFill>
                <a:latin typeface="+mn-lt"/>
              </a:rPr>
              <a:t>Need </a:t>
            </a:r>
            <a:r>
              <a:rPr lang="en-US" sz="2000" b="0" i="0" u="none" strike="noStrike" baseline="0" dirty="0">
                <a:latin typeface="+mn-lt"/>
              </a:rPr>
              <a:t>polyalphabetic ciphers that not only hide the characteristics of the language but also have </a:t>
            </a:r>
            <a:r>
              <a:rPr lang="en-US" sz="2000" b="0" i="0" u="none" strike="noStrike" baseline="0" dirty="0">
                <a:solidFill>
                  <a:srgbClr val="C00000"/>
                </a:solidFill>
                <a:latin typeface="+mn-lt"/>
              </a:rPr>
              <a:t>large key </a:t>
            </a:r>
            <a:r>
              <a:rPr lang="en-IN" sz="2000" b="0" i="0" u="none" strike="noStrike" baseline="0" dirty="0">
                <a:solidFill>
                  <a:srgbClr val="C00000"/>
                </a:solidFill>
                <a:latin typeface="+mn-lt"/>
              </a:rPr>
              <a:t>domains</a:t>
            </a:r>
            <a:r>
              <a:rPr lang="en-IN" sz="2000" b="0" i="0" u="none" strike="noStrike" baseline="0" dirty="0">
                <a:latin typeface="+mn-lt"/>
              </a:rPr>
              <a:t>.</a:t>
            </a:r>
            <a:endParaRPr lang="en-IN" sz="2000" dirty="0">
              <a:latin typeface="+mn-lt"/>
            </a:endParaRPr>
          </a:p>
        </p:txBody>
      </p:sp>
    </p:spTree>
    <p:extLst>
      <p:ext uri="{BB962C8B-B14F-4D97-AF65-F5344CB8AC3E}">
        <p14:creationId xmlns:p14="http://schemas.microsoft.com/office/powerpoint/2010/main" val="18451159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4" name="TextBox 3">
            <a:extLst>
              <a:ext uri="{FF2B5EF4-FFF2-40B4-BE49-F238E27FC236}">
                <a16:creationId xmlns:a16="http://schemas.microsoft.com/office/drawing/2014/main" id="{BDBF25C8-AECA-F67E-8F8A-7E3ED9105E80}"/>
              </a:ext>
            </a:extLst>
          </p:cNvPr>
          <p:cNvSpPr txBox="1"/>
          <p:nvPr/>
        </p:nvSpPr>
        <p:spPr>
          <a:xfrm>
            <a:off x="175530" y="412872"/>
            <a:ext cx="8525910" cy="3200876"/>
          </a:xfrm>
          <a:prstGeom prst="rect">
            <a:avLst/>
          </a:prstGeom>
          <a:noFill/>
        </p:spPr>
        <p:txBody>
          <a:bodyPr wrap="square">
            <a:spAutoFit/>
          </a:bodyPr>
          <a:lstStyle/>
          <a:p>
            <a:pPr algn="just"/>
            <a:r>
              <a:rPr lang="en-IN" sz="2000" b="1" i="0" u="none" strike="noStrike" baseline="0" dirty="0">
                <a:solidFill>
                  <a:srgbClr val="C00000"/>
                </a:solidFill>
                <a:latin typeface="+mn-lt"/>
              </a:rPr>
              <a:t>Playfair Cipher</a:t>
            </a:r>
          </a:p>
          <a:p>
            <a:pPr algn="just"/>
            <a:endParaRPr lang="en-IN" sz="2000" b="1" i="0" u="none" strike="noStrike" baseline="0" dirty="0">
              <a:solidFill>
                <a:srgbClr val="C00000"/>
              </a:solidFill>
              <a:latin typeface="+mn-lt"/>
            </a:endParaRPr>
          </a:p>
          <a:p>
            <a:pPr algn="just"/>
            <a:r>
              <a:rPr lang="en-IN" sz="1800" b="0" i="0" u="none" strike="noStrike" baseline="0" dirty="0">
                <a:latin typeface="+mn-lt"/>
              </a:rPr>
              <a:t>Playfair cipher used by the British </a:t>
            </a:r>
            <a:r>
              <a:rPr lang="en-US" sz="1800" b="0" i="0" u="none" strike="noStrike" baseline="0" dirty="0">
                <a:latin typeface="+mn-lt"/>
              </a:rPr>
              <a:t>army during World War I. </a:t>
            </a:r>
          </a:p>
          <a:p>
            <a:pPr algn="just"/>
            <a:endParaRPr lang="en-US" sz="1800" dirty="0">
              <a:latin typeface="+mn-lt"/>
            </a:endParaRPr>
          </a:p>
          <a:p>
            <a:pPr algn="just"/>
            <a:r>
              <a:rPr lang="en-US" sz="1800" b="0" i="0" u="none" strike="noStrike" baseline="0" dirty="0">
                <a:latin typeface="+mn-lt"/>
              </a:rPr>
              <a:t>Secret key in this cipher is made of 25 alphabet letters </a:t>
            </a:r>
            <a:r>
              <a:rPr lang="en-IN" sz="1800" b="0" i="0" u="none" strike="noStrike" baseline="0" dirty="0">
                <a:latin typeface="+mn-lt"/>
              </a:rPr>
              <a:t>arranged in a 5× </a:t>
            </a:r>
            <a:r>
              <a:rPr lang="en-US" sz="1800" b="0" i="0" u="none" strike="noStrike" baseline="0" dirty="0">
                <a:latin typeface="+mn-lt"/>
              </a:rPr>
              <a:t>5 matrix (letters I and J are considered the same when encrypting).</a:t>
            </a:r>
          </a:p>
          <a:p>
            <a:pPr algn="just"/>
            <a:endParaRPr lang="en-US" sz="2000" b="0" i="0" u="none" strike="noStrike" baseline="0" dirty="0">
              <a:latin typeface="+mn-lt"/>
            </a:endParaRPr>
          </a:p>
          <a:p>
            <a:pPr algn="just"/>
            <a:r>
              <a:rPr lang="en-US" sz="1800" b="0" i="0" u="none" strike="noStrike" baseline="0" dirty="0">
                <a:latin typeface="+mn-lt"/>
              </a:rPr>
              <a:t>Different arrangements of the letters in the matrix can create many different secret keys. </a:t>
            </a:r>
          </a:p>
          <a:p>
            <a:pPr algn="just"/>
            <a:endParaRPr lang="en-US" sz="1800" b="0" i="0" u="none" strike="noStrike" baseline="0" dirty="0">
              <a:latin typeface="+mn-lt"/>
            </a:endParaRPr>
          </a:p>
          <a:p>
            <a:pPr algn="just"/>
            <a:r>
              <a:rPr lang="en-US" b="0" i="0" u="none" strike="noStrike" baseline="0" dirty="0">
                <a:latin typeface="+mn-lt"/>
              </a:rPr>
              <a:t>Here dropped the letters in the matrix diagonally starting from the top right-hand corner.</a:t>
            </a:r>
            <a:endParaRPr lang="en-IN" dirty="0">
              <a:latin typeface="+mn-lt"/>
            </a:endParaRPr>
          </a:p>
        </p:txBody>
      </p:sp>
      <p:pic>
        <p:nvPicPr>
          <p:cNvPr id="3" name="Picture 2">
            <a:extLst>
              <a:ext uri="{FF2B5EF4-FFF2-40B4-BE49-F238E27FC236}">
                <a16:creationId xmlns:a16="http://schemas.microsoft.com/office/drawing/2014/main" id="{8B561740-215F-DBEA-E24C-5E1CB51BE831}"/>
              </a:ext>
            </a:extLst>
          </p:cNvPr>
          <p:cNvPicPr>
            <a:picLocks noChangeAspect="1"/>
          </p:cNvPicPr>
          <p:nvPr/>
        </p:nvPicPr>
        <p:blipFill>
          <a:blip r:embed="rId2"/>
          <a:stretch>
            <a:fillRect/>
          </a:stretch>
        </p:blipFill>
        <p:spPr>
          <a:xfrm>
            <a:off x="1845245" y="3698618"/>
            <a:ext cx="4429011" cy="2183834"/>
          </a:xfrm>
          <a:prstGeom prst="rect">
            <a:avLst/>
          </a:prstGeom>
        </p:spPr>
      </p:pic>
      <p:sp>
        <p:nvSpPr>
          <p:cNvPr id="6" name="TextBox 5">
            <a:extLst>
              <a:ext uri="{FF2B5EF4-FFF2-40B4-BE49-F238E27FC236}">
                <a16:creationId xmlns:a16="http://schemas.microsoft.com/office/drawing/2014/main" id="{2379FE1A-7E76-2420-2FD4-1C83029A702D}"/>
              </a:ext>
            </a:extLst>
          </p:cNvPr>
          <p:cNvSpPr txBox="1"/>
          <p:nvPr/>
        </p:nvSpPr>
        <p:spPr>
          <a:xfrm>
            <a:off x="2152485" y="6129776"/>
            <a:ext cx="4572000" cy="338554"/>
          </a:xfrm>
          <a:prstGeom prst="rect">
            <a:avLst/>
          </a:prstGeom>
          <a:noFill/>
        </p:spPr>
        <p:txBody>
          <a:bodyPr wrap="square">
            <a:spAutoFit/>
          </a:bodyPr>
          <a:lstStyle/>
          <a:p>
            <a:r>
              <a:rPr lang="en-US" sz="1600" b="0" i="0" u="none" strike="noStrike" baseline="0" dirty="0">
                <a:latin typeface="Generic96-Regular"/>
              </a:rPr>
              <a:t>An example of a secret key in the Playfair cipher</a:t>
            </a:r>
            <a:endParaRPr lang="en-IN" dirty="0"/>
          </a:p>
        </p:txBody>
      </p:sp>
    </p:spTree>
    <p:extLst>
      <p:ext uri="{BB962C8B-B14F-4D97-AF65-F5344CB8AC3E}">
        <p14:creationId xmlns:p14="http://schemas.microsoft.com/office/powerpoint/2010/main" val="106386276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4" name="TextBox 3">
            <a:extLst>
              <a:ext uri="{FF2B5EF4-FFF2-40B4-BE49-F238E27FC236}">
                <a16:creationId xmlns:a16="http://schemas.microsoft.com/office/drawing/2014/main" id="{BDBF25C8-AECA-F67E-8F8A-7E3ED9105E80}"/>
              </a:ext>
            </a:extLst>
          </p:cNvPr>
          <p:cNvSpPr txBox="1"/>
          <p:nvPr/>
        </p:nvSpPr>
        <p:spPr>
          <a:xfrm>
            <a:off x="175530" y="412872"/>
            <a:ext cx="8525910" cy="2923877"/>
          </a:xfrm>
          <a:prstGeom prst="rect">
            <a:avLst/>
          </a:prstGeom>
          <a:noFill/>
        </p:spPr>
        <p:txBody>
          <a:bodyPr wrap="square">
            <a:spAutoFit/>
          </a:bodyPr>
          <a:lstStyle/>
          <a:p>
            <a:pPr algn="just"/>
            <a:r>
              <a:rPr lang="en-IN" sz="2000" b="1" i="0" u="none" strike="noStrike" baseline="0" dirty="0">
                <a:solidFill>
                  <a:srgbClr val="C00000"/>
                </a:solidFill>
                <a:latin typeface="+mn-lt"/>
              </a:rPr>
              <a:t>Playfair Cipher (</a:t>
            </a:r>
            <a:r>
              <a:rPr lang="en-IN" sz="2000" b="1" i="0" u="none" strike="noStrike" baseline="0" dirty="0" err="1">
                <a:solidFill>
                  <a:srgbClr val="C00000"/>
                </a:solidFill>
                <a:latin typeface="+mn-lt"/>
              </a:rPr>
              <a:t>contd</a:t>
            </a:r>
            <a:r>
              <a:rPr lang="en-IN" sz="2000" b="1" i="0" u="none" strike="noStrike" baseline="0" dirty="0">
                <a:solidFill>
                  <a:srgbClr val="C00000"/>
                </a:solidFill>
                <a:latin typeface="+mn-lt"/>
              </a:rPr>
              <a:t>)</a:t>
            </a:r>
          </a:p>
          <a:p>
            <a:pPr algn="just"/>
            <a:endParaRPr lang="en-IN" sz="2000" b="1" i="0" u="none" strike="noStrike" baseline="0" dirty="0">
              <a:solidFill>
                <a:srgbClr val="C00000"/>
              </a:solidFill>
              <a:latin typeface="+mn-lt"/>
            </a:endParaRPr>
          </a:p>
          <a:p>
            <a:pPr algn="just"/>
            <a:r>
              <a:rPr lang="en-US" sz="1800" b="0" i="0" u="none" strike="noStrike" baseline="0" dirty="0">
                <a:latin typeface="+mn-lt"/>
              </a:rPr>
              <a:t>Before encryption</a:t>
            </a:r>
            <a:r>
              <a:rPr lang="en-US" sz="1800" dirty="0">
                <a:latin typeface="+mn-lt"/>
              </a:rPr>
              <a:t>:</a:t>
            </a:r>
          </a:p>
          <a:p>
            <a:pPr algn="just"/>
            <a:endParaRPr lang="en-US" sz="1800" b="0" i="0" u="none" strike="noStrike" baseline="0" dirty="0">
              <a:latin typeface="+mn-lt"/>
            </a:endParaRPr>
          </a:p>
          <a:p>
            <a:pPr marL="285750" indent="-285750" algn="just">
              <a:buFont typeface="Wingdings" panose="05000000000000000000" pitchFamily="2" charset="2"/>
              <a:buChar char="ü"/>
            </a:pPr>
            <a:r>
              <a:rPr lang="en-US" sz="1800" b="0" i="0" u="none" strike="noStrike" baseline="0" dirty="0">
                <a:latin typeface="+mn-lt"/>
              </a:rPr>
              <a:t>if the two letters in a pair are the same, a bogus letter is inserted to separate them.</a:t>
            </a:r>
          </a:p>
          <a:p>
            <a:pPr marL="285750" indent="-285750" algn="just">
              <a:buFont typeface="Wingdings" panose="05000000000000000000" pitchFamily="2" charset="2"/>
              <a:buChar char="ü"/>
            </a:pPr>
            <a:endParaRPr lang="en-US" sz="1800" dirty="0">
              <a:latin typeface="+mn-lt"/>
            </a:endParaRPr>
          </a:p>
          <a:p>
            <a:pPr marL="285750" indent="-285750" algn="just">
              <a:buFont typeface="Wingdings" panose="05000000000000000000" pitchFamily="2" charset="2"/>
              <a:buChar char="ü"/>
            </a:pPr>
            <a:r>
              <a:rPr lang="en-US" sz="1800" b="0" i="0" u="none" strike="noStrike" baseline="0" dirty="0">
                <a:latin typeface="+mn-lt"/>
              </a:rPr>
              <a:t> After inserting bogus letters, if the number of characters in the plaintext is odd, one extra bogus character is added at the end to make the number of characters even.</a:t>
            </a:r>
          </a:p>
        </p:txBody>
      </p:sp>
    </p:spTree>
    <p:extLst>
      <p:ext uri="{BB962C8B-B14F-4D97-AF65-F5344CB8AC3E}">
        <p14:creationId xmlns:p14="http://schemas.microsoft.com/office/powerpoint/2010/main" val="32743648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4" name="TextBox 3">
            <a:extLst>
              <a:ext uri="{FF2B5EF4-FFF2-40B4-BE49-F238E27FC236}">
                <a16:creationId xmlns:a16="http://schemas.microsoft.com/office/drawing/2014/main" id="{BDBF25C8-AECA-F67E-8F8A-7E3ED9105E80}"/>
              </a:ext>
            </a:extLst>
          </p:cNvPr>
          <p:cNvSpPr txBox="1"/>
          <p:nvPr/>
        </p:nvSpPr>
        <p:spPr>
          <a:xfrm>
            <a:off x="175530" y="412872"/>
            <a:ext cx="8525910" cy="984885"/>
          </a:xfrm>
          <a:prstGeom prst="rect">
            <a:avLst/>
          </a:prstGeom>
          <a:noFill/>
        </p:spPr>
        <p:txBody>
          <a:bodyPr wrap="square">
            <a:spAutoFit/>
          </a:bodyPr>
          <a:lstStyle/>
          <a:p>
            <a:pPr algn="just"/>
            <a:r>
              <a:rPr lang="en-IN" sz="2000" b="1" i="0" u="none" strike="noStrike" baseline="0" dirty="0">
                <a:solidFill>
                  <a:srgbClr val="C00000"/>
                </a:solidFill>
                <a:latin typeface="+mn-lt"/>
              </a:rPr>
              <a:t>Playfair Cipher (</a:t>
            </a:r>
            <a:r>
              <a:rPr lang="en-IN" sz="2000" b="1" i="0" u="none" strike="noStrike" baseline="0" dirty="0" err="1">
                <a:solidFill>
                  <a:srgbClr val="C00000"/>
                </a:solidFill>
                <a:latin typeface="+mn-lt"/>
              </a:rPr>
              <a:t>contd</a:t>
            </a:r>
            <a:r>
              <a:rPr lang="en-IN" sz="2000" b="1" i="0" u="none" strike="noStrike" baseline="0" dirty="0">
                <a:solidFill>
                  <a:srgbClr val="C00000"/>
                </a:solidFill>
                <a:latin typeface="+mn-lt"/>
              </a:rPr>
              <a:t>)</a:t>
            </a:r>
          </a:p>
          <a:p>
            <a:pPr algn="just"/>
            <a:endParaRPr lang="en-IN" sz="2000" b="1" i="0" u="none" strike="noStrike" baseline="0" dirty="0">
              <a:solidFill>
                <a:srgbClr val="C00000"/>
              </a:solidFill>
              <a:latin typeface="+mn-lt"/>
            </a:endParaRPr>
          </a:p>
          <a:p>
            <a:pPr algn="just"/>
            <a:r>
              <a:rPr lang="en-US" sz="1800" b="0" i="0" u="none" strike="noStrike" baseline="0" dirty="0">
                <a:latin typeface="+mn-lt"/>
              </a:rPr>
              <a:t>The </a:t>
            </a:r>
            <a:r>
              <a:rPr lang="en-US" sz="1800" b="0" i="0" u="none" strike="noStrike" baseline="0" dirty="0">
                <a:solidFill>
                  <a:srgbClr val="FF0000"/>
                </a:solidFill>
                <a:latin typeface="+mn-lt"/>
              </a:rPr>
              <a:t>cipher uses three rules for encryption</a:t>
            </a:r>
            <a:r>
              <a:rPr lang="en-US" sz="1800" b="0" i="0" u="none" strike="noStrike" baseline="0" dirty="0">
                <a:latin typeface="+mn-lt"/>
              </a:rPr>
              <a:t>:</a:t>
            </a:r>
          </a:p>
        </p:txBody>
      </p:sp>
      <p:graphicFrame>
        <p:nvGraphicFramePr>
          <p:cNvPr id="2" name="Table 2">
            <a:extLst>
              <a:ext uri="{FF2B5EF4-FFF2-40B4-BE49-F238E27FC236}">
                <a16:creationId xmlns:a16="http://schemas.microsoft.com/office/drawing/2014/main" id="{7B77E609-246E-33ED-8B4A-01C682B1B94F}"/>
              </a:ext>
            </a:extLst>
          </p:cNvPr>
          <p:cNvGraphicFramePr>
            <a:graphicFrameLocks noGrp="1"/>
          </p:cNvGraphicFramePr>
          <p:nvPr>
            <p:extLst>
              <p:ext uri="{D42A27DB-BD31-4B8C-83A1-F6EECF244321}">
                <p14:modId xmlns:p14="http://schemas.microsoft.com/office/powerpoint/2010/main" val="594776251"/>
              </p:ext>
            </p:extLst>
          </p:nvPr>
        </p:nvGraphicFramePr>
        <p:xfrm>
          <a:off x="501070" y="2699304"/>
          <a:ext cx="8200370" cy="3638414"/>
        </p:xfrm>
        <a:graphic>
          <a:graphicData uri="http://schemas.openxmlformats.org/drawingml/2006/table">
            <a:tbl>
              <a:tblPr firstRow="1" bandRow="1">
                <a:tableStyleId>{5940675A-B579-460E-94D1-54222C63F5DA}</a:tableStyleId>
              </a:tblPr>
              <a:tblGrid>
                <a:gridCol w="2803565">
                  <a:extLst>
                    <a:ext uri="{9D8B030D-6E8A-4147-A177-3AD203B41FA5}">
                      <a16:colId xmlns:a16="http://schemas.microsoft.com/office/drawing/2014/main" val="2393439130"/>
                    </a:ext>
                  </a:extLst>
                </a:gridCol>
                <a:gridCol w="5396805">
                  <a:extLst>
                    <a:ext uri="{9D8B030D-6E8A-4147-A177-3AD203B41FA5}">
                      <a16:colId xmlns:a16="http://schemas.microsoft.com/office/drawing/2014/main" val="1762667995"/>
                    </a:ext>
                  </a:extLst>
                </a:gridCol>
              </a:tblGrid>
              <a:tr h="1267366">
                <a:tc>
                  <a:txBody>
                    <a:bodyPr/>
                    <a:lstStyle/>
                    <a:p>
                      <a:pPr algn="just"/>
                      <a:r>
                        <a:rPr lang="en-US" sz="1800" b="0" i="0" u="none" strike="noStrike" baseline="0" dirty="0">
                          <a:latin typeface="+mn-lt"/>
                        </a:rPr>
                        <a:t>are located in the same row of the secret key</a:t>
                      </a:r>
                      <a:endParaRPr lang="en-IN" dirty="0"/>
                    </a:p>
                  </a:txBody>
                  <a:tcPr/>
                </a:tc>
                <a:tc>
                  <a:txBody>
                    <a:bodyPr/>
                    <a:lstStyle/>
                    <a:p>
                      <a:pPr algn="just"/>
                      <a:r>
                        <a:rPr lang="en-US" sz="1800" b="0" i="0" u="none" strike="noStrike" baseline="0" dirty="0">
                          <a:latin typeface="+mn-lt"/>
                        </a:rPr>
                        <a:t>corresponding encrypted character for each letter is the next letter to the right in the same row </a:t>
                      </a:r>
                    </a:p>
                    <a:p>
                      <a:pPr algn="just"/>
                      <a:endParaRPr lang="en-US" sz="1800" b="0" i="0" u="none" strike="noStrike" baseline="0" dirty="0">
                        <a:latin typeface="+mn-lt"/>
                      </a:endParaRPr>
                    </a:p>
                    <a:p>
                      <a:pPr algn="just"/>
                      <a:r>
                        <a:rPr lang="en-US" sz="1400" b="0" i="0" u="none" strike="noStrike" baseline="0" dirty="0">
                          <a:latin typeface="+mn-lt"/>
                        </a:rPr>
                        <a:t>(with wrapping to the beginning of the row if the plaintext letter is the last character in the row).</a:t>
                      </a:r>
                      <a:endParaRPr lang="en-IN" sz="1400" dirty="0"/>
                    </a:p>
                  </a:txBody>
                  <a:tcPr/>
                </a:tc>
                <a:extLst>
                  <a:ext uri="{0D108BD9-81ED-4DB2-BD59-A6C34878D82A}">
                    <a16:rowId xmlns:a16="http://schemas.microsoft.com/office/drawing/2014/main" val="3798808064"/>
                  </a:ext>
                </a:extLst>
              </a:tr>
              <a:tr h="956174">
                <a:tc>
                  <a:txBody>
                    <a:bodyPr/>
                    <a:lstStyle/>
                    <a:p>
                      <a:pPr algn="just"/>
                      <a:r>
                        <a:rPr lang="en-US" sz="1800" b="0" i="0" u="none" strike="noStrike" baseline="0" dirty="0">
                          <a:latin typeface="+mn-lt"/>
                        </a:rPr>
                        <a:t> are located in the same column of the secret key</a:t>
                      </a:r>
                      <a:endParaRPr lang="en-IN" sz="1800" dirty="0"/>
                    </a:p>
                  </a:txBody>
                  <a:tcPr/>
                </a:tc>
                <a:tc>
                  <a:txBody>
                    <a:bodyPr/>
                    <a:lstStyle/>
                    <a:p>
                      <a:pPr algn="just"/>
                      <a:r>
                        <a:rPr lang="en-US" sz="1800" b="0" i="0" u="none" strike="noStrike" baseline="0" dirty="0">
                          <a:latin typeface="+mn-lt"/>
                        </a:rPr>
                        <a:t>corresponding encrypted character for each letter is the letter beneath it in the same column </a:t>
                      </a:r>
                    </a:p>
                    <a:p>
                      <a:pPr algn="just"/>
                      <a:endParaRPr lang="en-US" sz="1800" b="0" i="0" u="none" strike="noStrike" baseline="0" dirty="0">
                        <a:latin typeface="+mn-lt"/>
                      </a:endParaRPr>
                    </a:p>
                    <a:p>
                      <a:pPr algn="just"/>
                      <a:r>
                        <a:rPr lang="en-US" sz="1400" b="0" i="0" u="none" strike="noStrike" baseline="0" dirty="0">
                          <a:latin typeface="+mn-lt"/>
                        </a:rPr>
                        <a:t>(with wrapping to the beginning of the column if the plaintext letter is the last character in the column).</a:t>
                      </a:r>
                      <a:endParaRPr lang="en-IN" sz="1400" dirty="0"/>
                    </a:p>
                  </a:txBody>
                  <a:tcPr/>
                </a:tc>
                <a:extLst>
                  <a:ext uri="{0D108BD9-81ED-4DB2-BD59-A6C34878D82A}">
                    <a16:rowId xmlns:a16="http://schemas.microsoft.com/office/drawing/2014/main" val="1574538685"/>
                  </a:ext>
                </a:extLst>
              </a:tr>
              <a:tr h="956174">
                <a:tc>
                  <a:txBody>
                    <a:bodyPr/>
                    <a:lstStyle/>
                    <a:p>
                      <a:pPr algn="just"/>
                      <a:r>
                        <a:rPr lang="en-US" sz="1800" b="0" i="0" u="none" strike="noStrike" baseline="0" dirty="0">
                          <a:latin typeface="+mn-lt"/>
                        </a:rPr>
                        <a:t> are not in the same row or column of the secret</a:t>
                      </a:r>
                      <a:endParaRPr lang="en-IN" sz="1800" dirty="0"/>
                    </a:p>
                  </a:txBody>
                  <a:tcPr/>
                </a:tc>
                <a:tc>
                  <a:txBody>
                    <a:bodyPr/>
                    <a:lstStyle/>
                    <a:p>
                      <a:r>
                        <a:rPr lang="en-US" sz="1800" b="0" i="0" u="none" strike="noStrike" baseline="0" dirty="0">
                          <a:latin typeface="+mn-lt"/>
                        </a:rPr>
                        <a:t>corresponding encrypted character for each letter is a letter that is in its own row but in the same column as the other letter</a:t>
                      </a:r>
                      <a:endParaRPr lang="en-IN" sz="1800" dirty="0"/>
                    </a:p>
                  </a:txBody>
                  <a:tcPr/>
                </a:tc>
                <a:extLst>
                  <a:ext uri="{0D108BD9-81ED-4DB2-BD59-A6C34878D82A}">
                    <a16:rowId xmlns:a16="http://schemas.microsoft.com/office/drawing/2014/main" val="1731968"/>
                  </a:ext>
                </a:extLst>
              </a:tr>
            </a:tbl>
          </a:graphicData>
        </a:graphic>
      </p:graphicFrame>
      <p:sp>
        <p:nvSpPr>
          <p:cNvPr id="5" name="TextBox 4">
            <a:extLst>
              <a:ext uri="{FF2B5EF4-FFF2-40B4-BE49-F238E27FC236}">
                <a16:creationId xmlns:a16="http://schemas.microsoft.com/office/drawing/2014/main" id="{FDE307D3-AB1C-1B04-8D74-C3A776D53139}"/>
              </a:ext>
            </a:extLst>
          </p:cNvPr>
          <p:cNvSpPr txBox="1"/>
          <p:nvPr/>
        </p:nvSpPr>
        <p:spPr>
          <a:xfrm>
            <a:off x="385855" y="2109154"/>
            <a:ext cx="4572000" cy="369332"/>
          </a:xfrm>
          <a:prstGeom prst="rect">
            <a:avLst/>
          </a:prstGeom>
          <a:noFill/>
        </p:spPr>
        <p:txBody>
          <a:bodyPr wrap="square">
            <a:spAutoFit/>
          </a:bodyPr>
          <a:lstStyle/>
          <a:p>
            <a:r>
              <a:rPr lang="en-US" sz="1800" b="0" i="0" u="none" strike="noStrike" baseline="0" dirty="0">
                <a:solidFill>
                  <a:srgbClr val="FF0000"/>
                </a:solidFill>
                <a:latin typeface="+mn-lt"/>
              </a:rPr>
              <a:t>If the two letters in a pair </a:t>
            </a:r>
            <a:endParaRPr lang="en-IN" sz="1800" dirty="0">
              <a:solidFill>
                <a:srgbClr val="FF0000"/>
              </a:solidFill>
            </a:endParaRPr>
          </a:p>
        </p:txBody>
      </p:sp>
    </p:spTree>
    <p:extLst>
      <p:ext uri="{BB962C8B-B14F-4D97-AF65-F5344CB8AC3E}">
        <p14:creationId xmlns:p14="http://schemas.microsoft.com/office/powerpoint/2010/main" val="1312024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4" name="TextBox 3">
            <a:extLst>
              <a:ext uri="{FF2B5EF4-FFF2-40B4-BE49-F238E27FC236}">
                <a16:creationId xmlns:a16="http://schemas.microsoft.com/office/drawing/2014/main" id="{BDBF25C8-AECA-F67E-8F8A-7E3ED9105E80}"/>
              </a:ext>
            </a:extLst>
          </p:cNvPr>
          <p:cNvSpPr txBox="1"/>
          <p:nvPr/>
        </p:nvSpPr>
        <p:spPr>
          <a:xfrm>
            <a:off x="175530" y="412872"/>
            <a:ext cx="8525910" cy="2646878"/>
          </a:xfrm>
          <a:prstGeom prst="rect">
            <a:avLst/>
          </a:prstGeom>
          <a:noFill/>
        </p:spPr>
        <p:txBody>
          <a:bodyPr wrap="square">
            <a:spAutoFit/>
          </a:bodyPr>
          <a:lstStyle/>
          <a:p>
            <a:pPr algn="just"/>
            <a:r>
              <a:rPr lang="en-IN" sz="2000" b="1" i="0" u="none" strike="noStrike" baseline="0" dirty="0">
                <a:solidFill>
                  <a:srgbClr val="C00000"/>
                </a:solidFill>
                <a:latin typeface="+mn-lt"/>
              </a:rPr>
              <a:t>Playfair Cipher (</a:t>
            </a:r>
            <a:r>
              <a:rPr lang="en-IN" sz="2000" b="1" i="0" u="none" strike="noStrike" baseline="0" dirty="0" err="1">
                <a:solidFill>
                  <a:srgbClr val="C00000"/>
                </a:solidFill>
                <a:latin typeface="+mn-lt"/>
              </a:rPr>
              <a:t>contd</a:t>
            </a:r>
            <a:r>
              <a:rPr lang="en-IN" sz="2000" b="1" i="0" u="none" strike="noStrike" baseline="0" dirty="0">
                <a:solidFill>
                  <a:srgbClr val="C00000"/>
                </a:solidFill>
                <a:latin typeface="+mn-lt"/>
              </a:rPr>
              <a:t>)</a:t>
            </a:r>
          </a:p>
          <a:p>
            <a:pPr algn="just"/>
            <a:endParaRPr lang="en-IN" sz="2000" b="1" i="0" u="none" strike="noStrike" baseline="0" dirty="0">
              <a:solidFill>
                <a:srgbClr val="C00000"/>
              </a:solidFill>
              <a:latin typeface="+mn-lt"/>
            </a:endParaRPr>
          </a:p>
          <a:p>
            <a:pPr marL="285750" indent="-285750" algn="just">
              <a:buFont typeface="Arial" panose="020B0604020202020204" pitchFamily="34" charset="0"/>
              <a:buChar char="•"/>
            </a:pPr>
            <a:r>
              <a:rPr lang="en-US" sz="1800" b="0" i="0" u="none" strike="noStrike" baseline="0" dirty="0">
                <a:latin typeface="+mn-lt"/>
              </a:rPr>
              <a:t>The key is a stream of subkeys in which the </a:t>
            </a:r>
            <a:r>
              <a:rPr lang="en-US" sz="1800" b="0" i="0" u="none" strike="noStrike" baseline="0" dirty="0">
                <a:solidFill>
                  <a:srgbClr val="FF0000"/>
                </a:solidFill>
                <a:latin typeface="+mn-lt"/>
              </a:rPr>
              <a:t>subkeys are created two at a time</a:t>
            </a:r>
            <a:r>
              <a:rPr lang="en-US" sz="1800" b="0" i="0" u="none" strike="noStrike" baseline="0" dirty="0">
                <a:latin typeface="+mn-lt"/>
              </a:rPr>
              <a:t>. </a:t>
            </a:r>
          </a:p>
          <a:p>
            <a:pPr marL="285750" indent="-285750" algn="just">
              <a:buFont typeface="Arial" panose="020B0604020202020204" pitchFamily="34" charset="0"/>
              <a:buChar char="•"/>
            </a:pPr>
            <a:endParaRPr lang="en-US" sz="1800" b="0" i="0" u="none" strike="noStrike" baseline="0" dirty="0">
              <a:latin typeface="+mn-lt"/>
            </a:endParaRPr>
          </a:p>
          <a:p>
            <a:pPr marL="285750" indent="-285750" algn="just">
              <a:buFont typeface="Arial" panose="020B0604020202020204" pitchFamily="34" charset="0"/>
              <a:buChar char="•"/>
            </a:pPr>
            <a:r>
              <a:rPr lang="en-US" sz="1800" b="0" i="0" u="none" strike="noStrike" baseline="0" dirty="0">
                <a:latin typeface="+mn-lt"/>
              </a:rPr>
              <a:t>Encryption algorithm takes a pair of characters from the plaintext and creates a pair of subkeys by following the above-mentioned rules. </a:t>
            </a:r>
          </a:p>
          <a:p>
            <a:pPr marL="285750" indent="-285750" algn="just">
              <a:buFont typeface="Arial" panose="020B0604020202020204" pitchFamily="34" charset="0"/>
              <a:buChar char="•"/>
            </a:pPr>
            <a:endParaRPr lang="en-US" sz="1800" dirty="0">
              <a:latin typeface="+mn-lt"/>
            </a:endParaRPr>
          </a:p>
          <a:p>
            <a:pPr marL="285750" indent="-285750" algn="just">
              <a:buFont typeface="Arial" panose="020B0604020202020204" pitchFamily="34" charset="0"/>
              <a:buChar char="•"/>
            </a:pPr>
            <a:r>
              <a:rPr lang="en-US" sz="1800" dirty="0">
                <a:latin typeface="+mn-lt"/>
              </a:rPr>
              <a:t>T</a:t>
            </a:r>
            <a:r>
              <a:rPr lang="en-US" sz="1800" b="0" i="0" u="none" strike="noStrike" baseline="0" dirty="0">
                <a:latin typeface="+mn-lt"/>
              </a:rPr>
              <a:t>he key stream depends on the position of the character in the plaintext. </a:t>
            </a:r>
          </a:p>
          <a:p>
            <a:pPr marL="285750" indent="-285750" algn="just">
              <a:buFont typeface="Arial" panose="020B0604020202020204" pitchFamily="34" charset="0"/>
              <a:buChar char="•"/>
            </a:pPr>
            <a:endParaRPr lang="en-US" sz="1800" b="0" i="0" u="none" strike="noStrike" baseline="0" dirty="0">
              <a:latin typeface="+mn-lt"/>
            </a:endParaRPr>
          </a:p>
        </p:txBody>
      </p:sp>
      <p:pic>
        <p:nvPicPr>
          <p:cNvPr id="3" name="Picture 2">
            <a:extLst>
              <a:ext uri="{FF2B5EF4-FFF2-40B4-BE49-F238E27FC236}">
                <a16:creationId xmlns:a16="http://schemas.microsoft.com/office/drawing/2014/main" id="{5A0D441A-82DB-061A-6840-4B4B95E65457}"/>
              </a:ext>
            </a:extLst>
          </p:cNvPr>
          <p:cNvPicPr>
            <a:picLocks noChangeAspect="1"/>
          </p:cNvPicPr>
          <p:nvPr/>
        </p:nvPicPr>
        <p:blipFill>
          <a:blip r:embed="rId2"/>
          <a:stretch>
            <a:fillRect/>
          </a:stretch>
        </p:blipFill>
        <p:spPr>
          <a:xfrm>
            <a:off x="697535" y="3794169"/>
            <a:ext cx="7748930" cy="1048940"/>
          </a:xfrm>
          <a:prstGeom prst="rect">
            <a:avLst/>
          </a:prstGeom>
        </p:spPr>
      </p:pic>
    </p:spTree>
    <p:extLst>
      <p:ext uri="{BB962C8B-B14F-4D97-AF65-F5344CB8AC3E}">
        <p14:creationId xmlns:p14="http://schemas.microsoft.com/office/powerpoint/2010/main" val="9384096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4" name="TextBox 3">
            <a:extLst>
              <a:ext uri="{FF2B5EF4-FFF2-40B4-BE49-F238E27FC236}">
                <a16:creationId xmlns:a16="http://schemas.microsoft.com/office/drawing/2014/main" id="{BDBF25C8-AECA-F67E-8F8A-7E3ED9105E80}"/>
              </a:ext>
            </a:extLst>
          </p:cNvPr>
          <p:cNvSpPr txBox="1"/>
          <p:nvPr/>
        </p:nvSpPr>
        <p:spPr>
          <a:xfrm>
            <a:off x="175530" y="412872"/>
            <a:ext cx="8525910" cy="2154436"/>
          </a:xfrm>
          <a:prstGeom prst="rect">
            <a:avLst/>
          </a:prstGeom>
          <a:noFill/>
        </p:spPr>
        <p:txBody>
          <a:bodyPr wrap="square">
            <a:spAutoFit/>
          </a:bodyPr>
          <a:lstStyle/>
          <a:p>
            <a:pPr algn="just"/>
            <a:r>
              <a:rPr lang="en-IN" sz="2000" b="1" i="0" u="none" strike="noStrike" baseline="0" dirty="0">
                <a:solidFill>
                  <a:srgbClr val="C00000"/>
                </a:solidFill>
                <a:latin typeface="+mn-lt"/>
              </a:rPr>
              <a:t>Playfair Cipher (</a:t>
            </a:r>
            <a:r>
              <a:rPr lang="en-IN" sz="2000" b="1" i="0" u="none" strike="noStrike" baseline="0" dirty="0" err="1">
                <a:solidFill>
                  <a:srgbClr val="C00000"/>
                </a:solidFill>
                <a:latin typeface="+mn-lt"/>
              </a:rPr>
              <a:t>contd</a:t>
            </a:r>
            <a:r>
              <a:rPr lang="en-IN" sz="2000" b="1" i="0" u="none" strike="noStrike" baseline="0" dirty="0">
                <a:solidFill>
                  <a:srgbClr val="C00000"/>
                </a:solidFill>
                <a:latin typeface="+mn-lt"/>
              </a:rPr>
              <a:t>)</a:t>
            </a:r>
          </a:p>
          <a:p>
            <a:pPr algn="just"/>
            <a:endParaRPr lang="en-IN" sz="2000" b="1" i="0" u="none" strike="noStrike" baseline="0" dirty="0">
              <a:solidFill>
                <a:srgbClr val="C00000"/>
              </a:solidFill>
              <a:latin typeface="+mn-lt"/>
            </a:endParaRPr>
          </a:p>
          <a:p>
            <a:pPr algn="l"/>
            <a:r>
              <a:rPr lang="en-IN" sz="2000" b="0" i="0" u="none" strike="noStrike" baseline="0" dirty="0">
                <a:latin typeface="+mn-lt"/>
              </a:rPr>
              <a:t>Example </a:t>
            </a:r>
            <a:r>
              <a:rPr lang="en-IN" sz="2000" dirty="0">
                <a:latin typeface="+mn-lt"/>
              </a:rPr>
              <a:t>: E</a:t>
            </a:r>
            <a:r>
              <a:rPr lang="en-US" sz="2000" b="0" i="0" u="none" strike="noStrike" baseline="0" dirty="0" err="1">
                <a:latin typeface="+mn-lt"/>
              </a:rPr>
              <a:t>ncrypt</a:t>
            </a:r>
            <a:r>
              <a:rPr lang="en-US" sz="2000" b="0" i="0" u="none" strike="noStrike" baseline="0" dirty="0">
                <a:latin typeface="+mn-lt"/>
              </a:rPr>
              <a:t> the plaintext “</a:t>
            </a:r>
            <a:r>
              <a:rPr lang="en-US" sz="2000" b="0" i="0" u="none" strike="noStrike" baseline="0" dirty="0">
                <a:solidFill>
                  <a:srgbClr val="FF0000"/>
                </a:solidFill>
                <a:latin typeface="+mn-lt"/>
              </a:rPr>
              <a:t>hello</a:t>
            </a:r>
            <a:r>
              <a:rPr lang="en-US" sz="2000" b="0" i="0" u="none" strike="noStrike" baseline="0" dirty="0">
                <a:latin typeface="+mn-lt"/>
              </a:rPr>
              <a:t>” using the key in Figure 3.13. </a:t>
            </a:r>
          </a:p>
          <a:p>
            <a:pPr algn="l"/>
            <a:endParaRPr lang="en-US" sz="2000" dirty="0">
              <a:latin typeface="+mn-lt"/>
            </a:endParaRPr>
          </a:p>
          <a:p>
            <a:pPr marL="285750" indent="-285750" algn="l">
              <a:buFont typeface="Arial" panose="020B0604020202020204" pitchFamily="34" charset="0"/>
              <a:buChar char="•"/>
            </a:pPr>
            <a:r>
              <a:rPr lang="en-US" sz="1800" b="0" i="0" u="none" strike="noStrike" baseline="0" dirty="0">
                <a:latin typeface="+mn-lt"/>
              </a:rPr>
              <a:t>When we group the letters in two-character pairs, we get “</a:t>
            </a:r>
            <a:r>
              <a:rPr lang="en-US" sz="1800" b="0" i="0" u="none" strike="noStrike" baseline="0" dirty="0">
                <a:solidFill>
                  <a:srgbClr val="FF0000"/>
                </a:solidFill>
                <a:latin typeface="+mn-lt"/>
              </a:rPr>
              <a:t>he</a:t>
            </a:r>
            <a:r>
              <a:rPr lang="en-US" sz="1800" b="0" i="0" u="none" strike="noStrike" baseline="0" dirty="0">
                <a:latin typeface="+mn-lt"/>
              </a:rPr>
              <a:t>, </a:t>
            </a:r>
            <a:r>
              <a:rPr lang="en-US" sz="1800" b="0" i="0" u="none" strike="noStrike" baseline="0" dirty="0" err="1">
                <a:solidFill>
                  <a:srgbClr val="FF0000"/>
                </a:solidFill>
                <a:latin typeface="+mn-lt"/>
              </a:rPr>
              <a:t>ll</a:t>
            </a:r>
            <a:r>
              <a:rPr lang="en-US" sz="1800" b="0" i="0" u="none" strike="noStrike" baseline="0" dirty="0">
                <a:latin typeface="+mn-lt"/>
              </a:rPr>
              <a:t>, </a:t>
            </a:r>
            <a:r>
              <a:rPr lang="en-US" sz="1800" b="0" i="0" u="none" strike="noStrike" baseline="0" dirty="0">
                <a:solidFill>
                  <a:srgbClr val="FF0000"/>
                </a:solidFill>
                <a:latin typeface="+mn-lt"/>
              </a:rPr>
              <a:t>o</a:t>
            </a:r>
            <a:r>
              <a:rPr lang="en-US" sz="1800" b="0" i="0" u="none" strike="noStrike" baseline="0" dirty="0">
                <a:latin typeface="+mn-lt"/>
              </a:rPr>
              <a:t>”. </a:t>
            </a:r>
          </a:p>
          <a:p>
            <a:pPr marL="285750" indent="-285750" algn="l">
              <a:buFont typeface="Arial" panose="020B0604020202020204" pitchFamily="34" charset="0"/>
              <a:buChar char="•"/>
            </a:pPr>
            <a:r>
              <a:rPr lang="en-US" sz="1800" b="0" i="0" u="none" strike="noStrike" baseline="0" dirty="0">
                <a:latin typeface="+mn-lt"/>
              </a:rPr>
              <a:t>We need to </a:t>
            </a:r>
            <a:r>
              <a:rPr lang="en-US" sz="1800" b="0" i="0" u="none" strike="noStrike" baseline="0" dirty="0">
                <a:solidFill>
                  <a:srgbClr val="FF0000"/>
                </a:solidFill>
                <a:latin typeface="+mn-lt"/>
              </a:rPr>
              <a:t>insert an x </a:t>
            </a:r>
            <a:r>
              <a:rPr lang="en-US" sz="1800" b="0" i="0" u="none" strike="noStrike" baseline="0" dirty="0">
                <a:latin typeface="+mn-lt"/>
              </a:rPr>
              <a:t>between the two l’s (</a:t>
            </a:r>
            <a:r>
              <a:rPr lang="en-US" sz="1800" b="0" i="0" u="none" strike="noStrike" baseline="0" dirty="0" err="1">
                <a:latin typeface="+mn-lt"/>
              </a:rPr>
              <a:t>els</a:t>
            </a:r>
            <a:r>
              <a:rPr lang="en-US" sz="1800" b="0" i="0" u="none" strike="noStrike" baseline="0" dirty="0">
                <a:latin typeface="+mn-lt"/>
              </a:rPr>
              <a:t>), giving “</a:t>
            </a:r>
            <a:r>
              <a:rPr lang="en-US" sz="1800" b="0" i="0" u="none" strike="noStrike" baseline="0" dirty="0">
                <a:solidFill>
                  <a:srgbClr val="FF0000"/>
                </a:solidFill>
                <a:latin typeface="+mn-lt"/>
              </a:rPr>
              <a:t>he</a:t>
            </a:r>
            <a:r>
              <a:rPr lang="en-US" sz="1800" b="0" i="0" u="none" strike="noStrike" baseline="0" dirty="0">
                <a:latin typeface="+mn-lt"/>
              </a:rPr>
              <a:t>, </a:t>
            </a:r>
            <a:r>
              <a:rPr lang="en-US" sz="1800" b="0" i="0" u="none" strike="noStrike" baseline="0" dirty="0">
                <a:solidFill>
                  <a:srgbClr val="FF0000"/>
                </a:solidFill>
                <a:latin typeface="+mn-lt"/>
              </a:rPr>
              <a:t>lx</a:t>
            </a:r>
            <a:r>
              <a:rPr lang="en-US" sz="1800" b="0" i="0" u="none" strike="noStrike" baseline="0" dirty="0">
                <a:latin typeface="+mn-lt"/>
              </a:rPr>
              <a:t>, </a:t>
            </a:r>
            <a:r>
              <a:rPr lang="en-US" sz="1800" b="0" i="0" u="none" strike="noStrike" baseline="0" dirty="0">
                <a:solidFill>
                  <a:srgbClr val="FF0000"/>
                </a:solidFill>
                <a:latin typeface="+mn-lt"/>
              </a:rPr>
              <a:t>lo</a:t>
            </a:r>
            <a:r>
              <a:rPr lang="en-US" sz="1800" b="0" i="0" u="none" strike="noStrike" baseline="0" dirty="0">
                <a:latin typeface="+mn-lt"/>
              </a:rPr>
              <a:t>”. </a:t>
            </a:r>
          </a:p>
          <a:p>
            <a:pPr marL="285750" indent="-285750" algn="l">
              <a:buFont typeface="Arial" panose="020B0604020202020204" pitchFamily="34" charset="0"/>
              <a:buChar char="•"/>
            </a:pPr>
            <a:r>
              <a:rPr lang="en-US" sz="1800" b="0" i="0" u="none" strike="noStrike" baseline="0" dirty="0">
                <a:latin typeface="+mn-lt"/>
              </a:rPr>
              <a:t>We have</a:t>
            </a:r>
          </a:p>
        </p:txBody>
      </p:sp>
      <p:pic>
        <p:nvPicPr>
          <p:cNvPr id="3" name="Picture 2">
            <a:extLst>
              <a:ext uri="{FF2B5EF4-FFF2-40B4-BE49-F238E27FC236}">
                <a16:creationId xmlns:a16="http://schemas.microsoft.com/office/drawing/2014/main" id="{8CAB8E99-E67B-41C0-0980-45D67EC14018}"/>
              </a:ext>
            </a:extLst>
          </p:cNvPr>
          <p:cNvPicPr>
            <a:picLocks noChangeAspect="1"/>
          </p:cNvPicPr>
          <p:nvPr/>
        </p:nvPicPr>
        <p:blipFill>
          <a:blip r:embed="rId3"/>
          <a:stretch>
            <a:fillRect/>
          </a:stretch>
        </p:blipFill>
        <p:spPr>
          <a:xfrm>
            <a:off x="1269170" y="2846950"/>
            <a:ext cx="5744142" cy="798922"/>
          </a:xfrm>
          <a:prstGeom prst="rect">
            <a:avLst/>
          </a:prstGeom>
        </p:spPr>
      </p:pic>
      <p:sp>
        <p:nvSpPr>
          <p:cNvPr id="6" name="TextBox 5">
            <a:extLst>
              <a:ext uri="{FF2B5EF4-FFF2-40B4-BE49-F238E27FC236}">
                <a16:creationId xmlns:a16="http://schemas.microsoft.com/office/drawing/2014/main" id="{9E5AED30-9F98-866F-2DC1-74A1A3731B80}"/>
              </a:ext>
            </a:extLst>
          </p:cNvPr>
          <p:cNvSpPr txBox="1"/>
          <p:nvPr/>
        </p:nvSpPr>
        <p:spPr>
          <a:xfrm>
            <a:off x="0" y="6143874"/>
            <a:ext cx="4915840" cy="369332"/>
          </a:xfrm>
          <a:prstGeom prst="rect">
            <a:avLst/>
          </a:prstGeom>
          <a:noFill/>
        </p:spPr>
        <p:txBody>
          <a:bodyPr wrap="square">
            <a:spAutoFit/>
          </a:bodyPr>
          <a:lstStyle/>
          <a:p>
            <a:pPr algn="l"/>
            <a:r>
              <a:rPr lang="en-US" sz="1800" dirty="0">
                <a:latin typeface="+mn-lt"/>
              </a:rPr>
              <a:t>T</a:t>
            </a:r>
            <a:r>
              <a:rPr lang="en-US" sz="1800" b="0" i="0" u="none" strike="noStrike" baseline="0" dirty="0">
                <a:latin typeface="+mn-lt"/>
              </a:rPr>
              <a:t>he cipher is actually a</a:t>
            </a:r>
            <a:r>
              <a:rPr lang="en-US" sz="1800" dirty="0">
                <a:latin typeface="+mn-lt"/>
              </a:rPr>
              <a:t> </a:t>
            </a:r>
            <a:r>
              <a:rPr lang="en-US" sz="1800" b="0" i="0" u="none" strike="noStrike" baseline="0" dirty="0">
                <a:latin typeface="+mn-lt"/>
              </a:rPr>
              <a:t>polyalphabetic cipher</a:t>
            </a:r>
            <a:endParaRPr lang="en-IN" sz="1800" dirty="0">
              <a:latin typeface="+mn-lt"/>
            </a:endParaRPr>
          </a:p>
        </p:txBody>
      </p:sp>
      <p:pic>
        <p:nvPicPr>
          <p:cNvPr id="8" name="Picture 7">
            <a:extLst>
              <a:ext uri="{FF2B5EF4-FFF2-40B4-BE49-F238E27FC236}">
                <a16:creationId xmlns:a16="http://schemas.microsoft.com/office/drawing/2014/main" id="{AC1E9BC4-89B1-B0C7-7D72-C664208BFF97}"/>
              </a:ext>
            </a:extLst>
          </p:cNvPr>
          <p:cNvPicPr>
            <a:picLocks noChangeAspect="1"/>
          </p:cNvPicPr>
          <p:nvPr/>
        </p:nvPicPr>
        <p:blipFill>
          <a:blip r:embed="rId4"/>
          <a:stretch>
            <a:fillRect/>
          </a:stretch>
        </p:blipFill>
        <p:spPr>
          <a:xfrm>
            <a:off x="4290420" y="3881366"/>
            <a:ext cx="4169219" cy="2259367"/>
          </a:xfrm>
          <a:prstGeom prst="rect">
            <a:avLst/>
          </a:prstGeom>
        </p:spPr>
      </p:pic>
      <p:sp>
        <p:nvSpPr>
          <p:cNvPr id="9" name="TextBox 8">
            <a:extLst>
              <a:ext uri="{FF2B5EF4-FFF2-40B4-BE49-F238E27FC236}">
                <a16:creationId xmlns:a16="http://schemas.microsoft.com/office/drawing/2014/main" id="{06D5BAF3-17A5-C090-DAAE-A0F4EAE9EED1}"/>
              </a:ext>
            </a:extLst>
          </p:cNvPr>
          <p:cNvSpPr txBox="1"/>
          <p:nvPr/>
        </p:nvSpPr>
        <p:spPr>
          <a:xfrm>
            <a:off x="7221945" y="6188022"/>
            <a:ext cx="1805035" cy="307777"/>
          </a:xfrm>
          <a:prstGeom prst="rect">
            <a:avLst/>
          </a:prstGeom>
          <a:noFill/>
        </p:spPr>
        <p:txBody>
          <a:bodyPr wrap="square" rtlCol="0">
            <a:spAutoFit/>
          </a:bodyPr>
          <a:lstStyle/>
          <a:p>
            <a:r>
              <a:rPr lang="en-US" sz="1400" dirty="0"/>
              <a:t>Figure 3.13</a:t>
            </a:r>
            <a:endParaRPr lang="en-IN" sz="1400" dirty="0"/>
          </a:p>
        </p:txBody>
      </p:sp>
    </p:spTree>
    <p:extLst>
      <p:ext uri="{BB962C8B-B14F-4D97-AF65-F5344CB8AC3E}">
        <p14:creationId xmlns:p14="http://schemas.microsoft.com/office/powerpoint/2010/main" val="378849823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extBox 4">
            <a:extLst>
              <a:ext uri="{FF2B5EF4-FFF2-40B4-BE49-F238E27FC236}">
                <a16:creationId xmlns:a16="http://schemas.microsoft.com/office/drawing/2014/main" id="{E2EA3EC8-C90D-ADB6-9D7B-DC19E0BD806A}"/>
              </a:ext>
            </a:extLst>
          </p:cNvPr>
          <p:cNvSpPr txBox="1"/>
          <p:nvPr/>
        </p:nvSpPr>
        <p:spPr>
          <a:xfrm>
            <a:off x="309045" y="1009485"/>
            <a:ext cx="8449100" cy="2862322"/>
          </a:xfrm>
          <a:prstGeom prst="rect">
            <a:avLst/>
          </a:prstGeom>
          <a:noFill/>
        </p:spPr>
        <p:txBody>
          <a:bodyPr wrap="square">
            <a:spAutoFit/>
          </a:bodyPr>
          <a:lstStyle/>
          <a:p>
            <a:pPr algn="just"/>
            <a:r>
              <a:rPr lang="en-US" sz="2000" b="1" i="0" u="none" strike="noStrike" baseline="0" dirty="0">
                <a:solidFill>
                  <a:srgbClr val="C00000"/>
                </a:solidFill>
                <a:latin typeface="+mn-lt"/>
              </a:rPr>
              <a:t>Cryptanalysis of a Playfair Cipher</a:t>
            </a:r>
          </a:p>
          <a:p>
            <a:pPr algn="just"/>
            <a:endParaRPr lang="en-US" sz="2000" b="1" i="0" u="none" strike="noStrike" baseline="0" dirty="0">
              <a:solidFill>
                <a:srgbClr val="C00000"/>
              </a:solidFill>
              <a:latin typeface="+mn-lt"/>
            </a:endParaRPr>
          </a:p>
          <a:p>
            <a:pPr algn="just"/>
            <a:r>
              <a:rPr lang="en-US" sz="2000" b="0" i="0" u="none" strike="noStrike" baseline="0" dirty="0">
                <a:latin typeface="+mn-lt"/>
              </a:rPr>
              <a:t>Brute-force attack on a Playfair cipher is very difficult. </a:t>
            </a:r>
          </a:p>
          <a:p>
            <a:pPr algn="just"/>
            <a:endParaRPr lang="en-US" sz="2000" dirty="0">
              <a:latin typeface="+mn-lt"/>
            </a:endParaRPr>
          </a:p>
          <a:p>
            <a:pPr algn="just"/>
            <a:r>
              <a:rPr lang="en-US" sz="2000" b="0" i="0" u="none" strike="noStrike" baseline="0" dirty="0">
                <a:latin typeface="+mn-lt"/>
              </a:rPr>
              <a:t>The size of the key domain is 25! (factorial 25). </a:t>
            </a:r>
          </a:p>
          <a:p>
            <a:pPr algn="just"/>
            <a:endParaRPr lang="en-US" sz="2000" dirty="0">
              <a:latin typeface="+mn-lt"/>
            </a:endParaRPr>
          </a:p>
          <a:p>
            <a:pPr algn="just"/>
            <a:r>
              <a:rPr lang="en-US" sz="2000" b="0" i="0" u="none" strike="noStrike" baseline="0" dirty="0">
                <a:latin typeface="+mn-lt"/>
              </a:rPr>
              <a:t>In addition, the encipherment hides the single-letter frequency of the characters. </a:t>
            </a:r>
          </a:p>
          <a:p>
            <a:pPr algn="just"/>
            <a:endParaRPr lang="en-US" sz="2000" dirty="0">
              <a:latin typeface="+mn-lt"/>
            </a:endParaRPr>
          </a:p>
        </p:txBody>
      </p:sp>
    </p:spTree>
    <p:extLst>
      <p:ext uri="{BB962C8B-B14F-4D97-AF65-F5344CB8AC3E}">
        <p14:creationId xmlns:p14="http://schemas.microsoft.com/office/powerpoint/2010/main" val="222040625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extBox 4">
            <a:extLst>
              <a:ext uri="{FF2B5EF4-FFF2-40B4-BE49-F238E27FC236}">
                <a16:creationId xmlns:a16="http://schemas.microsoft.com/office/drawing/2014/main" id="{E2EA3EC8-C90D-ADB6-9D7B-DC19E0BD806A}"/>
              </a:ext>
            </a:extLst>
          </p:cNvPr>
          <p:cNvSpPr txBox="1"/>
          <p:nvPr/>
        </p:nvSpPr>
        <p:spPr>
          <a:xfrm>
            <a:off x="347450" y="663840"/>
            <a:ext cx="8449100" cy="1938992"/>
          </a:xfrm>
          <a:prstGeom prst="rect">
            <a:avLst/>
          </a:prstGeom>
          <a:noFill/>
        </p:spPr>
        <p:txBody>
          <a:bodyPr wrap="square">
            <a:spAutoFit/>
          </a:bodyPr>
          <a:lstStyle/>
          <a:p>
            <a:pPr algn="just"/>
            <a:r>
              <a:rPr lang="en-IN" sz="2000" b="1" i="0" u="none" strike="noStrike" baseline="0" dirty="0" err="1">
                <a:solidFill>
                  <a:srgbClr val="C00000"/>
                </a:solidFill>
                <a:latin typeface="+mn-lt"/>
              </a:rPr>
              <a:t>Vigenere</a:t>
            </a:r>
            <a:r>
              <a:rPr lang="en-IN" sz="2000" b="1" i="0" u="none" strike="noStrike" baseline="0" dirty="0">
                <a:solidFill>
                  <a:srgbClr val="C00000"/>
                </a:solidFill>
                <a:latin typeface="+mn-lt"/>
              </a:rPr>
              <a:t> Cipher</a:t>
            </a:r>
          </a:p>
          <a:p>
            <a:pPr algn="just"/>
            <a:endParaRPr lang="en-US" sz="2000" dirty="0">
              <a:latin typeface="+mn-lt"/>
            </a:endParaRPr>
          </a:p>
          <a:p>
            <a:pPr algn="just"/>
            <a:r>
              <a:rPr lang="en-US" sz="2000" b="0" i="0" u="none" strike="noStrike" baseline="0" dirty="0">
                <a:latin typeface="+mn-lt"/>
              </a:rPr>
              <a:t>Key stream is a repetition of an initial secret key stream of length m, where we have 1 ≤ m ≤ 26.</a:t>
            </a:r>
          </a:p>
          <a:p>
            <a:pPr algn="just"/>
            <a:endParaRPr lang="en-US" sz="2000" dirty="0">
              <a:latin typeface="+mn-lt"/>
            </a:endParaRPr>
          </a:p>
          <a:p>
            <a:pPr algn="just"/>
            <a:r>
              <a:rPr lang="en-US" sz="2000" b="0" i="0" u="none" strike="noStrike" baseline="0" dirty="0">
                <a:latin typeface="+mn-lt"/>
              </a:rPr>
              <a:t>The cipher can be described as follows</a:t>
            </a:r>
            <a:endParaRPr lang="en-IN" sz="2000" dirty="0">
              <a:latin typeface="+mn-lt"/>
            </a:endParaRPr>
          </a:p>
        </p:txBody>
      </p:sp>
      <p:pic>
        <p:nvPicPr>
          <p:cNvPr id="3" name="Picture 2">
            <a:extLst>
              <a:ext uri="{FF2B5EF4-FFF2-40B4-BE49-F238E27FC236}">
                <a16:creationId xmlns:a16="http://schemas.microsoft.com/office/drawing/2014/main" id="{8CEB67C2-925B-CD41-6A1D-CC4C108CB634}"/>
              </a:ext>
            </a:extLst>
          </p:cNvPr>
          <p:cNvPicPr>
            <a:picLocks noChangeAspect="1"/>
          </p:cNvPicPr>
          <p:nvPr/>
        </p:nvPicPr>
        <p:blipFill>
          <a:blip r:embed="rId3"/>
          <a:stretch>
            <a:fillRect/>
          </a:stretch>
        </p:blipFill>
        <p:spPr>
          <a:xfrm>
            <a:off x="731500" y="3236975"/>
            <a:ext cx="7544900" cy="844910"/>
          </a:xfrm>
          <a:prstGeom prst="rect">
            <a:avLst/>
          </a:prstGeom>
        </p:spPr>
      </p:pic>
      <p:sp>
        <p:nvSpPr>
          <p:cNvPr id="4" name="TextBox 3">
            <a:extLst>
              <a:ext uri="{FF2B5EF4-FFF2-40B4-BE49-F238E27FC236}">
                <a16:creationId xmlns:a16="http://schemas.microsoft.com/office/drawing/2014/main" id="{028F8457-2615-8A22-D8AB-04404C196133}"/>
              </a:ext>
            </a:extLst>
          </p:cNvPr>
          <p:cNvSpPr txBox="1"/>
          <p:nvPr/>
        </p:nvSpPr>
        <p:spPr>
          <a:xfrm>
            <a:off x="616285" y="5234035"/>
            <a:ext cx="7775330" cy="369332"/>
          </a:xfrm>
          <a:prstGeom prst="rect">
            <a:avLst/>
          </a:prstGeom>
          <a:noFill/>
        </p:spPr>
        <p:txBody>
          <a:bodyPr wrap="square">
            <a:spAutoFit/>
          </a:bodyPr>
          <a:lstStyle/>
          <a:p>
            <a:r>
              <a:rPr lang="en-US" sz="1800" b="0" i="0" u="none" strike="noStrike" baseline="0" dirty="0">
                <a:latin typeface="+mn-lt"/>
              </a:rPr>
              <a:t>where </a:t>
            </a:r>
            <a:r>
              <a:rPr lang="en-US" sz="1800" b="0" i="0" u="none" strike="noStrike" baseline="0" dirty="0">
                <a:solidFill>
                  <a:srgbClr val="FF0000"/>
                </a:solidFill>
                <a:latin typeface="+mn-lt"/>
              </a:rPr>
              <a:t>(k</a:t>
            </a:r>
            <a:r>
              <a:rPr lang="en-US" sz="1800" b="0" i="0" u="none" strike="noStrike" baseline="-25000" dirty="0">
                <a:solidFill>
                  <a:srgbClr val="FF0000"/>
                </a:solidFill>
                <a:latin typeface="+mn-lt"/>
              </a:rPr>
              <a:t>1</a:t>
            </a:r>
            <a:r>
              <a:rPr lang="en-US" sz="1800" b="0" i="0" u="none" strike="noStrike" baseline="0" dirty="0">
                <a:solidFill>
                  <a:srgbClr val="FF0000"/>
                </a:solidFill>
                <a:latin typeface="+mn-lt"/>
              </a:rPr>
              <a:t>, k</a:t>
            </a:r>
            <a:r>
              <a:rPr lang="en-US" sz="1800" b="0" i="0" u="none" strike="noStrike" baseline="-25000" dirty="0">
                <a:solidFill>
                  <a:srgbClr val="FF0000"/>
                </a:solidFill>
                <a:latin typeface="+mn-lt"/>
              </a:rPr>
              <a:t>2</a:t>
            </a:r>
            <a:r>
              <a:rPr lang="en-US" sz="1800" b="0" i="0" u="none" strike="noStrike" baseline="0" dirty="0">
                <a:solidFill>
                  <a:srgbClr val="FF0000"/>
                </a:solidFill>
                <a:latin typeface="+mn-lt"/>
              </a:rPr>
              <a:t>, …, k</a:t>
            </a:r>
            <a:r>
              <a:rPr lang="en-US" sz="1800" b="0" i="0" u="none" strike="noStrike" baseline="-25000" dirty="0">
                <a:solidFill>
                  <a:srgbClr val="FF0000"/>
                </a:solidFill>
                <a:latin typeface="+mn-lt"/>
              </a:rPr>
              <a:t>m</a:t>
            </a:r>
            <a:r>
              <a:rPr lang="en-US" sz="1800" b="0" i="0" u="none" strike="noStrike" baseline="0" dirty="0">
                <a:solidFill>
                  <a:srgbClr val="FF0000"/>
                </a:solidFill>
                <a:latin typeface="+mn-lt"/>
              </a:rPr>
              <a:t>) is the initial secret key agreed to by Alice and Bob</a:t>
            </a:r>
            <a:r>
              <a:rPr lang="en-US" sz="1800" b="0" i="0" u="none" strike="noStrike" baseline="0" dirty="0">
                <a:latin typeface="+mn-lt"/>
              </a:rPr>
              <a:t>.</a:t>
            </a:r>
            <a:endParaRPr lang="en-IN" sz="1800" dirty="0"/>
          </a:p>
        </p:txBody>
      </p:sp>
    </p:spTree>
    <p:extLst>
      <p:ext uri="{BB962C8B-B14F-4D97-AF65-F5344CB8AC3E}">
        <p14:creationId xmlns:p14="http://schemas.microsoft.com/office/powerpoint/2010/main" val="3303558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extBox 4">
            <a:extLst>
              <a:ext uri="{FF2B5EF4-FFF2-40B4-BE49-F238E27FC236}">
                <a16:creationId xmlns:a16="http://schemas.microsoft.com/office/drawing/2014/main" id="{E2EA3EC8-C90D-ADB6-9D7B-DC19E0BD806A}"/>
              </a:ext>
            </a:extLst>
          </p:cNvPr>
          <p:cNvSpPr txBox="1"/>
          <p:nvPr/>
        </p:nvSpPr>
        <p:spPr>
          <a:xfrm>
            <a:off x="309045" y="1009485"/>
            <a:ext cx="8449100" cy="1538883"/>
          </a:xfrm>
          <a:prstGeom prst="rect">
            <a:avLst/>
          </a:prstGeom>
          <a:noFill/>
        </p:spPr>
        <p:txBody>
          <a:bodyPr wrap="square">
            <a:spAutoFit/>
          </a:bodyPr>
          <a:lstStyle/>
          <a:p>
            <a:pPr algn="just"/>
            <a:r>
              <a:rPr lang="en-IN" sz="2000" b="1" i="0" u="none" strike="noStrike" baseline="0" dirty="0" err="1">
                <a:solidFill>
                  <a:srgbClr val="C00000"/>
                </a:solidFill>
                <a:latin typeface="+mn-lt"/>
              </a:rPr>
              <a:t>Vigenere</a:t>
            </a:r>
            <a:r>
              <a:rPr lang="en-IN" sz="2000" b="1" i="0" u="none" strike="noStrike" baseline="0" dirty="0">
                <a:solidFill>
                  <a:srgbClr val="C00000"/>
                </a:solidFill>
                <a:latin typeface="+mn-lt"/>
              </a:rPr>
              <a:t> Cipher</a:t>
            </a:r>
          </a:p>
          <a:p>
            <a:pPr algn="just"/>
            <a:endParaRPr lang="en-IN" sz="2000" b="1" i="0" u="none" strike="noStrike" baseline="0" dirty="0">
              <a:solidFill>
                <a:srgbClr val="C00000"/>
              </a:solidFill>
              <a:latin typeface="+mn-lt"/>
            </a:endParaRPr>
          </a:p>
          <a:p>
            <a:pPr algn="just"/>
            <a:r>
              <a:rPr lang="en-US" sz="1800" b="0" i="0" u="none" strike="noStrike" baseline="0" dirty="0">
                <a:latin typeface="+mn-lt"/>
              </a:rPr>
              <a:t>The </a:t>
            </a:r>
            <a:r>
              <a:rPr lang="en-US" sz="1800" b="0" i="0" u="none" strike="noStrike" baseline="0" dirty="0" err="1">
                <a:latin typeface="+mn-lt"/>
              </a:rPr>
              <a:t>Vigenere</a:t>
            </a:r>
            <a:r>
              <a:rPr lang="en-US" sz="1800" b="0" i="0" u="none" strike="noStrike" baseline="0" dirty="0">
                <a:latin typeface="+mn-lt"/>
              </a:rPr>
              <a:t> key stream </a:t>
            </a:r>
            <a:r>
              <a:rPr lang="en-US" sz="1800" b="0" i="0" u="none" strike="noStrike" baseline="0" dirty="0">
                <a:solidFill>
                  <a:srgbClr val="C00000"/>
                </a:solidFill>
                <a:latin typeface="+mn-lt"/>
              </a:rPr>
              <a:t>does not depend on the plaintext characters; it depends only on the position of the character in the plaintext.</a:t>
            </a:r>
          </a:p>
          <a:p>
            <a:pPr algn="just"/>
            <a:endParaRPr lang="en-US" sz="1800" dirty="0">
              <a:latin typeface="+mn-lt"/>
            </a:endParaRPr>
          </a:p>
        </p:txBody>
      </p:sp>
    </p:spTree>
    <p:extLst>
      <p:ext uri="{BB962C8B-B14F-4D97-AF65-F5344CB8AC3E}">
        <p14:creationId xmlns:p14="http://schemas.microsoft.com/office/powerpoint/2010/main" val="1017058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3" name="Rectangle 2"/>
          <p:cNvSpPr/>
          <p:nvPr/>
        </p:nvSpPr>
        <p:spPr>
          <a:xfrm>
            <a:off x="347450" y="1032699"/>
            <a:ext cx="8295480" cy="3877985"/>
          </a:xfrm>
          <a:prstGeom prst="rect">
            <a:avLst/>
          </a:prstGeom>
        </p:spPr>
        <p:txBody>
          <a:bodyPr wrap="square">
            <a:spAutoFit/>
          </a:bodyPr>
          <a:lstStyle/>
          <a:p>
            <a:pPr algn="just"/>
            <a:r>
              <a:rPr lang="en-US" sz="2000" dirty="0">
                <a:solidFill>
                  <a:srgbClr val="FF0000"/>
                </a:solidFill>
                <a:latin typeface="+mn-lt"/>
              </a:rPr>
              <a:t>This means that Alice and Bob need another channel, a secured one, to exchange the secret key. </a:t>
            </a:r>
          </a:p>
          <a:p>
            <a:pPr algn="just"/>
            <a:endParaRPr lang="en-US" sz="2000" dirty="0">
              <a:latin typeface="+mn-lt"/>
            </a:endParaRPr>
          </a:p>
          <a:p>
            <a:pPr marL="342900" indent="-342900" algn="just">
              <a:buFont typeface="Arial" panose="020B0604020202020204" pitchFamily="34" charset="0"/>
              <a:buChar char="•"/>
            </a:pPr>
            <a:r>
              <a:rPr lang="en-US" sz="1800" dirty="0">
                <a:latin typeface="+mn-lt"/>
              </a:rPr>
              <a:t>Alice and Bob can meet once and exchange the key personally. Secured channel here is the face-to-face exchange of the key. </a:t>
            </a:r>
          </a:p>
          <a:p>
            <a:pPr marL="342900" indent="-342900" algn="just">
              <a:buFont typeface="Arial" panose="020B0604020202020204" pitchFamily="34" charset="0"/>
              <a:buChar char="•"/>
            </a:pPr>
            <a:endParaRPr lang="en-US" sz="1800" dirty="0">
              <a:latin typeface="+mn-lt"/>
            </a:endParaRPr>
          </a:p>
          <a:p>
            <a:pPr marL="342900" indent="-342900" algn="just">
              <a:buFont typeface="Arial" panose="020B0604020202020204" pitchFamily="34" charset="0"/>
              <a:buChar char="•"/>
            </a:pPr>
            <a:r>
              <a:rPr lang="en-US" sz="1800" dirty="0">
                <a:latin typeface="+mn-lt"/>
              </a:rPr>
              <a:t>Trust a third party to give them the same key. </a:t>
            </a:r>
          </a:p>
          <a:p>
            <a:pPr marL="342900" indent="-342900" algn="just">
              <a:buFont typeface="Arial" panose="020B0604020202020204" pitchFamily="34" charset="0"/>
              <a:buChar char="•"/>
            </a:pPr>
            <a:endParaRPr lang="en-US" sz="1800" dirty="0">
              <a:latin typeface="+mn-lt"/>
            </a:endParaRPr>
          </a:p>
          <a:p>
            <a:pPr marL="342900" indent="-342900" algn="just">
              <a:buFont typeface="Arial" panose="020B0604020202020204" pitchFamily="34" charset="0"/>
              <a:buChar char="•"/>
            </a:pPr>
            <a:r>
              <a:rPr lang="en-US" sz="1800" dirty="0">
                <a:latin typeface="+mn-lt"/>
              </a:rPr>
              <a:t>Create a temporary secret key using another kind of cipher-asymmetric-key ciphers- (discussed  later). </a:t>
            </a:r>
          </a:p>
          <a:p>
            <a:pPr algn="just"/>
            <a:endParaRPr lang="en-US" sz="2000" dirty="0">
              <a:latin typeface="+mn-lt"/>
            </a:endParaRPr>
          </a:p>
          <a:p>
            <a:pPr algn="just"/>
            <a:endParaRPr lang="en-US" sz="2000" dirty="0">
              <a:latin typeface="+mn-lt"/>
            </a:endParaRPr>
          </a:p>
          <a:p>
            <a:pPr algn="just"/>
            <a:r>
              <a:rPr lang="en-US" sz="2000" dirty="0">
                <a:solidFill>
                  <a:srgbClr val="C00000"/>
                </a:solidFill>
                <a:latin typeface="+mn-lt"/>
              </a:rPr>
              <a:t>Assumption: There is an established secret key between Alice and Bob.</a:t>
            </a:r>
          </a:p>
        </p:txBody>
      </p:sp>
    </p:spTree>
    <p:extLst>
      <p:ext uri="{BB962C8B-B14F-4D97-AF65-F5344CB8AC3E}">
        <p14:creationId xmlns:p14="http://schemas.microsoft.com/office/powerpoint/2010/main" val="20424934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extBox 4">
            <a:extLst>
              <a:ext uri="{FF2B5EF4-FFF2-40B4-BE49-F238E27FC236}">
                <a16:creationId xmlns:a16="http://schemas.microsoft.com/office/drawing/2014/main" id="{E2EA3EC8-C90D-ADB6-9D7B-DC19E0BD806A}"/>
              </a:ext>
            </a:extLst>
          </p:cNvPr>
          <p:cNvSpPr txBox="1"/>
          <p:nvPr/>
        </p:nvSpPr>
        <p:spPr>
          <a:xfrm>
            <a:off x="309045" y="1009485"/>
            <a:ext cx="8449100" cy="1877437"/>
          </a:xfrm>
          <a:prstGeom prst="rect">
            <a:avLst/>
          </a:prstGeom>
          <a:noFill/>
        </p:spPr>
        <p:txBody>
          <a:bodyPr wrap="square">
            <a:spAutoFit/>
          </a:bodyPr>
          <a:lstStyle/>
          <a:p>
            <a:pPr algn="just"/>
            <a:r>
              <a:rPr lang="en-IN" sz="2000" b="1" i="0" u="none" strike="noStrike" baseline="0" dirty="0" err="1">
                <a:solidFill>
                  <a:srgbClr val="C00000"/>
                </a:solidFill>
                <a:latin typeface="+mn-lt"/>
              </a:rPr>
              <a:t>Vigenere</a:t>
            </a:r>
            <a:r>
              <a:rPr lang="en-IN" sz="2000" b="1" i="0" u="none" strike="noStrike" baseline="0" dirty="0">
                <a:solidFill>
                  <a:srgbClr val="C00000"/>
                </a:solidFill>
                <a:latin typeface="+mn-lt"/>
              </a:rPr>
              <a:t> Cipher</a:t>
            </a:r>
          </a:p>
          <a:p>
            <a:pPr algn="just"/>
            <a:endParaRPr lang="en-IN" sz="2000" b="1" i="0" u="none" strike="noStrike" baseline="0" dirty="0">
              <a:solidFill>
                <a:srgbClr val="C00000"/>
              </a:solidFill>
              <a:latin typeface="+mn-lt"/>
            </a:endParaRPr>
          </a:p>
          <a:p>
            <a:pPr algn="just"/>
            <a:r>
              <a:rPr lang="en-IN" sz="1800" dirty="0">
                <a:latin typeface="+mn-lt"/>
              </a:rPr>
              <a:t>E</a:t>
            </a:r>
            <a:r>
              <a:rPr lang="en-US" sz="1800" b="0" i="0" u="none" strike="noStrike" baseline="0" dirty="0" err="1">
                <a:latin typeface="+mn-lt"/>
              </a:rPr>
              <a:t>ncrypt</a:t>
            </a:r>
            <a:r>
              <a:rPr lang="en-US" sz="1800" b="0" i="0" u="none" strike="noStrike" baseline="0" dirty="0">
                <a:latin typeface="+mn-lt"/>
              </a:rPr>
              <a:t> the message “</a:t>
            </a:r>
            <a:r>
              <a:rPr lang="en-US" sz="1800" b="0" i="0" u="none" strike="noStrike" baseline="0" dirty="0">
                <a:solidFill>
                  <a:srgbClr val="FF0000"/>
                </a:solidFill>
                <a:latin typeface="+mn-lt"/>
              </a:rPr>
              <a:t>She is listening” </a:t>
            </a:r>
            <a:r>
              <a:rPr lang="en-US" sz="1800" b="0" i="0" u="none" strike="noStrike" baseline="0" dirty="0">
                <a:latin typeface="+mn-lt"/>
              </a:rPr>
              <a:t>using the 6-character keyword “</a:t>
            </a:r>
            <a:r>
              <a:rPr lang="en-US" sz="1800" b="0" i="0" u="none" strike="noStrike" baseline="0" dirty="0">
                <a:solidFill>
                  <a:srgbClr val="FF0000"/>
                </a:solidFill>
                <a:latin typeface="+mn-lt"/>
              </a:rPr>
              <a:t>PASCAL</a:t>
            </a:r>
            <a:r>
              <a:rPr lang="en-US" sz="2000" b="0" i="0" u="none" strike="noStrike" baseline="0" dirty="0">
                <a:latin typeface="+mn-lt"/>
              </a:rPr>
              <a:t>”. </a:t>
            </a:r>
          </a:p>
          <a:p>
            <a:pPr algn="just"/>
            <a:endParaRPr lang="en-US" sz="2000" dirty="0">
              <a:latin typeface="+mn-lt"/>
            </a:endParaRPr>
          </a:p>
          <a:p>
            <a:pPr algn="just"/>
            <a:r>
              <a:rPr lang="en-US" sz="1800" b="0" i="0" u="none" strike="noStrike" baseline="0" dirty="0">
                <a:latin typeface="+mn-lt"/>
              </a:rPr>
              <a:t>The initial key stream is (15, 0, 18, 2, 0, 11). The key stream is the repetition of this initial key stream (as many times as needed).</a:t>
            </a:r>
            <a:endParaRPr lang="en-IN" sz="1800" b="1" i="0" u="none" strike="noStrike" baseline="0" dirty="0">
              <a:solidFill>
                <a:srgbClr val="C00000"/>
              </a:solidFill>
              <a:latin typeface="+mn-lt"/>
            </a:endParaRPr>
          </a:p>
        </p:txBody>
      </p:sp>
      <p:pic>
        <p:nvPicPr>
          <p:cNvPr id="3" name="Picture 2">
            <a:extLst>
              <a:ext uri="{FF2B5EF4-FFF2-40B4-BE49-F238E27FC236}">
                <a16:creationId xmlns:a16="http://schemas.microsoft.com/office/drawing/2014/main" id="{2355F9D9-3635-F439-68CE-0D784F197272}"/>
              </a:ext>
            </a:extLst>
          </p:cNvPr>
          <p:cNvPicPr>
            <a:picLocks noChangeAspect="1"/>
          </p:cNvPicPr>
          <p:nvPr/>
        </p:nvPicPr>
        <p:blipFill>
          <a:blip r:embed="rId3"/>
          <a:stretch>
            <a:fillRect/>
          </a:stretch>
        </p:blipFill>
        <p:spPr>
          <a:xfrm>
            <a:off x="923525" y="3601746"/>
            <a:ext cx="7402030" cy="1747504"/>
          </a:xfrm>
          <a:prstGeom prst="rect">
            <a:avLst/>
          </a:prstGeom>
        </p:spPr>
      </p:pic>
    </p:spTree>
    <p:extLst>
      <p:ext uri="{BB962C8B-B14F-4D97-AF65-F5344CB8AC3E}">
        <p14:creationId xmlns:p14="http://schemas.microsoft.com/office/powerpoint/2010/main" val="39067203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4" name="TextBox 3">
            <a:extLst>
              <a:ext uri="{FF2B5EF4-FFF2-40B4-BE49-F238E27FC236}">
                <a16:creationId xmlns:a16="http://schemas.microsoft.com/office/drawing/2014/main" id="{6DC64384-6698-B7AD-24EF-BDF305206DBD}"/>
              </a:ext>
            </a:extLst>
          </p:cNvPr>
          <p:cNvSpPr txBox="1"/>
          <p:nvPr/>
        </p:nvSpPr>
        <p:spPr>
          <a:xfrm>
            <a:off x="309045" y="471815"/>
            <a:ext cx="8525910" cy="2031325"/>
          </a:xfrm>
          <a:prstGeom prst="rect">
            <a:avLst/>
          </a:prstGeom>
          <a:noFill/>
        </p:spPr>
        <p:txBody>
          <a:bodyPr wrap="square">
            <a:spAutoFit/>
          </a:bodyPr>
          <a:lstStyle/>
          <a:p>
            <a:pPr algn="just"/>
            <a:r>
              <a:rPr lang="en-IN" sz="1800" b="1" i="0" u="none" strike="noStrike" baseline="0" dirty="0">
                <a:latin typeface="+mn-lt"/>
              </a:rPr>
              <a:t>Example 3.17</a:t>
            </a:r>
          </a:p>
          <a:p>
            <a:pPr algn="just"/>
            <a:endParaRPr lang="en-IN" sz="1800" b="0" i="0" u="none" strike="noStrike" baseline="0" dirty="0">
              <a:latin typeface="+mn-lt"/>
            </a:endParaRPr>
          </a:p>
          <a:p>
            <a:pPr algn="just"/>
            <a:r>
              <a:rPr lang="en-US" sz="1800" b="0" i="0" u="none" strike="noStrike" baseline="0" dirty="0" err="1">
                <a:latin typeface="+mn-lt"/>
              </a:rPr>
              <a:t>Vigenere</a:t>
            </a:r>
            <a:r>
              <a:rPr lang="en-US" sz="1800" b="0" i="0" u="none" strike="noStrike" baseline="0" dirty="0">
                <a:latin typeface="+mn-lt"/>
              </a:rPr>
              <a:t> cipher can be seen as </a:t>
            </a:r>
            <a:r>
              <a:rPr lang="en-US" sz="1800" b="0" i="0" u="none" strike="noStrike" baseline="0" dirty="0">
                <a:solidFill>
                  <a:srgbClr val="FF0000"/>
                </a:solidFill>
                <a:latin typeface="+mn-lt"/>
              </a:rPr>
              <a:t>combinations of m additive ciphers. </a:t>
            </a:r>
          </a:p>
          <a:p>
            <a:pPr algn="just"/>
            <a:endParaRPr lang="en-US" sz="1800" dirty="0">
              <a:solidFill>
                <a:srgbClr val="FF0000"/>
              </a:solidFill>
              <a:latin typeface="+mn-lt"/>
            </a:endParaRPr>
          </a:p>
          <a:p>
            <a:pPr algn="just"/>
            <a:endParaRPr lang="en-US" sz="1800" dirty="0">
              <a:latin typeface="+mn-lt"/>
            </a:endParaRPr>
          </a:p>
          <a:p>
            <a:pPr algn="just"/>
            <a:r>
              <a:rPr lang="en-US" sz="1800" b="0" i="0" u="none" strike="noStrike" baseline="0" dirty="0">
                <a:latin typeface="+mn-lt"/>
              </a:rPr>
              <a:t>There are m pieces of the plaintext, each encrypted with a different key, to make m pieces of ciphertext.</a:t>
            </a:r>
          </a:p>
        </p:txBody>
      </p:sp>
      <p:pic>
        <p:nvPicPr>
          <p:cNvPr id="9" name="Picture 8">
            <a:extLst>
              <a:ext uri="{FF2B5EF4-FFF2-40B4-BE49-F238E27FC236}">
                <a16:creationId xmlns:a16="http://schemas.microsoft.com/office/drawing/2014/main" id="{35E82729-C2A1-30AD-8B2B-EB777C51F935}"/>
              </a:ext>
            </a:extLst>
          </p:cNvPr>
          <p:cNvPicPr>
            <a:picLocks noChangeAspect="1"/>
          </p:cNvPicPr>
          <p:nvPr/>
        </p:nvPicPr>
        <p:blipFill>
          <a:blip r:embed="rId3"/>
          <a:stretch>
            <a:fillRect/>
          </a:stretch>
        </p:blipFill>
        <p:spPr>
          <a:xfrm>
            <a:off x="1192360" y="2814520"/>
            <a:ext cx="6261314" cy="3457077"/>
          </a:xfrm>
          <a:prstGeom prst="rect">
            <a:avLst/>
          </a:prstGeom>
        </p:spPr>
      </p:pic>
    </p:spTree>
    <p:extLst>
      <p:ext uri="{BB962C8B-B14F-4D97-AF65-F5344CB8AC3E}">
        <p14:creationId xmlns:p14="http://schemas.microsoft.com/office/powerpoint/2010/main" val="127157171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4" name="TextBox 3">
            <a:extLst>
              <a:ext uri="{FF2B5EF4-FFF2-40B4-BE49-F238E27FC236}">
                <a16:creationId xmlns:a16="http://schemas.microsoft.com/office/drawing/2014/main" id="{6DC64384-6698-B7AD-24EF-BDF305206DBD}"/>
              </a:ext>
            </a:extLst>
          </p:cNvPr>
          <p:cNvSpPr txBox="1"/>
          <p:nvPr/>
        </p:nvSpPr>
        <p:spPr>
          <a:xfrm>
            <a:off x="654690" y="1173842"/>
            <a:ext cx="7450570" cy="707886"/>
          </a:xfrm>
          <a:prstGeom prst="rect">
            <a:avLst/>
          </a:prstGeom>
          <a:noFill/>
        </p:spPr>
        <p:txBody>
          <a:bodyPr wrap="square">
            <a:spAutoFit/>
          </a:bodyPr>
          <a:lstStyle/>
          <a:p>
            <a:pPr algn="just"/>
            <a:r>
              <a:rPr lang="en-US" sz="2000" b="0" i="0" u="none" strike="noStrike" baseline="0" dirty="0">
                <a:latin typeface="+mn-lt"/>
              </a:rPr>
              <a:t>We can say that the additive cipher is a special case of </a:t>
            </a:r>
            <a:r>
              <a:rPr lang="en-US" sz="2000" b="0" i="0" u="none" strike="noStrike" baseline="0" dirty="0" err="1">
                <a:latin typeface="+mn-lt"/>
              </a:rPr>
              <a:t>Vigenere</a:t>
            </a:r>
            <a:r>
              <a:rPr lang="en-US" sz="2000" b="0" i="0" u="none" strike="noStrike" baseline="0" dirty="0">
                <a:latin typeface="+mn-lt"/>
              </a:rPr>
              <a:t> cipher in </a:t>
            </a:r>
            <a:r>
              <a:rPr lang="en-IN" sz="2000" b="0" i="0" u="none" strike="noStrike" baseline="0" dirty="0">
                <a:latin typeface="+mn-lt"/>
              </a:rPr>
              <a:t>which m = 1.</a:t>
            </a:r>
            <a:endParaRPr lang="en-IN" sz="2000" dirty="0">
              <a:latin typeface="+mn-lt"/>
            </a:endParaRPr>
          </a:p>
        </p:txBody>
      </p:sp>
    </p:spTree>
    <p:extLst>
      <p:ext uri="{BB962C8B-B14F-4D97-AF65-F5344CB8AC3E}">
        <p14:creationId xmlns:p14="http://schemas.microsoft.com/office/powerpoint/2010/main" val="211631747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3" name="TextBox 2">
            <a:extLst>
              <a:ext uri="{FF2B5EF4-FFF2-40B4-BE49-F238E27FC236}">
                <a16:creationId xmlns:a16="http://schemas.microsoft.com/office/drawing/2014/main" id="{203F311C-BB6A-CCA8-115A-60100C6EB3C4}"/>
              </a:ext>
            </a:extLst>
          </p:cNvPr>
          <p:cNvSpPr txBox="1"/>
          <p:nvPr/>
        </p:nvSpPr>
        <p:spPr>
          <a:xfrm>
            <a:off x="194126" y="396258"/>
            <a:ext cx="8218670" cy="1323439"/>
          </a:xfrm>
          <a:prstGeom prst="rect">
            <a:avLst/>
          </a:prstGeom>
          <a:noFill/>
        </p:spPr>
        <p:txBody>
          <a:bodyPr wrap="square">
            <a:spAutoFit/>
          </a:bodyPr>
          <a:lstStyle/>
          <a:p>
            <a:pPr algn="l"/>
            <a:r>
              <a:rPr lang="en-IN" sz="2000" b="1" i="0" u="none" strike="noStrike" baseline="0" dirty="0" err="1">
                <a:solidFill>
                  <a:srgbClr val="C00000"/>
                </a:solidFill>
                <a:latin typeface="+mn-lt"/>
              </a:rPr>
              <a:t>Vigenere</a:t>
            </a:r>
            <a:r>
              <a:rPr lang="en-IN" sz="2000" b="1" i="0" u="none" strike="noStrike" baseline="0" dirty="0">
                <a:solidFill>
                  <a:srgbClr val="C00000"/>
                </a:solidFill>
                <a:latin typeface="+mn-lt"/>
              </a:rPr>
              <a:t> Tableau</a:t>
            </a:r>
          </a:p>
          <a:p>
            <a:pPr algn="l"/>
            <a:endParaRPr lang="en-IN" sz="2000" b="1" i="0" u="none" strike="noStrike" baseline="0" dirty="0">
              <a:solidFill>
                <a:srgbClr val="C00000"/>
              </a:solidFill>
              <a:latin typeface="+mn-lt"/>
            </a:endParaRPr>
          </a:p>
          <a:p>
            <a:pPr algn="just"/>
            <a:r>
              <a:rPr lang="en-US" sz="2000" b="0" i="0" u="none" strike="noStrike" baseline="0" dirty="0">
                <a:latin typeface="+mn-lt"/>
              </a:rPr>
              <a:t>Another way to look at </a:t>
            </a:r>
            <a:r>
              <a:rPr lang="en-US" sz="2000" b="0" i="0" u="none" strike="noStrike" baseline="0" dirty="0" err="1">
                <a:latin typeface="+mn-lt"/>
              </a:rPr>
              <a:t>Vigenere</a:t>
            </a:r>
            <a:r>
              <a:rPr lang="en-US" sz="2000" b="0" i="0" u="none" strike="noStrike" baseline="0" dirty="0">
                <a:latin typeface="+mn-lt"/>
              </a:rPr>
              <a:t> ciphers is through what is called a </a:t>
            </a:r>
            <a:r>
              <a:rPr lang="en-US" sz="2000" b="0" i="0" u="none" strike="noStrike" baseline="0" dirty="0" err="1">
                <a:latin typeface="+mn-lt"/>
              </a:rPr>
              <a:t>Vigenere</a:t>
            </a:r>
            <a:r>
              <a:rPr lang="en-US" sz="2000" b="0" i="0" u="none" strike="noStrike" baseline="0" dirty="0">
                <a:latin typeface="+mn-lt"/>
              </a:rPr>
              <a:t> tableau </a:t>
            </a:r>
            <a:r>
              <a:rPr lang="en-IN" sz="2000" b="0" i="0" u="none" strike="noStrike" baseline="0" dirty="0">
                <a:latin typeface="+mn-lt"/>
              </a:rPr>
              <a:t>shown in Table 3.3.</a:t>
            </a:r>
            <a:endParaRPr lang="en-IN" sz="2000" dirty="0">
              <a:latin typeface="+mn-lt"/>
            </a:endParaRPr>
          </a:p>
        </p:txBody>
      </p:sp>
      <p:pic>
        <p:nvPicPr>
          <p:cNvPr id="6" name="Picture 5">
            <a:extLst>
              <a:ext uri="{FF2B5EF4-FFF2-40B4-BE49-F238E27FC236}">
                <a16:creationId xmlns:a16="http://schemas.microsoft.com/office/drawing/2014/main" id="{82087AC3-B668-FD74-8B76-7BC0B2383731}"/>
              </a:ext>
            </a:extLst>
          </p:cNvPr>
          <p:cNvPicPr>
            <a:picLocks noChangeAspect="1"/>
          </p:cNvPicPr>
          <p:nvPr/>
        </p:nvPicPr>
        <p:blipFill>
          <a:blip r:embed="rId3"/>
          <a:stretch>
            <a:fillRect/>
          </a:stretch>
        </p:blipFill>
        <p:spPr>
          <a:xfrm>
            <a:off x="577880" y="1804281"/>
            <a:ext cx="4839623" cy="4608600"/>
          </a:xfrm>
          <a:prstGeom prst="rect">
            <a:avLst/>
          </a:prstGeom>
        </p:spPr>
      </p:pic>
      <p:sp>
        <p:nvSpPr>
          <p:cNvPr id="8" name="TextBox 7">
            <a:extLst>
              <a:ext uri="{FF2B5EF4-FFF2-40B4-BE49-F238E27FC236}">
                <a16:creationId xmlns:a16="http://schemas.microsoft.com/office/drawing/2014/main" id="{ECA4BE11-1AC0-92A3-3F39-8931D68D288A}"/>
              </a:ext>
            </a:extLst>
          </p:cNvPr>
          <p:cNvSpPr txBox="1"/>
          <p:nvPr/>
        </p:nvSpPr>
        <p:spPr>
          <a:xfrm>
            <a:off x="6146605" y="2008015"/>
            <a:ext cx="1882404" cy="338554"/>
          </a:xfrm>
          <a:prstGeom prst="rect">
            <a:avLst/>
          </a:prstGeom>
          <a:noFill/>
        </p:spPr>
        <p:txBody>
          <a:bodyPr wrap="square">
            <a:spAutoFit/>
          </a:bodyPr>
          <a:lstStyle/>
          <a:p>
            <a:r>
              <a:rPr lang="en-IN" sz="1600" b="0" i="0" u="none" strike="noStrike" baseline="0" dirty="0">
                <a:latin typeface="Generic104-Regular"/>
              </a:rPr>
              <a:t>A </a:t>
            </a:r>
            <a:r>
              <a:rPr lang="en-IN" sz="1600" b="0" i="0" u="none" strike="noStrike" baseline="0" dirty="0" err="1">
                <a:latin typeface="Generic104-Regular"/>
              </a:rPr>
              <a:t>Vigenere</a:t>
            </a:r>
            <a:r>
              <a:rPr lang="en-IN" sz="1600" b="0" i="0" u="none" strike="noStrike" baseline="0" dirty="0">
                <a:latin typeface="Generic104-Regular"/>
              </a:rPr>
              <a:t> tableau</a:t>
            </a:r>
            <a:endParaRPr lang="en-IN" dirty="0"/>
          </a:p>
        </p:txBody>
      </p:sp>
      <p:sp>
        <p:nvSpPr>
          <p:cNvPr id="4" name="TextBox 3">
            <a:extLst>
              <a:ext uri="{FF2B5EF4-FFF2-40B4-BE49-F238E27FC236}">
                <a16:creationId xmlns:a16="http://schemas.microsoft.com/office/drawing/2014/main" id="{8C1E5173-20BA-7F70-750D-D5C7C05AC3DA}"/>
              </a:ext>
            </a:extLst>
          </p:cNvPr>
          <p:cNvSpPr txBox="1"/>
          <p:nvPr/>
        </p:nvSpPr>
        <p:spPr>
          <a:xfrm>
            <a:off x="5685745" y="3606345"/>
            <a:ext cx="3110805" cy="2308324"/>
          </a:xfrm>
          <a:prstGeom prst="rect">
            <a:avLst/>
          </a:prstGeom>
          <a:noFill/>
        </p:spPr>
        <p:txBody>
          <a:bodyPr wrap="square">
            <a:spAutoFit/>
          </a:bodyPr>
          <a:lstStyle/>
          <a:p>
            <a:pPr algn="just"/>
            <a:r>
              <a:rPr lang="en-US" sz="1600" b="0" i="0" u="none" strike="noStrike" baseline="0" dirty="0">
                <a:latin typeface="+mn-lt"/>
              </a:rPr>
              <a:t>First row shows the plaintext character to be encrypted. </a:t>
            </a:r>
          </a:p>
          <a:p>
            <a:pPr algn="just"/>
            <a:endParaRPr lang="en-US" sz="1600" dirty="0">
              <a:latin typeface="+mn-lt"/>
            </a:endParaRPr>
          </a:p>
          <a:p>
            <a:pPr algn="just"/>
            <a:r>
              <a:rPr lang="en-US" sz="1600" b="0" i="0" u="none" strike="noStrike" baseline="0" dirty="0">
                <a:latin typeface="+mn-lt"/>
              </a:rPr>
              <a:t>First column contains the characters to be used by the key. </a:t>
            </a:r>
          </a:p>
          <a:p>
            <a:pPr algn="just"/>
            <a:endParaRPr lang="en-US" sz="1600" dirty="0">
              <a:latin typeface="+mn-lt"/>
            </a:endParaRPr>
          </a:p>
          <a:p>
            <a:pPr algn="just"/>
            <a:r>
              <a:rPr lang="en-US" sz="1600" b="0" i="0" u="none" strike="noStrike" baseline="0" dirty="0">
                <a:latin typeface="+mn-lt"/>
              </a:rPr>
              <a:t>Rest of the tableau shows the ciphertext characters. </a:t>
            </a:r>
          </a:p>
        </p:txBody>
      </p:sp>
    </p:spTree>
    <p:extLst>
      <p:ext uri="{BB962C8B-B14F-4D97-AF65-F5344CB8AC3E}">
        <p14:creationId xmlns:p14="http://schemas.microsoft.com/office/powerpoint/2010/main" val="370031160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3" name="TextBox 2">
            <a:extLst>
              <a:ext uri="{FF2B5EF4-FFF2-40B4-BE49-F238E27FC236}">
                <a16:creationId xmlns:a16="http://schemas.microsoft.com/office/drawing/2014/main" id="{203F311C-BB6A-CCA8-115A-60100C6EB3C4}"/>
              </a:ext>
            </a:extLst>
          </p:cNvPr>
          <p:cNvSpPr txBox="1"/>
          <p:nvPr/>
        </p:nvSpPr>
        <p:spPr>
          <a:xfrm>
            <a:off x="0" y="331718"/>
            <a:ext cx="8756044" cy="1261884"/>
          </a:xfrm>
          <a:prstGeom prst="rect">
            <a:avLst/>
          </a:prstGeom>
          <a:noFill/>
        </p:spPr>
        <p:txBody>
          <a:bodyPr wrap="square">
            <a:spAutoFit/>
          </a:bodyPr>
          <a:lstStyle/>
          <a:p>
            <a:pPr algn="l"/>
            <a:r>
              <a:rPr lang="en-IN" sz="2000" b="1" i="0" u="none" strike="noStrike" baseline="0" dirty="0" err="1">
                <a:solidFill>
                  <a:srgbClr val="C00000"/>
                </a:solidFill>
                <a:latin typeface="+mn-lt"/>
              </a:rPr>
              <a:t>Vigenere</a:t>
            </a:r>
            <a:r>
              <a:rPr lang="en-IN" sz="2000" b="1" i="0" u="none" strike="noStrike" baseline="0" dirty="0">
                <a:solidFill>
                  <a:srgbClr val="C00000"/>
                </a:solidFill>
                <a:latin typeface="+mn-lt"/>
              </a:rPr>
              <a:t> Tableau (</a:t>
            </a:r>
            <a:r>
              <a:rPr lang="en-IN" sz="2000" b="1" i="0" u="none" strike="noStrike" baseline="0" dirty="0" err="1">
                <a:solidFill>
                  <a:srgbClr val="C00000"/>
                </a:solidFill>
                <a:latin typeface="+mn-lt"/>
              </a:rPr>
              <a:t>contd</a:t>
            </a:r>
            <a:r>
              <a:rPr lang="en-IN" sz="2000" b="1" i="0" u="none" strike="noStrike" baseline="0" dirty="0">
                <a:solidFill>
                  <a:srgbClr val="C00000"/>
                </a:solidFill>
                <a:latin typeface="+mn-lt"/>
              </a:rPr>
              <a:t>)</a:t>
            </a:r>
          </a:p>
          <a:p>
            <a:pPr algn="just"/>
            <a:endParaRPr lang="en-US" sz="2000" dirty="0">
              <a:latin typeface="+mn-lt"/>
            </a:endParaRPr>
          </a:p>
          <a:p>
            <a:pPr algn="just"/>
            <a:r>
              <a:rPr lang="en-US" sz="1800" b="0" i="0" u="none" strike="noStrike" baseline="0" dirty="0">
                <a:latin typeface="+mn-lt"/>
              </a:rPr>
              <a:t>Example: plaintext “</a:t>
            </a:r>
            <a:r>
              <a:rPr lang="en-US" sz="1800" b="0" i="0" u="none" strike="noStrike" baseline="0" dirty="0">
                <a:solidFill>
                  <a:srgbClr val="C00000"/>
                </a:solidFill>
                <a:latin typeface="+mn-lt"/>
              </a:rPr>
              <a:t>she is listening</a:t>
            </a:r>
            <a:r>
              <a:rPr lang="en-US" sz="1800" b="0" i="0" u="none" strike="noStrike" baseline="0" dirty="0">
                <a:latin typeface="+mn-lt"/>
              </a:rPr>
              <a:t>”  Key : “</a:t>
            </a:r>
            <a:r>
              <a:rPr lang="en-US" sz="1800" b="0" i="0" u="none" strike="noStrike" baseline="0" dirty="0">
                <a:solidFill>
                  <a:srgbClr val="C00000"/>
                </a:solidFill>
                <a:latin typeface="+mn-lt"/>
              </a:rPr>
              <a:t>PASCA</a:t>
            </a:r>
            <a:r>
              <a:rPr lang="en-US" sz="1800" b="0" i="0" u="none" strike="noStrike" baseline="0" dirty="0">
                <a:latin typeface="+mn-lt"/>
              </a:rPr>
              <a:t>L”</a:t>
            </a:r>
          </a:p>
          <a:p>
            <a:pPr algn="just"/>
            <a:endParaRPr lang="en-US" sz="1800" dirty="0">
              <a:latin typeface="+mn-lt"/>
            </a:endParaRPr>
          </a:p>
        </p:txBody>
      </p:sp>
      <p:pic>
        <p:nvPicPr>
          <p:cNvPr id="2" name="Picture 1">
            <a:extLst>
              <a:ext uri="{FF2B5EF4-FFF2-40B4-BE49-F238E27FC236}">
                <a16:creationId xmlns:a16="http://schemas.microsoft.com/office/drawing/2014/main" id="{30B301EC-A70B-951A-49FC-DC5C71AEACC2}"/>
              </a:ext>
            </a:extLst>
          </p:cNvPr>
          <p:cNvPicPr>
            <a:picLocks noChangeAspect="1"/>
          </p:cNvPicPr>
          <p:nvPr/>
        </p:nvPicPr>
        <p:blipFill>
          <a:blip r:embed="rId3"/>
          <a:stretch>
            <a:fillRect/>
          </a:stretch>
        </p:blipFill>
        <p:spPr>
          <a:xfrm>
            <a:off x="2114080" y="1658142"/>
            <a:ext cx="4224550" cy="4022888"/>
          </a:xfrm>
          <a:prstGeom prst="rect">
            <a:avLst/>
          </a:prstGeom>
        </p:spPr>
      </p:pic>
      <p:sp>
        <p:nvSpPr>
          <p:cNvPr id="5" name="TextBox 4">
            <a:extLst>
              <a:ext uri="{FF2B5EF4-FFF2-40B4-BE49-F238E27FC236}">
                <a16:creationId xmlns:a16="http://schemas.microsoft.com/office/drawing/2014/main" id="{D596C6AB-D977-486B-BD7A-753EA31ADEB8}"/>
              </a:ext>
            </a:extLst>
          </p:cNvPr>
          <p:cNvSpPr txBox="1"/>
          <p:nvPr/>
        </p:nvSpPr>
        <p:spPr>
          <a:xfrm>
            <a:off x="309045" y="5810110"/>
            <a:ext cx="8525910" cy="523220"/>
          </a:xfrm>
          <a:prstGeom prst="rect">
            <a:avLst/>
          </a:prstGeom>
          <a:noFill/>
        </p:spPr>
        <p:txBody>
          <a:bodyPr wrap="square">
            <a:spAutoFit/>
          </a:bodyPr>
          <a:lstStyle/>
          <a:p>
            <a:pPr algn="just"/>
            <a:r>
              <a:rPr lang="en-US" sz="1400" b="0" i="0" u="none" strike="noStrike" baseline="0" dirty="0">
                <a:latin typeface="+mn-lt"/>
              </a:rPr>
              <a:t>Find “s” in the first row, “P” in the first column, the cross section is the ciphertext character “</a:t>
            </a:r>
            <a:r>
              <a:rPr lang="en-US" sz="1400" b="0" i="0" u="none" strike="noStrike" baseline="0" dirty="0">
                <a:solidFill>
                  <a:srgbClr val="C00000"/>
                </a:solidFill>
                <a:latin typeface="+mn-lt"/>
              </a:rPr>
              <a:t>H</a:t>
            </a:r>
            <a:r>
              <a:rPr lang="en-US" sz="1400" b="0" i="0" u="none" strike="noStrike" baseline="0" dirty="0">
                <a:latin typeface="+mn-lt"/>
              </a:rPr>
              <a:t>”. </a:t>
            </a:r>
            <a:endParaRPr lang="en-US" sz="1400" dirty="0">
              <a:latin typeface="+mn-lt"/>
            </a:endParaRPr>
          </a:p>
          <a:p>
            <a:pPr algn="just"/>
            <a:r>
              <a:rPr lang="en-US" sz="1400" b="0" i="0" u="none" strike="noStrike" baseline="0" dirty="0">
                <a:latin typeface="+mn-lt"/>
              </a:rPr>
              <a:t>Find “h” in the first row and “A” in the second column, the cross section is the ciphertext character “H”. </a:t>
            </a:r>
          </a:p>
        </p:txBody>
      </p:sp>
      <p:sp>
        <p:nvSpPr>
          <p:cNvPr id="4" name="Rectangle 3">
            <a:extLst>
              <a:ext uri="{FF2B5EF4-FFF2-40B4-BE49-F238E27FC236}">
                <a16:creationId xmlns:a16="http://schemas.microsoft.com/office/drawing/2014/main" id="{3585894A-932B-5A9B-16E5-3B1A1F105B6D}"/>
              </a:ext>
            </a:extLst>
          </p:cNvPr>
          <p:cNvSpPr/>
          <p:nvPr/>
        </p:nvSpPr>
        <p:spPr>
          <a:xfrm>
            <a:off x="5071265" y="487276"/>
            <a:ext cx="192025" cy="402288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145456BF-539A-5322-FB73-54BECDC13547}"/>
              </a:ext>
            </a:extLst>
          </p:cNvPr>
          <p:cNvSpPr/>
          <p:nvPr/>
        </p:nvSpPr>
        <p:spPr>
          <a:xfrm>
            <a:off x="1883651" y="4005075"/>
            <a:ext cx="3379639" cy="22785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0855498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3" name="TextBox 2">
            <a:extLst>
              <a:ext uri="{FF2B5EF4-FFF2-40B4-BE49-F238E27FC236}">
                <a16:creationId xmlns:a16="http://schemas.microsoft.com/office/drawing/2014/main" id="{203F311C-BB6A-CCA8-115A-60100C6EB3C4}"/>
              </a:ext>
            </a:extLst>
          </p:cNvPr>
          <p:cNvSpPr txBox="1"/>
          <p:nvPr/>
        </p:nvSpPr>
        <p:spPr>
          <a:xfrm>
            <a:off x="284114" y="763565"/>
            <a:ext cx="8602424" cy="2862322"/>
          </a:xfrm>
          <a:prstGeom prst="rect">
            <a:avLst/>
          </a:prstGeom>
          <a:noFill/>
        </p:spPr>
        <p:txBody>
          <a:bodyPr wrap="square">
            <a:spAutoFit/>
          </a:bodyPr>
          <a:lstStyle/>
          <a:p>
            <a:pPr algn="l"/>
            <a:r>
              <a:rPr lang="en-IN" sz="2000" b="1" dirty="0">
                <a:solidFill>
                  <a:srgbClr val="C00000"/>
                </a:solidFill>
                <a:latin typeface="+mn-lt"/>
              </a:rPr>
              <a:t>Hill cipher</a:t>
            </a:r>
            <a:endParaRPr lang="en-IN" sz="2000" b="1" i="0" u="none" strike="noStrike" baseline="0" dirty="0">
              <a:solidFill>
                <a:srgbClr val="C00000"/>
              </a:solidFill>
              <a:latin typeface="+mn-lt"/>
            </a:endParaRPr>
          </a:p>
          <a:p>
            <a:pPr algn="l"/>
            <a:endParaRPr lang="en-IN" sz="2000" b="1" i="0" u="none" strike="noStrike" baseline="0" dirty="0">
              <a:solidFill>
                <a:srgbClr val="C00000"/>
              </a:solidFill>
              <a:latin typeface="+mn-lt"/>
            </a:endParaRPr>
          </a:p>
          <a:p>
            <a:pPr algn="just"/>
            <a:r>
              <a:rPr lang="en-US" sz="2000" b="0" i="0" u="none" strike="noStrike" baseline="0" dirty="0">
                <a:latin typeface="+mn-lt"/>
              </a:rPr>
              <a:t>Here the plaintext is </a:t>
            </a:r>
            <a:r>
              <a:rPr lang="en-US" sz="2000" b="0" i="0" u="none" strike="noStrike" baseline="0" dirty="0">
                <a:solidFill>
                  <a:srgbClr val="FF0000"/>
                </a:solidFill>
                <a:latin typeface="+mn-lt"/>
              </a:rPr>
              <a:t>divided into equal-size blocks. </a:t>
            </a:r>
          </a:p>
          <a:p>
            <a:pPr algn="just"/>
            <a:endParaRPr lang="en-US" sz="2000" dirty="0">
              <a:latin typeface="+mn-lt"/>
            </a:endParaRPr>
          </a:p>
          <a:p>
            <a:pPr algn="just"/>
            <a:r>
              <a:rPr lang="en-US" sz="2000" b="0" i="0" u="none" strike="noStrike" baseline="0" dirty="0">
                <a:latin typeface="+mn-lt"/>
              </a:rPr>
              <a:t>Blocks are encrypted one at a time in such a way that </a:t>
            </a:r>
            <a:r>
              <a:rPr lang="en-US" sz="2000" b="0" i="0" u="none" strike="noStrike" baseline="0" dirty="0">
                <a:solidFill>
                  <a:srgbClr val="FF0000"/>
                </a:solidFill>
                <a:latin typeface="+mn-lt"/>
              </a:rPr>
              <a:t>each character in the block contributes to the encryption of other characters in the block. </a:t>
            </a:r>
          </a:p>
          <a:p>
            <a:pPr algn="just"/>
            <a:endParaRPr lang="en-US" sz="2000" dirty="0">
              <a:latin typeface="+mn-lt"/>
            </a:endParaRPr>
          </a:p>
          <a:p>
            <a:pPr algn="just"/>
            <a:r>
              <a:rPr lang="en-US" sz="2000" b="0" i="0" u="none" strike="noStrike" baseline="0" dirty="0">
                <a:latin typeface="+mn-lt"/>
              </a:rPr>
              <a:t>Hill cipher belongs to a category of ciphers called </a:t>
            </a:r>
            <a:r>
              <a:rPr lang="en-US" sz="2000" b="0" i="0" u="none" strike="noStrike" baseline="0" dirty="0">
                <a:solidFill>
                  <a:srgbClr val="C00000"/>
                </a:solidFill>
                <a:latin typeface="+mn-lt"/>
              </a:rPr>
              <a:t>block ciphers. </a:t>
            </a:r>
          </a:p>
          <a:p>
            <a:pPr algn="just"/>
            <a:endParaRPr lang="en-US" sz="2000" dirty="0">
              <a:latin typeface="+mn-lt"/>
            </a:endParaRPr>
          </a:p>
        </p:txBody>
      </p:sp>
      <p:sp>
        <p:nvSpPr>
          <p:cNvPr id="4" name="TextBox 3">
            <a:extLst>
              <a:ext uri="{FF2B5EF4-FFF2-40B4-BE49-F238E27FC236}">
                <a16:creationId xmlns:a16="http://schemas.microsoft.com/office/drawing/2014/main" id="{031C3A22-D585-DE7F-456D-18249CD8E4FF}"/>
              </a:ext>
            </a:extLst>
          </p:cNvPr>
          <p:cNvSpPr txBox="1"/>
          <p:nvPr/>
        </p:nvSpPr>
        <p:spPr>
          <a:xfrm>
            <a:off x="272266" y="5733300"/>
            <a:ext cx="8293854" cy="338554"/>
          </a:xfrm>
          <a:prstGeom prst="rect">
            <a:avLst/>
          </a:prstGeom>
          <a:noFill/>
        </p:spPr>
        <p:txBody>
          <a:bodyPr wrap="square">
            <a:spAutoFit/>
          </a:bodyPr>
          <a:lstStyle/>
          <a:p>
            <a:pPr algn="just"/>
            <a:r>
              <a:rPr lang="en-US" sz="1600" b="0" i="0" u="none" strike="noStrike" baseline="0" dirty="0">
                <a:latin typeface="+mn-lt"/>
              </a:rPr>
              <a:t>Other ciphers </a:t>
            </a:r>
            <a:r>
              <a:rPr lang="en-US" sz="1600" dirty="0">
                <a:latin typeface="+mn-lt"/>
              </a:rPr>
              <a:t> </a:t>
            </a:r>
            <a:r>
              <a:rPr lang="en-US" sz="1600" b="0" i="0" u="none" strike="noStrike" baseline="0" dirty="0">
                <a:latin typeface="+mn-lt"/>
              </a:rPr>
              <a:t>studied so far belong to the category called </a:t>
            </a:r>
            <a:r>
              <a:rPr lang="en-US" sz="1600" b="0" i="0" u="none" strike="noStrike" baseline="0" dirty="0">
                <a:solidFill>
                  <a:srgbClr val="FF0000"/>
                </a:solidFill>
                <a:latin typeface="+mn-lt"/>
              </a:rPr>
              <a:t>stream ciphers</a:t>
            </a:r>
            <a:r>
              <a:rPr lang="en-US" sz="1600" b="0" i="0" u="none" strike="noStrike" baseline="0" dirty="0">
                <a:latin typeface="+mn-lt"/>
              </a:rPr>
              <a:t>. </a:t>
            </a:r>
            <a:endParaRPr lang="en-IN" sz="1600" b="1" i="0" u="none" strike="noStrike" baseline="0" dirty="0">
              <a:solidFill>
                <a:srgbClr val="C00000"/>
              </a:solidFill>
              <a:latin typeface="+mn-lt"/>
            </a:endParaRPr>
          </a:p>
        </p:txBody>
      </p:sp>
    </p:spTree>
    <p:extLst>
      <p:ext uri="{BB962C8B-B14F-4D97-AF65-F5344CB8AC3E}">
        <p14:creationId xmlns:p14="http://schemas.microsoft.com/office/powerpoint/2010/main" val="29253635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3" name="TextBox 2">
            <a:extLst>
              <a:ext uri="{FF2B5EF4-FFF2-40B4-BE49-F238E27FC236}">
                <a16:creationId xmlns:a16="http://schemas.microsoft.com/office/drawing/2014/main" id="{203F311C-BB6A-CCA8-115A-60100C6EB3C4}"/>
              </a:ext>
            </a:extLst>
          </p:cNvPr>
          <p:cNvSpPr txBox="1"/>
          <p:nvPr/>
        </p:nvSpPr>
        <p:spPr>
          <a:xfrm>
            <a:off x="270788" y="663840"/>
            <a:ext cx="8602424" cy="2246769"/>
          </a:xfrm>
          <a:prstGeom prst="rect">
            <a:avLst/>
          </a:prstGeom>
          <a:noFill/>
        </p:spPr>
        <p:txBody>
          <a:bodyPr wrap="square">
            <a:spAutoFit/>
          </a:bodyPr>
          <a:lstStyle/>
          <a:p>
            <a:pPr algn="l"/>
            <a:r>
              <a:rPr lang="en-IN" sz="2000" b="1" dirty="0">
                <a:solidFill>
                  <a:srgbClr val="C00000"/>
                </a:solidFill>
                <a:latin typeface="+mn-lt"/>
              </a:rPr>
              <a:t>Hill cipher</a:t>
            </a:r>
            <a:endParaRPr lang="en-IN" sz="2000" b="1" i="0" u="none" strike="noStrike" baseline="0" dirty="0">
              <a:solidFill>
                <a:srgbClr val="C00000"/>
              </a:solidFill>
              <a:latin typeface="+mn-lt"/>
            </a:endParaRPr>
          </a:p>
          <a:p>
            <a:pPr algn="l"/>
            <a:endParaRPr lang="en-IN" sz="2000" b="1" i="0" u="none" strike="noStrike" baseline="0" dirty="0">
              <a:solidFill>
                <a:srgbClr val="C00000"/>
              </a:solidFill>
              <a:latin typeface="+mn-lt"/>
            </a:endParaRPr>
          </a:p>
          <a:p>
            <a:pPr algn="just"/>
            <a:r>
              <a:rPr lang="en-US" sz="2000" b="0" i="0" u="none" strike="noStrike" baseline="0" dirty="0">
                <a:latin typeface="+mn-lt"/>
              </a:rPr>
              <a:t>In a Hill cipher, the key is a </a:t>
            </a:r>
            <a:r>
              <a:rPr lang="en-US" sz="2000" b="0" i="0" u="none" strike="noStrike" baseline="0" dirty="0">
                <a:solidFill>
                  <a:srgbClr val="FF0000"/>
                </a:solidFill>
                <a:latin typeface="+mn-lt"/>
              </a:rPr>
              <a:t>square matrix of size m × m</a:t>
            </a:r>
            <a:r>
              <a:rPr lang="en-US" sz="2000" b="0" i="0" u="none" strike="noStrike" baseline="0" dirty="0">
                <a:latin typeface="+mn-lt"/>
              </a:rPr>
              <a:t> in which m is the size of the block. </a:t>
            </a:r>
          </a:p>
          <a:p>
            <a:pPr algn="just"/>
            <a:endParaRPr lang="en-US" sz="2000" dirty="0">
              <a:latin typeface="+mn-lt"/>
            </a:endParaRPr>
          </a:p>
          <a:p>
            <a:pPr algn="just"/>
            <a:r>
              <a:rPr lang="en-US" sz="2000" b="0" i="0" u="none" strike="noStrike" baseline="0" dirty="0">
                <a:latin typeface="+mn-lt"/>
              </a:rPr>
              <a:t>If we call the key matrix K, each element of the matrix is </a:t>
            </a:r>
            <a:r>
              <a:rPr lang="en-US" sz="2000" b="0" i="0" u="none" strike="noStrike" baseline="0" dirty="0" err="1">
                <a:latin typeface="+mn-lt"/>
              </a:rPr>
              <a:t>k</a:t>
            </a:r>
            <a:r>
              <a:rPr lang="en-US" sz="2000" b="0" i="0" u="none" strike="noStrike" baseline="-25000" dirty="0" err="1">
                <a:latin typeface="+mn-lt"/>
              </a:rPr>
              <a:t>i,j</a:t>
            </a:r>
            <a:r>
              <a:rPr lang="en-US" sz="2000" b="0" i="0" u="none" strike="noStrike" baseline="-25000" dirty="0">
                <a:latin typeface="+mn-lt"/>
              </a:rPr>
              <a:t> </a:t>
            </a:r>
            <a:r>
              <a:rPr lang="en-US" sz="2000" b="0" i="0" u="none" strike="noStrike" baseline="0" dirty="0">
                <a:latin typeface="+mn-lt"/>
              </a:rPr>
              <a:t>as shown in </a:t>
            </a:r>
            <a:r>
              <a:rPr lang="en-IN" sz="2000" b="0" i="0" u="none" strike="noStrike" baseline="0" dirty="0">
                <a:latin typeface="+mn-lt"/>
              </a:rPr>
              <a:t>Figure 3.15.</a:t>
            </a:r>
            <a:endParaRPr lang="en-IN" sz="2000" b="1" i="0" u="none" strike="noStrike" baseline="0" dirty="0">
              <a:solidFill>
                <a:srgbClr val="C00000"/>
              </a:solidFill>
              <a:latin typeface="+mn-lt"/>
            </a:endParaRPr>
          </a:p>
        </p:txBody>
      </p:sp>
      <p:pic>
        <p:nvPicPr>
          <p:cNvPr id="4" name="Picture 3">
            <a:extLst>
              <a:ext uri="{FF2B5EF4-FFF2-40B4-BE49-F238E27FC236}">
                <a16:creationId xmlns:a16="http://schemas.microsoft.com/office/drawing/2014/main" id="{62ED1C12-BAFD-7514-6A18-69B38262970C}"/>
              </a:ext>
            </a:extLst>
          </p:cNvPr>
          <p:cNvPicPr>
            <a:picLocks noChangeAspect="1"/>
          </p:cNvPicPr>
          <p:nvPr/>
        </p:nvPicPr>
        <p:blipFill>
          <a:blip r:embed="rId3"/>
          <a:stretch>
            <a:fillRect/>
          </a:stretch>
        </p:blipFill>
        <p:spPr>
          <a:xfrm>
            <a:off x="1422789" y="3419334"/>
            <a:ext cx="5184675" cy="2300936"/>
          </a:xfrm>
          <a:prstGeom prst="rect">
            <a:avLst/>
          </a:prstGeom>
        </p:spPr>
      </p:pic>
    </p:spTree>
    <p:extLst>
      <p:ext uri="{BB962C8B-B14F-4D97-AF65-F5344CB8AC3E}">
        <p14:creationId xmlns:p14="http://schemas.microsoft.com/office/powerpoint/2010/main" val="286176290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3" name="TextBox 2">
            <a:extLst>
              <a:ext uri="{FF2B5EF4-FFF2-40B4-BE49-F238E27FC236}">
                <a16:creationId xmlns:a16="http://schemas.microsoft.com/office/drawing/2014/main" id="{203F311C-BB6A-CCA8-115A-60100C6EB3C4}"/>
              </a:ext>
            </a:extLst>
          </p:cNvPr>
          <p:cNvSpPr txBox="1"/>
          <p:nvPr/>
        </p:nvSpPr>
        <p:spPr>
          <a:xfrm>
            <a:off x="270788" y="663840"/>
            <a:ext cx="8602424" cy="2646878"/>
          </a:xfrm>
          <a:prstGeom prst="rect">
            <a:avLst/>
          </a:prstGeom>
          <a:noFill/>
        </p:spPr>
        <p:txBody>
          <a:bodyPr wrap="square">
            <a:spAutoFit/>
          </a:bodyPr>
          <a:lstStyle/>
          <a:p>
            <a:pPr algn="l"/>
            <a:r>
              <a:rPr lang="en-IN" sz="2000" b="1" dirty="0">
                <a:solidFill>
                  <a:srgbClr val="C00000"/>
                </a:solidFill>
                <a:latin typeface="+mn-lt"/>
              </a:rPr>
              <a:t>Hill cipher (</a:t>
            </a:r>
            <a:r>
              <a:rPr lang="en-IN" sz="2000" b="1" dirty="0" err="1">
                <a:solidFill>
                  <a:srgbClr val="C00000"/>
                </a:solidFill>
                <a:latin typeface="+mn-lt"/>
              </a:rPr>
              <a:t>contd</a:t>
            </a:r>
            <a:r>
              <a:rPr lang="en-IN" sz="2000" b="1" dirty="0">
                <a:solidFill>
                  <a:srgbClr val="C00000"/>
                </a:solidFill>
                <a:latin typeface="+mn-lt"/>
              </a:rPr>
              <a:t>)</a:t>
            </a:r>
            <a:endParaRPr lang="en-IN" sz="2000" b="1" i="0" u="none" strike="noStrike" baseline="0" dirty="0">
              <a:solidFill>
                <a:srgbClr val="C00000"/>
              </a:solidFill>
              <a:latin typeface="+mn-lt"/>
            </a:endParaRPr>
          </a:p>
          <a:p>
            <a:pPr algn="l"/>
            <a:endParaRPr lang="en-IN" sz="2000" b="1" i="0" u="none" strike="noStrike" baseline="0" dirty="0">
              <a:solidFill>
                <a:srgbClr val="C00000"/>
              </a:solidFill>
              <a:latin typeface="+mn-lt"/>
            </a:endParaRPr>
          </a:p>
          <a:p>
            <a:pPr algn="just"/>
            <a:r>
              <a:rPr lang="en-US" sz="1800" b="0" i="0" u="none" strike="noStrike" baseline="0" dirty="0">
                <a:latin typeface="+mn-lt"/>
              </a:rPr>
              <a:t>Let us show how one block of the ciphertext is encrypted.</a:t>
            </a:r>
          </a:p>
          <a:p>
            <a:pPr algn="just"/>
            <a:endParaRPr lang="en-US" sz="1800" dirty="0">
              <a:latin typeface="+mn-lt"/>
            </a:endParaRPr>
          </a:p>
          <a:p>
            <a:pPr algn="just"/>
            <a:r>
              <a:rPr lang="en-US" sz="1800" b="0" i="0" u="none" strike="noStrike" baseline="0" dirty="0">
                <a:latin typeface="+mn-lt"/>
              </a:rPr>
              <a:t>Let  m characters in the plaintext block P1, P2, …, Pm. </a:t>
            </a:r>
          </a:p>
          <a:p>
            <a:pPr algn="just"/>
            <a:endParaRPr lang="en-US" sz="1800" dirty="0">
              <a:latin typeface="+mn-lt"/>
            </a:endParaRPr>
          </a:p>
          <a:p>
            <a:pPr algn="just"/>
            <a:r>
              <a:rPr lang="en-US" sz="1800" dirty="0">
                <a:latin typeface="+mn-lt"/>
              </a:rPr>
              <a:t>T</a:t>
            </a:r>
            <a:r>
              <a:rPr lang="en-US" sz="1800" b="0" i="0" u="none" strike="noStrike" baseline="0" dirty="0">
                <a:latin typeface="+mn-lt"/>
              </a:rPr>
              <a:t>he corresponding characters in the ciphertext block are C1, C2, …, Cm. </a:t>
            </a:r>
          </a:p>
          <a:p>
            <a:pPr algn="just"/>
            <a:endParaRPr lang="en-US" sz="1800" dirty="0">
              <a:solidFill>
                <a:srgbClr val="C00000"/>
              </a:solidFill>
              <a:latin typeface="+mn-lt"/>
            </a:endParaRPr>
          </a:p>
          <a:p>
            <a:pPr algn="just"/>
            <a:r>
              <a:rPr lang="en-US" sz="1800" i="0" u="none" strike="noStrike" baseline="0" dirty="0">
                <a:latin typeface="+mn-lt"/>
              </a:rPr>
              <a:t>Then</a:t>
            </a:r>
            <a:endParaRPr lang="en-IN" sz="1800" i="0" u="none" strike="noStrike" baseline="0" dirty="0">
              <a:latin typeface="+mn-lt"/>
            </a:endParaRPr>
          </a:p>
        </p:txBody>
      </p:sp>
      <p:pic>
        <p:nvPicPr>
          <p:cNvPr id="7" name="Picture 6">
            <a:extLst>
              <a:ext uri="{FF2B5EF4-FFF2-40B4-BE49-F238E27FC236}">
                <a16:creationId xmlns:a16="http://schemas.microsoft.com/office/drawing/2014/main" id="{676BCDBB-F820-C76B-C572-65C3FF252BFF}"/>
              </a:ext>
            </a:extLst>
          </p:cNvPr>
          <p:cNvPicPr>
            <a:picLocks noChangeAspect="1"/>
          </p:cNvPicPr>
          <p:nvPr/>
        </p:nvPicPr>
        <p:blipFill>
          <a:blip r:embed="rId3"/>
          <a:stretch>
            <a:fillRect/>
          </a:stretch>
        </p:blipFill>
        <p:spPr>
          <a:xfrm>
            <a:off x="1345980" y="3669758"/>
            <a:ext cx="5922549" cy="1969746"/>
          </a:xfrm>
          <a:prstGeom prst="rect">
            <a:avLst/>
          </a:prstGeom>
        </p:spPr>
      </p:pic>
    </p:spTree>
    <p:extLst>
      <p:ext uri="{BB962C8B-B14F-4D97-AF65-F5344CB8AC3E}">
        <p14:creationId xmlns:p14="http://schemas.microsoft.com/office/powerpoint/2010/main" val="100324187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3" name="TextBox 2">
            <a:extLst>
              <a:ext uri="{FF2B5EF4-FFF2-40B4-BE49-F238E27FC236}">
                <a16:creationId xmlns:a16="http://schemas.microsoft.com/office/drawing/2014/main" id="{203F311C-BB6A-CCA8-115A-60100C6EB3C4}"/>
              </a:ext>
            </a:extLst>
          </p:cNvPr>
          <p:cNvSpPr txBox="1"/>
          <p:nvPr/>
        </p:nvSpPr>
        <p:spPr>
          <a:xfrm>
            <a:off x="270788" y="663840"/>
            <a:ext cx="8602424" cy="707886"/>
          </a:xfrm>
          <a:prstGeom prst="rect">
            <a:avLst/>
          </a:prstGeom>
          <a:noFill/>
        </p:spPr>
        <p:txBody>
          <a:bodyPr wrap="square">
            <a:spAutoFit/>
          </a:bodyPr>
          <a:lstStyle/>
          <a:p>
            <a:pPr algn="l"/>
            <a:r>
              <a:rPr lang="en-IN" sz="2000" b="1" dirty="0">
                <a:solidFill>
                  <a:srgbClr val="C00000"/>
                </a:solidFill>
                <a:latin typeface="+mn-lt"/>
              </a:rPr>
              <a:t>Hill cipher (</a:t>
            </a:r>
            <a:r>
              <a:rPr lang="en-IN" sz="2000" b="1" dirty="0" err="1">
                <a:solidFill>
                  <a:srgbClr val="C00000"/>
                </a:solidFill>
                <a:latin typeface="+mn-lt"/>
              </a:rPr>
              <a:t>contd</a:t>
            </a:r>
            <a:r>
              <a:rPr lang="en-IN" sz="2000" b="1" dirty="0">
                <a:solidFill>
                  <a:srgbClr val="C00000"/>
                </a:solidFill>
                <a:latin typeface="+mn-lt"/>
              </a:rPr>
              <a:t>)</a:t>
            </a:r>
            <a:endParaRPr lang="en-IN" sz="2000" b="1" i="0" u="none" strike="noStrike" baseline="0" dirty="0">
              <a:solidFill>
                <a:srgbClr val="C00000"/>
              </a:solidFill>
              <a:latin typeface="+mn-lt"/>
            </a:endParaRPr>
          </a:p>
          <a:p>
            <a:pPr algn="l"/>
            <a:endParaRPr lang="en-IN" sz="2000" b="1" i="0" u="none" strike="noStrike" baseline="0" dirty="0">
              <a:solidFill>
                <a:srgbClr val="C00000"/>
              </a:solidFill>
              <a:latin typeface="+mn-lt"/>
            </a:endParaRPr>
          </a:p>
        </p:txBody>
      </p:sp>
      <p:sp>
        <p:nvSpPr>
          <p:cNvPr id="9" name="TextBox 8">
            <a:extLst>
              <a:ext uri="{FF2B5EF4-FFF2-40B4-BE49-F238E27FC236}">
                <a16:creationId xmlns:a16="http://schemas.microsoft.com/office/drawing/2014/main" id="{014FDEA0-A1C2-7771-02A6-D4EDD1AEA264}"/>
              </a:ext>
            </a:extLst>
          </p:cNvPr>
          <p:cNvSpPr txBox="1"/>
          <p:nvPr/>
        </p:nvSpPr>
        <p:spPr>
          <a:xfrm>
            <a:off x="363860" y="1515480"/>
            <a:ext cx="8416280" cy="1477328"/>
          </a:xfrm>
          <a:prstGeom prst="rect">
            <a:avLst/>
          </a:prstGeom>
          <a:noFill/>
        </p:spPr>
        <p:txBody>
          <a:bodyPr wrap="square">
            <a:spAutoFit/>
          </a:bodyPr>
          <a:lstStyle/>
          <a:p>
            <a:pPr algn="just"/>
            <a:r>
              <a:rPr lang="en-US" sz="1800" b="0" i="0" u="none" strike="noStrike" baseline="0" dirty="0">
                <a:latin typeface="+mn-lt"/>
              </a:rPr>
              <a:t>Each ciphertext character such as C1 depends on all plaintext characters in the block (P1, P2, …, Pm). </a:t>
            </a:r>
          </a:p>
          <a:p>
            <a:pPr algn="just"/>
            <a:endParaRPr lang="en-US" sz="1800" b="0" i="0" u="none" strike="noStrike" baseline="0" dirty="0">
              <a:latin typeface="+mn-lt"/>
            </a:endParaRPr>
          </a:p>
          <a:p>
            <a:pPr algn="just"/>
            <a:r>
              <a:rPr lang="en-US" sz="1800" b="0" i="0" u="none" strike="noStrike" baseline="0" dirty="0">
                <a:latin typeface="+mn-lt"/>
              </a:rPr>
              <a:t>Not all square matrices have multiplicative inverses in Z</a:t>
            </a:r>
            <a:r>
              <a:rPr lang="en-US" sz="1800" b="0" i="0" u="none" strike="noStrike" baseline="-25000" dirty="0">
                <a:latin typeface="+mn-lt"/>
              </a:rPr>
              <a:t>26</a:t>
            </a:r>
            <a:r>
              <a:rPr lang="en-US" sz="1800" b="0" i="0" u="none" strike="noStrike" baseline="0" dirty="0">
                <a:latin typeface="+mn-lt"/>
              </a:rPr>
              <a:t>, so Alice and Bob should be </a:t>
            </a:r>
            <a:r>
              <a:rPr lang="en-US" sz="1800" b="0" i="0" u="none" strike="noStrike" baseline="0" dirty="0">
                <a:solidFill>
                  <a:srgbClr val="C00000"/>
                </a:solidFill>
                <a:latin typeface="+mn-lt"/>
              </a:rPr>
              <a:t>careful in selecting the key</a:t>
            </a:r>
            <a:r>
              <a:rPr lang="en-US" sz="1800" b="0" i="0" u="none" strike="noStrike" baseline="0" dirty="0">
                <a:latin typeface="+mn-lt"/>
              </a:rPr>
              <a:t>. </a:t>
            </a:r>
          </a:p>
        </p:txBody>
      </p:sp>
      <p:sp>
        <p:nvSpPr>
          <p:cNvPr id="11" name="TextBox 10">
            <a:extLst>
              <a:ext uri="{FF2B5EF4-FFF2-40B4-BE49-F238E27FC236}">
                <a16:creationId xmlns:a16="http://schemas.microsoft.com/office/drawing/2014/main" id="{3A776F4F-661C-D54A-BE72-6ADCB9E82F75}"/>
              </a:ext>
            </a:extLst>
          </p:cNvPr>
          <p:cNvSpPr txBox="1"/>
          <p:nvPr/>
        </p:nvSpPr>
        <p:spPr>
          <a:xfrm>
            <a:off x="501070" y="4634504"/>
            <a:ext cx="7988240" cy="707886"/>
          </a:xfrm>
          <a:prstGeom prst="rect">
            <a:avLst/>
          </a:prstGeom>
          <a:noFill/>
        </p:spPr>
        <p:txBody>
          <a:bodyPr wrap="square">
            <a:spAutoFit/>
          </a:bodyPr>
          <a:lstStyle/>
          <a:p>
            <a:pPr algn="just"/>
            <a:r>
              <a:rPr lang="en-US" sz="2000" b="0" i="0" u="none" strike="noStrike" baseline="0" dirty="0">
                <a:solidFill>
                  <a:srgbClr val="C00000"/>
                </a:solidFill>
                <a:latin typeface="+mn-lt"/>
              </a:rPr>
              <a:t>The key matrix in the Hill cipher needs to have a multiplicative inverse.</a:t>
            </a:r>
            <a:endParaRPr lang="en-IN" sz="2000" dirty="0">
              <a:solidFill>
                <a:srgbClr val="C00000"/>
              </a:solidFill>
              <a:latin typeface="+mn-lt"/>
            </a:endParaRPr>
          </a:p>
        </p:txBody>
      </p:sp>
    </p:spTree>
    <p:extLst>
      <p:ext uri="{BB962C8B-B14F-4D97-AF65-F5344CB8AC3E}">
        <p14:creationId xmlns:p14="http://schemas.microsoft.com/office/powerpoint/2010/main" val="196789767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3" name="TextBox 2">
            <a:extLst>
              <a:ext uri="{FF2B5EF4-FFF2-40B4-BE49-F238E27FC236}">
                <a16:creationId xmlns:a16="http://schemas.microsoft.com/office/drawing/2014/main" id="{203F311C-BB6A-CCA8-115A-60100C6EB3C4}"/>
              </a:ext>
            </a:extLst>
          </p:cNvPr>
          <p:cNvSpPr txBox="1"/>
          <p:nvPr/>
        </p:nvSpPr>
        <p:spPr>
          <a:xfrm>
            <a:off x="270788" y="663840"/>
            <a:ext cx="8602424" cy="707886"/>
          </a:xfrm>
          <a:prstGeom prst="rect">
            <a:avLst/>
          </a:prstGeom>
          <a:noFill/>
        </p:spPr>
        <p:txBody>
          <a:bodyPr wrap="square">
            <a:spAutoFit/>
          </a:bodyPr>
          <a:lstStyle/>
          <a:p>
            <a:pPr algn="l"/>
            <a:r>
              <a:rPr lang="en-IN" sz="2000" b="1" dirty="0">
                <a:solidFill>
                  <a:srgbClr val="C00000"/>
                </a:solidFill>
                <a:latin typeface="+mn-lt"/>
              </a:rPr>
              <a:t>Hill cipher (</a:t>
            </a:r>
            <a:r>
              <a:rPr lang="en-IN" sz="2000" b="1" dirty="0" err="1">
                <a:solidFill>
                  <a:srgbClr val="C00000"/>
                </a:solidFill>
                <a:latin typeface="+mn-lt"/>
              </a:rPr>
              <a:t>contd</a:t>
            </a:r>
            <a:r>
              <a:rPr lang="en-IN" sz="2000" b="1" dirty="0">
                <a:solidFill>
                  <a:srgbClr val="C00000"/>
                </a:solidFill>
                <a:latin typeface="+mn-lt"/>
              </a:rPr>
              <a:t>)</a:t>
            </a:r>
            <a:endParaRPr lang="en-IN" sz="2000" b="1" i="0" u="none" strike="noStrike" baseline="0" dirty="0">
              <a:solidFill>
                <a:srgbClr val="C00000"/>
              </a:solidFill>
              <a:latin typeface="+mn-lt"/>
            </a:endParaRPr>
          </a:p>
          <a:p>
            <a:pPr algn="l"/>
            <a:endParaRPr lang="en-IN" sz="2000" b="1" i="0" u="none" strike="noStrike" baseline="0" dirty="0">
              <a:solidFill>
                <a:srgbClr val="C00000"/>
              </a:solidFill>
              <a:latin typeface="+mn-lt"/>
            </a:endParaRPr>
          </a:p>
        </p:txBody>
      </p:sp>
      <p:sp>
        <p:nvSpPr>
          <p:cNvPr id="9" name="TextBox 8">
            <a:extLst>
              <a:ext uri="{FF2B5EF4-FFF2-40B4-BE49-F238E27FC236}">
                <a16:creationId xmlns:a16="http://schemas.microsoft.com/office/drawing/2014/main" id="{014FDEA0-A1C2-7771-02A6-D4EDD1AEA264}"/>
              </a:ext>
            </a:extLst>
          </p:cNvPr>
          <p:cNvSpPr txBox="1"/>
          <p:nvPr/>
        </p:nvSpPr>
        <p:spPr>
          <a:xfrm>
            <a:off x="363860" y="1100141"/>
            <a:ext cx="8416280" cy="2585323"/>
          </a:xfrm>
          <a:prstGeom prst="rect">
            <a:avLst/>
          </a:prstGeom>
          <a:noFill/>
        </p:spPr>
        <p:txBody>
          <a:bodyPr wrap="square">
            <a:spAutoFit/>
          </a:bodyPr>
          <a:lstStyle/>
          <a:p>
            <a:pPr algn="just"/>
            <a:r>
              <a:rPr lang="en-IN" sz="1800" b="0" i="0" u="none" strike="noStrike" baseline="0" dirty="0">
                <a:latin typeface="+mn-lt"/>
              </a:rPr>
              <a:t>Example 3.20</a:t>
            </a:r>
          </a:p>
          <a:p>
            <a:pPr algn="just"/>
            <a:r>
              <a:rPr lang="en-US" sz="1800" b="0" i="0" u="none" strike="noStrike" baseline="0" dirty="0">
                <a:solidFill>
                  <a:srgbClr val="C00000"/>
                </a:solidFill>
                <a:latin typeface="+mn-lt"/>
              </a:rPr>
              <a:t>The plaintext is an l × m matrix in which l is the number of blocks</a:t>
            </a:r>
            <a:r>
              <a:rPr lang="en-US" sz="1800" b="0" i="0" u="none" strike="noStrike" baseline="0" dirty="0">
                <a:latin typeface="+mn-lt"/>
              </a:rPr>
              <a:t>. </a:t>
            </a:r>
          </a:p>
          <a:p>
            <a:pPr algn="just"/>
            <a:endParaRPr lang="en-US" sz="1800" b="0" i="0" u="none" strike="noStrike" baseline="0" dirty="0">
              <a:latin typeface="+mn-lt"/>
            </a:endParaRPr>
          </a:p>
          <a:p>
            <a:pPr algn="just"/>
            <a:r>
              <a:rPr lang="en-US" sz="1800" b="0" i="0" u="none" strike="noStrike" baseline="0" dirty="0">
                <a:latin typeface="+mn-lt"/>
              </a:rPr>
              <a:t>The plaintext “</a:t>
            </a:r>
            <a:r>
              <a:rPr lang="en-US" sz="1800" b="0" i="0" u="none" strike="noStrike" baseline="0" dirty="0">
                <a:solidFill>
                  <a:srgbClr val="FF0000"/>
                </a:solidFill>
                <a:latin typeface="+mn-lt"/>
              </a:rPr>
              <a:t>code is ready</a:t>
            </a:r>
            <a:r>
              <a:rPr lang="en-US" sz="1800" b="0" i="0" u="none" strike="noStrike" baseline="0" dirty="0">
                <a:latin typeface="+mn-lt"/>
              </a:rPr>
              <a:t>” can make a 3 × 4 matrix when adding extra bogus character “z” to the last block and removing the spaces. </a:t>
            </a:r>
          </a:p>
          <a:p>
            <a:pPr algn="just"/>
            <a:endParaRPr lang="en-US" sz="1800" dirty="0">
              <a:latin typeface="+mn-lt"/>
            </a:endParaRPr>
          </a:p>
          <a:p>
            <a:pPr algn="just"/>
            <a:r>
              <a:rPr lang="en-US" sz="1800" b="0" i="0" u="none" strike="noStrike" baseline="0" dirty="0">
                <a:latin typeface="+mn-lt"/>
              </a:rPr>
              <a:t>The ciphertext is “OHKNIHGKLISS”. </a:t>
            </a:r>
          </a:p>
          <a:p>
            <a:pPr algn="just"/>
            <a:endParaRPr lang="en-US" sz="1800" dirty="0">
              <a:latin typeface="+mn-lt"/>
            </a:endParaRPr>
          </a:p>
          <a:p>
            <a:pPr algn="just"/>
            <a:r>
              <a:rPr lang="en-US" sz="1800" b="0" i="0" u="none" strike="noStrike" baseline="0" dirty="0">
                <a:latin typeface="+mn-lt"/>
              </a:rPr>
              <a:t>Bob can decrypt the message using the inverse of the key matrix. </a:t>
            </a:r>
          </a:p>
        </p:txBody>
      </p:sp>
      <p:pic>
        <p:nvPicPr>
          <p:cNvPr id="2" name="Picture 1">
            <a:extLst>
              <a:ext uri="{FF2B5EF4-FFF2-40B4-BE49-F238E27FC236}">
                <a16:creationId xmlns:a16="http://schemas.microsoft.com/office/drawing/2014/main" id="{8896FFBE-0A6C-7C38-BDC7-931CE89736AB}"/>
              </a:ext>
            </a:extLst>
          </p:cNvPr>
          <p:cNvPicPr>
            <a:picLocks noChangeAspect="1"/>
          </p:cNvPicPr>
          <p:nvPr/>
        </p:nvPicPr>
        <p:blipFill>
          <a:blip r:embed="rId3"/>
          <a:stretch>
            <a:fillRect/>
          </a:stretch>
        </p:blipFill>
        <p:spPr>
          <a:xfrm>
            <a:off x="885120" y="3830325"/>
            <a:ext cx="6735909" cy="2351119"/>
          </a:xfrm>
          <a:prstGeom prst="rect">
            <a:avLst/>
          </a:prstGeom>
        </p:spPr>
      </p:pic>
    </p:spTree>
    <p:extLst>
      <p:ext uri="{BB962C8B-B14F-4D97-AF65-F5344CB8AC3E}">
        <p14:creationId xmlns:p14="http://schemas.microsoft.com/office/powerpoint/2010/main" val="3701626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2" name="Rectangle 1"/>
          <p:cNvSpPr/>
          <p:nvPr/>
        </p:nvSpPr>
        <p:spPr>
          <a:xfrm>
            <a:off x="405057" y="800199"/>
            <a:ext cx="8333885" cy="2769989"/>
          </a:xfrm>
          <a:prstGeom prst="rect">
            <a:avLst/>
          </a:prstGeom>
        </p:spPr>
        <p:txBody>
          <a:bodyPr wrap="square">
            <a:spAutoFit/>
          </a:bodyPr>
          <a:lstStyle/>
          <a:p>
            <a:pPr algn="just"/>
            <a:r>
              <a:rPr lang="en-US" sz="1800" dirty="0">
                <a:latin typeface="+mn-lt"/>
              </a:rPr>
              <a:t>Another element in symmetric-key </a:t>
            </a:r>
            <a:r>
              <a:rPr lang="en-US" sz="1800" dirty="0" err="1">
                <a:latin typeface="+mn-lt"/>
              </a:rPr>
              <a:t>encipherment</a:t>
            </a:r>
            <a:r>
              <a:rPr lang="en-US" sz="1800" dirty="0">
                <a:latin typeface="+mn-lt"/>
              </a:rPr>
              <a:t> is the number of keys. </a:t>
            </a:r>
          </a:p>
          <a:p>
            <a:pPr algn="just"/>
            <a:endParaRPr lang="en-US" sz="1800" dirty="0">
              <a:latin typeface="+mn-lt"/>
            </a:endParaRPr>
          </a:p>
          <a:p>
            <a:pPr algn="just"/>
            <a:r>
              <a:rPr lang="en-US" sz="1800" dirty="0">
                <a:latin typeface="+mn-lt"/>
              </a:rPr>
              <a:t>Alice needs another secret key to communicate with another person, say David. </a:t>
            </a:r>
          </a:p>
          <a:p>
            <a:pPr algn="just"/>
            <a:endParaRPr lang="en-US" sz="1800" dirty="0">
              <a:latin typeface="+mn-lt"/>
            </a:endParaRPr>
          </a:p>
          <a:p>
            <a:pPr algn="just"/>
            <a:r>
              <a:rPr lang="en-US" sz="2800" dirty="0">
                <a:solidFill>
                  <a:srgbClr val="FF0000"/>
                </a:solidFill>
                <a:latin typeface="+mn-lt"/>
              </a:rPr>
              <a:t>If there are </a:t>
            </a:r>
            <a:r>
              <a:rPr lang="en-US" sz="2800" b="1" dirty="0">
                <a:solidFill>
                  <a:srgbClr val="FF0000"/>
                </a:solidFill>
                <a:latin typeface="+mn-lt"/>
              </a:rPr>
              <a:t>m</a:t>
            </a:r>
            <a:r>
              <a:rPr lang="en-US" sz="2800" dirty="0">
                <a:solidFill>
                  <a:srgbClr val="FF0000"/>
                </a:solidFill>
                <a:latin typeface="+mn-lt"/>
              </a:rPr>
              <a:t> people in a group who need to communicate with each other, how many keys are needed? </a:t>
            </a:r>
          </a:p>
          <a:p>
            <a:pPr algn="just"/>
            <a:endParaRPr lang="en-US" sz="1800" dirty="0">
              <a:latin typeface="+mn-lt"/>
            </a:endParaRPr>
          </a:p>
        </p:txBody>
      </p:sp>
    </p:spTree>
    <p:extLst>
      <p:ext uri="{BB962C8B-B14F-4D97-AF65-F5344CB8AC3E}">
        <p14:creationId xmlns:p14="http://schemas.microsoft.com/office/powerpoint/2010/main" val="379891864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3" name="TextBox 2">
            <a:extLst>
              <a:ext uri="{FF2B5EF4-FFF2-40B4-BE49-F238E27FC236}">
                <a16:creationId xmlns:a16="http://schemas.microsoft.com/office/drawing/2014/main" id="{203F311C-BB6A-CCA8-115A-60100C6EB3C4}"/>
              </a:ext>
            </a:extLst>
          </p:cNvPr>
          <p:cNvSpPr txBox="1"/>
          <p:nvPr/>
        </p:nvSpPr>
        <p:spPr>
          <a:xfrm>
            <a:off x="270788" y="663840"/>
            <a:ext cx="8602424" cy="707886"/>
          </a:xfrm>
          <a:prstGeom prst="rect">
            <a:avLst/>
          </a:prstGeom>
          <a:noFill/>
        </p:spPr>
        <p:txBody>
          <a:bodyPr wrap="square">
            <a:spAutoFit/>
          </a:bodyPr>
          <a:lstStyle/>
          <a:p>
            <a:pPr algn="l"/>
            <a:r>
              <a:rPr lang="en-IN" sz="2000" b="1" dirty="0">
                <a:solidFill>
                  <a:srgbClr val="C00000"/>
                </a:solidFill>
                <a:latin typeface="+mn-lt"/>
              </a:rPr>
              <a:t>Hill cipher (</a:t>
            </a:r>
            <a:r>
              <a:rPr lang="en-IN" sz="2000" b="1" dirty="0" err="1">
                <a:solidFill>
                  <a:srgbClr val="C00000"/>
                </a:solidFill>
                <a:latin typeface="+mn-lt"/>
              </a:rPr>
              <a:t>contd</a:t>
            </a:r>
            <a:r>
              <a:rPr lang="en-IN" sz="2000" b="1" dirty="0">
                <a:solidFill>
                  <a:srgbClr val="C00000"/>
                </a:solidFill>
                <a:latin typeface="+mn-lt"/>
              </a:rPr>
              <a:t>)</a:t>
            </a:r>
            <a:endParaRPr lang="en-IN" sz="2000" b="1" i="0" u="none" strike="noStrike" baseline="0" dirty="0">
              <a:solidFill>
                <a:srgbClr val="C00000"/>
              </a:solidFill>
              <a:latin typeface="+mn-lt"/>
            </a:endParaRPr>
          </a:p>
          <a:p>
            <a:pPr algn="l"/>
            <a:endParaRPr lang="en-IN" sz="2000" b="1" i="0" u="none" strike="noStrike" baseline="0" dirty="0">
              <a:solidFill>
                <a:srgbClr val="C00000"/>
              </a:solidFill>
              <a:latin typeface="+mn-lt"/>
            </a:endParaRPr>
          </a:p>
        </p:txBody>
      </p:sp>
      <p:pic>
        <p:nvPicPr>
          <p:cNvPr id="4" name="Picture 3">
            <a:extLst>
              <a:ext uri="{FF2B5EF4-FFF2-40B4-BE49-F238E27FC236}">
                <a16:creationId xmlns:a16="http://schemas.microsoft.com/office/drawing/2014/main" id="{1D5CCAF7-A133-4A5E-F26C-B6595DEF2AE7}"/>
              </a:ext>
            </a:extLst>
          </p:cNvPr>
          <p:cNvPicPr>
            <a:picLocks noChangeAspect="1"/>
          </p:cNvPicPr>
          <p:nvPr/>
        </p:nvPicPr>
        <p:blipFill>
          <a:blip r:embed="rId3"/>
          <a:stretch>
            <a:fillRect/>
          </a:stretch>
        </p:blipFill>
        <p:spPr>
          <a:xfrm>
            <a:off x="846714" y="1470344"/>
            <a:ext cx="6720875" cy="4209109"/>
          </a:xfrm>
          <a:prstGeom prst="rect">
            <a:avLst/>
          </a:prstGeom>
        </p:spPr>
      </p:pic>
    </p:spTree>
    <p:extLst>
      <p:ext uri="{BB962C8B-B14F-4D97-AF65-F5344CB8AC3E}">
        <p14:creationId xmlns:p14="http://schemas.microsoft.com/office/powerpoint/2010/main" val="281148879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3" name="TextBox 2">
            <a:extLst>
              <a:ext uri="{FF2B5EF4-FFF2-40B4-BE49-F238E27FC236}">
                <a16:creationId xmlns:a16="http://schemas.microsoft.com/office/drawing/2014/main" id="{203F311C-BB6A-CCA8-115A-60100C6EB3C4}"/>
              </a:ext>
            </a:extLst>
          </p:cNvPr>
          <p:cNvSpPr txBox="1"/>
          <p:nvPr/>
        </p:nvSpPr>
        <p:spPr>
          <a:xfrm>
            <a:off x="270788" y="1672192"/>
            <a:ext cx="8218522" cy="3016210"/>
          </a:xfrm>
          <a:prstGeom prst="rect">
            <a:avLst/>
          </a:prstGeom>
          <a:noFill/>
        </p:spPr>
        <p:txBody>
          <a:bodyPr wrap="square">
            <a:spAutoFit/>
          </a:bodyPr>
          <a:lstStyle/>
          <a:p>
            <a:pPr algn="just"/>
            <a:r>
              <a:rPr lang="en-US" sz="2000" dirty="0"/>
              <a:t>A transposition cipher does not substitute one symbol for another, instead it changes the location of the symbols. </a:t>
            </a:r>
          </a:p>
          <a:p>
            <a:pPr algn="just"/>
            <a:endParaRPr lang="en-US" sz="2000" dirty="0"/>
          </a:p>
          <a:p>
            <a:pPr marL="800100" lvl="1" indent="-342900" algn="just">
              <a:buFont typeface="Arial" panose="020B0604020202020204" pitchFamily="34" charset="0"/>
              <a:buChar char="•"/>
            </a:pPr>
            <a:r>
              <a:rPr lang="en-US" sz="1800" dirty="0"/>
              <a:t>A symbol in the first position of the plaintext may appear in the tenth position of the </a:t>
            </a:r>
            <a:r>
              <a:rPr lang="en-US" sz="1800" dirty="0" err="1"/>
              <a:t>ciphertext</a:t>
            </a:r>
            <a:r>
              <a:rPr lang="en-US" sz="1800" dirty="0"/>
              <a:t>. </a:t>
            </a:r>
          </a:p>
          <a:p>
            <a:pPr marL="800100" lvl="1" indent="-342900" algn="just">
              <a:buFont typeface="Arial" panose="020B0604020202020204" pitchFamily="34" charset="0"/>
              <a:buChar char="•"/>
            </a:pPr>
            <a:endParaRPr lang="en-US" sz="1800" dirty="0"/>
          </a:p>
          <a:p>
            <a:pPr marL="800100" lvl="1" indent="-342900" algn="just">
              <a:buFont typeface="Arial" panose="020B0604020202020204" pitchFamily="34" charset="0"/>
              <a:buChar char="•"/>
            </a:pPr>
            <a:r>
              <a:rPr lang="en-US" sz="1800" dirty="0"/>
              <a:t>A symbol in the eighth position in the plaintext may appear in the first position of the </a:t>
            </a:r>
            <a:r>
              <a:rPr lang="en-US" sz="1800" dirty="0" err="1"/>
              <a:t>ciphertext</a:t>
            </a:r>
            <a:r>
              <a:rPr lang="en-US" sz="1800" dirty="0"/>
              <a:t>. </a:t>
            </a:r>
          </a:p>
          <a:p>
            <a:pPr algn="just"/>
            <a:endParaRPr lang="en-US" sz="2000" dirty="0"/>
          </a:p>
          <a:p>
            <a:pPr algn="just"/>
            <a:r>
              <a:rPr lang="en-US" sz="2000" dirty="0"/>
              <a:t>Transposition cipher </a:t>
            </a:r>
            <a:r>
              <a:rPr lang="en-US" sz="2000" dirty="0">
                <a:solidFill>
                  <a:srgbClr val="FF0000"/>
                </a:solidFill>
              </a:rPr>
              <a:t>reorders (transposes) </a:t>
            </a:r>
            <a:r>
              <a:rPr lang="en-US" sz="2000" dirty="0"/>
              <a:t>the symbols.</a:t>
            </a:r>
            <a:endParaRPr lang="en-IN" sz="2000" dirty="0">
              <a:latin typeface="+mn-lt"/>
            </a:endParaRPr>
          </a:p>
        </p:txBody>
      </p:sp>
      <p:sp>
        <p:nvSpPr>
          <p:cNvPr id="2" name="TextBox 1">
            <a:extLst>
              <a:ext uri="{FF2B5EF4-FFF2-40B4-BE49-F238E27FC236}">
                <a16:creationId xmlns:a16="http://schemas.microsoft.com/office/drawing/2014/main" id="{30AC5723-6499-3684-AB7D-529E86693017}"/>
              </a:ext>
            </a:extLst>
          </p:cNvPr>
          <p:cNvSpPr txBox="1"/>
          <p:nvPr/>
        </p:nvSpPr>
        <p:spPr>
          <a:xfrm>
            <a:off x="1269170" y="740650"/>
            <a:ext cx="6029585" cy="523220"/>
          </a:xfrm>
          <a:prstGeom prst="rect">
            <a:avLst/>
          </a:prstGeom>
          <a:noFill/>
        </p:spPr>
        <p:txBody>
          <a:bodyPr wrap="square" rtlCol="0">
            <a:spAutoFit/>
          </a:bodyPr>
          <a:lstStyle/>
          <a:p>
            <a:r>
              <a:rPr lang="en-US" sz="2800" dirty="0">
                <a:solidFill>
                  <a:srgbClr val="C00000"/>
                </a:solidFill>
              </a:rPr>
              <a:t>3.3 TRANSPOSITION CIPHERS</a:t>
            </a:r>
            <a:endParaRPr lang="en-IN" sz="2800" dirty="0">
              <a:solidFill>
                <a:srgbClr val="C00000"/>
              </a:solidFill>
            </a:endParaRPr>
          </a:p>
        </p:txBody>
      </p:sp>
    </p:spTree>
    <p:extLst>
      <p:ext uri="{BB962C8B-B14F-4D97-AF65-F5344CB8AC3E}">
        <p14:creationId xmlns:p14="http://schemas.microsoft.com/office/powerpoint/2010/main" val="151655626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3" name="TextBox 2">
            <a:extLst>
              <a:ext uri="{FF2B5EF4-FFF2-40B4-BE49-F238E27FC236}">
                <a16:creationId xmlns:a16="http://schemas.microsoft.com/office/drawing/2014/main" id="{203F311C-BB6A-CCA8-115A-60100C6EB3C4}"/>
              </a:ext>
            </a:extLst>
          </p:cNvPr>
          <p:cNvSpPr txBox="1"/>
          <p:nvPr/>
        </p:nvSpPr>
        <p:spPr>
          <a:xfrm>
            <a:off x="309045" y="817460"/>
            <a:ext cx="8218522" cy="3477875"/>
          </a:xfrm>
          <a:prstGeom prst="rect">
            <a:avLst/>
          </a:prstGeom>
          <a:noFill/>
        </p:spPr>
        <p:txBody>
          <a:bodyPr wrap="square">
            <a:spAutoFit/>
          </a:bodyPr>
          <a:lstStyle/>
          <a:p>
            <a:r>
              <a:rPr lang="en-US" sz="2000" b="1" dirty="0">
                <a:solidFill>
                  <a:srgbClr val="C00000"/>
                </a:solidFill>
              </a:rPr>
              <a:t>Keyless Transposition Ciphers</a:t>
            </a:r>
          </a:p>
          <a:p>
            <a:endParaRPr lang="en-US" sz="2000" b="1" dirty="0">
              <a:solidFill>
                <a:srgbClr val="C00000"/>
              </a:solidFill>
            </a:endParaRPr>
          </a:p>
          <a:p>
            <a:pPr algn="just"/>
            <a:r>
              <a:rPr lang="en-US" sz="2000" dirty="0"/>
              <a:t>Keyless transposition ciphers is the Simple transposition ciphers. </a:t>
            </a:r>
          </a:p>
          <a:p>
            <a:pPr algn="just"/>
            <a:endParaRPr lang="en-US" sz="2000" dirty="0"/>
          </a:p>
          <a:p>
            <a:pPr algn="just"/>
            <a:r>
              <a:rPr lang="en-US" sz="2000" dirty="0"/>
              <a:t>There are two methods for permutation of characters. </a:t>
            </a:r>
          </a:p>
          <a:p>
            <a:pPr algn="just"/>
            <a:endParaRPr lang="en-US" sz="2000" dirty="0"/>
          </a:p>
          <a:p>
            <a:pPr algn="just"/>
            <a:r>
              <a:rPr lang="en-US" sz="2000" dirty="0"/>
              <a:t>First method: the text is written into a </a:t>
            </a:r>
            <a:r>
              <a:rPr lang="en-US" sz="2000" dirty="0">
                <a:solidFill>
                  <a:srgbClr val="FF0000"/>
                </a:solidFill>
              </a:rPr>
              <a:t>table column by column </a:t>
            </a:r>
            <a:r>
              <a:rPr lang="en-US" sz="2000" dirty="0"/>
              <a:t>and </a:t>
            </a:r>
            <a:r>
              <a:rPr lang="en-US" sz="2000" dirty="0">
                <a:solidFill>
                  <a:srgbClr val="FF0000"/>
                </a:solidFill>
              </a:rPr>
              <a:t>then transmitted row by row. </a:t>
            </a:r>
          </a:p>
          <a:p>
            <a:pPr algn="just"/>
            <a:endParaRPr lang="en-US" sz="2000" dirty="0"/>
          </a:p>
          <a:p>
            <a:pPr algn="just"/>
            <a:r>
              <a:rPr lang="en-US" sz="2000" dirty="0"/>
              <a:t>Second method:  the text is written into the table </a:t>
            </a:r>
            <a:r>
              <a:rPr lang="en-US" sz="2000" dirty="0">
                <a:solidFill>
                  <a:srgbClr val="FF0000"/>
                </a:solidFill>
              </a:rPr>
              <a:t>row by row </a:t>
            </a:r>
            <a:r>
              <a:rPr lang="en-US" sz="2000" dirty="0"/>
              <a:t>and then </a:t>
            </a:r>
            <a:r>
              <a:rPr lang="en-US" sz="2000" dirty="0">
                <a:solidFill>
                  <a:srgbClr val="FF0000"/>
                </a:solidFill>
              </a:rPr>
              <a:t>transmitted column by column</a:t>
            </a:r>
            <a:r>
              <a:rPr lang="en-US" sz="2000" dirty="0"/>
              <a:t>.</a:t>
            </a:r>
            <a:endParaRPr lang="en-IN" sz="2000" dirty="0">
              <a:latin typeface="+mn-lt"/>
            </a:endParaRPr>
          </a:p>
        </p:txBody>
      </p:sp>
    </p:spTree>
    <p:extLst>
      <p:ext uri="{BB962C8B-B14F-4D97-AF65-F5344CB8AC3E}">
        <p14:creationId xmlns:p14="http://schemas.microsoft.com/office/powerpoint/2010/main" val="322811867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3" name="TextBox 2">
            <a:extLst>
              <a:ext uri="{FF2B5EF4-FFF2-40B4-BE49-F238E27FC236}">
                <a16:creationId xmlns:a16="http://schemas.microsoft.com/office/drawing/2014/main" id="{203F311C-BB6A-CCA8-115A-60100C6EB3C4}"/>
              </a:ext>
            </a:extLst>
          </p:cNvPr>
          <p:cNvSpPr txBox="1"/>
          <p:nvPr/>
        </p:nvSpPr>
        <p:spPr>
          <a:xfrm>
            <a:off x="347450" y="397401"/>
            <a:ext cx="8449100" cy="2062103"/>
          </a:xfrm>
          <a:prstGeom prst="rect">
            <a:avLst/>
          </a:prstGeom>
          <a:noFill/>
        </p:spPr>
        <p:txBody>
          <a:bodyPr wrap="square">
            <a:spAutoFit/>
          </a:bodyPr>
          <a:lstStyle/>
          <a:p>
            <a:r>
              <a:rPr lang="en-US" sz="2000" dirty="0"/>
              <a:t>Example : </a:t>
            </a:r>
            <a:r>
              <a:rPr lang="en-US" sz="1800" dirty="0"/>
              <a:t>A good example of a keyless cipher using the first method is the </a:t>
            </a:r>
            <a:r>
              <a:rPr lang="en-US" sz="1800" dirty="0">
                <a:solidFill>
                  <a:srgbClr val="FF0000"/>
                </a:solidFill>
              </a:rPr>
              <a:t>rail fence cipher. </a:t>
            </a:r>
          </a:p>
          <a:p>
            <a:pPr algn="just"/>
            <a:endParaRPr lang="en-US" sz="1800" dirty="0"/>
          </a:p>
          <a:p>
            <a:pPr algn="just"/>
            <a:r>
              <a:rPr lang="en-US" sz="1800" dirty="0"/>
              <a:t>Here plaintext is arranged in two lines as a zigzag pattern ( column by column); the ciphertext is created reading the pattern row by row. </a:t>
            </a:r>
          </a:p>
          <a:p>
            <a:pPr algn="just"/>
            <a:endParaRPr lang="en-US" sz="1800" dirty="0"/>
          </a:p>
          <a:p>
            <a:pPr algn="just"/>
            <a:r>
              <a:rPr lang="en-US" sz="1800" dirty="0"/>
              <a:t>Example :  message “</a:t>
            </a:r>
            <a:r>
              <a:rPr lang="en-US" sz="1800" dirty="0">
                <a:solidFill>
                  <a:srgbClr val="C00000"/>
                </a:solidFill>
              </a:rPr>
              <a:t>Meet me at the park</a:t>
            </a:r>
            <a:r>
              <a:rPr lang="en-US" sz="1800" dirty="0"/>
              <a:t>” </a:t>
            </a:r>
            <a:endParaRPr lang="en-IN" sz="1800" dirty="0">
              <a:latin typeface="+mn-lt"/>
            </a:endParaRPr>
          </a:p>
        </p:txBody>
      </p:sp>
      <p:pic>
        <p:nvPicPr>
          <p:cNvPr id="2" name="Picture 1"/>
          <p:cNvPicPr>
            <a:picLocks noChangeAspect="1"/>
          </p:cNvPicPr>
          <p:nvPr/>
        </p:nvPicPr>
        <p:blipFill>
          <a:blip r:embed="rId3"/>
          <a:stretch>
            <a:fillRect/>
          </a:stretch>
        </p:blipFill>
        <p:spPr>
          <a:xfrm>
            <a:off x="905426" y="3101197"/>
            <a:ext cx="7333147" cy="840831"/>
          </a:xfrm>
          <a:prstGeom prst="rect">
            <a:avLst/>
          </a:prstGeom>
        </p:spPr>
      </p:pic>
      <p:sp>
        <p:nvSpPr>
          <p:cNvPr id="4" name="Rectangle 3"/>
          <p:cNvSpPr/>
          <p:nvPr/>
        </p:nvSpPr>
        <p:spPr>
          <a:xfrm>
            <a:off x="347450" y="4273910"/>
            <a:ext cx="8295480" cy="369332"/>
          </a:xfrm>
          <a:prstGeom prst="rect">
            <a:avLst/>
          </a:prstGeom>
        </p:spPr>
        <p:txBody>
          <a:bodyPr wrap="square">
            <a:spAutoFit/>
          </a:bodyPr>
          <a:lstStyle/>
          <a:p>
            <a:pPr algn="just"/>
            <a:r>
              <a:rPr lang="en-US" dirty="0">
                <a:latin typeface="+mn-lt"/>
              </a:rPr>
              <a:t>ciphertext is : “</a:t>
            </a:r>
            <a:r>
              <a:rPr lang="en-US" sz="1800" dirty="0">
                <a:latin typeface="+mn-lt"/>
              </a:rPr>
              <a:t>MEMATEAKETETHPR” </a:t>
            </a:r>
            <a:endParaRPr lang="en-US" dirty="0">
              <a:latin typeface="+mn-lt"/>
            </a:endParaRPr>
          </a:p>
        </p:txBody>
      </p:sp>
      <p:sp>
        <p:nvSpPr>
          <p:cNvPr id="6" name="TextBox 5">
            <a:extLst>
              <a:ext uri="{FF2B5EF4-FFF2-40B4-BE49-F238E27FC236}">
                <a16:creationId xmlns:a16="http://schemas.microsoft.com/office/drawing/2014/main" id="{40045F3C-D142-6435-1EEF-05C4B9DA7E3A}"/>
              </a:ext>
            </a:extLst>
          </p:cNvPr>
          <p:cNvSpPr txBox="1"/>
          <p:nvPr/>
        </p:nvSpPr>
        <p:spPr>
          <a:xfrm>
            <a:off x="808310" y="6002135"/>
            <a:ext cx="7104925" cy="338554"/>
          </a:xfrm>
          <a:prstGeom prst="rect">
            <a:avLst/>
          </a:prstGeom>
          <a:noFill/>
        </p:spPr>
        <p:txBody>
          <a:bodyPr wrap="square">
            <a:spAutoFit/>
          </a:bodyPr>
          <a:lstStyle/>
          <a:p>
            <a:pPr algn="just"/>
            <a:r>
              <a:rPr lang="en-US" dirty="0">
                <a:latin typeface="+mn-lt"/>
              </a:rPr>
              <a:t>The cryptanalysis of the ciphertext would be very easy for Eve</a:t>
            </a:r>
          </a:p>
        </p:txBody>
      </p:sp>
    </p:spTree>
    <p:extLst>
      <p:ext uri="{BB962C8B-B14F-4D97-AF65-F5344CB8AC3E}">
        <p14:creationId xmlns:p14="http://schemas.microsoft.com/office/powerpoint/2010/main" val="9965019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3" name="TextBox 2">
            <a:extLst>
              <a:ext uri="{FF2B5EF4-FFF2-40B4-BE49-F238E27FC236}">
                <a16:creationId xmlns:a16="http://schemas.microsoft.com/office/drawing/2014/main" id="{203F311C-BB6A-CCA8-115A-60100C6EB3C4}"/>
              </a:ext>
            </a:extLst>
          </p:cNvPr>
          <p:cNvSpPr txBox="1"/>
          <p:nvPr/>
        </p:nvSpPr>
        <p:spPr>
          <a:xfrm>
            <a:off x="347450" y="1009485"/>
            <a:ext cx="8449100" cy="1631216"/>
          </a:xfrm>
          <a:prstGeom prst="rect">
            <a:avLst/>
          </a:prstGeom>
          <a:noFill/>
        </p:spPr>
        <p:txBody>
          <a:bodyPr wrap="square">
            <a:spAutoFit/>
          </a:bodyPr>
          <a:lstStyle/>
          <a:p>
            <a:r>
              <a:rPr lang="en-US" sz="2000" dirty="0"/>
              <a:t>Example 3.23</a:t>
            </a:r>
          </a:p>
          <a:p>
            <a:endParaRPr lang="en-US" sz="2000" dirty="0"/>
          </a:p>
          <a:p>
            <a:pPr algn="just"/>
            <a:r>
              <a:rPr lang="en-US" sz="2000" dirty="0"/>
              <a:t>Alice and Bob can agree on the number of columns and use the </a:t>
            </a:r>
            <a:r>
              <a:rPr lang="en-US" sz="2000" dirty="0">
                <a:solidFill>
                  <a:srgbClr val="FF0000"/>
                </a:solidFill>
              </a:rPr>
              <a:t>second method. </a:t>
            </a:r>
          </a:p>
          <a:p>
            <a:pPr algn="just"/>
            <a:r>
              <a:rPr lang="en-US" sz="2000" dirty="0"/>
              <a:t>Alice writes the same plaintext, row by row, in a table of four columns.</a:t>
            </a:r>
            <a:endParaRPr lang="en-IN" sz="1800" dirty="0">
              <a:latin typeface="+mn-lt"/>
            </a:endParaRPr>
          </a:p>
        </p:txBody>
      </p:sp>
      <p:pic>
        <p:nvPicPr>
          <p:cNvPr id="5" name="Picture 4"/>
          <p:cNvPicPr>
            <a:picLocks noChangeAspect="1"/>
          </p:cNvPicPr>
          <p:nvPr/>
        </p:nvPicPr>
        <p:blipFill>
          <a:blip r:embed="rId3"/>
          <a:stretch>
            <a:fillRect/>
          </a:stretch>
        </p:blipFill>
        <p:spPr>
          <a:xfrm>
            <a:off x="3074205" y="2968139"/>
            <a:ext cx="2599722" cy="2112275"/>
          </a:xfrm>
          <a:prstGeom prst="rect">
            <a:avLst/>
          </a:prstGeom>
        </p:spPr>
      </p:pic>
      <p:sp>
        <p:nvSpPr>
          <p:cNvPr id="6" name="Rectangle 5"/>
          <p:cNvSpPr/>
          <p:nvPr/>
        </p:nvSpPr>
        <p:spPr>
          <a:xfrm>
            <a:off x="347450" y="5426060"/>
            <a:ext cx="8103455" cy="369332"/>
          </a:xfrm>
          <a:prstGeom prst="rect">
            <a:avLst/>
          </a:prstGeom>
        </p:spPr>
        <p:txBody>
          <a:bodyPr wrap="square">
            <a:spAutoFit/>
          </a:bodyPr>
          <a:lstStyle/>
          <a:p>
            <a:pPr algn="just"/>
            <a:r>
              <a:rPr lang="en-US" dirty="0">
                <a:latin typeface="+mn-lt"/>
              </a:rPr>
              <a:t>cipher text :  “</a:t>
            </a:r>
            <a:r>
              <a:rPr lang="en-US" sz="1800" dirty="0">
                <a:latin typeface="+mn-lt"/>
              </a:rPr>
              <a:t>MMTAEEHREAEKTTP”</a:t>
            </a:r>
            <a:endParaRPr lang="en-US" dirty="0">
              <a:latin typeface="+mn-lt"/>
            </a:endParaRPr>
          </a:p>
        </p:txBody>
      </p:sp>
    </p:spTree>
    <p:extLst>
      <p:ext uri="{BB962C8B-B14F-4D97-AF65-F5344CB8AC3E}">
        <p14:creationId xmlns:p14="http://schemas.microsoft.com/office/powerpoint/2010/main" val="163688987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3" name="TextBox 2">
            <a:extLst>
              <a:ext uri="{FF2B5EF4-FFF2-40B4-BE49-F238E27FC236}">
                <a16:creationId xmlns:a16="http://schemas.microsoft.com/office/drawing/2014/main" id="{203F311C-BB6A-CCA8-115A-60100C6EB3C4}"/>
              </a:ext>
            </a:extLst>
          </p:cNvPr>
          <p:cNvSpPr txBox="1"/>
          <p:nvPr/>
        </p:nvSpPr>
        <p:spPr>
          <a:xfrm>
            <a:off x="347450" y="625435"/>
            <a:ext cx="8449100" cy="646331"/>
          </a:xfrm>
          <a:prstGeom prst="rect">
            <a:avLst/>
          </a:prstGeom>
          <a:noFill/>
        </p:spPr>
        <p:txBody>
          <a:bodyPr wrap="square">
            <a:spAutoFit/>
          </a:bodyPr>
          <a:lstStyle/>
          <a:p>
            <a:pPr algn="just"/>
            <a:r>
              <a:rPr lang="en-US" sz="1800" dirty="0"/>
              <a:t>The following shows the permutation of each character in the plaintext into the ciphertext based on the positions.</a:t>
            </a:r>
            <a:endParaRPr lang="en-IN" sz="1800" dirty="0">
              <a:latin typeface="+mn-lt"/>
            </a:endParaRPr>
          </a:p>
        </p:txBody>
      </p:sp>
      <p:pic>
        <p:nvPicPr>
          <p:cNvPr id="2" name="Picture 1"/>
          <p:cNvPicPr>
            <a:picLocks noChangeAspect="1"/>
          </p:cNvPicPr>
          <p:nvPr/>
        </p:nvPicPr>
        <p:blipFill>
          <a:blip r:embed="rId3"/>
          <a:stretch>
            <a:fillRect/>
          </a:stretch>
        </p:blipFill>
        <p:spPr>
          <a:xfrm>
            <a:off x="731500" y="1638362"/>
            <a:ext cx="6911411" cy="908840"/>
          </a:xfrm>
          <a:prstGeom prst="rect">
            <a:avLst/>
          </a:prstGeom>
        </p:spPr>
      </p:pic>
      <p:sp>
        <p:nvSpPr>
          <p:cNvPr id="4" name="Rectangle 3"/>
          <p:cNvSpPr/>
          <p:nvPr/>
        </p:nvSpPr>
        <p:spPr>
          <a:xfrm>
            <a:off x="359109" y="3272928"/>
            <a:ext cx="5722676" cy="2554545"/>
          </a:xfrm>
          <a:prstGeom prst="rect">
            <a:avLst/>
          </a:prstGeom>
        </p:spPr>
        <p:txBody>
          <a:bodyPr wrap="square">
            <a:spAutoFit/>
          </a:bodyPr>
          <a:lstStyle/>
          <a:p>
            <a:pPr algn="just"/>
            <a:r>
              <a:rPr lang="en-US" dirty="0">
                <a:latin typeface="+mn-lt"/>
              </a:rPr>
              <a:t>second character in the plaintext has moved to the fifth position in the ciphertext;</a:t>
            </a:r>
          </a:p>
          <a:p>
            <a:pPr algn="just"/>
            <a:r>
              <a:rPr lang="en-US" dirty="0">
                <a:latin typeface="+mn-lt"/>
              </a:rPr>
              <a:t>Third character has moved to the ninth position; and so on. </a:t>
            </a:r>
          </a:p>
          <a:p>
            <a:pPr algn="just"/>
            <a:endParaRPr lang="en-US" dirty="0">
              <a:latin typeface="+mn-lt"/>
            </a:endParaRPr>
          </a:p>
          <a:p>
            <a:pPr algn="just"/>
            <a:r>
              <a:rPr lang="en-US" dirty="0">
                <a:latin typeface="+mn-lt"/>
              </a:rPr>
              <a:t>Although the characters are permuted, </a:t>
            </a:r>
            <a:r>
              <a:rPr lang="en-US" dirty="0">
                <a:solidFill>
                  <a:srgbClr val="FF0000"/>
                </a:solidFill>
                <a:latin typeface="+mn-lt"/>
              </a:rPr>
              <a:t>there is a pattern in the permutation</a:t>
            </a:r>
            <a:r>
              <a:rPr lang="en-US" dirty="0">
                <a:latin typeface="+mn-lt"/>
              </a:rPr>
              <a:t>: (01, 05, 09, 13), (02, 06, 10, 13), (03, 07, 11, 15), and (08, 12). </a:t>
            </a:r>
          </a:p>
          <a:p>
            <a:pPr algn="just"/>
            <a:endParaRPr lang="en-US" dirty="0">
              <a:latin typeface="+mn-lt"/>
            </a:endParaRPr>
          </a:p>
          <a:p>
            <a:pPr algn="just"/>
            <a:r>
              <a:rPr lang="en-US" dirty="0">
                <a:solidFill>
                  <a:srgbClr val="FF0000"/>
                </a:solidFill>
                <a:latin typeface="+mn-lt"/>
              </a:rPr>
              <a:t>In each section, the difference between the two adjacent numbers is 4.</a:t>
            </a:r>
          </a:p>
        </p:txBody>
      </p:sp>
      <p:pic>
        <p:nvPicPr>
          <p:cNvPr id="5" name="Picture 4">
            <a:extLst>
              <a:ext uri="{FF2B5EF4-FFF2-40B4-BE49-F238E27FC236}">
                <a16:creationId xmlns:a16="http://schemas.microsoft.com/office/drawing/2014/main" id="{C5650782-61F7-8E05-6288-BBF4F02DBEBC}"/>
              </a:ext>
            </a:extLst>
          </p:cNvPr>
          <p:cNvPicPr>
            <a:picLocks noChangeAspect="1"/>
          </p:cNvPicPr>
          <p:nvPr/>
        </p:nvPicPr>
        <p:blipFill>
          <a:blip r:embed="rId4"/>
          <a:stretch>
            <a:fillRect/>
          </a:stretch>
        </p:blipFill>
        <p:spPr>
          <a:xfrm>
            <a:off x="6871528" y="3546298"/>
            <a:ext cx="1881845" cy="1529000"/>
          </a:xfrm>
          <a:prstGeom prst="rect">
            <a:avLst/>
          </a:prstGeom>
        </p:spPr>
      </p:pic>
    </p:spTree>
    <p:extLst>
      <p:ext uri="{BB962C8B-B14F-4D97-AF65-F5344CB8AC3E}">
        <p14:creationId xmlns:p14="http://schemas.microsoft.com/office/powerpoint/2010/main" val="206858037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3" name="TextBox 2">
            <a:extLst>
              <a:ext uri="{FF2B5EF4-FFF2-40B4-BE49-F238E27FC236}">
                <a16:creationId xmlns:a16="http://schemas.microsoft.com/office/drawing/2014/main" id="{203F311C-BB6A-CCA8-115A-60100C6EB3C4}"/>
              </a:ext>
            </a:extLst>
          </p:cNvPr>
          <p:cNvSpPr txBox="1"/>
          <p:nvPr/>
        </p:nvSpPr>
        <p:spPr>
          <a:xfrm>
            <a:off x="347450" y="625435"/>
            <a:ext cx="8449100" cy="2923877"/>
          </a:xfrm>
          <a:prstGeom prst="rect">
            <a:avLst/>
          </a:prstGeom>
          <a:noFill/>
        </p:spPr>
        <p:txBody>
          <a:bodyPr wrap="square">
            <a:spAutoFit/>
          </a:bodyPr>
          <a:lstStyle/>
          <a:p>
            <a:r>
              <a:rPr lang="en-US" sz="2000" dirty="0">
                <a:solidFill>
                  <a:srgbClr val="C00000"/>
                </a:solidFill>
              </a:rPr>
              <a:t>Keyed Transposition Ciphers</a:t>
            </a:r>
          </a:p>
          <a:p>
            <a:endParaRPr lang="en-US" sz="2000" dirty="0">
              <a:solidFill>
                <a:srgbClr val="C00000"/>
              </a:solidFill>
            </a:endParaRPr>
          </a:p>
          <a:p>
            <a:pPr algn="just"/>
            <a:r>
              <a:rPr lang="en-US" dirty="0"/>
              <a:t>The keyless ciphers permute the characters by using writing plaintext in one way (row by row, for example) and reading it in another way (column by column, for example).</a:t>
            </a:r>
          </a:p>
          <a:p>
            <a:pPr algn="just"/>
            <a:endParaRPr lang="en-US" dirty="0"/>
          </a:p>
          <a:p>
            <a:pPr algn="just"/>
            <a:r>
              <a:rPr lang="en-US" dirty="0">
                <a:solidFill>
                  <a:srgbClr val="FF0000"/>
                </a:solidFill>
              </a:rPr>
              <a:t>The permutation is done on the whole plaintext </a:t>
            </a:r>
            <a:r>
              <a:rPr lang="en-US" dirty="0"/>
              <a:t>to create the whole cipher text.</a:t>
            </a:r>
          </a:p>
          <a:p>
            <a:pPr algn="just"/>
            <a:endParaRPr lang="en-US" sz="2000" dirty="0"/>
          </a:p>
          <a:p>
            <a:pPr algn="just"/>
            <a:r>
              <a:rPr lang="en-US" sz="2000" dirty="0"/>
              <a:t>Another method : </a:t>
            </a:r>
            <a:r>
              <a:rPr lang="en-US" sz="2000" dirty="0">
                <a:solidFill>
                  <a:srgbClr val="FF0000"/>
                </a:solidFill>
              </a:rPr>
              <a:t>divide the plaintext into </a:t>
            </a:r>
            <a:r>
              <a:rPr lang="en-US" sz="2000" b="1" dirty="0">
                <a:solidFill>
                  <a:srgbClr val="FF0000"/>
                </a:solidFill>
              </a:rPr>
              <a:t>groups</a:t>
            </a:r>
            <a:r>
              <a:rPr lang="en-US" sz="2000" dirty="0">
                <a:solidFill>
                  <a:srgbClr val="FF0000"/>
                </a:solidFill>
              </a:rPr>
              <a:t> of predetermined size, called blocks,</a:t>
            </a:r>
            <a:r>
              <a:rPr lang="en-US" sz="2000" dirty="0"/>
              <a:t> and then </a:t>
            </a:r>
            <a:r>
              <a:rPr lang="en-US" sz="2000" dirty="0">
                <a:solidFill>
                  <a:srgbClr val="FF0000"/>
                </a:solidFill>
              </a:rPr>
              <a:t>use a key </a:t>
            </a:r>
            <a:r>
              <a:rPr lang="en-US" sz="2000" dirty="0"/>
              <a:t>to permute the characters in each block separately.</a:t>
            </a:r>
            <a:endParaRPr lang="en-IN" sz="1800" dirty="0">
              <a:latin typeface="+mn-lt"/>
            </a:endParaRPr>
          </a:p>
        </p:txBody>
      </p:sp>
    </p:spTree>
    <p:extLst>
      <p:ext uri="{BB962C8B-B14F-4D97-AF65-F5344CB8AC3E}">
        <p14:creationId xmlns:p14="http://schemas.microsoft.com/office/powerpoint/2010/main" val="193229667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3" name="TextBox 2">
            <a:extLst>
              <a:ext uri="{FF2B5EF4-FFF2-40B4-BE49-F238E27FC236}">
                <a16:creationId xmlns:a16="http://schemas.microsoft.com/office/drawing/2014/main" id="{203F311C-BB6A-CCA8-115A-60100C6EB3C4}"/>
              </a:ext>
            </a:extLst>
          </p:cNvPr>
          <p:cNvSpPr txBox="1"/>
          <p:nvPr/>
        </p:nvSpPr>
        <p:spPr>
          <a:xfrm>
            <a:off x="347450" y="456885"/>
            <a:ext cx="8449100" cy="2092881"/>
          </a:xfrm>
          <a:prstGeom prst="rect">
            <a:avLst/>
          </a:prstGeom>
          <a:noFill/>
        </p:spPr>
        <p:txBody>
          <a:bodyPr wrap="square">
            <a:spAutoFit/>
          </a:bodyPr>
          <a:lstStyle/>
          <a:p>
            <a:r>
              <a:rPr lang="en-US" sz="2000" dirty="0"/>
              <a:t>Example 3.25</a:t>
            </a:r>
          </a:p>
          <a:p>
            <a:endParaRPr lang="en-US" sz="2000" dirty="0"/>
          </a:p>
          <a:p>
            <a:pPr algn="just"/>
            <a:r>
              <a:rPr lang="en-US" sz="1800" dirty="0"/>
              <a:t>message “</a:t>
            </a:r>
            <a:r>
              <a:rPr lang="en-US" sz="1800" dirty="0">
                <a:solidFill>
                  <a:srgbClr val="C00000"/>
                </a:solidFill>
              </a:rPr>
              <a:t>Enemy attacks tonight</a:t>
            </a:r>
            <a:r>
              <a:rPr lang="en-US" sz="1800" dirty="0"/>
              <a:t>” . </a:t>
            </a:r>
          </a:p>
          <a:p>
            <a:pPr algn="just"/>
            <a:endParaRPr lang="en-US" sz="1800" dirty="0">
              <a:solidFill>
                <a:srgbClr val="C00000"/>
              </a:solidFill>
            </a:endParaRPr>
          </a:p>
          <a:p>
            <a:pPr algn="just"/>
            <a:r>
              <a:rPr lang="en-US" sz="1800" dirty="0"/>
              <a:t>Example: </a:t>
            </a:r>
            <a:r>
              <a:rPr lang="en-US" sz="1800" dirty="0">
                <a:solidFill>
                  <a:srgbClr val="C00000"/>
                </a:solidFill>
              </a:rPr>
              <a:t>groups of 5 </a:t>
            </a:r>
            <a:r>
              <a:rPr lang="en-US" sz="1800" dirty="0"/>
              <a:t>characters and then permute the characters in each group. </a:t>
            </a:r>
          </a:p>
          <a:p>
            <a:pPr algn="just"/>
            <a:endParaRPr lang="en-US" sz="1800" dirty="0"/>
          </a:p>
          <a:p>
            <a:pPr algn="just"/>
            <a:r>
              <a:rPr lang="en-US" dirty="0"/>
              <a:t>Grouping after adding a </a:t>
            </a:r>
            <a:r>
              <a:rPr lang="en-US" dirty="0">
                <a:solidFill>
                  <a:srgbClr val="C00000"/>
                </a:solidFill>
              </a:rPr>
              <a:t>bogus character </a:t>
            </a:r>
            <a:r>
              <a:rPr lang="en-US" dirty="0"/>
              <a:t>at the end to make the equal size group</a:t>
            </a:r>
            <a:r>
              <a:rPr lang="en-US" sz="1800" dirty="0"/>
              <a:t>.</a:t>
            </a:r>
            <a:endParaRPr lang="en-IN" sz="1800" dirty="0">
              <a:latin typeface="+mn-lt"/>
            </a:endParaRPr>
          </a:p>
        </p:txBody>
      </p:sp>
      <p:pic>
        <p:nvPicPr>
          <p:cNvPr id="2" name="Picture 1"/>
          <p:cNvPicPr>
            <a:picLocks noChangeAspect="1"/>
          </p:cNvPicPr>
          <p:nvPr/>
        </p:nvPicPr>
        <p:blipFill>
          <a:blip r:embed="rId3"/>
          <a:stretch>
            <a:fillRect/>
          </a:stretch>
        </p:blipFill>
        <p:spPr>
          <a:xfrm>
            <a:off x="1423987" y="2879811"/>
            <a:ext cx="6296025" cy="266700"/>
          </a:xfrm>
          <a:prstGeom prst="rect">
            <a:avLst/>
          </a:prstGeom>
        </p:spPr>
      </p:pic>
      <p:sp>
        <p:nvSpPr>
          <p:cNvPr id="4" name="Rectangle 3"/>
          <p:cNvSpPr/>
          <p:nvPr/>
        </p:nvSpPr>
        <p:spPr>
          <a:xfrm>
            <a:off x="328282" y="3916577"/>
            <a:ext cx="8449100" cy="338554"/>
          </a:xfrm>
          <a:prstGeom prst="rect">
            <a:avLst/>
          </a:prstGeom>
        </p:spPr>
        <p:txBody>
          <a:bodyPr wrap="square">
            <a:spAutoFit/>
          </a:bodyPr>
          <a:lstStyle/>
          <a:p>
            <a:pPr algn="just"/>
            <a:r>
              <a:rPr lang="en-US" dirty="0">
                <a:latin typeface="Generic98-Regular"/>
              </a:rPr>
              <a:t>The key used for encryption and decryption is a permutation key. </a:t>
            </a:r>
            <a:endParaRPr lang="en-US" dirty="0"/>
          </a:p>
        </p:txBody>
      </p:sp>
      <p:pic>
        <p:nvPicPr>
          <p:cNvPr id="5" name="Picture 4"/>
          <p:cNvPicPr>
            <a:picLocks noChangeAspect="1"/>
          </p:cNvPicPr>
          <p:nvPr/>
        </p:nvPicPr>
        <p:blipFill>
          <a:blip r:embed="rId4"/>
          <a:stretch>
            <a:fillRect/>
          </a:stretch>
        </p:blipFill>
        <p:spPr>
          <a:xfrm>
            <a:off x="1610056" y="4352684"/>
            <a:ext cx="5923886" cy="1190657"/>
          </a:xfrm>
          <a:prstGeom prst="rect">
            <a:avLst/>
          </a:prstGeom>
        </p:spPr>
      </p:pic>
      <p:sp>
        <p:nvSpPr>
          <p:cNvPr id="6" name="Rectangle 5"/>
          <p:cNvSpPr/>
          <p:nvPr/>
        </p:nvSpPr>
        <p:spPr>
          <a:xfrm>
            <a:off x="355324" y="5810171"/>
            <a:ext cx="8441226" cy="584775"/>
          </a:xfrm>
          <a:prstGeom prst="rect">
            <a:avLst/>
          </a:prstGeom>
        </p:spPr>
        <p:txBody>
          <a:bodyPr wrap="square">
            <a:spAutoFit/>
          </a:bodyPr>
          <a:lstStyle/>
          <a:p>
            <a:pPr algn="just"/>
            <a:r>
              <a:rPr lang="en-US" dirty="0">
                <a:latin typeface="Generic98-Regular"/>
              </a:rPr>
              <a:t>3</a:t>
            </a:r>
            <a:r>
              <a:rPr lang="en-US" baseline="30000" dirty="0">
                <a:latin typeface="Generic98-Regular"/>
              </a:rPr>
              <a:t>rd</a:t>
            </a:r>
            <a:r>
              <a:rPr lang="en-US" dirty="0">
                <a:latin typeface="Generic98-Regular"/>
              </a:rPr>
              <a:t> character in the plaintext block becomes the first character in the ciphertext block; the first character in the plaintext block becomes the second character in the ciphertext block; and so on. </a:t>
            </a:r>
            <a:endParaRPr lang="en-US" dirty="0"/>
          </a:p>
        </p:txBody>
      </p:sp>
    </p:spTree>
    <p:extLst>
      <p:ext uri="{BB962C8B-B14F-4D97-AF65-F5344CB8AC3E}">
        <p14:creationId xmlns:p14="http://schemas.microsoft.com/office/powerpoint/2010/main" val="103403489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pic>
        <p:nvPicPr>
          <p:cNvPr id="7" name="Picture 6"/>
          <p:cNvPicPr>
            <a:picLocks noChangeAspect="1"/>
          </p:cNvPicPr>
          <p:nvPr/>
        </p:nvPicPr>
        <p:blipFill>
          <a:blip r:embed="rId3"/>
          <a:stretch>
            <a:fillRect/>
          </a:stretch>
        </p:blipFill>
        <p:spPr>
          <a:xfrm>
            <a:off x="885120" y="3960527"/>
            <a:ext cx="6286500" cy="295275"/>
          </a:xfrm>
          <a:prstGeom prst="rect">
            <a:avLst/>
          </a:prstGeom>
        </p:spPr>
      </p:pic>
      <p:sp>
        <p:nvSpPr>
          <p:cNvPr id="8" name="Rectangle 7"/>
          <p:cNvSpPr/>
          <p:nvPr/>
        </p:nvSpPr>
        <p:spPr>
          <a:xfrm>
            <a:off x="155424" y="5352871"/>
            <a:ext cx="8641125" cy="1200329"/>
          </a:xfrm>
          <a:prstGeom prst="rect">
            <a:avLst/>
          </a:prstGeom>
        </p:spPr>
        <p:txBody>
          <a:bodyPr wrap="square">
            <a:spAutoFit/>
          </a:bodyPr>
          <a:lstStyle/>
          <a:p>
            <a:pPr algn="just"/>
            <a:r>
              <a:rPr lang="en-US" sz="1800" dirty="0">
                <a:latin typeface="+mn-lt"/>
              </a:rPr>
              <a:t>Alice sends the ciphertext “EEMYNTAACTTKONSHITZG” to Bob. </a:t>
            </a:r>
          </a:p>
          <a:p>
            <a:pPr algn="just"/>
            <a:endParaRPr lang="en-US" sz="1800" dirty="0">
              <a:latin typeface="+mn-lt"/>
            </a:endParaRPr>
          </a:p>
          <a:p>
            <a:pPr algn="just"/>
            <a:r>
              <a:rPr lang="en-US" sz="1800" dirty="0">
                <a:latin typeface="+mn-lt"/>
              </a:rPr>
              <a:t>Bob divides the ciphertext into 5-character groups and, using the key in the reverse order, finds the plaintext.</a:t>
            </a:r>
          </a:p>
        </p:txBody>
      </p:sp>
      <p:sp>
        <p:nvSpPr>
          <p:cNvPr id="3" name="TextBox 2">
            <a:extLst>
              <a:ext uri="{FF2B5EF4-FFF2-40B4-BE49-F238E27FC236}">
                <a16:creationId xmlns:a16="http://schemas.microsoft.com/office/drawing/2014/main" id="{BD200F8C-08DA-3E02-1263-52A16D6DFA43}"/>
              </a:ext>
            </a:extLst>
          </p:cNvPr>
          <p:cNvSpPr txBox="1"/>
          <p:nvPr/>
        </p:nvSpPr>
        <p:spPr>
          <a:xfrm>
            <a:off x="155425" y="3352119"/>
            <a:ext cx="4572000" cy="400110"/>
          </a:xfrm>
          <a:prstGeom prst="rect">
            <a:avLst/>
          </a:prstGeom>
          <a:noFill/>
        </p:spPr>
        <p:txBody>
          <a:bodyPr wrap="square">
            <a:spAutoFit/>
          </a:bodyPr>
          <a:lstStyle/>
          <a:p>
            <a:r>
              <a:rPr lang="en-US" sz="2000" dirty="0">
                <a:latin typeface="Generic98-Regular"/>
              </a:rPr>
              <a:t>The permutation yields</a:t>
            </a:r>
            <a:endParaRPr lang="en-IN" sz="2000" dirty="0"/>
          </a:p>
        </p:txBody>
      </p:sp>
      <p:pic>
        <p:nvPicPr>
          <p:cNvPr id="2" name="Picture 1">
            <a:extLst>
              <a:ext uri="{FF2B5EF4-FFF2-40B4-BE49-F238E27FC236}">
                <a16:creationId xmlns:a16="http://schemas.microsoft.com/office/drawing/2014/main" id="{BEC256A2-5910-5578-C8D6-81B20924014E}"/>
              </a:ext>
            </a:extLst>
          </p:cNvPr>
          <p:cNvPicPr>
            <a:picLocks noChangeAspect="1"/>
          </p:cNvPicPr>
          <p:nvPr/>
        </p:nvPicPr>
        <p:blipFill>
          <a:blip r:embed="rId4"/>
          <a:stretch>
            <a:fillRect/>
          </a:stretch>
        </p:blipFill>
        <p:spPr>
          <a:xfrm>
            <a:off x="1247734" y="1599104"/>
            <a:ext cx="5923886" cy="1190657"/>
          </a:xfrm>
          <a:prstGeom prst="rect">
            <a:avLst/>
          </a:prstGeom>
        </p:spPr>
      </p:pic>
      <p:pic>
        <p:nvPicPr>
          <p:cNvPr id="4" name="Picture 3">
            <a:extLst>
              <a:ext uri="{FF2B5EF4-FFF2-40B4-BE49-F238E27FC236}">
                <a16:creationId xmlns:a16="http://schemas.microsoft.com/office/drawing/2014/main" id="{220BF1AD-967A-978E-1337-821C051E02C5}"/>
              </a:ext>
            </a:extLst>
          </p:cNvPr>
          <p:cNvPicPr>
            <a:picLocks noChangeAspect="1"/>
          </p:cNvPicPr>
          <p:nvPr/>
        </p:nvPicPr>
        <p:blipFill>
          <a:blip r:embed="rId5"/>
          <a:stretch>
            <a:fillRect/>
          </a:stretch>
        </p:blipFill>
        <p:spPr>
          <a:xfrm>
            <a:off x="871771" y="1018634"/>
            <a:ext cx="6296025" cy="266700"/>
          </a:xfrm>
          <a:prstGeom prst="rect">
            <a:avLst/>
          </a:prstGeom>
        </p:spPr>
      </p:pic>
    </p:spTree>
    <p:extLst>
      <p:ext uri="{BB962C8B-B14F-4D97-AF65-F5344CB8AC3E}">
        <p14:creationId xmlns:p14="http://schemas.microsoft.com/office/powerpoint/2010/main" val="11150117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8" name="Rectangle 7"/>
          <p:cNvSpPr/>
          <p:nvPr/>
        </p:nvSpPr>
        <p:spPr>
          <a:xfrm>
            <a:off x="424260" y="932675"/>
            <a:ext cx="8295480" cy="3724096"/>
          </a:xfrm>
          <a:prstGeom prst="rect">
            <a:avLst/>
          </a:prstGeom>
        </p:spPr>
        <p:txBody>
          <a:bodyPr wrap="square">
            <a:spAutoFit/>
          </a:bodyPr>
          <a:lstStyle/>
          <a:p>
            <a:pPr algn="just"/>
            <a:r>
              <a:rPr lang="en-US" sz="2000" b="1" dirty="0">
                <a:solidFill>
                  <a:srgbClr val="C00000"/>
                </a:solidFill>
              </a:rPr>
              <a:t>Combining Two Approaches</a:t>
            </a:r>
          </a:p>
          <a:p>
            <a:pPr algn="just"/>
            <a:endParaRPr lang="en-US" dirty="0"/>
          </a:p>
          <a:p>
            <a:pPr algn="just"/>
            <a:r>
              <a:rPr lang="en-US" sz="2000" dirty="0"/>
              <a:t>Encryption or decryption is done in three steps. </a:t>
            </a:r>
          </a:p>
          <a:p>
            <a:pPr marL="285750" indent="-285750" algn="just">
              <a:buFont typeface="Arial" panose="020B0604020202020204" pitchFamily="34" charset="0"/>
              <a:buChar char="•"/>
            </a:pPr>
            <a:r>
              <a:rPr lang="en-US" sz="2000" dirty="0"/>
              <a:t>First, the text is written into a table row by row. </a:t>
            </a:r>
          </a:p>
          <a:p>
            <a:pPr marL="285750" indent="-285750" algn="just">
              <a:buFont typeface="Arial" panose="020B0604020202020204" pitchFamily="34" charset="0"/>
              <a:buChar char="•"/>
            </a:pPr>
            <a:r>
              <a:rPr lang="en-US" sz="2000" dirty="0"/>
              <a:t>Second, the permutation is done by reordering the columns. </a:t>
            </a:r>
          </a:p>
          <a:p>
            <a:pPr marL="285750" indent="-285750" algn="just">
              <a:buFont typeface="Arial" panose="020B0604020202020204" pitchFamily="34" charset="0"/>
              <a:buChar char="•"/>
            </a:pPr>
            <a:r>
              <a:rPr lang="en-US" sz="2000" dirty="0"/>
              <a:t>Third, the new table is read column by column. </a:t>
            </a:r>
          </a:p>
          <a:p>
            <a:pPr algn="just"/>
            <a:endParaRPr lang="en-US" sz="2000" dirty="0"/>
          </a:p>
          <a:p>
            <a:pPr algn="just"/>
            <a:r>
              <a:rPr lang="en-US" sz="2000" dirty="0"/>
              <a:t>The first and third steps provide a keyless global reordering; the second step provides a </a:t>
            </a:r>
            <a:r>
              <a:rPr lang="en-US" sz="2000" dirty="0" err="1"/>
              <a:t>blockwise</a:t>
            </a:r>
            <a:r>
              <a:rPr lang="en-US" sz="2000" dirty="0"/>
              <a:t> keyed reordering. </a:t>
            </a:r>
          </a:p>
          <a:p>
            <a:pPr algn="just"/>
            <a:endParaRPr lang="en-US" sz="2000" dirty="0"/>
          </a:p>
          <a:p>
            <a:pPr algn="just"/>
            <a:r>
              <a:rPr lang="en-US" sz="2000" dirty="0"/>
              <a:t>These types of ciphers are often referred to as </a:t>
            </a:r>
            <a:r>
              <a:rPr lang="en-US" sz="2000" dirty="0">
                <a:solidFill>
                  <a:srgbClr val="C00000"/>
                </a:solidFill>
              </a:rPr>
              <a:t>keyed columnar transposition ciphers</a:t>
            </a:r>
            <a:r>
              <a:rPr lang="en-US" sz="2000" dirty="0"/>
              <a:t> or just columnar transposition ciphers.</a:t>
            </a:r>
          </a:p>
        </p:txBody>
      </p:sp>
    </p:spTree>
    <p:extLst>
      <p:ext uri="{BB962C8B-B14F-4D97-AF65-F5344CB8AC3E}">
        <p14:creationId xmlns:p14="http://schemas.microsoft.com/office/powerpoint/2010/main" val="1688102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5" name="Title 1"/>
          <p:cNvSpPr txBox="1">
            <a:spLocks/>
          </p:cNvSpPr>
          <p:nvPr/>
        </p:nvSpPr>
        <p:spPr bwMode="auto">
          <a:xfrm>
            <a:off x="2266950" y="342900"/>
            <a:ext cx="3725863" cy="636588"/>
          </a:xfrm>
          <a:prstGeom prst="rect">
            <a:avLst/>
          </a:prstGeom>
          <a:noFill/>
          <a:ln w="9525">
            <a:noFill/>
            <a:miter lim="800000"/>
            <a:headEnd/>
            <a:tailEnd/>
          </a:ln>
          <a:effectLst/>
        </p:spPr>
        <p:txBody>
          <a:bodyPr anchor="ctr"/>
          <a:lstStyle/>
          <a:p>
            <a:pPr eaLnBrk="1" hangingPunct="1">
              <a:defRPr/>
            </a:pPr>
            <a:endParaRPr lang="en-US" sz="2800" kern="0" dirty="0">
              <a:solidFill>
                <a:srgbClr val="FF0000"/>
              </a:solidFill>
              <a:latin typeface="+mj-lt"/>
              <a:ea typeface="+mj-ea"/>
              <a:cs typeface="+mj-cs"/>
            </a:endParaRPr>
          </a:p>
        </p:txBody>
      </p:sp>
      <p:sp>
        <p:nvSpPr>
          <p:cNvPr id="2" name="Rectangle 1"/>
          <p:cNvSpPr/>
          <p:nvPr/>
        </p:nvSpPr>
        <p:spPr>
          <a:xfrm>
            <a:off x="405057" y="800199"/>
            <a:ext cx="8333885" cy="2308324"/>
          </a:xfrm>
          <a:prstGeom prst="rect">
            <a:avLst/>
          </a:prstGeom>
        </p:spPr>
        <p:txBody>
          <a:bodyPr wrap="square">
            <a:spAutoFit/>
          </a:bodyPr>
          <a:lstStyle/>
          <a:p>
            <a:pPr algn="just"/>
            <a:r>
              <a:rPr lang="en-US" sz="1800" dirty="0">
                <a:latin typeface="+mn-lt"/>
              </a:rPr>
              <a:t>Another element in symmetric-key </a:t>
            </a:r>
            <a:r>
              <a:rPr lang="en-US" sz="1800" dirty="0" err="1">
                <a:latin typeface="+mn-lt"/>
              </a:rPr>
              <a:t>encipherment</a:t>
            </a:r>
            <a:r>
              <a:rPr lang="en-US" sz="1800" dirty="0">
                <a:latin typeface="+mn-lt"/>
              </a:rPr>
              <a:t> is the number of keys. </a:t>
            </a:r>
          </a:p>
          <a:p>
            <a:pPr algn="just"/>
            <a:endParaRPr lang="en-US" sz="1800" dirty="0">
              <a:latin typeface="+mn-lt"/>
            </a:endParaRPr>
          </a:p>
          <a:p>
            <a:pPr algn="just"/>
            <a:r>
              <a:rPr lang="en-US" sz="1800" dirty="0">
                <a:latin typeface="+mn-lt"/>
              </a:rPr>
              <a:t>Alice needs another secret key to communicate with another person, say David. </a:t>
            </a:r>
          </a:p>
          <a:p>
            <a:pPr algn="just"/>
            <a:endParaRPr lang="en-US" sz="1800" dirty="0">
              <a:latin typeface="+mn-lt"/>
            </a:endParaRPr>
          </a:p>
          <a:p>
            <a:pPr algn="just"/>
            <a:r>
              <a:rPr lang="en-US" sz="1800" dirty="0">
                <a:latin typeface="+mn-lt"/>
              </a:rPr>
              <a:t>If there are m people in a group who need to communicate with each other, how many keys are needed? </a:t>
            </a:r>
          </a:p>
          <a:p>
            <a:pPr algn="just"/>
            <a:endParaRPr lang="en-US" sz="1800" dirty="0">
              <a:latin typeface="+mn-lt"/>
            </a:endParaRPr>
          </a:p>
          <a:p>
            <a:pPr algn="just"/>
            <a:r>
              <a:rPr lang="en-US" sz="1800" dirty="0">
                <a:latin typeface="+mn-lt"/>
              </a:rPr>
              <a:t>(m × (m − 1))/2</a:t>
            </a:r>
          </a:p>
        </p:txBody>
      </p:sp>
    </p:spTree>
    <p:extLst>
      <p:ext uri="{BB962C8B-B14F-4D97-AF65-F5344CB8AC3E}">
        <p14:creationId xmlns:p14="http://schemas.microsoft.com/office/powerpoint/2010/main" val="371513935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8" name="Rectangle 7"/>
          <p:cNvSpPr/>
          <p:nvPr/>
        </p:nvSpPr>
        <p:spPr>
          <a:xfrm>
            <a:off x="232235" y="510220"/>
            <a:ext cx="8679530" cy="892552"/>
          </a:xfrm>
          <a:prstGeom prst="rect">
            <a:avLst/>
          </a:prstGeom>
        </p:spPr>
        <p:txBody>
          <a:bodyPr wrap="square">
            <a:spAutoFit/>
          </a:bodyPr>
          <a:lstStyle/>
          <a:p>
            <a:pPr algn="just"/>
            <a:r>
              <a:rPr lang="en-US" sz="2000" dirty="0">
                <a:solidFill>
                  <a:srgbClr val="C00000"/>
                </a:solidFill>
              </a:rPr>
              <a:t>Combining Two Approaches</a:t>
            </a:r>
          </a:p>
          <a:p>
            <a:pPr algn="just"/>
            <a:endParaRPr lang="en-US" dirty="0"/>
          </a:p>
          <a:p>
            <a:pPr algn="just"/>
            <a:r>
              <a:rPr lang="en-US" sz="1600" dirty="0"/>
              <a:t>Example 3.26: Encryption of “</a:t>
            </a:r>
            <a:r>
              <a:rPr lang="en-US" sz="1600" dirty="0">
                <a:solidFill>
                  <a:srgbClr val="C00000"/>
                </a:solidFill>
              </a:rPr>
              <a:t>Enemy attacks tonight</a:t>
            </a:r>
            <a:r>
              <a:rPr lang="en-US" sz="1600" dirty="0"/>
              <a:t>”</a:t>
            </a:r>
            <a:endParaRPr lang="en-US" dirty="0"/>
          </a:p>
        </p:txBody>
      </p:sp>
      <p:pic>
        <p:nvPicPr>
          <p:cNvPr id="2" name="Picture 1"/>
          <p:cNvPicPr>
            <a:picLocks noChangeAspect="1"/>
          </p:cNvPicPr>
          <p:nvPr/>
        </p:nvPicPr>
        <p:blipFill>
          <a:blip r:embed="rId3"/>
          <a:stretch>
            <a:fillRect/>
          </a:stretch>
        </p:blipFill>
        <p:spPr>
          <a:xfrm>
            <a:off x="1345980" y="1566134"/>
            <a:ext cx="5792486" cy="3947855"/>
          </a:xfrm>
          <a:prstGeom prst="rect">
            <a:avLst/>
          </a:prstGeom>
        </p:spPr>
      </p:pic>
    </p:spTree>
    <p:extLst>
      <p:ext uri="{BB962C8B-B14F-4D97-AF65-F5344CB8AC3E}">
        <p14:creationId xmlns:p14="http://schemas.microsoft.com/office/powerpoint/2010/main" val="286848158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4" name="Rectangle 3"/>
          <p:cNvSpPr/>
          <p:nvPr/>
        </p:nvSpPr>
        <p:spPr>
          <a:xfrm>
            <a:off x="338217" y="740650"/>
            <a:ext cx="8467565" cy="2616101"/>
          </a:xfrm>
          <a:prstGeom prst="rect">
            <a:avLst/>
          </a:prstGeom>
        </p:spPr>
        <p:txBody>
          <a:bodyPr wrap="square">
            <a:spAutoFit/>
          </a:bodyPr>
          <a:lstStyle/>
          <a:p>
            <a:pPr algn="just"/>
            <a:r>
              <a:rPr lang="en-US" sz="2000" dirty="0">
                <a:solidFill>
                  <a:srgbClr val="C00000"/>
                </a:solidFill>
              </a:rPr>
              <a:t>Using Matrices</a:t>
            </a:r>
          </a:p>
          <a:p>
            <a:pPr algn="just"/>
            <a:endParaRPr lang="en-US" sz="1800" dirty="0"/>
          </a:p>
          <a:p>
            <a:pPr algn="just"/>
            <a:r>
              <a:rPr lang="en-US" sz="1800" dirty="0"/>
              <a:t>The plaintext and cipher text are </a:t>
            </a:r>
            <a:r>
              <a:rPr lang="en-US" sz="1800" dirty="0">
                <a:solidFill>
                  <a:srgbClr val="C00000"/>
                </a:solidFill>
              </a:rPr>
              <a:t>l × m </a:t>
            </a:r>
            <a:r>
              <a:rPr lang="en-US" sz="1800" dirty="0"/>
              <a:t>matrices representing the numerical values</a:t>
            </a:r>
          </a:p>
          <a:p>
            <a:pPr algn="just"/>
            <a:r>
              <a:rPr lang="en-US" sz="1800" dirty="0"/>
              <a:t>of the characters; </a:t>
            </a:r>
          </a:p>
          <a:p>
            <a:pPr algn="just"/>
            <a:r>
              <a:rPr lang="en-US" sz="1800" dirty="0"/>
              <a:t>the keys are square matrices of size </a:t>
            </a:r>
            <a:r>
              <a:rPr lang="en-US" sz="1800" dirty="0">
                <a:solidFill>
                  <a:srgbClr val="C00000"/>
                </a:solidFill>
              </a:rPr>
              <a:t>m × m</a:t>
            </a:r>
            <a:r>
              <a:rPr lang="en-US" sz="1800" dirty="0"/>
              <a:t>. </a:t>
            </a:r>
          </a:p>
          <a:p>
            <a:pPr algn="just"/>
            <a:endParaRPr lang="en-US" sz="1800" dirty="0"/>
          </a:p>
          <a:p>
            <a:pPr algn="just"/>
            <a:r>
              <a:rPr lang="en-US" sz="1800" dirty="0"/>
              <a:t>In this case is the inverse of the encryption matrix,  there is no need to invert the matrix, the encryption key matrix can simply be transposed to get the decryption key matrix.</a:t>
            </a:r>
            <a:endParaRPr lang="en-US" sz="1800" dirty="0">
              <a:latin typeface="+mn-lt"/>
            </a:endParaRPr>
          </a:p>
        </p:txBody>
      </p:sp>
    </p:spTree>
    <p:extLst>
      <p:ext uri="{BB962C8B-B14F-4D97-AF65-F5344CB8AC3E}">
        <p14:creationId xmlns:p14="http://schemas.microsoft.com/office/powerpoint/2010/main" val="326739350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4" name="Rectangle 3"/>
          <p:cNvSpPr/>
          <p:nvPr/>
        </p:nvSpPr>
        <p:spPr>
          <a:xfrm>
            <a:off x="224768" y="440501"/>
            <a:ext cx="8648592" cy="1261884"/>
          </a:xfrm>
          <a:prstGeom prst="rect">
            <a:avLst/>
          </a:prstGeom>
        </p:spPr>
        <p:txBody>
          <a:bodyPr wrap="square">
            <a:spAutoFit/>
          </a:bodyPr>
          <a:lstStyle/>
          <a:p>
            <a:r>
              <a:rPr lang="en-US" sz="2000" dirty="0"/>
              <a:t>Example 3.27</a:t>
            </a:r>
          </a:p>
          <a:p>
            <a:endParaRPr lang="en-US" sz="2000" dirty="0"/>
          </a:p>
          <a:p>
            <a:pPr algn="just"/>
            <a:r>
              <a:rPr lang="en-US" sz="1800" dirty="0"/>
              <a:t>Note that the matrix multiplication provides only the column permutation of the transposition; </a:t>
            </a:r>
            <a:endParaRPr lang="en-US" sz="1800" dirty="0">
              <a:latin typeface="+mn-lt"/>
            </a:endParaRPr>
          </a:p>
        </p:txBody>
      </p:sp>
      <p:pic>
        <p:nvPicPr>
          <p:cNvPr id="2" name="Picture 1"/>
          <p:cNvPicPr>
            <a:picLocks noChangeAspect="1"/>
          </p:cNvPicPr>
          <p:nvPr/>
        </p:nvPicPr>
        <p:blipFill>
          <a:blip r:embed="rId3"/>
          <a:stretch>
            <a:fillRect/>
          </a:stretch>
        </p:blipFill>
        <p:spPr>
          <a:xfrm>
            <a:off x="1499600" y="2161635"/>
            <a:ext cx="5722345" cy="2294899"/>
          </a:xfrm>
          <a:prstGeom prst="rect">
            <a:avLst/>
          </a:prstGeom>
        </p:spPr>
      </p:pic>
      <p:sp>
        <p:nvSpPr>
          <p:cNvPr id="3" name="Rectangle 2"/>
          <p:cNvSpPr/>
          <p:nvPr/>
        </p:nvSpPr>
        <p:spPr>
          <a:xfrm>
            <a:off x="1538005" y="4466998"/>
            <a:ext cx="6067990" cy="338554"/>
          </a:xfrm>
          <a:prstGeom prst="rect">
            <a:avLst/>
          </a:prstGeom>
        </p:spPr>
        <p:txBody>
          <a:bodyPr wrap="square">
            <a:spAutoFit/>
          </a:bodyPr>
          <a:lstStyle/>
          <a:p>
            <a:r>
              <a:rPr lang="en-US" dirty="0">
                <a:latin typeface="Generic96-Regular"/>
              </a:rPr>
              <a:t>Representation of the key as a matrix in the transposition cipher</a:t>
            </a:r>
            <a:endParaRPr lang="en-US" dirty="0"/>
          </a:p>
        </p:txBody>
      </p:sp>
    </p:spTree>
    <p:extLst>
      <p:ext uri="{BB962C8B-B14F-4D97-AF65-F5344CB8AC3E}">
        <p14:creationId xmlns:p14="http://schemas.microsoft.com/office/powerpoint/2010/main" val="164941308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4" name="Rectangle 3"/>
          <p:cNvSpPr/>
          <p:nvPr/>
        </p:nvSpPr>
        <p:spPr>
          <a:xfrm>
            <a:off x="224768" y="440501"/>
            <a:ext cx="8648592" cy="3600986"/>
          </a:xfrm>
          <a:prstGeom prst="rect">
            <a:avLst/>
          </a:prstGeom>
        </p:spPr>
        <p:txBody>
          <a:bodyPr wrap="square">
            <a:spAutoFit/>
          </a:bodyPr>
          <a:lstStyle/>
          <a:p>
            <a:pPr algn="just"/>
            <a:r>
              <a:rPr lang="en-US" sz="2000" dirty="0">
                <a:solidFill>
                  <a:srgbClr val="C00000"/>
                </a:solidFill>
              </a:rPr>
              <a:t>Cryptanalysis of Transposition Ciphers</a:t>
            </a:r>
          </a:p>
          <a:p>
            <a:pPr algn="just"/>
            <a:endParaRPr lang="en-US" sz="2000" dirty="0">
              <a:solidFill>
                <a:srgbClr val="C00000"/>
              </a:solidFill>
            </a:endParaRPr>
          </a:p>
          <a:p>
            <a:pPr algn="just"/>
            <a:r>
              <a:rPr lang="en-US" sz="2000" dirty="0"/>
              <a:t>Transposition ciphers are vulnerable to several kinds of </a:t>
            </a:r>
            <a:r>
              <a:rPr lang="en-US" sz="2000" dirty="0" err="1"/>
              <a:t>ciphertext</a:t>
            </a:r>
            <a:r>
              <a:rPr lang="en-US" sz="2000" dirty="0"/>
              <a:t>-only attacks.</a:t>
            </a:r>
          </a:p>
          <a:p>
            <a:pPr algn="just"/>
            <a:endParaRPr lang="en-US" sz="2000" dirty="0"/>
          </a:p>
          <a:p>
            <a:pPr algn="just"/>
            <a:r>
              <a:rPr lang="en-US" sz="2000" dirty="0">
                <a:solidFill>
                  <a:srgbClr val="C00000"/>
                </a:solidFill>
              </a:rPr>
              <a:t>Statistical Attack</a:t>
            </a:r>
          </a:p>
          <a:p>
            <a:pPr algn="just"/>
            <a:r>
              <a:rPr lang="en-US" sz="1800" dirty="0"/>
              <a:t>A transposition cipher does not change the frequency of letters in the ciphertext; </a:t>
            </a:r>
          </a:p>
          <a:p>
            <a:pPr algn="just"/>
            <a:r>
              <a:rPr lang="en-US" sz="1800" dirty="0"/>
              <a:t>So the first attack that can be applied is single-letter frequency analysis. </a:t>
            </a:r>
          </a:p>
          <a:p>
            <a:pPr algn="just"/>
            <a:endParaRPr lang="en-US" sz="1800" dirty="0"/>
          </a:p>
          <a:p>
            <a:pPr algn="just"/>
            <a:r>
              <a:rPr lang="en-US" sz="1800" dirty="0"/>
              <a:t> However, transposition ciphers do not preserve the frequency of </a:t>
            </a:r>
            <a:r>
              <a:rPr lang="en-US" sz="1800" dirty="0" err="1"/>
              <a:t>digrams</a:t>
            </a:r>
            <a:r>
              <a:rPr lang="en-US" sz="1800" dirty="0"/>
              <a:t> and trigrams. This means that Eve cannot use these tools.</a:t>
            </a:r>
          </a:p>
          <a:p>
            <a:pPr algn="just"/>
            <a:endParaRPr lang="en-US" sz="1800" dirty="0"/>
          </a:p>
        </p:txBody>
      </p:sp>
    </p:spTree>
    <p:extLst>
      <p:ext uri="{BB962C8B-B14F-4D97-AF65-F5344CB8AC3E}">
        <p14:creationId xmlns:p14="http://schemas.microsoft.com/office/powerpoint/2010/main" val="288539787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4" name="Rectangle 3"/>
          <p:cNvSpPr/>
          <p:nvPr/>
        </p:nvSpPr>
        <p:spPr>
          <a:xfrm>
            <a:off x="224768" y="440501"/>
            <a:ext cx="8648592" cy="4278094"/>
          </a:xfrm>
          <a:prstGeom prst="rect">
            <a:avLst/>
          </a:prstGeom>
        </p:spPr>
        <p:txBody>
          <a:bodyPr wrap="square">
            <a:spAutoFit/>
          </a:bodyPr>
          <a:lstStyle/>
          <a:p>
            <a:r>
              <a:rPr lang="en-US" sz="2000" dirty="0">
                <a:solidFill>
                  <a:srgbClr val="C00000"/>
                </a:solidFill>
              </a:rPr>
              <a:t>Brute-Force Attack</a:t>
            </a:r>
          </a:p>
          <a:p>
            <a:endParaRPr lang="en-US" sz="2000" dirty="0"/>
          </a:p>
          <a:p>
            <a:pPr algn="just"/>
            <a:r>
              <a:rPr lang="en-US" sz="1800" dirty="0"/>
              <a:t>Eve can try all possible keys to decrypt the message. </a:t>
            </a:r>
          </a:p>
          <a:p>
            <a:pPr algn="just"/>
            <a:endParaRPr lang="en-US" sz="1800" dirty="0"/>
          </a:p>
          <a:p>
            <a:pPr algn="just"/>
            <a:r>
              <a:rPr lang="en-US" sz="1800" dirty="0"/>
              <a:t>Number of keys can be huge (1! + 2! + 3! + . . . + L!), where L is the length of the </a:t>
            </a:r>
            <a:r>
              <a:rPr lang="en-US" sz="1800" dirty="0" err="1"/>
              <a:t>ciphertext</a:t>
            </a:r>
            <a:r>
              <a:rPr lang="en-US" sz="1800" dirty="0"/>
              <a:t>. </a:t>
            </a:r>
          </a:p>
          <a:p>
            <a:pPr algn="just"/>
            <a:endParaRPr lang="en-US" sz="1800" dirty="0"/>
          </a:p>
          <a:p>
            <a:pPr algn="just"/>
            <a:r>
              <a:rPr lang="en-US" sz="1800" dirty="0"/>
              <a:t>A better approach is to guess the number of columns. Eve knows that the number of columns divides L. </a:t>
            </a:r>
          </a:p>
          <a:p>
            <a:pPr algn="just"/>
            <a:endParaRPr lang="en-US" sz="1800" dirty="0"/>
          </a:p>
          <a:p>
            <a:pPr algn="just"/>
            <a:r>
              <a:rPr lang="en-US" sz="1800" dirty="0"/>
              <a:t>For example, if the length of the cipher is 20 characters, . </a:t>
            </a:r>
          </a:p>
          <a:p>
            <a:pPr algn="just"/>
            <a:endParaRPr lang="en-US" sz="1800" dirty="0"/>
          </a:p>
          <a:p>
            <a:pPr algn="just"/>
            <a:r>
              <a:rPr lang="en-US" sz="1800" dirty="0"/>
              <a:t>the number of columns can be a combination of these factors (1, 2, 4, 5, 10, 20). </a:t>
            </a:r>
          </a:p>
          <a:p>
            <a:pPr algn="just"/>
            <a:endParaRPr lang="en-US" sz="1800" dirty="0"/>
          </a:p>
          <a:p>
            <a:pPr algn="just"/>
            <a:r>
              <a:rPr lang="en-US" dirty="0"/>
              <a:t>The first (only one column) is out of the question and the last (only one row) is unlikely.</a:t>
            </a:r>
            <a:endParaRPr lang="en-US" dirty="0">
              <a:latin typeface="+mn-lt"/>
            </a:endParaRPr>
          </a:p>
        </p:txBody>
      </p:sp>
    </p:spTree>
    <p:extLst>
      <p:ext uri="{BB962C8B-B14F-4D97-AF65-F5344CB8AC3E}">
        <p14:creationId xmlns:p14="http://schemas.microsoft.com/office/powerpoint/2010/main" val="272531760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4" name="Rectangle 3"/>
          <p:cNvSpPr/>
          <p:nvPr/>
        </p:nvSpPr>
        <p:spPr>
          <a:xfrm>
            <a:off x="224768" y="440501"/>
            <a:ext cx="8725402" cy="4001095"/>
          </a:xfrm>
          <a:prstGeom prst="rect">
            <a:avLst/>
          </a:prstGeom>
        </p:spPr>
        <p:txBody>
          <a:bodyPr wrap="square">
            <a:spAutoFit/>
          </a:bodyPr>
          <a:lstStyle/>
          <a:p>
            <a:r>
              <a:rPr lang="en-US" sz="2000" dirty="0"/>
              <a:t>Example 3.28</a:t>
            </a:r>
          </a:p>
          <a:p>
            <a:pPr algn="just"/>
            <a:r>
              <a:rPr lang="en-US" sz="1800" dirty="0"/>
              <a:t>ciphertext message “EEMYNTAACTTKONSHITZG”. </a:t>
            </a:r>
          </a:p>
          <a:p>
            <a:pPr algn="just"/>
            <a:r>
              <a:rPr lang="en-US" sz="1800" dirty="0"/>
              <a:t>Message length L = 20.  Number of columns can be 1, 2, 4, 5, 10, or 20. </a:t>
            </a:r>
          </a:p>
          <a:p>
            <a:pPr algn="just"/>
            <a:endParaRPr lang="en-US" sz="1800" dirty="0"/>
          </a:p>
          <a:p>
            <a:pPr marL="342900" indent="-342900" algn="just">
              <a:buAutoNum type="alphaLcPeriod"/>
            </a:pPr>
            <a:r>
              <a:rPr lang="en-US" sz="1800" dirty="0"/>
              <a:t> If the number of columns is 2.</a:t>
            </a:r>
          </a:p>
          <a:p>
            <a:pPr algn="just"/>
            <a:r>
              <a:rPr lang="en-US" sz="1800" dirty="0"/>
              <a:t>      Two permutations are (1, 2) and (2, 1). </a:t>
            </a:r>
          </a:p>
          <a:p>
            <a:pPr algn="just"/>
            <a:r>
              <a:rPr lang="en-US" sz="1800" dirty="0"/>
              <a:t>      The first one means there would be no permutation. </a:t>
            </a:r>
          </a:p>
          <a:p>
            <a:pPr algn="just"/>
            <a:r>
              <a:rPr lang="en-US" sz="1800" dirty="0"/>
              <a:t>      Eve tries the second one. </a:t>
            </a:r>
          </a:p>
          <a:p>
            <a:pPr algn="just"/>
            <a:r>
              <a:rPr lang="en-US" sz="1800" dirty="0"/>
              <a:t>    </a:t>
            </a:r>
          </a:p>
          <a:p>
            <a:pPr algn="just"/>
            <a:r>
              <a:rPr lang="en-US" sz="1800" dirty="0"/>
              <a:t>      Eve divides ciphertext into 2-character units: </a:t>
            </a:r>
            <a:r>
              <a:rPr lang="en-US" dirty="0"/>
              <a:t>“EE MY NT AA CT TK ON  SH IT ZG”. </a:t>
            </a:r>
          </a:p>
          <a:p>
            <a:pPr algn="just"/>
            <a:r>
              <a:rPr lang="en-US" sz="1800" dirty="0"/>
              <a:t>    </a:t>
            </a:r>
          </a:p>
          <a:p>
            <a:pPr algn="just"/>
            <a:r>
              <a:rPr lang="en-US" sz="1800" dirty="0"/>
              <a:t>     She then tries to permute each of these getting “</a:t>
            </a:r>
            <a:r>
              <a:rPr lang="en-US" sz="1800" dirty="0" err="1"/>
              <a:t>ee</a:t>
            </a:r>
            <a:r>
              <a:rPr lang="en-US" sz="1800" dirty="0"/>
              <a:t> </a:t>
            </a:r>
            <a:r>
              <a:rPr lang="en-US" sz="1800" dirty="0" err="1"/>
              <a:t>ym</a:t>
            </a:r>
            <a:r>
              <a:rPr lang="en-US" sz="1800" dirty="0"/>
              <a:t> </a:t>
            </a:r>
            <a:r>
              <a:rPr lang="en-US" sz="1800" dirty="0" err="1"/>
              <a:t>nt</a:t>
            </a:r>
            <a:r>
              <a:rPr lang="en-US" sz="1800" dirty="0"/>
              <a:t> aa </a:t>
            </a:r>
            <a:r>
              <a:rPr lang="en-US" sz="1800" dirty="0" err="1"/>
              <a:t>tc</a:t>
            </a:r>
            <a:r>
              <a:rPr lang="en-US" sz="1800" dirty="0"/>
              <a:t> kt no </a:t>
            </a:r>
            <a:r>
              <a:rPr lang="en-US" sz="1800" dirty="0" err="1"/>
              <a:t>hs</a:t>
            </a:r>
            <a:r>
              <a:rPr lang="en-US" sz="1800" dirty="0"/>
              <a:t> </a:t>
            </a:r>
            <a:r>
              <a:rPr lang="en-US" sz="1800" dirty="0" err="1"/>
              <a:t>ti</a:t>
            </a:r>
            <a:r>
              <a:rPr lang="en-US" sz="1800" dirty="0"/>
              <a:t> </a:t>
            </a:r>
            <a:r>
              <a:rPr lang="en-US" sz="1800" dirty="0" err="1"/>
              <a:t>gz</a:t>
            </a:r>
            <a:r>
              <a:rPr lang="en-US" sz="1800" dirty="0"/>
              <a:t>”,    </a:t>
            </a:r>
          </a:p>
          <a:p>
            <a:pPr algn="just"/>
            <a:r>
              <a:rPr lang="en-US" sz="1800" dirty="0"/>
              <a:t>     which does not make sense.</a:t>
            </a:r>
          </a:p>
          <a:p>
            <a:pPr marL="342900" indent="-342900" algn="just">
              <a:buAutoNum type="alphaLcPeriod"/>
            </a:pPr>
            <a:endParaRPr lang="en-US" sz="1800" dirty="0"/>
          </a:p>
        </p:txBody>
      </p:sp>
    </p:spTree>
    <p:extLst>
      <p:ext uri="{BB962C8B-B14F-4D97-AF65-F5344CB8AC3E}">
        <p14:creationId xmlns:p14="http://schemas.microsoft.com/office/powerpoint/2010/main" val="317441677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4" name="Rectangle 3"/>
          <p:cNvSpPr/>
          <p:nvPr/>
        </p:nvSpPr>
        <p:spPr>
          <a:xfrm>
            <a:off x="224768" y="440501"/>
            <a:ext cx="8648592" cy="4278094"/>
          </a:xfrm>
          <a:prstGeom prst="rect">
            <a:avLst/>
          </a:prstGeom>
        </p:spPr>
        <p:txBody>
          <a:bodyPr wrap="square">
            <a:spAutoFit/>
          </a:bodyPr>
          <a:lstStyle/>
          <a:p>
            <a:r>
              <a:rPr lang="en-US" sz="2000" dirty="0"/>
              <a:t>Example 3.28</a:t>
            </a:r>
          </a:p>
          <a:p>
            <a:pPr algn="just"/>
            <a:r>
              <a:rPr lang="en-US" sz="1800" dirty="0"/>
              <a:t>ciphertext message “</a:t>
            </a:r>
            <a:r>
              <a:rPr lang="en-US" sz="1800" dirty="0">
                <a:solidFill>
                  <a:srgbClr val="FF0000"/>
                </a:solidFill>
              </a:rPr>
              <a:t>EEMYNTAACTTKONSHITZG</a:t>
            </a:r>
            <a:r>
              <a:rPr lang="en-US" sz="1800" dirty="0"/>
              <a:t>”. </a:t>
            </a:r>
          </a:p>
          <a:p>
            <a:pPr algn="just"/>
            <a:r>
              <a:rPr lang="en-US" sz="1800" dirty="0"/>
              <a:t>Message length L = 20.  Number of columns can be 1, 2, 4, 5, 10, or 20. </a:t>
            </a:r>
          </a:p>
          <a:p>
            <a:pPr algn="just"/>
            <a:endParaRPr lang="en-US" sz="1800" dirty="0"/>
          </a:p>
          <a:p>
            <a:pPr marL="342900" indent="-342900" algn="just">
              <a:buAutoNum type="alphaLcPeriod"/>
            </a:pPr>
            <a:endParaRPr lang="en-US" sz="1800" dirty="0"/>
          </a:p>
          <a:p>
            <a:pPr algn="just"/>
            <a:r>
              <a:rPr lang="en-US" sz="1800" dirty="0">
                <a:solidFill>
                  <a:srgbClr val="FF0000"/>
                </a:solidFill>
              </a:rPr>
              <a:t>b. If the number of columns is 4, there are 4! = 24 permutations</a:t>
            </a:r>
            <a:r>
              <a:rPr lang="en-US" sz="1800" dirty="0"/>
              <a:t>. </a:t>
            </a:r>
          </a:p>
          <a:p>
            <a:pPr algn="just"/>
            <a:r>
              <a:rPr lang="en-US" sz="1800" dirty="0"/>
              <a:t>The first one (1 2 3 4) means there would be no permutation. </a:t>
            </a:r>
          </a:p>
          <a:p>
            <a:pPr algn="just"/>
            <a:r>
              <a:rPr lang="en-US" sz="1800" dirty="0"/>
              <a:t>Eve needs to try the rest. After trying all 23 possibilities, Eve finds no plaintext that makes sense.</a:t>
            </a:r>
          </a:p>
          <a:p>
            <a:pPr algn="just"/>
            <a:endParaRPr lang="en-US" sz="1800" dirty="0"/>
          </a:p>
          <a:p>
            <a:pPr algn="just"/>
            <a:r>
              <a:rPr lang="en-US" sz="1800" dirty="0">
                <a:solidFill>
                  <a:srgbClr val="FF0000"/>
                </a:solidFill>
              </a:rPr>
              <a:t>c. If the number of columns is 5, there are 5! = 120 permutations. </a:t>
            </a:r>
          </a:p>
          <a:p>
            <a:pPr algn="just"/>
            <a:r>
              <a:rPr lang="en-US" sz="1800" dirty="0"/>
              <a:t>The first one (1 2 3 4 5) means there would be no permutation. </a:t>
            </a:r>
          </a:p>
          <a:p>
            <a:pPr algn="just"/>
            <a:r>
              <a:rPr lang="en-US" sz="1800" dirty="0"/>
              <a:t>Eve needs to try the rest. </a:t>
            </a:r>
          </a:p>
          <a:p>
            <a:pPr algn="just"/>
            <a:r>
              <a:rPr lang="en-US" sz="1800" dirty="0"/>
              <a:t>The permutation (2 5 1 3 4) yields a plaintext “</a:t>
            </a:r>
            <a:r>
              <a:rPr lang="en-US" sz="1800" dirty="0" err="1">
                <a:solidFill>
                  <a:srgbClr val="FF0000"/>
                </a:solidFill>
              </a:rPr>
              <a:t>enemyattackstonightz</a:t>
            </a:r>
            <a:r>
              <a:rPr lang="en-US" sz="1800" dirty="0"/>
              <a:t>” that makes sense after removing the bogus letter z and adding spaces</a:t>
            </a:r>
            <a:endParaRPr lang="en-US" sz="1800" dirty="0">
              <a:latin typeface="+mn-lt"/>
            </a:endParaRPr>
          </a:p>
        </p:txBody>
      </p:sp>
    </p:spTree>
    <p:extLst>
      <p:ext uri="{BB962C8B-B14F-4D97-AF65-F5344CB8AC3E}">
        <p14:creationId xmlns:p14="http://schemas.microsoft.com/office/powerpoint/2010/main" val="355234829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4" name="Rectangle 3"/>
          <p:cNvSpPr/>
          <p:nvPr/>
        </p:nvSpPr>
        <p:spPr>
          <a:xfrm>
            <a:off x="224768" y="440501"/>
            <a:ext cx="8648592" cy="1261884"/>
          </a:xfrm>
          <a:prstGeom prst="rect">
            <a:avLst/>
          </a:prstGeom>
        </p:spPr>
        <p:txBody>
          <a:bodyPr wrap="square">
            <a:spAutoFit/>
          </a:bodyPr>
          <a:lstStyle/>
          <a:p>
            <a:r>
              <a:rPr lang="en-US" sz="2000" dirty="0">
                <a:solidFill>
                  <a:srgbClr val="C00000"/>
                </a:solidFill>
              </a:rPr>
              <a:t>Pattern Attack</a:t>
            </a:r>
          </a:p>
          <a:p>
            <a:endParaRPr lang="en-US" sz="2000" dirty="0">
              <a:solidFill>
                <a:srgbClr val="C00000"/>
              </a:solidFill>
            </a:endParaRPr>
          </a:p>
          <a:p>
            <a:pPr algn="just"/>
            <a:r>
              <a:rPr lang="en-US" sz="1800" dirty="0"/>
              <a:t>The ciphertext created from a keyed transposition cipher has some repeated patterns. Example:</a:t>
            </a:r>
            <a:endParaRPr lang="en-US" sz="1800" dirty="0">
              <a:latin typeface="+mn-lt"/>
            </a:endParaRPr>
          </a:p>
        </p:txBody>
      </p:sp>
      <p:pic>
        <p:nvPicPr>
          <p:cNvPr id="2" name="Picture 1"/>
          <p:cNvPicPr>
            <a:picLocks noChangeAspect="1"/>
          </p:cNvPicPr>
          <p:nvPr/>
        </p:nvPicPr>
        <p:blipFill>
          <a:blip r:embed="rId3"/>
          <a:stretch>
            <a:fillRect/>
          </a:stretch>
        </p:blipFill>
        <p:spPr>
          <a:xfrm>
            <a:off x="404796" y="2451010"/>
            <a:ext cx="8222279" cy="359106"/>
          </a:xfrm>
          <a:prstGeom prst="rect">
            <a:avLst/>
          </a:prstGeom>
        </p:spPr>
      </p:pic>
      <p:sp>
        <p:nvSpPr>
          <p:cNvPr id="3" name="Rectangle 2"/>
          <p:cNvSpPr/>
          <p:nvPr/>
        </p:nvSpPr>
        <p:spPr>
          <a:xfrm>
            <a:off x="362919" y="4124563"/>
            <a:ext cx="8418162" cy="2062103"/>
          </a:xfrm>
          <a:prstGeom prst="rect">
            <a:avLst/>
          </a:prstGeom>
        </p:spPr>
        <p:txBody>
          <a:bodyPr wrap="square">
            <a:spAutoFit/>
          </a:bodyPr>
          <a:lstStyle/>
          <a:p>
            <a:pPr algn="just"/>
            <a:r>
              <a:rPr lang="en-US" dirty="0">
                <a:latin typeface="Generic98-Regular"/>
              </a:rPr>
              <a:t>The 1st character in the </a:t>
            </a:r>
            <a:r>
              <a:rPr lang="en-US" dirty="0" err="1">
                <a:latin typeface="Generic98-Regular"/>
              </a:rPr>
              <a:t>ciphertext</a:t>
            </a:r>
            <a:r>
              <a:rPr lang="en-US" dirty="0">
                <a:latin typeface="Generic98-Regular"/>
              </a:rPr>
              <a:t> comes from the 3rd character in the plaintext. The 2nd character in the ciphertext comes from the 8th character in the plaintext and  so on.</a:t>
            </a:r>
          </a:p>
          <a:p>
            <a:pPr algn="just"/>
            <a:endParaRPr lang="en-US" dirty="0">
              <a:latin typeface="Generic98-Regular"/>
            </a:endParaRPr>
          </a:p>
          <a:p>
            <a:pPr algn="just"/>
            <a:r>
              <a:rPr lang="en-US" dirty="0">
                <a:latin typeface="Generic98-Regular"/>
              </a:rPr>
              <a:t> There is a pattern: We have five groups: (3, 8, 13, 18), (1, 6, 11, 16), (4, 9, 14, 19), (5, 10, 15, 20), and (2, 7, 12, 17). In all groups, the difference between the two adjacent numbers is 5. </a:t>
            </a:r>
          </a:p>
          <a:p>
            <a:pPr algn="just"/>
            <a:endParaRPr lang="en-US" dirty="0">
              <a:latin typeface="Generic98-Regular"/>
            </a:endParaRPr>
          </a:p>
          <a:p>
            <a:pPr algn="just"/>
            <a:r>
              <a:rPr lang="en-US" dirty="0">
                <a:latin typeface="Generic98-Regular"/>
              </a:rPr>
              <a:t>If Eve knows or can guess the number of columns (5 in this case), she can organize the ciphertext in groups of four characters. Permuting the groups can provide the clue to finding the plaintext.</a:t>
            </a:r>
            <a:endParaRPr lang="en-US" dirty="0"/>
          </a:p>
        </p:txBody>
      </p:sp>
    </p:spTree>
    <p:extLst>
      <p:ext uri="{BB962C8B-B14F-4D97-AF65-F5344CB8AC3E}">
        <p14:creationId xmlns:p14="http://schemas.microsoft.com/office/powerpoint/2010/main" val="92810022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4" name="Rectangle 3"/>
          <p:cNvSpPr/>
          <p:nvPr/>
        </p:nvSpPr>
        <p:spPr>
          <a:xfrm>
            <a:off x="247704" y="5060956"/>
            <a:ext cx="8648592" cy="1077218"/>
          </a:xfrm>
          <a:prstGeom prst="rect">
            <a:avLst/>
          </a:prstGeom>
        </p:spPr>
        <p:txBody>
          <a:bodyPr wrap="square">
            <a:spAutoFit/>
          </a:bodyPr>
          <a:lstStyle/>
          <a:p>
            <a:pPr algn="just"/>
            <a:r>
              <a:rPr lang="en-US" dirty="0"/>
              <a:t>Double transposition ciphers can make the job of the cryptanalyst difficult.</a:t>
            </a:r>
          </a:p>
          <a:p>
            <a:pPr algn="just"/>
            <a:r>
              <a:rPr lang="en-US" dirty="0"/>
              <a:t> An example of such a cipher would be the one that repeats twice the algorithm used for encryption and decryption.</a:t>
            </a:r>
          </a:p>
          <a:p>
            <a:pPr algn="just"/>
            <a:r>
              <a:rPr lang="en-US" dirty="0"/>
              <a:t> A different key can be used in each step, but normally the same key is used.</a:t>
            </a:r>
          </a:p>
        </p:txBody>
      </p:sp>
      <p:pic>
        <p:nvPicPr>
          <p:cNvPr id="2" name="Picture 1">
            <a:extLst>
              <a:ext uri="{FF2B5EF4-FFF2-40B4-BE49-F238E27FC236}">
                <a16:creationId xmlns:a16="http://schemas.microsoft.com/office/drawing/2014/main" id="{044CF292-B582-80B8-CD6C-60868C1966B0}"/>
              </a:ext>
            </a:extLst>
          </p:cNvPr>
          <p:cNvPicPr>
            <a:picLocks noChangeAspect="1"/>
          </p:cNvPicPr>
          <p:nvPr/>
        </p:nvPicPr>
        <p:blipFill>
          <a:blip r:embed="rId3"/>
          <a:stretch>
            <a:fillRect/>
          </a:stretch>
        </p:blipFill>
        <p:spPr>
          <a:xfrm>
            <a:off x="1192360" y="929907"/>
            <a:ext cx="6285479" cy="3845234"/>
          </a:xfrm>
          <a:prstGeom prst="rect">
            <a:avLst/>
          </a:prstGeom>
        </p:spPr>
      </p:pic>
      <p:sp>
        <p:nvSpPr>
          <p:cNvPr id="5" name="TextBox 4">
            <a:extLst>
              <a:ext uri="{FF2B5EF4-FFF2-40B4-BE49-F238E27FC236}">
                <a16:creationId xmlns:a16="http://schemas.microsoft.com/office/drawing/2014/main" id="{C9885C9B-0A3E-D6D3-57F0-099224F574D7}"/>
              </a:ext>
            </a:extLst>
          </p:cNvPr>
          <p:cNvSpPr txBox="1"/>
          <p:nvPr/>
        </p:nvSpPr>
        <p:spPr>
          <a:xfrm>
            <a:off x="247704" y="456599"/>
            <a:ext cx="4572000" cy="400110"/>
          </a:xfrm>
          <a:prstGeom prst="rect">
            <a:avLst/>
          </a:prstGeom>
          <a:noFill/>
        </p:spPr>
        <p:txBody>
          <a:bodyPr wrap="square">
            <a:spAutoFit/>
          </a:bodyPr>
          <a:lstStyle/>
          <a:p>
            <a:r>
              <a:rPr lang="en-US" sz="2000" dirty="0">
                <a:solidFill>
                  <a:srgbClr val="C00000"/>
                </a:solidFill>
              </a:rPr>
              <a:t>Double Transposition Ciphers</a:t>
            </a:r>
          </a:p>
        </p:txBody>
      </p:sp>
    </p:spTree>
    <p:extLst>
      <p:ext uri="{BB962C8B-B14F-4D97-AF65-F5344CB8AC3E}">
        <p14:creationId xmlns:p14="http://schemas.microsoft.com/office/powerpoint/2010/main" val="381455975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sz="1400" b="1">
                <a:solidFill>
                  <a:srgbClr val="3333CC"/>
                </a:solidFill>
              </a:rPr>
              <a:t>.</a:t>
            </a:r>
          </a:p>
        </p:txBody>
      </p:sp>
      <p:sp>
        <p:nvSpPr>
          <p:cNvPr id="124931" name="Text Box 2"/>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sz="1400" b="1">
              <a:solidFill>
                <a:srgbClr val="3333CC"/>
              </a:solidFill>
            </a:endParaRPr>
          </a:p>
        </p:txBody>
      </p:sp>
      <p:sp>
        <p:nvSpPr>
          <p:cNvPr id="3" name="Rectangle 2"/>
          <p:cNvSpPr/>
          <p:nvPr/>
        </p:nvSpPr>
        <p:spPr>
          <a:xfrm>
            <a:off x="347450" y="779055"/>
            <a:ext cx="8141860" cy="584775"/>
          </a:xfrm>
          <a:prstGeom prst="rect">
            <a:avLst/>
          </a:prstGeom>
        </p:spPr>
        <p:txBody>
          <a:bodyPr wrap="square">
            <a:spAutoFit/>
          </a:bodyPr>
          <a:lstStyle/>
          <a:p>
            <a:pPr algn="just"/>
            <a:r>
              <a:rPr lang="en-US" dirty="0">
                <a:latin typeface="Generic98-Regular"/>
              </a:rPr>
              <a:t>Although, the cryptanalyst can still use the single-letter frequency attack on the </a:t>
            </a:r>
            <a:r>
              <a:rPr lang="en-US" dirty="0" err="1">
                <a:latin typeface="Generic98-Regular"/>
              </a:rPr>
              <a:t>ciphertext</a:t>
            </a:r>
            <a:r>
              <a:rPr lang="en-US" dirty="0">
                <a:latin typeface="Generic98-Regular"/>
              </a:rPr>
              <a:t>, a </a:t>
            </a:r>
            <a:r>
              <a:rPr lang="en-US" dirty="0">
                <a:solidFill>
                  <a:srgbClr val="FF0000"/>
                </a:solidFill>
                <a:latin typeface="Generic98-Regular"/>
              </a:rPr>
              <a:t>pattern attack is now much more difficult</a:t>
            </a:r>
            <a:r>
              <a:rPr lang="en-US" dirty="0">
                <a:latin typeface="Generic98-Regular"/>
              </a:rPr>
              <a:t>. The pattern analysis of the text shows</a:t>
            </a:r>
            <a:endParaRPr lang="en-US" dirty="0"/>
          </a:p>
        </p:txBody>
      </p:sp>
      <p:pic>
        <p:nvPicPr>
          <p:cNvPr id="4" name="Picture 3"/>
          <p:cNvPicPr>
            <a:picLocks noChangeAspect="1"/>
          </p:cNvPicPr>
          <p:nvPr/>
        </p:nvPicPr>
        <p:blipFill>
          <a:blip r:embed="rId3"/>
          <a:stretch>
            <a:fillRect/>
          </a:stretch>
        </p:blipFill>
        <p:spPr>
          <a:xfrm>
            <a:off x="837577" y="2163566"/>
            <a:ext cx="7430437" cy="302597"/>
          </a:xfrm>
          <a:prstGeom prst="rect">
            <a:avLst/>
          </a:prstGeom>
        </p:spPr>
      </p:pic>
    </p:spTree>
    <p:extLst>
      <p:ext uri="{BB962C8B-B14F-4D97-AF65-F5344CB8AC3E}">
        <p14:creationId xmlns:p14="http://schemas.microsoft.com/office/powerpoint/2010/main" val="2009498120"/>
      </p:ext>
    </p:extLst>
  </p:cSld>
  <p:clrMapOvr>
    <a:masterClrMapping/>
  </p:clrMapOvr>
</p:sld>
</file>

<file path=ppt/theme/theme1.xml><?xml version="1.0" encoding="utf-8"?>
<a:theme xmlns:a="http://schemas.openxmlformats.org/drawingml/2006/main" name="default">
  <a:themeElements>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Template>
  <TotalTime>20520</TotalTime>
  <Words>6102</Words>
  <Application>Microsoft Office PowerPoint</Application>
  <PresentationFormat>On-screen Show (4:3)</PresentationFormat>
  <Paragraphs>806</Paragraphs>
  <Slides>108</Slides>
  <Notes>43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108</vt:i4>
      </vt:variant>
    </vt:vector>
  </HeadingPairs>
  <TitlesOfParts>
    <vt:vector size="118" baseType="lpstr">
      <vt:lpstr>Arial</vt:lpstr>
      <vt:lpstr>Calibri</vt:lpstr>
      <vt:lpstr>Generic104-Regular</vt:lpstr>
      <vt:lpstr>Generic95-Regular</vt:lpstr>
      <vt:lpstr>Generic96-Regular</vt:lpstr>
      <vt:lpstr>Generic97-Regular</vt:lpstr>
      <vt:lpstr>Generic98-Regular</vt:lpstr>
      <vt:lpstr>Times New Roman</vt:lpstr>
      <vt:lpstr>Wingdings</vt:lpstr>
      <vt:lpstr>default</vt:lpstr>
      <vt:lpstr>INFORMATION SECURITY [3 0 0 3] ICT 3172: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SJEC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DEMIAN</dc:creator>
  <cp:lastModifiedBy>Raghavendra Achar [MAHE-MIT]</cp:lastModifiedBy>
  <cp:revision>2324</cp:revision>
  <dcterms:created xsi:type="dcterms:W3CDTF">2009-06-28T04:21:19Z</dcterms:created>
  <dcterms:modified xsi:type="dcterms:W3CDTF">2023-08-18T06:50:06Z</dcterms:modified>
</cp:coreProperties>
</file>