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3.xml" ContentType="application/inkml+xml"/>
  <Override PartName="/ppt/ink/ink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7"/>
  </p:notesMasterIdLst>
  <p:sldIdLst>
    <p:sldId id="256" r:id="rId2"/>
    <p:sldId id="302" r:id="rId3"/>
    <p:sldId id="307" r:id="rId4"/>
    <p:sldId id="309" r:id="rId5"/>
    <p:sldId id="259" r:id="rId6"/>
    <p:sldId id="260" r:id="rId7"/>
    <p:sldId id="261" r:id="rId8"/>
    <p:sldId id="262" r:id="rId9"/>
    <p:sldId id="263" r:id="rId10"/>
    <p:sldId id="264" r:id="rId11"/>
    <p:sldId id="265" r:id="rId12"/>
    <p:sldId id="266" r:id="rId13"/>
    <p:sldId id="267" r:id="rId14"/>
    <p:sldId id="268" r:id="rId15"/>
    <p:sldId id="269" r:id="rId16"/>
    <p:sldId id="295" r:id="rId17"/>
    <p:sldId id="270" r:id="rId18"/>
    <p:sldId id="271" r:id="rId19"/>
    <p:sldId id="272" r:id="rId20"/>
    <p:sldId id="273" r:id="rId21"/>
    <p:sldId id="274" r:id="rId22"/>
    <p:sldId id="308" r:id="rId23"/>
    <p:sldId id="275" r:id="rId24"/>
    <p:sldId id="276" r:id="rId25"/>
    <p:sldId id="277" r:id="rId26"/>
    <p:sldId id="278" r:id="rId27"/>
    <p:sldId id="279" r:id="rId28"/>
    <p:sldId id="280" r:id="rId29"/>
    <p:sldId id="281" r:id="rId30"/>
    <p:sldId id="282" r:id="rId31"/>
    <p:sldId id="283" r:id="rId32"/>
    <p:sldId id="284" r:id="rId33"/>
    <p:sldId id="285" r:id="rId34"/>
    <p:sldId id="287" r:id="rId35"/>
    <p:sldId id="288" r:id="rId36"/>
    <p:sldId id="289" r:id="rId37"/>
    <p:sldId id="290" r:id="rId38"/>
    <p:sldId id="291" r:id="rId39"/>
    <p:sldId id="292" r:id="rId40"/>
    <p:sldId id="293" r:id="rId41"/>
    <p:sldId id="294" r:id="rId42"/>
    <p:sldId id="303" r:id="rId43"/>
    <p:sldId id="304" r:id="rId44"/>
    <p:sldId id="305" r:id="rId45"/>
    <p:sldId id="306" r:id="rId46"/>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990099"/>
    <a:srgbClr val="0000CC"/>
    <a:srgbClr val="FF0066"/>
    <a:srgbClr val="CCCC00"/>
    <a:srgbClr val="FFFF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3" autoAdjust="0"/>
    <p:restoredTop sz="75948" autoAdjust="0"/>
  </p:normalViewPr>
  <p:slideViewPr>
    <p:cSldViewPr>
      <p:cViewPr varScale="1">
        <p:scale>
          <a:sx n="55" d="100"/>
          <a:sy n="55" d="100"/>
        </p:scale>
        <p:origin x="1320" y="72"/>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35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3" Type="http://schemas.openxmlformats.org/officeDocument/2006/relationships/slide" Target="slides/slide8.xml"/><Relationship Id="rId7" Type="http://schemas.openxmlformats.org/officeDocument/2006/relationships/slide" Target="slides/slide25.xml"/><Relationship Id="rId2" Type="http://schemas.openxmlformats.org/officeDocument/2006/relationships/slide" Target="slides/slide6.xml"/><Relationship Id="rId1" Type="http://schemas.openxmlformats.org/officeDocument/2006/relationships/slide" Target="slides/slide1.xml"/><Relationship Id="rId6" Type="http://schemas.openxmlformats.org/officeDocument/2006/relationships/slide" Target="slides/slide20.xml"/><Relationship Id="rId5" Type="http://schemas.openxmlformats.org/officeDocument/2006/relationships/slide" Target="slides/slide17.xml"/><Relationship Id="rId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2T08:34:41.977"/>
    </inkml:context>
    <inkml:brush xml:id="br0">
      <inkml:brushProperty name="width" value="0.05" units="cm"/>
      <inkml:brushProperty name="height" value="0.05" units="cm"/>
    </inkml:brush>
  </inkml:definitions>
  <inkml:trace contextRef="#ctx0" brushRef="#br0">181 338 6099,'-8'0'171,"1"0"0,0 1 0,-1-1 0,1 1 0,0 1 0,0-1 0,0 1-1,0 1 1,0-1 0,0 1 0,-9 5 0,2 2-257,1-1-1,0 2 0,-23 23 1,34-38 134,1 0 0,-1-1 0,1 1 0,0 0 0,0 0 0,1-1 0,-1 1 0,1-5 0,3-227 1222,8 143-2663,-10 75 978,2-17-3166,0 98-536</inkml:trace>
</inkml:ink>
</file>

<file path=ppt/ink/ink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12T09:32:34.448"/>
    </inkml:context>
    <inkml:brush xml:id="br0">
      <inkml:brushProperty name="width" value="0.05292" units="cm"/>
      <inkml:brushProperty name="height" value="0.05292" units="cm"/>
      <inkml:brushProperty name="color" value="#FF0000"/>
    </inkml:brush>
  </inkml:definitions>
  <inkml:trace contextRef="#ctx0" brushRef="#br0">33496 393 443 0,'-3'16'3'0,"3"-6"-1"0,-1-3 6 0,0 10 1 0,-3-8 1 0,4 0 10 0,1 0 2 0,-1-10 2 0,0 0 0 16,0 1 2-16,0 0 0 0,1-1-15 16,-1 1-2-16,0 0-2 0,2 0-1 15,0-2-2-15,1 0 0 0,-1 1-2 16,0 0 0-16,1-1-1 0,-1 1 0 15,0-1-1-15,0 2 1 0,0-3-1 0,0 2 1 16,0-1 1-16,2 0 2 0,-2 0 3 16,3-1 3-16,-1 1 1 0,1 0 2 15,0-1 1-15,0 1 1 0,-1-2-2 16,1 1-2-16,0 1-1 0,0 0-3 16,0-2-1-16,0 1-1 0,0 1-1 15,0 0-2-15,-3 0 0 0,2 0-1 16,-3 1-1-16,2-1 1 0,-2 2-2 15,-1-1 1-15,0 1-1 0,1 0 1 16,-1 0-1-16,0-1 1 0,0 0 0 16,1 1 0-16,0-1 1 0,1-1-1 0,-2 1 1 15,1 1-1-15,0 0 1 0,0 0-1 16,-1 0 1-16,0 0-1 0,2 0 0 16,-2 0 0-16,1 0 0 0,0-1 0 15,-1 1-2-15,0 1 0 0,0-2-3 16,0 1-1-16,0-1-5 0,0 1-3 15,-1 0-5-15,1 1-3 0,0-1 1 0,-1 0 2 16,-1 1 1-16,1 0 2 0,0 1 0 16,0-2-2-16,-2 0-7 0,1 1-14 15,-1-1-24-15,1 0-28 0,-3 1-54 16,0-1-108-16</inkml:trace>
</inkml:ink>
</file>

<file path=ppt/ink/ink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12T10:19:54.749"/>
    </inkml:context>
    <inkml:brush xml:id="br0">
      <inkml:brushProperty name="width" value="0.05292" units="cm"/>
      <inkml:brushProperty name="height" value="0.05292" units="cm"/>
      <inkml:brushProperty name="color" value="#FF0000"/>
    </inkml:brush>
  </inkml:definitions>
  <inkml:trace contextRef="#ctx0" brushRef="#br0">6964 12968 82 0,'24'3'21'0,"3"-5"1"0,1 0-10 0,3-3-6 16,1-2-2-16,5-2-1 0,0 3-1 16,5 0-1-16,5 2 1 0,0 1-1 15,2 1 0-15,0 4-1 0,-2 0 1 16,-2 3 0-16,2-3 0 0,-3 0 2 16,5-5 2-16,1-2 3 0,5-2 3 15,3-8 0-15,4-2 2 0,2-1-1 16,3-4 0-16,4-3-3 0,4-1-2 15,1 1-2-15,0 1 0 0,1 4 0 16,2-1 0-16,5 1 0 0,-4 7-1 0,-1 2 0 16,-1 2 0-16,-1 4-2 0,-1 0 0 15,0 3-1-15,-4 1-1 0,0 2 1 16,4-1 0-16,5 2-1 0,0-3 1 16,5-5-2-16,4-4-1 0,5-2-1 15,5-6-1-15,-2-11 1 0,4-5-1 16,7-3 0-16,2-4 1 0,-1-1 2 15,-3 3 0-15,-7 1 1 0,2 6 1 0,-2 4-1 16,-6 5 0-16,-7 9 0 0,-5 3 1 16,-3 1-1-16,1 4 0 0,-1 4 0 15,-3-1 0-15,2 1 1 0,1-3-1 16,4 0 0-16,7-2 0 0,3-1 0 16,1-1 0-16,1-6-2 0,3-6 0 15,5 0 0-15,1-7-1 0,1-3 0 0,-5-4 1 16,-5-3 0-16,3-3 2 0,-5 6 2 15,-5-2 1-15,-6 10 1 0,-6 6 0 16,-4 4 1-16,-3 3-2 0,-8 3 1 16,-1 2-1-16,-1 0 0 0,0-2-2 15,4-1 0-15,2 0 1 0,3 0-1 16,3-3 0-16,4-1-1 0,5-1 0 16,0-2-4-16,1 4-10 0,-2-4-16 15,2 0-12-15,-1 0-29 0,-4 1-62 16</inkml:trace>
  <inkml:trace contextRef="#ctx0" brushRef="#br0" timeOffset="807.08">14762 11375 76 0,'22'-19'21'0,"3"-3"2"0,1-4-8 16,1 3 0-16,-1-1 1 0,-3 2 4 0,-3-2 5 16,-3 2 5-16,-6 0 8 0,-4 5 3 15,-6-2 0-15,-4 0-2 0,-7-4-7 16,-9 0-4-16,-4-2-6 0,-5 2-5 15,-4-4-6-15,-3 0-1 0,-3 1-1 16,0 1-1-16,0-1-1 0,-4 0 0 16,0-2-4-16,0 0-1 0,-6-4-2 15,-2 1-3-15,-2 3-2 0,-2 1-4 0,3 4 0 16,-7 2-1-16,-2 3 0 0,-3 5 3 16,-5 0 3-16,-4 3 2 0,-5 3 3 15,-3-2 3-15,-2 2 0 0,-4 0 1 16,-6-7 0-16,3 3-1 0,1-2 1 15,-3-2 0-15,-3 0-1 0,-3-2 1 16,0-1-3-16,7 3 1 0,-2 4-2 16,-4-1 0-16,-3-1-1 0,-1 4 0 15,2 2 0-15,0 6 0 0,-8 2 1 0,-4 2 0 16,-3 4-1-16,3 8 0 0,-3 5 1 16,-9 2 1-16,-3 1-1 0,1 4 1 15,-2 0 1-15,-3-1-1 0,0-2 1 16,5-3 0-16,5-4 0 0,0-5 0 15,-1-2 0-15,11 0 0 0,3-4 0 16,-3-4-1-16,-10 2 0 0,1 5 0 16,5-1-2-16,1 2-1 0,-6 1 0 0,-3 5 0 15,2 2 1-15,6 9 0 0,1 0-1 16,-11 5 2-16,3 9 1 0,1 1-1 16,7 5 1-16,-11-1 0 0,4 0 0 15,3-1-1-15,8-1 0 0,2-3 0 16,-3-5 0-16,3 2-1 0,14-1 1 15,4-3-1-15,0-1 0 0,6-2 0 16,2-3 0-16,6 2 1 0,1-2-1 16,1-1 0-16,3 0 0 0,1-2 0 0,1 1 0 15,0 4 0-15,-1-1 0 0,-1 3 0 16,2 2 0-16,-2 7 1 0,3 6-1 16,1 6 1-16,4 2-1 0,7 1 0 15,3 1 0-15,0-3 1 0,4-3-1 16,4-6 0-16,8-2 0 0,4 1 0 15,5 1 0-15,7-3 0 0,6 1-1 0,3 0 1 16,4-2 0-16,1-2-1 0,0-6 1 16,2-1 0-16,-1-3 0 0,-1 2 0 15,3-1 1-15,-2 3 0 0,1 0 0 16,2 4 0-16,2 1-1 0,3 1 0 16,3 1 0-16,6-1-1 0,4 0-2 15,5-2-3-15,5-3-1 0,5-1-3 16,4-5-6-16,2-1-8 0,3-2-14 15,-1-3-20-15,1 1-23 0,-3-3-49 0,-3-6-99 16</inkml:trace>
</inkml:ink>
</file>

<file path=ppt/ink/ink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12T10:22:06.570"/>
    </inkml:context>
    <inkml:brush xml:id="br0">
      <inkml:brushProperty name="width" value="0.05292" units="cm"/>
      <inkml:brushProperty name="height" value="0.05292" units="cm"/>
      <inkml:brushProperty name="color" value="#FF0000"/>
    </inkml:brush>
  </inkml:definitions>
  <inkml:trace contextRef="#ctx0" brushRef="#br0">14003 9270 233 0,'17'0'63'15,"3"-2"5"-15,1-1 3 0,6 1-51 0,6-2 1 16,7 1 1-16,9-4 0 0,11 1-2 15,4 1-5-15,6 2-5 0,2 1-2 16,5 0-3-16,4 0 0 0,1 3-2 16,3 1-1-16,-1 1-1 0,1-3 1 15,-1-3-2-15,2 0 2 0,1 1 6 0,5 0 7 16,-6-1 8-16,-8-5 4 0,-4-3 4 16,5 2 3-16,12 6 1 0,53-6-5 15,5-2-7-15,-4-1-7 0,0 6-4 16,19-2-4-16,7 0-3 0,-6 0-2 15,-51 3-1-15,1-1-1 0,15 3-1 16,12-1 0-16,-5 2 1 0,-6-1-1 16,5 1 0-16,-5 3 1 0,-4 0-1 0,-4-2 1 15,2 0-1-15,-2 4 0 0,1 0 1 16,0-3-1-16,7 1 0 0,2 3 1 16,6-2-1-16,2 1 0 0,6-1 1 15,2-1-1-15,4 2 0 0,-1-2 1 16,3-2 0-16,-6 1-1 0,2-2 1 15,-6 1-1-15,-3 0 1 0,-4-3-1 16,-4 1 1-16,-3 1-1 0,-3 2 1 16,-9-3-1-16,3 0 0 0,-3 2 0 0,-4 1 1 15,-1-2-1-15,4-2 0 0,2 3 0 16,1 1 1-16,0-4-1 0,8 2 0 16,3-2 0-16,-3 3 0 0,-1-4 1 15,1 1-1-15,0 0 0 0,-8 3 0 16,-7-4 1-16,-8 0-1 0,1 3 0 15,-5 1 0-15,-9-2 1 0,-8 0-1 0,0-1 0 16,-5 2 0-16,-4 2 0 0,-3 0 0 16,-1-3 0-16,-1 4 0 0,0-1 0 15,0 0 1-15,0 3-1 0,3-3 0 16,1 1 0-16,-1 1 1 0,-3 0-1 16,0-1 0-16,-4 1 0 0,-4 0 1 15,-6-4-1-15,-11 1 1 0,-4-3-1 16,-5 1 1-16,-4 0-1 0,-5 1 1 15,-2-1 0-15,-3 1 0 0,-2-3 0 16,-2 4 0-16,0-3 0 0,0-3 0 16,2 1 0-16,0 1 0 0,2 1-19 0,2 5-68 15,3-1-42-15,6-1-95 0,-2-3-219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35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43012" name="Rectangle 1028"/>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35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45E123-B2FF-4594-87CA-F829AB73739F}" type="slidenum">
              <a:rPr lang="en-US" altLang="en-US"/>
              <a:pPr/>
              <a:t>‹#›</a:t>
            </a:fld>
            <a:endParaRPr lang="en-US" altLang="en-US"/>
          </a:p>
        </p:txBody>
      </p:sp>
    </p:spTree>
    <p:extLst>
      <p:ext uri="{BB962C8B-B14F-4D97-AF65-F5344CB8AC3E}">
        <p14:creationId xmlns:p14="http://schemas.microsoft.com/office/powerpoint/2010/main" val="1158364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381000" y="685800"/>
            <a:ext cx="6096000" cy="3429000"/>
          </a:xfrm>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C3ADD50-132B-4150-A78B-F1C9D07CBBCA}" type="slidenum">
              <a:rPr lang="en-US" altLang="en-US" sz="1200"/>
              <a:pPr eaLnBrk="1" hangingPunct="1"/>
              <a:t>1</a:t>
            </a:fld>
            <a:endParaRPr lang="en-US" altLang="en-US" sz="1200"/>
          </a:p>
        </p:txBody>
      </p:sp>
    </p:spTree>
    <p:extLst>
      <p:ext uri="{BB962C8B-B14F-4D97-AF65-F5344CB8AC3E}">
        <p14:creationId xmlns:p14="http://schemas.microsoft.com/office/powerpoint/2010/main" val="204856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381000" y="685800"/>
            <a:ext cx="6096000" cy="3429000"/>
          </a:xfrm>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D8E6179-5155-43FE-900D-7FC25C035194}" type="slidenum">
              <a:rPr lang="en-US" altLang="en-US" sz="1200"/>
              <a:pPr eaLnBrk="1" hangingPunct="1"/>
              <a:t>13</a:t>
            </a:fld>
            <a:endParaRPr lang="en-US" altLang="en-US" sz="1200"/>
          </a:p>
        </p:txBody>
      </p:sp>
    </p:spTree>
    <p:extLst>
      <p:ext uri="{BB962C8B-B14F-4D97-AF65-F5344CB8AC3E}">
        <p14:creationId xmlns:p14="http://schemas.microsoft.com/office/powerpoint/2010/main" val="1639307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381000" y="685800"/>
            <a:ext cx="6096000" cy="3429000"/>
          </a:xfrm>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IN" dirty="0"/>
              <a:t>Customer relationship management product</a:t>
            </a:r>
          </a:p>
          <a:p>
            <a:pPr eaLnBrk="1" hangingPunct="1"/>
            <a:endParaRPr lang="en-US" altLang="en-US" dirty="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FE06F2D-B7E0-4989-A034-C0DFAC23EE05}" type="slidenum">
              <a:rPr lang="en-US" altLang="en-US" sz="1200"/>
              <a:pPr eaLnBrk="1" hangingPunct="1"/>
              <a:t>14</a:t>
            </a:fld>
            <a:endParaRPr lang="en-US" altLang="en-US" sz="1200"/>
          </a:p>
        </p:txBody>
      </p:sp>
    </p:spTree>
    <p:extLst>
      <p:ext uri="{BB962C8B-B14F-4D97-AF65-F5344CB8AC3E}">
        <p14:creationId xmlns:p14="http://schemas.microsoft.com/office/powerpoint/2010/main" val="1746760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381000" y="685800"/>
            <a:ext cx="6096000" cy="3429000"/>
          </a:xfrm>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3A7C1A9-52E5-44F3-8D62-848CD0472A3F}" type="slidenum">
              <a:rPr lang="en-US" altLang="en-US" sz="1200"/>
              <a:pPr eaLnBrk="1" hangingPunct="1"/>
              <a:t>15</a:t>
            </a:fld>
            <a:endParaRPr lang="en-US" altLang="en-US" sz="1200"/>
          </a:p>
        </p:txBody>
      </p:sp>
    </p:spTree>
    <p:extLst>
      <p:ext uri="{BB962C8B-B14F-4D97-AF65-F5344CB8AC3E}">
        <p14:creationId xmlns:p14="http://schemas.microsoft.com/office/powerpoint/2010/main" val="282913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45E123-B2FF-4594-87CA-F829AB73739F}" type="slidenum">
              <a:rPr lang="en-US" altLang="en-US" smtClean="0"/>
              <a:pPr/>
              <a:t>16</a:t>
            </a:fld>
            <a:endParaRPr lang="en-US" altLang="en-US"/>
          </a:p>
        </p:txBody>
      </p:sp>
    </p:spTree>
    <p:extLst>
      <p:ext uri="{BB962C8B-B14F-4D97-AF65-F5344CB8AC3E}">
        <p14:creationId xmlns:p14="http://schemas.microsoft.com/office/powerpoint/2010/main" val="4084553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381000" y="685800"/>
            <a:ext cx="6096000" cy="3429000"/>
          </a:xfrm>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FE0C7CA-AE2B-4283-8F5F-C09A097ED018}" type="slidenum">
              <a:rPr lang="en-US" altLang="en-US" sz="1200"/>
              <a:pPr eaLnBrk="1" hangingPunct="1"/>
              <a:t>17</a:t>
            </a:fld>
            <a:endParaRPr lang="en-US" altLang="en-US" sz="1200"/>
          </a:p>
        </p:txBody>
      </p:sp>
    </p:spTree>
    <p:extLst>
      <p:ext uri="{BB962C8B-B14F-4D97-AF65-F5344CB8AC3E}">
        <p14:creationId xmlns:p14="http://schemas.microsoft.com/office/powerpoint/2010/main" val="247664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381000" y="685800"/>
            <a:ext cx="6096000" cy="3429000"/>
          </a:xfrm>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B8727F1-86AC-467B-AF0B-68B7DF8EFFF1}" type="slidenum">
              <a:rPr lang="en-US" altLang="en-US" sz="1200"/>
              <a:pPr eaLnBrk="1" hangingPunct="1"/>
              <a:t>18</a:t>
            </a:fld>
            <a:endParaRPr lang="en-US" altLang="en-US" sz="1200"/>
          </a:p>
        </p:txBody>
      </p:sp>
    </p:spTree>
    <p:extLst>
      <p:ext uri="{BB962C8B-B14F-4D97-AF65-F5344CB8AC3E}">
        <p14:creationId xmlns:p14="http://schemas.microsoft.com/office/powerpoint/2010/main" val="141612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381000" y="685800"/>
            <a:ext cx="6096000" cy="3429000"/>
          </a:xfrm>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IN" sz="1800" b="0" i="0" u="none" strike="noStrike" baseline="0" dirty="0">
                <a:latin typeface="Leawood-Book"/>
              </a:rPr>
              <a:t>the </a:t>
            </a:r>
            <a:r>
              <a:rPr lang="en-IN" sz="1800" b="0" i="1" u="none" strike="noStrike" baseline="0" dirty="0">
                <a:latin typeface="Leawood-BookItalic"/>
              </a:rPr>
              <a:t>spiral model</a:t>
            </a:r>
          </a:p>
          <a:p>
            <a:pPr algn="l"/>
            <a:r>
              <a:rPr lang="en-US" sz="1800" b="0" i="0" u="none" strike="noStrike" baseline="0" dirty="0">
                <a:latin typeface="Leawood-Book"/>
              </a:rPr>
              <a:t>is an evolutionary software process model that couples the iterative nature of prototyping</a:t>
            </a:r>
          </a:p>
          <a:p>
            <a:pPr algn="l"/>
            <a:r>
              <a:rPr lang="en-US" sz="1800" b="0" i="0" u="none" strike="noStrike" baseline="0" dirty="0">
                <a:latin typeface="Leawood-Book"/>
              </a:rPr>
              <a:t>with the controlled and systematic aspects of the waterfall model. It provides</a:t>
            </a:r>
          </a:p>
          <a:p>
            <a:pPr algn="l"/>
            <a:r>
              <a:rPr lang="en-US" sz="1800" b="0" i="0" u="none" strike="noStrike" baseline="0" dirty="0">
                <a:latin typeface="Leawood-Book"/>
              </a:rPr>
              <a:t>the potential for rapid development of increasingly more complete versions of the</a:t>
            </a:r>
          </a:p>
          <a:p>
            <a:pPr algn="l"/>
            <a:r>
              <a:rPr lang="en-IN" sz="1800" b="0" i="0" u="none" strike="noStrike" baseline="0" dirty="0">
                <a:latin typeface="Leawood-Book"/>
              </a:rPr>
              <a:t>software.</a:t>
            </a:r>
          </a:p>
          <a:p>
            <a:pPr algn="l"/>
            <a:r>
              <a:rPr lang="en-US" sz="1800" b="0" i="1" u="none" strike="noStrike" baseline="0" dirty="0">
                <a:latin typeface="Leawood-BookItalic"/>
              </a:rPr>
              <a:t>Anchor point milestones</a:t>
            </a:r>
            <a:r>
              <a:rPr lang="en-US" sz="1800" b="0" i="0" u="none" strike="noStrike" baseline="0" dirty="0">
                <a:latin typeface="Leawood-Book"/>
              </a:rPr>
              <a:t>—a combination of work products and conditions</a:t>
            </a:r>
          </a:p>
          <a:p>
            <a:pPr algn="l"/>
            <a:r>
              <a:rPr lang="en-US" sz="1800" b="0" i="0" u="none" strike="noStrike" baseline="0" dirty="0">
                <a:latin typeface="Leawood-Book"/>
              </a:rPr>
              <a:t>that are attained along the path of the spiral</a:t>
            </a:r>
            <a:endParaRPr lang="en-IN" sz="1800" b="0" i="0" u="none" strike="noStrike" baseline="0" dirty="0">
              <a:latin typeface="Leawood-Book"/>
            </a:endParaRPr>
          </a:p>
          <a:p>
            <a:pPr algn="l"/>
            <a:r>
              <a:rPr lang="en-US" sz="1800" b="0" i="0" u="none" strike="noStrike" baseline="0" dirty="0">
                <a:latin typeface="Leawood-Book"/>
              </a:rPr>
              <a:t>The first circuit around the spiral might result in the development of a product</a:t>
            </a:r>
          </a:p>
          <a:p>
            <a:pPr algn="l"/>
            <a:r>
              <a:rPr lang="en-US" sz="1800" b="0" i="0" u="none" strike="noStrike" baseline="0" dirty="0">
                <a:latin typeface="Leawood-Book"/>
              </a:rPr>
              <a:t>specification; subsequent passes around the spiral might be used to develop a prototype</a:t>
            </a:r>
          </a:p>
          <a:p>
            <a:pPr algn="l"/>
            <a:r>
              <a:rPr lang="en-US" sz="1800" b="0" i="0" u="none" strike="noStrike" baseline="0" dirty="0">
                <a:latin typeface="Leawood-Book"/>
              </a:rPr>
              <a:t>and then progressively more sophisticated versions of the software</a:t>
            </a:r>
            <a:endParaRPr lang="en-IN" sz="1800" b="0" i="0" u="none" strike="noStrike" baseline="0" dirty="0">
              <a:latin typeface="Leawood-Book"/>
            </a:endParaRPr>
          </a:p>
          <a:p>
            <a:pPr algn="l"/>
            <a:r>
              <a:rPr lang="en-US" sz="1800" b="0" i="0" u="none" strike="noStrike" baseline="0" dirty="0">
                <a:latin typeface="Leawood-Book"/>
              </a:rPr>
              <a:t>first circuit around the spiral might represent a “concept development project</a:t>
            </a:r>
            <a:endParaRPr lang="en-IN" sz="1800" b="0" i="0" u="none" strike="noStrike" baseline="0" dirty="0">
              <a:latin typeface="Leawood-Book"/>
            </a:endParaRPr>
          </a:p>
          <a:p>
            <a:pPr algn="l"/>
            <a:endParaRPr lang="en-US" altLang="en-US" dirty="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5389D5A-1A46-4D77-BC57-A3C9E12B9B3E}" type="slidenum">
              <a:rPr lang="en-US" altLang="en-US" sz="1200"/>
              <a:pPr eaLnBrk="1" hangingPunct="1"/>
              <a:t>19</a:t>
            </a:fld>
            <a:endParaRPr lang="en-US" altLang="en-US" sz="1200"/>
          </a:p>
        </p:txBody>
      </p:sp>
    </p:spTree>
    <p:extLst>
      <p:ext uri="{BB962C8B-B14F-4D97-AF65-F5344CB8AC3E}">
        <p14:creationId xmlns:p14="http://schemas.microsoft.com/office/powerpoint/2010/main" val="1752541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381000" y="685800"/>
            <a:ext cx="6096000" cy="3429000"/>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2800" b="0" i="0" dirty="0">
                <a:solidFill>
                  <a:srgbClr val="374151"/>
                </a:solidFill>
                <a:effectLst/>
                <a:latin typeface="Söhne"/>
              </a:rPr>
              <a:t>Imagine a government agency tasked with providing a comprehensive online platform where citizens can access various services, such as applying for permits, paying taxes, checking eligibility for benefits, and accessing important government information. Due to the complexity and criticality of the system, the agency decides to use the Spiral Model to manage the development process effectively.</a:t>
            </a:r>
            <a:endParaRPr lang="en-US" sz="1800" b="0" i="0" u="none" strike="noStrike" baseline="0" dirty="0">
              <a:latin typeface="Leawood-Book"/>
            </a:endParaRPr>
          </a:p>
          <a:p>
            <a:pPr algn="l"/>
            <a:r>
              <a:rPr lang="en-US" sz="1800" b="0" i="0" u="none" strike="noStrike" baseline="0" dirty="0">
                <a:latin typeface="Leawood-Book"/>
              </a:rPr>
              <a:t>The first circuit around the spiral might result in the development of a product</a:t>
            </a:r>
          </a:p>
          <a:p>
            <a:pPr algn="l"/>
            <a:r>
              <a:rPr lang="en-US" sz="1800" b="0" i="0" u="none" strike="noStrike" baseline="0" dirty="0">
                <a:latin typeface="Leawood-Book"/>
              </a:rPr>
              <a:t>specification; subsequent passes around the spiral might be used to develop a prototype</a:t>
            </a:r>
          </a:p>
          <a:p>
            <a:pPr algn="l"/>
            <a:r>
              <a:rPr lang="en-US" sz="1800" b="0" i="0" u="none" strike="noStrike" baseline="0" dirty="0">
                <a:latin typeface="Leawood-Book"/>
              </a:rPr>
              <a:t>and then progressively more sophisticated versions of the software. Each pass</a:t>
            </a:r>
          </a:p>
          <a:p>
            <a:pPr algn="l"/>
            <a:r>
              <a:rPr lang="en-US" sz="1800" b="0" i="0" u="none" strike="noStrike" baseline="0" dirty="0">
                <a:latin typeface="Leawood-Book"/>
              </a:rPr>
              <a:t>through the planning region results in adjustments to the project plan. Cost and</a:t>
            </a:r>
          </a:p>
          <a:p>
            <a:pPr algn="l"/>
            <a:r>
              <a:rPr lang="en-US" sz="1800" b="0" i="0" u="none" strike="noStrike" baseline="0" dirty="0">
                <a:latin typeface="Leawood-Book"/>
              </a:rPr>
              <a:t>schedule are adjusted based on feedback derived from the customer after delivery.</a:t>
            </a:r>
          </a:p>
          <a:p>
            <a:pPr algn="l"/>
            <a:r>
              <a:rPr lang="en-US" sz="1800" b="0" i="0" u="none" strike="noStrike" baseline="0" dirty="0">
                <a:latin typeface="Leawood-Book"/>
              </a:rPr>
              <a:t>In addition, the project manager adjusts the planned number of iterations required</a:t>
            </a:r>
          </a:p>
          <a:p>
            <a:pPr algn="l"/>
            <a:r>
              <a:rPr lang="en-IN" sz="1800" b="0" i="0" u="none" strike="noStrike" baseline="0" dirty="0">
                <a:latin typeface="Leawood-Book"/>
              </a:rPr>
              <a:t>to complete the software.</a:t>
            </a:r>
          </a:p>
          <a:p>
            <a:pPr algn="l"/>
            <a:r>
              <a:rPr lang="en-US" sz="1800" b="0" i="0" u="none" strike="noStrike" baseline="0" dirty="0">
                <a:latin typeface="Leawood-Book"/>
              </a:rPr>
              <a:t>software evolves as the process progresses, the developer</a:t>
            </a:r>
          </a:p>
          <a:p>
            <a:pPr algn="l"/>
            <a:r>
              <a:rPr lang="en-US" sz="1800" b="0" i="0" u="none" strike="noStrike" baseline="0" dirty="0">
                <a:latin typeface="Leawood-Book"/>
              </a:rPr>
              <a:t>and customer better understand and react to risks at each evolutionary level</a:t>
            </a:r>
            <a:endParaRPr lang="en-US" alt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E5856F8-AE21-409F-83A2-3B55896FFC11}" type="slidenum">
              <a:rPr lang="en-US" altLang="en-US" sz="1200"/>
              <a:pPr eaLnBrk="1" hangingPunct="1"/>
              <a:t>20</a:t>
            </a:fld>
            <a:endParaRPr lang="en-US" altLang="en-US" sz="1200"/>
          </a:p>
        </p:txBody>
      </p:sp>
    </p:spTree>
    <p:extLst>
      <p:ext uri="{BB962C8B-B14F-4D97-AF65-F5344CB8AC3E}">
        <p14:creationId xmlns:p14="http://schemas.microsoft.com/office/powerpoint/2010/main" val="4180425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eawood-Book"/>
              </a:rPr>
              <a:t>The </a:t>
            </a:r>
            <a:r>
              <a:rPr lang="en-US" sz="1800" b="0" i="1" u="none" strike="noStrike" baseline="0" dirty="0">
                <a:latin typeface="Leawood-BookItalic"/>
              </a:rPr>
              <a:t>concurrent development model, </a:t>
            </a:r>
            <a:r>
              <a:rPr lang="en-US" sz="1800" b="0" i="0" u="none" strike="noStrike" baseline="0" dirty="0">
                <a:latin typeface="Leawood-Book"/>
              </a:rPr>
              <a:t>sometimes called </a:t>
            </a:r>
            <a:r>
              <a:rPr lang="en-US" sz="1800" b="0" i="1" u="none" strike="noStrike" baseline="0" dirty="0">
                <a:latin typeface="Leawood-BookItalic"/>
              </a:rPr>
              <a:t>concurrent engineering, </a:t>
            </a:r>
            <a:r>
              <a:rPr lang="en-US" sz="1800" b="0" i="0" u="none" strike="noStrike" baseline="0" dirty="0">
                <a:latin typeface="Leawood-Book"/>
              </a:rPr>
              <a:t>allows</a:t>
            </a:r>
          </a:p>
          <a:p>
            <a:pPr algn="l"/>
            <a:r>
              <a:rPr lang="en-US" sz="1800" b="0" i="0" u="none" strike="noStrike" baseline="0" dirty="0">
                <a:latin typeface="Leawood-Book"/>
              </a:rPr>
              <a:t>a software team to represent iterative and concurrent elements of any of the process</a:t>
            </a:r>
          </a:p>
          <a:p>
            <a:pPr algn="l"/>
            <a:r>
              <a:rPr lang="en-IN" sz="1800" b="0" i="0" u="none" strike="noStrike" baseline="0" dirty="0">
                <a:latin typeface="Leawood-Book"/>
              </a:rPr>
              <a:t>Models</a:t>
            </a:r>
          </a:p>
          <a:p>
            <a:pPr algn="l"/>
            <a:r>
              <a:rPr lang="en-US" b="0" i="0" dirty="0">
                <a:solidFill>
                  <a:srgbClr val="374151"/>
                </a:solidFill>
                <a:effectLst/>
                <a:latin typeface="Söhne"/>
              </a:rPr>
              <a:t>Concurrent modeling is a process used to represent and analyze multiple interacting components or processes that evolve simultaneously. It helps capture the dynamic behavior and interactions within a complex system</a:t>
            </a:r>
            <a:endParaRPr lang="en-IN" dirty="0"/>
          </a:p>
        </p:txBody>
      </p:sp>
      <p:sp>
        <p:nvSpPr>
          <p:cNvPr id="4" name="Slide Number Placeholder 3"/>
          <p:cNvSpPr>
            <a:spLocks noGrp="1"/>
          </p:cNvSpPr>
          <p:nvPr>
            <p:ph type="sldNum" sz="quarter" idx="5"/>
          </p:nvPr>
        </p:nvSpPr>
        <p:spPr/>
        <p:txBody>
          <a:bodyPr/>
          <a:lstStyle/>
          <a:p>
            <a:fld id="{4045E123-B2FF-4594-87CA-F829AB73739F}" type="slidenum">
              <a:rPr lang="en-US" altLang="en-US" smtClean="0"/>
              <a:pPr/>
              <a:t>24</a:t>
            </a:fld>
            <a:endParaRPr lang="en-US" altLang="en-US"/>
          </a:p>
        </p:txBody>
      </p:sp>
    </p:spTree>
    <p:extLst>
      <p:ext uri="{BB962C8B-B14F-4D97-AF65-F5344CB8AC3E}">
        <p14:creationId xmlns:p14="http://schemas.microsoft.com/office/powerpoint/2010/main" val="2888583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eawood-Book"/>
              </a:rPr>
              <a:t>For example, early in a project the communication activity (not shown in the figure)</a:t>
            </a:r>
          </a:p>
          <a:p>
            <a:pPr algn="l"/>
            <a:r>
              <a:rPr lang="en-US" sz="1800" b="0" i="0" u="none" strike="noStrike" baseline="0" dirty="0">
                <a:latin typeface="Leawood-Book"/>
              </a:rPr>
              <a:t>has completed its first iteration and exists in the </a:t>
            </a:r>
            <a:r>
              <a:rPr lang="en-US" sz="1800" b="1" i="0" u="none" strike="noStrike" baseline="0" dirty="0">
                <a:latin typeface="Leawood-Bold"/>
              </a:rPr>
              <a:t>awaiting changes </a:t>
            </a:r>
            <a:r>
              <a:rPr lang="en-US" sz="1800" b="0" i="0" u="none" strike="noStrike" baseline="0" dirty="0">
                <a:latin typeface="Leawood-Book"/>
              </a:rPr>
              <a:t>state. The modeling</a:t>
            </a:r>
          </a:p>
          <a:p>
            <a:pPr algn="l"/>
            <a:r>
              <a:rPr lang="en-US" sz="1800" b="0" i="0" u="none" strike="noStrike" baseline="0" dirty="0">
                <a:latin typeface="Leawood-Book"/>
              </a:rPr>
              <a:t>activity (which existed in the </a:t>
            </a:r>
            <a:r>
              <a:rPr lang="en-US" sz="1800" b="1" i="0" u="none" strike="noStrike" baseline="0" dirty="0">
                <a:latin typeface="Leawood-Bold"/>
              </a:rPr>
              <a:t>inactive </a:t>
            </a:r>
            <a:r>
              <a:rPr lang="en-US" sz="1800" b="0" i="0" u="none" strike="noStrike" baseline="0" dirty="0">
                <a:latin typeface="Leawood-Book"/>
              </a:rPr>
              <a:t>state while initial communication was completed,</a:t>
            </a:r>
          </a:p>
          <a:p>
            <a:pPr algn="l"/>
            <a:r>
              <a:rPr lang="en-US" sz="1800" b="0" i="0" u="none" strike="noStrike" baseline="0" dirty="0">
                <a:latin typeface="Leawood-Book"/>
              </a:rPr>
              <a:t>now makes a transition into the </a:t>
            </a:r>
            <a:r>
              <a:rPr lang="en-US" sz="1800" b="1" i="0" u="none" strike="noStrike" baseline="0" dirty="0">
                <a:latin typeface="Leawood-Bold"/>
              </a:rPr>
              <a:t>under development </a:t>
            </a:r>
            <a:r>
              <a:rPr lang="en-US" sz="1800" b="0" i="0" u="none" strike="noStrike" baseline="0" dirty="0">
                <a:latin typeface="Leawood-Book"/>
              </a:rPr>
              <a:t>state. If, however, the</a:t>
            </a:r>
          </a:p>
          <a:p>
            <a:pPr algn="l"/>
            <a:r>
              <a:rPr lang="en-US" sz="1800" b="0" i="0" u="none" strike="noStrike" baseline="0" dirty="0">
                <a:latin typeface="Leawood-Book"/>
              </a:rPr>
              <a:t>customer indicates that changes in requirements must be made, the modeling activity</a:t>
            </a:r>
          </a:p>
          <a:p>
            <a:pPr algn="l"/>
            <a:r>
              <a:rPr lang="en-US" sz="1800" b="0" i="0" u="none" strike="noStrike" baseline="0" dirty="0">
                <a:latin typeface="Leawood-Book"/>
              </a:rPr>
              <a:t>moves from the </a:t>
            </a:r>
            <a:r>
              <a:rPr lang="en-US" sz="1800" b="1" i="0" u="none" strike="noStrike" baseline="0" dirty="0">
                <a:latin typeface="Leawood-Bold"/>
              </a:rPr>
              <a:t>under development </a:t>
            </a:r>
            <a:r>
              <a:rPr lang="en-US" sz="1800" b="0" i="0" u="none" strike="noStrike" baseline="0" dirty="0">
                <a:latin typeface="Leawood-Book"/>
              </a:rPr>
              <a:t>state into the </a:t>
            </a:r>
            <a:r>
              <a:rPr lang="en-US" sz="1800" b="1" i="0" u="none" strike="noStrike" baseline="0" dirty="0">
                <a:latin typeface="Leawood-Bold"/>
              </a:rPr>
              <a:t>awaiting changes </a:t>
            </a:r>
            <a:r>
              <a:rPr lang="en-US" sz="1800" b="0" i="0" u="none" strike="noStrike" baseline="0" dirty="0">
                <a:latin typeface="Leawood-Book"/>
              </a:rPr>
              <a:t>state.</a:t>
            </a:r>
          </a:p>
          <a:p>
            <a:pPr algn="l"/>
            <a:endParaRPr lang="en-US" sz="1800" b="0" i="0" u="none" strike="noStrike" baseline="0" dirty="0">
              <a:latin typeface="Leawood-Book"/>
            </a:endParaRPr>
          </a:p>
          <a:p>
            <a:pPr algn="l"/>
            <a:r>
              <a:rPr lang="en-US" sz="1800" b="0" i="0" u="none" strike="noStrike" baseline="0" dirty="0">
                <a:latin typeface="Leawood-Book"/>
              </a:rPr>
              <a:t>an inconsistency in the requirements model is</a:t>
            </a:r>
          </a:p>
          <a:p>
            <a:pPr algn="l"/>
            <a:r>
              <a:rPr lang="en-US" sz="1800" b="0" i="0" u="none" strike="noStrike" baseline="0" dirty="0">
                <a:latin typeface="Leawood-Book"/>
              </a:rPr>
              <a:t>uncovered. This generates the event </a:t>
            </a:r>
            <a:r>
              <a:rPr lang="en-US" sz="1800" b="0" i="1" u="none" strike="noStrike" baseline="0" dirty="0">
                <a:latin typeface="Leawood-BookItalic"/>
              </a:rPr>
              <a:t>analysis model correction, </a:t>
            </a:r>
            <a:r>
              <a:rPr lang="en-US" sz="1800" b="0" i="0" u="none" strike="noStrike" baseline="0" dirty="0">
                <a:latin typeface="Leawood-Book"/>
              </a:rPr>
              <a:t>which will trigger the</a:t>
            </a:r>
          </a:p>
          <a:p>
            <a:pPr algn="l"/>
            <a:r>
              <a:rPr lang="en-US" sz="1800" b="0" i="0" u="none" strike="noStrike" baseline="0" dirty="0">
                <a:latin typeface="Leawood-Book"/>
              </a:rPr>
              <a:t>requirements analysis action from the </a:t>
            </a:r>
            <a:r>
              <a:rPr lang="en-US" sz="1800" b="1" i="0" u="none" strike="noStrike" baseline="0" dirty="0">
                <a:latin typeface="Leawood-Bold"/>
              </a:rPr>
              <a:t>done </a:t>
            </a:r>
            <a:r>
              <a:rPr lang="en-US" sz="1800" b="0" i="0" u="none" strike="noStrike" baseline="0" dirty="0">
                <a:latin typeface="Leawood-Book"/>
              </a:rPr>
              <a:t>state into the </a:t>
            </a:r>
            <a:r>
              <a:rPr lang="en-US" sz="1800" b="1" i="0" u="none" strike="noStrike" baseline="0" dirty="0">
                <a:latin typeface="Leawood-Bold"/>
              </a:rPr>
              <a:t>awaiting changes </a:t>
            </a:r>
            <a:r>
              <a:rPr lang="en-US" sz="1800" b="0" i="0" u="none" strike="noStrike" baseline="0" dirty="0">
                <a:latin typeface="Leawood-Book"/>
              </a:rPr>
              <a:t>state</a:t>
            </a:r>
          </a:p>
          <a:p>
            <a:pPr algn="l"/>
            <a:r>
              <a:rPr lang="en-US" b="0" i="0" dirty="0">
                <a:solidFill>
                  <a:srgbClr val="374151"/>
                </a:solidFill>
                <a:effectLst/>
                <a:latin typeface="Söhne"/>
              </a:rPr>
              <a:t>Concurrency management in traffic signal management involves ensuring that the interactions and operations of various traffic signals and vehicles are coordinated to optimize traffic flow and minimize congestion. One common approach to managing concurrency in this context is through the use of synchronization mechanisms, such as traffic signal timing plans and coordination strategies. Let's delve into an example of concurrency management in traffic signal management:</a:t>
            </a:r>
          </a:p>
          <a:p>
            <a:pPr algn="l"/>
            <a:r>
              <a:rPr lang="en-US" b="1" i="0" dirty="0">
                <a:solidFill>
                  <a:srgbClr val="374151"/>
                </a:solidFill>
                <a:effectLst/>
                <a:latin typeface="Söhne"/>
              </a:rPr>
              <a:t>Scenario: Intersection Traffic Signal Coordination</a:t>
            </a:r>
            <a:endParaRPr lang="en-US" b="0" i="0" dirty="0">
              <a:solidFill>
                <a:srgbClr val="374151"/>
              </a:solidFill>
              <a:effectLst/>
              <a:latin typeface="Söhne"/>
            </a:endParaRPr>
          </a:p>
          <a:p>
            <a:pPr algn="l"/>
            <a:r>
              <a:rPr lang="en-US" b="0" i="0" dirty="0">
                <a:solidFill>
                  <a:srgbClr val="374151"/>
                </a:solidFill>
                <a:effectLst/>
                <a:latin typeface="Söhne"/>
              </a:rPr>
              <a:t>Consider an urban area with multiple signalized intersections along a main road. The goal is to manage the traffic signals at these intersections to facilitate the smooth flow of traffic and reduce delays for vehicles traveling along the main road.</a:t>
            </a:r>
          </a:p>
          <a:p>
            <a:pPr algn="l">
              <a:buFont typeface="+mj-lt"/>
              <a:buAutoNum type="arabicPeriod"/>
            </a:pPr>
            <a:r>
              <a:rPr lang="en-US" b="1" i="0" dirty="0">
                <a:solidFill>
                  <a:srgbClr val="374151"/>
                </a:solidFill>
                <a:effectLst/>
                <a:latin typeface="Söhne"/>
              </a:rPr>
              <a:t>Traffic Signal Timing Plans:</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Each intersection has a designated traffic signal timing plan that specifies how long each phase (e.g., green, yellow, red) of the traffic signal should last. These timing plans are designed to accommodate the expected traffic demand from various directions.</a:t>
            </a:r>
          </a:p>
          <a:p>
            <a:pPr algn="l">
              <a:buFont typeface="+mj-lt"/>
              <a:buAutoNum type="arabicPeriod"/>
            </a:pPr>
            <a:r>
              <a:rPr lang="en-US" b="1" i="0" dirty="0">
                <a:solidFill>
                  <a:srgbClr val="374151"/>
                </a:solidFill>
                <a:effectLst/>
                <a:latin typeface="Söhne"/>
              </a:rPr>
              <a:t>Coordinated Timing:</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To manage concurrency, the timing plans can be coordinated among neighboring intersections. This coordination ensures that vehicles moving along the main road encounter fewer red lights, reducing stops and delays. For instance, if one intersection turns green for the main road, the subsequent intersections might adjust their timings to provide green lights as well, allowing a "green wave" for vehicles.</a:t>
            </a:r>
          </a:p>
          <a:p>
            <a:pPr algn="l">
              <a:buFont typeface="+mj-lt"/>
              <a:buAutoNum type="arabicPeriod"/>
            </a:pPr>
            <a:r>
              <a:rPr lang="en-US" b="1" i="0" dirty="0">
                <a:solidFill>
                  <a:srgbClr val="374151"/>
                </a:solidFill>
                <a:effectLst/>
                <a:latin typeface="Söhne"/>
              </a:rPr>
              <a:t>Sensor Integration:</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Concurrency management also involves real-time data integration. Traffic sensors and cameras can monitor traffic flow at each intersection. This data is fed into a central traffic management system that can adapt the timing plans based on real-time traffic conditions. If sensors detect heavy traffic on the main road, the system might adjust signal timings to allow more time for that direction, reducing congestion.</a:t>
            </a:r>
          </a:p>
          <a:p>
            <a:pPr algn="l">
              <a:buFont typeface="+mj-lt"/>
              <a:buAutoNum type="arabicPeriod"/>
            </a:pPr>
            <a:r>
              <a:rPr lang="en-US" b="1" i="0" dirty="0">
                <a:solidFill>
                  <a:srgbClr val="374151"/>
                </a:solidFill>
                <a:effectLst/>
                <a:latin typeface="Söhne"/>
              </a:rPr>
              <a:t>Adaptive Control:</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An adaptive traffic signal control system can use algorithms to dynamically adjust signal timings based on current traffic conditions. If traffic density changes due to events like accidents or road closures, the system can respond in real-time by reallocating green time to alleviate congestion.</a:t>
            </a:r>
          </a:p>
          <a:p>
            <a:pPr algn="l">
              <a:buFont typeface="+mj-lt"/>
              <a:buAutoNum type="arabicPeriod"/>
            </a:pPr>
            <a:r>
              <a:rPr lang="en-US" b="1" i="0" dirty="0">
                <a:solidFill>
                  <a:srgbClr val="374151"/>
                </a:solidFill>
                <a:effectLst/>
                <a:latin typeface="Söhne"/>
              </a:rPr>
              <a:t>Priority Management:</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In some cases, concurrency management involves giving priority to specific vehicles, such as emergency vehicles or public transportation. When an emergency vehicle approaches an intersection, the system can detect it and adjust the signal to give the emergency vehicle the right of way, thus minimizing response times.</a:t>
            </a:r>
          </a:p>
          <a:p>
            <a:pPr algn="l">
              <a:buFont typeface="+mj-lt"/>
              <a:buAutoNum type="arabicPeriod"/>
            </a:pPr>
            <a:r>
              <a:rPr lang="en-US" b="1" i="0" dirty="0">
                <a:solidFill>
                  <a:srgbClr val="374151"/>
                </a:solidFill>
                <a:effectLst/>
                <a:latin typeface="Söhne"/>
              </a:rPr>
              <a:t>Conflict Resolution:</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Concurrency management also considers resolving conflicts. When two conflicting traffic streams need to cross paths, such as left-turning vehicles and opposing through traffic, the system must determine the appropriate sequencing and duration for each phase to ensure safety and efficiency.</a:t>
            </a:r>
          </a:p>
          <a:p>
            <a:pPr algn="l"/>
            <a:r>
              <a:rPr lang="en-US" b="0" i="0" dirty="0">
                <a:solidFill>
                  <a:srgbClr val="374151"/>
                </a:solidFill>
                <a:effectLst/>
                <a:latin typeface="Söhne"/>
              </a:rPr>
              <a:t>In this example, concurrency management involves coordinating the actions of multiple traffic signals to create a smooth flow of traffic along a main road. This coordination relies on real-time data, adaptive algorithms, and signal timing plans to optimize the movement of vehicles while minimizing congestion and delays.</a:t>
            </a:r>
          </a:p>
          <a:p>
            <a:pPr algn="l"/>
            <a:endParaRPr lang="en-IN" dirty="0"/>
          </a:p>
        </p:txBody>
      </p:sp>
      <p:sp>
        <p:nvSpPr>
          <p:cNvPr id="4" name="Slide Number Placeholder 3"/>
          <p:cNvSpPr>
            <a:spLocks noGrp="1"/>
          </p:cNvSpPr>
          <p:nvPr>
            <p:ph type="sldNum" sz="quarter" idx="5"/>
          </p:nvPr>
        </p:nvSpPr>
        <p:spPr/>
        <p:txBody>
          <a:bodyPr/>
          <a:lstStyle/>
          <a:p>
            <a:fld id="{4045E123-B2FF-4594-87CA-F829AB73739F}" type="slidenum">
              <a:rPr lang="en-US" altLang="en-US" smtClean="0"/>
              <a:pPr/>
              <a:t>25</a:t>
            </a:fld>
            <a:endParaRPr lang="en-US" altLang="en-US"/>
          </a:p>
        </p:txBody>
      </p:sp>
    </p:spTree>
    <p:extLst>
      <p:ext uri="{BB962C8B-B14F-4D97-AF65-F5344CB8AC3E}">
        <p14:creationId xmlns:p14="http://schemas.microsoft.com/office/powerpoint/2010/main" val="4104779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381000" y="685800"/>
            <a:ext cx="6096000" cy="3429000"/>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800" b="0" i="0" u="none" strike="noStrike" baseline="0" dirty="0">
                <a:latin typeface="Leawood-Book"/>
              </a:rPr>
              <a:t>when the requirements for a problem are well understood—when</a:t>
            </a:r>
          </a:p>
          <a:p>
            <a:pPr algn="l"/>
            <a:r>
              <a:rPr lang="en-US" sz="1800" b="0" i="0" u="none" strike="noStrike" baseline="0" dirty="0">
                <a:latin typeface="Leawood-Book"/>
              </a:rPr>
              <a:t>work flows from </a:t>
            </a:r>
            <a:r>
              <a:rPr lang="en-US" sz="1800" b="1" i="0" u="none" strike="noStrike" baseline="0" dirty="0">
                <a:latin typeface="Leawood-Bold"/>
              </a:rPr>
              <a:t>communication </a:t>
            </a:r>
            <a:r>
              <a:rPr lang="en-US" sz="1800" b="0" i="0" u="none" strike="noStrike" baseline="0" dirty="0">
                <a:latin typeface="Leawood-Book"/>
              </a:rPr>
              <a:t>through </a:t>
            </a:r>
            <a:r>
              <a:rPr lang="en-US" sz="1800" b="1" i="0" u="none" strike="noStrike" baseline="0" dirty="0">
                <a:latin typeface="Leawood-Bold"/>
              </a:rPr>
              <a:t>deployment </a:t>
            </a:r>
            <a:r>
              <a:rPr lang="en-US" sz="1800" b="0" i="0" u="none" strike="noStrike" baseline="0" dirty="0">
                <a:latin typeface="Leawood-Book"/>
              </a:rPr>
              <a:t>in a reasonably linear fashion.</a:t>
            </a:r>
            <a:endParaRPr lang="en-US" altLang="en-US" b="1" dirty="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4F88A18-4A03-49AD-91A3-65DEB1F0888F}" type="slidenum">
              <a:rPr lang="en-US" altLang="en-US" sz="1200"/>
              <a:pPr eaLnBrk="1" hangingPunct="1"/>
              <a:t>5</a:t>
            </a:fld>
            <a:endParaRPr lang="en-US" altLang="en-US" sz="1200"/>
          </a:p>
        </p:txBody>
      </p:sp>
    </p:spTree>
    <p:extLst>
      <p:ext uri="{BB962C8B-B14F-4D97-AF65-F5344CB8AC3E}">
        <p14:creationId xmlns:p14="http://schemas.microsoft.com/office/powerpoint/2010/main" val="2913891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Evolutionary process models, including prototyping, spiral, and concurrent models, offer flexibility and adaptability in software development. However, they also have weaknesses that need to be considered. Let's examine the weaknesses of each of these models:</a:t>
            </a:r>
          </a:p>
          <a:p>
            <a:pPr algn="l"/>
            <a:r>
              <a:rPr lang="en-US" b="1" i="0" dirty="0">
                <a:solidFill>
                  <a:srgbClr val="374151"/>
                </a:solidFill>
                <a:effectLst/>
                <a:latin typeface="Söhne"/>
              </a:rPr>
              <a:t>1. Prototyping Model:</a:t>
            </a:r>
            <a:endParaRPr lang="en-US" b="0" i="0" dirty="0">
              <a:solidFill>
                <a:srgbClr val="374151"/>
              </a:solidFill>
              <a:effectLst/>
              <a:latin typeface="Söhne"/>
            </a:endParaRPr>
          </a:p>
          <a:p>
            <a:pPr algn="l"/>
            <a:r>
              <a:rPr lang="en-US" b="0" i="0" dirty="0">
                <a:solidFill>
                  <a:srgbClr val="374151"/>
                </a:solidFill>
                <a:effectLst/>
                <a:latin typeface="Söhne"/>
              </a:rPr>
              <a:t>The prototyping model involves creating an initial version of the software to gather feedback and refine requirements. While this approach can be beneficial, it has some weaknesses:</a:t>
            </a:r>
          </a:p>
          <a:p>
            <a:pPr algn="l">
              <a:buFont typeface="Arial" panose="020B0604020202020204" pitchFamily="34" charset="0"/>
              <a:buChar char="•"/>
            </a:pPr>
            <a:r>
              <a:rPr lang="en-US" b="1" i="0" dirty="0">
                <a:solidFill>
                  <a:srgbClr val="374151"/>
                </a:solidFill>
                <a:effectLst/>
                <a:latin typeface="Söhne"/>
              </a:rPr>
              <a:t>Incomplete Requirement Understanding:</a:t>
            </a:r>
            <a:r>
              <a:rPr lang="en-US" b="0" i="0" dirty="0">
                <a:solidFill>
                  <a:srgbClr val="374151"/>
                </a:solidFill>
                <a:effectLst/>
                <a:latin typeface="Söhne"/>
              </a:rPr>
              <a:t> Stakeholders might focus more on the prototype's features than on defining complete and accurate requirements. This could lead to missing critical functionality or making design decisions based on incomplete information.</a:t>
            </a:r>
          </a:p>
          <a:p>
            <a:pPr algn="l">
              <a:buFont typeface="Arial" panose="020B0604020202020204" pitchFamily="34" charset="0"/>
              <a:buChar char="•"/>
            </a:pPr>
            <a:r>
              <a:rPr lang="en-US" b="1" i="0" dirty="0">
                <a:solidFill>
                  <a:srgbClr val="374151"/>
                </a:solidFill>
                <a:effectLst/>
                <a:latin typeface="Söhne"/>
              </a:rPr>
              <a:t>Scope Creep:</a:t>
            </a:r>
            <a:r>
              <a:rPr lang="en-US" b="0" i="0" dirty="0">
                <a:solidFill>
                  <a:srgbClr val="374151"/>
                </a:solidFill>
                <a:effectLst/>
                <a:latin typeface="Söhne"/>
              </a:rPr>
              <a:t> The iterative nature of prototyping can lead to scope creep, where the project expands beyond the original scope. Frequent changes can affect project timelines, costs, and overall project management.</a:t>
            </a:r>
          </a:p>
          <a:p>
            <a:pPr algn="l">
              <a:buFont typeface="Arial" panose="020B0604020202020204" pitchFamily="34" charset="0"/>
              <a:buChar char="•"/>
            </a:pPr>
            <a:r>
              <a:rPr lang="en-US" b="1" i="0" dirty="0">
                <a:solidFill>
                  <a:srgbClr val="374151"/>
                </a:solidFill>
                <a:effectLst/>
                <a:latin typeface="Söhne"/>
              </a:rPr>
              <a:t>Insufficient Documentation:</a:t>
            </a:r>
            <a:r>
              <a:rPr lang="en-US" b="0" i="0" dirty="0">
                <a:solidFill>
                  <a:srgbClr val="374151"/>
                </a:solidFill>
                <a:effectLst/>
                <a:latin typeface="Söhne"/>
              </a:rPr>
              <a:t> Prototyping may prioritize working software over comprehensive documentation. As a result, important design decisions, rationale, and system behavior might not be adequately documented, leading to difficulties in maintenance and knowledge transfer.</a:t>
            </a:r>
          </a:p>
          <a:p>
            <a:pPr algn="l"/>
            <a:r>
              <a:rPr lang="en-US" b="1" i="0" dirty="0">
                <a:solidFill>
                  <a:srgbClr val="374151"/>
                </a:solidFill>
                <a:effectLst/>
                <a:latin typeface="Söhne"/>
              </a:rPr>
              <a:t>2. Spiral Model:</a:t>
            </a:r>
            <a:endParaRPr lang="en-US" b="0" i="0" dirty="0">
              <a:solidFill>
                <a:srgbClr val="374151"/>
              </a:solidFill>
              <a:effectLst/>
              <a:latin typeface="Söhne"/>
            </a:endParaRPr>
          </a:p>
          <a:p>
            <a:pPr algn="l"/>
            <a:r>
              <a:rPr lang="en-US" b="0" i="0" dirty="0">
                <a:solidFill>
                  <a:srgbClr val="374151"/>
                </a:solidFill>
                <a:effectLst/>
                <a:latin typeface="Söhne"/>
              </a:rPr>
              <a:t>The spiral model combines iterative development with risk assessment and mitigation. However, it has its own weaknesses:</a:t>
            </a:r>
          </a:p>
          <a:p>
            <a:pPr algn="l">
              <a:buFont typeface="Arial" panose="020B0604020202020204" pitchFamily="34" charset="0"/>
              <a:buChar char="•"/>
            </a:pPr>
            <a:r>
              <a:rPr lang="en-US" b="1" i="0" dirty="0">
                <a:solidFill>
                  <a:srgbClr val="374151"/>
                </a:solidFill>
                <a:effectLst/>
                <a:latin typeface="Söhne"/>
              </a:rPr>
              <a:t>Complexity:</a:t>
            </a:r>
            <a:r>
              <a:rPr lang="en-US" b="0" i="0" dirty="0">
                <a:solidFill>
                  <a:srgbClr val="374151"/>
                </a:solidFill>
                <a:effectLst/>
                <a:latin typeface="Söhne"/>
              </a:rPr>
              <a:t> The spiral model can be complex to implement, especially for smaller projects with fewer risks. Its extensive documentation and risk analysis phases might be overkill for straightforward projects.</a:t>
            </a:r>
          </a:p>
          <a:p>
            <a:pPr algn="l">
              <a:buFont typeface="Arial" panose="020B0604020202020204" pitchFamily="34" charset="0"/>
              <a:buChar char="•"/>
            </a:pPr>
            <a:r>
              <a:rPr lang="en-US" b="1" i="0" dirty="0">
                <a:solidFill>
                  <a:srgbClr val="374151"/>
                </a:solidFill>
                <a:effectLst/>
                <a:latin typeface="Söhne"/>
              </a:rPr>
              <a:t>Resource Intensive:</a:t>
            </a:r>
            <a:r>
              <a:rPr lang="en-US" b="0" i="0" dirty="0">
                <a:solidFill>
                  <a:srgbClr val="374151"/>
                </a:solidFill>
                <a:effectLst/>
                <a:latin typeface="Söhne"/>
              </a:rPr>
              <a:t> The iterative nature of the spiral model can be resource-intensive, requiring a dedicated team and significant time commitment for each iteration. This might not be feasible for projects with tight budgets or timelines.</a:t>
            </a:r>
          </a:p>
          <a:p>
            <a:pPr algn="l">
              <a:buFont typeface="Arial" panose="020B0604020202020204" pitchFamily="34" charset="0"/>
              <a:buChar char="•"/>
            </a:pPr>
            <a:r>
              <a:rPr lang="en-US" b="1" i="0" dirty="0">
                <a:solidFill>
                  <a:srgbClr val="374151"/>
                </a:solidFill>
                <a:effectLst/>
                <a:latin typeface="Söhne"/>
              </a:rPr>
              <a:t>Unclear Exit Criteria:</a:t>
            </a:r>
            <a:r>
              <a:rPr lang="en-US" b="0" i="0" dirty="0">
                <a:solidFill>
                  <a:srgbClr val="374151"/>
                </a:solidFill>
                <a:effectLst/>
                <a:latin typeface="Söhne"/>
              </a:rPr>
              <a:t> Determining when to transition from one spiral iteration to the next might be subjective. If clear exit criteria are not defined, it could lead to confusion and lack of progress.</a:t>
            </a:r>
          </a:p>
          <a:p>
            <a:pPr algn="l"/>
            <a:r>
              <a:rPr lang="en-US" b="1" i="0" dirty="0">
                <a:solidFill>
                  <a:srgbClr val="374151"/>
                </a:solidFill>
                <a:effectLst/>
                <a:latin typeface="Söhne"/>
              </a:rPr>
              <a:t>3. Concurrent Model:</a:t>
            </a:r>
            <a:endParaRPr lang="en-US" b="0" i="0" dirty="0">
              <a:solidFill>
                <a:srgbClr val="374151"/>
              </a:solidFill>
              <a:effectLst/>
              <a:latin typeface="Söhne"/>
            </a:endParaRPr>
          </a:p>
          <a:p>
            <a:pPr algn="l"/>
            <a:r>
              <a:rPr lang="en-US" b="0" i="0" dirty="0">
                <a:solidFill>
                  <a:srgbClr val="374151"/>
                </a:solidFill>
                <a:effectLst/>
                <a:latin typeface="Söhne"/>
              </a:rPr>
              <a:t>The concurrent model focuses on representing interactions between multiple processes or components that evolve simultaneously. However, it has its own set of weaknesses:</a:t>
            </a:r>
          </a:p>
          <a:p>
            <a:pPr algn="l">
              <a:buFont typeface="Arial" panose="020B0604020202020204" pitchFamily="34" charset="0"/>
              <a:buChar char="•"/>
            </a:pPr>
            <a:r>
              <a:rPr lang="en-US" b="1" i="0" dirty="0">
                <a:solidFill>
                  <a:srgbClr val="374151"/>
                </a:solidFill>
                <a:effectLst/>
                <a:latin typeface="Söhne"/>
              </a:rPr>
              <a:t>Complexity of Synchronization:</a:t>
            </a:r>
            <a:r>
              <a:rPr lang="en-US" b="0" i="0" dirty="0">
                <a:solidFill>
                  <a:srgbClr val="374151"/>
                </a:solidFill>
                <a:effectLst/>
                <a:latin typeface="Söhne"/>
              </a:rPr>
              <a:t> Managing the synchronization and coordination of concurrent processes can be challenging. Race conditions, deadlocks, and other concurrency-related issues can arise, making debugging and maintenance more difficult.</a:t>
            </a:r>
          </a:p>
          <a:p>
            <a:pPr algn="l">
              <a:buFont typeface="Arial" panose="020B0604020202020204" pitchFamily="34" charset="0"/>
              <a:buChar char="•"/>
            </a:pPr>
            <a:r>
              <a:rPr lang="en-US" b="1" i="0" dirty="0">
                <a:solidFill>
                  <a:srgbClr val="374151"/>
                </a:solidFill>
                <a:effectLst/>
                <a:latin typeface="Söhne"/>
              </a:rPr>
              <a:t>Learning Curve:</a:t>
            </a:r>
            <a:r>
              <a:rPr lang="en-US" b="0" i="0" dirty="0">
                <a:solidFill>
                  <a:srgbClr val="374151"/>
                </a:solidFill>
                <a:effectLst/>
                <a:latin typeface="Söhne"/>
              </a:rPr>
              <a:t> The concurrent model might require developers to have a strong understanding of concurrent programming concepts and techniques. This could result in a steeper learning curve for the development team.</a:t>
            </a:r>
          </a:p>
          <a:p>
            <a:pPr algn="l">
              <a:buFont typeface="Arial" panose="020B0604020202020204" pitchFamily="34" charset="0"/>
              <a:buChar char="•"/>
            </a:pPr>
            <a:r>
              <a:rPr lang="en-US" b="1" i="0" dirty="0">
                <a:solidFill>
                  <a:srgbClr val="374151"/>
                </a:solidFill>
                <a:effectLst/>
                <a:latin typeface="Söhne"/>
              </a:rPr>
              <a:t>Performance Overhead:</a:t>
            </a:r>
            <a:r>
              <a:rPr lang="en-US" b="0" i="0" dirty="0">
                <a:solidFill>
                  <a:srgbClr val="374151"/>
                </a:solidFill>
                <a:effectLst/>
                <a:latin typeface="Söhne"/>
              </a:rPr>
              <a:t> Depending on the implementation, concurrent systems might introduce performance overhead due to the need for synchronization mechanisms. This can impact the real-time behavior and efficiency of the system.</a:t>
            </a:r>
          </a:p>
          <a:p>
            <a:pPr algn="l"/>
            <a:r>
              <a:rPr lang="en-US" b="0" i="0" dirty="0">
                <a:solidFill>
                  <a:srgbClr val="374151"/>
                </a:solidFill>
                <a:effectLst/>
                <a:latin typeface="Söhne"/>
              </a:rPr>
              <a:t>In all these evolutionary models, effective management and oversight are crucial to mitigate their weaknesses. It's important to strike a balance between the benefits of flexibility and adaptability offered by these models and the need for thorough planning, documentation, and risk management to ensure successful software development outcomes.</a:t>
            </a:r>
          </a:p>
          <a:p>
            <a:endParaRPr lang="en-IN" dirty="0"/>
          </a:p>
        </p:txBody>
      </p:sp>
      <p:sp>
        <p:nvSpPr>
          <p:cNvPr id="4" name="Slide Number Placeholder 3"/>
          <p:cNvSpPr>
            <a:spLocks noGrp="1"/>
          </p:cNvSpPr>
          <p:nvPr>
            <p:ph type="sldNum" sz="quarter" idx="5"/>
          </p:nvPr>
        </p:nvSpPr>
        <p:spPr/>
        <p:txBody>
          <a:bodyPr/>
          <a:lstStyle/>
          <a:p>
            <a:fld id="{4045E123-B2FF-4594-87CA-F829AB73739F}" type="slidenum">
              <a:rPr lang="en-US" altLang="en-US" smtClean="0"/>
              <a:pPr/>
              <a:t>26</a:t>
            </a:fld>
            <a:endParaRPr lang="en-US" altLang="en-US"/>
          </a:p>
        </p:txBody>
      </p:sp>
    </p:spTree>
    <p:extLst>
      <p:ext uri="{BB962C8B-B14F-4D97-AF65-F5344CB8AC3E}">
        <p14:creationId xmlns:p14="http://schemas.microsoft.com/office/powerpoint/2010/main" val="1795118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 real-time use case for a formal process model involves the development of a safety-critical system where precision, correctness, and adherence to strict requirements are paramount. Formal process models emphasize rigorous mathematical methods and formal verification techniques to ensure that the system meets its specifications and safety standards. Let's consider an example:</a:t>
            </a:r>
          </a:p>
          <a:p>
            <a:pPr algn="l"/>
            <a:r>
              <a:rPr lang="en-US" b="1" i="0" dirty="0">
                <a:solidFill>
                  <a:srgbClr val="374151"/>
                </a:solidFill>
                <a:effectLst/>
                <a:latin typeface="Söhne"/>
              </a:rPr>
              <a:t>Real-Time Use Case: Medical Device Software</a:t>
            </a:r>
            <a:endParaRPr lang="en-US" b="0" i="0" dirty="0">
              <a:solidFill>
                <a:srgbClr val="374151"/>
              </a:solidFill>
              <a:effectLst/>
              <a:latin typeface="Söhne"/>
            </a:endParaRPr>
          </a:p>
          <a:p>
            <a:pPr algn="l"/>
            <a:r>
              <a:rPr lang="en-US" b="0" i="0" dirty="0">
                <a:solidFill>
                  <a:srgbClr val="374151"/>
                </a:solidFill>
                <a:effectLst/>
                <a:latin typeface="Söhne"/>
              </a:rPr>
              <a:t>Imagine developing software for a medical device, such as a heart rate monitor used in critical care settings. The software must accurately measure a patient's heart rate and alert medical staff in real-time if any abnormality is detected.</a:t>
            </a:r>
          </a:p>
          <a:p>
            <a:pPr algn="l"/>
            <a:r>
              <a:rPr lang="en-US" b="1" i="0" dirty="0">
                <a:solidFill>
                  <a:srgbClr val="374151"/>
                </a:solidFill>
                <a:effectLst/>
                <a:latin typeface="Söhne"/>
              </a:rPr>
              <a:t>Formal Process Model:</a:t>
            </a:r>
            <a:endParaRPr lang="en-US" b="0" i="0" dirty="0">
              <a:solidFill>
                <a:srgbClr val="374151"/>
              </a:solidFill>
              <a:effectLst/>
              <a:latin typeface="Söhne"/>
            </a:endParaRPr>
          </a:p>
          <a:p>
            <a:pPr algn="l"/>
            <a:r>
              <a:rPr lang="en-US" b="0" i="0" dirty="0">
                <a:solidFill>
                  <a:srgbClr val="374151"/>
                </a:solidFill>
                <a:effectLst/>
                <a:latin typeface="Söhne"/>
              </a:rPr>
              <a:t>In this scenario, a formal process model such as the "V-Model" (a variant of the Waterfall model) with formal methods and verification techniques could be employed.</a:t>
            </a:r>
          </a:p>
          <a:p>
            <a:pPr algn="l"/>
            <a:r>
              <a:rPr lang="en-US" b="1" i="0" dirty="0">
                <a:solidFill>
                  <a:srgbClr val="374151"/>
                </a:solidFill>
                <a:effectLst/>
                <a:latin typeface="Söhne"/>
              </a:rPr>
              <a:t>Steps in the Formal Process Model:</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Requirements Specification:</a:t>
            </a:r>
            <a:r>
              <a:rPr lang="en-US" b="0" i="0" dirty="0">
                <a:solidFill>
                  <a:srgbClr val="374151"/>
                </a:solidFill>
                <a:effectLst/>
                <a:latin typeface="Söhne"/>
              </a:rPr>
              <a:t> The precise requirements for the heart rate monitor software are specified, including real-time constraints, accuracy levels, and safety requirements.</a:t>
            </a:r>
          </a:p>
          <a:p>
            <a:pPr algn="l">
              <a:buFont typeface="+mj-lt"/>
              <a:buAutoNum type="arabicPeriod"/>
            </a:pPr>
            <a:r>
              <a:rPr lang="en-US" b="1" i="0" dirty="0">
                <a:solidFill>
                  <a:srgbClr val="374151"/>
                </a:solidFill>
                <a:effectLst/>
                <a:latin typeface="Söhne"/>
              </a:rPr>
              <a:t>Formal Specification:</a:t>
            </a:r>
            <a:r>
              <a:rPr lang="en-US" b="0" i="0" dirty="0">
                <a:solidFill>
                  <a:srgbClr val="374151"/>
                </a:solidFill>
                <a:effectLst/>
                <a:latin typeface="Söhne"/>
              </a:rPr>
              <a:t> The requirements are translated into a formal specification language, such as Z notation or Alloy, which uses precise mathematical notations to define system behavior and constraints.</a:t>
            </a:r>
          </a:p>
          <a:p>
            <a:pPr algn="l">
              <a:buFont typeface="+mj-lt"/>
              <a:buAutoNum type="arabicPeriod"/>
            </a:pPr>
            <a:r>
              <a:rPr lang="en-US" b="1" i="0" dirty="0">
                <a:solidFill>
                  <a:srgbClr val="374151"/>
                </a:solidFill>
                <a:effectLst/>
                <a:latin typeface="Söhne"/>
              </a:rPr>
              <a:t>Design:</a:t>
            </a:r>
            <a:r>
              <a:rPr lang="en-US" b="0" i="0" dirty="0">
                <a:solidFill>
                  <a:srgbClr val="374151"/>
                </a:solidFill>
                <a:effectLst/>
                <a:latin typeface="Söhne"/>
              </a:rPr>
              <a:t> Based on the formal specification, the software architecture and design are developed. The design phase ensures that the formal specification is implemented correctly in the software's structure.</a:t>
            </a:r>
          </a:p>
          <a:p>
            <a:pPr algn="l">
              <a:buFont typeface="+mj-lt"/>
              <a:buAutoNum type="arabicPeriod"/>
            </a:pPr>
            <a:r>
              <a:rPr lang="en-US" b="1" i="0" dirty="0">
                <a:solidFill>
                  <a:srgbClr val="374151"/>
                </a:solidFill>
                <a:effectLst/>
                <a:latin typeface="Söhne"/>
              </a:rPr>
              <a:t>Formal Verification:</a:t>
            </a:r>
            <a:r>
              <a:rPr lang="en-US" b="0" i="0" dirty="0">
                <a:solidFill>
                  <a:srgbClr val="374151"/>
                </a:solidFill>
                <a:effectLst/>
                <a:latin typeface="Söhne"/>
              </a:rPr>
              <a:t> Formal methods, such as model checking or theorem proving, are applied to formally verify that the software design meets its formal specification. This involves mathematically proving that the software behaves as intended and satisfies safety properties.</a:t>
            </a:r>
          </a:p>
          <a:p>
            <a:pPr algn="l">
              <a:buFont typeface="+mj-lt"/>
              <a:buAutoNum type="arabicPeriod"/>
            </a:pPr>
            <a:r>
              <a:rPr lang="en-US" b="1" i="0" dirty="0">
                <a:solidFill>
                  <a:srgbClr val="374151"/>
                </a:solidFill>
                <a:effectLst/>
                <a:latin typeface="Söhne"/>
              </a:rPr>
              <a:t>Implementation:</a:t>
            </a:r>
            <a:r>
              <a:rPr lang="en-US" b="0" i="0" dirty="0">
                <a:solidFill>
                  <a:srgbClr val="374151"/>
                </a:solidFill>
                <a:effectLst/>
                <a:latin typeface="Söhne"/>
              </a:rPr>
              <a:t> The software is developed according to the verified design. Code generation might be automated to ensure consistency between the formal design and implementation.</a:t>
            </a:r>
          </a:p>
          <a:p>
            <a:pPr algn="l">
              <a:buFont typeface="+mj-lt"/>
              <a:buAutoNum type="arabicPeriod"/>
            </a:pPr>
            <a:r>
              <a:rPr lang="en-US" b="1" i="0" dirty="0">
                <a:solidFill>
                  <a:srgbClr val="374151"/>
                </a:solidFill>
                <a:effectLst/>
                <a:latin typeface="Söhne"/>
              </a:rPr>
              <a:t>Testing and Validation:</a:t>
            </a:r>
            <a:r>
              <a:rPr lang="en-US" b="0" i="0" dirty="0">
                <a:solidFill>
                  <a:srgbClr val="374151"/>
                </a:solidFill>
                <a:effectLst/>
                <a:latin typeface="Söhne"/>
              </a:rPr>
              <a:t> Formal techniques like model-based testing can be used to generate test cases from the formal specification. These tests ensure that the software functions correctly and satisfies real-time requirements.</a:t>
            </a:r>
          </a:p>
          <a:p>
            <a:pPr algn="l">
              <a:buFont typeface="+mj-lt"/>
              <a:buAutoNum type="arabicPeriod"/>
            </a:pPr>
            <a:r>
              <a:rPr lang="en-US" b="1" i="0" dirty="0">
                <a:solidFill>
                  <a:srgbClr val="374151"/>
                </a:solidFill>
                <a:effectLst/>
                <a:latin typeface="Söhne"/>
              </a:rPr>
              <a:t>Integration and Testing:</a:t>
            </a:r>
            <a:r>
              <a:rPr lang="en-US" b="0" i="0" dirty="0">
                <a:solidFill>
                  <a:srgbClr val="374151"/>
                </a:solidFill>
                <a:effectLst/>
                <a:latin typeface="Söhne"/>
              </a:rPr>
              <a:t> The formal model of the software is integrated with the hardware, and rigorous testing is conducted to verify the entire system's functionality and real-time behavior.</a:t>
            </a:r>
          </a:p>
          <a:p>
            <a:pPr algn="l">
              <a:buFont typeface="+mj-lt"/>
              <a:buAutoNum type="arabicPeriod"/>
            </a:pPr>
            <a:r>
              <a:rPr lang="en-US" b="1" i="0" dirty="0">
                <a:solidFill>
                  <a:srgbClr val="374151"/>
                </a:solidFill>
                <a:effectLst/>
                <a:latin typeface="Söhne"/>
              </a:rPr>
              <a:t>Validation:</a:t>
            </a:r>
            <a:r>
              <a:rPr lang="en-US" b="0" i="0" dirty="0">
                <a:solidFill>
                  <a:srgbClr val="374151"/>
                </a:solidFill>
                <a:effectLst/>
                <a:latin typeface="Söhne"/>
              </a:rPr>
              <a:t> The complete system is validated against the original formal specification to ensure that it meets safety and performance standards.</a:t>
            </a:r>
          </a:p>
          <a:p>
            <a:pPr algn="l"/>
            <a:r>
              <a:rPr lang="en-US" b="1" i="0" dirty="0">
                <a:solidFill>
                  <a:srgbClr val="374151"/>
                </a:solidFill>
                <a:effectLst/>
                <a:latin typeface="Söhne"/>
              </a:rPr>
              <a:t>Benefits of the Formal Process Model:</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High Assurance:</a:t>
            </a:r>
            <a:r>
              <a:rPr lang="en-US" b="0" i="0" dirty="0">
                <a:solidFill>
                  <a:srgbClr val="374151"/>
                </a:solidFill>
                <a:effectLst/>
                <a:latin typeface="Söhne"/>
              </a:rPr>
              <a:t> Formal verification techniques provide a high level of assurance that the software meets its specifications and safety requirements. This is critical in safety-critical applications like medical devices.</a:t>
            </a:r>
          </a:p>
          <a:p>
            <a:pPr algn="l">
              <a:buFont typeface="+mj-lt"/>
              <a:buAutoNum type="arabicPeriod"/>
            </a:pPr>
            <a:r>
              <a:rPr lang="en-US" b="1" i="0" dirty="0">
                <a:solidFill>
                  <a:srgbClr val="374151"/>
                </a:solidFill>
                <a:effectLst/>
                <a:latin typeface="Söhne"/>
              </a:rPr>
              <a:t>Reduced Errors:</a:t>
            </a:r>
            <a:r>
              <a:rPr lang="en-US" b="0" i="0" dirty="0">
                <a:solidFill>
                  <a:srgbClr val="374151"/>
                </a:solidFill>
                <a:effectLst/>
                <a:latin typeface="Söhne"/>
              </a:rPr>
              <a:t> Formal methods help identify and eliminate errors early in the development process, reducing the likelihood of defects in the final product.</a:t>
            </a:r>
          </a:p>
          <a:p>
            <a:pPr algn="l">
              <a:buFont typeface="+mj-lt"/>
              <a:buAutoNum type="arabicPeriod"/>
            </a:pPr>
            <a:r>
              <a:rPr lang="en-US" b="1" i="0" dirty="0">
                <a:solidFill>
                  <a:srgbClr val="374151"/>
                </a:solidFill>
                <a:effectLst/>
                <a:latin typeface="Söhne"/>
              </a:rPr>
              <a:t>Rigorous Documentation:</a:t>
            </a:r>
            <a:r>
              <a:rPr lang="en-US" b="0" i="0" dirty="0">
                <a:solidFill>
                  <a:srgbClr val="374151"/>
                </a:solidFill>
                <a:effectLst/>
                <a:latin typeface="Söhne"/>
              </a:rPr>
              <a:t> The formal process model emphasizes detailed and mathematically rigorous documentation, which aids in understanding, maintenance, and future enhancements.</a:t>
            </a:r>
          </a:p>
          <a:p>
            <a:pPr algn="l">
              <a:buFont typeface="+mj-lt"/>
              <a:buAutoNum type="arabicPeriod"/>
            </a:pPr>
            <a:r>
              <a:rPr lang="en-US" b="1" i="0" dirty="0">
                <a:solidFill>
                  <a:srgbClr val="374151"/>
                </a:solidFill>
                <a:effectLst/>
                <a:latin typeface="Söhne"/>
              </a:rPr>
              <a:t>Safety and Regulatory Compliance:</a:t>
            </a:r>
            <a:r>
              <a:rPr lang="en-US" b="0" i="0" dirty="0">
                <a:solidFill>
                  <a:srgbClr val="374151"/>
                </a:solidFill>
                <a:effectLst/>
                <a:latin typeface="Söhne"/>
              </a:rPr>
              <a:t> Formal methods help demonstrate compliance with safety and regulatory standards required for medical devices.</a:t>
            </a:r>
          </a:p>
          <a:p>
            <a:pPr algn="l"/>
            <a:r>
              <a:rPr lang="en-US" b="0" i="0" dirty="0">
                <a:solidFill>
                  <a:srgbClr val="374151"/>
                </a:solidFill>
                <a:effectLst/>
                <a:latin typeface="Söhne"/>
              </a:rPr>
              <a:t>In this real-time use case, the formal process model ensures the development of a highly reliable and safe medical device software that meets strict real-time and safety requirements.</a:t>
            </a:r>
          </a:p>
          <a:p>
            <a:endParaRPr lang="en-IN" dirty="0"/>
          </a:p>
        </p:txBody>
      </p:sp>
      <p:sp>
        <p:nvSpPr>
          <p:cNvPr id="4" name="Slide Number Placeholder 3"/>
          <p:cNvSpPr>
            <a:spLocks noGrp="1"/>
          </p:cNvSpPr>
          <p:nvPr>
            <p:ph type="sldNum" sz="quarter" idx="5"/>
          </p:nvPr>
        </p:nvSpPr>
        <p:spPr/>
        <p:txBody>
          <a:bodyPr/>
          <a:lstStyle/>
          <a:p>
            <a:fld id="{4045E123-B2FF-4594-87CA-F829AB73739F}" type="slidenum">
              <a:rPr lang="en-US" altLang="en-US" smtClean="0"/>
              <a:pPr/>
              <a:t>30</a:t>
            </a:fld>
            <a:endParaRPr lang="en-US" altLang="en-US"/>
          </a:p>
        </p:txBody>
      </p:sp>
    </p:spTree>
    <p:extLst>
      <p:ext uri="{BB962C8B-B14F-4D97-AF65-F5344CB8AC3E}">
        <p14:creationId xmlns:p14="http://schemas.microsoft.com/office/powerpoint/2010/main" val="1394814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45E123-B2FF-4594-87CA-F829AB73739F}" type="slidenum">
              <a:rPr lang="en-US" altLang="en-US" smtClean="0"/>
              <a:pPr/>
              <a:t>31</a:t>
            </a:fld>
            <a:endParaRPr lang="en-US" altLang="en-US"/>
          </a:p>
        </p:txBody>
      </p:sp>
    </p:spTree>
    <p:extLst>
      <p:ext uri="{BB962C8B-B14F-4D97-AF65-F5344CB8AC3E}">
        <p14:creationId xmlns:p14="http://schemas.microsoft.com/office/powerpoint/2010/main" val="3110673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Aspect-Oriented Software Development (AOSD) is a programming paradigm and methodology aimed at improving the modularization and separation of concerns in software systems. It addresses the challenges that arise when a software application's functionality is spread across multiple modules or components, leading to tangled and hard-to-maintain code.</a:t>
            </a:r>
          </a:p>
          <a:p>
            <a:r>
              <a:rPr lang="en-US" b="0" i="0" dirty="0">
                <a:solidFill>
                  <a:srgbClr val="374151"/>
                </a:solidFill>
                <a:effectLst/>
                <a:latin typeface="Söhne"/>
              </a:rPr>
              <a:t>In AOSD, these aspects are identified, modularized, and separated from the main codebase. This separation is achieved using a technique called "aspect weaving," which involves integrating the aspect code into the appropriate places in the application.</a:t>
            </a:r>
            <a:endParaRPr lang="en-IN" dirty="0"/>
          </a:p>
        </p:txBody>
      </p:sp>
      <p:sp>
        <p:nvSpPr>
          <p:cNvPr id="4" name="Slide Number Placeholder 3"/>
          <p:cNvSpPr>
            <a:spLocks noGrp="1"/>
          </p:cNvSpPr>
          <p:nvPr>
            <p:ph type="sldNum" sz="quarter" idx="5"/>
          </p:nvPr>
        </p:nvSpPr>
        <p:spPr/>
        <p:txBody>
          <a:bodyPr/>
          <a:lstStyle/>
          <a:p>
            <a:fld id="{4045E123-B2FF-4594-87CA-F829AB73739F}" type="slidenum">
              <a:rPr lang="en-US" altLang="en-US" smtClean="0"/>
              <a:pPr/>
              <a:t>32</a:t>
            </a:fld>
            <a:endParaRPr lang="en-US" altLang="en-US"/>
          </a:p>
        </p:txBody>
      </p:sp>
    </p:spTree>
    <p:extLst>
      <p:ext uri="{BB962C8B-B14F-4D97-AF65-F5344CB8AC3E}">
        <p14:creationId xmlns:p14="http://schemas.microsoft.com/office/powerpoint/2010/main" val="462388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Key concepts in Aspect-Oriented Software Development include:</a:t>
            </a:r>
          </a:p>
          <a:p>
            <a:pPr algn="l">
              <a:buFont typeface="+mj-lt"/>
              <a:buAutoNum type="arabicPeriod"/>
            </a:pPr>
            <a:r>
              <a:rPr lang="en-US" b="1" i="0" dirty="0">
                <a:solidFill>
                  <a:srgbClr val="374151"/>
                </a:solidFill>
                <a:effectLst/>
                <a:latin typeface="Söhne"/>
              </a:rPr>
              <a:t>Aspect</a:t>
            </a:r>
            <a:r>
              <a:rPr lang="en-US" b="0" i="0" dirty="0">
                <a:solidFill>
                  <a:srgbClr val="374151"/>
                </a:solidFill>
                <a:effectLst/>
                <a:latin typeface="Söhne"/>
              </a:rPr>
              <a:t>: An aspect encapsulates a cross-cutting concern. It contains code that is meant to be applied to multiple parts of the program.</a:t>
            </a:r>
          </a:p>
          <a:p>
            <a:pPr algn="l">
              <a:buFont typeface="+mj-lt"/>
              <a:buAutoNum type="arabicPeriod"/>
            </a:pPr>
            <a:r>
              <a:rPr lang="en-US" b="1" i="0" dirty="0">
                <a:solidFill>
                  <a:srgbClr val="374151"/>
                </a:solidFill>
                <a:effectLst/>
                <a:latin typeface="Söhne"/>
              </a:rPr>
              <a:t>Join Point</a:t>
            </a:r>
            <a:r>
              <a:rPr lang="en-US" b="0" i="0" dirty="0">
                <a:solidFill>
                  <a:srgbClr val="374151"/>
                </a:solidFill>
                <a:effectLst/>
                <a:latin typeface="Söhne"/>
              </a:rPr>
              <a:t>: A join point represents a specific point in the execution of the program, such as method calls, method executions, field access, etc.</a:t>
            </a:r>
          </a:p>
          <a:p>
            <a:pPr algn="l">
              <a:buFont typeface="+mj-lt"/>
              <a:buAutoNum type="arabicPeriod"/>
            </a:pPr>
            <a:r>
              <a:rPr lang="en-US" b="1" i="0" dirty="0">
                <a:solidFill>
                  <a:srgbClr val="374151"/>
                </a:solidFill>
                <a:effectLst/>
                <a:latin typeface="Söhne"/>
              </a:rPr>
              <a:t>Advice</a:t>
            </a:r>
            <a:r>
              <a:rPr lang="en-US" b="0" i="0" dirty="0">
                <a:solidFill>
                  <a:srgbClr val="374151"/>
                </a:solidFill>
                <a:effectLst/>
                <a:latin typeface="Söhne"/>
              </a:rPr>
              <a:t>: An advice is the code that is executed at a specific join point. It encapsulates the behavior of a cross-cutting concern.</a:t>
            </a:r>
          </a:p>
          <a:p>
            <a:pPr algn="l">
              <a:buFont typeface="+mj-lt"/>
              <a:buAutoNum type="arabicPeriod"/>
            </a:pPr>
            <a:r>
              <a:rPr lang="en-US" b="1" i="0" dirty="0">
                <a:solidFill>
                  <a:srgbClr val="374151"/>
                </a:solidFill>
                <a:effectLst/>
                <a:latin typeface="Söhne"/>
              </a:rPr>
              <a:t>Pointcut</a:t>
            </a:r>
            <a:r>
              <a:rPr lang="en-US" b="0" i="0" dirty="0">
                <a:solidFill>
                  <a:srgbClr val="374151"/>
                </a:solidFill>
                <a:effectLst/>
                <a:latin typeface="Söhne"/>
              </a:rPr>
              <a:t>: A pointcut specifies a set of join points where a particular advice should be applied. It defines the conditions under which an advice should be executed.</a:t>
            </a:r>
          </a:p>
          <a:p>
            <a:pPr algn="l">
              <a:buFont typeface="+mj-lt"/>
              <a:buAutoNum type="arabicPeriod"/>
            </a:pPr>
            <a:r>
              <a:rPr lang="en-US" b="1" i="0" dirty="0">
                <a:solidFill>
                  <a:srgbClr val="374151"/>
                </a:solidFill>
                <a:effectLst/>
                <a:latin typeface="Söhne"/>
              </a:rPr>
              <a:t>Weaving</a:t>
            </a:r>
            <a:r>
              <a:rPr lang="en-US" b="0" i="0" dirty="0">
                <a:solidFill>
                  <a:srgbClr val="374151"/>
                </a:solidFill>
                <a:effectLst/>
                <a:latin typeface="Söhne"/>
              </a:rPr>
              <a:t>: Weaving is the process of integrating the aspect code into the main application code at the specified join points. This can be done at compile-time, load-time, or runtime.</a:t>
            </a:r>
          </a:p>
          <a:p>
            <a:pPr algn="l">
              <a:buFont typeface="+mj-lt"/>
              <a:buAutoNum type="arabicPeriod"/>
            </a:pPr>
            <a:r>
              <a:rPr lang="en-US" b="1" i="0" dirty="0">
                <a:solidFill>
                  <a:srgbClr val="374151"/>
                </a:solidFill>
                <a:effectLst/>
                <a:latin typeface="Söhne"/>
              </a:rPr>
              <a:t>AspectJ</a:t>
            </a:r>
            <a:r>
              <a:rPr lang="en-US" b="0" i="0" dirty="0">
                <a:solidFill>
                  <a:srgbClr val="374151"/>
                </a:solidFill>
                <a:effectLst/>
                <a:latin typeface="Söhne"/>
              </a:rPr>
              <a:t>: AspectJ is a popular extension to the Java programming language that provides support for aspect-oriented programming. It introduces new syntax and constructs to define aspects, pointcuts, and advice.</a:t>
            </a:r>
          </a:p>
          <a:p>
            <a:pPr algn="l"/>
            <a:r>
              <a:rPr lang="en-US" b="0" i="0" dirty="0">
                <a:solidFill>
                  <a:srgbClr val="374151"/>
                </a:solidFill>
                <a:effectLst/>
                <a:latin typeface="Söhne"/>
              </a:rPr>
              <a:t>Benefits of Aspect-Oriented Software Development:</a:t>
            </a:r>
          </a:p>
          <a:p>
            <a:pPr algn="l">
              <a:buFont typeface="Arial" panose="020B0604020202020204" pitchFamily="34" charset="0"/>
              <a:buChar char="•"/>
            </a:pPr>
            <a:r>
              <a:rPr lang="en-US" b="1" i="0" dirty="0">
                <a:solidFill>
                  <a:srgbClr val="374151"/>
                </a:solidFill>
                <a:effectLst/>
                <a:latin typeface="Söhne"/>
              </a:rPr>
              <a:t>Modularization</a:t>
            </a:r>
            <a:r>
              <a:rPr lang="en-US" b="0" i="0" dirty="0">
                <a:solidFill>
                  <a:srgbClr val="374151"/>
                </a:solidFill>
                <a:effectLst/>
                <a:latin typeface="Söhne"/>
              </a:rPr>
              <a:t>: Aspects allow for better modularization of concerns, making code easier to understand and maintain.</a:t>
            </a:r>
          </a:p>
          <a:p>
            <a:pPr algn="l">
              <a:buFont typeface="Arial" panose="020B0604020202020204" pitchFamily="34" charset="0"/>
              <a:buChar char="•"/>
            </a:pPr>
            <a:r>
              <a:rPr lang="en-US" b="1" i="0" dirty="0">
                <a:solidFill>
                  <a:srgbClr val="374151"/>
                </a:solidFill>
                <a:effectLst/>
                <a:latin typeface="Söhne"/>
              </a:rPr>
              <a:t>Code Reusability</a:t>
            </a:r>
            <a:r>
              <a:rPr lang="en-US" b="0" i="0" dirty="0">
                <a:solidFill>
                  <a:srgbClr val="374151"/>
                </a:solidFill>
                <a:effectLst/>
                <a:latin typeface="Söhne"/>
              </a:rPr>
              <a:t>: Aspects can be reused across different parts of the application, reducing duplication of code.</a:t>
            </a:r>
          </a:p>
          <a:p>
            <a:pPr algn="l">
              <a:buFont typeface="Arial" panose="020B0604020202020204" pitchFamily="34" charset="0"/>
              <a:buChar char="•"/>
            </a:pPr>
            <a:r>
              <a:rPr lang="en-US" b="1" i="0" dirty="0">
                <a:solidFill>
                  <a:srgbClr val="374151"/>
                </a:solidFill>
                <a:effectLst/>
                <a:latin typeface="Söhne"/>
              </a:rPr>
              <a:t>Separation of Concerns</a:t>
            </a:r>
            <a:r>
              <a:rPr lang="en-US" b="0" i="0" dirty="0">
                <a:solidFill>
                  <a:srgbClr val="374151"/>
                </a:solidFill>
                <a:effectLst/>
                <a:latin typeface="Söhne"/>
              </a:rPr>
              <a:t>: AOSD enables cleaner separation of different concerns, leading to more cohesive and loosely coupled code.</a:t>
            </a:r>
          </a:p>
          <a:p>
            <a:pPr algn="l">
              <a:buFont typeface="Arial" panose="020B0604020202020204" pitchFamily="34" charset="0"/>
              <a:buChar char="•"/>
            </a:pPr>
            <a:r>
              <a:rPr lang="en-US" b="1" i="0" dirty="0">
                <a:solidFill>
                  <a:srgbClr val="374151"/>
                </a:solidFill>
                <a:effectLst/>
                <a:latin typeface="Söhne"/>
              </a:rPr>
              <a:t>Maintainability</a:t>
            </a:r>
            <a:r>
              <a:rPr lang="en-US" b="0" i="0" dirty="0">
                <a:solidFill>
                  <a:srgbClr val="374151"/>
                </a:solidFill>
                <a:effectLst/>
                <a:latin typeface="Söhne"/>
              </a:rPr>
              <a:t>: With concerns isolated as aspects, changes to one concern do not ripple through the entire codebase.</a:t>
            </a:r>
          </a:p>
          <a:p>
            <a:pPr algn="l">
              <a:buFont typeface="Arial" panose="020B0604020202020204" pitchFamily="34" charset="0"/>
              <a:buChar char="•"/>
            </a:pPr>
            <a:r>
              <a:rPr lang="en-US" b="1" i="0" dirty="0">
                <a:solidFill>
                  <a:srgbClr val="374151"/>
                </a:solidFill>
                <a:effectLst/>
                <a:latin typeface="Söhne"/>
              </a:rPr>
              <a:t>Scalability</a:t>
            </a:r>
            <a:r>
              <a:rPr lang="en-US" b="0" i="0" dirty="0">
                <a:solidFill>
                  <a:srgbClr val="374151"/>
                </a:solidFill>
                <a:effectLst/>
                <a:latin typeface="Söhne"/>
              </a:rPr>
              <a:t>: Large and complex systems can benefit from AOSD by managing concerns separately.</a:t>
            </a:r>
          </a:p>
          <a:p>
            <a:pPr algn="l"/>
            <a:r>
              <a:rPr lang="en-US" b="0" i="0" dirty="0">
                <a:solidFill>
                  <a:srgbClr val="374151"/>
                </a:solidFill>
                <a:effectLst/>
                <a:latin typeface="Söhne"/>
              </a:rPr>
              <a:t>However, it's worth noting that while Aspect-Oriented Software Development can offer benefits, it also introduces its own complexities and potential challenges. Overuse of aspects or poorly designed aspects can make the code harder to understand and debug. Aspects need to be managed carefully to ensure that they do not inadvertently affect the overall system behavior.</a:t>
            </a:r>
          </a:p>
          <a:p>
            <a:endParaRPr lang="en-IN" dirty="0"/>
          </a:p>
        </p:txBody>
      </p:sp>
      <p:sp>
        <p:nvSpPr>
          <p:cNvPr id="4" name="Slide Number Placeholder 3"/>
          <p:cNvSpPr>
            <a:spLocks noGrp="1"/>
          </p:cNvSpPr>
          <p:nvPr>
            <p:ph type="sldNum" sz="quarter" idx="5"/>
          </p:nvPr>
        </p:nvSpPr>
        <p:spPr/>
        <p:txBody>
          <a:bodyPr/>
          <a:lstStyle/>
          <a:p>
            <a:fld id="{4045E123-B2FF-4594-87CA-F829AB73739F}" type="slidenum">
              <a:rPr lang="en-US" altLang="en-US" smtClean="0"/>
              <a:pPr/>
              <a:t>33</a:t>
            </a:fld>
            <a:endParaRPr lang="en-US" altLang="en-US"/>
          </a:p>
        </p:txBody>
      </p:sp>
    </p:spTree>
    <p:extLst>
      <p:ext uri="{BB962C8B-B14F-4D97-AF65-F5344CB8AC3E}">
        <p14:creationId xmlns:p14="http://schemas.microsoft.com/office/powerpoint/2010/main" val="2256978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Unified Process (UP) is a comprehensive iterative and incremental software development methodology. It provides a framework for designing, building, and maintaining complex software systems. The UP is characterized by its flexibility, adaptability, and emphasis on producing high-quality software through a series of well-defined phases and workflows.</a:t>
            </a:r>
            <a:endParaRPr lang="en-IN" dirty="0"/>
          </a:p>
        </p:txBody>
      </p:sp>
      <p:sp>
        <p:nvSpPr>
          <p:cNvPr id="4" name="Slide Number Placeholder 3"/>
          <p:cNvSpPr>
            <a:spLocks noGrp="1"/>
          </p:cNvSpPr>
          <p:nvPr>
            <p:ph type="sldNum" sz="quarter" idx="5"/>
          </p:nvPr>
        </p:nvSpPr>
        <p:spPr/>
        <p:txBody>
          <a:bodyPr/>
          <a:lstStyle/>
          <a:p>
            <a:fld id="{4045E123-B2FF-4594-87CA-F829AB73739F}" type="slidenum">
              <a:rPr lang="en-US" altLang="en-US" smtClean="0"/>
              <a:pPr/>
              <a:t>34</a:t>
            </a:fld>
            <a:endParaRPr lang="en-US" altLang="en-US"/>
          </a:p>
        </p:txBody>
      </p:sp>
    </p:spTree>
    <p:extLst>
      <p:ext uri="{BB962C8B-B14F-4D97-AF65-F5344CB8AC3E}">
        <p14:creationId xmlns:p14="http://schemas.microsoft.com/office/powerpoint/2010/main" val="2268384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Phases of the Unified Process:</a:t>
            </a:r>
          </a:p>
          <a:p>
            <a:pPr algn="l">
              <a:buFont typeface="+mj-lt"/>
              <a:buAutoNum type="arabicPeriod"/>
            </a:pPr>
            <a:r>
              <a:rPr lang="en-US" b="1" i="0" dirty="0">
                <a:solidFill>
                  <a:srgbClr val="374151"/>
                </a:solidFill>
                <a:effectLst/>
                <a:latin typeface="Söhne"/>
              </a:rPr>
              <a:t>Inception:</a:t>
            </a:r>
            <a:r>
              <a:rPr lang="en-US" b="0" i="0" dirty="0">
                <a:solidFill>
                  <a:srgbClr val="374151"/>
                </a:solidFill>
                <a:effectLst/>
                <a:latin typeface="Söhne"/>
              </a:rPr>
              <a:t> During this initial phase, the project's feasibility is assessed, and high-level requirements are gathered. The scope of the project is defined, risks are identified, and an overall project plan is created.</a:t>
            </a:r>
          </a:p>
          <a:p>
            <a:pPr algn="l">
              <a:buFont typeface="+mj-lt"/>
              <a:buAutoNum type="arabicPeriod"/>
            </a:pPr>
            <a:r>
              <a:rPr lang="en-US" b="1" i="0" dirty="0">
                <a:solidFill>
                  <a:srgbClr val="374151"/>
                </a:solidFill>
                <a:effectLst/>
                <a:latin typeface="Söhne"/>
              </a:rPr>
              <a:t>Elaboration:</a:t>
            </a:r>
            <a:r>
              <a:rPr lang="en-US" b="0" i="0" dirty="0">
                <a:solidFill>
                  <a:srgbClr val="374151"/>
                </a:solidFill>
                <a:effectLst/>
                <a:latin typeface="Söhne"/>
              </a:rPr>
              <a:t> In this phase, the architecture is further developed, and detailed requirements are captured. A prototype or proof-of-concept may be developed to validate the architecture. At the end of this phase, there is a well-defined architecture and a solid understanding of the project's scope.</a:t>
            </a:r>
          </a:p>
          <a:p>
            <a:pPr algn="l">
              <a:buFont typeface="+mj-lt"/>
              <a:buAutoNum type="arabicPeriod"/>
            </a:pPr>
            <a:r>
              <a:rPr lang="en-US" b="1" i="0" dirty="0">
                <a:solidFill>
                  <a:srgbClr val="374151"/>
                </a:solidFill>
                <a:effectLst/>
                <a:latin typeface="Söhne"/>
              </a:rPr>
              <a:t>Construction:</a:t>
            </a:r>
            <a:r>
              <a:rPr lang="en-US" b="0" i="0" dirty="0">
                <a:solidFill>
                  <a:srgbClr val="374151"/>
                </a:solidFill>
                <a:effectLst/>
                <a:latin typeface="Söhne"/>
              </a:rPr>
              <a:t> This phase involves the actual development of the software system. Iterative cycles of analysis, design, implementation, and testing occur. Functionalities are incrementally added to the system, with each iteration building on the previous one.</a:t>
            </a:r>
          </a:p>
          <a:p>
            <a:pPr algn="l">
              <a:buFont typeface="+mj-lt"/>
              <a:buAutoNum type="arabicPeriod"/>
            </a:pPr>
            <a:r>
              <a:rPr lang="en-US" b="1" i="0" dirty="0">
                <a:solidFill>
                  <a:srgbClr val="374151"/>
                </a:solidFill>
                <a:effectLst/>
                <a:latin typeface="Söhne"/>
              </a:rPr>
              <a:t>Transition:</a:t>
            </a:r>
            <a:r>
              <a:rPr lang="en-US" b="0" i="0" dirty="0">
                <a:solidFill>
                  <a:srgbClr val="374151"/>
                </a:solidFill>
                <a:effectLst/>
                <a:latin typeface="Söhne"/>
              </a:rPr>
              <a:t> The final phase focuses on preparing the software for release. User training, deployment, and migration activities take place. The software is transitioned from development to production.</a:t>
            </a:r>
          </a:p>
          <a:p>
            <a:endParaRPr lang="en-IN" dirty="0"/>
          </a:p>
        </p:txBody>
      </p:sp>
      <p:sp>
        <p:nvSpPr>
          <p:cNvPr id="4" name="Slide Number Placeholder 3"/>
          <p:cNvSpPr>
            <a:spLocks noGrp="1"/>
          </p:cNvSpPr>
          <p:nvPr>
            <p:ph type="sldNum" sz="quarter" idx="5"/>
          </p:nvPr>
        </p:nvSpPr>
        <p:spPr/>
        <p:txBody>
          <a:bodyPr/>
          <a:lstStyle/>
          <a:p>
            <a:fld id="{4045E123-B2FF-4594-87CA-F829AB73739F}" type="slidenum">
              <a:rPr lang="en-US" altLang="en-US" smtClean="0"/>
              <a:pPr/>
              <a:t>35</a:t>
            </a:fld>
            <a:endParaRPr lang="en-US" altLang="en-US"/>
          </a:p>
        </p:txBody>
      </p:sp>
    </p:spTree>
    <p:extLst>
      <p:ext uri="{BB962C8B-B14F-4D97-AF65-F5344CB8AC3E}">
        <p14:creationId xmlns:p14="http://schemas.microsoft.com/office/powerpoint/2010/main" val="3955242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381000" y="685800"/>
            <a:ext cx="6096000" cy="3429000"/>
          </a:xfrm>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7A6155F-73AA-40C2-9DF0-37873E902616}" type="slidenum">
              <a:rPr lang="en-US" altLang="en-US" sz="1200"/>
              <a:pPr eaLnBrk="1" hangingPunct="1"/>
              <a:t>6</a:t>
            </a:fld>
            <a:endParaRPr lang="en-US" altLang="en-US" sz="1200"/>
          </a:p>
        </p:txBody>
      </p:sp>
    </p:spTree>
    <p:extLst>
      <p:ext uri="{BB962C8B-B14F-4D97-AF65-F5344CB8AC3E}">
        <p14:creationId xmlns:p14="http://schemas.microsoft.com/office/powerpoint/2010/main" val="301620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381000" y="685800"/>
            <a:ext cx="6096000" cy="3429000"/>
          </a:xfrm>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800" b="0" i="0" u="none" strike="noStrike" baseline="0" dirty="0">
                <a:latin typeface="Leawood-Book"/>
              </a:rPr>
              <a:t>“blocking states” in which some project team</a:t>
            </a:r>
          </a:p>
          <a:p>
            <a:pPr algn="l"/>
            <a:r>
              <a:rPr lang="en-US" sz="1800" b="0" i="0" u="none" strike="noStrike" baseline="0" dirty="0">
                <a:latin typeface="Leawood-Book"/>
              </a:rPr>
              <a:t>members must wait for other members of the team to complete dependent tasks. In</a:t>
            </a:r>
          </a:p>
          <a:p>
            <a:pPr algn="l"/>
            <a:r>
              <a:rPr lang="en-US" sz="1800" b="0" i="0" u="none" strike="noStrike" baseline="0" dirty="0">
                <a:latin typeface="Leawood-Book"/>
              </a:rPr>
              <a:t>fact, the time spent waiting can exceed the time spent on productive work</a:t>
            </a:r>
            <a:endParaRPr lang="en-US" altLang="en-US" dirty="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E180725-2326-4757-B651-E2A048F4394B}" type="slidenum">
              <a:rPr lang="en-US" altLang="en-US" sz="1200"/>
              <a:pPr eaLnBrk="1" hangingPunct="1"/>
              <a:t>7</a:t>
            </a:fld>
            <a:endParaRPr lang="en-US" altLang="en-US" sz="1200"/>
          </a:p>
        </p:txBody>
      </p:sp>
    </p:spTree>
    <p:extLst>
      <p:ext uri="{BB962C8B-B14F-4D97-AF65-F5344CB8AC3E}">
        <p14:creationId xmlns:p14="http://schemas.microsoft.com/office/powerpoint/2010/main" val="1972915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381000" y="685800"/>
            <a:ext cx="6096000" cy="3429000"/>
          </a:xfrm>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800" b="0" i="0" u="none" strike="noStrike" baseline="0" dirty="0">
                <a:latin typeface="Leawood-Book"/>
              </a:rPr>
              <a:t>need to provide a limited set of software</a:t>
            </a:r>
          </a:p>
          <a:p>
            <a:pPr algn="l"/>
            <a:r>
              <a:rPr lang="en-US" sz="1800" b="0" i="0" u="none" strike="noStrike" baseline="0" dirty="0">
                <a:latin typeface="Leawood-Book"/>
              </a:rPr>
              <a:t>functionality to users quickly and then refine and expand on that functionality</a:t>
            </a:r>
          </a:p>
          <a:p>
            <a:pPr algn="l"/>
            <a:r>
              <a:rPr lang="en-IN" sz="1800" b="0" i="0" u="none" strike="noStrike" baseline="0" dirty="0">
                <a:latin typeface="Leawood-Book"/>
              </a:rPr>
              <a:t>in later software releases</a:t>
            </a:r>
          </a:p>
          <a:p>
            <a:pPr algn="l"/>
            <a:r>
              <a:rPr lang="en-US" sz="1800" b="0" i="0" u="none" strike="noStrike" baseline="0" dirty="0">
                <a:latin typeface="Leawood-Book"/>
              </a:rPr>
              <a:t>The </a:t>
            </a:r>
            <a:r>
              <a:rPr lang="en-US" sz="1800" b="0" i="1" u="none" strike="noStrike" baseline="0" dirty="0">
                <a:latin typeface="Leawood-BookItalic"/>
              </a:rPr>
              <a:t>incremental </a:t>
            </a:r>
            <a:r>
              <a:rPr lang="en-US" sz="1800" b="0" i="0" u="none" strike="noStrike" baseline="0" dirty="0">
                <a:latin typeface="Leawood-Book"/>
              </a:rPr>
              <a:t>model combines elements of linear and parallel process flows\</a:t>
            </a:r>
          </a:p>
          <a:p>
            <a:pPr algn="l"/>
            <a:r>
              <a:rPr lang="en-US" sz="1800" b="0" i="0" u="none" strike="noStrike" baseline="0" dirty="0">
                <a:latin typeface="Leawood-Book"/>
              </a:rPr>
              <a:t>For example, word-processing software developed using the incremental paradigm</a:t>
            </a:r>
          </a:p>
          <a:p>
            <a:pPr algn="l"/>
            <a:r>
              <a:rPr lang="en-US" sz="1800" b="0" i="0" u="none" strike="noStrike" baseline="0" dirty="0">
                <a:latin typeface="Leawood-Book"/>
              </a:rPr>
              <a:t>might deliver basic file management, editing, and document production functions</a:t>
            </a:r>
          </a:p>
          <a:p>
            <a:pPr algn="l"/>
            <a:r>
              <a:rPr lang="en-US" sz="1800" b="0" i="0" u="none" strike="noStrike" baseline="0" dirty="0">
                <a:latin typeface="Leawood-Book"/>
              </a:rPr>
              <a:t>in the first increment; more sophisticated editing and document production</a:t>
            </a:r>
          </a:p>
          <a:p>
            <a:pPr algn="l"/>
            <a:r>
              <a:rPr lang="en-US" sz="1800" b="0" i="0" u="none" strike="noStrike" baseline="0" dirty="0">
                <a:latin typeface="Leawood-Book"/>
              </a:rPr>
              <a:t>capabilities in the second increment; spelling and grammar checking in the third increment;</a:t>
            </a:r>
          </a:p>
          <a:p>
            <a:pPr algn="l"/>
            <a:r>
              <a:rPr lang="en-US" sz="1800" b="0" i="0" u="none" strike="noStrike" baseline="0" dirty="0">
                <a:latin typeface="Leawood-Book"/>
              </a:rPr>
              <a:t>and advanced page layout capability in the fourth increment. It should be</a:t>
            </a:r>
          </a:p>
          <a:p>
            <a:pPr algn="l"/>
            <a:r>
              <a:rPr lang="en-US" sz="1800" b="0" i="0" u="none" strike="noStrike" baseline="0" dirty="0">
                <a:latin typeface="Leawood-Book"/>
              </a:rPr>
              <a:t>noted that the process flow for any increment can incorporate the prototyping</a:t>
            </a:r>
          </a:p>
          <a:p>
            <a:pPr algn="l"/>
            <a:r>
              <a:rPr lang="en-IN" sz="1800" b="0" i="0" u="none" strike="noStrike" baseline="0" dirty="0">
                <a:latin typeface="Leawood-Book"/>
              </a:rPr>
              <a:t>paradigm.</a:t>
            </a:r>
            <a:endParaRPr lang="en-US" alt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DD6B7D0-4E1B-4650-9328-C454D9B03F32}" type="slidenum">
              <a:rPr lang="en-US" altLang="en-US" sz="1200"/>
              <a:pPr eaLnBrk="1" hangingPunct="1"/>
              <a:t>8</a:t>
            </a:fld>
            <a:endParaRPr lang="en-US" altLang="en-US" sz="1200"/>
          </a:p>
        </p:txBody>
      </p:sp>
    </p:spTree>
    <p:extLst>
      <p:ext uri="{BB962C8B-B14F-4D97-AF65-F5344CB8AC3E}">
        <p14:creationId xmlns:p14="http://schemas.microsoft.com/office/powerpoint/2010/main" val="374117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81000" y="685800"/>
            <a:ext cx="6096000" cy="3429000"/>
          </a:xfrm>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800" b="0" i="0" u="none" strike="noStrike" baseline="0" dirty="0">
                <a:latin typeface="Leawood-Book"/>
              </a:rPr>
              <a:t>The </a:t>
            </a:r>
            <a:r>
              <a:rPr lang="en-US" sz="1800" b="0" i="1" u="none" strike="noStrike" baseline="0" dirty="0">
                <a:latin typeface="Leawood-BookItalic"/>
              </a:rPr>
              <a:t>incremental </a:t>
            </a:r>
            <a:r>
              <a:rPr lang="en-US" sz="1800" b="0" i="0" u="none" strike="noStrike" baseline="0" dirty="0">
                <a:latin typeface="Leawood-Book"/>
              </a:rPr>
              <a:t>model combines elements of linear and parallel process flows</a:t>
            </a: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F08A129-22A0-4DD4-A420-29D4388BF94C}" type="slidenum">
              <a:rPr lang="en-US" altLang="en-US" sz="1200"/>
              <a:pPr eaLnBrk="1" hangingPunct="1"/>
              <a:t>9</a:t>
            </a:fld>
            <a:endParaRPr lang="en-US" altLang="en-US" sz="1200"/>
          </a:p>
        </p:txBody>
      </p:sp>
    </p:spTree>
    <p:extLst>
      <p:ext uri="{BB962C8B-B14F-4D97-AF65-F5344CB8AC3E}">
        <p14:creationId xmlns:p14="http://schemas.microsoft.com/office/powerpoint/2010/main" val="16950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381000" y="685800"/>
            <a:ext cx="6096000" cy="3429000"/>
          </a:xfrm>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9CD58DC-AADF-40A7-8ED5-86ECC86B352D}" type="slidenum">
              <a:rPr lang="en-US" altLang="en-US" sz="1200"/>
              <a:pPr eaLnBrk="1" hangingPunct="1"/>
              <a:t>10</a:t>
            </a:fld>
            <a:endParaRPr lang="en-US" altLang="en-US" sz="1200"/>
          </a:p>
        </p:txBody>
      </p:sp>
    </p:spTree>
    <p:extLst>
      <p:ext uri="{BB962C8B-B14F-4D97-AF65-F5344CB8AC3E}">
        <p14:creationId xmlns:p14="http://schemas.microsoft.com/office/powerpoint/2010/main" val="22403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381000" y="685800"/>
            <a:ext cx="6096000" cy="3429000"/>
          </a:xfrm>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200" dirty="0"/>
              <a:t>component-based construction : design and development of </a:t>
            </a:r>
            <a:r>
              <a:rPr lang="en-US" altLang="en-US" sz="1200"/>
              <a:t>reusable component</a:t>
            </a:r>
            <a:endParaRPr lang="en-US"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1701C27-1992-4FA0-A364-81D82C21C050}" type="slidenum">
              <a:rPr lang="en-US" altLang="en-US" sz="1200"/>
              <a:pPr eaLnBrk="1" hangingPunct="1"/>
              <a:t>11</a:t>
            </a:fld>
            <a:endParaRPr lang="en-US" altLang="en-US" sz="1200"/>
          </a:p>
        </p:txBody>
      </p:sp>
    </p:spTree>
    <p:extLst>
      <p:ext uri="{BB962C8B-B14F-4D97-AF65-F5344CB8AC3E}">
        <p14:creationId xmlns:p14="http://schemas.microsoft.com/office/powerpoint/2010/main" val="3451959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860485-4E33-4BCA-B03A-A6B537A28AF9}" type="slidenum">
              <a:rPr lang="en-US" altLang="en-US" sz="1200"/>
              <a:pPr eaLnBrk="1" hangingPunct="1"/>
              <a:t>12</a:t>
            </a:fld>
            <a:endParaRPr lang="en-US" altLang="en-US" sz="1200"/>
          </a:p>
        </p:txBody>
      </p:sp>
    </p:spTree>
    <p:extLst>
      <p:ext uri="{BB962C8B-B14F-4D97-AF65-F5344CB8AC3E}">
        <p14:creationId xmlns:p14="http://schemas.microsoft.com/office/powerpoint/2010/main" val="3420344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4233" y="2438401"/>
            <a:ext cx="12196233" cy="1063625"/>
            <a:chOff x="-2" y="1536"/>
            <a:chExt cx="5762" cy="670"/>
          </a:xfrm>
        </p:grpSpPr>
        <p:grpSp>
          <p:nvGrpSpPr>
            <p:cNvPr id="5" name="Group 3"/>
            <p:cNvGrpSpPr>
              <a:grpSpLocks/>
            </p:cNvGrpSpPr>
            <p:nvPr/>
          </p:nvGrpSpPr>
          <p:grpSpPr bwMode="auto">
            <a:xfrm flipH="1">
              <a:off x="-2" y="1562"/>
              <a:ext cx="5762" cy="638"/>
              <a:chOff x="-2" y="1562"/>
              <a:chExt cx="5762" cy="638"/>
            </a:xfrm>
          </p:grpSpPr>
          <p:sp>
            <p:nvSpPr>
              <p:cNvPr id="8" name="Freeform 4"/>
              <p:cNvSpPr>
                <a:spLocks/>
              </p:cNvSpPr>
              <p:nvPr/>
            </p:nvSpPr>
            <p:spPr bwMode="ltGray">
              <a:xfrm rot="-5400000">
                <a:off x="2558"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en-US" sz="2400"/>
              </a:p>
            </p:txBody>
          </p:sp>
          <p:sp>
            <p:nvSpPr>
              <p:cNvPr id="9" name="Freeform 5"/>
              <p:cNvSpPr>
                <a:spLocks/>
              </p:cNvSpPr>
              <p:nvPr/>
            </p:nvSpPr>
            <p:spPr bwMode="ltGray">
              <a:xfrm rot="-5400000">
                <a:off x="1322"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sz="2400"/>
              </a:p>
            </p:txBody>
          </p:sp>
          <p:sp>
            <p:nvSpPr>
              <p:cNvPr id="10"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en-US" sz="2400"/>
              </a:p>
            </p:txBody>
          </p:sp>
          <p:sp>
            <p:nvSpPr>
              <p:cNvPr id="11" name="Freeform 7"/>
              <p:cNvSpPr>
                <a:spLocks/>
              </p:cNvSpPr>
              <p:nvPr/>
            </p:nvSpPr>
            <p:spPr bwMode="ltGray">
              <a:xfrm rot="-5400000">
                <a:off x="-58"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en-US" sz="2400"/>
              </a:p>
            </p:txBody>
          </p:sp>
          <p:sp>
            <p:nvSpPr>
              <p:cNvPr id="12"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en-US" sz="2400"/>
              </a:p>
            </p:txBody>
          </p:sp>
          <p:sp>
            <p:nvSpPr>
              <p:cNvPr id="13"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sz="2400"/>
              </a:p>
            </p:txBody>
          </p:sp>
          <p:sp>
            <p:nvSpPr>
              <p:cNvPr id="14" name="Freeform 10"/>
              <p:cNvSpPr>
                <a:spLocks/>
              </p:cNvSpPr>
              <p:nvPr/>
            </p:nvSpPr>
            <p:spPr bwMode="ltGray">
              <a:xfrm rot="-5400000">
                <a:off x="155" y="1727"/>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sz="2400"/>
              </a:p>
            </p:txBody>
          </p:sp>
          <p:sp>
            <p:nvSpPr>
              <p:cNvPr id="15" name="Freeform 11"/>
              <p:cNvSpPr>
                <a:spLocks/>
              </p:cNvSpPr>
              <p:nvPr/>
            </p:nvSpPr>
            <p:spPr bwMode="ltGray">
              <a:xfrm rot="-5400000">
                <a:off x="3210" y="1665"/>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sz="2400"/>
              </a:p>
            </p:txBody>
          </p:sp>
          <p:sp>
            <p:nvSpPr>
              <p:cNvPr id="16"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en-US" sz="2400"/>
              </a:p>
            </p:txBody>
          </p:sp>
          <p:sp>
            <p:nvSpPr>
              <p:cNvPr id="17" name="Freeform 13"/>
              <p:cNvSpPr>
                <a:spLocks/>
              </p:cNvSpPr>
              <p:nvPr/>
            </p:nvSpPr>
            <p:spPr bwMode="ltGray">
              <a:xfrm rot="-5400000">
                <a:off x="1829" y="1748"/>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en-US" sz="2400"/>
              </a:p>
            </p:txBody>
          </p:sp>
          <p:sp>
            <p:nvSpPr>
              <p:cNvPr id="18"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en-US" sz="2400"/>
              </a:p>
            </p:txBody>
          </p:sp>
          <p:sp>
            <p:nvSpPr>
              <p:cNvPr id="19" name="Freeform 15"/>
              <p:cNvSpPr>
                <a:spLocks/>
              </p:cNvSpPr>
              <p:nvPr/>
            </p:nvSpPr>
            <p:spPr bwMode="ltGray">
              <a:xfrm rot="-5400000">
                <a:off x="2329"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sz="2400"/>
              </a:p>
            </p:txBody>
          </p:sp>
          <p:sp>
            <p:nvSpPr>
              <p:cNvPr id="20"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en-US" sz="2400"/>
              </a:p>
            </p:txBody>
          </p:sp>
          <p:sp>
            <p:nvSpPr>
              <p:cNvPr id="21" name="Freeform 17"/>
              <p:cNvSpPr>
                <a:spLocks/>
              </p:cNvSpPr>
              <p:nvPr/>
            </p:nvSpPr>
            <p:spPr bwMode="ltGray">
              <a:xfrm rot="-5400000">
                <a:off x="4076"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en-US" sz="2400"/>
              </a:p>
            </p:txBody>
          </p:sp>
          <p:sp>
            <p:nvSpPr>
              <p:cNvPr id="22"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en-US" sz="2400"/>
              </a:p>
            </p:txBody>
          </p:sp>
          <p:sp>
            <p:nvSpPr>
              <p:cNvPr id="23" name="Freeform 19"/>
              <p:cNvSpPr>
                <a:spLocks/>
              </p:cNvSpPr>
              <p:nvPr/>
            </p:nvSpPr>
            <p:spPr bwMode="ltGray">
              <a:xfrm rot="-5400000">
                <a:off x="4583" y="1748"/>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en-US" sz="2400"/>
              </a:p>
            </p:txBody>
          </p:sp>
          <p:sp>
            <p:nvSpPr>
              <p:cNvPr id="24"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en-US" sz="2400"/>
              </a:p>
            </p:txBody>
          </p:sp>
          <p:sp>
            <p:nvSpPr>
              <p:cNvPr id="25" name="Freeform 21"/>
              <p:cNvSpPr>
                <a:spLocks/>
              </p:cNvSpPr>
              <p:nvPr/>
            </p:nvSpPr>
            <p:spPr bwMode="ltGray">
              <a:xfrm rot="-5400000">
                <a:off x="5083"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sz="2400"/>
              </a:p>
            </p:txBody>
          </p:sp>
          <p:sp>
            <p:nvSpPr>
              <p:cNvPr id="26"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sz="2400"/>
              </a:p>
            </p:txBody>
          </p:sp>
        </p:grpSp>
        <p:sp>
          <p:nvSpPr>
            <p:cNvPr id="6"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pPr>
                <a:defRPr/>
              </a:pPr>
              <a:endParaRPr lang="en-US" sz="2400"/>
            </a:p>
          </p:txBody>
        </p:sp>
        <p:sp>
          <p:nvSpPr>
            <p:cNvPr id="7"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pPr>
                <a:defRPr/>
              </a:pPr>
              <a:endParaRPr lang="en-US" sz="2400"/>
            </a:p>
          </p:txBody>
        </p:sp>
      </p:grpSp>
      <p:sp>
        <p:nvSpPr>
          <p:cNvPr id="4121" name="Rectangle 25"/>
          <p:cNvSpPr>
            <a:spLocks noGrp="1" noChangeArrowheads="1"/>
          </p:cNvSpPr>
          <p:nvPr>
            <p:ph type="ctrTitle"/>
          </p:nvPr>
        </p:nvSpPr>
        <p:spPr>
          <a:xfrm>
            <a:off x="1564217" y="198438"/>
            <a:ext cx="10363200" cy="2286000"/>
          </a:xfrm>
        </p:spPr>
        <p:txBody>
          <a:bodyPr anchor="b">
            <a:spAutoFit/>
          </a:bodyPr>
          <a:lstStyle>
            <a:lvl1pPr>
              <a:defRPr sz="7200"/>
            </a:lvl1pPr>
          </a:lstStyle>
          <a:p>
            <a:r>
              <a:rPr lang="en-US"/>
              <a:t>Click to edit Master title style</a:t>
            </a:r>
          </a:p>
        </p:txBody>
      </p:sp>
      <p:sp>
        <p:nvSpPr>
          <p:cNvPr id="4122" name="Rectangle 26"/>
          <p:cNvSpPr>
            <a:spLocks noGrp="1" noChangeArrowheads="1"/>
          </p:cNvSpPr>
          <p:nvPr>
            <p:ph type="subTitle" idx="1"/>
          </p:nvPr>
        </p:nvSpPr>
        <p:spPr>
          <a:xfrm>
            <a:off x="1555751" y="3886200"/>
            <a:ext cx="8534400" cy="1752600"/>
          </a:xfrm>
        </p:spPr>
        <p:txBody>
          <a:bodyPr/>
          <a:lstStyle>
            <a:lvl1pPr marL="0" indent="0">
              <a:buFont typeface="Wingdings" pitchFamily="2" charset="2"/>
              <a:buNone/>
              <a:defRPr sz="4000"/>
            </a:lvl1pPr>
          </a:lstStyle>
          <a:p>
            <a:r>
              <a:rPr lang="en-US"/>
              <a:t>Click to edit Master subtitle style</a:t>
            </a:r>
          </a:p>
        </p:txBody>
      </p:sp>
      <p:sp>
        <p:nvSpPr>
          <p:cNvPr id="27" name="Rectangle 27"/>
          <p:cNvSpPr>
            <a:spLocks noGrp="1" noChangeArrowheads="1"/>
          </p:cNvSpPr>
          <p:nvPr>
            <p:ph type="dt" sz="half" idx="10"/>
          </p:nvPr>
        </p:nvSpPr>
        <p:spPr>
          <a:xfrm>
            <a:off x="1555751" y="6248400"/>
            <a:ext cx="2540000" cy="457200"/>
          </a:xfrm>
        </p:spPr>
        <p:txBody>
          <a:bodyPr/>
          <a:lstStyle>
            <a:lvl1pPr>
              <a:defRPr smtClean="0">
                <a:solidFill>
                  <a:srgbClr val="000000"/>
                </a:solidFill>
              </a:defRPr>
            </a:lvl1pPr>
          </a:lstStyle>
          <a:p>
            <a:pPr>
              <a:defRPr/>
            </a:pPr>
            <a:endParaRPr lang="en-US"/>
          </a:p>
        </p:txBody>
      </p:sp>
      <p:sp>
        <p:nvSpPr>
          <p:cNvPr id="28" name="Rectangle 28"/>
          <p:cNvSpPr>
            <a:spLocks noGrp="1" noChangeArrowheads="1"/>
          </p:cNvSpPr>
          <p:nvPr>
            <p:ph type="ftr" sz="quarter" idx="11"/>
          </p:nvPr>
        </p:nvSpPr>
        <p:spPr/>
        <p:txBody>
          <a:bodyPr/>
          <a:lstStyle>
            <a:lvl1pPr>
              <a:defRPr smtClean="0">
                <a:solidFill>
                  <a:srgbClr val="000000"/>
                </a:solidFill>
              </a:defRPr>
            </a:lvl1pPr>
          </a:lstStyle>
          <a:p>
            <a:pPr>
              <a:defRPr/>
            </a:pPr>
            <a:endParaRPr lang="en-US"/>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fld id="{BF51511A-2D69-4D83-B007-A9CD44452A36}" type="slidenum">
              <a:rPr lang="en-US" altLang="en-US"/>
              <a:pPr/>
              <a:t>‹#›</a:t>
            </a:fld>
            <a:endParaRPr lang="en-US" altLang="en-US"/>
          </a:p>
        </p:txBody>
      </p:sp>
    </p:spTree>
    <p:extLst>
      <p:ext uri="{BB962C8B-B14F-4D97-AF65-F5344CB8AC3E}">
        <p14:creationId xmlns:p14="http://schemas.microsoft.com/office/powerpoint/2010/main" val="133594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fld id="{2EFCBE91-333F-4FE2-99D4-F991A6D4AD1A}" type="slidenum">
              <a:rPr lang="en-US" altLang="en-US"/>
              <a:pPr/>
              <a:t>‹#›</a:t>
            </a:fld>
            <a:endParaRPr lang="en-US" altLang="en-US"/>
          </a:p>
        </p:txBody>
      </p:sp>
    </p:spTree>
    <p:extLst>
      <p:ext uri="{BB962C8B-B14F-4D97-AF65-F5344CB8AC3E}">
        <p14:creationId xmlns:p14="http://schemas.microsoft.com/office/powerpoint/2010/main" val="342731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617" y="457200"/>
            <a:ext cx="25908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4217" y="457200"/>
            <a:ext cx="75692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fld id="{DF3D6356-26F8-46D5-A341-59DB5ECDAF59}" type="slidenum">
              <a:rPr lang="en-US" altLang="en-US"/>
              <a:pPr/>
              <a:t>‹#›</a:t>
            </a:fld>
            <a:endParaRPr lang="en-US" altLang="en-US"/>
          </a:p>
        </p:txBody>
      </p:sp>
    </p:spTree>
    <p:extLst>
      <p:ext uri="{BB962C8B-B14F-4D97-AF65-F5344CB8AC3E}">
        <p14:creationId xmlns:p14="http://schemas.microsoft.com/office/powerpoint/2010/main" val="256963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fld id="{118F30F4-C2B2-45BB-A43B-1498C46C1027}" type="slidenum">
              <a:rPr lang="en-US" altLang="en-US"/>
              <a:pPr/>
              <a:t>‹#›</a:t>
            </a:fld>
            <a:endParaRPr lang="en-US" altLang="en-US"/>
          </a:p>
        </p:txBody>
      </p:sp>
    </p:spTree>
    <p:extLst>
      <p:ext uri="{BB962C8B-B14F-4D97-AF65-F5344CB8AC3E}">
        <p14:creationId xmlns:p14="http://schemas.microsoft.com/office/powerpoint/2010/main" val="375957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fld id="{89A2E9D4-49EC-4AB9-8EDD-175EF8F4297A}" type="slidenum">
              <a:rPr lang="en-US" altLang="en-US"/>
              <a:pPr/>
              <a:t>‹#›</a:t>
            </a:fld>
            <a:endParaRPr lang="en-US" altLang="en-US"/>
          </a:p>
        </p:txBody>
      </p:sp>
    </p:spTree>
    <p:extLst>
      <p:ext uri="{BB962C8B-B14F-4D97-AF65-F5344CB8AC3E}">
        <p14:creationId xmlns:p14="http://schemas.microsoft.com/office/powerpoint/2010/main" val="34650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4217"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7417"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fld id="{62DF53C4-3D88-4AC8-8059-69C098656651}" type="slidenum">
              <a:rPr lang="en-US" altLang="en-US"/>
              <a:pPr/>
              <a:t>‹#›</a:t>
            </a:fld>
            <a:endParaRPr lang="en-US" altLang="en-US"/>
          </a:p>
        </p:txBody>
      </p:sp>
    </p:spTree>
    <p:extLst>
      <p:ext uri="{BB962C8B-B14F-4D97-AF65-F5344CB8AC3E}">
        <p14:creationId xmlns:p14="http://schemas.microsoft.com/office/powerpoint/2010/main" val="167936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p:cNvSpPr>
            <a:spLocks noGrp="1" noChangeArrowheads="1"/>
          </p:cNvSpPr>
          <p:nvPr>
            <p:ph type="dt" sz="half" idx="10"/>
          </p:nvPr>
        </p:nvSpPr>
        <p:spPr>
          <a:ln/>
        </p:spPr>
        <p:txBody>
          <a:bodyPr/>
          <a:lstStyle>
            <a:lvl1pPr>
              <a:defRPr/>
            </a:lvl1pPr>
          </a:lstStyle>
          <a:p>
            <a:pPr>
              <a:defRPr/>
            </a:pPr>
            <a:endParaRPr lang="en-US"/>
          </a:p>
        </p:txBody>
      </p:sp>
      <p:sp>
        <p:nvSpPr>
          <p:cNvPr id="8" name="Rectangle 28"/>
          <p:cNvSpPr>
            <a:spLocks noGrp="1" noChangeArrowheads="1"/>
          </p:cNvSpPr>
          <p:nvPr>
            <p:ph type="ftr" sz="quarter" idx="11"/>
          </p:nvPr>
        </p:nvSpPr>
        <p:spPr>
          <a:ln/>
        </p:spPr>
        <p:txBody>
          <a:bodyPr/>
          <a:lstStyle>
            <a:lvl1pPr>
              <a:defRPr/>
            </a:lvl1pPr>
          </a:lstStyle>
          <a:p>
            <a:pPr>
              <a:defRPr/>
            </a:pPr>
            <a:endParaRPr lang="en-US"/>
          </a:p>
        </p:txBody>
      </p:sp>
      <p:sp>
        <p:nvSpPr>
          <p:cNvPr id="9" name="Rectangle 29"/>
          <p:cNvSpPr>
            <a:spLocks noGrp="1" noChangeArrowheads="1"/>
          </p:cNvSpPr>
          <p:nvPr>
            <p:ph type="sldNum" sz="quarter" idx="12"/>
          </p:nvPr>
        </p:nvSpPr>
        <p:spPr>
          <a:ln/>
        </p:spPr>
        <p:txBody>
          <a:bodyPr/>
          <a:lstStyle>
            <a:lvl1pPr>
              <a:defRPr/>
            </a:lvl1pPr>
          </a:lstStyle>
          <a:p>
            <a:fld id="{171D6556-1CFB-4BFB-AAF1-967CCA1AA292}" type="slidenum">
              <a:rPr lang="en-US" altLang="en-US"/>
              <a:pPr/>
              <a:t>‹#›</a:t>
            </a:fld>
            <a:endParaRPr lang="en-US" altLang="en-US"/>
          </a:p>
        </p:txBody>
      </p:sp>
    </p:spTree>
    <p:extLst>
      <p:ext uri="{BB962C8B-B14F-4D97-AF65-F5344CB8AC3E}">
        <p14:creationId xmlns:p14="http://schemas.microsoft.com/office/powerpoint/2010/main" val="30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p:cNvSpPr>
            <a:spLocks noGrp="1" noChangeArrowheads="1"/>
          </p:cNvSpPr>
          <p:nvPr>
            <p:ph type="dt" sz="half" idx="10"/>
          </p:nvPr>
        </p:nvSpPr>
        <p:spPr>
          <a:ln/>
        </p:spPr>
        <p:txBody>
          <a:bodyPr/>
          <a:lstStyle>
            <a:lvl1pPr>
              <a:defRPr/>
            </a:lvl1pPr>
          </a:lstStyle>
          <a:p>
            <a:pPr>
              <a:defRPr/>
            </a:pPr>
            <a:endParaRPr lang="en-US"/>
          </a:p>
        </p:txBody>
      </p:sp>
      <p:sp>
        <p:nvSpPr>
          <p:cNvPr id="4" name="Rectangle 28"/>
          <p:cNvSpPr>
            <a:spLocks noGrp="1" noChangeArrowheads="1"/>
          </p:cNvSpPr>
          <p:nvPr>
            <p:ph type="ftr" sz="quarter" idx="11"/>
          </p:nvPr>
        </p:nvSpPr>
        <p:spPr>
          <a:ln/>
        </p:spPr>
        <p:txBody>
          <a:bodyPr/>
          <a:lstStyle>
            <a:lvl1pPr>
              <a:defRPr/>
            </a:lvl1pPr>
          </a:lstStyle>
          <a:p>
            <a:pPr>
              <a:defRPr/>
            </a:pPr>
            <a:endParaRPr lang="en-US"/>
          </a:p>
        </p:txBody>
      </p:sp>
      <p:sp>
        <p:nvSpPr>
          <p:cNvPr id="5" name="Rectangle 29"/>
          <p:cNvSpPr>
            <a:spLocks noGrp="1" noChangeArrowheads="1"/>
          </p:cNvSpPr>
          <p:nvPr>
            <p:ph type="sldNum" sz="quarter" idx="12"/>
          </p:nvPr>
        </p:nvSpPr>
        <p:spPr>
          <a:ln/>
        </p:spPr>
        <p:txBody>
          <a:bodyPr/>
          <a:lstStyle>
            <a:lvl1pPr>
              <a:defRPr/>
            </a:lvl1pPr>
          </a:lstStyle>
          <a:p>
            <a:fld id="{E84575E1-D744-435C-8A9E-A2E4EDB2A14F}" type="slidenum">
              <a:rPr lang="en-US" altLang="en-US"/>
              <a:pPr/>
              <a:t>‹#›</a:t>
            </a:fld>
            <a:endParaRPr lang="en-US" altLang="en-US"/>
          </a:p>
        </p:txBody>
      </p:sp>
    </p:spTree>
    <p:extLst>
      <p:ext uri="{BB962C8B-B14F-4D97-AF65-F5344CB8AC3E}">
        <p14:creationId xmlns:p14="http://schemas.microsoft.com/office/powerpoint/2010/main" val="254049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n-US"/>
          </a:p>
        </p:txBody>
      </p:sp>
      <p:sp>
        <p:nvSpPr>
          <p:cNvPr id="3" name="Rectangle 28"/>
          <p:cNvSpPr>
            <a:spLocks noGrp="1" noChangeArrowheads="1"/>
          </p:cNvSpPr>
          <p:nvPr>
            <p:ph type="ftr" sz="quarter" idx="11"/>
          </p:nvPr>
        </p:nvSpPr>
        <p:spPr>
          <a:ln/>
        </p:spPr>
        <p:txBody>
          <a:bodyPr/>
          <a:lstStyle>
            <a:lvl1pPr>
              <a:defRPr/>
            </a:lvl1pPr>
          </a:lstStyle>
          <a:p>
            <a:pPr>
              <a:defRPr/>
            </a:pPr>
            <a:endParaRPr lang="en-US"/>
          </a:p>
        </p:txBody>
      </p:sp>
      <p:sp>
        <p:nvSpPr>
          <p:cNvPr id="4" name="Rectangle 29"/>
          <p:cNvSpPr>
            <a:spLocks noGrp="1" noChangeArrowheads="1"/>
          </p:cNvSpPr>
          <p:nvPr>
            <p:ph type="sldNum" sz="quarter" idx="12"/>
          </p:nvPr>
        </p:nvSpPr>
        <p:spPr>
          <a:ln/>
        </p:spPr>
        <p:txBody>
          <a:bodyPr/>
          <a:lstStyle>
            <a:lvl1pPr>
              <a:defRPr/>
            </a:lvl1pPr>
          </a:lstStyle>
          <a:p>
            <a:fld id="{CBE5B492-531D-44A5-9E52-266030F32437}" type="slidenum">
              <a:rPr lang="en-US" altLang="en-US"/>
              <a:pPr/>
              <a:t>‹#›</a:t>
            </a:fld>
            <a:endParaRPr lang="en-US" altLang="en-US"/>
          </a:p>
        </p:txBody>
      </p:sp>
    </p:spTree>
    <p:extLst>
      <p:ext uri="{BB962C8B-B14F-4D97-AF65-F5344CB8AC3E}">
        <p14:creationId xmlns:p14="http://schemas.microsoft.com/office/powerpoint/2010/main" val="362388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fld id="{AEFC3672-4886-448E-A33D-55228ED05EFF}" type="slidenum">
              <a:rPr lang="en-US" altLang="en-US"/>
              <a:pPr/>
              <a:t>‹#›</a:t>
            </a:fld>
            <a:endParaRPr lang="en-US" altLang="en-US"/>
          </a:p>
        </p:txBody>
      </p:sp>
    </p:spTree>
    <p:extLst>
      <p:ext uri="{BB962C8B-B14F-4D97-AF65-F5344CB8AC3E}">
        <p14:creationId xmlns:p14="http://schemas.microsoft.com/office/powerpoint/2010/main" val="140024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fld id="{30BF30CB-2EEC-4515-A953-AA39DE08CAA8}" type="slidenum">
              <a:rPr lang="en-US" altLang="en-US"/>
              <a:pPr/>
              <a:t>‹#›</a:t>
            </a:fld>
            <a:endParaRPr lang="en-US" altLang="en-US"/>
          </a:p>
        </p:txBody>
      </p:sp>
    </p:spTree>
    <p:extLst>
      <p:ext uri="{BB962C8B-B14F-4D97-AF65-F5344CB8AC3E}">
        <p14:creationId xmlns:p14="http://schemas.microsoft.com/office/powerpoint/2010/main" val="414948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 y="-4763"/>
            <a:ext cx="1418167" cy="6858001"/>
            <a:chOff x="0" y="-3"/>
            <a:chExt cx="670" cy="4320"/>
          </a:xfrm>
        </p:grpSpPr>
        <p:grpSp>
          <p:nvGrpSpPr>
            <p:cNvPr id="1032"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7" y="-992"/>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en-US" sz="2400"/>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sz="2400"/>
              </a:p>
            </p:txBody>
          </p:sp>
          <p:sp>
            <p:nvSpPr>
              <p:cNvPr id="3078" name="Freeform 6"/>
              <p:cNvSpPr>
                <a:spLocks/>
              </p:cNvSpPr>
              <p:nvPr/>
            </p:nvSpPr>
            <p:spPr bwMode="ltGray">
              <a:xfrm rot="-5400000">
                <a:off x="980" y="1669"/>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en-US" sz="2400"/>
              </a:p>
            </p:txBody>
          </p:sp>
          <p:sp>
            <p:nvSpPr>
              <p:cNvPr id="3079" name="Freeform 7"/>
              <p:cNvSpPr>
                <a:spLocks/>
              </p:cNvSpPr>
              <p:nvPr/>
            </p:nvSpPr>
            <p:spPr bwMode="ltGray">
              <a:xfrm rot="-5400000">
                <a:off x="-59" y="1753"/>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en-US" sz="2400"/>
              </a:p>
            </p:txBody>
          </p:sp>
          <p:sp>
            <p:nvSpPr>
              <p:cNvPr id="3080" name="Freeform 8"/>
              <p:cNvSpPr>
                <a:spLocks/>
              </p:cNvSpPr>
              <p:nvPr/>
            </p:nvSpPr>
            <p:spPr bwMode="ltGray">
              <a:xfrm rot="-5400000">
                <a:off x="664" y="1733"/>
                <a:ext cx="624"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en-US" sz="2400"/>
              </a:p>
            </p:txBody>
          </p:sp>
          <p:sp>
            <p:nvSpPr>
              <p:cNvPr id="3081" name="Freeform 9"/>
              <p:cNvSpPr>
                <a:spLocks/>
              </p:cNvSpPr>
              <p:nvPr/>
            </p:nvSpPr>
            <p:spPr bwMode="ltGray">
              <a:xfrm rot="-5400000">
                <a:off x="442" y="1699"/>
                <a:ext cx="624" cy="363"/>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sz="2400"/>
              </a:p>
            </p:txBody>
          </p:sp>
          <p:sp>
            <p:nvSpPr>
              <p:cNvPr id="3082" name="Freeform 10"/>
              <p:cNvSpPr>
                <a:spLocks/>
              </p:cNvSpPr>
              <p:nvPr/>
            </p:nvSpPr>
            <p:spPr bwMode="ltGray">
              <a:xfrm rot="-5400000">
                <a:off x="155" y="1727"/>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sz="2400"/>
              </a:p>
            </p:txBody>
          </p:sp>
          <p:sp>
            <p:nvSpPr>
              <p:cNvPr id="3083" name="Freeform 11"/>
              <p:cNvSpPr>
                <a:spLocks/>
              </p:cNvSpPr>
              <p:nvPr/>
            </p:nvSpPr>
            <p:spPr bwMode="ltGray">
              <a:xfrm rot="-5400000">
                <a:off x="3208" y="1664"/>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sz="2400"/>
              </a:p>
            </p:txBody>
          </p:sp>
          <p:sp>
            <p:nvSpPr>
              <p:cNvPr id="3084" name="Freeform 12"/>
              <p:cNvSpPr>
                <a:spLocks/>
              </p:cNvSpPr>
              <p:nvPr/>
            </p:nvSpPr>
            <p:spPr bwMode="ltGray">
              <a:xfrm rot="-5400000">
                <a:off x="2870"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en-US" sz="2400"/>
              </a:p>
            </p:txBody>
          </p:sp>
          <p:sp>
            <p:nvSpPr>
              <p:cNvPr id="3085" name="Freeform 13"/>
              <p:cNvSpPr>
                <a:spLocks/>
              </p:cNvSpPr>
              <p:nvPr/>
            </p:nvSpPr>
            <p:spPr bwMode="ltGray">
              <a:xfrm rot="-5400000">
                <a:off x="1829" y="1747"/>
                <a:ext cx="624"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en-US" sz="2400"/>
              </a:p>
            </p:txBody>
          </p:sp>
          <p:sp>
            <p:nvSpPr>
              <p:cNvPr id="3086" name="Freeform 14"/>
              <p:cNvSpPr>
                <a:spLocks/>
              </p:cNvSpPr>
              <p:nvPr/>
            </p:nvSpPr>
            <p:spPr bwMode="ltGray">
              <a:xfrm rot="-5400000">
                <a:off x="2551" y="1728"/>
                <a:ext cx="624"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en-US" sz="2400"/>
              </a:p>
            </p:txBody>
          </p:sp>
          <p:sp>
            <p:nvSpPr>
              <p:cNvPr id="3087" name="Freeform 15"/>
              <p:cNvSpPr>
                <a:spLocks/>
              </p:cNvSpPr>
              <p:nvPr/>
            </p:nvSpPr>
            <p:spPr bwMode="ltGray">
              <a:xfrm rot="-5400000">
                <a:off x="2330" y="1695"/>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sz="2400"/>
              </a:p>
            </p:txBody>
          </p:sp>
          <p:sp>
            <p:nvSpPr>
              <p:cNvPr id="3088" name="Freeform 16"/>
              <p:cNvSpPr>
                <a:spLocks/>
              </p:cNvSpPr>
              <p:nvPr/>
            </p:nvSpPr>
            <p:spPr bwMode="ltGray">
              <a:xfrm rot="-5400000">
                <a:off x="2042"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en-US" sz="2400"/>
              </a:p>
            </p:txBody>
          </p:sp>
          <p:sp>
            <p:nvSpPr>
              <p:cNvPr id="3089" name="Freeform 17"/>
              <p:cNvSpPr>
                <a:spLocks/>
              </p:cNvSpPr>
              <p:nvPr/>
            </p:nvSpPr>
            <p:spPr bwMode="ltGray">
              <a:xfrm rot="-5400000">
                <a:off x="4076" y="1668"/>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en-US" sz="2400"/>
              </a:p>
            </p:txBody>
          </p:sp>
          <p:sp>
            <p:nvSpPr>
              <p:cNvPr id="3090" name="Freeform 18"/>
              <p:cNvSpPr>
                <a:spLocks/>
              </p:cNvSpPr>
              <p:nvPr/>
            </p:nvSpPr>
            <p:spPr bwMode="ltGray">
              <a:xfrm rot="-5400000">
                <a:off x="3733" y="1668"/>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en-US" sz="2400"/>
              </a:p>
            </p:txBody>
          </p:sp>
          <p:sp>
            <p:nvSpPr>
              <p:cNvPr id="3091" name="Freeform 19"/>
              <p:cNvSpPr>
                <a:spLocks/>
              </p:cNvSpPr>
              <p:nvPr/>
            </p:nvSpPr>
            <p:spPr bwMode="ltGray">
              <a:xfrm rot="-5400000">
                <a:off x="458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en-US" sz="2400"/>
              </a:p>
            </p:txBody>
          </p:sp>
          <p:sp>
            <p:nvSpPr>
              <p:cNvPr id="3092"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en-US" sz="2400"/>
              </a:p>
            </p:txBody>
          </p:sp>
          <p:sp>
            <p:nvSpPr>
              <p:cNvPr id="3093" name="Freeform 21"/>
              <p:cNvSpPr>
                <a:spLocks/>
              </p:cNvSpPr>
              <p:nvPr/>
            </p:nvSpPr>
            <p:spPr bwMode="ltGray">
              <a:xfrm rot="-5400000">
                <a:off x="5081" y="1693"/>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sz="2400"/>
              </a:p>
            </p:txBody>
          </p:sp>
          <p:sp>
            <p:nvSpPr>
              <p:cNvPr id="3094" name="Freeform 22"/>
              <p:cNvSpPr>
                <a:spLocks/>
              </p:cNvSpPr>
              <p:nvPr/>
            </p:nvSpPr>
            <p:spPr bwMode="ltGray">
              <a:xfrm rot="-5400000">
                <a:off x="4794" y="1720"/>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sz="2400"/>
              </a:p>
            </p:txBody>
          </p:sp>
        </p:grpSp>
        <p:sp>
          <p:nvSpPr>
            <p:cNvPr id="309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pPr>
                <a:defRPr/>
              </a:pPr>
              <a:endParaRPr lang="en-US" sz="2400"/>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pPr>
                <a:defRPr/>
              </a:pPr>
              <a:endParaRPr lang="en-US" sz="2400"/>
            </a:p>
          </p:txBody>
        </p:sp>
      </p:grpSp>
      <p:sp>
        <p:nvSpPr>
          <p:cNvPr id="1027" name="Rectangle 25"/>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26"/>
          <p:cNvSpPr>
            <a:spLocks noGrp="1" noChangeArrowheads="1"/>
          </p:cNvSpPr>
          <p:nvPr>
            <p:ph type="body" idx="1"/>
          </p:nvPr>
        </p:nvSpPr>
        <p:spPr bwMode="auto">
          <a:xfrm>
            <a:off x="1564217"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99" name="Rectangle 27"/>
          <p:cNvSpPr>
            <a:spLocks noGrp="1" noChangeArrowheads="1"/>
          </p:cNvSpPr>
          <p:nvPr>
            <p:ph type="dt" sz="half" idx="2"/>
          </p:nvPr>
        </p:nvSpPr>
        <p:spPr bwMode="auto">
          <a:xfrm>
            <a:off x="1564217" y="6265863"/>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smtClean="0">
                <a:latin typeface="+mn-lt"/>
              </a:defRPr>
            </a:lvl1pPr>
          </a:lstStyle>
          <a:p>
            <a:pPr>
              <a:defRPr/>
            </a:pPr>
            <a:endParaRPr lang="en-US"/>
          </a:p>
        </p:txBody>
      </p:sp>
      <p:sp>
        <p:nvSpPr>
          <p:cNvPr id="3100" name="Rectangle 28"/>
          <p:cNvSpPr>
            <a:spLocks noGrp="1" noChangeArrowheads="1"/>
          </p:cNvSpPr>
          <p:nvPr>
            <p:ph type="ftr" sz="quarter" idx="3"/>
          </p:nvPr>
        </p:nvSpPr>
        <p:spPr bwMode="auto">
          <a:xfrm>
            <a:off x="4775200" y="62484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smtClean="0">
                <a:latin typeface="+mn-lt"/>
              </a:defRPr>
            </a:lvl1pPr>
          </a:lstStyle>
          <a:p>
            <a:pPr>
              <a:defRPr/>
            </a:pPr>
            <a:endParaRPr lang="en-US"/>
          </a:p>
        </p:txBody>
      </p:sp>
      <p:sp>
        <p:nvSpPr>
          <p:cNvPr id="3101" name="Rectangle 29"/>
          <p:cNvSpPr>
            <a:spLocks noGrp="1" noChangeArrowheads="1"/>
          </p:cNvSpPr>
          <p:nvPr>
            <p:ph type="sldNum" sz="quarter" idx="4"/>
          </p:nvPr>
        </p:nvSpPr>
        <p:spPr bwMode="auto">
          <a:xfrm>
            <a:off x="93472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Arial" panose="020B0604020202020204" pitchFamily="34" charset="0"/>
              </a:defRPr>
            </a:lvl1pPr>
          </a:lstStyle>
          <a:p>
            <a:fld id="{5D42F7AE-F1E3-493F-A8C5-BE4EBCDD527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ustomXml" Target="../ink/ink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09800" y="685800"/>
            <a:ext cx="7772400" cy="990600"/>
          </a:xfrm>
        </p:spPr>
        <p:txBody>
          <a:bodyPr/>
          <a:lstStyle/>
          <a:p>
            <a:pPr algn="ctr" eaLnBrk="1" hangingPunct="1"/>
            <a:r>
              <a:rPr lang="en-US" altLang="en-US" sz="4400" dirty="0"/>
              <a:t/>
            </a:r>
            <a:br>
              <a:rPr lang="en-US" altLang="en-US" sz="4400" dirty="0"/>
            </a:br>
            <a:r>
              <a:rPr lang="en-US" altLang="en-US" sz="5400" dirty="0">
                <a:latin typeface="Algerian" panose="04020705040A02060702" pitchFamily="82" charset="0"/>
              </a:rPr>
              <a:t>Process Models</a:t>
            </a:r>
            <a:endParaRPr lang="en-US" altLang="en-US" sz="4400" dirty="0">
              <a:latin typeface="Algerian" panose="04020705040A02060702" pitchFamily="82" charset="0"/>
            </a:endParaRPr>
          </a:p>
        </p:txBody>
      </p:sp>
      <p:sp>
        <p:nvSpPr>
          <p:cNvPr id="3075" name="Rectangle 3"/>
          <p:cNvSpPr>
            <a:spLocks noGrp="1" noChangeArrowheads="1"/>
          </p:cNvSpPr>
          <p:nvPr>
            <p:ph type="subTitle" idx="1"/>
          </p:nvPr>
        </p:nvSpPr>
        <p:spPr>
          <a:xfrm>
            <a:off x="1752600" y="2743200"/>
            <a:ext cx="9677400" cy="3048000"/>
          </a:xfrm>
        </p:spPr>
        <p:txBody>
          <a:bodyPr/>
          <a:lstStyle/>
          <a:p>
            <a:pPr marL="342900" indent="-342900" eaLnBrk="1" hangingPunct="1">
              <a:buFont typeface="Wingdings" panose="05000000000000000000" pitchFamily="2" charset="2"/>
              <a:buChar char="§"/>
            </a:pPr>
            <a:r>
              <a:rPr lang="en-US" altLang="en-US" sz="2400" dirty="0">
                <a:solidFill>
                  <a:srgbClr val="C00000"/>
                </a:solidFill>
              </a:rPr>
              <a:t>Perspective Models: The Waterfall</a:t>
            </a:r>
          </a:p>
          <a:p>
            <a:pPr marL="342900" indent="-342900" eaLnBrk="1" hangingPunct="1">
              <a:buFont typeface="Wingdings" panose="05000000000000000000" pitchFamily="2" charset="2"/>
              <a:buChar char="§"/>
            </a:pPr>
            <a:r>
              <a:rPr lang="en-US" altLang="en-US" sz="2400" dirty="0">
                <a:solidFill>
                  <a:srgbClr val="C00000"/>
                </a:solidFill>
              </a:rPr>
              <a:t>Incremental Models: Increment and RAD</a:t>
            </a:r>
          </a:p>
          <a:p>
            <a:pPr marL="342900" indent="-342900" eaLnBrk="1" hangingPunct="1">
              <a:buFont typeface="Wingdings" panose="05000000000000000000" pitchFamily="2" charset="2"/>
              <a:buChar char="§"/>
            </a:pPr>
            <a:r>
              <a:rPr lang="en-US" altLang="en-US" sz="2400" dirty="0">
                <a:solidFill>
                  <a:srgbClr val="C00000"/>
                </a:solidFill>
              </a:rPr>
              <a:t>Evolutionary Model: Prototype and Spiral</a:t>
            </a:r>
          </a:p>
          <a:p>
            <a:pPr marL="342900" indent="-342900" eaLnBrk="1" hangingPunct="1">
              <a:buFont typeface="Wingdings" panose="05000000000000000000" pitchFamily="2" charset="2"/>
              <a:buChar char="§"/>
            </a:pPr>
            <a:r>
              <a:rPr lang="en-US" altLang="en-US" sz="2400" dirty="0">
                <a:solidFill>
                  <a:srgbClr val="C00000"/>
                </a:solidFill>
              </a:rPr>
              <a:t>Specialized Process Models: Component, Formal Methods, AOSD</a:t>
            </a:r>
          </a:p>
          <a:p>
            <a:pPr marL="342900" indent="-342900" eaLnBrk="1" hangingPunct="1">
              <a:buFont typeface="Wingdings" panose="05000000000000000000" pitchFamily="2" charset="2"/>
              <a:buChar char="§"/>
            </a:pPr>
            <a:r>
              <a:rPr lang="en-US" altLang="en-US" sz="2400" dirty="0">
                <a:solidFill>
                  <a:srgbClr val="C00000"/>
                </a:solidFill>
              </a:rPr>
              <a:t>Unified Process Model</a:t>
            </a:r>
          </a:p>
          <a:p>
            <a:pPr marL="342900" indent="-342900" eaLnBrk="1" hangingPunct="1">
              <a:buFont typeface="Wingdings" panose="05000000000000000000" pitchFamily="2" charset="2"/>
              <a:buChar char="§"/>
            </a:pPr>
            <a:endParaRPr lang="en-US" altLang="en-US" sz="2000" dirty="0">
              <a:solidFill>
                <a:srgbClr val="C00000"/>
              </a:solidFill>
            </a:endParaRPr>
          </a:p>
          <a:p>
            <a:pPr marL="342900" indent="-342900" eaLnBrk="1" hangingPunct="1">
              <a:buFont typeface="Wingdings" panose="05000000000000000000" pitchFamily="2" charset="2"/>
              <a:buChar char="§"/>
            </a:pPr>
            <a:endParaRPr lang="en-US" altLang="en-US" sz="2000" dirty="0">
              <a:solidFill>
                <a:srgbClr val="C00000"/>
              </a:solidFill>
            </a:endParaRPr>
          </a:p>
          <a:p>
            <a:pPr marL="342900" indent="-342900" eaLnBrk="1" hangingPunct="1">
              <a:buFont typeface="Wingdings" panose="05000000000000000000" pitchFamily="2" charset="2"/>
              <a:buChar char="§"/>
            </a:pPr>
            <a:endParaRPr lang="en-US" altLang="en-US" sz="2000" dirty="0">
              <a:solidFill>
                <a:srgbClr val="C00000"/>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1031E64-1D86-4365-8648-F0B17DC35B86}"/>
                  </a:ext>
                </a:extLst>
              </p14:cNvPr>
              <p14:cNvContentPartPr/>
              <p14:nvPr/>
            </p14:nvContentPartPr>
            <p14:xfrm>
              <a:off x="9850702" y="5700321"/>
              <a:ext cx="65160" cy="153000"/>
            </p14:xfrm>
          </p:contentPart>
        </mc:Choice>
        <mc:Fallback xmlns="">
          <p:pic>
            <p:nvPicPr>
              <p:cNvPr id="2" name="Ink 1">
                <a:extLst>
                  <a:ext uri="{FF2B5EF4-FFF2-40B4-BE49-F238E27FC236}">
                    <a16:creationId xmlns:a16="http://schemas.microsoft.com/office/drawing/2014/main" id="{71031E64-1D86-4365-8648-F0B17DC35B86}"/>
                  </a:ext>
                </a:extLst>
              </p:cNvPr>
              <p:cNvPicPr/>
              <p:nvPr/>
            </p:nvPicPr>
            <p:blipFill>
              <a:blip r:embed="rId4"/>
              <a:stretch>
                <a:fillRect/>
              </a:stretch>
            </p:blipFill>
            <p:spPr>
              <a:xfrm>
                <a:off x="9842062" y="5691321"/>
                <a:ext cx="8280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77EA7D97-7A55-47D1-B52C-329AE4529699}"/>
                  </a:ext>
                </a:extLst>
              </p14:cNvPr>
              <p14:cNvContentPartPr/>
              <p14:nvPr/>
            </p14:nvContentPartPr>
            <p14:xfrm>
              <a:off x="12055320" y="141480"/>
              <a:ext cx="43560" cy="28080"/>
            </p14:xfrm>
          </p:contentPart>
        </mc:Choice>
        <mc:Fallback xmlns="">
          <p:pic>
            <p:nvPicPr>
              <p:cNvPr id="3" name="Ink 2">
                <a:extLst>
                  <a:ext uri="{FF2B5EF4-FFF2-40B4-BE49-F238E27FC236}">
                    <a16:creationId xmlns:a16="http://schemas.microsoft.com/office/drawing/2014/main" id="{77EA7D97-7A55-47D1-B52C-329AE4529699}"/>
                  </a:ext>
                </a:extLst>
              </p:cNvPr>
              <p:cNvPicPr/>
              <p:nvPr/>
            </p:nvPicPr>
            <p:blipFill>
              <a:blip r:embed="rId6"/>
              <a:stretch>
                <a:fillRect/>
              </a:stretch>
            </p:blipFill>
            <p:spPr>
              <a:xfrm>
                <a:off x="12045960" y="132120"/>
                <a:ext cx="62280" cy="468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452E795-8669-4355-9A77-221C94D2682D}" type="slidenum">
              <a:rPr lang="en-US" altLang="en-US" sz="1400">
                <a:latin typeface="Arial" panose="020B0604020202020204" pitchFamily="34" charset="0"/>
              </a:rPr>
              <a:pPr eaLnBrk="1" hangingPunct="1"/>
              <a:t>10</a:t>
            </a:fld>
            <a:endParaRPr lang="en-US" altLang="en-US" sz="1400">
              <a:latin typeface="Arial" panose="020B0604020202020204" pitchFamily="34" charset="0"/>
            </a:endParaRPr>
          </a:p>
        </p:txBody>
      </p:sp>
      <p:sp>
        <p:nvSpPr>
          <p:cNvPr id="11267" name="Rectangle 2"/>
          <p:cNvSpPr>
            <a:spLocks noGrp="1" noChangeArrowheads="1"/>
          </p:cNvSpPr>
          <p:nvPr>
            <p:ph type="title"/>
          </p:nvPr>
        </p:nvSpPr>
        <p:spPr>
          <a:xfrm>
            <a:off x="685800" y="152400"/>
            <a:ext cx="7772400" cy="914400"/>
          </a:xfrm>
        </p:spPr>
        <p:txBody>
          <a:bodyPr/>
          <a:lstStyle/>
          <a:p>
            <a:pPr eaLnBrk="1" hangingPunct="1"/>
            <a:r>
              <a:rPr lang="en-US" altLang="en-US" dirty="0"/>
              <a:t>Incremental Process Models </a:t>
            </a:r>
          </a:p>
        </p:txBody>
      </p:sp>
      <p:sp>
        <p:nvSpPr>
          <p:cNvPr id="11268" name="Rectangle 3"/>
          <p:cNvSpPr>
            <a:spLocks noGrp="1" noChangeArrowheads="1"/>
          </p:cNvSpPr>
          <p:nvPr>
            <p:ph type="body" idx="1"/>
          </p:nvPr>
        </p:nvSpPr>
        <p:spPr>
          <a:xfrm>
            <a:off x="838200" y="1447800"/>
            <a:ext cx="10363199" cy="5105400"/>
          </a:xfrm>
        </p:spPr>
        <p:txBody>
          <a:bodyPr/>
          <a:lstStyle/>
          <a:p>
            <a:pPr algn="just" eaLnBrk="1" hangingPunct="1">
              <a:lnSpc>
                <a:spcPct val="90000"/>
              </a:lnSpc>
            </a:pPr>
            <a:r>
              <a:rPr lang="en-US" altLang="en-US" sz="2400" dirty="0"/>
              <a:t>The incremental process model, like prototyping and other evolutionary approaches, is iterative in nature</a:t>
            </a:r>
          </a:p>
          <a:p>
            <a:pPr algn="just" eaLnBrk="1" hangingPunct="1">
              <a:lnSpc>
                <a:spcPct val="90000"/>
              </a:lnSpc>
            </a:pPr>
            <a:r>
              <a:rPr lang="en-US" altLang="en-US" sz="2400" dirty="0"/>
              <a:t>But unlike prototyping, the incremental model focuses on the delivery of an operational product with each increment</a:t>
            </a:r>
          </a:p>
          <a:p>
            <a:pPr algn="just" eaLnBrk="1" hangingPunct="1">
              <a:lnSpc>
                <a:spcPct val="90000"/>
              </a:lnSpc>
            </a:pPr>
            <a:r>
              <a:rPr lang="en-US" altLang="en-US" sz="2400" dirty="0"/>
              <a:t>Particularly useful when</a:t>
            </a:r>
          </a:p>
          <a:p>
            <a:pPr lvl="1" algn="just" eaLnBrk="1" hangingPunct="1">
              <a:lnSpc>
                <a:spcPct val="90000"/>
              </a:lnSpc>
            </a:pPr>
            <a:r>
              <a:rPr lang="en-US" altLang="en-US" sz="2000" dirty="0"/>
              <a:t>Staffing is unavailable</a:t>
            </a:r>
          </a:p>
          <a:p>
            <a:pPr lvl="1" algn="just" eaLnBrk="1" hangingPunct="1">
              <a:lnSpc>
                <a:spcPct val="90000"/>
              </a:lnSpc>
            </a:pPr>
            <a:r>
              <a:rPr lang="en-US" altLang="en-US" sz="2000" dirty="0"/>
              <a:t>This model can be used when the requirements of the complete system are clearly defined and understood.</a:t>
            </a:r>
          </a:p>
          <a:p>
            <a:pPr lvl="1" algn="just" eaLnBrk="1" hangingPunct="1">
              <a:lnSpc>
                <a:spcPct val="90000"/>
              </a:lnSpc>
            </a:pPr>
            <a:r>
              <a:rPr lang="en-US" altLang="en-US" sz="2000" dirty="0"/>
              <a:t>Major requirements must be defined; however, some details can evolve with time.</a:t>
            </a:r>
          </a:p>
          <a:p>
            <a:pPr lvl="1" algn="just" eaLnBrk="1" hangingPunct="1">
              <a:lnSpc>
                <a:spcPct val="90000"/>
              </a:lnSpc>
            </a:pPr>
            <a:r>
              <a:rPr lang="en-US" altLang="en-US" sz="2000" dirty="0"/>
              <a:t>There is a need to get a product to the market early.</a:t>
            </a:r>
          </a:p>
          <a:p>
            <a:pPr lvl="1" algn="just" eaLnBrk="1" hangingPunct="1">
              <a:lnSpc>
                <a:spcPct val="90000"/>
              </a:lnSpc>
            </a:pPr>
            <a:r>
              <a:rPr lang="en-US" altLang="en-US" sz="2000" dirty="0"/>
              <a:t>A new technology is being used</a:t>
            </a:r>
          </a:p>
          <a:p>
            <a:pPr lvl="1" algn="just" eaLnBrk="1" hangingPunct="1">
              <a:lnSpc>
                <a:spcPct val="90000"/>
              </a:lnSpc>
            </a:pPr>
            <a:r>
              <a:rPr lang="en-US" altLang="en-US" sz="2000" dirty="0"/>
              <a:t>Resources with needed skill set are not available</a:t>
            </a:r>
          </a:p>
          <a:p>
            <a:pPr lvl="1" algn="just" eaLnBrk="1" hangingPunct="1">
              <a:lnSpc>
                <a:spcPct val="90000"/>
              </a:lnSpc>
            </a:pPr>
            <a:r>
              <a:rPr lang="en-US" altLang="en-US" sz="2000" dirty="0"/>
              <a:t>There are some high-risk features and goals.</a:t>
            </a:r>
          </a:p>
          <a:p>
            <a:pPr algn="just" eaLnBrk="1" hangingPunct="1">
              <a:lnSpc>
                <a:spcPct val="90000"/>
              </a:lnSpc>
            </a:pPr>
            <a:r>
              <a:rPr lang="en-US" altLang="en-US" sz="2400" dirty="0"/>
              <a:t>Increments can be planned to manage </a:t>
            </a:r>
            <a:r>
              <a:rPr lang="en-US" altLang="en-US" sz="2400" b="1" dirty="0">
                <a:solidFill>
                  <a:srgbClr val="C00000"/>
                </a:solidFill>
              </a:rPr>
              <a:t>technical risks</a:t>
            </a:r>
            <a:endParaRPr lang="en-US" altLang="en-US" sz="1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barn(inVertical)">
                                      <p:cBhvr>
                                        <p:cTn id="7" dur="500"/>
                                        <p:tgtEl>
                                          <p:spTgt spid="112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268">
                                            <p:txEl>
                                              <p:pRg st="1" end="1"/>
                                            </p:txEl>
                                          </p:spTgt>
                                        </p:tgtEl>
                                        <p:attrNameLst>
                                          <p:attrName>style.visibility</p:attrName>
                                        </p:attrNameLst>
                                      </p:cBhvr>
                                      <p:to>
                                        <p:strVal val="visible"/>
                                      </p:to>
                                    </p:set>
                                    <p:animEffect transition="in" filter="barn(inVertical)">
                                      <p:cBhvr>
                                        <p:cTn id="12" dur="500"/>
                                        <p:tgtEl>
                                          <p:spTgt spid="112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268">
                                            <p:txEl>
                                              <p:pRg st="2" end="2"/>
                                            </p:txEl>
                                          </p:spTgt>
                                        </p:tgtEl>
                                        <p:attrNameLst>
                                          <p:attrName>style.visibility</p:attrName>
                                        </p:attrNameLst>
                                      </p:cBhvr>
                                      <p:to>
                                        <p:strVal val="visible"/>
                                      </p:to>
                                    </p:set>
                                    <p:animEffect transition="in" filter="wipe(down)">
                                      <p:cBhvr>
                                        <p:cTn id="17" dur="500"/>
                                        <p:tgtEl>
                                          <p:spTgt spid="11268">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11268">
                                            <p:txEl>
                                              <p:pRg st="3" end="3"/>
                                            </p:txEl>
                                          </p:spTgt>
                                        </p:tgtEl>
                                        <p:attrNameLst>
                                          <p:attrName>style.visibility</p:attrName>
                                        </p:attrNameLst>
                                      </p:cBhvr>
                                      <p:to>
                                        <p:strVal val="visible"/>
                                      </p:to>
                                    </p:set>
                                    <p:animEffect transition="in" filter="wipe(down)">
                                      <p:cBhvr>
                                        <p:cTn id="20" dur="500"/>
                                        <p:tgtEl>
                                          <p:spTgt spid="11268">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11268">
                                            <p:txEl>
                                              <p:pRg st="4" end="4"/>
                                            </p:txEl>
                                          </p:spTgt>
                                        </p:tgtEl>
                                        <p:attrNameLst>
                                          <p:attrName>style.visibility</p:attrName>
                                        </p:attrNameLst>
                                      </p:cBhvr>
                                      <p:to>
                                        <p:strVal val="visible"/>
                                      </p:to>
                                    </p:set>
                                    <p:animEffect transition="in" filter="wipe(down)">
                                      <p:cBhvr>
                                        <p:cTn id="23" dur="500"/>
                                        <p:tgtEl>
                                          <p:spTgt spid="1126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1268">
                                            <p:txEl>
                                              <p:pRg st="5" end="5"/>
                                            </p:txEl>
                                          </p:spTgt>
                                        </p:tgtEl>
                                        <p:attrNameLst>
                                          <p:attrName>style.visibility</p:attrName>
                                        </p:attrNameLst>
                                      </p:cBhvr>
                                      <p:to>
                                        <p:strVal val="visible"/>
                                      </p:to>
                                    </p:set>
                                    <p:animEffect transition="in" filter="wipe(down)">
                                      <p:cBhvr>
                                        <p:cTn id="26" dur="500"/>
                                        <p:tgtEl>
                                          <p:spTgt spid="11268">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11268">
                                            <p:txEl>
                                              <p:pRg st="6" end="6"/>
                                            </p:txEl>
                                          </p:spTgt>
                                        </p:tgtEl>
                                        <p:attrNameLst>
                                          <p:attrName>style.visibility</p:attrName>
                                        </p:attrNameLst>
                                      </p:cBhvr>
                                      <p:to>
                                        <p:strVal val="visible"/>
                                      </p:to>
                                    </p:set>
                                    <p:animEffect transition="in" filter="wipe(down)">
                                      <p:cBhvr>
                                        <p:cTn id="29" dur="500"/>
                                        <p:tgtEl>
                                          <p:spTgt spid="11268">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11268">
                                            <p:txEl>
                                              <p:pRg st="7" end="7"/>
                                            </p:txEl>
                                          </p:spTgt>
                                        </p:tgtEl>
                                        <p:attrNameLst>
                                          <p:attrName>style.visibility</p:attrName>
                                        </p:attrNameLst>
                                      </p:cBhvr>
                                      <p:to>
                                        <p:strVal val="visible"/>
                                      </p:to>
                                    </p:set>
                                    <p:animEffect transition="in" filter="wipe(down)">
                                      <p:cBhvr>
                                        <p:cTn id="32" dur="500"/>
                                        <p:tgtEl>
                                          <p:spTgt spid="11268">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1268">
                                            <p:txEl>
                                              <p:pRg st="8" end="8"/>
                                            </p:txEl>
                                          </p:spTgt>
                                        </p:tgtEl>
                                        <p:attrNameLst>
                                          <p:attrName>style.visibility</p:attrName>
                                        </p:attrNameLst>
                                      </p:cBhvr>
                                      <p:to>
                                        <p:strVal val="visible"/>
                                      </p:to>
                                    </p:set>
                                    <p:animEffect transition="in" filter="wipe(down)">
                                      <p:cBhvr>
                                        <p:cTn id="35" dur="500"/>
                                        <p:tgtEl>
                                          <p:spTgt spid="11268">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1268">
                                            <p:txEl>
                                              <p:pRg st="9" end="9"/>
                                            </p:txEl>
                                          </p:spTgt>
                                        </p:tgtEl>
                                        <p:attrNameLst>
                                          <p:attrName>style.visibility</p:attrName>
                                        </p:attrNameLst>
                                      </p:cBhvr>
                                      <p:to>
                                        <p:strVal val="visible"/>
                                      </p:to>
                                    </p:set>
                                    <p:animEffect transition="in" filter="wipe(down)">
                                      <p:cBhvr>
                                        <p:cTn id="38" dur="500"/>
                                        <p:tgtEl>
                                          <p:spTgt spid="11268">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1268">
                                            <p:txEl>
                                              <p:pRg st="10" end="10"/>
                                            </p:txEl>
                                          </p:spTgt>
                                        </p:tgtEl>
                                        <p:attrNameLst>
                                          <p:attrName>style.visibility</p:attrName>
                                        </p:attrNameLst>
                                      </p:cBhvr>
                                      <p:to>
                                        <p:strVal val="visible"/>
                                      </p:to>
                                    </p:set>
                                    <p:animEffect transition="in" filter="wipe(down)">
                                      <p:cBhvr>
                                        <p:cTn id="43" dur="500"/>
                                        <p:tgtEl>
                                          <p:spTgt spid="1126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8077C3-554A-48D1-A1B8-887B107F6C9D}" type="slidenum">
              <a:rPr lang="en-US" altLang="en-US" sz="1400">
                <a:latin typeface="Arial" panose="020B0604020202020204" pitchFamily="34" charset="0"/>
              </a:rPr>
              <a:pPr eaLnBrk="1" hangingPunct="1"/>
              <a:t>11</a:t>
            </a:fld>
            <a:endParaRPr lang="en-US" altLang="en-US" sz="1400">
              <a:latin typeface="Arial" panose="020B0604020202020204" pitchFamily="34" charset="0"/>
            </a:endParaRPr>
          </a:p>
        </p:txBody>
      </p:sp>
      <p:sp>
        <p:nvSpPr>
          <p:cNvPr id="12291" name="Rectangle 2"/>
          <p:cNvSpPr>
            <a:spLocks noGrp="1" noChangeArrowheads="1"/>
          </p:cNvSpPr>
          <p:nvPr>
            <p:ph type="title"/>
          </p:nvPr>
        </p:nvSpPr>
        <p:spPr>
          <a:xfrm>
            <a:off x="685800" y="258037"/>
            <a:ext cx="10744200" cy="1066800"/>
          </a:xfrm>
        </p:spPr>
        <p:txBody>
          <a:bodyPr/>
          <a:lstStyle/>
          <a:p>
            <a:pPr eaLnBrk="1" hangingPunct="1"/>
            <a:r>
              <a:rPr lang="en-US" altLang="en-US" dirty="0"/>
              <a:t>The RAD Model</a:t>
            </a:r>
          </a:p>
        </p:txBody>
      </p:sp>
      <p:sp>
        <p:nvSpPr>
          <p:cNvPr id="12292" name="Rectangle 3"/>
          <p:cNvSpPr>
            <a:spLocks noGrp="1" noChangeArrowheads="1"/>
          </p:cNvSpPr>
          <p:nvPr>
            <p:ph type="body" idx="1"/>
          </p:nvPr>
        </p:nvSpPr>
        <p:spPr>
          <a:xfrm>
            <a:off x="685800" y="1674790"/>
            <a:ext cx="10591799" cy="4267200"/>
          </a:xfrm>
        </p:spPr>
        <p:txBody>
          <a:bodyPr/>
          <a:lstStyle/>
          <a:p>
            <a:pPr algn="just" eaLnBrk="1" hangingPunct="1">
              <a:lnSpc>
                <a:spcPct val="90000"/>
              </a:lnSpc>
            </a:pPr>
            <a:r>
              <a:rPr lang="en-US" altLang="en-US" sz="2400" dirty="0"/>
              <a:t>Rapid Application Development is Incremental Process Model</a:t>
            </a:r>
          </a:p>
          <a:p>
            <a:pPr marL="0" indent="0" algn="just" eaLnBrk="1" hangingPunct="1">
              <a:lnSpc>
                <a:spcPct val="90000"/>
              </a:lnSpc>
              <a:buNone/>
            </a:pPr>
            <a:endParaRPr lang="en-US" altLang="en-US" sz="2400" dirty="0"/>
          </a:p>
          <a:p>
            <a:pPr algn="just" eaLnBrk="1" hangingPunct="1">
              <a:lnSpc>
                <a:spcPct val="90000"/>
              </a:lnSpc>
            </a:pPr>
            <a:r>
              <a:rPr lang="en-US" altLang="en-US" sz="2400" dirty="0"/>
              <a:t>Emphasizes on short development cycle</a:t>
            </a:r>
          </a:p>
          <a:p>
            <a:pPr marL="0" indent="0" algn="just" eaLnBrk="1" hangingPunct="1">
              <a:lnSpc>
                <a:spcPct val="90000"/>
              </a:lnSpc>
              <a:buNone/>
            </a:pPr>
            <a:endParaRPr lang="en-US" altLang="en-US" sz="2400" dirty="0"/>
          </a:p>
          <a:p>
            <a:pPr algn="just" eaLnBrk="1" hangingPunct="1">
              <a:lnSpc>
                <a:spcPct val="90000"/>
              </a:lnSpc>
            </a:pPr>
            <a:r>
              <a:rPr lang="en-US" altLang="en-US" sz="2400" dirty="0"/>
              <a:t>A “high speed” adaptation of the waterfall model</a:t>
            </a:r>
          </a:p>
          <a:p>
            <a:pPr marL="0" indent="0" algn="just" eaLnBrk="1" hangingPunct="1">
              <a:lnSpc>
                <a:spcPct val="90000"/>
              </a:lnSpc>
              <a:buNone/>
            </a:pPr>
            <a:endParaRPr lang="en-US" altLang="en-US" sz="2400" dirty="0"/>
          </a:p>
          <a:p>
            <a:pPr algn="just" eaLnBrk="1" hangingPunct="1">
              <a:lnSpc>
                <a:spcPct val="90000"/>
              </a:lnSpc>
            </a:pPr>
            <a:r>
              <a:rPr lang="en-US" altLang="en-US" sz="2400" dirty="0"/>
              <a:t>Uses a component-based construction approach</a:t>
            </a:r>
          </a:p>
          <a:p>
            <a:pPr algn="just" eaLnBrk="1" hangingPunct="1">
              <a:lnSpc>
                <a:spcPct val="90000"/>
              </a:lnSpc>
            </a:pPr>
            <a:endParaRPr lang="en-US" altLang="en-US" sz="2400" dirty="0"/>
          </a:p>
          <a:p>
            <a:pPr algn="just" eaLnBrk="1" hangingPunct="1">
              <a:lnSpc>
                <a:spcPct val="90000"/>
              </a:lnSpc>
            </a:pPr>
            <a:r>
              <a:rPr lang="en-US" altLang="en-US" sz="2400" dirty="0"/>
              <a:t>May deliver software within a very short time period (e.g. , 60 to 90 days) if requirements are well understood and project scope is constrained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Effect transition="in" filter="wipe(down)">
                                      <p:cBhvr>
                                        <p:cTn id="7" dur="500"/>
                                        <p:tgtEl>
                                          <p:spTgt spid="122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292">
                                            <p:txEl>
                                              <p:pRg st="2" end="2"/>
                                            </p:txEl>
                                          </p:spTgt>
                                        </p:tgtEl>
                                        <p:attrNameLst>
                                          <p:attrName>style.visibility</p:attrName>
                                        </p:attrNameLst>
                                      </p:cBhvr>
                                      <p:to>
                                        <p:strVal val="visible"/>
                                      </p:to>
                                    </p:set>
                                    <p:animEffect transition="in" filter="wipe(down)">
                                      <p:cBhvr>
                                        <p:cTn id="12" dur="500"/>
                                        <p:tgtEl>
                                          <p:spTgt spid="1229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292">
                                            <p:txEl>
                                              <p:pRg st="4" end="4"/>
                                            </p:txEl>
                                          </p:spTgt>
                                        </p:tgtEl>
                                        <p:attrNameLst>
                                          <p:attrName>style.visibility</p:attrName>
                                        </p:attrNameLst>
                                      </p:cBhvr>
                                      <p:to>
                                        <p:strVal val="visible"/>
                                      </p:to>
                                    </p:set>
                                    <p:animEffect transition="in" filter="wipe(down)">
                                      <p:cBhvr>
                                        <p:cTn id="17" dur="500"/>
                                        <p:tgtEl>
                                          <p:spTgt spid="1229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2292">
                                            <p:txEl>
                                              <p:pRg st="6" end="6"/>
                                            </p:txEl>
                                          </p:spTgt>
                                        </p:tgtEl>
                                        <p:attrNameLst>
                                          <p:attrName>style.visibility</p:attrName>
                                        </p:attrNameLst>
                                      </p:cBhvr>
                                      <p:to>
                                        <p:strVal val="visible"/>
                                      </p:to>
                                    </p:set>
                                    <p:animEffect transition="in" filter="circle(in)">
                                      <p:cBhvr>
                                        <p:cTn id="22" dur="2000"/>
                                        <p:tgtEl>
                                          <p:spTgt spid="1229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292">
                                            <p:txEl>
                                              <p:pRg st="8" end="8"/>
                                            </p:txEl>
                                          </p:spTgt>
                                        </p:tgtEl>
                                        <p:attrNameLst>
                                          <p:attrName>style.visibility</p:attrName>
                                        </p:attrNameLst>
                                      </p:cBhvr>
                                      <p:to>
                                        <p:strVal val="visible"/>
                                      </p:to>
                                    </p:set>
                                    <p:animEffect transition="in" filter="barn(inVertical)">
                                      <p:cBhvr>
                                        <p:cTn id="27" dur="500"/>
                                        <p:tgtEl>
                                          <p:spTgt spid="1229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E5B898D-2CE2-4576-B578-8828D7D95FEB}" type="slidenum">
              <a:rPr lang="en-US" altLang="en-US" sz="1400">
                <a:latin typeface="Arial" panose="020B0604020202020204" pitchFamily="34" charset="0"/>
              </a:rPr>
              <a:pPr eaLnBrk="1" hangingPunct="1"/>
              <a:t>12</a:t>
            </a:fld>
            <a:endParaRPr lang="en-US" altLang="en-US" sz="1400">
              <a:latin typeface="Arial" panose="020B0604020202020204" pitchFamily="34" charset="0"/>
            </a:endParaRPr>
          </a:p>
        </p:txBody>
      </p:sp>
      <p:sp>
        <p:nvSpPr>
          <p:cNvPr id="13315" name="Rectangle 57"/>
          <p:cNvSpPr>
            <a:spLocks noChangeArrowheads="1"/>
          </p:cNvSpPr>
          <p:nvPr/>
        </p:nvSpPr>
        <p:spPr bwMode="auto">
          <a:xfrm>
            <a:off x="2590800" y="990600"/>
            <a:ext cx="7983538" cy="5715000"/>
          </a:xfrm>
          <a:prstGeom prst="rect">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16" name="Rectangle 2"/>
          <p:cNvSpPr>
            <a:spLocks noGrp="1" noChangeArrowheads="1"/>
          </p:cNvSpPr>
          <p:nvPr>
            <p:ph type="title"/>
          </p:nvPr>
        </p:nvSpPr>
        <p:spPr>
          <a:xfrm>
            <a:off x="495300" y="49115"/>
            <a:ext cx="7772400" cy="914400"/>
          </a:xfrm>
        </p:spPr>
        <p:txBody>
          <a:bodyPr/>
          <a:lstStyle/>
          <a:p>
            <a:pPr eaLnBrk="1" hangingPunct="1"/>
            <a:r>
              <a:rPr lang="en-US" altLang="en-US" dirty="0"/>
              <a:t>The RAD Model </a:t>
            </a:r>
          </a:p>
        </p:txBody>
      </p:sp>
      <p:sp>
        <p:nvSpPr>
          <p:cNvPr id="57348" name="Rectangle 4"/>
          <p:cNvSpPr>
            <a:spLocks noChangeArrowheads="1"/>
          </p:cNvSpPr>
          <p:nvPr/>
        </p:nvSpPr>
        <p:spPr bwMode="auto">
          <a:xfrm>
            <a:off x="2895600" y="2895600"/>
            <a:ext cx="1219200" cy="6096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200" b="1"/>
              <a:t>Communication</a:t>
            </a:r>
          </a:p>
          <a:p>
            <a:pPr>
              <a:defRPr/>
            </a:pPr>
            <a:endParaRPr lang="en-US" sz="1400"/>
          </a:p>
          <a:p>
            <a:pPr>
              <a:defRPr/>
            </a:pPr>
            <a:endParaRPr lang="en-US" sz="1400"/>
          </a:p>
        </p:txBody>
      </p:sp>
      <p:sp>
        <p:nvSpPr>
          <p:cNvPr id="57349" name="Rectangle 5"/>
          <p:cNvSpPr>
            <a:spLocks noChangeArrowheads="1"/>
          </p:cNvSpPr>
          <p:nvPr/>
        </p:nvSpPr>
        <p:spPr bwMode="auto">
          <a:xfrm>
            <a:off x="4267200" y="3429000"/>
            <a:ext cx="838200" cy="9906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200" b="1"/>
              <a:t>Planning</a:t>
            </a:r>
          </a:p>
          <a:p>
            <a:pPr>
              <a:defRPr/>
            </a:pPr>
            <a:endParaRPr lang="en-US" sz="1400" b="1"/>
          </a:p>
          <a:p>
            <a:pPr>
              <a:defRPr/>
            </a:pPr>
            <a:endParaRPr lang="en-US" sz="1400"/>
          </a:p>
          <a:p>
            <a:pPr>
              <a:defRPr/>
            </a:pPr>
            <a:endParaRPr lang="en-US" sz="1400"/>
          </a:p>
        </p:txBody>
      </p:sp>
      <p:sp>
        <p:nvSpPr>
          <p:cNvPr id="57350" name="Rectangle 6"/>
          <p:cNvSpPr>
            <a:spLocks noChangeArrowheads="1"/>
          </p:cNvSpPr>
          <p:nvPr/>
        </p:nvSpPr>
        <p:spPr bwMode="auto">
          <a:xfrm>
            <a:off x="6553200" y="1339850"/>
            <a:ext cx="1371600" cy="762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200" b="1"/>
              <a:t>Modeling</a:t>
            </a:r>
          </a:p>
          <a:p>
            <a:pPr>
              <a:defRPr/>
            </a:pPr>
            <a:r>
              <a:rPr lang="en-US" sz="1200"/>
              <a:t>   business modeling</a:t>
            </a:r>
          </a:p>
          <a:p>
            <a:pPr>
              <a:defRPr/>
            </a:pPr>
            <a:r>
              <a:rPr lang="en-US" sz="1200"/>
              <a:t>   data modeling</a:t>
            </a:r>
          </a:p>
          <a:p>
            <a:pPr>
              <a:defRPr/>
            </a:pPr>
            <a:r>
              <a:rPr lang="en-US" sz="1200"/>
              <a:t>   process modeling</a:t>
            </a:r>
          </a:p>
        </p:txBody>
      </p:sp>
      <p:sp>
        <p:nvSpPr>
          <p:cNvPr id="57351" name="Rectangle 7"/>
          <p:cNvSpPr>
            <a:spLocks noChangeArrowheads="1"/>
          </p:cNvSpPr>
          <p:nvPr/>
        </p:nvSpPr>
        <p:spPr bwMode="auto">
          <a:xfrm>
            <a:off x="7086600" y="3625850"/>
            <a:ext cx="1295400" cy="9906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200" b="1"/>
              <a:t>Construction</a:t>
            </a:r>
          </a:p>
          <a:p>
            <a:pPr>
              <a:defRPr/>
            </a:pPr>
            <a:r>
              <a:rPr lang="en-US" sz="1200"/>
              <a:t>   component reuse</a:t>
            </a:r>
          </a:p>
          <a:p>
            <a:pPr>
              <a:defRPr/>
            </a:pPr>
            <a:r>
              <a:rPr lang="en-US" sz="1200"/>
              <a:t>   automatic code</a:t>
            </a:r>
          </a:p>
          <a:p>
            <a:pPr>
              <a:defRPr/>
            </a:pPr>
            <a:r>
              <a:rPr lang="en-US" sz="1200"/>
              <a:t>      generation</a:t>
            </a:r>
          </a:p>
          <a:p>
            <a:pPr>
              <a:defRPr/>
            </a:pPr>
            <a:r>
              <a:rPr lang="en-US" sz="1200"/>
              <a:t>   testing</a:t>
            </a:r>
          </a:p>
        </p:txBody>
      </p:sp>
      <p:sp>
        <p:nvSpPr>
          <p:cNvPr id="57352" name="Rectangle 8"/>
          <p:cNvSpPr>
            <a:spLocks noChangeArrowheads="1"/>
          </p:cNvSpPr>
          <p:nvPr/>
        </p:nvSpPr>
        <p:spPr bwMode="auto">
          <a:xfrm>
            <a:off x="9448800" y="3733800"/>
            <a:ext cx="990600" cy="838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200" b="1"/>
              <a:t>Deployment</a:t>
            </a:r>
          </a:p>
          <a:p>
            <a:pPr>
              <a:defRPr/>
            </a:pPr>
            <a:r>
              <a:rPr lang="en-US" sz="1200"/>
              <a:t>   integration</a:t>
            </a:r>
          </a:p>
          <a:p>
            <a:pPr>
              <a:defRPr/>
            </a:pPr>
            <a:r>
              <a:rPr lang="en-US" sz="1200"/>
              <a:t>   delivery</a:t>
            </a:r>
          </a:p>
          <a:p>
            <a:pPr>
              <a:defRPr/>
            </a:pPr>
            <a:r>
              <a:rPr lang="en-US" sz="1200"/>
              <a:t>   feedback</a:t>
            </a:r>
          </a:p>
        </p:txBody>
      </p:sp>
      <p:sp>
        <p:nvSpPr>
          <p:cNvPr id="57354" name="Rectangle 10"/>
          <p:cNvSpPr>
            <a:spLocks noChangeArrowheads="1"/>
          </p:cNvSpPr>
          <p:nvPr/>
        </p:nvSpPr>
        <p:spPr bwMode="auto">
          <a:xfrm>
            <a:off x="7620000" y="2254250"/>
            <a:ext cx="1295400" cy="9906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200" b="1"/>
              <a:t>Construction</a:t>
            </a:r>
          </a:p>
          <a:p>
            <a:pPr>
              <a:defRPr/>
            </a:pPr>
            <a:r>
              <a:rPr lang="en-US" sz="1200"/>
              <a:t>   component reuse</a:t>
            </a:r>
          </a:p>
          <a:p>
            <a:pPr>
              <a:defRPr/>
            </a:pPr>
            <a:r>
              <a:rPr lang="en-US" sz="1200"/>
              <a:t>   automatic code</a:t>
            </a:r>
          </a:p>
          <a:p>
            <a:pPr>
              <a:defRPr/>
            </a:pPr>
            <a:r>
              <a:rPr lang="en-US" sz="1200"/>
              <a:t>      generation</a:t>
            </a:r>
          </a:p>
          <a:p>
            <a:pPr>
              <a:defRPr/>
            </a:pPr>
            <a:r>
              <a:rPr lang="en-US" sz="1200"/>
              <a:t>   testing</a:t>
            </a:r>
          </a:p>
        </p:txBody>
      </p:sp>
      <p:sp>
        <p:nvSpPr>
          <p:cNvPr id="57355" name="Rectangle 11"/>
          <p:cNvSpPr>
            <a:spLocks noChangeArrowheads="1"/>
          </p:cNvSpPr>
          <p:nvPr/>
        </p:nvSpPr>
        <p:spPr bwMode="auto">
          <a:xfrm>
            <a:off x="6096000" y="2711450"/>
            <a:ext cx="1371600" cy="762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200" b="1"/>
              <a:t>Modeling</a:t>
            </a:r>
          </a:p>
          <a:p>
            <a:pPr>
              <a:defRPr/>
            </a:pPr>
            <a:r>
              <a:rPr lang="en-US" sz="1200"/>
              <a:t>   business modeling</a:t>
            </a:r>
          </a:p>
          <a:p>
            <a:pPr>
              <a:defRPr/>
            </a:pPr>
            <a:r>
              <a:rPr lang="en-US" sz="1200"/>
              <a:t>   data modeling</a:t>
            </a:r>
          </a:p>
          <a:p>
            <a:pPr>
              <a:defRPr/>
            </a:pPr>
            <a:r>
              <a:rPr lang="en-US" sz="1200"/>
              <a:t>   process modeling</a:t>
            </a:r>
          </a:p>
        </p:txBody>
      </p:sp>
      <p:sp>
        <p:nvSpPr>
          <p:cNvPr id="57356" name="Rectangle 12"/>
          <p:cNvSpPr>
            <a:spLocks noChangeArrowheads="1"/>
          </p:cNvSpPr>
          <p:nvPr/>
        </p:nvSpPr>
        <p:spPr bwMode="auto">
          <a:xfrm>
            <a:off x="5562600" y="4083050"/>
            <a:ext cx="1371600" cy="762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200" b="1"/>
              <a:t>Modeling</a:t>
            </a:r>
          </a:p>
          <a:p>
            <a:pPr>
              <a:defRPr/>
            </a:pPr>
            <a:r>
              <a:rPr lang="en-US" sz="1200"/>
              <a:t>   business modeling</a:t>
            </a:r>
          </a:p>
          <a:p>
            <a:pPr>
              <a:defRPr/>
            </a:pPr>
            <a:r>
              <a:rPr lang="en-US" sz="1200"/>
              <a:t>   data modeling</a:t>
            </a:r>
          </a:p>
          <a:p>
            <a:pPr>
              <a:defRPr/>
            </a:pPr>
            <a:r>
              <a:rPr lang="en-US" sz="1200"/>
              <a:t>   process modeling</a:t>
            </a:r>
          </a:p>
        </p:txBody>
      </p:sp>
      <p:sp>
        <p:nvSpPr>
          <p:cNvPr id="57357" name="Rectangle 13"/>
          <p:cNvSpPr>
            <a:spLocks noChangeArrowheads="1"/>
          </p:cNvSpPr>
          <p:nvPr/>
        </p:nvSpPr>
        <p:spPr bwMode="auto">
          <a:xfrm>
            <a:off x="6781800" y="4997450"/>
            <a:ext cx="1295400" cy="9906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200" b="1"/>
              <a:t>Construction</a:t>
            </a:r>
          </a:p>
          <a:p>
            <a:pPr>
              <a:defRPr/>
            </a:pPr>
            <a:r>
              <a:rPr lang="en-US" sz="1200"/>
              <a:t>   component reuse</a:t>
            </a:r>
          </a:p>
          <a:p>
            <a:pPr>
              <a:defRPr/>
            </a:pPr>
            <a:r>
              <a:rPr lang="en-US" sz="1200"/>
              <a:t>   automatic code</a:t>
            </a:r>
          </a:p>
          <a:p>
            <a:pPr>
              <a:defRPr/>
            </a:pPr>
            <a:r>
              <a:rPr lang="en-US" sz="1200"/>
              <a:t>      generation</a:t>
            </a:r>
          </a:p>
          <a:p>
            <a:pPr>
              <a:defRPr/>
            </a:pPr>
            <a:r>
              <a:rPr lang="en-US" sz="1200"/>
              <a:t>   testing</a:t>
            </a:r>
          </a:p>
        </p:txBody>
      </p:sp>
      <p:sp>
        <p:nvSpPr>
          <p:cNvPr id="13326" name="Line 15"/>
          <p:cNvSpPr>
            <a:spLocks noChangeShapeType="1"/>
          </p:cNvSpPr>
          <p:nvPr/>
        </p:nvSpPr>
        <p:spPr bwMode="auto">
          <a:xfrm>
            <a:off x="5410200" y="1263650"/>
            <a:ext cx="0" cy="4953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7" name="Line 16"/>
          <p:cNvSpPr>
            <a:spLocks noChangeShapeType="1"/>
          </p:cNvSpPr>
          <p:nvPr/>
        </p:nvSpPr>
        <p:spPr bwMode="auto">
          <a:xfrm>
            <a:off x="5372100" y="6216650"/>
            <a:ext cx="33909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8" name="Line 18"/>
          <p:cNvSpPr>
            <a:spLocks noChangeShapeType="1"/>
          </p:cNvSpPr>
          <p:nvPr/>
        </p:nvSpPr>
        <p:spPr bwMode="auto">
          <a:xfrm>
            <a:off x="5410200" y="6369050"/>
            <a:ext cx="29718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29" name="Line 19"/>
          <p:cNvSpPr>
            <a:spLocks noChangeShapeType="1"/>
          </p:cNvSpPr>
          <p:nvPr/>
        </p:nvSpPr>
        <p:spPr bwMode="auto">
          <a:xfrm>
            <a:off x="8458200" y="4768850"/>
            <a:ext cx="0" cy="1905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0" name="Text Box 20"/>
          <p:cNvSpPr txBox="1">
            <a:spLocks noChangeArrowheads="1"/>
          </p:cNvSpPr>
          <p:nvPr/>
        </p:nvSpPr>
        <p:spPr bwMode="auto">
          <a:xfrm>
            <a:off x="6324600" y="636905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b="1"/>
              <a:t>60 – 90 days</a:t>
            </a:r>
          </a:p>
        </p:txBody>
      </p:sp>
      <p:sp>
        <p:nvSpPr>
          <p:cNvPr id="13331" name="Text Box 21"/>
          <p:cNvSpPr txBox="1">
            <a:spLocks noChangeArrowheads="1"/>
          </p:cNvSpPr>
          <p:nvPr/>
        </p:nvSpPr>
        <p:spPr bwMode="auto">
          <a:xfrm>
            <a:off x="5638800" y="377825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200"/>
              <a:t>Team # 1</a:t>
            </a:r>
          </a:p>
        </p:txBody>
      </p:sp>
      <p:sp>
        <p:nvSpPr>
          <p:cNvPr id="13332" name="Text Box 22"/>
          <p:cNvSpPr txBox="1">
            <a:spLocks noChangeArrowheads="1"/>
          </p:cNvSpPr>
          <p:nvPr/>
        </p:nvSpPr>
        <p:spPr bwMode="auto">
          <a:xfrm>
            <a:off x="6172200" y="240665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200"/>
              <a:t>Team # 2</a:t>
            </a:r>
          </a:p>
        </p:txBody>
      </p:sp>
      <p:sp>
        <p:nvSpPr>
          <p:cNvPr id="13333" name="Text Box 23"/>
          <p:cNvSpPr txBox="1">
            <a:spLocks noChangeArrowheads="1"/>
          </p:cNvSpPr>
          <p:nvPr/>
        </p:nvSpPr>
        <p:spPr bwMode="auto">
          <a:xfrm>
            <a:off x="6629400" y="103505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200"/>
              <a:t>Team # n</a:t>
            </a:r>
          </a:p>
        </p:txBody>
      </p:sp>
      <p:sp>
        <p:nvSpPr>
          <p:cNvPr id="13334" name="Line 24"/>
          <p:cNvSpPr>
            <a:spLocks noChangeShapeType="1"/>
          </p:cNvSpPr>
          <p:nvPr/>
        </p:nvSpPr>
        <p:spPr bwMode="auto">
          <a:xfrm>
            <a:off x="2641600" y="3124200"/>
            <a:ext cx="2746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35" name="Line 28"/>
          <p:cNvSpPr>
            <a:spLocks noChangeShapeType="1"/>
          </p:cNvSpPr>
          <p:nvPr/>
        </p:nvSpPr>
        <p:spPr bwMode="auto">
          <a:xfrm>
            <a:off x="5181600" y="37338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3336" name="Group 31"/>
          <p:cNvGrpSpPr>
            <a:grpSpLocks/>
          </p:cNvGrpSpPr>
          <p:nvPr/>
        </p:nvGrpSpPr>
        <p:grpSpPr bwMode="auto">
          <a:xfrm>
            <a:off x="4191000" y="3124200"/>
            <a:ext cx="685800" cy="304800"/>
            <a:chOff x="1680" y="1968"/>
            <a:chExt cx="432" cy="192"/>
          </a:xfrm>
        </p:grpSpPr>
        <p:sp>
          <p:nvSpPr>
            <p:cNvPr id="13346" name="Line 32"/>
            <p:cNvSpPr>
              <a:spLocks noChangeShapeType="1"/>
            </p:cNvSpPr>
            <p:nvPr/>
          </p:nvSpPr>
          <p:spPr bwMode="auto">
            <a:xfrm>
              <a:off x="1680" y="1968"/>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47" name="Line 33"/>
            <p:cNvSpPr>
              <a:spLocks noChangeShapeType="1"/>
            </p:cNvSpPr>
            <p:nvPr/>
          </p:nvSpPr>
          <p:spPr bwMode="auto">
            <a:xfrm>
              <a:off x="2112" y="1968"/>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3337" name="Line 40"/>
          <p:cNvSpPr>
            <a:spLocks noChangeShapeType="1"/>
          </p:cNvSpPr>
          <p:nvPr/>
        </p:nvSpPr>
        <p:spPr bwMode="auto">
          <a:xfrm>
            <a:off x="8077200" y="3429001"/>
            <a:ext cx="0" cy="201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38" name="Line 45"/>
          <p:cNvSpPr>
            <a:spLocks noChangeShapeType="1"/>
          </p:cNvSpPr>
          <p:nvPr/>
        </p:nvSpPr>
        <p:spPr bwMode="auto">
          <a:xfrm>
            <a:off x="7543800" y="34290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9" name="Line 48"/>
          <p:cNvSpPr>
            <a:spLocks noChangeShapeType="1"/>
          </p:cNvSpPr>
          <p:nvPr/>
        </p:nvSpPr>
        <p:spPr bwMode="auto">
          <a:xfrm>
            <a:off x="8534400" y="2057400"/>
            <a:ext cx="0" cy="2095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40" name="Line 49"/>
          <p:cNvSpPr>
            <a:spLocks noChangeShapeType="1"/>
          </p:cNvSpPr>
          <p:nvPr/>
        </p:nvSpPr>
        <p:spPr bwMode="auto">
          <a:xfrm>
            <a:off x="8001000" y="20701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41" name="Line 51"/>
          <p:cNvSpPr>
            <a:spLocks noChangeShapeType="1"/>
          </p:cNvSpPr>
          <p:nvPr/>
        </p:nvSpPr>
        <p:spPr bwMode="auto">
          <a:xfrm>
            <a:off x="7543800" y="4787900"/>
            <a:ext cx="0" cy="2095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42" name="Line 52"/>
          <p:cNvSpPr>
            <a:spLocks noChangeShapeType="1"/>
          </p:cNvSpPr>
          <p:nvPr/>
        </p:nvSpPr>
        <p:spPr bwMode="auto">
          <a:xfrm>
            <a:off x="7010400" y="47879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43" name="Line 54"/>
          <p:cNvSpPr>
            <a:spLocks noChangeShapeType="1"/>
          </p:cNvSpPr>
          <p:nvPr/>
        </p:nvSpPr>
        <p:spPr bwMode="auto">
          <a:xfrm>
            <a:off x="8458200" y="4191000"/>
            <a:ext cx="99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44" name="Line 55"/>
          <p:cNvSpPr>
            <a:spLocks noChangeShapeType="1"/>
          </p:cNvSpPr>
          <p:nvPr/>
        </p:nvSpPr>
        <p:spPr bwMode="auto">
          <a:xfrm flipV="1">
            <a:off x="8153400" y="4191000"/>
            <a:ext cx="1295400" cy="1371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45" name="Line 56"/>
          <p:cNvSpPr>
            <a:spLocks noChangeShapeType="1"/>
          </p:cNvSpPr>
          <p:nvPr/>
        </p:nvSpPr>
        <p:spPr bwMode="auto">
          <a:xfrm>
            <a:off x="8991600" y="2743200"/>
            <a:ext cx="457200" cy="1447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73CADD-F61F-42DF-88EF-6C2F03E0AF30}" type="slidenum">
              <a:rPr lang="en-US" altLang="en-US" sz="1400">
                <a:latin typeface="Arial" panose="020B0604020202020204" pitchFamily="34" charset="0"/>
              </a:rPr>
              <a:pPr eaLnBrk="1" hangingPunct="1"/>
              <a:t>13</a:t>
            </a:fld>
            <a:endParaRPr lang="en-US" altLang="en-US" sz="1400">
              <a:latin typeface="Arial" panose="020B0604020202020204" pitchFamily="34" charset="0"/>
            </a:endParaRPr>
          </a:p>
        </p:txBody>
      </p:sp>
      <p:sp>
        <p:nvSpPr>
          <p:cNvPr id="14339" name="Rectangle 2"/>
          <p:cNvSpPr>
            <a:spLocks noGrp="1" noChangeArrowheads="1"/>
          </p:cNvSpPr>
          <p:nvPr>
            <p:ph type="title"/>
          </p:nvPr>
        </p:nvSpPr>
        <p:spPr>
          <a:xfrm>
            <a:off x="609600" y="228600"/>
            <a:ext cx="10363200" cy="1143000"/>
          </a:xfrm>
        </p:spPr>
        <p:txBody>
          <a:bodyPr/>
          <a:lstStyle/>
          <a:p>
            <a:pPr eaLnBrk="1" hangingPunct="1"/>
            <a:r>
              <a:rPr lang="en-US" altLang="en-US" dirty="0"/>
              <a:t>The RAD Model </a:t>
            </a:r>
          </a:p>
        </p:txBody>
      </p:sp>
      <p:sp>
        <p:nvSpPr>
          <p:cNvPr id="14340" name="Rectangle 3"/>
          <p:cNvSpPr>
            <a:spLocks noGrp="1" noChangeArrowheads="1"/>
          </p:cNvSpPr>
          <p:nvPr>
            <p:ph type="body" idx="1"/>
          </p:nvPr>
        </p:nvSpPr>
        <p:spPr>
          <a:xfrm>
            <a:off x="609600" y="1524000"/>
            <a:ext cx="11125200" cy="4800600"/>
          </a:xfrm>
        </p:spPr>
        <p:txBody>
          <a:bodyPr/>
          <a:lstStyle/>
          <a:p>
            <a:pPr algn="just" eaLnBrk="1" hangingPunct="1"/>
            <a:r>
              <a:rPr lang="en-US" altLang="en-US" sz="2400" dirty="0"/>
              <a:t>The time constraints imposed on a RAD project demand “</a:t>
            </a:r>
            <a:r>
              <a:rPr lang="en-US" altLang="en-US" sz="2400" b="1" dirty="0">
                <a:solidFill>
                  <a:srgbClr val="C00000"/>
                </a:solidFill>
              </a:rPr>
              <a:t>scalable scope</a:t>
            </a:r>
            <a:r>
              <a:rPr lang="en-US" altLang="en-US" sz="2400" dirty="0"/>
              <a:t>”</a:t>
            </a:r>
          </a:p>
          <a:p>
            <a:pPr algn="just" eaLnBrk="1" hangingPunct="1"/>
            <a:r>
              <a:rPr lang="en-US" altLang="en-US" sz="2400" dirty="0"/>
              <a:t>The application should be modularized and addressed by separate RAD teams</a:t>
            </a:r>
          </a:p>
          <a:p>
            <a:pPr algn="just" eaLnBrk="1" hangingPunct="1"/>
            <a:r>
              <a:rPr lang="en-US" altLang="en-US" sz="2400" dirty="0"/>
              <a:t>Integration is required</a:t>
            </a:r>
          </a:p>
          <a:p>
            <a:pPr algn="just" eaLnBrk="1" hangingPunct="1"/>
            <a:r>
              <a:rPr lang="en-US" altLang="en-US" sz="2400" dirty="0"/>
              <a:t>Particularly useful when:</a:t>
            </a:r>
          </a:p>
          <a:p>
            <a:pPr lvl="1" algn="just" eaLnBrk="1" hangingPunct="1"/>
            <a:r>
              <a:rPr lang="en-US" altLang="en-US" sz="2000" dirty="0"/>
              <a:t>RAD should be used when there is a need to create a system that can be modularized in 2-3 months of time.</a:t>
            </a:r>
          </a:p>
          <a:p>
            <a:pPr lvl="1" algn="just" eaLnBrk="1" hangingPunct="1"/>
            <a:r>
              <a:rPr lang="en-US" altLang="en-US" sz="2000" dirty="0"/>
              <a:t>It should be used if there’s high availability of designers for modeling and the budget is high enough to afford their cost along with the cost of automated code generating tools.</a:t>
            </a:r>
          </a:p>
          <a:p>
            <a:pPr lvl="1" algn="just" eaLnBrk="1" hangingPunct="1"/>
            <a:r>
              <a:rPr lang="en-US" altLang="en-US" sz="2000" dirty="0"/>
              <a:t>RAD SDLC model should be chosen only if resources with high business knowledge are available and there is a need to produce the system in a short span of time (2-3 months).</a:t>
            </a:r>
          </a:p>
          <a:p>
            <a:pPr algn="just" eaLnBrk="1" hangingPunct="1"/>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wipe(down)">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Effect transition="in" filter="wipe(down)">
                                      <p:cBhvr>
                                        <p:cTn id="12" dur="500"/>
                                        <p:tgtEl>
                                          <p:spTgt spid="14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340">
                                            <p:txEl>
                                              <p:pRg st="2" end="2"/>
                                            </p:txEl>
                                          </p:spTgt>
                                        </p:tgtEl>
                                        <p:attrNameLst>
                                          <p:attrName>style.visibility</p:attrName>
                                        </p:attrNameLst>
                                      </p:cBhvr>
                                      <p:to>
                                        <p:strVal val="visible"/>
                                      </p:to>
                                    </p:set>
                                    <p:animEffect transition="in" filter="wipe(down)">
                                      <p:cBhvr>
                                        <p:cTn id="17" dur="500"/>
                                        <p:tgtEl>
                                          <p:spTgt spid="143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340">
                                            <p:txEl>
                                              <p:pRg st="3" end="3"/>
                                            </p:txEl>
                                          </p:spTgt>
                                        </p:tgtEl>
                                        <p:attrNameLst>
                                          <p:attrName>style.visibility</p:attrName>
                                        </p:attrNameLst>
                                      </p:cBhvr>
                                      <p:to>
                                        <p:strVal val="visible"/>
                                      </p:to>
                                    </p:set>
                                    <p:animEffect transition="in" filter="wipe(down)">
                                      <p:cBhvr>
                                        <p:cTn id="22" dur="500"/>
                                        <p:tgtEl>
                                          <p:spTgt spid="14340">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4340">
                                            <p:txEl>
                                              <p:pRg st="4" end="4"/>
                                            </p:txEl>
                                          </p:spTgt>
                                        </p:tgtEl>
                                        <p:attrNameLst>
                                          <p:attrName>style.visibility</p:attrName>
                                        </p:attrNameLst>
                                      </p:cBhvr>
                                      <p:to>
                                        <p:strVal val="visible"/>
                                      </p:to>
                                    </p:set>
                                    <p:animEffect transition="in" filter="wipe(down)">
                                      <p:cBhvr>
                                        <p:cTn id="25" dur="500"/>
                                        <p:tgtEl>
                                          <p:spTgt spid="14340">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4340">
                                            <p:txEl>
                                              <p:pRg st="5" end="5"/>
                                            </p:txEl>
                                          </p:spTgt>
                                        </p:tgtEl>
                                        <p:attrNameLst>
                                          <p:attrName>style.visibility</p:attrName>
                                        </p:attrNameLst>
                                      </p:cBhvr>
                                      <p:to>
                                        <p:strVal val="visible"/>
                                      </p:to>
                                    </p:set>
                                    <p:animEffect transition="in" filter="wipe(down)">
                                      <p:cBhvr>
                                        <p:cTn id="28" dur="500"/>
                                        <p:tgtEl>
                                          <p:spTgt spid="14340">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4340">
                                            <p:txEl>
                                              <p:pRg st="6" end="6"/>
                                            </p:txEl>
                                          </p:spTgt>
                                        </p:tgtEl>
                                        <p:attrNameLst>
                                          <p:attrName>style.visibility</p:attrName>
                                        </p:attrNameLst>
                                      </p:cBhvr>
                                      <p:to>
                                        <p:strVal val="visible"/>
                                      </p:to>
                                    </p:set>
                                    <p:animEffect transition="in" filter="wipe(down)">
                                      <p:cBhvr>
                                        <p:cTn id="31" dur="500"/>
                                        <p:tgtEl>
                                          <p:spTgt spid="143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571070F-4F43-4946-8599-B5F7FACAB31E}" type="slidenum">
              <a:rPr lang="en-US" altLang="en-US" sz="1400">
                <a:latin typeface="Arial" panose="020B0604020202020204" pitchFamily="34" charset="0"/>
              </a:rPr>
              <a:pPr eaLnBrk="1" hangingPunct="1"/>
              <a:t>14</a:t>
            </a:fld>
            <a:endParaRPr lang="en-US" altLang="en-US" sz="1400">
              <a:latin typeface="Arial" panose="020B0604020202020204" pitchFamily="34" charset="0"/>
            </a:endParaRPr>
          </a:p>
        </p:txBody>
      </p:sp>
      <p:sp>
        <p:nvSpPr>
          <p:cNvPr id="15363" name="Rectangle 2"/>
          <p:cNvSpPr>
            <a:spLocks noGrp="1" noChangeArrowheads="1"/>
          </p:cNvSpPr>
          <p:nvPr>
            <p:ph type="title"/>
          </p:nvPr>
        </p:nvSpPr>
        <p:spPr>
          <a:xfrm>
            <a:off x="533400" y="209282"/>
            <a:ext cx="7772400" cy="857518"/>
          </a:xfrm>
        </p:spPr>
        <p:txBody>
          <a:bodyPr/>
          <a:lstStyle/>
          <a:p>
            <a:pPr eaLnBrk="1" hangingPunct="1"/>
            <a:r>
              <a:rPr lang="en-US" altLang="en-US" dirty="0"/>
              <a:t>The RAD Model - Drawbacks</a:t>
            </a:r>
          </a:p>
        </p:txBody>
      </p:sp>
      <p:sp>
        <p:nvSpPr>
          <p:cNvPr id="15364" name="Rectangle 3"/>
          <p:cNvSpPr>
            <a:spLocks noGrp="1" noChangeArrowheads="1"/>
          </p:cNvSpPr>
          <p:nvPr>
            <p:ph type="body" idx="1"/>
          </p:nvPr>
        </p:nvSpPr>
        <p:spPr>
          <a:xfrm>
            <a:off x="762000" y="1447800"/>
            <a:ext cx="10744200" cy="4876800"/>
          </a:xfrm>
        </p:spPr>
        <p:txBody>
          <a:bodyPr/>
          <a:lstStyle/>
          <a:p>
            <a:pPr algn="just" eaLnBrk="1" hangingPunct="1">
              <a:lnSpc>
                <a:spcPct val="90000"/>
              </a:lnSpc>
            </a:pPr>
            <a:r>
              <a:rPr lang="en-US" altLang="en-US" sz="2400" dirty="0"/>
              <a:t>For large, but scalable projects, RAD requires sufficient human resources</a:t>
            </a:r>
          </a:p>
          <a:p>
            <a:pPr algn="just" eaLnBrk="1" hangingPunct="1">
              <a:lnSpc>
                <a:spcPct val="90000"/>
              </a:lnSpc>
            </a:pPr>
            <a:endParaRPr lang="en-US" altLang="en-US" sz="2400" dirty="0"/>
          </a:p>
          <a:p>
            <a:pPr algn="just" eaLnBrk="1" hangingPunct="1">
              <a:lnSpc>
                <a:spcPct val="90000"/>
              </a:lnSpc>
            </a:pPr>
            <a:r>
              <a:rPr lang="en-US" altLang="en-US" sz="2400" dirty="0"/>
              <a:t>RAD projects will fail if developers and customers are not committed to the rapid-fire activities</a:t>
            </a:r>
          </a:p>
          <a:p>
            <a:pPr algn="just" eaLnBrk="1" hangingPunct="1">
              <a:lnSpc>
                <a:spcPct val="90000"/>
              </a:lnSpc>
            </a:pPr>
            <a:endParaRPr lang="en-US" altLang="en-US" sz="2400" dirty="0"/>
          </a:p>
          <a:p>
            <a:pPr algn="just" eaLnBrk="1" hangingPunct="1">
              <a:lnSpc>
                <a:spcPct val="90000"/>
              </a:lnSpc>
            </a:pPr>
            <a:r>
              <a:rPr lang="en-US" altLang="en-US" sz="2400" dirty="0"/>
              <a:t>If a system cannot be properly modularized, building the components necessary for RAD will be problematic</a:t>
            </a:r>
          </a:p>
          <a:p>
            <a:pPr algn="just" eaLnBrk="1" hangingPunct="1">
              <a:lnSpc>
                <a:spcPct val="90000"/>
              </a:lnSpc>
            </a:pPr>
            <a:endParaRPr lang="en-US" altLang="en-US" sz="2400" dirty="0"/>
          </a:p>
          <a:p>
            <a:pPr algn="just" eaLnBrk="1" hangingPunct="1">
              <a:lnSpc>
                <a:spcPct val="90000"/>
              </a:lnSpc>
            </a:pPr>
            <a:r>
              <a:rPr lang="en-US" altLang="en-US" sz="2400" dirty="0"/>
              <a:t>If high performance is an issue, and performance is to be achieved through tuning the interfaces to system components, the RAD approach may not work</a:t>
            </a:r>
          </a:p>
          <a:p>
            <a:pPr algn="just" eaLnBrk="1" hangingPunct="1">
              <a:lnSpc>
                <a:spcPct val="90000"/>
              </a:lnSpc>
            </a:pPr>
            <a:endParaRPr lang="en-US" altLang="en-US" sz="2400" dirty="0"/>
          </a:p>
          <a:p>
            <a:pPr algn="just" eaLnBrk="1" hangingPunct="1">
              <a:lnSpc>
                <a:spcPct val="90000"/>
              </a:lnSpc>
            </a:pPr>
            <a:r>
              <a:rPr lang="en-US" altLang="en-US" sz="2400" dirty="0"/>
              <a:t>RAD may not be appropriate when </a:t>
            </a:r>
            <a:r>
              <a:rPr lang="en-US" altLang="en-US" sz="2400" b="1" dirty="0">
                <a:solidFill>
                  <a:srgbClr val="C00000"/>
                </a:solidFill>
              </a:rPr>
              <a:t>technical risks are high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wipe(down)">
                                      <p:cBhvr>
                                        <p:cTn id="7" dur="500"/>
                                        <p:tgtEl>
                                          <p:spTgt spid="153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364">
                                            <p:txEl>
                                              <p:pRg st="2" end="2"/>
                                            </p:txEl>
                                          </p:spTgt>
                                        </p:tgtEl>
                                        <p:attrNameLst>
                                          <p:attrName>style.visibility</p:attrName>
                                        </p:attrNameLst>
                                      </p:cBhvr>
                                      <p:to>
                                        <p:strVal val="visible"/>
                                      </p:to>
                                    </p:set>
                                    <p:animEffect transition="in" filter="wipe(down)">
                                      <p:cBhvr>
                                        <p:cTn id="12" dur="500"/>
                                        <p:tgtEl>
                                          <p:spTgt spid="1536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364">
                                            <p:txEl>
                                              <p:pRg st="4" end="4"/>
                                            </p:txEl>
                                          </p:spTgt>
                                        </p:tgtEl>
                                        <p:attrNameLst>
                                          <p:attrName>style.visibility</p:attrName>
                                        </p:attrNameLst>
                                      </p:cBhvr>
                                      <p:to>
                                        <p:strVal val="visible"/>
                                      </p:to>
                                    </p:set>
                                    <p:animEffect transition="in" filter="barn(inVertical)">
                                      <p:cBhvr>
                                        <p:cTn id="17" dur="500"/>
                                        <p:tgtEl>
                                          <p:spTgt spid="1536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364">
                                            <p:txEl>
                                              <p:pRg st="6" end="6"/>
                                            </p:txEl>
                                          </p:spTgt>
                                        </p:tgtEl>
                                        <p:attrNameLst>
                                          <p:attrName>style.visibility</p:attrName>
                                        </p:attrNameLst>
                                      </p:cBhvr>
                                      <p:to>
                                        <p:strVal val="visible"/>
                                      </p:to>
                                    </p:set>
                                    <p:animEffect transition="in" filter="barn(inVertical)">
                                      <p:cBhvr>
                                        <p:cTn id="22" dur="500"/>
                                        <p:tgtEl>
                                          <p:spTgt spid="1536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364">
                                            <p:txEl>
                                              <p:pRg st="8" end="8"/>
                                            </p:txEl>
                                          </p:spTgt>
                                        </p:tgtEl>
                                        <p:attrNameLst>
                                          <p:attrName>style.visibility</p:attrName>
                                        </p:attrNameLst>
                                      </p:cBhvr>
                                      <p:to>
                                        <p:strVal val="visible"/>
                                      </p:to>
                                    </p:set>
                                    <p:animEffect transition="in" filter="barn(inVertical)">
                                      <p:cBhvr>
                                        <p:cTn id="27" dur="500"/>
                                        <p:tgtEl>
                                          <p:spTgt spid="1536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EE5E8EC-52C3-45DD-8ADA-6BF002DCE4EA}" type="slidenum">
              <a:rPr lang="en-US" altLang="en-US" sz="1400">
                <a:latin typeface="Arial" panose="020B0604020202020204" pitchFamily="34" charset="0"/>
              </a:rPr>
              <a:pPr eaLnBrk="1" hangingPunct="1"/>
              <a:t>15</a:t>
            </a:fld>
            <a:endParaRPr lang="en-US" altLang="en-US" sz="1400">
              <a:latin typeface="Arial" panose="020B0604020202020204" pitchFamily="34" charset="0"/>
            </a:endParaRPr>
          </a:p>
        </p:txBody>
      </p:sp>
      <p:sp>
        <p:nvSpPr>
          <p:cNvPr id="16387" name="Rectangle 2"/>
          <p:cNvSpPr>
            <a:spLocks noGrp="1" noChangeArrowheads="1"/>
          </p:cNvSpPr>
          <p:nvPr>
            <p:ph type="title"/>
          </p:nvPr>
        </p:nvSpPr>
        <p:spPr>
          <a:xfrm>
            <a:off x="457200" y="313166"/>
            <a:ext cx="7772400" cy="1143000"/>
          </a:xfrm>
        </p:spPr>
        <p:txBody>
          <a:bodyPr/>
          <a:lstStyle/>
          <a:p>
            <a:pPr eaLnBrk="1" hangingPunct="1"/>
            <a:r>
              <a:rPr lang="en-US" altLang="en-US" dirty="0"/>
              <a:t>Evolutionary Process Models</a:t>
            </a:r>
          </a:p>
        </p:txBody>
      </p:sp>
      <p:sp>
        <p:nvSpPr>
          <p:cNvPr id="16388" name="Rectangle 3"/>
          <p:cNvSpPr>
            <a:spLocks noGrp="1" noChangeArrowheads="1"/>
          </p:cNvSpPr>
          <p:nvPr>
            <p:ph type="body" idx="1"/>
          </p:nvPr>
        </p:nvSpPr>
        <p:spPr>
          <a:xfrm>
            <a:off x="762000" y="1791773"/>
            <a:ext cx="10591800" cy="4114800"/>
          </a:xfrm>
        </p:spPr>
        <p:txBody>
          <a:bodyPr/>
          <a:lstStyle/>
          <a:p>
            <a:pPr algn="just" eaLnBrk="1" hangingPunct="1"/>
            <a:r>
              <a:rPr lang="en-US" altLang="en-US" sz="2400" dirty="0"/>
              <a:t>Software, like all complex systems, evolves over a period of time</a:t>
            </a:r>
          </a:p>
          <a:p>
            <a:pPr algn="just" eaLnBrk="1" hangingPunct="1"/>
            <a:endParaRPr lang="en-US" altLang="en-US" sz="2400" dirty="0"/>
          </a:p>
          <a:p>
            <a:pPr algn="just" eaLnBrk="1" hangingPunct="1"/>
            <a:r>
              <a:rPr lang="en-US" altLang="en-US" sz="2400" dirty="0"/>
              <a:t>Business and product requirements often change as development proceeds, making a straight-line path to an end product is unrealistic</a:t>
            </a:r>
          </a:p>
          <a:p>
            <a:pPr algn="just" eaLnBrk="1" hangingPunct="1"/>
            <a:endParaRPr lang="en-US" altLang="en-US" sz="2400" dirty="0"/>
          </a:p>
          <a:p>
            <a:pPr algn="just" eaLnBrk="1" hangingPunct="1"/>
            <a:r>
              <a:rPr lang="en-US" altLang="en-US" sz="2400" dirty="0"/>
              <a:t>Evolutionary models are iterative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wipe(down)">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388">
                                            <p:txEl>
                                              <p:pRg st="2" end="2"/>
                                            </p:txEl>
                                          </p:spTgt>
                                        </p:tgtEl>
                                        <p:attrNameLst>
                                          <p:attrName>style.visibility</p:attrName>
                                        </p:attrNameLst>
                                      </p:cBhvr>
                                      <p:to>
                                        <p:strVal val="visible"/>
                                      </p:to>
                                    </p:set>
                                    <p:animEffect transition="in" filter="barn(inVertical)">
                                      <p:cBhvr>
                                        <p:cTn id="12" dur="500"/>
                                        <p:tgtEl>
                                          <p:spTgt spid="163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388">
                                            <p:txEl>
                                              <p:pRg st="4" end="4"/>
                                            </p:txEl>
                                          </p:spTgt>
                                        </p:tgtEl>
                                        <p:attrNameLst>
                                          <p:attrName>style.visibility</p:attrName>
                                        </p:attrNameLst>
                                      </p:cBhvr>
                                      <p:to>
                                        <p:strVal val="visible"/>
                                      </p:to>
                                    </p:set>
                                    <p:animEffect transition="in" filter="barn(inVertical)">
                                      <p:cBhvr>
                                        <p:cTn id="17" dur="500"/>
                                        <p:tgtEl>
                                          <p:spTgt spid="163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363200" cy="1143000"/>
          </a:xfrm>
        </p:spPr>
        <p:txBody>
          <a:bodyPr/>
          <a:lstStyle/>
          <a:p>
            <a:r>
              <a:rPr lang="en-US" dirty="0"/>
              <a:t>Prototyping</a:t>
            </a:r>
          </a:p>
        </p:txBody>
      </p:sp>
      <p:sp>
        <p:nvSpPr>
          <p:cNvPr id="3" name="Content Placeholder 2"/>
          <p:cNvSpPr>
            <a:spLocks noGrp="1"/>
          </p:cNvSpPr>
          <p:nvPr>
            <p:ph idx="1"/>
          </p:nvPr>
        </p:nvSpPr>
        <p:spPr>
          <a:xfrm>
            <a:off x="876300" y="1676400"/>
            <a:ext cx="10477500" cy="3962400"/>
          </a:xfrm>
        </p:spPr>
        <p:txBody>
          <a:bodyPr/>
          <a:lstStyle/>
          <a:p>
            <a:pPr algn="just"/>
            <a:r>
              <a:rPr lang="en-US" sz="2400" dirty="0"/>
              <a:t>Customer defines general objectives but not sure with detailed input, processing and output.</a:t>
            </a:r>
          </a:p>
          <a:p>
            <a:pPr algn="just"/>
            <a:endParaRPr lang="en-US" sz="2400" dirty="0"/>
          </a:p>
          <a:p>
            <a:pPr algn="just"/>
            <a:r>
              <a:rPr lang="en-US" sz="2400" dirty="0"/>
              <a:t>This model assists the software engineer and the customer to better understand what to be built when requirements are fuzzy.</a:t>
            </a:r>
          </a:p>
        </p:txBody>
      </p:sp>
      <p:sp>
        <p:nvSpPr>
          <p:cNvPr id="4" name="Slide Number Placeholder 3"/>
          <p:cNvSpPr>
            <a:spLocks noGrp="1"/>
          </p:cNvSpPr>
          <p:nvPr>
            <p:ph type="sldNum" sz="quarter" idx="12"/>
          </p:nvPr>
        </p:nvSpPr>
        <p:spPr/>
        <p:txBody>
          <a:bodyPr/>
          <a:lstStyle/>
          <a:p>
            <a:fld id="{118F30F4-C2B2-45BB-A43B-1498C46C1027}" type="slidenum">
              <a:rPr lang="en-US" altLang="en-US" smtClean="0"/>
              <a:pPr/>
              <a:t>16</a:t>
            </a:fld>
            <a:endParaRPr lang="en-US" altLang="en-US"/>
          </a:p>
        </p:txBody>
      </p:sp>
    </p:spTree>
    <p:extLst>
      <p:ext uri="{BB962C8B-B14F-4D97-AF65-F5344CB8AC3E}">
        <p14:creationId xmlns:p14="http://schemas.microsoft.com/office/powerpoint/2010/main" val="244929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956DC8-6140-444D-9F34-0F57480D3291}" type="slidenum">
              <a:rPr lang="en-US" altLang="en-US" sz="1400">
                <a:latin typeface="Arial" panose="020B0604020202020204" pitchFamily="34" charset="0"/>
              </a:rPr>
              <a:pPr eaLnBrk="1" hangingPunct="1"/>
              <a:t>17</a:t>
            </a:fld>
            <a:endParaRPr lang="en-US" altLang="en-US" sz="1400">
              <a:latin typeface="Arial" panose="020B0604020202020204" pitchFamily="34" charset="0"/>
            </a:endParaRPr>
          </a:p>
        </p:txBody>
      </p:sp>
      <p:sp>
        <p:nvSpPr>
          <p:cNvPr id="17411" name="Rectangle 2"/>
          <p:cNvSpPr>
            <a:spLocks noGrp="1" noChangeArrowheads="1"/>
          </p:cNvSpPr>
          <p:nvPr>
            <p:ph type="title"/>
          </p:nvPr>
        </p:nvSpPr>
        <p:spPr>
          <a:xfrm>
            <a:off x="606136" y="114938"/>
            <a:ext cx="7772400" cy="1143000"/>
          </a:xfrm>
        </p:spPr>
        <p:txBody>
          <a:bodyPr/>
          <a:lstStyle/>
          <a:p>
            <a:pPr eaLnBrk="1" hangingPunct="1"/>
            <a:r>
              <a:rPr lang="en-US" altLang="en-US" dirty="0"/>
              <a:t>Prototyping  </a:t>
            </a:r>
          </a:p>
        </p:txBody>
      </p:sp>
      <p:grpSp>
        <p:nvGrpSpPr>
          <p:cNvPr id="17412" name="Group 430"/>
          <p:cNvGrpSpPr>
            <a:grpSpLocks/>
          </p:cNvGrpSpPr>
          <p:nvPr/>
        </p:nvGrpSpPr>
        <p:grpSpPr bwMode="auto">
          <a:xfrm>
            <a:off x="3962400" y="755848"/>
            <a:ext cx="6858000" cy="5467670"/>
            <a:chOff x="1728" y="1008"/>
            <a:chExt cx="3168" cy="2864"/>
          </a:xfrm>
        </p:grpSpPr>
        <p:sp>
          <p:nvSpPr>
            <p:cNvPr id="17415" name="Rectangle 424"/>
            <p:cNvSpPr>
              <a:spLocks noChangeArrowheads="1"/>
            </p:cNvSpPr>
            <p:nvPr/>
          </p:nvSpPr>
          <p:spPr bwMode="auto">
            <a:xfrm>
              <a:off x="1728" y="1008"/>
              <a:ext cx="3168" cy="286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17416" name="Group 205"/>
            <p:cNvGrpSpPr>
              <a:grpSpLocks/>
            </p:cNvGrpSpPr>
            <p:nvPr/>
          </p:nvGrpSpPr>
          <p:grpSpPr bwMode="auto">
            <a:xfrm>
              <a:off x="2032" y="1232"/>
              <a:ext cx="2513" cy="2465"/>
              <a:chOff x="2032" y="1232"/>
              <a:chExt cx="2513" cy="2465"/>
            </a:xfrm>
          </p:grpSpPr>
          <p:sp>
            <p:nvSpPr>
              <p:cNvPr id="17531" name="Freeform 5"/>
              <p:cNvSpPr>
                <a:spLocks/>
              </p:cNvSpPr>
              <p:nvPr/>
            </p:nvSpPr>
            <p:spPr bwMode="auto">
              <a:xfrm>
                <a:off x="2032" y="1232"/>
                <a:ext cx="2512" cy="2464"/>
              </a:xfrm>
              <a:custGeom>
                <a:avLst/>
                <a:gdLst>
                  <a:gd name="T0" fmla="*/ 2512 w 2512"/>
                  <a:gd name="T1" fmla="*/ 1360 h 2464"/>
                  <a:gd name="T2" fmla="*/ 2456 w 2512"/>
                  <a:gd name="T3" fmla="*/ 1600 h 2464"/>
                  <a:gd name="T4" fmla="*/ 2360 w 2512"/>
                  <a:gd name="T5" fmla="*/ 1816 h 2464"/>
                  <a:gd name="T6" fmla="*/ 2224 w 2512"/>
                  <a:gd name="T7" fmla="*/ 2016 h 2464"/>
                  <a:gd name="T8" fmla="*/ 2056 w 2512"/>
                  <a:gd name="T9" fmla="*/ 2184 h 2464"/>
                  <a:gd name="T10" fmla="*/ 1856 w 2512"/>
                  <a:gd name="T11" fmla="*/ 2312 h 2464"/>
                  <a:gd name="T12" fmla="*/ 1632 w 2512"/>
                  <a:gd name="T13" fmla="*/ 2408 h 2464"/>
                  <a:gd name="T14" fmla="*/ 1384 w 2512"/>
                  <a:gd name="T15" fmla="*/ 2456 h 2464"/>
                  <a:gd name="T16" fmla="*/ 1256 w 2512"/>
                  <a:gd name="T17" fmla="*/ 2464 h 2464"/>
                  <a:gd name="T18" fmla="*/ 1008 w 2512"/>
                  <a:gd name="T19" fmla="*/ 2440 h 2464"/>
                  <a:gd name="T20" fmla="*/ 776 w 2512"/>
                  <a:gd name="T21" fmla="*/ 2368 h 2464"/>
                  <a:gd name="T22" fmla="*/ 560 w 2512"/>
                  <a:gd name="T23" fmla="*/ 2256 h 2464"/>
                  <a:gd name="T24" fmla="*/ 376 w 2512"/>
                  <a:gd name="T25" fmla="*/ 2104 h 2464"/>
                  <a:gd name="T26" fmla="*/ 216 w 2512"/>
                  <a:gd name="T27" fmla="*/ 1920 h 2464"/>
                  <a:gd name="T28" fmla="*/ 104 w 2512"/>
                  <a:gd name="T29" fmla="*/ 1712 h 2464"/>
                  <a:gd name="T30" fmla="*/ 32 w 2512"/>
                  <a:gd name="T31" fmla="*/ 1480 h 2464"/>
                  <a:gd name="T32" fmla="*/ 0 w 2512"/>
                  <a:gd name="T33" fmla="*/ 1232 h 2464"/>
                  <a:gd name="T34" fmla="*/ 8 w 2512"/>
                  <a:gd name="T35" fmla="*/ 1112 h 2464"/>
                  <a:gd name="T36" fmla="*/ 64 w 2512"/>
                  <a:gd name="T37" fmla="*/ 872 h 2464"/>
                  <a:gd name="T38" fmla="*/ 152 w 2512"/>
                  <a:gd name="T39" fmla="*/ 648 h 2464"/>
                  <a:gd name="T40" fmla="*/ 288 w 2512"/>
                  <a:gd name="T41" fmla="*/ 456 h 2464"/>
                  <a:gd name="T42" fmla="*/ 464 w 2512"/>
                  <a:gd name="T43" fmla="*/ 288 h 2464"/>
                  <a:gd name="T44" fmla="*/ 664 w 2512"/>
                  <a:gd name="T45" fmla="*/ 152 h 2464"/>
                  <a:gd name="T46" fmla="*/ 888 w 2512"/>
                  <a:gd name="T47" fmla="*/ 56 h 2464"/>
                  <a:gd name="T48" fmla="*/ 1128 w 2512"/>
                  <a:gd name="T49" fmla="*/ 8 h 2464"/>
                  <a:gd name="T50" fmla="*/ 1256 w 2512"/>
                  <a:gd name="T51" fmla="*/ 0 h 2464"/>
                  <a:gd name="T52" fmla="*/ 1512 w 2512"/>
                  <a:gd name="T53" fmla="*/ 32 h 2464"/>
                  <a:gd name="T54" fmla="*/ 1744 w 2512"/>
                  <a:gd name="T55" fmla="*/ 104 h 2464"/>
                  <a:gd name="T56" fmla="*/ 1960 w 2512"/>
                  <a:gd name="T57" fmla="*/ 216 h 2464"/>
                  <a:gd name="T58" fmla="*/ 2144 w 2512"/>
                  <a:gd name="T59" fmla="*/ 368 h 2464"/>
                  <a:gd name="T60" fmla="*/ 2296 w 2512"/>
                  <a:gd name="T61" fmla="*/ 544 h 2464"/>
                  <a:gd name="T62" fmla="*/ 2416 w 2512"/>
                  <a:gd name="T63" fmla="*/ 760 h 2464"/>
                  <a:gd name="T64" fmla="*/ 2488 w 2512"/>
                  <a:gd name="T65" fmla="*/ 984 h 2464"/>
                  <a:gd name="T66" fmla="*/ 2512 w 2512"/>
                  <a:gd name="T67" fmla="*/ 1232 h 24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12"/>
                  <a:gd name="T103" fmla="*/ 0 h 2464"/>
                  <a:gd name="T104" fmla="*/ 2512 w 2512"/>
                  <a:gd name="T105" fmla="*/ 2464 h 246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12" h="2464">
                    <a:moveTo>
                      <a:pt x="2512" y="1232"/>
                    </a:moveTo>
                    <a:lnTo>
                      <a:pt x="2512" y="1360"/>
                    </a:lnTo>
                    <a:lnTo>
                      <a:pt x="2488" y="1480"/>
                    </a:lnTo>
                    <a:lnTo>
                      <a:pt x="2456" y="1600"/>
                    </a:lnTo>
                    <a:lnTo>
                      <a:pt x="2416" y="1712"/>
                    </a:lnTo>
                    <a:lnTo>
                      <a:pt x="2360" y="1816"/>
                    </a:lnTo>
                    <a:lnTo>
                      <a:pt x="2296" y="1920"/>
                    </a:lnTo>
                    <a:lnTo>
                      <a:pt x="2224" y="2016"/>
                    </a:lnTo>
                    <a:lnTo>
                      <a:pt x="2144" y="2104"/>
                    </a:lnTo>
                    <a:lnTo>
                      <a:pt x="2056" y="2184"/>
                    </a:lnTo>
                    <a:lnTo>
                      <a:pt x="1960" y="2256"/>
                    </a:lnTo>
                    <a:lnTo>
                      <a:pt x="1856" y="2312"/>
                    </a:lnTo>
                    <a:lnTo>
                      <a:pt x="1744" y="2368"/>
                    </a:lnTo>
                    <a:lnTo>
                      <a:pt x="1632" y="2408"/>
                    </a:lnTo>
                    <a:lnTo>
                      <a:pt x="1512" y="2440"/>
                    </a:lnTo>
                    <a:lnTo>
                      <a:pt x="1384" y="2456"/>
                    </a:lnTo>
                    <a:lnTo>
                      <a:pt x="1256" y="2464"/>
                    </a:lnTo>
                    <a:lnTo>
                      <a:pt x="1128" y="2456"/>
                    </a:lnTo>
                    <a:lnTo>
                      <a:pt x="1008" y="2440"/>
                    </a:lnTo>
                    <a:lnTo>
                      <a:pt x="888" y="2408"/>
                    </a:lnTo>
                    <a:lnTo>
                      <a:pt x="776" y="2368"/>
                    </a:lnTo>
                    <a:lnTo>
                      <a:pt x="664" y="2312"/>
                    </a:lnTo>
                    <a:lnTo>
                      <a:pt x="560" y="2256"/>
                    </a:lnTo>
                    <a:lnTo>
                      <a:pt x="464" y="2184"/>
                    </a:lnTo>
                    <a:lnTo>
                      <a:pt x="376" y="2104"/>
                    </a:lnTo>
                    <a:lnTo>
                      <a:pt x="288" y="2016"/>
                    </a:lnTo>
                    <a:lnTo>
                      <a:pt x="216" y="1920"/>
                    </a:lnTo>
                    <a:lnTo>
                      <a:pt x="152" y="1816"/>
                    </a:lnTo>
                    <a:lnTo>
                      <a:pt x="104" y="1712"/>
                    </a:lnTo>
                    <a:lnTo>
                      <a:pt x="64" y="1600"/>
                    </a:lnTo>
                    <a:lnTo>
                      <a:pt x="32" y="1480"/>
                    </a:lnTo>
                    <a:lnTo>
                      <a:pt x="8" y="1360"/>
                    </a:lnTo>
                    <a:lnTo>
                      <a:pt x="0" y="1232"/>
                    </a:lnTo>
                    <a:lnTo>
                      <a:pt x="8" y="1112"/>
                    </a:lnTo>
                    <a:lnTo>
                      <a:pt x="32" y="984"/>
                    </a:lnTo>
                    <a:lnTo>
                      <a:pt x="64" y="872"/>
                    </a:lnTo>
                    <a:lnTo>
                      <a:pt x="104" y="760"/>
                    </a:lnTo>
                    <a:lnTo>
                      <a:pt x="152" y="648"/>
                    </a:lnTo>
                    <a:lnTo>
                      <a:pt x="216" y="544"/>
                    </a:lnTo>
                    <a:lnTo>
                      <a:pt x="288" y="456"/>
                    </a:lnTo>
                    <a:lnTo>
                      <a:pt x="376" y="368"/>
                    </a:lnTo>
                    <a:lnTo>
                      <a:pt x="464" y="288"/>
                    </a:lnTo>
                    <a:lnTo>
                      <a:pt x="560" y="216"/>
                    </a:lnTo>
                    <a:lnTo>
                      <a:pt x="664" y="152"/>
                    </a:lnTo>
                    <a:lnTo>
                      <a:pt x="776" y="104"/>
                    </a:lnTo>
                    <a:lnTo>
                      <a:pt x="888" y="56"/>
                    </a:lnTo>
                    <a:lnTo>
                      <a:pt x="1008" y="32"/>
                    </a:lnTo>
                    <a:lnTo>
                      <a:pt x="1128" y="8"/>
                    </a:lnTo>
                    <a:lnTo>
                      <a:pt x="1256" y="0"/>
                    </a:lnTo>
                    <a:lnTo>
                      <a:pt x="1384" y="8"/>
                    </a:lnTo>
                    <a:lnTo>
                      <a:pt x="1512" y="32"/>
                    </a:lnTo>
                    <a:lnTo>
                      <a:pt x="1632" y="56"/>
                    </a:lnTo>
                    <a:lnTo>
                      <a:pt x="1744" y="104"/>
                    </a:lnTo>
                    <a:lnTo>
                      <a:pt x="1856" y="152"/>
                    </a:lnTo>
                    <a:lnTo>
                      <a:pt x="1960" y="216"/>
                    </a:lnTo>
                    <a:lnTo>
                      <a:pt x="2056" y="288"/>
                    </a:lnTo>
                    <a:lnTo>
                      <a:pt x="2144" y="368"/>
                    </a:lnTo>
                    <a:lnTo>
                      <a:pt x="2224" y="456"/>
                    </a:lnTo>
                    <a:lnTo>
                      <a:pt x="2296" y="544"/>
                    </a:lnTo>
                    <a:lnTo>
                      <a:pt x="2360" y="648"/>
                    </a:lnTo>
                    <a:lnTo>
                      <a:pt x="2416" y="760"/>
                    </a:lnTo>
                    <a:lnTo>
                      <a:pt x="2456" y="872"/>
                    </a:lnTo>
                    <a:lnTo>
                      <a:pt x="2488" y="984"/>
                    </a:lnTo>
                    <a:lnTo>
                      <a:pt x="2512" y="1112"/>
                    </a:lnTo>
                    <a:lnTo>
                      <a:pt x="2512" y="1232"/>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32" name="Line 6"/>
              <p:cNvSpPr>
                <a:spLocks noChangeShapeType="1"/>
              </p:cNvSpPr>
              <p:nvPr/>
            </p:nvSpPr>
            <p:spPr bwMode="auto">
              <a:xfrm>
                <a:off x="4544" y="2464"/>
                <a:ext cx="1"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3" name="Line 7"/>
              <p:cNvSpPr>
                <a:spLocks noChangeShapeType="1"/>
              </p:cNvSpPr>
              <p:nvPr/>
            </p:nvSpPr>
            <p:spPr bwMode="auto">
              <a:xfrm>
                <a:off x="4544" y="259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4" name="Line 8"/>
              <p:cNvSpPr>
                <a:spLocks noChangeShapeType="1"/>
              </p:cNvSpPr>
              <p:nvPr/>
            </p:nvSpPr>
            <p:spPr bwMode="auto">
              <a:xfrm flipH="1">
                <a:off x="4520" y="2592"/>
                <a:ext cx="24"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5" name="Line 9"/>
              <p:cNvSpPr>
                <a:spLocks noChangeShapeType="1"/>
              </p:cNvSpPr>
              <p:nvPr/>
            </p:nvSpPr>
            <p:spPr bwMode="auto">
              <a:xfrm>
                <a:off x="4520" y="271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6" name="Line 10"/>
              <p:cNvSpPr>
                <a:spLocks noChangeShapeType="1"/>
              </p:cNvSpPr>
              <p:nvPr/>
            </p:nvSpPr>
            <p:spPr bwMode="auto">
              <a:xfrm flipH="1">
                <a:off x="4488" y="2712"/>
                <a:ext cx="32"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7" name="Line 11"/>
              <p:cNvSpPr>
                <a:spLocks noChangeShapeType="1"/>
              </p:cNvSpPr>
              <p:nvPr/>
            </p:nvSpPr>
            <p:spPr bwMode="auto">
              <a:xfrm>
                <a:off x="4488" y="283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8" name="Line 12"/>
              <p:cNvSpPr>
                <a:spLocks noChangeShapeType="1"/>
              </p:cNvSpPr>
              <p:nvPr/>
            </p:nvSpPr>
            <p:spPr bwMode="auto">
              <a:xfrm flipH="1">
                <a:off x="4448" y="2832"/>
                <a:ext cx="40"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9" name="Line 13"/>
              <p:cNvSpPr>
                <a:spLocks noChangeShapeType="1"/>
              </p:cNvSpPr>
              <p:nvPr/>
            </p:nvSpPr>
            <p:spPr bwMode="auto">
              <a:xfrm>
                <a:off x="4448" y="294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0" name="Line 14"/>
              <p:cNvSpPr>
                <a:spLocks noChangeShapeType="1"/>
              </p:cNvSpPr>
              <p:nvPr/>
            </p:nvSpPr>
            <p:spPr bwMode="auto">
              <a:xfrm flipH="1">
                <a:off x="4392" y="2944"/>
                <a:ext cx="56"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1" name="Line 15"/>
              <p:cNvSpPr>
                <a:spLocks noChangeShapeType="1"/>
              </p:cNvSpPr>
              <p:nvPr/>
            </p:nvSpPr>
            <p:spPr bwMode="auto">
              <a:xfrm>
                <a:off x="4392" y="304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2" name="Line 16"/>
              <p:cNvSpPr>
                <a:spLocks noChangeShapeType="1"/>
              </p:cNvSpPr>
              <p:nvPr/>
            </p:nvSpPr>
            <p:spPr bwMode="auto">
              <a:xfrm flipH="1">
                <a:off x="4328" y="3048"/>
                <a:ext cx="64"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3" name="Line 17"/>
              <p:cNvSpPr>
                <a:spLocks noChangeShapeType="1"/>
              </p:cNvSpPr>
              <p:nvPr/>
            </p:nvSpPr>
            <p:spPr bwMode="auto">
              <a:xfrm>
                <a:off x="4328" y="315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4" name="Line 18"/>
              <p:cNvSpPr>
                <a:spLocks noChangeShapeType="1"/>
              </p:cNvSpPr>
              <p:nvPr/>
            </p:nvSpPr>
            <p:spPr bwMode="auto">
              <a:xfrm flipH="1">
                <a:off x="4256" y="3152"/>
                <a:ext cx="72"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5" name="Line 19"/>
              <p:cNvSpPr>
                <a:spLocks noChangeShapeType="1"/>
              </p:cNvSpPr>
              <p:nvPr/>
            </p:nvSpPr>
            <p:spPr bwMode="auto">
              <a:xfrm>
                <a:off x="4256" y="324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6" name="Line 20"/>
              <p:cNvSpPr>
                <a:spLocks noChangeShapeType="1"/>
              </p:cNvSpPr>
              <p:nvPr/>
            </p:nvSpPr>
            <p:spPr bwMode="auto">
              <a:xfrm flipH="1">
                <a:off x="4176" y="3248"/>
                <a:ext cx="80"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7" name="Line 21"/>
              <p:cNvSpPr>
                <a:spLocks noChangeShapeType="1"/>
              </p:cNvSpPr>
              <p:nvPr/>
            </p:nvSpPr>
            <p:spPr bwMode="auto">
              <a:xfrm>
                <a:off x="4176" y="333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8" name="Line 22"/>
              <p:cNvSpPr>
                <a:spLocks noChangeShapeType="1"/>
              </p:cNvSpPr>
              <p:nvPr/>
            </p:nvSpPr>
            <p:spPr bwMode="auto">
              <a:xfrm flipH="1">
                <a:off x="4088" y="3336"/>
                <a:ext cx="88"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9" name="Line 23"/>
              <p:cNvSpPr>
                <a:spLocks noChangeShapeType="1"/>
              </p:cNvSpPr>
              <p:nvPr/>
            </p:nvSpPr>
            <p:spPr bwMode="auto">
              <a:xfrm>
                <a:off x="4088" y="341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0" name="Line 24"/>
              <p:cNvSpPr>
                <a:spLocks noChangeShapeType="1"/>
              </p:cNvSpPr>
              <p:nvPr/>
            </p:nvSpPr>
            <p:spPr bwMode="auto">
              <a:xfrm flipH="1">
                <a:off x="3992" y="3416"/>
                <a:ext cx="96"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1" name="Line 25"/>
              <p:cNvSpPr>
                <a:spLocks noChangeShapeType="1"/>
              </p:cNvSpPr>
              <p:nvPr/>
            </p:nvSpPr>
            <p:spPr bwMode="auto">
              <a:xfrm>
                <a:off x="3992" y="348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2" name="Line 26"/>
              <p:cNvSpPr>
                <a:spLocks noChangeShapeType="1"/>
              </p:cNvSpPr>
              <p:nvPr/>
            </p:nvSpPr>
            <p:spPr bwMode="auto">
              <a:xfrm flipH="1">
                <a:off x="3888" y="3488"/>
                <a:ext cx="104"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3" name="Line 27"/>
              <p:cNvSpPr>
                <a:spLocks noChangeShapeType="1"/>
              </p:cNvSpPr>
              <p:nvPr/>
            </p:nvSpPr>
            <p:spPr bwMode="auto">
              <a:xfrm>
                <a:off x="3888" y="354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4" name="Line 28"/>
              <p:cNvSpPr>
                <a:spLocks noChangeShapeType="1"/>
              </p:cNvSpPr>
              <p:nvPr/>
            </p:nvSpPr>
            <p:spPr bwMode="auto">
              <a:xfrm flipH="1">
                <a:off x="3776" y="3544"/>
                <a:ext cx="112"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5" name="Line 29"/>
              <p:cNvSpPr>
                <a:spLocks noChangeShapeType="1"/>
              </p:cNvSpPr>
              <p:nvPr/>
            </p:nvSpPr>
            <p:spPr bwMode="auto">
              <a:xfrm>
                <a:off x="3776" y="360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6" name="Line 30"/>
              <p:cNvSpPr>
                <a:spLocks noChangeShapeType="1"/>
              </p:cNvSpPr>
              <p:nvPr/>
            </p:nvSpPr>
            <p:spPr bwMode="auto">
              <a:xfrm flipH="1">
                <a:off x="3664" y="3600"/>
                <a:ext cx="112"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7" name="Line 31"/>
              <p:cNvSpPr>
                <a:spLocks noChangeShapeType="1"/>
              </p:cNvSpPr>
              <p:nvPr/>
            </p:nvSpPr>
            <p:spPr bwMode="auto">
              <a:xfrm>
                <a:off x="3664" y="364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8" name="Line 32"/>
              <p:cNvSpPr>
                <a:spLocks noChangeShapeType="1"/>
              </p:cNvSpPr>
              <p:nvPr/>
            </p:nvSpPr>
            <p:spPr bwMode="auto">
              <a:xfrm flipH="1">
                <a:off x="3544" y="3640"/>
                <a:ext cx="120"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9" name="Line 33"/>
              <p:cNvSpPr>
                <a:spLocks noChangeShapeType="1"/>
              </p:cNvSpPr>
              <p:nvPr/>
            </p:nvSpPr>
            <p:spPr bwMode="auto">
              <a:xfrm>
                <a:off x="3544" y="367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60" name="Line 34"/>
              <p:cNvSpPr>
                <a:spLocks noChangeShapeType="1"/>
              </p:cNvSpPr>
              <p:nvPr/>
            </p:nvSpPr>
            <p:spPr bwMode="auto">
              <a:xfrm flipH="1">
                <a:off x="3416" y="3672"/>
                <a:ext cx="128"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61" name="Line 35"/>
              <p:cNvSpPr>
                <a:spLocks noChangeShapeType="1"/>
              </p:cNvSpPr>
              <p:nvPr/>
            </p:nvSpPr>
            <p:spPr bwMode="auto">
              <a:xfrm>
                <a:off x="3416" y="368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62" name="Line 36"/>
              <p:cNvSpPr>
                <a:spLocks noChangeShapeType="1"/>
              </p:cNvSpPr>
              <p:nvPr/>
            </p:nvSpPr>
            <p:spPr bwMode="auto">
              <a:xfrm flipH="1">
                <a:off x="3288" y="3688"/>
                <a:ext cx="128"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63" name="Line 37"/>
              <p:cNvSpPr>
                <a:spLocks noChangeShapeType="1"/>
              </p:cNvSpPr>
              <p:nvPr/>
            </p:nvSpPr>
            <p:spPr bwMode="auto">
              <a:xfrm>
                <a:off x="3288" y="369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64" name="Line 38"/>
              <p:cNvSpPr>
                <a:spLocks noChangeShapeType="1"/>
              </p:cNvSpPr>
              <p:nvPr/>
            </p:nvSpPr>
            <p:spPr bwMode="auto">
              <a:xfrm>
                <a:off x="3288" y="369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65" name="Line 39"/>
              <p:cNvSpPr>
                <a:spLocks noChangeShapeType="1"/>
              </p:cNvSpPr>
              <p:nvPr/>
            </p:nvSpPr>
            <p:spPr bwMode="auto">
              <a:xfrm>
                <a:off x="3288" y="369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66" name="Line 40"/>
              <p:cNvSpPr>
                <a:spLocks noChangeShapeType="1"/>
              </p:cNvSpPr>
              <p:nvPr/>
            </p:nvSpPr>
            <p:spPr bwMode="auto">
              <a:xfrm flipH="1" flipV="1">
                <a:off x="3160" y="3688"/>
                <a:ext cx="128"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67" name="Line 41"/>
              <p:cNvSpPr>
                <a:spLocks noChangeShapeType="1"/>
              </p:cNvSpPr>
              <p:nvPr/>
            </p:nvSpPr>
            <p:spPr bwMode="auto">
              <a:xfrm>
                <a:off x="3160" y="368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68" name="Line 42"/>
              <p:cNvSpPr>
                <a:spLocks noChangeShapeType="1"/>
              </p:cNvSpPr>
              <p:nvPr/>
            </p:nvSpPr>
            <p:spPr bwMode="auto">
              <a:xfrm flipH="1" flipV="1">
                <a:off x="3040" y="3672"/>
                <a:ext cx="120"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69" name="Line 43"/>
              <p:cNvSpPr>
                <a:spLocks noChangeShapeType="1"/>
              </p:cNvSpPr>
              <p:nvPr/>
            </p:nvSpPr>
            <p:spPr bwMode="auto">
              <a:xfrm>
                <a:off x="3040" y="367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70" name="Line 44"/>
              <p:cNvSpPr>
                <a:spLocks noChangeShapeType="1"/>
              </p:cNvSpPr>
              <p:nvPr/>
            </p:nvSpPr>
            <p:spPr bwMode="auto">
              <a:xfrm flipH="1" flipV="1">
                <a:off x="2920" y="3640"/>
                <a:ext cx="120"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71" name="Line 45"/>
              <p:cNvSpPr>
                <a:spLocks noChangeShapeType="1"/>
              </p:cNvSpPr>
              <p:nvPr/>
            </p:nvSpPr>
            <p:spPr bwMode="auto">
              <a:xfrm>
                <a:off x="2920" y="364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72" name="Line 46"/>
              <p:cNvSpPr>
                <a:spLocks noChangeShapeType="1"/>
              </p:cNvSpPr>
              <p:nvPr/>
            </p:nvSpPr>
            <p:spPr bwMode="auto">
              <a:xfrm flipH="1" flipV="1">
                <a:off x="2808" y="3600"/>
                <a:ext cx="112"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73" name="Line 47"/>
              <p:cNvSpPr>
                <a:spLocks noChangeShapeType="1"/>
              </p:cNvSpPr>
              <p:nvPr/>
            </p:nvSpPr>
            <p:spPr bwMode="auto">
              <a:xfrm>
                <a:off x="2808" y="360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74" name="Line 48"/>
              <p:cNvSpPr>
                <a:spLocks noChangeShapeType="1"/>
              </p:cNvSpPr>
              <p:nvPr/>
            </p:nvSpPr>
            <p:spPr bwMode="auto">
              <a:xfrm flipH="1" flipV="1">
                <a:off x="2696" y="3544"/>
                <a:ext cx="112"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75" name="Line 49"/>
              <p:cNvSpPr>
                <a:spLocks noChangeShapeType="1"/>
              </p:cNvSpPr>
              <p:nvPr/>
            </p:nvSpPr>
            <p:spPr bwMode="auto">
              <a:xfrm>
                <a:off x="2696" y="354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76" name="Line 50"/>
              <p:cNvSpPr>
                <a:spLocks noChangeShapeType="1"/>
              </p:cNvSpPr>
              <p:nvPr/>
            </p:nvSpPr>
            <p:spPr bwMode="auto">
              <a:xfrm flipH="1" flipV="1">
                <a:off x="2592" y="3488"/>
                <a:ext cx="104"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77" name="Line 51"/>
              <p:cNvSpPr>
                <a:spLocks noChangeShapeType="1"/>
              </p:cNvSpPr>
              <p:nvPr/>
            </p:nvSpPr>
            <p:spPr bwMode="auto">
              <a:xfrm>
                <a:off x="2592" y="348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78" name="Line 52"/>
              <p:cNvSpPr>
                <a:spLocks noChangeShapeType="1"/>
              </p:cNvSpPr>
              <p:nvPr/>
            </p:nvSpPr>
            <p:spPr bwMode="auto">
              <a:xfrm flipH="1" flipV="1">
                <a:off x="2496" y="3416"/>
                <a:ext cx="96"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79" name="Line 53"/>
              <p:cNvSpPr>
                <a:spLocks noChangeShapeType="1"/>
              </p:cNvSpPr>
              <p:nvPr/>
            </p:nvSpPr>
            <p:spPr bwMode="auto">
              <a:xfrm>
                <a:off x="2496" y="341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80" name="Line 54"/>
              <p:cNvSpPr>
                <a:spLocks noChangeShapeType="1"/>
              </p:cNvSpPr>
              <p:nvPr/>
            </p:nvSpPr>
            <p:spPr bwMode="auto">
              <a:xfrm flipH="1" flipV="1">
                <a:off x="2408" y="3336"/>
                <a:ext cx="88"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81" name="Line 55"/>
              <p:cNvSpPr>
                <a:spLocks noChangeShapeType="1"/>
              </p:cNvSpPr>
              <p:nvPr/>
            </p:nvSpPr>
            <p:spPr bwMode="auto">
              <a:xfrm>
                <a:off x="2408" y="333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82" name="Line 56"/>
              <p:cNvSpPr>
                <a:spLocks noChangeShapeType="1"/>
              </p:cNvSpPr>
              <p:nvPr/>
            </p:nvSpPr>
            <p:spPr bwMode="auto">
              <a:xfrm flipH="1" flipV="1">
                <a:off x="2320" y="3248"/>
                <a:ext cx="88"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83" name="Line 57"/>
              <p:cNvSpPr>
                <a:spLocks noChangeShapeType="1"/>
              </p:cNvSpPr>
              <p:nvPr/>
            </p:nvSpPr>
            <p:spPr bwMode="auto">
              <a:xfrm>
                <a:off x="2320" y="324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84" name="Line 58"/>
              <p:cNvSpPr>
                <a:spLocks noChangeShapeType="1"/>
              </p:cNvSpPr>
              <p:nvPr/>
            </p:nvSpPr>
            <p:spPr bwMode="auto">
              <a:xfrm flipH="1" flipV="1">
                <a:off x="2248" y="3152"/>
                <a:ext cx="72"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85" name="Line 59"/>
              <p:cNvSpPr>
                <a:spLocks noChangeShapeType="1"/>
              </p:cNvSpPr>
              <p:nvPr/>
            </p:nvSpPr>
            <p:spPr bwMode="auto">
              <a:xfrm>
                <a:off x="2248" y="315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86" name="Line 60"/>
              <p:cNvSpPr>
                <a:spLocks noChangeShapeType="1"/>
              </p:cNvSpPr>
              <p:nvPr/>
            </p:nvSpPr>
            <p:spPr bwMode="auto">
              <a:xfrm flipH="1" flipV="1">
                <a:off x="2184" y="3048"/>
                <a:ext cx="64"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87" name="Line 61"/>
              <p:cNvSpPr>
                <a:spLocks noChangeShapeType="1"/>
              </p:cNvSpPr>
              <p:nvPr/>
            </p:nvSpPr>
            <p:spPr bwMode="auto">
              <a:xfrm>
                <a:off x="2184" y="304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88" name="Line 62"/>
              <p:cNvSpPr>
                <a:spLocks noChangeShapeType="1"/>
              </p:cNvSpPr>
              <p:nvPr/>
            </p:nvSpPr>
            <p:spPr bwMode="auto">
              <a:xfrm flipH="1" flipV="1">
                <a:off x="2136" y="2944"/>
                <a:ext cx="48"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89" name="Line 63"/>
              <p:cNvSpPr>
                <a:spLocks noChangeShapeType="1"/>
              </p:cNvSpPr>
              <p:nvPr/>
            </p:nvSpPr>
            <p:spPr bwMode="auto">
              <a:xfrm>
                <a:off x="2136" y="294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90" name="Line 64"/>
              <p:cNvSpPr>
                <a:spLocks noChangeShapeType="1"/>
              </p:cNvSpPr>
              <p:nvPr/>
            </p:nvSpPr>
            <p:spPr bwMode="auto">
              <a:xfrm flipH="1" flipV="1">
                <a:off x="2096" y="2832"/>
                <a:ext cx="40"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91" name="Line 65"/>
              <p:cNvSpPr>
                <a:spLocks noChangeShapeType="1"/>
              </p:cNvSpPr>
              <p:nvPr/>
            </p:nvSpPr>
            <p:spPr bwMode="auto">
              <a:xfrm>
                <a:off x="2096" y="283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92" name="Line 66"/>
              <p:cNvSpPr>
                <a:spLocks noChangeShapeType="1"/>
              </p:cNvSpPr>
              <p:nvPr/>
            </p:nvSpPr>
            <p:spPr bwMode="auto">
              <a:xfrm flipH="1" flipV="1">
                <a:off x="2064" y="2712"/>
                <a:ext cx="32"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93" name="Line 67"/>
              <p:cNvSpPr>
                <a:spLocks noChangeShapeType="1"/>
              </p:cNvSpPr>
              <p:nvPr/>
            </p:nvSpPr>
            <p:spPr bwMode="auto">
              <a:xfrm>
                <a:off x="2064" y="271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94" name="Line 68"/>
              <p:cNvSpPr>
                <a:spLocks noChangeShapeType="1"/>
              </p:cNvSpPr>
              <p:nvPr/>
            </p:nvSpPr>
            <p:spPr bwMode="auto">
              <a:xfrm flipH="1" flipV="1">
                <a:off x="2040" y="2592"/>
                <a:ext cx="24"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95" name="Line 69"/>
              <p:cNvSpPr>
                <a:spLocks noChangeShapeType="1"/>
              </p:cNvSpPr>
              <p:nvPr/>
            </p:nvSpPr>
            <p:spPr bwMode="auto">
              <a:xfrm>
                <a:off x="2040" y="259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96" name="Line 70"/>
              <p:cNvSpPr>
                <a:spLocks noChangeShapeType="1"/>
              </p:cNvSpPr>
              <p:nvPr/>
            </p:nvSpPr>
            <p:spPr bwMode="auto">
              <a:xfrm flipH="1" flipV="1">
                <a:off x="2032" y="2464"/>
                <a:ext cx="8"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97" name="Line 71"/>
              <p:cNvSpPr>
                <a:spLocks noChangeShapeType="1"/>
              </p:cNvSpPr>
              <p:nvPr/>
            </p:nvSpPr>
            <p:spPr bwMode="auto">
              <a:xfrm>
                <a:off x="2032" y="246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98" name="Line 72"/>
              <p:cNvSpPr>
                <a:spLocks noChangeShapeType="1"/>
              </p:cNvSpPr>
              <p:nvPr/>
            </p:nvSpPr>
            <p:spPr bwMode="auto">
              <a:xfrm>
                <a:off x="2032" y="246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99" name="Line 73"/>
              <p:cNvSpPr>
                <a:spLocks noChangeShapeType="1"/>
              </p:cNvSpPr>
              <p:nvPr/>
            </p:nvSpPr>
            <p:spPr bwMode="auto">
              <a:xfrm>
                <a:off x="2032" y="246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00" name="Line 74"/>
              <p:cNvSpPr>
                <a:spLocks noChangeShapeType="1"/>
              </p:cNvSpPr>
              <p:nvPr/>
            </p:nvSpPr>
            <p:spPr bwMode="auto">
              <a:xfrm flipV="1">
                <a:off x="2032" y="2344"/>
                <a:ext cx="8"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01" name="Line 75"/>
              <p:cNvSpPr>
                <a:spLocks noChangeShapeType="1"/>
              </p:cNvSpPr>
              <p:nvPr/>
            </p:nvSpPr>
            <p:spPr bwMode="auto">
              <a:xfrm>
                <a:off x="2040" y="234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02" name="Line 76"/>
              <p:cNvSpPr>
                <a:spLocks noChangeShapeType="1"/>
              </p:cNvSpPr>
              <p:nvPr/>
            </p:nvSpPr>
            <p:spPr bwMode="auto">
              <a:xfrm flipV="1">
                <a:off x="2040" y="2216"/>
                <a:ext cx="24"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03" name="Line 77"/>
              <p:cNvSpPr>
                <a:spLocks noChangeShapeType="1"/>
              </p:cNvSpPr>
              <p:nvPr/>
            </p:nvSpPr>
            <p:spPr bwMode="auto">
              <a:xfrm>
                <a:off x="2064" y="221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04" name="Line 78"/>
              <p:cNvSpPr>
                <a:spLocks noChangeShapeType="1"/>
              </p:cNvSpPr>
              <p:nvPr/>
            </p:nvSpPr>
            <p:spPr bwMode="auto">
              <a:xfrm flipV="1">
                <a:off x="2064" y="2104"/>
                <a:ext cx="32"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05" name="Line 79"/>
              <p:cNvSpPr>
                <a:spLocks noChangeShapeType="1"/>
              </p:cNvSpPr>
              <p:nvPr/>
            </p:nvSpPr>
            <p:spPr bwMode="auto">
              <a:xfrm>
                <a:off x="2096" y="210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06" name="Line 80"/>
              <p:cNvSpPr>
                <a:spLocks noChangeShapeType="1"/>
              </p:cNvSpPr>
              <p:nvPr/>
            </p:nvSpPr>
            <p:spPr bwMode="auto">
              <a:xfrm flipV="1">
                <a:off x="2096" y="1992"/>
                <a:ext cx="40"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07" name="Line 81"/>
              <p:cNvSpPr>
                <a:spLocks noChangeShapeType="1"/>
              </p:cNvSpPr>
              <p:nvPr/>
            </p:nvSpPr>
            <p:spPr bwMode="auto">
              <a:xfrm>
                <a:off x="2136" y="199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08" name="Line 82"/>
              <p:cNvSpPr>
                <a:spLocks noChangeShapeType="1"/>
              </p:cNvSpPr>
              <p:nvPr/>
            </p:nvSpPr>
            <p:spPr bwMode="auto">
              <a:xfrm flipV="1">
                <a:off x="2136" y="1880"/>
                <a:ext cx="48"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09" name="Line 83"/>
              <p:cNvSpPr>
                <a:spLocks noChangeShapeType="1"/>
              </p:cNvSpPr>
              <p:nvPr/>
            </p:nvSpPr>
            <p:spPr bwMode="auto">
              <a:xfrm>
                <a:off x="2184" y="188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0" name="Line 84"/>
              <p:cNvSpPr>
                <a:spLocks noChangeShapeType="1"/>
              </p:cNvSpPr>
              <p:nvPr/>
            </p:nvSpPr>
            <p:spPr bwMode="auto">
              <a:xfrm flipV="1">
                <a:off x="2184" y="1776"/>
                <a:ext cx="64"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1" name="Line 85"/>
              <p:cNvSpPr>
                <a:spLocks noChangeShapeType="1"/>
              </p:cNvSpPr>
              <p:nvPr/>
            </p:nvSpPr>
            <p:spPr bwMode="auto">
              <a:xfrm>
                <a:off x="2248" y="177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2" name="Line 86"/>
              <p:cNvSpPr>
                <a:spLocks noChangeShapeType="1"/>
              </p:cNvSpPr>
              <p:nvPr/>
            </p:nvSpPr>
            <p:spPr bwMode="auto">
              <a:xfrm flipV="1">
                <a:off x="2248" y="1688"/>
                <a:ext cx="72"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3" name="Line 87"/>
              <p:cNvSpPr>
                <a:spLocks noChangeShapeType="1"/>
              </p:cNvSpPr>
              <p:nvPr/>
            </p:nvSpPr>
            <p:spPr bwMode="auto">
              <a:xfrm>
                <a:off x="2320" y="168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4" name="Line 88"/>
              <p:cNvSpPr>
                <a:spLocks noChangeShapeType="1"/>
              </p:cNvSpPr>
              <p:nvPr/>
            </p:nvSpPr>
            <p:spPr bwMode="auto">
              <a:xfrm flipV="1">
                <a:off x="2320" y="1600"/>
                <a:ext cx="88"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5" name="Line 89"/>
              <p:cNvSpPr>
                <a:spLocks noChangeShapeType="1"/>
              </p:cNvSpPr>
              <p:nvPr/>
            </p:nvSpPr>
            <p:spPr bwMode="auto">
              <a:xfrm>
                <a:off x="2408" y="160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6" name="Line 90"/>
              <p:cNvSpPr>
                <a:spLocks noChangeShapeType="1"/>
              </p:cNvSpPr>
              <p:nvPr/>
            </p:nvSpPr>
            <p:spPr bwMode="auto">
              <a:xfrm flipV="1">
                <a:off x="2408" y="1520"/>
                <a:ext cx="88"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7" name="Line 91"/>
              <p:cNvSpPr>
                <a:spLocks noChangeShapeType="1"/>
              </p:cNvSpPr>
              <p:nvPr/>
            </p:nvSpPr>
            <p:spPr bwMode="auto">
              <a:xfrm>
                <a:off x="2496" y="152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8" name="Line 92"/>
              <p:cNvSpPr>
                <a:spLocks noChangeShapeType="1"/>
              </p:cNvSpPr>
              <p:nvPr/>
            </p:nvSpPr>
            <p:spPr bwMode="auto">
              <a:xfrm flipV="1">
                <a:off x="2496" y="1448"/>
                <a:ext cx="96"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19" name="Line 93"/>
              <p:cNvSpPr>
                <a:spLocks noChangeShapeType="1"/>
              </p:cNvSpPr>
              <p:nvPr/>
            </p:nvSpPr>
            <p:spPr bwMode="auto">
              <a:xfrm>
                <a:off x="2592" y="144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20" name="Line 94"/>
              <p:cNvSpPr>
                <a:spLocks noChangeShapeType="1"/>
              </p:cNvSpPr>
              <p:nvPr/>
            </p:nvSpPr>
            <p:spPr bwMode="auto">
              <a:xfrm flipV="1">
                <a:off x="2592" y="1384"/>
                <a:ext cx="104"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21" name="Line 95"/>
              <p:cNvSpPr>
                <a:spLocks noChangeShapeType="1"/>
              </p:cNvSpPr>
              <p:nvPr/>
            </p:nvSpPr>
            <p:spPr bwMode="auto">
              <a:xfrm>
                <a:off x="2696" y="138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22" name="Line 96"/>
              <p:cNvSpPr>
                <a:spLocks noChangeShapeType="1"/>
              </p:cNvSpPr>
              <p:nvPr/>
            </p:nvSpPr>
            <p:spPr bwMode="auto">
              <a:xfrm flipV="1">
                <a:off x="2696" y="1336"/>
                <a:ext cx="112"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23" name="Line 97"/>
              <p:cNvSpPr>
                <a:spLocks noChangeShapeType="1"/>
              </p:cNvSpPr>
              <p:nvPr/>
            </p:nvSpPr>
            <p:spPr bwMode="auto">
              <a:xfrm>
                <a:off x="2808" y="133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24" name="Line 98"/>
              <p:cNvSpPr>
                <a:spLocks noChangeShapeType="1"/>
              </p:cNvSpPr>
              <p:nvPr/>
            </p:nvSpPr>
            <p:spPr bwMode="auto">
              <a:xfrm flipV="1">
                <a:off x="2808" y="1288"/>
                <a:ext cx="112"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25" name="Line 99"/>
              <p:cNvSpPr>
                <a:spLocks noChangeShapeType="1"/>
              </p:cNvSpPr>
              <p:nvPr/>
            </p:nvSpPr>
            <p:spPr bwMode="auto">
              <a:xfrm>
                <a:off x="2920" y="128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26" name="Line 100"/>
              <p:cNvSpPr>
                <a:spLocks noChangeShapeType="1"/>
              </p:cNvSpPr>
              <p:nvPr/>
            </p:nvSpPr>
            <p:spPr bwMode="auto">
              <a:xfrm flipV="1">
                <a:off x="2920" y="1264"/>
                <a:ext cx="120" cy="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27" name="Line 101"/>
              <p:cNvSpPr>
                <a:spLocks noChangeShapeType="1"/>
              </p:cNvSpPr>
              <p:nvPr/>
            </p:nvSpPr>
            <p:spPr bwMode="auto">
              <a:xfrm>
                <a:off x="3040" y="126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28" name="Line 102"/>
              <p:cNvSpPr>
                <a:spLocks noChangeShapeType="1"/>
              </p:cNvSpPr>
              <p:nvPr/>
            </p:nvSpPr>
            <p:spPr bwMode="auto">
              <a:xfrm flipV="1">
                <a:off x="3040" y="1240"/>
                <a:ext cx="120" cy="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29" name="Line 103"/>
              <p:cNvSpPr>
                <a:spLocks noChangeShapeType="1"/>
              </p:cNvSpPr>
              <p:nvPr/>
            </p:nvSpPr>
            <p:spPr bwMode="auto">
              <a:xfrm>
                <a:off x="3160" y="124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30" name="Line 104"/>
              <p:cNvSpPr>
                <a:spLocks noChangeShapeType="1"/>
              </p:cNvSpPr>
              <p:nvPr/>
            </p:nvSpPr>
            <p:spPr bwMode="auto">
              <a:xfrm flipV="1">
                <a:off x="3160" y="1232"/>
                <a:ext cx="128"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31" name="Line 105"/>
              <p:cNvSpPr>
                <a:spLocks noChangeShapeType="1"/>
              </p:cNvSpPr>
              <p:nvPr/>
            </p:nvSpPr>
            <p:spPr bwMode="auto">
              <a:xfrm>
                <a:off x="3288" y="123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32" name="Line 106"/>
              <p:cNvSpPr>
                <a:spLocks noChangeShapeType="1"/>
              </p:cNvSpPr>
              <p:nvPr/>
            </p:nvSpPr>
            <p:spPr bwMode="auto">
              <a:xfrm>
                <a:off x="3288" y="123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33" name="Line 107"/>
              <p:cNvSpPr>
                <a:spLocks noChangeShapeType="1"/>
              </p:cNvSpPr>
              <p:nvPr/>
            </p:nvSpPr>
            <p:spPr bwMode="auto">
              <a:xfrm>
                <a:off x="3288" y="123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34" name="Line 108"/>
              <p:cNvSpPr>
                <a:spLocks noChangeShapeType="1"/>
              </p:cNvSpPr>
              <p:nvPr/>
            </p:nvSpPr>
            <p:spPr bwMode="auto">
              <a:xfrm>
                <a:off x="3288" y="1232"/>
                <a:ext cx="128"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35" name="Line 109"/>
              <p:cNvSpPr>
                <a:spLocks noChangeShapeType="1"/>
              </p:cNvSpPr>
              <p:nvPr/>
            </p:nvSpPr>
            <p:spPr bwMode="auto">
              <a:xfrm>
                <a:off x="3416" y="124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36" name="Line 110"/>
              <p:cNvSpPr>
                <a:spLocks noChangeShapeType="1"/>
              </p:cNvSpPr>
              <p:nvPr/>
            </p:nvSpPr>
            <p:spPr bwMode="auto">
              <a:xfrm>
                <a:off x="3416" y="1240"/>
                <a:ext cx="128" cy="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37" name="Line 111"/>
              <p:cNvSpPr>
                <a:spLocks noChangeShapeType="1"/>
              </p:cNvSpPr>
              <p:nvPr/>
            </p:nvSpPr>
            <p:spPr bwMode="auto">
              <a:xfrm>
                <a:off x="3544" y="126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38" name="Line 112"/>
              <p:cNvSpPr>
                <a:spLocks noChangeShapeType="1"/>
              </p:cNvSpPr>
              <p:nvPr/>
            </p:nvSpPr>
            <p:spPr bwMode="auto">
              <a:xfrm>
                <a:off x="3544" y="1264"/>
                <a:ext cx="120" cy="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39" name="Line 113"/>
              <p:cNvSpPr>
                <a:spLocks noChangeShapeType="1"/>
              </p:cNvSpPr>
              <p:nvPr/>
            </p:nvSpPr>
            <p:spPr bwMode="auto">
              <a:xfrm>
                <a:off x="3664" y="128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40" name="Line 114"/>
              <p:cNvSpPr>
                <a:spLocks noChangeShapeType="1"/>
              </p:cNvSpPr>
              <p:nvPr/>
            </p:nvSpPr>
            <p:spPr bwMode="auto">
              <a:xfrm>
                <a:off x="3664" y="1288"/>
                <a:ext cx="112"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41" name="Line 115"/>
              <p:cNvSpPr>
                <a:spLocks noChangeShapeType="1"/>
              </p:cNvSpPr>
              <p:nvPr/>
            </p:nvSpPr>
            <p:spPr bwMode="auto">
              <a:xfrm>
                <a:off x="3776" y="133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42" name="Line 116"/>
              <p:cNvSpPr>
                <a:spLocks noChangeShapeType="1"/>
              </p:cNvSpPr>
              <p:nvPr/>
            </p:nvSpPr>
            <p:spPr bwMode="auto">
              <a:xfrm>
                <a:off x="3776" y="1336"/>
                <a:ext cx="112"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43" name="Line 117"/>
              <p:cNvSpPr>
                <a:spLocks noChangeShapeType="1"/>
              </p:cNvSpPr>
              <p:nvPr/>
            </p:nvSpPr>
            <p:spPr bwMode="auto">
              <a:xfrm>
                <a:off x="3888" y="138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44" name="Line 118"/>
              <p:cNvSpPr>
                <a:spLocks noChangeShapeType="1"/>
              </p:cNvSpPr>
              <p:nvPr/>
            </p:nvSpPr>
            <p:spPr bwMode="auto">
              <a:xfrm>
                <a:off x="3888" y="1384"/>
                <a:ext cx="104"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45" name="Line 119"/>
              <p:cNvSpPr>
                <a:spLocks noChangeShapeType="1"/>
              </p:cNvSpPr>
              <p:nvPr/>
            </p:nvSpPr>
            <p:spPr bwMode="auto">
              <a:xfrm>
                <a:off x="3992" y="144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46" name="Line 120"/>
              <p:cNvSpPr>
                <a:spLocks noChangeShapeType="1"/>
              </p:cNvSpPr>
              <p:nvPr/>
            </p:nvSpPr>
            <p:spPr bwMode="auto">
              <a:xfrm>
                <a:off x="3992" y="1448"/>
                <a:ext cx="96" cy="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47" name="Line 121"/>
              <p:cNvSpPr>
                <a:spLocks noChangeShapeType="1"/>
              </p:cNvSpPr>
              <p:nvPr/>
            </p:nvSpPr>
            <p:spPr bwMode="auto">
              <a:xfrm>
                <a:off x="4088" y="152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48" name="Line 122"/>
              <p:cNvSpPr>
                <a:spLocks noChangeShapeType="1"/>
              </p:cNvSpPr>
              <p:nvPr/>
            </p:nvSpPr>
            <p:spPr bwMode="auto">
              <a:xfrm>
                <a:off x="4088" y="1520"/>
                <a:ext cx="88"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49" name="Line 123"/>
              <p:cNvSpPr>
                <a:spLocks noChangeShapeType="1"/>
              </p:cNvSpPr>
              <p:nvPr/>
            </p:nvSpPr>
            <p:spPr bwMode="auto">
              <a:xfrm>
                <a:off x="4176" y="160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50" name="Line 124"/>
              <p:cNvSpPr>
                <a:spLocks noChangeShapeType="1"/>
              </p:cNvSpPr>
              <p:nvPr/>
            </p:nvSpPr>
            <p:spPr bwMode="auto">
              <a:xfrm>
                <a:off x="4176" y="1600"/>
                <a:ext cx="80"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51" name="Line 125"/>
              <p:cNvSpPr>
                <a:spLocks noChangeShapeType="1"/>
              </p:cNvSpPr>
              <p:nvPr/>
            </p:nvSpPr>
            <p:spPr bwMode="auto">
              <a:xfrm>
                <a:off x="4256" y="168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52" name="Line 126"/>
              <p:cNvSpPr>
                <a:spLocks noChangeShapeType="1"/>
              </p:cNvSpPr>
              <p:nvPr/>
            </p:nvSpPr>
            <p:spPr bwMode="auto">
              <a:xfrm>
                <a:off x="4256" y="1688"/>
                <a:ext cx="72"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53" name="Line 127"/>
              <p:cNvSpPr>
                <a:spLocks noChangeShapeType="1"/>
              </p:cNvSpPr>
              <p:nvPr/>
            </p:nvSpPr>
            <p:spPr bwMode="auto">
              <a:xfrm>
                <a:off x="4328" y="177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54" name="Line 128"/>
              <p:cNvSpPr>
                <a:spLocks noChangeShapeType="1"/>
              </p:cNvSpPr>
              <p:nvPr/>
            </p:nvSpPr>
            <p:spPr bwMode="auto">
              <a:xfrm>
                <a:off x="4328" y="1776"/>
                <a:ext cx="64"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55" name="Line 129"/>
              <p:cNvSpPr>
                <a:spLocks noChangeShapeType="1"/>
              </p:cNvSpPr>
              <p:nvPr/>
            </p:nvSpPr>
            <p:spPr bwMode="auto">
              <a:xfrm>
                <a:off x="4392" y="188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56" name="Line 130"/>
              <p:cNvSpPr>
                <a:spLocks noChangeShapeType="1"/>
              </p:cNvSpPr>
              <p:nvPr/>
            </p:nvSpPr>
            <p:spPr bwMode="auto">
              <a:xfrm>
                <a:off x="4392" y="1880"/>
                <a:ext cx="56"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57" name="Line 131"/>
              <p:cNvSpPr>
                <a:spLocks noChangeShapeType="1"/>
              </p:cNvSpPr>
              <p:nvPr/>
            </p:nvSpPr>
            <p:spPr bwMode="auto">
              <a:xfrm>
                <a:off x="4448" y="199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58" name="Line 132"/>
              <p:cNvSpPr>
                <a:spLocks noChangeShapeType="1"/>
              </p:cNvSpPr>
              <p:nvPr/>
            </p:nvSpPr>
            <p:spPr bwMode="auto">
              <a:xfrm>
                <a:off x="4448" y="1992"/>
                <a:ext cx="40"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59" name="Line 133"/>
              <p:cNvSpPr>
                <a:spLocks noChangeShapeType="1"/>
              </p:cNvSpPr>
              <p:nvPr/>
            </p:nvSpPr>
            <p:spPr bwMode="auto">
              <a:xfrm>
                <a:off x="4488" y="210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60" name="Line 134"/>
              <p:cNvSpPr>
                <a:spLocks noChangeShapeType="1"/>
              </p:cNvSpPr>
              <p:nvPr/>
            </p:nvSpPr>
            <p:spPr bwMode="auto">
              <a:xfrm>
                <a:off x="4488" y="2104"/>
                <a:ext cx="32"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61" name="Line 135"/>
              <p:cNvSpPr>
                <a:spLocks noChangeShapeType="1"/>
              </p:cNvSpPr>
              <p:nvPr/>
            </p:nvSpPr>
            <p:spPr bwMode="auto">
              <a:xfrm>
                <a:off x="4520" y="221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62" name="Line 136"/>
              <p:cNvSpPr>
                <a:spLocks noChangeShapeType="1"/>
              </p:cNvSpPr>
              <p:nvPr/>
            </p:nvSpPr>
            <p:spPr bwMode="auto">
              <a:xfrm>
                <a:off x="4520" y="2216"/>
                <a:ext cx="24"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63" name="Line 137"/>
              <p:cNvSpPr>
                <a:spLocks noChangeShapeType="1"/>
              </p:cNvSpPr>
              <p:nvPr/>
            </p:nvSpPr>
            <p:spPr bwMode="auto">
              <a:xfrm>
                <a:off x="4544" y="234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64" name="Line 138"/>
              <p:cNvSpPr>
                <a:spLocks noChangeShapeType="1"/>
              </p:cNvSpPr>
              <p:nvPr/>
            </p:nvSpPr>
            <p:spPr bwMode="auto">
              <a:xfrm>
                <a:off x="4544" y="2344"/>
                <a:ext cx="1" cy="1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65" name="Line 139"/>
              <p:cNvSpPr>
                <a:spLocks noChangeShapeType="1"/>
              </p:cNvSpPr>
              <p:nvPr/>
            </p:nvSpPr>
            <p:spPr bwMode="auto">
              <a:xfrm>
                <a:off x="4544" y="246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66" name="Freeform 140"/>
              <p:cNvSpPr>
                <a:spLocks/>
              </p:cNvSpPr>
              <p:nvPr/>
            </p:nvSpPr>
            <p:spPr bwMode="auto">
              <a:xfrm>
                <a:off x="2408" y="1584"/>
                <a:ext cx="1744" cy="1720"/>
              </a:xfrm>
              <a:custGeom>
                <a:avLst/>
                <a:gdLst>
                  <a:gd name="T0" fmla="*/ 1744 w 1744"/>
                  <a:gd name="T1" fmla="*/ 856 h 1720"/>
                  <a:gd name="T2" fmla="*/ 1720 w 1744"/>
                  <a:gd name="T3" fmla="*/ 1032 h 1720"/>
                  <a:gd name="T4" fmla="*/ 1672 w 1744"/>
                  <a:gd name="T5" fmla="*/ 1192 h 1720"/>
                  <a:gd name="T6" fmla="*/ 1592 w 1744"/>
                  <a:gd name="T7" fmla="*/ 1336 h 1720"/>
                  <a:gd name="T8" fmla="*/ 1488 w 1744"/>
                  <a:gd name="T9" fmla="*/ 1464 h 1720"/>
                  <a:gd name="T10" fmla="*/ 1352 w 1744"/>
                  <a:gd name="T11" fmla="*/ 1576 h 1720"/>
                  <a:gd name="T12" fmla="*/ 1208 w 1744"/>
                  <a:gd name="T13" fmla="*/ 1656 h 1720"/>
                  <a:gd name="T14" fmla="*/ 1040 w 1744"/>
                  <a:gd name="T15" fmla="*/ 1704 h 1720"/>
                  <a:gd name="T16" fmla="*/ 872 w 1744"/>
                  <a:gd name="T17" fmla="*/ 1720 h 1720"/>
                  <a:gd name="T18" fmla="*/ 872 w 1744"/>
                  <a:gd name="T19" fmla="*/ 1720 h 1720"/>
                  <a:gd name="T20" fmla="*/ 696 w 1744"/>
                  <a:gd name="T21" fmla="*/ 1704 h 1720"/>
                  <a:gd name="T22" fmla="*/ 528 w 1744"/>
                  <a:gd name="T23" fmla="*/ 1656 h 1720"/>
                  <a:gd name="T24" fmla="*/ 384 w 1744"/>
                  <a:gd name="T25" fmla="*/ 1576 h 1720"/>
                  <a:gd name="T26" fmla="*/ 256 w 1744"/>
                  <a:gd name="T27" fmla="*/ 1464 h 1720"/>
                  <a:gd name="T28" fmla="*/ 144 w 1744"/>
                  <a:gd name="T29" fmla="*/ 1336 h 1720"/>
                  <a:gd name="T30" fmla="*/ 64 w 1744"/>
                  <a:gd name="T31" fmla="*/ 1192 h 1720"/>
                  <a:gd name="T32" fmla="*/ 16 w 1744"/>
                  <a:gd name="T33" fmla="*/ 1032 h 1720"/>
                  <a:gd name="T34" fmla="*/ 0 w 1744"/>
                  <a:gd name="T35" fmla="*/ 856 h 1720"/>
                  <a:gd name="T36" fmla="*/ 0 w 1744"/>
                  <a:gd name="T37" fmla="*/ 856 h 1720"/>
                  <a:gd name="T38" fmla="*/ 16 w 1744"/>
                  <a:gd name="T39" fmla="*/ 688 h 1720"/>
                  <a:gd name="T40" fmla="*/ 64 w 1744"/>
                  <a:gd name="T41" fmla="*/ 528 h 1720"/>
                  <a:gd name="T42" fmla="*/ 144 w 1744"/>
                  <a:gd name="T43" fmla="*/ 376 h 1720"/>
                  <a:gd name="T44" fmla="*/ 256 w 1744"/>
                  <a:gd name="T45" fmla="*/ 248 h 1720"/>
                  <a:gd name="T46" fmla="*/ 384 w 1744"/>
                  <a:gd name="T47" fmla="*/ 144 h 1720"/>
                  <a:gd name="T48" fmla="*/ 528 w 1744"/>
                  <a:gd name="T49" fmla="*/ 64 h 1720"/>
                  <a:gd name="T50" fmla="*/ 696 w 1744"/>
                  <a:gd name="T51" fmla="*/ 16 h 1720"/>
                  <a:gd name="T52" fmla="*/ 872 w 1744"/>
                  <a:gd name="T53" fmla="*/ 0 h 1720"/>
                  <a:gd name="T54" fmla="*/ 872 w 1744"/>
                  <a:gd name="T55" fmla="*/ 0 h 1720"/>
                  <a:gd name="T56" fmla="*/ 1040 w 1744"/>
                  <a:gd name="T57" fmla="*/ 16 h 1720"/>
                  <a:gd name="T58" fmla="*/ 1208 w 1744"/>
                  <a:gd name="T59" fmla="*/ 64 h 1720"/>
                  <a:gd name="T60" fmla="*/ 1352 w 1744"/>
                  <a:gd name="T61" fmla="*/ 144 h 1720"/>
                  <a:gd name="T62" fmla="*/ 1488 w 1744"/>
                  <a:gd name="T63" fmla="*/ 248 h 1720"/>
                  <a:gd name="T64" fmla="*/ 1592 w 1744"/>
                  <a:gd name="T65" fmla="*/ 376 h 1720"/>
                  <a:gd name="T66" fmla="*/ 1672 w 1744"/>
                  <a:gd name="T67" fmla="*/ 528 h 1720"/>
                  <a:gd name="T68" fmla="*/ 1720 w 1744"/>
                  <a:gd name="T69" fmla="*/ 688 h 1720"/>
                  <a:gd name="T70" fmla="*/ 1744 w 1744"/>
                  <a:gd name="T71" fmla="*/ 856 h 17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44"/>
                  <a:gd name="T109" fmla="*/ 0 h 1720"/>
                  <a:gd name="T110" fmla="*/ 1744 w 1744"/>
                  <a:gd name="T111" fmla="*/ 1720 h 17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44" h="1720">
                    <a:moveTo>
                      <a:pt x="1744" y="856"/>
                    </a:moveTo>
                    <a:lnTo>
                      <a:pt x="1720" y="1032"/>
                    </a:lnTo>
                    <a:lnTo>
                      <a:pt x="1672" y="1192"/>
                    </a:lnTo>
                    <a:lnTo>
                      <a:pt x="1592" y="1336"/>
                    </a:lnTo>
                    <a:lnTo>
                      <a:pt x="1488" y="1464"/>
                    </a:lnTo>
                    <a:lnTo>
                      <a:pt x="1352" y="1576"/>
                    </a:lnTo>
                    <a:lnTo>
                      <a:pt x="1208" y="1656"/>
                    </a:lnTo>
                    <a:lnTo>
                      <a:pt x="1040" y="1704"/>
                    </a:lnTo>
                    <a:lnTo>
                      <a:pt x="872" y="1720"/>
                    </a:lnTo>
                    <a:lnTo>
                      <a:pt x="696" y="1704"/>
                    </a:lnTo>
                    <a:lnTo>
                      <a:pt x="528" y="1656"/>
                    </a:lnTo>
                    <a:lnTo>
                      <a:pt x="384" y="1576"/>
                    </a:lnTo>
                    <a:lnTo>
                      <a:pt x="256" y="1464"/>
                    </a:lnTo>
                    <a:lnTo>
                      <a:pt x="144" y="1336"/>
                    </a:lnTo>
                    <a:lnTo>
                      <a:pt x="64" y="1192"/>
                    </a:lnTo>
                    <a:lnTo>
                      <a:pt x="16" y="1032"/>
                    </a:lnTo>
                    <a:lnTo>
                      <a:pt x="0" y="856"/>
                    </a:lnTo>
                    <a:lnTo>
                      <a:pt x="16" y="688"/>
                    </a:lnTo>
                    <a:lnTo>
                      <a:pt x="64" y="528"/>
                    </a:lnTo>
                    <a:lnTo>
                      <a:pt x="144" y="376"/>
                    </a:lnTo>
                    <a:lnTo>
                      <a:pt x="256" y="248"/>
                    </a:lnTo>
                    <a:lnTo>
                      <a:pt x="384" y="144"/>
                    </a:lnTo>
                    <a:lnTo>
                      <a:pt x="528" y="64"/>
                    </a:lnTo>
                    <a:lnTo>
                      <a:pt x="696" y="16"/>
                    </a:lnTo>
                    <a:lnTo>
                      <a:pt x="872" y="0"/>
                    </a:lnTo>
                    <a:lnTo>
                      <a:pt x="1040" y="16"/>
                    </a:lnTo>
                    <a:lnTo>
                      <a:pt x="1208" y="64"/>
                    </a:lnTo>
                    <a:lnTo>
                      <a:pt x="1352" y="144"/>
                    </a:lnTo>
                    <a:lnTo>
                      <a:pt x="1488" y="248"/>
                    </a:lnTo>
                    <a:lnTo>
                      <a:pt x="1592" y="376"/>
                    </a:lnTo>
                    <a:lnTo>
                      <a:pt x="1672" y="528"/>
                    </a:lnTo>
                    <a:lnTo>
                      <a:pt x="1720" y="688"/>
                    </a:lnTo>
                    <a:lnTo>
                      <a:pt x="1744" y="8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67" name="Line 141"/>
              <p:cNvSpPr>
                <a:spLocks noChangeShapeType="1"/>
              </p:cNvSpPr>
              <p:nvPr/>
            </p:nvSpPr>
            <p:spPr bwMode="auto">
              <a:xfrm flipH="1">
                <a:off x="4128" y="2440"/>
                <a:ext cx="24" cy="1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68" name="Line 142"/>
              <p:cNvSpPr>
                <a:spLocks noChangeShapeType="1"/>
              </p:cNvSpPr>
              <p:nvPr/>
            </p:nvSpPr>
            <p:spPr bwMode="auto">
              <a:xfrm>
                <a:off x="4128" y="261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69" name="Line 143"/>
              <p:cNvSpPr>
                <a:spLocks noChangeShapeType="1"/>
              </p:cNvSpPr>
              <p:nvPr/>
            </p:nvSpPr>
            <p:spPr bwMode="auto">
              <a:xfrm flipH="1">
                <a:off x="4080" y="2616"/>
                <a:ext cx="48" cy="1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70" name="Line 144"/>
              <p:cNvSpPr>
                <a:spLocks noChangeShapeType="1"/>
              </p:cNvSpPr>
              <p:nvPr/>
            </p:nvSpPr>
            <p:spPr bwMode="auto">
              <a:xfrm>
                <a:off x="4080" y="277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71" name="Line 145"/>
              <p:cNvSpPr>
                <a:spLocks noChangeShapeType="1"/>
              </p:cNvSpPr>
              <p:nvPr/>
            </p:nvSpPr>
            <p:spPr bwMode="auto">
              <a:xfrm flipH="1">
                <a:off x="4000" y="2776"/>
                <a:ext cx="80" cy="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72" name="Line 146"/>
              <p:cNvSpPr>
                <a:spLocks noChangeShapeType="1"/>
              </p:cNvSpPr>
              <p:nvPr/>
            </p:nvSpPr>
            <p:spPr bwMode="auto">
              <a:xfrm>
                <a:off x="4000" y="292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73" name="Line 147"/>
              <p:cNvSpPr>
                <a:spLocks noChangeShapeType="1"/>
              </p:cNvSpPr>
              <p:nvPr/>
            </p:nvSpPr>
            <p:spPr bwMode="auto">
              <a:xfrm flipH="1">
                <a:off x="3896" y="2920"/>
                <a:ext cx="104"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74" name="Line 148"/>
              <p:cNvSpPr>
                <a:spLocks noChangeShapeType="1"/>
              </p:cNvSpPr>
              <p:nvPr/>
            </p:nvSpPr>
            <p:spPr bwMode="auto">
              <a:xfrm>
                <a:off x="3896" y="304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75" name="Line 149"/>
              <p:cNvSpPr>
                <a:spLocks noChangeShapeType="1"/>
              </p:cNvSpPr>
              <p:nvPr/>
            </p:nvSpPr>
            <p:spPr bwMode="auto">
              <a:xfrm flipH="1">
                <a:off x="3760" y="3048"/>
                <a:ext cx="136"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76" name="Line 150"/>
              <p:cNvSpPr>
                <a:spLocks noChangeShapeType="1"/>
              </p:cNvSpPr>
              <p:nvPr/>
            </p:nvSpPr>
            <p:spPr bwMode="auto">
              <a:xfrm>
                <a:off x="3760" y="316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77" name="Line 151"/>
              <p:cNvSpPr>
                <a:spLocks noChangeShapeType="1"/>
              </p:cNvSpPr>
              <p:nvPr/>
            </p:nvSpPr>
            <p:spPr bwMode="auto">
              <a:xfrm flipH="1">
                <a:off x="3616" y="3160"/>
                <a:ext cx="144"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78" name="Line 152"/>
              <p:cNvSpPr>
                <a:spLocks noChangeShapeType="1"/>
              </p:cNvSpPr>
              <p:nvPr/>
            </p:nvSpPr>
            <p:spPr bwMode="auto">
              <a:xfrm>
                <a:off x="3616" y="324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79" name="Line 153"/>
              <p:cNvSpPr>
                <a:spLocks noChangeShapeType="1"/>
              </p:cNvSpPr>
              <p:nvPr/>
            </p:nvSpPr>
            <p:spPr bwMode="auto">
              <a:xfrm flipH="1">
                <a:off x="3448" y="3240"/>
                <a:ext cx="168"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80" name="Line 154"/>
              <p:cNvSpPr>
                <a:spLocks noChangeShapeType="1"/>
              </p:cNvSpPr>
              <p:nvPr/>
            </p:nvSpPr>
            <p:spPr bwMode="auto">
              <a:xfrm>
                <a:off x="3448" y="328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81" name="Line 155"/>
              <p:cNvSpPr>
                <a:spLocks noChangeShapeType="1"/>
              </p:cNvSpPr>
              <p:nvPr/>
            </p:nvSpPr>
            <p:spPr bwMode="auto">
              <a:xfrm flipH="1">
                <a:off x="3280" y="3288"/>
                <a:ext cx="168"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82" name="Line 156"/>
              <p:cNvSpPr>
                <a:spLocks noChangeShapeType="1"/>
              </p:cNvSpPr>
              <p:nvPr/>
            </p:nvSpPr>
            <p:spPr bwMode="auto">
              <a:xfrm>
                <a:off x="3280" y="330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83" name="Line 157"/>
              <p:cNvSpPr>
                <a:spLocks noChangeShapeType="1"/>
              </p:cNvSpPr>
              <p:nvPr/>
            </p:nvSpPr>
            <p:spPr bwMode="auto">
              <a:xfrm>
                <a:off x="3280" y="330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84" name="Line 158"/>
              <p:cNvSpPr>
                <a:spLocks noChangeShapeType="1"/>
              </p:cNvSpPr>
              <p:nvPr/>
            </p:nvSpPr>
            <p:spPr bwMode="auto">
              <a:xfrm>
                <a:off x="3280" y="330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85" name="Line 159"/>
              <p:cNvSpPr>
                <a:spLocks noChangeShapeType="1"/>
              </p:cNvSpPr>
              <p:nvPr/>
            </p:nvSpPr>
            <p:spPr bwMode="auto">
              <a:xfrm flipH="1" flipV="1">
                <a:off x="3104" y="3288"/>
                <a:ext cx="176"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86" name="Line 160"/>
              <p:cNvSpPr>
                <a:spLocks noChangeShapeType="1"/>
              </p:cNvSpPr>
              <p:nvPr/>
            </p:nvSpPr>
            <p:spPr bwMode="auto">
              <a:xfrm>
                <a:off x="3104" y="328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87" name="Line 161"/>
              <p:cNvSpPr>
                <a:spLocks noChangeShapeType="1"/>
              </p:cNvSpPr>
              <p:nvPr/>
            </p:nvSpPr>
            <p:spPr bwMode="auto">
              <a:xfrm flipH="1" flipV="1">
                <a:off x="2936" y="3240"/>
                <a:ext cx="168"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88" name="Line 162"/>
              <p:cNvSpPr>
                <a:spLocks noChangeShapeType="1"/>
              </p:cNvSpPr>
              <p:nvPr/>
            </p:nvSpPr>
            <p:spPr bwMode="auto">
              <a:xfrm>
                <a:off x="2936" y="324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89" name="Line 163"/>
              <p:cNvSpPr>
                <a:spLocks noChangeShapeType="1"/>
              </p:cNvSpPr>
              <p:nvPr/>
            </p:nvSpPr>
            <p:spPr bwMode="auto">
              <a:xfrm flipH="1" flipV="1">
                <a:off x="2792" y="3160"/>
                <a:ext cx="144"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90" name="Line 164"/>
              <p:cNvSpPr>
                <a:spLocks noChangeShapeType="1"/>
              </p:cNvSpPr>
              <p:nvPr/>
            </p:nvSpPr>
            <p:spPr bwMode="auto">
              <a:xfrm>
                <a:off x="2792" y="316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91" name="Line 165"/>
              <p:cNvSpPr>
                <a:spLocks noChangeShapeType="1"/>
              </p:cNvSpPr>
              <p:nvPr/>
            </p:nvSpPr>
            <p:spPr bwMode="auto">
              <a:xfrm flipH="1" flipV="1">
                <a:off x="2664" y="3048"/>
                <a:ext cx="128"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92" name="Line 166"/>
              <p:cNvSpPr>
                <a:spLocks noChangeShapeType="1"/>
              </p:cNvSpPr>
              <p:nvPr/>
            </p:nvSpPr>
            <p:spPr bwMode="auto">
              <a:xfrm>
                <a:off x="2664" y="304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93" name="Line 167"/>
              <p:cNvSpPr>
                <a:spLocks noChangeShapeType="1"/>
              </p:cNvSpPr>
              <p:nvPr/>
            </p:nvSpPr>
            <p:spPr bwMode="auto">
              <a:xfrm flipH="1" flipV="1">
                <a:off x="2552" y="2920"/>
                <a:ext cx="112"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94" name="Line 168"/>
              <p:cNvSpPr>
                <a:spLocks noChangeShapeType="1"/>
              </p:cNvSpPr>
              <p:nvPr/>
            </p:nvSpPr>
            <p:spPr bwMode="auto">
              <a:xfrm>
                <a:off x="2552" y="292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95" name="Line 169"/>
              <p:cNvSpPr>
                <a:spLocks noChangeShapeType="1"/>
              </p:cNvSpPr>
              <p:nvPr/>
            </p:nvSpPr>
            <p:spPr bwMode="auto">
              <a:xfrm flipH="1" flipV="1">
                <a:off x="2472" y="2776"/>
                <a:ext cx="80" cy="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96" name="Line 170"/>
              <p:cNvSpPr>
                <a:spLocks noChangeShapeType="1"/>
              </p:cNvSpPr>
              <p:nvPr/>
            </p:nvSpPr>
            <p:spPr bwMode="auto">
              <a:xfrm>
                <a:off x="2472" y="277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97" name="Line 171"/>
              <p:cNvSpPr>
                <a:spLocks noChangeShapeType="1"/>
              </p:cNvSpPr>
              <p:nvPr/>
            </p:nvSpPr>
            <p:spPr bwMode="auto">
              <a:xfrm flipH="1" flipV="1">
                <a:off x="2424" y="2616"/>
                <a:ext cx="48" cy="1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98" name="Line 172"/>
              <p:cNvSpPr>
                <a:spLocks noChangeShapeType="1"/>
              </p:cNvSpPr>
              <p:nvPr/>
            </p:nvSpPr>
            <p:spPr bwMode="auto">
              <a:xfrm>
                <a:off x="2424" y="261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99" name="Line 173"/>
              <p:cNvSpPr>
                <a:spLocks noChangeShapeType="1"/>
              </p:cNvSpPr>
              <p:nvPr/>
            </p:nvSpPr>
            <p:spPr bwMode="auto">
              <a:xfrm flipH="1" flipV="1">
                <a:off x="2408" y="2440"/>
                <a:ext cx="16" cy="1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00" name="Line 174"/>
              <p:cNvSpPr>
                <a:spLocks noChangeShapeType="1"/>
              </p:cNvSpPr>
              <p:nvPr/>
            </p:nvSpPr>
            <p:spPr bwMode="auto">
              <a:xfrm>
                <a:off x="2408" y="244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01" name="Line 175"/>
              <p:cNvSpPr>
                <a:spLocks noChangeShapeType="1"/>
              </p:cNvSpPr>
              <p:nvPr/>
            </p:nvSpPr>
            <p:spPr bwMode="auto">
              <a:xfrm>
                <a:off x="2408" y="244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02" name="Line 176"/>
              <p:cNvSpPr>
                <a:spLocks noChangeShapeType="1"/>
              </p:cNvSpPr>
              <p:nvPr/>
            </p:nvSpPr>
            <p:spPr bwMode="auto">
              <a:xfrm>
                <a:off x="2408" y="244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03" name="Line 177"/>
              <p:cNvSpPr>
                <a:spLocks noChangeShapeType="1"/>
              </p:cNvSpPr>
              <p:nvPr/>
            </p:nvSpPr>
            <p:spPr bwMode="auto">
              <a:xfrm flipV="1">
                <a:off x="2408" y="2272"/>
                <a:ext cx="16" cy="1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04" name="Line 178"/>
              <p:cNvSpPr>
                <a:spLocks noChangeShapeType="1"/>
              </p:cNvSpPr>
              <p:nvPr/>
            </p:nvSpPr>
            <p:spPr bwMode="auto">
              <a:xfrm>
                <a:off x="2424" y="227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05" name="Line 179"/>
              <p:cNvSpPr>
                <a:spLocks noChangeShapeType="1"/>
              </p:cNvSpPr>
              <p:nvPr/>
            </p:nvSpPr>
            <p:spPr bwMode="auto">
              <a:xfrm flipV="1">
                <a:off x="2424" y="2112"/>
                <a:ext cx="48" cy="1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06" name="Line 180"/>
              <p:cNvSpPr>
                <a:spLocks noChangeShapeType="1"/>
              </p:cNvSpPr>
              <p:nvPr/>
            </p:nvSpPr>
            <p:spPr bwMode="auto">
              <a:xfrm>
                <a:off x="2472" y="211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07" name="Line 181"/>
              <p:cNvSpPr>
                <a:spLocks noChangeShapeType="1"/>
              </p:cNvSpPr>
              <p:nvPr/>
            </p:nvSpPr>
            <p:spPr bwMode="auto">
              <a:xfrm flipV="1">
                <a:off x="2472" y="1960"/>
                <a:ext cx="80" cy="15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08" name="Line 182"/>
              <p:cNvSpPr>
                <a:spLocks noChangeShapeType="1"/>
              </p:cNvSpPr>
              <p:nvPr/>
            </p:nvSpPr>
            <p:spPr bwMode="auto">
              <a:xfrm>
                <a:off x="2552" y="196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09" name="Line 183"/>
              <p:cNvSpPr>
                <a:spLocks noChangeShapeType="1"/>
              </p:cNvSpPr>
              <p:nvPr/>
            </p:nvSpPr>
            <p:spPr bwMode="auto">
              <a:xfrm flipV="1">
                <a:off x="2552" y="1832"/>
                <a:ext cx="112"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10" name="Line 184"/>
              <p:cNvSpPr>
                <a:spLocks noChangeShapeType="1"/>
              </p:cNvSpPr>
              <p:nvPr/>
            </p:nvSpPr>
            <p:spPr bwMode="auto">
              <a:xfrm>
                <a:off x="2664" y="183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11" name="Line 185"/>
              <p:cNvSpPr>
                <a:spLocks noChangeShapeType="1"/>
              </p:cNvSpPr>
              <p:nvPr/>
            </p:nvSpPr>
            <p:spPr bwMode="auto">
              <a:xfrm flipV="1">
                <a:off x="2664" y="1728"/>
                <a:ext cx="128"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12" name="Line 186"/>
              <p:cNvSpPr>
                <a:spLocks noChangeShapeType="1"/>
              </p:cNvSpPr>
              <p:nvPr/>
            </p:nvSpPr>
            <p:spPr bwMode="auto">
              <a:xfrm>
                <a:off x="2792" y="172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13" name="Line 187"/>
              <p:cNvSpPr>
                <a:spLocks noChangeShapeType="1"/>
              </p:cNvSpPr>
              <p:nvPr/>
            </p:nvSpPr>
            <p:spPr bwMode="auto">
              <a:xfrm flipV="1">
                <a:off x="2792" y="1648"/>
                <a:ext cx="144"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14" name="Line 188"/>
              <p:cNvSpPr>
                <a:spLocks noChangeShapeType="1"/>
              </p:cNvSpPr>
              <p:nvPr/>
            </p:nvSpPr>
            <p:spPr bwMode="auto">
              <a:xfrm>
                <a:off x="2936" y="164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15" name="Line 189"/>
              <p:cNvSpPr>
                <a:spLocks noChangeShapeType="1"/>
              </p:cNvSpPr>
              <p:nvPr/>
            </p:nvSpPr>
            <p:spPr bwMode="auto">
              <a:xfrm flipV="1">
                <a:off x="2936" y="1600"/>
                <a:ext cx="168"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16" name="Line 190"/>
              <p:cNvSpPr>
                <a:spLocks noChangeShapeType="1"/>
              </p:cNvSpPr>
              <p:nvPr/>
            </p:nvSpPr>
            <p:spPr bwMode="auto">
              <a:xfrm>
                <a:off x="3104" y="160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17" name="Line 191"/>
              <p:cNvSpPr>
                <a:spLocks noChangeShapeType="1"/>
              </p:cNvSpPr>
              <p:nvPr/>
            </p:nvSpPr>
            <p:spPr bwMode="auto">
              <a:xfrm flipV="1">
                <a:off x="3104" y="1584"/>
                <a:ext cx="176"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18" name="Line 192"/>
              <p:cNvSpPr>
                <a:spLocks noChangeShapeType="1"/>
              </p:cNvSpPr>
              <p:nvPr/>
            </p:nvSpPr>
            <p:spPr bwMode="auto">
              <a:xfrm>
                <a:off x="3280" y="158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19" name="Line 193"/>
              <p:cNvSpPr>
                <a:spLocks noChangeShapeType="1"/>
              </p:cNvSpPr>
              <p:nvPr/>
            </p:nvSpPr>
            <p:spPr bwMode="auto">
              <a:xfrm>
                <a:off x="3280" y="158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20" name="Line 194"/>
              <p:cNvSpPr>
                <a:spLocks noChangeShapeType="1"/>
              </p:cNvSpPr>
              <p:nvPr/>
            </p:nvSpPr>
            <p:spPr bwMode="auto">
              <a:xfrm>
                <a:off x="3280" y="158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21" name="Line 195"/>
              <p:cNvSpPr>
                <a:spLocks noChangeShapeType="1"/>
              </p:cNvSpPr>
              <p:nvPr/>
            </p:nvSpPr>
            <p:spPr bwMode="auto">
              <a:xfrm>
                <a:off x="3280" y="1584"/>
                <a:ext cx="168"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22" name="Line 196"/>
              <p:cNvSpPr>
                <a:spLocks noChangeShapeType="1"/>
              </p:cNvSpPr>
              <p:nvPr/>
            </p:nvSpPr>
            <p:spPr bwMode="auto">
              <a:xfrm>
                <a:off x="3448" y="160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23" name="Line 197"/>
              <p:cNvSpPr>
                <a:spLocks noChangeShapeType="1"/>
              </p:cNvSpPr>
              <p:nvPr/>
            </p:nvSpPr>
            <p:spPr bwMode="auto">
              <a:xfrm>
                <a:off x="3448" y="1600"/>
                <a:ext cx="168"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24" name="Line 198"/>
              <p:cNvSpPr>
                <a:spLocks noChangeShapeType="1"/>
              </p:cNvSpPr>
              <p:nvPr/>
            </p:nvSpPr>
            <p:spPr bwMode="auto">
              <a:xfrm>
                <a:off x="3616" y="164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25" name="Line 199"/>
              <p:cNvSpPr>
                <a:spLocks noChangeShapeType="1"/>
              </p:cNvSpPr>
              <p:nvPr/>
            </p:nvSpPr>
            <p:spPr bwMode="auto">
              <a:xfrm>
                <a:off x="3616" y="1648"/>
                <a:ext cx="144" cy="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26" name="Line 200"/>
              <p:cNvSpPr>
                <a:spLocks noChangeShapeType="1"/>
              </p:cNvSpPr>
              <p:nvPr/>
            </p:nvSpPr>
            <p:spPr bwMode="auto">
              <a:xfrm>
                <a:off x="3760" y="172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27" name="Line 201"/>
              <p:cNvSpPr>
                <a:spLocks noChangeShapeType="1"/>
              </p:cNvSpPr>
              <p:nvPr/>
            </p:nvSpPr>
            <p:spPr bwMode="auto">
              <a:xfrm>
                <a:off x="3760" y="1728"/>
                <a:ext cx="136"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28" name="Line 202"/>
              <p:cNvSpPr>
                <a:spLocks noChangeShapeType="1"/>
              </p:cNvSpPr>
              <p:nvPr/>
            </p:nvSpPr>
            <p:spPr bwMode="auto">
              <a:xfrm>
                <a:off x="3896" y="183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29" name="Line 203"/>
              <p:cNvSpPr>
                <a:spLocks noChangeShapeType="1"/>
              </p:cNvSpPr>
              <p:nvPr/>
            </p:nvSpPr>
            <p:spPr bwMode="auto">
              <a:xfrm>
                <a:off x="3896" y="1832"/>
                <a:ext cx="104" cy="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30" name="Line 204"/>
              <p:cNvSpPr>
                <a:spLocks noChangeShapeType="1"/>
              </p:cNvSpPr>
              <p:nvPr/>
            </p:nvSpPr>
            <p:spPr bwMode="auto">
              <a:xfrm>
                <a:off x="4000" y="196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17" name="Line 206"/>
            <p:cNvSpPr>
              <a:spLocks noChangeShapeType="1"/>
            </p:cNvSpPr>
            <p:nvPr/>
          </p:nvSpPr>
          <p:spPr bwMode="auto">
            <a:xfrm>
              <a:off x="4000" y="1960"/>
              <a:ext cx="80" cy="15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Line 207"/>
            <p:cNvSpPr>
              <a:spLocks noChangeShapeType="1"/>
            </p:cNvSpPr>
            <p:nvPr/>
          </p:nvSpPr>
          <p:spPr bwMode="auto">
            <a:xfrm>
              <a:off x="4080" y="211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Line 208"/>
            <p:cNvSpPr>
              <a:spLocks noChangeShapeType="1"/>
            </p:cNvSpPr>
            <p:nvPr/>
          </p:nvSpPr>
          <p:spPr bwMode="auto">
            <a:xfrm>
              <a:off x="4080" y="2112"/>
              <a:ext cx="48" cy="1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209"/>
            <p:cNvSpPr>
              <a:spLocks noChangeShapeType="1"/>
            </p:cNvSpPr>
            <p:nvPr/>
          </p:nvSpPr>
          <p:spPr bwMode="auto">
            <a:xfrm>
              <a:off x="4128" y="227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210"/>
            <p:cNvSpPr>
              <a:spLocks noChangeShapeType="1"/>
            </p:cNvSpPr>
            <p:nvPr/>
          </p:nvSpPr>
          <p:spPr bwMode="auto">
            <a:xfrm>
              <a:off x="4128" y="2272"/>
              <a:ext cx="24" cy="1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Line 211"/>
            <p:cNvSpPr>
              <a:spLocks noChangeShapeType="1"/>
            </p:cNvSpPr>
            <p:nvPr/>
          </p:nvSpPr>
          <p:spPr bwMode="auto">
            <a:xfrm>
              <a:off x="4152" y="244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Freeform 212"/>
            <p:cNvSpPr>
              <a:spLocks/>
            </p:cNvSpPr>
            <p:nvPr/>
          </p:nvSpPr>
          <p:spPr bwMode="auto">
            <a:xfrm>
              <a:off x="3224" y="1008"/>
              <a:ext cx="320" cy="784"/>
            </a:xfrm>
            <a:custGeom>
              <a:avLst/>
              <a:gdLst>
                <a:gd name="T0" fmla="*/ 0 w 320"/>
                <a:gd name="T1" fmla="*/ 784 h 784"/>
                <a:gd name="T2" fmla="*/ 0 w 320"/>
                <a:gd name="T3" fmla="*/ 0 h 784"/>
                <a:gd name="T4" fmla="*/ 320 w 320"/>
                <a:gd name="T5" fmla="*/ 376 h 784"/>
                <a:gd name="T6" fmla="*/ 0 w 320"/>
                <a:gd name="T7" fmla="*/ 784 h 784"/>
                <a:gd name="T8" fmla="*/ 0 60000 65536"/>
                <a:gd name="T9" fmla="*/ 0 60000 65536"/>
                <a:gd name="T10" fmla="*/ 0 60000 65536"/>
                <a:gd name="T11" fmla="*/ 0 60000 65536"/>
                <a:gd name="T12" fmla="*/ 0 w 320"/>
                <a:gd name="T13" fmla="*/ 0 h 784"/>
                <a:gd name="T14" fmla="*/ 320 w 320"/>
                <a:gd name="T15" fmla="*/ 784 h 784"/>
              </a:gdLst>
              <a:ahLst/>
              <a:cxnLst>
                <a:cxn ang="T8">
                  <a:pos x="T0" y="T1"/>
                </a:cxn>
                <a:cxn ang="T9">
                  <a:pos x="T2" y="T3"/>
                </a:cxn>
                <a:cxn ang="T10">
                  <a:pos x="T4" y="T5"/>
                </a:cxn>
                <a:cxn ang="T11">
                  <a:pos x="T6" y="T7"/>
                </a:cxn>
              </a:cxnLst>
              <a:rect l="T12" t="T13" r="T14" b="T15"/>
              <a:pathLst>
                <a:path w="320" h="784">
                  <a:moveTo>
                    <a:pt x="0" y="784"/>
                  </a:moveTo>
                  <a:lnTo>
                    <a:pt x="0" y="0"/>
                  </a:lnTo>
                  <a:lnTo>
                    <a:pt x="320" y="376"/>
                  </a:lnTo>
                  <a:lnTo>
                    <a:pt x="0" y="784"/>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4" name="Line 213"/>
            <p:cNvSpPr>
              <a:spLocks noChangeShapeType="1"/>
            </p:cNvSpPr>
            <p:nvPr/>
          </p:nvSpPr>
          <p:spPr bwMode="auto">
            <a:xfrm flipV="1">
              <a:off x="3224" y="1376"/>
              <a:ext cx="320" cy="4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214"/>
            <p:cNvSpPr>
              <a:spLocks noChangeShapeType="1"/>
            </p:cNvSpPr>
            <p:nvPr/>
          </p:nvSpPr>
          <p:spPr bwMode="auto">
            <a:xfrm>
              <a:off x="3216" y="1008"/>
              <a:ext cx="328" cy="3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215"/>
            <p:cNvSpPr>
              <a:spLocks noChangeShapeType="1"/>
            </p:cNvSpPr>
            <p:nvPr/>
          </p:nvSpPr>
          <p:spPr bwMode="auto">
            <a:xfrm>
              <a:off x="3216" y="1016"/>
              <a:ext cx="1" cy="2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216"/>
            <p:cNvSpPr>
              <a:spLocks noChangeShapeType="1"/>
            </p:cNvSpPr>
            <p:nvPr/>
          </p:nvSpPr>
          <p:spPr bwMode="auto">
            <a:xfrm>
              <a:off x="3216" y="1568"/>
              <a:ext cx="1" cy="2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Freeform 217"/>
            <p:cNvSpPr>
              <a:spLocks/>
            </p:cNvSpPr>
            <p:nvPr/>
          </p:nvSpPr>
          <p:spPr bwMode="auto">
            <a:xfrm>
              <a:off x="3952" y="2376"/>
              <a:ext cx="784" cy="328"/>
            </a:xfrm>
            <a:custGeom>
              <a:avLst/>
              <a:gdLst>
                <a:gd name="T0" fmla="*/ 0 w 784"/>
                <a:gd name="T1" fmla="*/ 0 h 328"/>
                <a:gd name="T2" fmla="*/ 784 w 784"/>
                <a:gd name="T3" fmla="*/ 0 h 328"/>
                <a:gd name="T4" fmla="*/ 408 w 784"/>
                <a:gd name="T5" fmla="*/ 328 h 328"/>
                <a:gd name="T6" fmla="*/ 0 w 784"/>
                <a:gd name="T7" fmla="*/ 0 h 328"/>
                <a:gd name="T8" fmla="*/ 0 60000 65536"/>
                <a:gd name="T9" fmla="*/ 0 60000 65536"/>
                <a:gd name="T10" fmla="*/ 0 60000 65536"/>
                <a:gd name="T11" fmla="*/ 0 60000 65536"/>
                <a:gd name="T12" fmla="*/ 0 w 784"/>
                <a:gd name="T13" fmla="*/ 0 h 328"/>
                <a:gd name="T14" fmla="*/ 784 w 784"/>
                <a:gd name="T15" fmla="*/ 328 h 328"/>
              </a:gdLst>
              <a:ahLst/>
              <a:cxnLst>
                <a:cxn ang="T8">
                  <a:pos x="T0" y="T1"/>
                </a:cxn>
                <a:cxn ang="T9">
                  <a:pos x="T2" y="T3"/>
                </a:cxn>
                <a:cxn ang="T10">
                  <a:pos x="T4" y="T5"/>
                </a:cxn>
                <a:cxn ang="T11">
                  <a:pos x="T6" y="T7"/>
                </a:cxn>
              </a:cxnLst>
              <a:rect l="T12" t="T13" r="T14" b="T15"/>
              <a:pathLst>
                <a:path w="784" h="328">
                  <a:moveTo>
                    <a:pt x="0" y="0"/>
                  </a:moveTo>
                  <a:lnTo>
                    <a:pt x="784" y="0"/>
                  </a:lnTo>
                  <a:lnTo>
                    <a:pt x="408" y="328"/>
                  </a:lnTo>
                  <a:lnTo>
                    <a:pt x="0" y="0"/>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9" name="Line 218"/>
            <p:cNvSpPr>
              <a:spLocks noChangeShapeType="1"/>
            </p:cNvSpPr>
            <p:nvPr/>
          </p:nvSpPr>
          <p:spPr bwMode="auto">
            <a:xfrm>
              <a:off x="3960" y="2368"/>
              <a:ext cx="408" cy="3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Line 219"/>
            <p:cNvSpPr>
              <a:spLocks noChangeShapeType="1"/>
            </p:cNvSpPr>
            <p:nvPr/>
          </p:nvSpPr>
          <p:spPr bwMode="auto">
            <a:xfrm flipH="1">
              <a:off x="4360" y="2368"/>
              <a:ext cx="368" cy="3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220"/>
            <p:cNvSpPr>
              <a:spLocks noChangeShapeType="1"/>
            </p:cNvSpPr>
            <p:nvPr/>
          </p:nvSpPr>
          <p:spPr bwMode="auto">
            <a:xfrm flipH="1">
              <a:off x="4544" y="2368"/>
              <a:ext cx="18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2" name="Line 221"/>
            <p:cNvSpPr>
              <a:spLocks noChangeShapeType="1"/>
            </p:cNvSpPr>
            <p:nvPr/>
          </p:nvSpPr>
          <p:spPr bwMode="auto">
            <a:xfrm flipH="1">
              <a:off x="3960" y="2368"/>
              <a:ext cx="17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3" name="Freeform 222"/>
            <p:cNvSpPr>
              <a:spLocks/>
            </p:cNvSpPr>
            <p:nvPr/>
          </p:nvSpPr>
          <p:spPr bwMode="auto">
            <a:xfrm>
              <a:off x="3056" y="3080"/>
              <a:ext cx="320" cy="784"/>
            </a:xfrm>
            <a:custGeom>
              <a:avLst/>
              <a:gdLst>
                <a:gd name="T0" fmla="*/ 320 w 320"/>
                <a:gd name="T1" fmla="*/ 0 h 784"/>
                <a:gd name="T2" fmla="*/ 320 w 320"/>
                <a:gd name="T3" fmla="*/ 784 h 784"/>
                <a:gd name="T4" fmla="*/ 0 w 320"/>
                <a:gd name="T5" fmla="*/ 408 h 784"/>
                <a:gd name="T6" fmla="*/ 320 w 320"/>
                <a:gd name="T7" fmla="*/ 0 h 784"/>
                <a:gd name="T8" fmla="*/ 0 60000 65536"/>
                <a:gd name="T9" fmla="*/ 0 60000 65536"/>
                <a:gd name="T10" fmla="*/ 0 60000 65536"/>
                <a:gd name="T11" fmla="*/ 0 60000 65536"/>
                <a:gd name="T12" fmla="*/ 0 w 320"/>
                <a:gd name="T13" fmla="*/ 0 h 784"/>
                <a:gd name="T14" fmla="*/ 320 w 320"/>
                <a:gd name="T15" fmla="*/ 784 h 784"/>
              </a:gdLst>
              <a:ahLst/>
              <a:cxnLst>
                <a:cxn ang="T8">
                  <a:pos x="T0" y="T1"/>
                </a:cxn>
                <a:cxn ang="T9">
                  <a:pos x="T2" y="T3"/>
                </a:cxn>
                <a:cxn ang="T10">
                  <a:pos x="T4" y="T5"/>
                </a:cxn>
                <a:cxn ang="T11">
                  <a:pos x="T6" y="T7"/>
                </a:cxn>
              </a:cxnLst>
              <a:rect l="T12" t="T13" r="T14" b="T15"/>
              <a:pathLst>
                <a:path w="320" h="784">
                  <a:moveTo>
                    <a:pt x="320" y="0"/>
                  </a:moveTo>
                  <a:lnTo>
                    <a:pt x="320" y="784"/>
                  </a:lnTo>
                  <a:lnTo>
                    <a:pt x="0" y="408"/>
                  </a:lnTo>
                  <a:lnTo>
                    <a:pt x="320" y="0"/>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4" name="Line 223"/>
            <p:cNvSpPr>
              <a:spLocks noChangeShapeType="1"/>
            </p:cNvSpPr>
            <p:nvPr/>
          </p:nvSpPr>
          <p:spPr bwMode="auto">
            <a:xfrm flipH="1">
              <a:off x="3056" y="3088"/>
              <a:ext cx="320" cy="4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Line 224"/>
            <p:cNvSpPr>
              <a:spLocks noChangeShapeType="1"/>
            </p:cNvSpPr>
            <p:nvPr/>
          </p:nvSpPr>
          <p:spPr bwMode="auto">
            <a:xfrm flipH="1" flipV="1">
              <a:off x="3056" y="3488"/>
              <a:ext cx="328" cy="3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Line 225"/>
            <p:cNvSpPr>
              <a:spLocks noChangeShapeType="1"/>
            </p:cNvSpPr>
            <p:nvPr/>
          </p:nvSpPr>
          <p:spPr bwMode="auto">
            <a:xfrm flipH="1" flipV="1">
              <a:off x="3376" y="3688"/>
              <a:ext cx="8" cy="1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7" name="Line 226"/>
            <p:cNvSpPr>
              <a:spLocks noChangeShapeType="1"/>
            </p:cNvSpPr>
            <p:nvPr/>
          </p:nvSpPr>
          <p:spPr bwMode="auto">
            <a:xfrm flipV="1">
              <a:off x="3376" y="3088"/>
              <a:ext cx="1" cy="1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8" name="Freeform 227"/>
            <p:cNvSpPr>
              <a:spLocks/>
            </p:cNvSpPr>
            <p:nvPr/>
          </p:nvSpPr>
          <p:spPr bwMode="auto">
            <a:xfrm>
              <a:off x="1824" y="2160"/>
              <a:ext cx="784" cy="320"/>
            </a:xfrm>
            <a:custGeom>
              <a:avLst/>
              <a:gdLst>
                <a:gd name="T0" fmla="*/ 784 w 784"/>
                <a:gd name="T1" fmla="*/ 320 h 320"/>
                <a:gd name="T2" fmla="*/ 0 w 784"/>
                <a:gd name="T3" fmla="*/ 320 h 320"/>
                <a:gd name="T4" fmla="*/ 376 w 784"/>
                <a:gd name="T5" fmla="*/ 0 h 320"/>
                <a:gd name="T6" fmla="*/ 784 w 784"/>
                <a:gd name="T7" fmla="*/ 320 h 320"/>
                <a:gd name="T8" fmla="*/ 0 60000 65536"/>
                <a:gd name="T9" fmla="*/ 0 60000 65536"/>
                <a:gd name="T10" fmla="*/ 0 60000 65536"/>
                <a:gd name="T11" fmla="*/ 0 60000 65536"/>
                <a:gd name="T12" fmla="*/ 0 w 784"/>
                <a:gd name="T13" fmla="*/ 0 h 320"/>
                <a:gd name="T14" fmla="*/ 784 w 784"/>
                <a:gd name="T15" fmla="*/ 320 h 320"/>
              </a:gdLst>
              <a:ahLst/>
              <a:cxnLst>
                <a:cxn ang="T8">
                  <a:pos x="T0" y="T1"/>
                </a:cxn>
                <a:cxn ang="T9">
                  <a:pos x="T2" y="T3"/>
                </a:cxn>
                <a:cxn ang="T10">
                  <a:pos x="T4" y="T5"/>
                </a:cxn>
                <a:cxn ang="T11">
                  <a:pos x="T6" y="T7"/>
                </a:cxn>
              </a:cxnLst>
              <a:rect l="T12" t="T13" r="T14" b="T15"/>
              <a:pathLst>
                <a:path w="784" h="320">
                  <a:moveTo>
                    <a:pt x="784" y="320"/>
                  </a:moveTo>
                  <a:lnTo>
                    <a:pt x="0" y="320"/>
                  </a:lnTo>
                  <a:lnTo>
                    <a:pt x="376" y="0"/>
                  </a:lnTo>
                  <a:lnTo>
                    <a:pt x="784" y="320"/>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Line 228"/>
            <p:cNvSpPr>
              <a:spLocks noChangeShapeType="1"/>
            </p:cNvSpPr>
            <p:nvPr/>
          </p:nvSpPr>
          <p:spPr bwMode="auto">
            <a:xfrm flipH="1" flipV="1">
              <a:off x="2192" y="2160"/>
              <a:ext cx="408" cy="3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0" name="Line 229"/>
            <p:cNvSpPr>
              <a:spLocks noChangeShapeType="1"/>
            </p:cNvSpPr>
            <p:nvPr/>
          </p:nvSpPr>
          <p:spPr bwMode="auto">
            <a:xfrm flipV="1">
              <a:off x="1824" y="2160"/>
              <a:ext cx="368" cy="3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1" name="Line 230"/>
            <p:cNvSpPr>
              <a:spLocks noChangeShapeType="1"/>
            </p:cNvSpPr>
            <p:nvPr/>
          </p:nvSpPr>
          <p:spPr bwMode="auto">
            <a:xfrm>
              <a:off x="1832" y="2480"/>
              <a:ext cx="20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2" name="Line 231"/>
            <p:cNvSpPr>
              <a:spLocks noChangeShapeType="1"/>
            </p:cNvSpPr>
            <p:nvPr/>
          </p:nvSpPr>
          <p:spPr bwMode="auto">
            <a:xfrm>
              <a:off x="2408" y="2480"/>
              <a:ext cx="19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3" name="Line 236"/>
            <p:cNvSpPr>
              <a:spLocks noChangeShapeType="1"/>
            </p:cNvSpPr>
            <p:nvPr/>
          </p:nvSpPr>
          <p:spPr bwMode="auto">
            <a:xfrm>
              <a:off x="2872" y="197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4" name="Line 238"/>
            <p:cNvSpPr>
              <a:spLocks noChangeShapeType="1"/>
            </p:cNvSpPr>
            <p:nvPr/>
          </p:nvSpPr>
          <p:spPr bwMode="auto">
            <a:xfrm>
              <a:off x="2184" y="197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5" name="Line 245"/>
            <p:cNvSpPr>
              <a:spLocks noChangeShapeType="1"/>
            </p:cNvSpPr>
            <p:nvPr/>
          </p:nvSpPr>
          <p:spPr bwMode="auto">
            <a:xfrm>
              <a:off x="2856" y="195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6" name="Line 247"/>
            <p:cNvSpPr>
              <a:spLocks noChangeShapeType="1"/>
            </p:cNvSpPr>
            <p:nvPr/>
          </p:nvSpPr>
          <p:spPr bwMode="auto">
            <a:xfrm>
              <a:off x="2160" y="195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7" name="Rectangle 254"/>
            <p:cNvSpPr>
              <a:spLocks noChangeArrowheads="1"/>
            </p:cNvSpPr>
            <p:nvPr/>
          </p:nvSpPr>
          <p:spPr bwMode="auto">
            <a:xfrm>
              <a:off x="2464" y="1560"/>
              <a:ext cx="45"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u</a:t>
              </a:r>
              <a:endParaRPr lang="en-US" altLang="en-US"/>
            </a:p>
          </p:txBody>
        </p:sp>
        <p:sp>
          <p:nvSpPr>
            <p:cNvPr id="17448" name="Rectangle 256"/>
            <p:cNvSpPr>
              <a:spLocks noChangeArrowheads="1"/>
            </p:cNvSpPr>
            <p:nvPr/>
          </p:nvSpPr>
          <p:spPr bwMode="auto">
            <a:xfrm>
              <a:off x="2576" y="1560"/>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i</a:t>
              </a:r>
              <a:endParaRPr lang="en-US" altLang="en-US"/>
            </a:p>
          </p:txBody>
        </p:sp>
        <p:sp>
          <p:nvSpPr>
            <p:cNvPr id="17449" name="Rectangle 259"/>
            <p:cNvSpPr>
              <a:spLocks noChangeArrowheads="1"/>
            </p:cNvSpPr>
            <p:nvPr/>
          </p:nvSpPr>
          <p:spPr bwMode="auto">
            <a:xfrm>
              <a:off x="2696" y="1560"/>
              <a:ext cx="2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t</a:t>
              </a:r>
              <a:endParaRPr lang="en-US" altLang="en-US"/>
            </a:p>
          </p:txBody>
        </p:sp>
        <p:sp>
          <p:nvSpPr>
            <p:cNvPr id="17450" name="Rectangle 261"/>
            <p:cNvSpPr>
              <a:spLocks noChangeArrowheads="1"/>
            </p:cNvSpPr>
            <p:nvPr/>
          </p:nvSpPr>
          <p:spPr bwMode="auto">
            <a:xfrm>
              <a:off x="2760" y="1560"/>
              <a:ext cx="45"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o</a:t>
              </a:r>
              <a:endParaRPr lang="en-US" altLang="en-US"/>
            </a:p>
          </p:txBody>
        </p:sp>
        <p:sp>
          <p:nvSpPr>
            <p:cNvPr id="17451" name="Line 265"/>
            <p:cNvSpPr>
              <a:spLocks noChangeShapeType="1"/>
            </p:cNvSpPr>
            <p:nvPr/>
          </p:nvSpPr>
          <p:spPr bwMode="auto">
            <a:xfrm>
              <a:off x="4192" y="136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2" name="Line 267"/>
            <p:cNvSpPr>
              <a:spLocks noChangeShapeType="1"/>
            </p:cNvSpPr>
            <p:nvPr/>
          </p:nvSpPr>
          <p:spPr bwMode="auto">
            <a:xfrm>
              <a:off x="4192" y="173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3" name="Line 269"/>
            <p:cNvSpPr>
              <a:spLocks noChangeShapeType="1"/>
            </p:cNvSpPr>
            <p:nvPr/>
          </p:nvSpPr>
          <p:spPr bwMode="auto">
            <a:xfrm>
              <a:off x="3616" y="173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4" name="Line 271"/>
            <p:cNvSpPr>
              <a:spLocks noChangeShapeType="1"/>
            </p:cNvSpPr>
            <p:nvPr/>
          </p:nvSpPr>
          <p:spPr bwMode="auto">
            <a:xfrm>
              <a:off x="3616" y="136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5" name="Line 274"/>
            <p:cNvSpPr>
              <a:spLocks noChangeShapeType="1"/>
            </p:cNvSpPr>
            <p:nvPr/>
          </p:nvSpPr>
          <p:spPr bwMode="auto">
            <a:xfrm>
              <a:off x="4168" y="133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6" name="Line 276"/>
            <p:cNvSpPr>
              <a:spLocks noChangeShapeType="1"/>
            </p:cNvSpPr>
            <p:nvPr/>
          </p:nvSpPr>
          <p:spPr bwMode="auto">
            <a:xfrm>
              <a:off x="4168" y="171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7" name="Line 278"/>
            <p:cNvSpPr>
              <a:spLocks noChangeShapeType="1"/>
            </p:cNvSpPr>
            <p:nvPr/>
          </p:nvSpPr>
          <p:spPr bwMode="auto">
            <a:xfrm>
              <a:off x="3600" y="171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8" name="Line 280"/>
            <p:cNvSpPr>
              <a:spLocks noChangeShapeType="1"/>
            </p:cNvSpPr>
            <p:nvPr/>
          </p:nvSpPr>
          <p:spPr bwMode="auto">
            <a:xfrm>
              <a:off x="3600" y="133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9" name="Rectangle 281"/>
            <p:cNvSpPr>
              <a:spLocks noChangeArrowheads="1"/>
            </p:cNvSpPr>
            <p:nvPr/>
          </p:nvSpPr>
          <p:spPr bwMode="auto">
            <a:xfrm>
              <a:off x="3664" y="1408"/>
              <a:ext cx="4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Q</a:t>
              </a:r>
              <a:endParaRPr lang="en-US" altLang="en-US"/>
            </a:p>
          </p:txBody>
        </p:sp>
        <p:sp>
          <p:nvSpPr>
            <p:cNvPr id="17460" name="Rectangle 282"/>
            <p:cNvSpPr>
              <a:spLocks noChangeArrowheads="1"/>
            </p:cNvSpPr>
            <p:nvPr/>
          </p:nvSpPr>
          <p:spPr bwMode="auto">
            <a:xfrm>
              <a:off x="3720" y="1408"/>
              <a:ext cx="3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u</a:t>
              </a:r>
              <a:endParaRPr lang="en-US" altLang="en-US"/>
            </a:p>
          </p:txBody>
        </p:sp>
        <p:sp>
          <p:nvSpPr>
            <p:cNvPr id="17461" name="Rectangle 283"/>
            <p:cNvSpPr>
              <a:spLocks noChangeArrowheads="1"/>
            </p:cNvSpPr>
            <p:nvPr/>
          </p:nvSpPr>
          <p:spPr bwMode="auto">
            <a:xfrm>
              <a:off x="3768" y="1408"/>
              <a:ext cx="1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i</a:t>
              </a:r>
              <a:endParaRPr lang="en-US" altLang="en-US"/>
            </a:p>
          </p:txBody>
        </p:sp>
        <p:sp>
          <p:nvSpPr>
            <p:cNvPr id="17462" name="Rectangle 284"/>
            <p:cNvSpPr>
              <a:spLocks noChangeArrowheads="1"/>
            </p:cNvSpPr>
            <p:nvPr/>
          </p:nvSpPr>
          <p:spPr bwMode="auto">
            <a:xfrm>
              <a:off x="3792" y="1408"/>
              <a:ext cx="3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c</a:t>
              </a:r>
              <a:endParaRPr lang="en-US" altLang="en-US"/>
            </a:p>
          </p:txBody>
        </p:sp>
        <p:sp>
          <p:nvSpPr>
            <p:cNvPr id="17463" name="Rectangle 285"/>
            <p:cNvSpPr>
              <a:spLocks noChangeArrowheads="1"/>
            </p:cNvSpPr>
            <p:nvPr/>
          </p:nvSpPr>
          <p:spPr bwMode="auto">
            <a:xfrm>
              <a:off x="3832" y="1408"/>
              <a:ext cx="3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k</a:t>
              </a:r>
              <a:endParaRPr lang="en-US" altLang="en-US"/>
            </a:p>
          </p:txBody>
        </p:sp>
        <p:sp>
          <p:nvSpPr>
            <p:cNvPr id="17464" name="Rectangle 286"/>
            <p:cNvSpPr>
              <a:spLocks noChangeArrowheads="1"/>
            </p:cNvSpPr>
            <p:nvPr/>
          </p:nvSpPr>
          <p:spPr bwMode="auto">
            <a:xfrm>
              <a:off x="3872" y="1408"/>
              <a:ext cx="1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 </a:t>
              </a:r>
              <a:endParaRPr lang="en-US" altLang="en-US"/>
            </a:p>
          </p:txBody>
        </p:sp>
        <p:sp>
          <p:nvSpPr>
            <p:cNvPr id="17465" name="Rectangle 287"/>
            <p:cNvSpPr>
              <a:spLocks noChangeArrowheads="1"/>
            </p:cNvSpPr>
            <p:nvPr/>
          </p:nvSpPr>
          <p:spPr bwMode="auto">
            <a:xfrm>
              <a:off x="3904" y="1408"/>
              <a:ext cx="3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p</a:t>
              </a:r>
              <a:endParaRPr lang="en-US" altLang="en-US"/>
            </a:p>
          </p:txBody>
        </p:sp>
        <p:sp>
          <p:nvSpPr>
            <p:cNvPr id="17466" name="Rectangle 288"/>
            <p:cNvSpPr>
              <a:spLocks noChangeArrowheads="1"/>
            </p:cNvSpPr>
            <p:nvPr/>
          </p:nvSpPr>
          <p:spPr bwMode="auto">
            <a:xfrm>
              <a:off x="3952" y="1408"/>
              <a:ext cx="1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l</a:t>
              </a:r>
              <a:endParaRPr lang="en-US" altLang="en-US"/>
            </a:p>
          </p:txBody>
        </p:sp>
        <p:sp>
          <p:nvSpPr>
            <p:cNvPr id="17467" name="Rectangle 289"/>
            <p:cNvSpPr>
              <a:spLocks noChangeArrowheads="1"/>
            </p:cNvSpPr>
            <p:nvPr/>
          </p:nvSpPr>
          <p:spPr bwMode="auto">
            <a:xfrm>
              <a:off x="3976" y="1408"/>
              <a:ext cx="3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a</a:t>
              </a:r>
              <a:endParaRPr lang="en-US" altLang="en-US"/>
            </a:p>
          </p:txBody>
        </p:sp>
        <p:sp>
          <p:nvSpPr>
            <p:cNvPr id="17468" name="Rectangle 290"/>
            <p:cNvSpPr>
              <a:spLocks noChangeArrowheads="1"/>
            </p:cNvSpPr>
            <p:nvPr/>
          </p:nvSpPr>
          <p:spPr bwMode="auto">
            <a:xfrm>
              <a:off x="4016" y="1408"/>
              <a:ext cx="3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n</a:t>
              </a:r>
              <a:endParaRPr lang="en-US" altLang="en-US"/>
            </a:p>
          </p:txBody>
        </p:sp>
        <p:sp>
          <p:nvSpPr>
            <p:cNvPr id="17469" name="Line 293"/>
            <p:cNvSpPr>
              <a:spLocks noChangeShapeType="1"/>
            </p:cNvSpPr>
            <p:nvPr/>
          </p:nvSpPr>
          <p:spPr bwMode="auto">
            <a:xfrm>
              <a:off x="4480" y="292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0" name="Line 295"/>
            <p:cNvSpPr>
              <a:spLocks noChangeShapeType="1"/>
            </p:cNvSpPr>
            <p:nvPr/>
          </p:nvSpPr>
          <p:spPr bwMode="auto">
            <a:xfrm>
              <a:off x="4480" y="340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1" name="Line 297"/>
            <p:cNvSpPr>
              <a:spLocks noChangeShapeType="1"/>
            </p:cNvSpPr>
            <p:nvPr/>
          </p:nvSpPr>
          <p:spPr bwMode="auto">
            <a:xfrm>
              <a:off x="3784" y="340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2" name="Line 299"/>
            <p:cNvSpPr>
              <a:spLocks noChangeShapeType="1"/>
            </p:cNvSpPr>
            <p:nvPr/>
          </p:nvSpPr>
          <p:spPr bwMode="auto">
            <a:xfrm>
              <a:off x="3784" y="292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3" name="Line 302"/>
            <p:cNvSpPr>
              <a:spLocks noChangeShapeType="1"/>
            </p:cNvSpPr>
            <p:nvPr/>
          </p:nvSpPr>
          <p:spPr bwMode="auto">
            <a:xfrm>
              <a:off x="4456" y="290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4" name="Line 304"/>
            <p:cNvSpPr>
              <a:spLocks noChangeShapeType="1"/>
            </p:cNvSpPr>
            <p:nvPr/>
          </p:nvSpPr>
          <p:spPr bwMode="auto">
            <a:xfrm>
              <a:off x="4456" y="337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5" name="Line 306"/>
            <p:cNvSpPr>
              <a:spLocks noChangeShapeType="1"/>
            </p:cNvSpPr>
            <p:nvPr/>
          </p:nvSpPr>
          <p:spPr bwMode="auto">
            <a:xfrm>
              <a:off x="3768" y="337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6" name="Line 308"/>
            <p:cNvSpPr>
              <a:spLocks noChangeShapeType="1"/>
            </p:cNvSpPr>
            <p:nvPr/>
          </p:nvSpPr>
          <p:spPr bwMode="auto">
            <a:xfrm>
              <a:off x="3768" y="290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7" name="Rectangle 309"/>
            <p:cNvSpPr>
              <a:spLocks noChangeArrowheads="1"/>
            </p:cNvSpPr>
            <p:nvPr/>
          </p:nvSpPr>
          <p:spPr bwMode="auto">
            <a:xfrm>
              <a:off x="3840" y="2976"/>
              <a:ext cx="53"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C</a:t>
              </a:r>
              <a:endParaRPr lang="en-US" altLang="en-US"/>
            </a:p>
          </p:txBody>
        </p:sp>
        <p:sp>
          <p:nvSpPr>
            <p:cNvPr id="17478" name="Rectangle 310"/>
            <p:cNvSpPr>
              <a:spLocks noChangeArrowheads="1"/>
            </p:cNvSpPr>
            <p:nvPr/>
          </p:nvSpPr>
          <p:spPr bwMode="auto">
            <a:xfrm>
              <a:off x="3896" y="2976"/>
              <a:ext cx="45"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o</a:t>
              </a:r>
              <a:endParaRPr lang="en-US" altLang="en-US"/>
            </a:p>
          </p:txBody>
        </p:sp>
        <p:sp>
          <p:nvSpPr>
            <p:cNvPr id="17479" name="Rectangle 312"/>
            <p:cNvSpPr>
              <a:spLocks noChangeArrowheads="1"/>
            </p:cNvSpPr>
            <p:nvPr/>
          </p:nvSpPr>
          <p:spPr bwMode="auto">
            <a:xfrm>
              <a:off x="4008" y="2976"/>
              <a:ext cx="4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s</a:t>
              </a:r>
              <a:endParaRPr lang="en-US" altLang="en-US"/>
            </a:p>
          </p:txBody>
        </p:sp>
        <p:sp>
          <p:nvSpPr>
            <p:cNvPr id="17480" name="Rectangle 313"/>
            <p:cNvSpPr>
              <a:spLocks noChangeArrowheads="1"/>
            </p:cNvSpPr>
            <p:nvPr/>
          </p:nvSpPr>
          <p:spPr bwMode="auto">
            <a:xfrm>
              <a:off x="4056" y="2976"/>
              <a:ext cx="25"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t</a:t>
              </a:r>
              <a:endParaRPr lang="en-US" altLang="en-US"/>
            </a:p>
          </p:txBody>
        </p:sp>
        <p:sp>
          <p:nvSpPr>
            <p:cNvPr id="17481" name="Rectangle 314"/>
            <p:cNvSpPr>
              <a:spLocks noChangeArrowheads="1"/>
            </p:cNvSpPr>
            <p:nvPr/>
          </p:nvSpPr>
          <p:spPr bwMode="auto">
            <a:xfrm>
              <a:off x="4096" y="2976"/>
              <a:ext cx="2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r</a:t>
              </a:r>
              <a:endParaRPr lang="en-US" altLang="en-US"/>
            </a:p>
          </p:txBody>
        </p:sp>
        <p:sp>
          <p:nvSpPr>
            <p:cNvPr id="17482" name="Rectangle 316"/>
            <p:cNvSpPr>
              <a:spLocks noChangeArrowheads="1"/>
            </p:cNvSpPr>
            <p:nvPr/>
          </p:nvSpPr>
          <p:spPr bwMode="auto">
            <a:xfrm>
              <a:off x="4192" y="2976"/>
              <a:ext cx="4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c</a:t>
              </a:r>
              <a:endParaRPr lang="en-US" altLang="en-US"/>
            </a:p>
          </p:txBody>
        </p:sp>
        <p:sp>
          <p:nvSpPr>
            <p:cNvPr id="17483" name="Rectangle 318"/>
            <p:cNvSpPr>
              <a:spLocks noChangeArrowheads="1"/>
            </p:cNvSpPr>
            <p:nvPr/>
          </p:nvSpPr>
          <p:spPr bwMode="auto">
            <a:xfrm>
              <a:off x="4280" y="2976"/>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i</a:t>
              </a:r>
              <a:endParaRPr lang="en-US" altLang="en-US"/>
            </a:p>
          </p:txBody>
        </p:sp>
        <p:sp>
          <p:nvSpPr>
            <p:cNvPr id="17484" name="Rectangle 320"/>
            <p:cNvSpPr>
              <a:spLocks noChangeArrowheads="1"/>
            </p:cNvSpPr>
            <p:nvPr/>
          </p:nvSpPr>
          <p:spPr bwMode="auto">
            <a:xfrm>
              <a:off x="4360" y="2976"/>
              <a:ext cx="45"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n</a:t>
              </a:r>
              <a:endParaRPr lang="en-US" altLang="en-US"/>
            </a:p>
          </p:txBody>
        </p:sp>
        <p:sp>
          <p:nvSpPr>
            <p:cNvPr id="17485" name="Rectangle 321"/>
            <p:cNvSpPr>
              <a:spLocks noChangeArrowheads="1"/>
            </p:cNvSpPr>
            <p:nvPr/>
          </p:nvSpPr>
          <p:spPr bwMode="auto">
            <a:xfrm>
              <a:off x="4416" y="2976"/>
              <a:ext cx="2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 </a:t>
              </a:r>
              <a:endParaRPr lang="en-US" altLang="en-US"/>
            </a:p>
          </p:txBody>
        </p:sp>
        <p:sp>
          <p:nvSpPr>
            <p:cNvPr id="17486" name="Rectangle 323"/>
            <p:cNvSpPr>
              <a:spLocks noChangeArrowheads="1"/>
            </p:cNvSpPr>
            <p:nvPr/>
          </p:nvSpPr>
          <p:spPr bwMode="auto">
            <a:xfrm>
              <a:off x="3896" y="3072"/>
              <a:ext cx="25"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f</a:t>
              </a:r>
              <a:endParaRPr lang="en-US" altLang="en-US"/>
            </a:p>
          </p:txBody>
        </p:sp>
        <p:sp>
          <p:nvSpPr>
            <p:cNvPr id="17487" name="Rectangle 324"/>
            <p:cNvSpPr>
              <a:spLocks noChangeArrowheads="1"/>
            </p:cNvSpPr>
            <p:nvPr/>
          </p:nvSpPr>
          <p:spPr bwMode="auto">
            <a:xfrm>
              <a:off x="3936" y="3072"/>
              <a:ext cx="2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 </a:t>
              </a:r>
              <a:endParaRPr lang="en-US" altLang="en-US"/>
            </a:p>
          </p:txBody>
        </p:sp>
        <p:sp>
          <p:nvSpPr>
            <p:cNvPr id="17488" name="Rectangle 326"/>
            <p:cNvSpPr>
              <a:spLocks noChangeArrowheads="1"/>
            </p:cNvSpPr>
            <p:nvPr/>
          </p:nvSpPr>
          <p:spPr bwMode="auto">
            <a:xfrm>
              <a:off x="3896" y="3176"/>
              <a:ext cx="2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r</a:t>
              </a:r>
              <a:endParaRPr lang="en-US" altLang="en-US"/>
            </a:p>
          </p:txBody>
        </p:sp>
        <p:sp>
          <p:nvSpPr>
            <p:cNvPr id="17489" name="Rectangle 328"/>
            <p:cNvSpPr>
              <a:spLocks noChangeArrowheads="1"/>
            </p:cNvSpPr>
            <p:nvPr/>
          </p:nvSpPr>
          <p:spPr bwMode="auto">
            <a:xfrm>
              <a:off x="3992" y="3176"/>
              <a:ext cx="25"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t</a:t>
              </a:r>
              <a:endParaRPr lang="en-US" altLang="en-US"/>
            </a:p>
          </p:txBody>
        </p:sp>
        <p:sp>
          <p:nvSpPr>
            <p:cNvPr id="17490" name="Rectangle 330"/>
            <p:cNvSpPr>
              <a:spLocks noChangeArrowheads="1"/>
            </p:cNvSpPr>
            <p:nvPr/>
          </p:nvSpPr>
          <p:spPr bwMode="auto">
            <a:xfrm>
              <a:off x="4088" y="3176"/>
              <a:ext cx="25"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t</a:t>
              </a:r>
              <a:endParaRPr lang="en-US" altLang="en-US"/>
            </a:p>
          </p:txBody>
        </p:sp>
        <p:sp>
          <p:nvSpPr>
            <p:cNvPr id="17491" name="Rectangle 332"/>
            <p:cNvSpPr>
              <a:spLocks noChangeArrowheads="1"/>
            </p:cNvSpPr>
            <p:nvPr/>
          </p:nvSpPr>
          <p:spPr bwMode="auto">
            <a:xfrm>
              <a:off x="4176" y="3176"/>
              <a:ext cx="45"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p</a:t>
              </a:r>
              <a:endParaRPr lang="en-US" altLang="en-US"/>
            </a:p>
          </p:txBody>
        </p:sp>
        <p:sp>
          <p:nvSpPr>
            <p:cNvPr id="17492" name="Rectangle 333"/>
            <p:cNvSpPr>
              <a:spLocks noChangeArrowheads="1"/>
            </p:cNvSpPr>
            <p:nvPr/>
          </p:nvSpPr>
          <p:spPr bwMode="auto">
            <a:xfrm>
              <a:off x="4232" y="3176"/>
              <a:ext cx="4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e</a:t>
              </a:r>
              <a:endParaRPr lang="en-US" altLang="en-US"/>
            </a:p>
          </p:txBody>
        </p:sp>
        <p:sp>
          <p:nvSpPr>
            <p:cNvPr id="17493" name="Line 336"/>
            <p:cNvSpPr>
              <a:spLocks noChangeShapeType="1"/>
            </p:cNvSpPr>
            <p:nvPr/>
          </p:nvSpPr>
          <p:spPr bwMode="auto">
            <a:xfrm>
              <a:off x="4576" y="183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4" name="Line 338"/>
            <p:cNvSpPr>
              <a:spLocks noChangeShapeType="1"/>
            </p:cNvSpPr>
            <p:nvPr/>
          </p:nvSpPr>
          <p:spPr bwMode="auto">
            <a:xfrm>
              <a:off x="4576" y="220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5" name="Line 340"/>
            <p:cNvSpPr>
              <a:spLocks noChangeShapeType="1"/>
            </p:cNvSpPr>
            <p:nvPr/>
          </p:nvSpPr>
          <p:spPr bwMode="auto">
            <a:xfrm>
              <a:off x="4000" y="220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6" name="Line 342"/>
            <p:cNvSpPr>
              <a:spLocks noChangeShapeType="1"/>
            </p:cNvSpPr>
            <p:nvPr/>
          </p:nvSpPr>
          <p:spPr bwMode="auto">
            <a:xfrm>
              <a:off x="4000" y="183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7" name="Line 345"/>
            <p:cNvSpPr>
              <a:spLocks noChangeShapeType="1"/>
            </p:cNvSpPr>
            <p:nvPr/>
          </p:nvSpPr>
          <p:spPr bwMode="auto">
            <a:xfrm>
              <a:off x="4552" y="181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8" name="Line 347"/>
            <p:cNvSpPr>
              <a:spLocks noChangeShapeType="1"/>
            </p:cNvSpPr>
            <p:nvPr/>
          </p:nvSpPr>
          <p:spPr bwMode="auto">
            <a:xfrm>
              <a:off x="4552" y="218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9" name="Line 349"/>
            <p:cNvSpPr>
              <a:spLocks noChangeShapeType="1"/>
            </p:cNvSpPr>
            <p:nvPr/>
          </p:nvSpPr>
          <p:spPr bwMode="auto">
            <a:xfrm>
              <a:off x="3984" y="218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00" name="Line 351"/>
            <p:cNvSpPr>
              <a:spLocks noChangeShapeType="1"/>
            </p:cNvSpPr>
            <p:nvPr/>
          </p:nvSpPr>
          <p:spPr bwMode="auto">
            <a:xfrm>
              <a:off x="3984" y="181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01" name="Rectangle 360"/>
            <p:cNvSpPr>
              <a:spLocks noChangeArrowheads="1"/>
            </p:cNvSpPr>
            <p:nvPr/>
          </p:nvSpPr>
          <p:spPr bwMode="auto">
            <a:xfrm>
              <a:off x="4376" y="1880"/>
              <a:ext cx="1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 </a:t>
              </a:r>
              <a:endParaRPr lang="en-US" altLang="en-US"/>
            </a:p>
          </p:txBody>
        </p:sp>
        <p:sp>
          <p:nvSpPr>
            <p:cNvPr id="17502" name="Rectangle 361"/>
            <p:cNvSpPr>
              <a:spLocks noChangeArrowheads="1"/>
            </p:cNvSpPr>
            <p:nvPr/>
          </p:nvSpPr>
          <p:spPr bwMode="auto">
            <a:xfrm>
              <a:off x="4032" y="1960"/>
              <a:ext cx="1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 </a:t>
              </a:r>
              <a:endParaRPr lang="en-US" altLang="en-US"/>
            </a:p>
          </p:txBody>
        </p:sp>
        <p:sp>
          <p:nvSpPr>
            <p:cNvPr id="17503" name="Rectangle 362"/>
            <p:cNvSpPr>
              <a:spLocks noChangeArrowheads="1"/>
            </p:cNvSpPr>
            <p:nvPr/>
          </p:nvSpPr>
          <p:spPr bwMode="auto">
            <a:xfrm>
              <a:off x="4064" y="1960"/>
              <a:ext cx="1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 </a:t>
              </a:r>
              <a:endParaRPr lang="en-US" altLang="en-US"/>
            </a:p>
          </p:txBody>
        </p:sp>
        <p:sp>
          <p:nvSpPr>
            <p:cNvPr id="17504" name="Rectangle 363"/>
            <p:cNvSpPr>
              <a:spLocks noChangeArrowheads="1"/>
            </p:cNvSpPr>
            <p:nvPr/>
          </p:nvSpPr>
          <p:spPr bwMode="auto">
            <a:xfrm>
              <a:off x="4096" y="1960"/>
              <a:ext cx="1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b="1">
                  <a:solidFill>
                    <a:srgbClr val="000000"/>
                  </a:solidFill>
                  <a:latin typeface="Geneva" charset="0"/>
                </a:rPr>
                <a:t> </a:t>
              </a:r>
              <a:endParaRPr lang="en-US" altLang="en-US"/>
            </a:p>
          </p:txBody>
        </p:sp>
        <p:sp>
          <p:nvSpPr>
            <p:cNvPr id="17505" name="Line 378"/>
            <p:cNvSpPr>
              <a:spLocks noChangeShapeType="1"/>
            </p:cNvSpPr>
            <p:nvPr/>
          </p:nvSpPr>
          <p:spPr bwMode="auto">
            <a:xfrm>
              <a:off x="2792" y="278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06" name="Line 380"/>
            <p:cNvSpPr>
              <a:spLocks noChangeShapeType="1"/>
            </p:cNvSpPr>
            <p:nvPr/>
          </p:nvSpPr>
          <p:spPr bwMode="auto">
            <a:xfrm>
              <a:off x="2792" y="325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07" name="Line 382"/>
            <p:cNvSpPr>
              <a:spLocks noChangeShapeType="1"/>
            </p:cNvSpPr>
            <p:nvPr/>
          </p:nvSpPr>
          <p:spPr bwMode="auto">
            <a:xfrm>
              <a:off x="2096" y="325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08" name="Line 384"/>
            <p:cNvSpPr>
              <a:spLocks noChangeShapeType="1"/>
            </p:cNvSpPr>
            <p:nvPr/>
          </p:nvSpPr>
          <p:spPr bwMode="auto">
            <a:xfrm>
              <a:off x="2096" y="278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09" name="Line 387"/>
            <p:cNvSpPr>
              <a:spLocks noChangeShapeType="1"/>
            </p:cNvSpPr>
            <p:nvPr/>
          </p:nvSpPr>
          <p:spPr bwMode="auto">
            <a:xfrm>
              <a:off x="2768" y="276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10" name="Line 389"/>
            <p:cNvSpPr>
              <a:spLocks noChangeShapeType="1"/>
            </p:cNvSpPr>
            <p:nvPr/>
          </p:nvSpPr>
          <p:spPr bwMode="auto">
            <a:xfrm>
              <a:off x="2768" y="323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11" name="Line 391"/>
            <p:cNvSpPr>
              <a:spLocks noChangeShapeType="1"/>
            </p:cNvSpPr>
            <p:nvPr/>
          </p:nvSpPr>
          <p:spPr bwMode="auto">
            <a:xfrm>
              <a:off x="2080" y="323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12" name="Line 393"/>
            <p:cNvSpPr>
              <a:spLocks noChangeShapeType="1"/>
            </p:cNvSpPr>
            <p:nvPr/>
          </p:nvSpPr>
          <p:spPr bwMode="auto">
            <a:xfrm>
              <a:off x="2080" y="276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13" name="Rectangle 394"/>
            <p:cNvSpPr>
              <a:spLocks noChangeArrowheads="1"/>
            </p:cNvSpPr>
            <p:nvPr/>
          </p:nvSpPr>
          <p:spPr bwMode="auto">
            <a:xfrm>
              <a:off x="2216" y="2904"/>
              <a:ext cx="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D</a:t>
              </a:r>
              <a:endParaRPr lang="en-US" altLang="en-US"/>
            </a:p>
          </p:txBody>
        </p:sp>
        <p:sp>
          <p:nvSpPr>
            <p:cNvPr id="17514" name="Rectangle 395"/>
            <p:cNvSpPr>
              <a:spLocks noChangeArrowheads="1"/>
            </p:cNvSpPr>
            <p:nvPr/>
          </p:nvSpPr>
          <p:spPr bwMode="auto">
            <a:xfrm>
              <a:off x="2280" y="2904"/>
              <a:ext cx="4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e</a:t>
              </a:r>
              <a:endParaRPr lang="en-US" altLang="en-US"/>
            </a:p>
          </p:txBody>
        </p:sp>
        <p:sp>
          <p:nvSpPr>
            <p:cNvPr id="17515" name="Rectangle 397"/>
            <p:cNvSpPr>
              <a:spLocks noChangeArrowheads="1"/>
            </p:cNvSpPr>
            <p:nvPr/>
          </p:nvSpPr>
          <p:spPr bwMode="auto">
            <a:xfrm>
              <a:off x="2360" y="2904"/>
              <a:ext cx="2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i</a:t>
              </a:r>
              <a:endParaRPr lang="en-US" altLang="en-US"/>
            </a:p>
          </p:txBody>
        </p:sp>
        <p:sp>
          <p:nvSpPr>
            <p:cNvPr id="17516" name="Rectangle 398"/>
            <p:cNvSpPr>
              <a:spLocks noChangeArrowheads="1"/>
            </p:cNvSpPr>
            <p:nvPr/>
          </p:nvSpPr>
          <p:spPr bwMode="auto">
            <a:xfrm>
              <a:off x="2384" y="2904"/>
              <a:ext cx="4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v</a:t>
              </a:r>
              <a:endParaRPr lang="en-US" altLang="en-US"/>
            </a:p>
          </p:txBody>
        </p:sp>
        <p:sp>
          <p:nvSpPr>
            <p:cNvPr id="17517" name="Rectangle 401"/>
            <p:cNvSpPr>
              <a:spLocks noChangeArrowheads="1"/>
            </p:cNvSpPr>
            <p:nvPr/>
          </p:nvSpPr>
          <p:spPr bwMode="auto">
            <a:xfrm>
              <a:off x="2528" y="2904"/>
              <a:ext cx="4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y</a:t>
              </a:r>
              <a:endParaRPr lang="en-US" altLang="en-US"/>
            </a:p>
          </p:txBody>
        </p:sp>
        <p:sp>
          <p:nvSpPr>
            <p:cNvPr id="17518" name="Rectangle 402"/>
            <p:cNvSpPr>
              <a:spLocks noChangeArrowheads="1"/>
            </p:cNvSpPr>
            <p:nvPr/>
          </p:nvSpPr>
          <p:spPr bwMode="auto">
            <a:xfrm>
              <a:off x="2576" y="2904"/>
              <a:ext cx="2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 </a:t>
              </a:r>
              <a:endParaRPr lang="en-US" altLang="en-US"/>
            </a:p>
          </p:txBody>
        </p:sp>
        <p:sp>
          <p:nvSpPr>
            <p:cNvPr id="17519" name="Rectangle 404"/>
            <p:cNvSpPr>
              <a:spLocks noChangeArrowheads="1"/>
            </p:cNvSpPr>
            <p:nvPr/>
          </p:nvSpPr>
          <p:spPr bwMode="auto">
            <a:xfrm>
              <a:off x="2280" y="3008"/>
              <a:ext cx="2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 </a:t>
              </a:r>
              <a:endParaRPr lang="en-US" altLang="en-US"/>
            </a:p>
          </p:txBody>
        </p:sp>
        <p:sp>
          <p:nvSpPr>
            <p:cNvPr id="17520" name="Rectangle 407"/>
            <p:cNvSpPr>
              <a:spLocks noChangeArrowheads="1"/>
            </p:cNvSpPr>
            <p:nvPr/>
          </p:nvSpPr>
          <p:spPr bwMode="auto">
            <a:xfrm>
              <a:off x="2360" y="3008"/>
              <a:ext cx="4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e</a:t>
              </a:r>
              <a:endParaRPr lang="en-US" altLang="en-US"/>
            </a:p>
          </p:txBody>
        </p:sp>
        <p:sp>
          <p:nvSpPr>
            <p:cNvPr id="17521" name="Rectangle 411"/>
            <p:cNvSpPr>
              <a:spLocks noChangeArrowheads="1"/>
            </p:cNvSpPr>
            <p:nvPr/>
          </p:nvSpPr>
          <p:spPr bwMode="auto">
            <a:xfrm>
              <a:off x="2584" y="3008"/>
              <a:ext cx="4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a</a:t>
              </a:r>
              <a:endParaRPr lang="en-US" altLang="en-US"/>
            </a:p>
          </p:txBody>
        </p:sp>
        <p:sp>
          <p:nvSpPr>
            <p:cNvPr id="17522" name="Rectangle 412"/>
            <p:cNvSpPr>
              <a:spLocks noChangeArrowheads="1"/>
            </p:cNvSpPr>
            <p:nvPr/>
          </p:nvSpPr>
          <p:spPr bwMode="auto">
            <a:xfrm>
              <a:off x="2632" y="3008"/>
              <a:ext cx="4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b="1">
                  <a:solidFill>
                    <a:srgbClr val="000000"/>
                  </a:solidFill>
                  <a:latin typeface="Geneva" charset="0"/>
                </a:rPr>
                <a:t>c</a:t>
              </a:r>
              <a:endParaRPr lang="en-US" altLang="en-US"/>
            </a:p>
          </p:txBody>
        </p:sp>
        <p:sp>
          <p:nvSpPr>
            <p:cNvPr id="17523" name="Rectangle 418"/>
            <p:cNvSpPr>
              <a:spLocks noChangeArrowheads="1"/>
            </p:cNvSpPr>
            <p:nvPr/>
          </p:nvSpPr>
          <p:spPr bwMode="auto">
            <a:xfrm>
              <a:off x="2288" y="2792"/>
              <a:ext cx="4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rgbClr val="000000"/>
                  </a:solidFill>
                  <a:latin typeface="Geneva" charset="0"/>
                </a:rPr>
                <a:t>o</a:t>
              </a:r>
              <a:endParaRPr lang="en-US" altLang="en-US"/>
            </a:p>
          </p:txBody>
        </p:sp>
        <p:sp>
          <p:nvSpPr>
            <p:cNvPr id="17524" name="Rectangle 419"/>
            <p:cNvSpPr>
              <a:spLocks noChangeArrowheads="1"/>
            </p:cNvSpPr>
            <p:nvPr/>
          </p:nvSpPr>
          <p:spPr bwMode="auto">
            <a:xfrm>
              <a:off x="2336" y="2792"/>
              <a:ext cx="37"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rgbClr val="000000"/>
                  </a:solidFill>
                  <a:latin typeface="Geneva" charset="0"/>
                </a:rPr>
                <a:t>y</a:t>
              </a:r>
              <a:endParaRPr lang="en-US" altLang="en-US"/>
            </a:p>
          </p:txBody>
        </p:sp>
        <p:sp>
          <p:nvSpPr>
            <p:cNvPr id="17525" name="Rectangle 423"/>
            <p:cNvSpPr>
              <a:spLocks noChangeArrowheads="1"/>
            </p:cNvSpPr>
            <p:nvPr/>
          </p:nvSpPr>
          <p:spPr bwMode="auto">
            <a:xfrm>
              <a:off x="2544" y="2792"/>
              <a:ext cx="2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solidFill>
                    <a:srgbClr val="000000"/>
                  </a:solidFill>
                  <a:latin typeface="Geneva" charset="0"/>
                </a:rPr>
                <a:t>t</a:t>
              </a:r>
              <a:endParaRPr lang="en-US" altLang="en-US"/>
            </a:p>
          </p:txBody>
        </p:sp>
        <p:sp>
          <p:nvSpPr>
            <p:cNvPr id="62889" name="Rectangle 425"/>
            <p:cNvSpPr>
              <a:spLocks noChangeArrowheads="1"/>
            </p:cNvSpPr>
            <p:nvPr/>
          </p:nvSpPr>
          <p:spPr bwMode="auto">
            <a:xfrm>
              <a:off x="2016" y="2736"/>
              <a:ext cx="768" cy="48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400"/>
                <a:t>Deployment</a:t>
              </a:r>
            </a:p>
            <a:p>
              <a:pPr>
                <a:defRPr/>
              </a:pPr>
              <a:r>
                <a:rPr lang="en-US" sz="1400"/>
                <a:t>   Delivery</a:t>
              </a:r>
            </a:p>
            <a:p>
              <a:pPr>
                <a:defRPr/>
              </a:pPr>
              <a:r>
                <a:rPr lang="en-US" sz="1400"/>
                <a:t>   &amp; Feedback</a:t>
              </a:r>
            </a:p>
          </p:txBody>
        </p:sp>
        <p:sp>
          <p:nvSpPr>
            <p:cNvPr id="62890" name="Rectangle 426"/>
            <p:cNvSpPr>
              <a:spLocks noChangeArrowheads="1"/>
            </p:cNvSpPr>
            <p:nvPr/>
          </p:nvSpPr>
          <p:spPr bwMode="auto">
            <a:xfrm>
              <a:off x="3744" y="2880"/>
              <a:ext cx="768" cy="48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400"/>
                <a:t>Construction</a:t>
              </a:r>
            </a:p>
            <a:p>
              <a:pPr>
                <a:defRPr/>
              </a:pPr>
              <a:r>
                <a:rPr lang="en-US" sz="1400"/>
                <a:t>of</a:t>
              </a:r>
            </a:p>
            <a:p>
              <a:pPr>
                <a:defRPr/>
              </a:pPr>
              <a:r>
                <a:rPr lang="en-US" sz="1400"/>
                <a:t>prototype</a:t>
              </a:r>
            </a:p>
          </p:txBody>
        </p:sp>
        <p:sp>
          <p:nvSpPr>
            <p:cNvPr id="62891" name="Rectangle 427"/>
            <p:cNvSpPr>
              <a:spLocks noChangeArrowheads="1"/>
            </p:cNvSpPr>
            <p:nvPr/>
          </p:nvSpPr>
          <p:spPr bwMode="auto">
            <a:xfrm>
              <a:off x="2064" y="1392"/>
              <a:ext cx="863" cy="48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400"/>
                <a:t>Communication</a:t>
              </a:r>
            </a:p>
          </p:txBody>
        </p:sp>
        <p:sp>
          <p:nvSpPr>
            <p:cNvPr id="62892" name="Rectangle 428"/>
            <p:cNvSpPr>
              <a:spLocks noChangeArrowheads="1"/>
            </p:cNvSpPr>
            <p:nvPr/>
          </p:nvSpPr>
          <p:spPr bwMode="auto">
            <a:xfrm>
              <a:off x="3600" y="1344"/>
              <a:ext cx="624" cy="38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400"/>
                <a:t>Quick plan</a:t>
              </a:r>
            </a:p>
          </p:txBody>
        </p:sp>
        <p:sp>
          <p:nvSpPr>
            <p:cNvPr id="62893" name="Rectangle 429"/>
            <p:cNvSpPr>
              <a:spLocks noChangeArrowheads="1"/>
            </p:cNvSpPr>
            <p:nvPr/>
          </p:nvSpPr>
          <p:spPr bwMode="auto">
            <a:xfrm>
              <a:off x="3936" y="1824"/>
              <a:ext cx="816" cy="38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400"/>
                <a:t>Modeling</a:t>
              </a:r>
            </a:p>
            <a:p>
              <a:pPr>
                <a:defRPr/>
              </a:pPr>
              <a:r>
                <a:rPr lang="en-US" sz="1400"/>
                <a:t>   Quick design</a:t>
              </a:r>
            </a:p>
          </p:txBody>
        </p:sp>
      </p:grpSp>
      <p:sp>
        <p:nvSpPr>
          <p:cNvPr id="17413" name="Text Box 431"/>
          <p:cNvSpPr txBox="1">
            <a:spLocks noChangeArrowheads="1"/>
          </p:cNvSpPr>
          <p:nvPr/>
        </p:nvSpPr>
        <p:spPr bwMode="auto">
          <a:xfrm>
            <a:off x="4495800" y="64770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57348D7-1410-421D-8D16-C8A29BCC5849}" type="slidenum">
              <a:rPr lang="en-US" altLang="en-US" sz="1400">
                <a:latin typeface="Arial" panose="020B0604020202020204" pitchFamily="34" charset="0"/>
              </a:rPr>
              <a:pPr eaLnBrk="1" hangingPunct="1"/>
              <a:t>18</a:t>
            </a:fld>
            <a:endParaRPr lang="en-US" altLang="en-US" sz="1400">
              <a:latin typeface="Arial" panose="020B0604020202020204" pitchFamily="34" charset="0"/>
            </a:endParaRPr>
          </a:p>
        </p:txBody>
      </p:sp>
      <p:sp>
        <p:nvSpPr>
          <p:cNvPr id="18435" name="Rectangle 2"/>
          <p:cNvSpPr>
            <a:spLocks noGrp="1" noChangeArrowheads="1"/>
          </p:cNvSpPr>
          <p:nvPr>
            <p:ph type="title"/>
          </p:nvPr>
        </p:nvSpPr>
        <p:spPr>
          <a:xfrm>
            <a:off x="685800" y="304800"/>
            <a:ext cx="7772400" cy="838200"/>
          </a:xfrm>
        </p:spPr>
        <p:txBody>
          <a:bodyPr/>
          <a:lstStyle/>
          <a:p>
            <a:pPr eaLnBrk="1" hangingPunct="1"/>
            <a:r>
              <a:rPr lang="en-US" altLang="en-US" dirty="0"/>
              <a:t>Prototyping - Problems</a:t>
            </a:r>
          </a:p>
        </p:txBody>
      </p:sp>
      <p:sp>
        <p:nvSpPr>
          <p:cNvPr id="18436" name="Rectangle 3"/>
          <p:cNvSpPr>
            <a:spLocks noGrp="1" noChangeArrowheads="1"/>
          </p:cNvSpPr>
          <p:nvPr>
            <p:ph type="body" idx="1"/>
          </p:nvPr>
        </p:nvSpPr>
        <p:spPr>
          <a:xfrm>
            <a:off x="685800" y="1905000"/>
            <a:ext cx="10591800" cy="4114800"/>
          </a:xfrm>
        </p:spPr>
        <p:txBody>
          <a:bodyPr/>
          <a:lstStyle/>
          <a:p>
            <a:pPr algn="just" eaLnBrk="1" hangingPunct="1"/>
            <a:r>
              <a:rPr lang="en-US" altLang="en-US" sz="2800" dirty="0"/>
              <a:t>Customers may press for immediate delivery of working but inefficient products</a:t>
            </a:r>
          </a:p>
          <a:p>
            <a:pPr algn="just" eaLnBrk="1" hangingPunct="1"/>
            <a:endParaRPr lang="en-US" altLang="en-US" sz="2800" dirty="0"/>
          </a:p>
          <a:p>
            <a:pPr algn="just" eaLnBrk="1" hangingPunct="1"/>
            <a:r>
              <a:rPr lang="en-US" altLang="en-US" sz="2800" dirty="0"/>
              <a:t>The developer often makes implementation compromises in order to get a prototype working quickly</a:t>
            </a:r>
          </a:p>
          <a:p>
            <a:pPr algn="just" eaLnBrk="1" hangingPunct="1"/>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barn(inVertical)">
                                      <p:cBhvr>
                                        <p:cTn id="7" dur="500"/>
                                        <p:tgtEl>
                                          <p:spTgt spid="184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436">
                                            <p:txEl>
                                              <p:pRg st="2" end="2"/>
                                            </p:txEl>
                                          </p:spTgt>
                                        </p:tgtEl>
                                        <p:attrNameLst>
                                          <p:attrName>style.visibility</p:attrName>
                                        </p:attrNameLst>
                                      </p:cBhvr>
                                      <p:to>
                                        <p:strVal val="visible"/>
                                      </p:to>
                                    </p:set>
                                    <p:animEffect transition="in" filter="barn(inVertical)">
                                      <p:cBhvr>
                                        <p:cTn id="12" dur="500"/>
                                        <p:tgtEl>
                                          <p:spTgt spid="184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36E57FD-5009-45A6-822D-F733980B47FD}" type="slidenum">
              <a:rPr lang="en-US" altLang="en-US" sz="1400">
                <a:latin typeface="Arial" panose="020B0604020202020204" pitchFamily="34" charset="0"/>
              </a:rPr>
              <a:pPr eaLnBrk="1" hangingPunct="1"/>
              <a:t>19</a:t>
            </a:fld>
            <a:endParaRPr lang="en-US" altLang="en-US" sz="1400">
              <a:latin typeface="Arial" panose="020B0604020202020204" pitchFamily="34" charset="0"/>
            </a:endParaRPr>
          </a:p>
        </p:txBody>
      </p:sp>
      <p:sp>
        <p:nvSpPr>
          <p:cNvPr id="19459" name="Rectangle 2"/>
          <p:cNvSpPr>
            <a:spLocks noGrp="1" noChangeArrowheads="1"/>
          </p:cNvSpPr>
          <p:nvPr>
            <p:ph type="title"/>
          </p:nvPr>
        </p:nvSpPr>
        <p:spPr>
          <a:xfrm>
            <a:off x="533400" y="228600"/>
            <a:ext cx="7772400" cy="838200"/>
          </a:xfrm>
        </p:spPr>
        <p:txBody>
          <a:bodyPr/>
          <a:lstStyle/>
          <a:p>
            <a:pPr eaLnBrk="1" hangingPunct="1"/>
            <a:r>
              <a:rPr lang="en-US" altLang="en-US" dirty="0"/>
              <a:t>The Spiral Model </a:t>
            </a:r>
          </a:p>
        </p:txBody>
      </p:sp>
      <p:sp>
        <p:nvSpPr>
          <p:cNvPr id="19460" name="Rectangle 3"/>
          <p:cNvSpPr>
            <a:spLocks noGrp="1" noChangeArrowheads="1"/>
          </p:cNvSpPr>
          <p:nvPr>
            <p:ph type="body" idx="1"/>
          </p:nvPr>
        </p:nvSpPr>
        <p:spPr>
          <a:xfrm>
            <a:off x="533400" y="1371600"/>
            <a:ext cx="10782300" cy="4953000"/>
          </a:xfrm>
        </p:spPr>
        <p:txBody>
          <a:bodyPr/>
          <a:lstStyle/>
          <a:p>
            <a:pPr algn="just" eaLnBrk="1" hangingPunct="1">
              <a:lnSpc>
                <a:spcPct val="90000"/>
              </a:lnSpc>
            </a:pPr>
            <a:r>
              <a:rPr lang="en-US" altLang="en-US" sz="2400" dirty="0"/>
              <a:t>Couples the iterative nature of prototyping with the controlled and systematic aspects of the waterfall model</a:t>
            </a:r>
          </a:p>
          <a:p>
            <a:pPr algn="just" eaLnBrk="1" hangingPunct="1">
              <a:lnSpc>
                <a:spcPct val="90000"/>
              </a:lnSpc>
            </a:pPr>
            <a:endParaRPr lang="en-US" altLang="en-US" sz="2400" dirty="0"/>
          </a:p>
          <a:p>
            <a:pPr algn="just" eaLnBrk="1" hangingPunct="1">
              <a:lnSpc>
                <a:spcPct val="90000"/>
              </a:lnSpc>
            </a:pPr>
            <a:r>
              <a:rPr lang="en-US" altLang="en-US" sz="2400" dirty="0"/>
              <a:t>It provides the potential for rapid development of increasingly more complete versions of the software</a:t>
            </a:r>
          </a:p>
          <a:p>
            <a:pPr algn="just" eaLnBrk="1" hangingPunct="1">
              <a:lnSpc>
                <a:spcPct val="90000"/>
              </a:lnSpc>
            </a:pPr>
            <a:endParaRPr lang="en-US" altLang="en-US" sz="2400" dirty="0"/>
          </a:p>
          <a:p>
            <a:pPr algn="just" eaLnBrk="1" hangingPunct="1">
              <a:lnSpc>
                <a:spcPct val="90000"/>
              </a:lnSpc>
            </a:pPr>
            <a:r>
              <a:rPr lang="en-US" altLang="en-US" sz="2400" dirty="0"/>
              <a:t>It is a </a:t>
            </a:r>
            <a:r>
              <a:rPr lang="en-US" altLang="en-US" sz="2400" i="1" dirty="0">
                <a:solidFill>
                  <a:srgbClr val="0000FF"/>
                </a:solidFill>
              </a:rPr>
              <a:t>risk-driven process model</a:t>
            </a:r>
            <a:r>
              <a:rPr lang="en-US" altLang="en-US" sz="2400" dirty="0"/>
              <a:t> generator</a:t>
            </a:r>
          </a:p>
          <a:p>
            <a:pPr algn="just" eaLnBrk="1" hangingPunct="1">
              <a:lnSpc>
                <a:spcPct val="90000"/>
              </a:lnSpc>
            </a:pPr>
            <a:endParaRPr lang="en-US" altLang="en-US" sz="2400" dirty="0"/>
          </a:p>
          <a:p>
            <a:pPr algn="just" eaLnBrk="1" hangingPunct="1">
              <a:lnSpc>
                <a:spcPct val="90000"/>
              </a:lnSpc>
            </a:pPr>
            <a:r>
              <a:rPr lang="en-US" altLang="en-US" sz="2400" dirty="0"/>
              <a:t>It has two main distinguishing features</a:t>
            </a:r>
          </a:p>
          <a:p>
            <a:pPr lvl="1" algn="just" eaLnBrk="1" hangingPunct="1">
              <a:lnSpc>
                <a:spcPct val="90000"/>
              </a:lnSpc>
            </a:pPr>
            <a:r>
              <a:rPr lang="en-US" altLang="en-US" sz="2000" dirty="0"/>
              <a:t>Cyclic approach</a:t>
            </a:r>
          </a:p>
          <a:p>
            <a:pPr lvl="2" algn="just" eaLnBrk="1" hangingPunct="1">
              <a:lnSpc>
                <a:spcPct val="90000"/>
              </a:lnSpc>
            </a:pPr>
            <a:r>
              <a:rPr lang="en-US" altLang="en-US" sz="1800" dirty="0"/>
              <a:t>Incrementally growing a system’s degree of definition and implementation while decreasing its degree of risk</a:t>
            </a:r>
          </a:p>
          <a:p>
            <a:pPr lvl="1" algn="just" eaLnBrk="1" hangingPunct="1">
              <a:lnSpc>
                <a:spcPct val="90000"/>
              </a:lnSpc>
            </a:pPr>
            <a:r>
              <a:rPr lang="en-US" altLang="en-US" sz="2000" dirty="0"/>
              <a:t>A set of </a:t>
            </a:r>
            <a:r>
              <a:rPr lang="en-US" altLang="en-US" sz="2000" i="1" dirty="0">
                <a:solidFill>
                  <a:srgbClr val="0000CC"/>
                </a:solidFill>
              </a:rPr>
              <a:t>anchor point milestones</a:t>
            </a:r>
          </a:p>
          <a:p>
            <a:pPr lvl="2" algn="just" eaLnBrk="1" hangingPunct="1">
              <a:lnSpc>
                <a:spcPct val="90000"/>
              </a:lnSpc>
            </a:pPr>
            <a:r>
              <a:rPr lang="en-US" altLang="en-US" sz="1800" dirty="0"/>
              <a:t>For ensuring stakeholder commitment to feasible and mutually satisfactory system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barn(inVertical)">
                                      <p:cBhvr>
                                        <p:cTn id="7" dur="500"/>
                                        <p:tgtEl>
                                          <p:spTgt spid="19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460">
                                            <p:txEl>
                                              <p:pRg st="2" end="2"/>
                                            </p:txEl>
                                          </p:spTgt>
                                        </p:tgtEl>
                                        <p:attrNameLst>
                                          <p:attrName>style.visibility</p:attrName>
                                        </p:attrNameLst>
                                      </p:cBhvr>
                                      <p:to>
                                        <p:strVal val="visible"/>
                                      </p:to>
                                    </p:set>
                                    <p:animEffect transition="in" filter="barn(inVertical)">
                                      <p:cBhvr>
                                        <p:cTn id="12" dur="500"/>
                                        <p:tgtEl>
                                          <p:spTgt spid="1946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9460">
                                            <p:txEl>
                                              <p:pRg st="4" end="4"/>
                                            </p:txEl>
                                          </p:spTgt>
                                        </p:tgtEl>
                                        <p:attrNameLst>
                                          <p:attrName>style.visibility</p:attrName>
                                        </p:attrNameLst>
                                      </p:cBhvr>
                                      <p:to>
                                        <p:strVal val="visible"/>
                                      </p:to>
                                    </p:set>
                                    <p:animEffect transition="in" filter="barn(inVertical)">
                                      <p:cBhvr>
                                        <p:cTn id="17" dur="500"/>
                                        <p:tgtEl>
                                          <p:spTgt spid="1946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9460">
                                            <p:txEl>
                                              <p:pRg st="6" end="6"/>
                                            </p:txEl>
                                          </p:spTgt>
                                        </p:tgtEl>
                                        <p:attrNameLst>
                                          <p:attrName>style.visibility</p:attrName>
                                        </p:attrNameLst>
                                      </p:cBhvr>
                                      <p:to>
                                        <p:strVal val="visible"/>
                                      </p:to>
                                    </p:set>
                                    <p:animEffect transition="in" filter="barn(inVertical)">
                                      <p:cBhvr>
                                        <p:cTn id="22" dur="500"/>
                                        <p:tgtEl>
                                          <p:spTgt spid="1946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9460">
                                            <p:txEl>
                                              <p:pRg st="7" end="7"/>
                                            </p:txEl>
                                          </p:spTgt>
                                        </p:tgtEl>
                                        <p:attrNameLst>
                                          <p:attrName>style.visibility</p:attrName>
                                        </p:attrNameLst>
                                      </p:cBhvr>
                                      <p:to>
                                        <p:strVal val="visible"/>
                                      </p:to>
                                    </p:set>
                                    <p:animEffect transition="in" filter="barn(inVertical)">
                                      <p:cBhvr>
                                        <p:cTn id="27" dur="500"/>
                                        <p:tgtEl>
                                          <p:spTgt spid="19460">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9460">
                                            <p:txEl>
                                              <p:pRg st="8" end="8"/>
                                            </p:txEl>
                                          </p:spTgt>
                                        </p:tgtEl>
                                        <p:attrNameLst>
                                          <p:attrName>style.visibility</p:attrName>
                                        </p:attrNameLst>
                                      </p:cBhvr>
                                      <p:to>
                                        <p:strVal val="visible"/>
                                      </p:to>
                                    </p:set>
                                    <p:animEffect transition="in" filter="barn(inVertical)">
                                      <p:cBhvr>
                                        <p:cTn id="30" dur="500"/>
                                        <p:tgtEl>
                                          <p:spTgt spid="19460">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9460">
                                            <p:txEl>
                                              <p:pRg st="9" end="9"/>
                                            </p:txEl>
                                          </p:spTgt>
                                        </p:tgtEl>
                                        <p:attrNameLst>
                                          <p:attrName>style.visibility</p:attrName>
                                        </p:attrNameLst>
                                      </p:cBhvr>
                                      <p:to>
                                        <p:strVal val="visible"/>
                                      </p:to>
                                    </p:set>
                                    <p:animEffect transition="in" filter="barn(inVertical)">
                                      <p:cBhvr>
                                        <p:cTn id="35" dur="500"/>
                                        <p:tgtEl>
                                          <p:spTgt spid="19460">
                                            <p:txEl>
                                              <p:pRg st="9" end="9"/>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19460">
                                            <p:txEl>
                                              <p:pRg st="10" end="10"/>
                                            </p:txEl>
                                          </p:spTgt>
                                        </p:tgtEl>
                                        <p:attrNameLst>
                                          <p:attrName>style.visibility</p:attrName>
                                        </p:attrNameLst>
                                      </p:cBhvr>
                                      <p:to>
                                        <p:strVal val="visible"/>
                                      </p:to>
                                    </p:set>
                                    <p:animEffect transition="in" filter="barn(inVertical)">
                                      <p:cBhvr>
                                        <p:cTn id="38" dur="500"/>
                                        <p:tgtEl>
                                          <p:spTgt spid="1946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457200"/>
            <a:ext cx="10972800" cy="1143000"/>
          </a:xfrm>
        </p:spPr>
        <p:txBody>
          <a:bodyPr/>
          <a:lstStyle/>
          <a:p>
            <a:pPr algn="ctr"/>
            <a:r>
              <a:rPr lang="en-US" dirty="0"/>
              <a:t>Software Development Life Cycle (SDLC) Phases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534400" y="6248400"/>
            <a:ext cx="1905000" cy="457200"/>
          </a:xfrm>
          <a:prstGeom prst="rect">
            <a:avLst/>
          </a:prstGeom>
        </p:spPr>
        <p:txBody>
          <a:bodyPr/>
          <a:lstStyle/>
          <a:p>
            <a:fld id="{118F30F4-C2B2-45BB-A43B-1498C46C1027}" type="slidenum">
              <a:rPr lang="en-US" altLang="en-US" smtClean="0"/>
              <a:pPr/>
              <a:t>2</a:t>
            </a:fld>
            <a:endParaRPr lang="en-US" altLang="en-US"/>
          </a:p>
        </p:txBody>
      </p:sp>
      <p:pic>
        <p:nvPicPr>
          <p:cNvPr id="6" name="Picture 5"/>
          <p:cNvPicPr>
            <a:picLocks noChangeAspect="1"/>
          </p:cNvPicPr>
          <p:nvPr/>
        </p:nvPicPr>
        <p:blipFill>
          <a:blip r:embed="rId2"/>
          <a:stretch>
            <a:fillRect/>
          </a:stretch>
        </p:blipFill>
        <p:spPr>
          <a:xfrm>
            <a:off x="1752600" y="1828800"/>
            <a:ext cx="8001000" cy="4633110"/>
          </a:xfrm>
          <a:prstGeom prst="rect">
            <a:avLst/>
          </a:prstGeom>
        </p:spPr>
      </p:pic>
    </p:spTree>
    <p:extLst>
      <p:ext uri="{BB962C8B-B14F-4D97-AF65-F5344CB8AC3E}">
        <p14:creationId xmlns:p14="http://schemas.microsoft.com/office/powerpoint/2010/main" val="1843276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9173785-153B-41D5-8C81-36C5EA8C47FB}" type="slidenum">
              <a:rPr lang="en-US" altLang="en-US" sz="1400">
                <a:latin typeface="Arial" panose="020B0604020202020204" pitchFamily="34" charset="0"/>
              </a:rPr>
              <a:pPr eaLnBrk="1" hangingPunct="1"/>
              <a:t>20</a:t>
            </a:fld>
            <a:endParaRPr lang="en-US" altLang="en-US" sz="1400">
              <a:latin typeface="Arial" panose="020B0604020202020204" pitchFamily="34" charset="0"/>
            </a:endParaRPr>
          </a:p>
        </p:txBody>
      </p:sp>
      <p:sp>
        <p:nvSpPr>
          <p:cNvPr id="20483" name="Rectangle 2"/>
          <p:cNvSpPr>
            <a:spLocks noGrp="1" noChangeArrowheads="1"/>
          </p:cNvSpPr>
          <p:nvPr>
            <p:ph type="title"/>
          </p:nvPr>
        </p:nvSpPr>
        <p:spPr>
          <a:xfrm>
            <a:off x="627063" y="311944"/>
            <a:ext cx="7772400" cy="700087"/>
          </a:xfrm>
        </p:spPr>
        <p:txBody>
          <a:bodyPr/>
          <a:lstStyle/>
          <a:p>
            <a:pPr eaLnBrk="1" hangingPunct="1"/>
            <a:r>
              <a:rPr lang="en-US" altLang="en-US" dirty="0"/>
              <a:t>The Spiral Model </a:t>
            </a:r>
          </a:p>
        </p:txBody>
      </p:sp>
      <p:grpSp>
        <p:nvGrpSpPr>
          <p:cNvPr id="20484" name="Group 913"/>
          <p:cNvGrpSpPr>
            <a:grpSpLocks/>
          </p:cNvGrpSpPr>
          <p:nvPr/>
        </p:nvGrpSpPr>
        <p:grpSpPr bwMode="auto">
          <a:xfrm>
            <a:off x="1905000" y="1403350"/>
            <a:ext cx="7162800" cy="4845050"/>
            <a:chOff x="912" y="912"/>
            <a:chExt cx="4512" cy="3052"/>
          </a:xfrm>
        </p:grpSpPr>
        <p:sp>
          <p:nvSpPr>
            <p:cNvPr id="20486" name="Rectangle 912"/>
            <p:cNvSpPr>
              <a:spLocks noChangeArrowheads="1"/>
            </p:cNvSpPr>
            <p:nvPr/>
          </p:nvSpPr>
          <p:spPr bwMode="auto">
            <a:xfrm>
              <a:off x="912" y="912"/>
              <a:ext cx="4512" cy="305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20487" name="Group 206"/>
            <p:cNvGrpSpPr>
              <a:grpSpLocks/>
            </p:cNvGrpSpPr>
            <p:nvPr/>
          </p:nvGrpSpPr>
          <p:grpSpPr bwMode="auto">
            <a:xfrm>
              <a:off x="1135" y="1774"/>
              <a:ext cx="3601" cy="1643"/>
              <a:chOff x="1135" y="1774"/>
              <a:chExt cx="3601" cy="1643"/>
            </a:xfrm>
          </p:grpSpPr>
          <p:sp>
            <p:nvSpPr>
              <p:cNvPr id="21193" name="Line 6"/>
              <p:cNvSpPr>
                <a:spLocks noChangeShapeType="1"/>
              </p:cNvSpPr>
              <p:nvPr/>
            </p:nvSpPr>
            <p:spPr bwMode="auto">
              <a:xfrm>
                <a:off x="1135" y="2555"/>
                <a:ext cx="10"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4" name="Line 7"/>
              <p:cNvSpPr>
                <a:spLocks noChangeShapeType="1"/>
              </p:cNvSpPr>
              <p:nvPr/>
            </p:nvSpPr>
            <p:spPr bwMode="auto">
              <a:xfrm>
                <a:off x="1145" y="263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5" name="Line 8"/>
              <p:cNvSpPr>
                <a:spLocks noChangeShapeType="1"/>
              </p:cNvSpPr>
              <p:nvPr/>
            </p:nvSpPr>
            <p:spPr bwMode="auto">
              <a:xfrm>
                <a:off x="1145" y="2636"/>
                <a:ext cx="20" cy="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6" name="Line 9"/>
              <p:cNvSpPr>
                <a:spLocks noChangeShapeType="1"/>
              </p:cNvSpPr>
              <p:nvPr/>
            </p:nvSpPr>
            <p:spPr bwMode="auto">
              <a:xfrm>
                <a:off x="1165" y="272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7" name="Line 10"/>
              <p:cNvSpPr>
                <a:spLocks noChangeShapeType="1"/>
              </p:cNvSpPr>
              <p:nvPr/>
            </p:nvSpPr>
            <p:spPr bwMode="auto">
              <a:xfrm>
                <a:off x="1165" y="2727"/>
                <a:ext cx="51"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8" name="Line 11"/>
              <p:cNvSpPr>
                <a:spLocks noChangeShapeType="1"/>
              </p:cNvSpPr>
              <p:nvPr/>
            </p:nvSpPr>
            <p:spPr bwMode="auto">
              <a:xfrm>
                <a:off x="1216" y="280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9" name="Line 12"/>
              <p:cNvSpPr>
                <a:spLocks noChangeShapeType="1"/>
              </p:cNvSpPr>
              <p:nvPr/>
            </p:nvSpPr>
            <p:spPr bwMode="auto">
              <a:xfrm>
                <a:off x="1216" y="2808"/>
                <a:ext cx="61"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0" name="Line 13"/>
              <p:cNvSpPr>
                <a:spLocks noChangeShapeType="1"/>
              </p:cNvSpPr>
              <p:nvPr/>
            </p:nvSpPr>
            <p:spPr bwMode="auto">
              <a:xfrm>
                <a:off x="1277" y="288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1" name="Line 14"/>
              <p:cNvSpPr>
                <a:spLocks noChangeShapeType="1"/>
              </p:cNvSpPr>
              <p:nvPr/>
            </p:nvSpPr>
            <p:spPr bwMode="auto">
              <a:xfrm>
                <a:off x="1277" y="2889"/>
                <a:ext cx="71"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2" name="Line 15"/>
              <p:cNvSpPr>
                <a:spLocks noChangeShapeType="1"/>
              </p:cNvSpPr>
              <p:nvPr/>
            </p:nvSpPr>
            <p:spPr bwMode="auto">
              <a:xfrm>
                <a:off x="1348" y="297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3" name="Line 16"/>
              <p:cNvSpPr>
                <a:spLocks noChangeShapeType="1"/>
              </p:cNvSpPr>
              <p:nvPr/>
            </p:nvSpPr>
            <p:spPr bwMode="auto">
              <a:xfrm>
                <a:off x="1348" y="2970"/>
                <a:ext cx="9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4" name="Line 17"/>
              <p:cNvSpPr>
                <a:spLocks noChangeShapeType="1"/>
              </p:cNvSpPr>
              <p:nvPr/>
            </p:nvSpPr>
            <p:spPr bwMode="auto">
              <a:xfrm>
                <a:off x="1439" y="304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5" name="Line 18"/>
              <p:cNvSpPr>
                <a:spLocks noChangeShapeType="1"/>
              </p:cNvSpPr>
              <p:nvPr/>
            </p:nvSpPr>
            <p:spPr bwMode="auto">
              <a:xfrm>
                <a:off x="1439" y="3041"/>
                <a:ext cx="102"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6" name="Line 19"/>
              <p:cNvSpPr>
                <a:spLocks noChangeShapeType="1"/>
              </p:cNvSpPr>
              <p:nvPr/>
            </p:nvSpPr>
            <p:spPr bwMode="auto">
              <a:xfrm>
                <a:off x="1541" y="310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7" name="Line 20"/>
              <p:cNvSpPr>
                <a:spLocks noChangeShapeType="1"/>
              </p:cNvSpPr>
              <p:nvPr/>
            </p:nvSpPr>
            <p:spPr bwMode="auto">
              <a:xfrm>
                <a:off x="1541" y="3102"/>
                <a:ext cx="12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8" name="Line 21"/>
              <p:cNvSpPr>
                <a:spLocks noChangeShapeType="1"/>
              </p:cNvSpPr>
              <p:nvPr/>
            </p:nvSpPr>
            <p:spPr bwMode="auto">
              <a:xfrm>
                <a:off x="1662" y="316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09" name="Line 22"/>
              <p:cNvSpPr>
                <a:spLocks noChangeShapeType="1"/>
              </p:cNvSpPr>
              <p:nvPr/>
            </p:nvSpPr>
            <p:spPr bwMode="auto">
              <a:xfrm>
                <a:off x="1662" y="3163"/>
                <a:ext cx="264" cy="1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10" name="Line 23"/>
              <p:cNvSpPr>
                <a:spLocks noChangeShapeType="1"/>
              </p:cNvSpPr>
              <p:nvPr/>
            </p:nvSpPr>
            <p:spPr bwMode="auto">
              <a:xfrm>
                <a:off x="1926" y="327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11" name="Line 24"/>
              <p:cNvSpPr>
                <a:spLocks noChangeShapeType="1"/>
              </p:cNvSpPr>
              <p:nvPr/>
            </p:nvSpPr>
            <p:spPr bwMode="auto">
              <a:xfrm>
                <a:off x="1926" y="3275"/>
                <a:ext cx="304"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12" name="Line 25"/>
              <p:cNvSpPr>
                <a:spLocks noChangeShapeType="1"/>
              </p:cNvSpPr>
              <p:nvPr/>
            </p:nvSpPr>
            <p:spPr bwMode="auto">
              <a:xfrm>
                <a:off x="2230" y="335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13" name="Line 26"/>
              <p:cNvSpPr>
                <a:spLocks noChangeShapeType="1"/>
              </p:cNvSpPr>
              <p:nvPr/>
            </p:nvSpPr>
            <p:spPr bwMode="auto">
              <a:xfrm>
                <a:off x="2230" y="3356"/>
                <a:ext cx="345"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14" name="Line 27"/>
              <p:cNvSpPr>
                <a:spLocks noChangeShapeType="1"/>
              </p:cNvSpPr>
              <p:nvPr/>
            </p:nvSpPr>
            <p:spPr bwMode="auto">
              <a:xfrm>
                <a:off x="2575" y="340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15" name="Line 28"/>
              <p:cNvSpPr>
                <a:spLocks noChangeShapeType="1"/>
              </p:cNvSpPr>
              <p:nvPr/>
            </p:nvSpPr>
            <p:spPr bwMode="auto">
              <a:xfrm>
                <a:off x="2575" y="3406"/>
                <a:ext cx="355"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16" name="Line 29"/>
              <p:cNvSpPr>
                <a:spLocks noChangeShapeType="1"/>
              </p:cNvSpPr>
              <p:nvPr/>
            </p:nvSpPr>
            <p:spPr bwMode="auto">
              <a:xfrm>
                <a:off x="2930" y="341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17" name="Line 30"/>
              <p:cNvSpPr>
                <a:spLocks noChangeShapeType="1"/>
              </p:cNvSpPr>
              <p:nvPr/>
            </p:nvSpPr>
            <p:spPr bwMode="auto">
              <a:xfrm>
                <a:off x="2930" y="341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18" name="Line 31"/>
              <p:cNvSpPr>
                <a:spLocks noChangeShapeType="1"/>
              </p:cNvSpPr>
              <p:nvPr/>
            </p:nvSpPr>
            <p:spPr bwMode="auto">
              <a:xfrm>
                <a:off x="2930" y="341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19" name="Line 32"/>
              <p:cNvSpPr>
                <a:spLocks noChangeShapeType="1"/>
              </p:cNvSpPr>
              <p:nvPr/>
            </p:nvSpPr>
            <p:spPr bwMode="auto">
              <a:xfrm flipV="1">
                <a:off x="2930" y="3406"/>
                <a:ext cx="365"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20" name="Line 33"/>
              <p:cNvSpPr>
                <a:spLocks noChangeShapeType="1"/>
              </p:cNvSpPr>
              <p:nvPr/>
            </p:nvSpPr>
            <p:spPr bwMode="auto">
              <a:xfrm>
                <a:off x="3295" y="340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21" name="Line 34"/>
              <p:cNvSpPr>
                <a:spLocks noChangeShapeType="1"/>
              </p:cNvSpPr>
              <p:nvPr/>
            </p:nvSpPr>
            <p:spPr bwMode="auto">
              <a:xfrm flipV="1">
                <a:off x="3295" y="3356"/>
                <a:ext cx="344"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22" name="Line 35"/>
              <p:cNvSpPr>
                <a:spLocks noChangeShapeType="1"/>
              </p:cNvSpPr>
              <p:nvPr/>
            </p:nvSpPr>
            <p:spPr bwMode="auto">
              <a:xfrm>
                <a:off x="3639" y="335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23" name="Line 36"/>
              <p:cNvSpPr>
                <a:spLocks noChangeShapeType="1"/>
              </p:cNvSpPr>
              <p:nvPr/>
            </p:nvSpPr>
            <p:spPr bwMode="auto">
              <a:xfrm flipV="1">
                <a:off x="3639" y="3275"/>
                <a:ext cx="305"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24" name="Line 37"/>
              <p:cNvSpPr>
                <a:spLocks noChangeShapeType="1"/>
              </p:cNvSpPr>
              <p:nvPr/>
            </p:nvSpPr>
            <p:spPr bwMode="auto">
              <a:xfrm>
                <a:off x="3944" y="327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25" name="Line 38"/>
              <p:cNvSpPr>
                <a:spLocks noChangeShapeType="1"/>
              </p:cNvSpPr>
              <p:nvPr/>
            </p:nvSpPr>
            <p:spPr bwMode="auto">
              <a:xfrm flipV="1">
                <a:off x="3944" y="3163"/>
                <a:ext cx="263" cy="1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26" name="Line 39"/>
              <p:cNvSpPr>
                <a:spLocks noChangeShapeType="1"/>
              </p:cNvSpPr>
              <p:nvPr/>
            </p:nvSpPr>
            <p:spPr bwMode="auto">
              <a:xfrm>
                <a:off x="4207" y="316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27" name="Line 40"/>
              <p:cNvSpPr>
                <a:spLocks noChangeShapeType="1"/>
              </p:cNvSpPr>
              <p:nvPr/>
            </p:nvSpPr>
            <p:spPr bwMode="auto">
              <a:xfrm flipV="1">
                <a:off x="4207" y="3102"/>
                <a:ext cx="112"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28" name="Line 41"/>
              <p:cNvSpPr>
                <a:spLocks noChangeShapeType="1"/>
              </p:cNvSpPr>
              <p:nvPr/>
            </p:nvSpPr>
            <p:spPr bwMode="auto">
              <a:xfrm>
                <a:off x="4319" y="310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29" name="Line 42"/>
              <p:cNvSpPr>
                <a:spLocks noChangeShapeType="1"/>
              </p:cNvSpPr>
              <p:nvPr/>
            </p:nvSpPr>
            <p:spPr bwMode="auto">
              <a:xfrm flipV="1">
                <a:off x="4319" y="3041"/>
                <a:ext cx="11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30" name="Line 43"/>
              <p:cNvSpPr>
                <a:spLocks noChangeShapeType="1"/>
              </p:cNvSpPr>
              <p:nvPr/>
            </p:nvSpPr>
            <p:spPr bwMode="auto">
              <a:xfrm>
                <a:off x="4430" y="304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31" name="Line 44"/>
              <p:cNvSpPr>
                <a:spLocks noChangeShapeType="1"/>
              </p:cNvSpPr>
              <p:nvPr/>
            </p:nvSpPr>
            <p:spPr bwMode="auto">
              <a:xfrm flipV="1">
                <a:off x="4430" y="2970"/>
                <a:ext cx="92"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32" name="Line 45"/>
              <p:cNvSpPr>
                <a:spLocks noChangeShapeType="1"/>
              </p:cNvSpPr>
              <p:nvPr/>
            </p:nvSpPr>
            <p:spPr bwMode="auto">
              <a:xfrm>
                <a:off x="4522" y="297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33" name="Line 46"/>
              <p:cNvSpPr>
                <a:spLocks noChangeShapeType="1"/>
              </p:cNvSpPr>
              <p:nvPr/>
            </p:nvSpPr>
            <p:spPr bwMode="auto">
              <a:xfrm flipV="1">
                <a:off x="4522" y="2889"/>
                <a:ext cx="71"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34" name="Line 47"/>
              <p:cNvSpPr>
                <a:spLocks noChangeShapeType="1"/>
              </p:cNvSpPr>
              <p:nvPr/>
            </p:nvSpPr>
            <p:spPr bwMode="auto">
              <a:xfrm>
                <a:off x="4593" y="288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35" name="Line 48"/>
              <p:cNvSpPr>
                <a:spLocks noChangeShapeType="1"/>
              </p:cNvSpPr>
              <p:nvPr/>
            </p:nvSpPr>
            <p:spPr bwMode="auto">
              <a:xfrm flipV="1">
                <a:off x="4593" y="2808"/>
                <a:ext cx="60"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36" name="Line 49"/>
              <p:cNvSpPr>
                <a:spLocks noChangeShapeType="1"/>
              </p:cNvSpPr>
              <p:nvPr/>
            </p:nvSpPr>
            <p:spPr bwMode="auto">
              <a:xfrm>
                <a:off x="4653" y="280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37" name="Line 50"/>
              <p:cNvSpPr>
                <a:spLocks noChangeShapeType="1"/>
              </p:cNvSpPr>
              <p:nvPr/>
            </p:nvSpPr>
            <p:spPr bwMode="auto">
              <a:xfrm flipV="1">
                <a:off x="4653" y="2727"/>
                <a:ext cx="41"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38" name="Line 51"/>
              <p:cNvSpPr>
                <a:spLocks noChangeShapeType="1"/>
              </p:cNvSpPr>
              <p:nvPr/>
            </p:nvSpPr>
            <p:spPr bwMode="auto">
              <a:xfrm>
                <a:off x="4694" y="272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39" name="Line 52"/>
              <p:cNvSpPr>
                <a:spLocks noChangeShapeType="1"/>
              </p:cNvSpPr>
              <p:nvPr/>
            </p:nvSpPr>
            <p:spPr bwMode="auto">
              <a:xfrm flipV="1">
                <a:off x="4694" y="2636"/>
                <a:ext cx="30" cy="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40" name="Line 53"/>
              <p:cNvSpPr>
                <a:spLocks noChangeShapeType="1"/>
              </p:cNvSpPr>
              <p:nvPr/>
            </p:nvSpPr>
            <p:spPr bwMode="auto">
              <a:xfrm>
                <a:off x="4724" y="263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41" name="Line 54"/>
              <p:cNvSpPr>
                <a:spLocks noChangeShapeType="1"/>
              </p:cNvSpPr>
              <p:nvPr/>
            </p:nvSpPr>
            <p:spPr bwMode="auto">
              <a:xfrm flipV="1">
                <a:off x="4724" y="2555"/>
                <a:ext cx="11"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42" name="Line 55"/>
              <p:cNvSpPr>
                <a:spLocks noChangeShapeType="1"/>
              </p:cNvSpPr>
              <p:nvPr/>
            </p:nvSpPr>
            <p:spPr bwMode="auto">
              <a:xfrm>
                <a:off x="473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43" name="Line 56"/>
              <p:cNvSpPr>
                <a:spLocks noChangeShapeType="1"/>
              </p:cNvSpPr>
              <p:nvPr/>
            </p:nvSpPr>
            <p:spPr bwMode="auto">
              <a:xfrm>
                <a:off x="473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44" name="Line 57"/>
              <p:cNvSpPr>
                <a:spLocks noChangeShapeType="1"/>
              </p:cNvSpPr>
              <p:nvPr/>
            </p:nvSpPr>
            <p:spPr bwMode="auto">
              <a:xfrm>
                <a:off x="473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45" name="Line 58"/>
              <p:cNvSpPr>
                <a:spLocks noChangeShapeType="1"/>
              </p:cNvSpPr>
              <p:nvPr/>
            </p:nvSpPr>
            <p:spPr bwMode="auto">
              <a:xfrm flipH="1" flipV="1">
                <a:off x="4724" y="2473"/>
                <a:ext cx="11"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46" name="Line 59"/>
              <p:cNvSpPr>
                <a:spLocks noChangeShapeType="1"/>
              </p:cNvSpPr>
              <p:nvPr/>
            </p:nvSpPr>
            <p:spPr bwMode="auto">
              <a:xfrm>
                <a:off x="4724" y="247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47" name="Line 60"/>
              <p:cNvSpPr>
                <a:spLocks noChangeShapeType="1"/>
              </p:cNvSpPr>
              <p:nvPr/>
            </p:nvSpPr>
            <p:spPr bwMode="auto">
              <a:xfrm flipH="1" flipV="1">
                <a:off x="4704" y="2392"/>
                <a:ext cx="20"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48" name="Line 61"/>
              <p:cNvSpPr>
                <a:spLocks noChangeShapeType="1"/>
              </p:cNvSpPr>
              <p:nvPr/>
            </p:nvSpPr>
            <p:spPr bwMode="auto">
              <a:xfrm>
                <a:off x="4704" y="239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49" name="Line 62"/>
              <p:cNvSpPr>
                <a:spLocks noChangeShapeType="1"/>
              </p:cNvSpPr>
              <p:nvPr/>
            </p:nvSpPr>
            <p:spPr bwMode="auto">
              <a:xfrm flipH="1" flipV="1">
                <a:off x="4664" y="2321"/>
                <a:ext cx="4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50" name="Line 63"/>
              <p:cNvSpPr>
                <a:spLocks noChangeShapeType="1"/>
              </p:cNvSpPr>
              <p:nvPr/>
            </p:nvSpPr>
            <p:spPr bwMode="auto">
              <a:xfrm>
                <a:off x="4664" y="232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51" name="Line 64"/>
              <p:cNvSpPr>
                <a:spLocks noChangeShapeType="1"/>
              </p:cNvSpPr>
              <p:nvPr/>
            </p:nvSpPr>
            <p:spPr bwMode="auto">
              <a:xfrm flipH="1" flipV="1">
                <a:off x="4613" y="2250"/>
                <a:ext cx="5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52" name="Line 65"/>
              <p:cNvSpPr>
                <a:spLocks noChangeShapeType="1"/>
              </p:cNvSpPr>
              <p:nvPr/>
            </p:nvSpPr>
            <p:spPr bwMode="auto">
              <a:xfrm>
                <a:off x="4613" y="22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53" name="Line 66"/>
              <p:cNvSpPr>
                <a:spLocks noChangeShapeType="1"/>
              </p:cNvSpPr>
              <p:nvPr/>
            </p:nvSpPr>
            <p:spPr bwMode="auto">
              <a:xfrm flipH="1" flipV="1">
                <a:off x="4542" y="2179"/>
                <a:ext cx="7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54" name="Line 67"/>
              <p:cNvSpPr>
                <a:spLocks noChangeShapeType="1"/>
              </p:cNvSpPr>
              <p:nvPr/>
            </p:nvSpPr>
            <p:spPr bwMode="auto">
              <a:xfrm>
                <a:off x="4542" y="217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55" name="Line 68"/>
              <p:cNvSpPr>
                <a:spLocks noChangeShapeType="1"/>
              </p:cNvSpPr>
              <p:nvPr/>
            </p:nvSpPr>
            <p:spPr bwMode="auto">
              <a:xfrm flipH="1" flipV="1">
                <a:off x="4461" y="2119"/>
                <a:ext cx="81" cy="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56" name="Line 69"/>
              <p:cNvSpPr>
                <a:spLocks noChangeShapeType="1"/>
              </p:cNvSpPr>
              <p:nvPr/>
            </p:nvSpPr>
            <p:spPr bwMode="auto">
              <a:xfrm>
                <a:off x="4461" y="211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57" name="Line 70"/>
              <p:cNvSpPr>
                <a:spLocks noChangeShapeType="1"/>
              </p:cNvSpPr>
              <p:nvPr/>
            </p:nvSpPr>
            <p:spPr bwMode="auto">
              <a:xfrm flipH="1" flipV="1">
                <a:off x="4370" y="2058"/>
                <a:ext cx="9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58" name="Line 71"/>
              <p:cNvSpPr>
                <a:spLocks noChangeShapeType="1"/>
              </p:cNvSpPr>
              <p:nvPr/>
            </p:nvSpPr>
            <p:spPr bwMode="auto">
              <a:xfrm>
                <a:off x="4370" y="205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59" name="Line 72"/>
              <p:cNvSpPr>
                <a:spLocks noChangeShapeType="1"/>
              </p:cNvSpPr>
              <p:nvPr/>
            </p:nvSpPr>
            <p:spPr bwMode="auto">
              <a:xfrm flipH="1" flipV="1">
                <a:off x="4268" y="2007"/>
                <a:ext cx="10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60" name="Line 73"/>
              <p:cNvSpPr>
                <a:spLocks noChangeShapeType="1"/>
              </p:cNvSpPr>
              <p:nvPr/>
            </p:nvSpPr>
            <p:spPr bwMode="auto">
              <a:xfrm>
                <a:off x="4268" y="200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61" name="Line 74"/>
              <p:cNvSpPr>
                <a:spLocks noChangeShapeType="1"/>
              </p:cNvSpPr>
              <p:nvPr/>
            </p:nvSpPr>
            <p:spPr bwMode="auto">
              <a:xfrm flipH="1" flipV="1">
                <a:off x="4025" y="1906"/>
                <a:ext cx="243" cy="10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62" name="Line 75"/>
              <p:cNvSpPr>
                <a:spLocks noChangeShapeType="1"/>
              </p:cNvSpPr>
              <p:nvPr/>
            </p:nvSpPr>
            <p:spPr bwMode="auto">
              <a:xfrm>
                <a:off x="4025" y="190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63" name="Line 76"/>
              <p:cNvSpPr>
                <a:spLocks noChangeShapeType="1"/>
              </p:cNvSpPr>
              <p:nvPr/>
            </p:nvSpPr>
            <p:spPr bwMode="auto">
              <a:xfrm flipH="1" flipV="1">
                <a:off x="3751" y="1835"/>
                <a:ext cx="274"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64" name="Line 77"/>
              <p:cNvSpPr>
                <a:spLocks noChangeShapeType="1"/>
              </p:cNvSpPr>
              <p:nvPr/>
            </p:nvSpPr>
            <p:spPr bwMode="auto">
              <a:xfrm>
                <a:off x="3751" y="183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65" name="Line 78"/>
              <p:cNvSpPr>
                <a:spLocks noChangeShapeType="1"/>
              </p:cNvSpPr>
              <p:nvPr/>
            </p:nvSpPr>
            <p:spPr bwMode="auto">
              <a:xfrm flipH="1" flipV="1">
                <a:off x="3457" y="1794"/>
                <a:ext cx="294"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66" name="Line 79"/>
              <p:cNvSpPr>
                <a:spLocks noChangeShapeType="1"/>
              </p:cNvSpPr>
              <p:nvPr/>
            </p:nvSpPr>
            <p:spPr bwMode="auto">
              <a:xfrm>
                <a:off x="3457" y="179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67" name="Line 80"/>
              <p:cNvSpPr>
                <a:spLocks noChangeShapeType="1"/>
              </p:cNvSpPr>
              <p:nvPr/>
            </p:nvSpPr>
            <p:spPr bwMode="auto">
              <a:xfrm flipH="1" flipV="1">
                <a:off x="3133" y="1774"/>
                <a:ext cx="324"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68" name="Line 81"/>
              <p:cNvSpPr>
                <a:spLocks noChangeShapeType="1"/>
              </p:cNvSpPr>
              <p:nvPr/>
            </p:nvSpPr>
            <p:spPr bwMode="auto">
              <a:xfrm>
                <a:off x="3133" y="177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69" name="Line 82"/>
              <p:cNvSpPr>
                <a:spLocks noChangeShapeType="1"/>
              </p:cNvSpPr>
              <p:nvPr/>
            </p:nvSpPr>
            <p:spPr bwMode="auto">
              <a:xfrm>
                <a:off x="3133" y="177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70" name="Line 83"/>
              <p:cNvSpPr>
                <a:spLocks noChangeShapeType="1"/>
              </p:cNvSpPr>
              <p:nvPr/>
            </p:nvSpPr>
            <p:spPr bwMode="auto">
              <a:xfrm>
                <a:off x="3133" y="177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71" name="Line 84"/>
              <p:cNvSpPr>
                <a:spLocks noChangeShapeType="1"/>
              </p:cNvSpPr>
              <p:nvPr/>
            </p:nvSpPr>
            <p:spPr bwMode="auto">
              <a:xfrm flipH="1">
                <a:off x="2808" y="1774"/>
                <a:ext cx="325"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72" name="Line 85"/>
              <p:cNvSpPr>
                <a:spLocks noChangeShapeType="1"/>
              </p:cNvSpPr>
              <p:nvPr/>
            </p:nvSpPr>
            <p:spPr bwMode="auto">
              <a:xfrm>
                <a:off x="2808" y="179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73" name="Line 86"/>
              <p:cNvSpPr>
                <a:spLocks noChangeShapeType="1"/>
              </p:cNvSpPr>
              <p:nvPr/>
            </p:nvSpPr>
            <p:spPr bwMode="auto">
              <a:xfrm flipH="1">
                <a:off x="2504" y="1794"/>
                <a:ext cx="304"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74" name="Line 87"/>
              <p:cNvSpPr>
                <a:spLocks noChangeShapeType="1"/>
              </p:cNvSpPr>
              <p:nvPr/>
            </p:nvSpPr>
            <p:spPr bwMode="auto">
              <a:xfrm>
                <a:off x="2504" y="183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75" name="Line 88"/>
              <p:cNvSpPr>
                <a:spLocks noChangeShapeType="1"/>
              </p:cNvSpPr>
              <p:nvPr/>
            </p:nvSpPr>
            <p:spPr bwMode="auto">
              <a:xfrm flipH="1">
                <a:off x="2230" y="1835"/>
                <a:ext cx="274"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76" name="Line 89"/>
              <p:cNvSpPr>
                <a:spLocks noChangeShapeType="1"/>
              </p:cNvSpPr>
              <p:nvPr/>
            </p:nvSpPr>
            <p:spPr bwMode="auto">
              <a:xfrm>
                <a:off x="2230" y="190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77" name="Line 90"/>
              <p:cNvSpPr>
                <a:spLocks noChangeShapeType="1"/>
              </p:cNvSpPr>
              <p:nvPr/>
            </p:nvSpPr>
            <p:spPr bwMode="auto">
              <a:xfrm flipH="1">
                <a:off x="1997" y="1906"/>
                <a:ext cx="233" cy="10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78" name="Line 91"/>
              <p:cNvSpPr>
                <a:spLocks noChangeShapeType="1"/>
              </p:cNvSpPr>
              <p:nvPr/>
            </p:nvSpPr>
            <p:spPr bwMode="auto">
              <a:xfrm>
                <a:off x="1997" y="200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79" name="Line 92"/>
              <p:cNvSpPr>
                <a:spLocks noChangeShapeType="1"/>
              </p:cNvSpPr>
              <p:nvPr/>
            </p:nvSpPr>
            <p:spPr bwMode="auto">
              <a:xfrm flipH="1">
                <a:off x="1896" y="2007"/>
                <a:ext cx="10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80" name="Line 93"/>
              <p:cNvSpPr>
                <a:spLocks noChangeShapeType="1"/>
              </p:cNvSpPr>
              <p:nvPr/>
            </p:nvSpPr>
            <p:spPr bwMode="auto">
              <a:xfrm>
                <a:off x="1896" y="205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81" name="Line 94"/>
              <p:cNvSpPr>
                <a:spLocks noChangeShapeType="1"/>
              </p:cNvSpPr>
              <p:nvPr/>
            </p:nvSpPr>
            <p:spPr bwMode="auto">
              <a:xfrm flipH="1">
                <a:off x="1804" y="2058"/>
                <a:ext cx="92"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82" name="Line 95"/>
              <p:cNvSpPr>
                <a:spLocks noChangeShapeType="1"/>
              </p:cNvSpPr>
              <p:nvPr/>
            </p:nvSpPr>
            <p:spPr bwMode="auto">
              <a:xfrm>
                <a:off x="1804" y="211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83" name="Line 96"/>
              <p:cNvSpPr>
                <a:spLocks noChangeShapeType="1"/>
              </p:cNvSpPr>
              <p:nvPr/>
            </p:nvSpPr>
            <p:spPr bwMode="auto">
              <a:xfrm flipH="1">
                <a:off x="1723" y="2119"/>
                <a:ext cx="81" cy="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84" name="Line 97"/>
              <p:cNvSpPr>
                <a:spLocks noChangeShapeType="1"/>
              </p:cNvSpPr>
              <p:nvPr/>
            </p:nvSpPr>
            <p:spPr bwMode="auto">
              <a:xfrm>
                <a:off x="1723" y="217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85" name="Line 98"/>
              <p:cNvSpPr>
                <a:spLocks noChangeShapeType="1"/>
              </p:cNvSpPr>
              <p:nvPr/>
            </p:nvSpPr>
            <p:spPr bwMode="auto">
              <a:xfrm flipH="1">
                <a:off x="1652" y="2179"/>
                <a:ext cx="7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86" name="Line 99"/>
              <p:cNvSpPr>
                <a:spLocks noChangeShapeType="1"/>
              </p:cNvSpPr>
              <p:nvPr/>
            </p:nvSpPr>
            <p:spPr bwMode="auto">
              <a:xfrm>
                <a:off x="1652" y="22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87" name="Line 100"/>
              <p:cNvSpPr>
                <a:spLocks noChangeShapeType="1"/>
              </p:cNvSpPr>
              <p:nvPr/>
            </p:nvSpPr>
            <p:spPr bwMode="auto">
              <a:xfrm flipH="1">
                <a:off x="1601" y="2250"/>
                <a:ext cx="5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88" name="Line 101"/>
              <p:cNvSpPr>
                <a:spLocks noChangeShapeType="1"/>
              </p:cNvSpPr>
              <p:nvPr/>
            </p:nvSpPr>
            <p:spPr bwMode="auto">
              <a:xfrm>
                <a:off x="1601" y="232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89" name="Line 102"/>
              <p:cNvSpPr>
                <a:spLocks noChangeShapeType="1"/>
              </p:cNvSpPr>
              <p:nvPr/>
            </p:nvSpPr>
            <p:spPr bwMode="auto">
              <a:xfrm flipH="1">
                <a:off x="1561" y="2321"/>
                <a:ext cx="4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0" name="Line 103"/>
              <p:cNvSpPr>
                <a:spLocks noChangeShapeType="1"/>
              </p:cNvSpPr>
              <p:nvPr/>
            </p:nvSpPr>
            <p:spPr bwMode="auto">
              <a:xfrm>
                <a:off x="1561" y="239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1" name="Line 104"/>
              <p:cNvSpPr>
                <a:spLocks noChangeShapeType="1"/>
              </p:cNvSpPr>
              <p:nvPr/>
            </p:nvSpPr>
            <p:spPr bwMode="auto">
              <a:xfrm flipH="1">
                <a:off x="1541" y="2392"/>
                <a:ext cx="20"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2" name="Line 105"/>
              <p:cNvSpPr>
                <a:spLocks noChangeShapeType="1"/>
              </p:cNvSpPr>
              <p:nvPr/>
            </p:nvSpPr>
            <p:spPr bwMode="auto">
              <a:xfrm>
                <a:off x="1541" y="247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3" name="Line 106"/>
              <p:cNvSpPr>
                <a:spLocks noChangeShapeType="1"/>
              </p:cNvSpPr>
              <p:nvPr/>
            </p:nvSpPr>
            <p:spPr bwMode="auto">
              <a:xfrm flipH="1">
                <a:off x="1530" y="2473"/>
                <a:ext cx="11"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4" name="Line 107"/>
              <p:cNvSpPr>
                <a:spLocks noChangeShapeType="1"/>
              </p:cNvSpPr>
              <p:nvPr/>
            </p:nvSpPr>
            <p:spPr bwMode="auto">
              <a:xfrm>
                <a:off x="1530"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5" name="Line 108"/>
              <p:cNvSpPr>
                <a:spLocks noChangeShapeType="1"/>
              </p:cNvSpPr>
              <p:nvPr/>
            </p:nvSpPr>
            <p:spPr bwMode="auto">
              <a:xfrm>
                <a:off x="1530"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6" name="Line 109"/>
              <p:cNvSpPr>
                <a:spLocks noChangeShapeType="1"/>
              </p:cNvSpPr>
              <p:nvPr/>
            </p:nvSpPr>
            <p:spPr bwMode="auto">
              <a:xfrm>
                <a:off x="1530"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7" name="Line 110"/>
              <p:cNvSpPr>
                <a:spLocks noChangeShapeType="1"/>
              </p:cNvSpPr>
              <p:nvPr/>
            </p:nvSpPr>
            <p:spPr bwMode="auto">
              <a:xfrm>
                <a:off x="1530" y="2555"/>
                <a:ext cx="1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8" name="Line 111"/>
              <p:cNvSpPr>
                <a:spLocks noChangeShapeType="1"/>
              </p:cNvSpPr>
              <p:nvPr/>
            </p:nvSpPr>
            <p:spPr bwMode="auto">
              <a:xfrm>
                <a:off x="1541" y="262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9" name="Line 112"/>
              <p:cNvSpPr>
                <a:spLocks noChangeShapeType="1"/>
              </p:cNvSpPr>
              <p:nvPr/>
            </p:nvSpPr>
            <p:spPr bwMode="auto">
              <a:xfrm>
                <a:off x="1541" y="2626"/>
                <a:ext cx="2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00" name="Line 113"/>
              <p:cNvSpPr>
                <a:spLocks noChangeShapeType="1"/>
              </p:cNvSpPr>
              <p:nvPr/>
            </p:nvSpPr>
            <p:spPr bwMode="auto">
              <a:xfrm>
                <a:off x="1561" y="269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01" name="Line 114"/>
              <p:cNvSpPr>
                <a:spLocks noChangeShapeType="1"/>
              </p:cNvSpPr>
              <p:nvPr/>
            </p:nvSpPr>
            <p:spPr bwMode="auto">
              <a:xfrm>
                <a:off x="1561" y="2697"/>
                <a:ext cx="4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02" name="Line 115"/>
              <p:cNvSpPr>
                <a:spLocks noChangeShapeType="1"/>
              </p:cNvSpPr>
              <p:nvPr/>
            </p:nvSpPr>
            <p:spPr bwMode="auto">
              <a:xfrm>
                <a:off x="1601" y="276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03" name="Line 116"/>
              <p:cNvSpPr>
                <a:spLocks noChangeShapeType="1"/>
              </p:cNvSpPr>
              <p:nvPr/>
            </p:nvSpPr>
            <p:spPr bwMode="auto">
              <a:xfrm>
                <a:off x="1601" y="2768"/>
                <a:ext cx="5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04" name="Line 117"/>
              <p:cNvSpPr>
                <a:spLocks noChangeShapeType="1"/>
              </p:cNvSpPr>
              <p:nvPr/>
            </p:nvSpPr>
            <p:spPr bwMode="auto">
              <a:xfrm>
                <a:off x="1652" y="283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05" name="Line 118"/>
              <p:cNvSpPr>
                <a:spLocks noChangeShapeType="1"/>
              </p:cNvSpPr>
              <p:nvPr/>
            </p:nvSpPr>
            <p:spPr bwMode="auto">
              <a:xfrm>
                <a:off x="1652" y="283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06" name="Line 119"/>
              <p:cNvSpPr>
                <a:spLocks noChangeShapeType="1"/>
              </p:cNvSpPr>
              <p:nvPr/>
            </p:nvSpPr>
            <p:spPr bwMode="auto">
              <a:xfrm>
                <a:off x="1652" y="283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07" name="Line 120"/>
              <p:cNvSpPr>
                <a:spLocks noChangeShapeType="1"/>
              </p:cNvSpPr>
              <p:nvPr/>
            </p:nvSpPr>
            <p:spPr bwMode="auto">
              <a:xfrm>
                <a:off x="1652" y="2839"/>
                <a:ext cx="102" cy="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08" name="Line 121"/>
              <p:cNvSpPr>
                <a:spLocks noChangeShapeType="1"/>
              </p:cNvSpPr>
              <p:nvPr/>
            </p:nvSpPr>
            <p:spPr bwMode="auto">
              <a:xfrm>
                <a:off x="1754" y="293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09" name="Line 122"/>
              <p:cNvSpPr>
                <a:spLocks noChangeShapeType="1"/>
              </p:cNvSpPr>
              <p:nvPr/>
            </p:nvSpPr>
            <p:spPr bwMode="auto">
              <a:xfrm>
                <a:off x="1754" y="2930"/>
                <a:ext cx="131" cy="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10" name="Line 123"/>
              <p:cNvSpPr>
                <a:spLocks noChangeShapeType="1"/>
              </p:cNvSpPr>
              <p:nvPr/>
            </p:nvSpPr>
            <p:spPr bwMode="auto">
              <a:xfrm>
                <a:off x="1885" y="302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11" name="Line 124"/>
              <p:cNvSpPr>
                <a:spLocks noChangeShapeType="1"/>
              </p:cNvSpPr>
              <p:nvPr/>
            </p:nvSpPr>
            <p:spPr bwMode="auto">
              <a:xfrm>
                <a:off x="1885" y="302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12" name="Line 125"/>
              <p:cNvSpPr>
                <a:spLocks noChangeShapeType="1"/>
              </p:cNvSpPr>
              <p:nvPr/>
            </p:nvSpPr>
            <p:spPr bwMode="auto">
              <a:xfrm>
                <a:off x="1885" y="302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13" name="Line 126"/>
              <p:cNvSpPr>
                <a:spLocks noChangeShapeType="1"/>
              </p:cNvSpPr>
              <p:nvPr/>
            </p:nvSpPr>
            <p:spPr bwMode="auto">
              <a:xfrm>
                <a:off x="1885" y="3021"/>
                <a:ext cx="11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14" name="Line 127"/>
              <p:cNvSpPr>
                <a:spLocks noChangeShapeType="1"/>
              </p:cNvSpPr>
              <p:nvPr/>
            </p:nvSpPr>
            <p:spPr bwMode="auto">
              <a:xfrm>
                <a:off x="1997" y="307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15" name="Line 128"/>
              <p:cNvSpPr>
                <a:spLocks noChangeShapeType="1"/>
              </p:cNvSpPr>
              <p:nvPr/>
            </p:nvSpPr>
            <p:spPr bwMode="auto">
              <a:xfrm>
                <a:off x="1997" y="3072"/>
                <a:ext cx="11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16" name="Line 129"/>
              <p:cNvSpPr>
                <a:spLocks noChangeShapeType="1"/>
              </p:cNvSpPr>
              <p:nvPr/>
            </p:nvSpPr>
            <p:spPr bwMode="auto">
              <a:xfrm>
                <a:off x="2108" y="312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17" name="Line 130"/>
              <p:cNvSpPr>
                <a:spLocks noChangeShapeType="1"/>
              </p:cNvSpPr>
              <p:nvPr/>
            </p:nvSpPr>
            <p:spPr bwMode="auto">
              <a:xfrm>
                <a:off x="2108" y="3122"/>
                <a:ext cx="132"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18" name="Line 131"/>
              <p:cNvSpPr>
                <a:spLocks noChangeShapeType="1"/>
              </p:cNvSpPr>
              <p:nvPr/>
            </p:nvSpPr>
            <p:spPr bwMode="auto">
              <a:xfrm>
                <a:off x="2240" y="316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19" name="Line 132"/>
              <p:cNvSpPr>
                <a:spLocks noChangeShapeType="1"/>
              </p:cNvSpPr>
              <p:nvPr/>
            </p:nvSpPr>
            <p:spPr bwMode="auto">
              <a:xfrm>
                <a:off x="2240" y="3163"/>
                <a:ext cx="142"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20" name="Line 133"/>
              <p:cNvSpPr>
                <a:spLocks noChangeShapeType="1"/>
              </p:cNvSpPr>
              <p:nvPr/>
            </p:nvSpPr>
            <p:spPr bwMode="auto">
              <a:xfrm>
                <a:off x="2382" y="320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21" name="Line 134"/>
              <p:cNvSpPr>
                <a:spLocks noChangeShapeType="1"/>
              </p:cNvSpPr>
              <p:nvPr/>
            </p:nvSpPr>
            <p:spPr bwMode="auto">
              <a:xfrm>
                <a:off x="2382" y="3204"/>
                <a:ext cx="304"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22" name="Line 135"/>
              <p:cNvSpPr>
                <a:spLocks noChangeShapeType="1"/>
              </p:cNvSpPr>
              <p:nvPr/>
            </p:nvSpPr>
            <p:spPr bwMode="auto">
              <a:xfrm>
                <a:off x="2686" y="325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23" name="Line 136"/>
              <p:cNvSpPr>
                <a:spLocks noChangeShapeType="1"/>
              </p:cNvSpPr>
              <p:nvPr/>
            </p:nvSpPr>
            <p:spPr bwMode="auto">
              <a:xfrm>
                <a:off x="2686" y="3254"/>
                <a:ext cx="325"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24" name="Line 137"/>
              <p:cNvSpPr>
                <a:spLocks noChangeShapeType="1"/>
              </p:cNvSpPr>
              <p:nvPr/>
            </p:nvSpPr>
            <p:spPr bwMode="auto">
              <a:xfrm>
                <a:off x="3011" y="326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25" name="Line 138"/>
              <p:cNvSpPr>
                <a:spLocks noChangeShapeType="1"/>
              </p:cNvSpPr>
              <p:nvPr/>
            </p:nvSpPr>
            <p:spPr bwMode="auto">
              <a:xfrm>
                <a:off x="3011" y="326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26" name="Line 139"/>
              <p:cNvSpPr>
                <a:spLocks noChangeShapeType="1"/>
              </p:cNvSpPr>
              <p:nvPr/>
            </p:nvSpPr>
            <p:spPr bwMode="auto">
              <a:xfrm>
                <a:off x="3011" y="326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27" name="Line 140"/>
              <p:cNvSpPr>
                <a:spLocks noChangeShapeType="1"/>
              </p:cNvSpPr>
              <p:nvPr/>
            </p:nvSpPr>
            <p:spPr bwMode="auto">
              <a:xfrm flipV="1">
                <a:off x="3011" y="3254"/>
                <a:ext cx="304"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28" name="Line 141"/>
              <p:cNvSpPr>
                <a:spLocks noChangeShapeType="1"/>
              </p:cNvSpPr>
              <p:nvPr/>
            </p:nvSpPr>
            <p:spPr bwMode="auto">
              <a:xfrm>
                <a:off x="3315" y="325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29" name="Line 142"/>
              <p:cNvSpPr>
                <a:spLocks noChangeShapeType="1"/>
              </p:cNvSpPr>
              <p:nvPr/>
            </p:nvSpPr>
            <p:spPr bwMode="auto">
              <a:xfrm flipV="1">
                <a:off x="3315" y="3214"/>
                <a:ext cx="274"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30" name="Line 143"/>
              <p:cNvSpPr>
                <a:spLocks noChangeShapeType="1"/>
              </p:cNvSpPr>
              <p:nvPr/>
            </p:nvSpPr>
            <p:spPr bwMode="auto">
              <a:xfrm>
                <a:off x="3589" y="321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31" name="Line 144"/>
              <p:cNvSpPr>
                <a:spLocks noChangeShapeType="1"/>
              </p:cNvSpPr>
              <p:nvPr/>
            </p:nvSpPr>
            <p:spPr bwMode="auto">
              <a:xfrm flipV="1">
                <a:off x="3589" y="3143"/>
                <a:ext cx="253"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32" name="Line 145"/>
              <p:cNvSpPr>
                <a:spLocks noChangeShapeType="1"/>
              </p:cNvSpPr>
              <p:nvPr/>
            </p:nvSpPr>
            <p:spPr bwMode="auto">
              <a:xfrm>
                <a:off x="3842" y="314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33" name="Line 146"/>
              <p:cNvSpPr>
                <a:spLocks noChangeShapeType="1"/>
              </p:cNvSpPr>
              <p:nvPr/>
            </p:nvSpPr>
            <p:spPr bwMode="auto">
              <a:xfrm flipV="1">
                <a:off x="3842" y="3062"/>
                <a:ext cx="223"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34" name="Line 147"/>
              <p:cNvSpPr>
                <a:spLocks noChangeShapeType="1"/>
              </p:cNvSpPr>
              <p:nvPr/>
            </p:nvSpPr>
            <p:spPr bwMode="auto">
              <a:xfrm>
                <a:off x="4065" y="30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35" name="Line 148"/>
              <p:cNvSpPr>
                <a:spLocks noChangeShapeType="1"/>
              </p:cNvSpPr>
              <p:nvPr/>
            </p:nvSpPr>
            <p:spPr bwMode="auto">
              <a:xfrm flipV="1">
                <a:off x="4065" y="3011"/>
                <a:ext cx="9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36" name="Line 149"/>
              <p:cNvSpPr>
                <a:spLocks noChangeShapeType="1"/>
              </p:cNvSpPr>
              <p:nvPr/>
            </p:nvSpPr>
            <p:spPr bwMode="auto">
              <a:xfrm>
                <a:off x="4157" y="301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37" name="Line 150"/>
              <p:cNvSpPr>
                <a:spLocks noChangeShapeType="1"/>
              </p:cNvSpPr>
              <p:nvPr/>
            </p:nvSpPr>
            <p:spPr bwMode="auto">
              <a:xfrm flipV="1">
                <a:off x="4157" y="2950"/>
                <a:ext cx="8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38" name="Line 151"/>
              <p:cNvSpPr>
                <a:spLocks noChangeShapeType="1"/>
              </p:cNvSpPr>
              <p:nvPr/>
            </p:nvSpPr>
            <p:spPr bwMode="auto">
              <a:xfrm>
                <a:off x="4238"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39" name="Line 152"/>
              <p:cNvSpPr>
                <a:spLocks noChangeShapeType="1"/>
              </p:cNvSpPr>
              <p:nvPr/>
            </p:nvSpPr>
            <p:spPr bwMode="auto">
              <a:xfrm flipV="1">
                <a:off x="4238" y="2889"/>
                <a:ext cx="8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40" name="Line 153"/>
              <p:cNvSpPr>
                <a:spLocks noChangeShapeType="1"/>
              </p:cNvSpPr>
              <p:nvPr/>
            </p:nvSpPr>
            <p:spPr bwMode="auto">
              <a:xfrm>
                <a:off x="4319" y="288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41" name="Line 154"/>
              <p:cNvSpPr>
                <a:spLocks noChangeShapeType="1"/>
              </p:cNvSpPr>
              <p:nvPr/>
            </p:nvSpPr>
            <p:spPr bwMode="auto">
              <a:xfrm flipV="1">
                <a:off x="4319" y="2828"/>
                <a:ext cx="6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42" name="Line 155"/>
              <p:cNvSpPr>
                <a:spLocks noChangeShapeType="1"/>
              </p:cNvSpPr>
              <p:nvPr/>
            </p:nvSpPr>
            <p:spPr bwMode="auto">
              <a:xfrm>
                <a:off x="4380" y="282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43" name="Line 156"/>
              <p:cNvSpPr>
                <a:spLocks noChangeShapeType="1"/>
              </p:cNvSpPr>
              <p:nvPr/>
            </p:nvSpPr>
            <p:spPr bwMode="auto">
              <a:xfrm flipV="1">
                <a:off x="4380" y="2768"/>
                <a:ext cx="50" cy="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44" name="Line 157"/>
              <p:cNvSpPr>
                <a:spLocks noChangeShapeType="1"/>
              </p:cNvSpPr>
              <p:nvPr/>
            </p:nvSpPr>
            <p:spPr bwMode="auto">
              <a:xfrm>
                <a:off x="4430" y="276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45" name="Line 158"/>
              <p:cNvSpPr>
                <a:spLocks noChangeShapeType="1"/>
              </p:cNvSpPr>
              <p:nvPr/>
            </p:nvSpPr>
            <p:spPr bwMode="auto">
              <a:xfrm flipV="1">
                <a:off x="4430" y="2697"/>
                <a:ext cx="3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46" name="Line 159"/>
              <p:cNvSpPr>
                <a:spLocks noChangeShapeType="1"/>
              </p:cNvSpPr>
              <p:nvPr/>
            </p:nvSpPr>
            <p:spPr bwMode="auto">
              <a:xfrm>
                <a:off x="4461" y="269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47" name="Line 160"/>
              <p:cNvSpPr>
                <a:spLocks noChangeShapeType="1"/>
              </p:cNvSpPr>
              <p:nvPr/>
            </p:nvSpPr>
            <p:spPr bwMode="auto">
              <a:xfrm flipV="1">
                <a:off x="4461" y="2626"/>
                <a:ext cx="3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48" name="Line 161"/>
              <p:cNvSpPr>
                <a:spLocks noChangeShapeType="1"/>
              </p:cNvSpPr>
              <p:nvPr/>
            </p:nvSpPr>
            <p:spPr bwMode="auto">
              <a:xfrm>
                <a:off x="4491" y="262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49" name="Line 162"/>
              <p:cNvSpPr>
                <a:spLocks noChangeShapeType="1"/>
              </p:cNvSpPr>
              <p:nvPr/>
            </p:nvSpPr>
            <p:spPr bwMode="auto">
              <a:xfrm flipV="1">
                <a:off x="4491" y="2555"/>
                <a:ext cx="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50" name="Line 163"/>
              <p:cNvSpPr>
                <a:spLocks noChangeShapeType="1"/>
              </p:cNvSpPr>
              <p:nvPr/>
            </p:nvSpPr>
            <p:spPr bwMode="auto">
              <a:xfrm>
                <a:off x="4491"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51" name="Line 164"/>
              <p:cNvSpPr>
                <a:spLocks noChangeShapeType="1"/>
              </p:cNvSpPr>
              <p:nvPr/>
            </p:nvSpPr>
            <p:spPr bwMode="auto">
              <a:xfrm>
                <a:off x="4491"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52" name="Line 165"/>
              <p:cNvSpPr>
                <a:spLocks noChangeShapeType="1"/>
              </p:cNvSpPr>
              <p:nvPr/>
            </p:nvSpPr>
            <p:spPr bwMode="auto">
              <a:xfrm>
                <a:off x="4491"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53" name="Line 166"/>
              <p:cNvSpPr>
                <a:spLocks noChangeShapeType="1"/>
              </p:cNvSpPr>
              <p:nvPr/>
            </p:nvSpPr>
            <p:spPr bwMode="auto">
              <a:xfrm flipV="1">
                <a:off x="4491" y="2484"/>
                <a:ext cx="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54" name="Line 167"/>
              <p:cNvSpPr>
                <a:spLocks noChangeShapeType="1"/>
              </p:cNvSpPr>
              <p:nvPr/>
            </p:nvSpPr>
            <p:spPr bwMode="auto">
              <a:xfrm>
                <a:off x="4491" y="248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55" name="Line 168"/>
              <p:cNvSpPr>
                <a:spLocks noChangeShapeType="1"/>
              </p:cNvSpPr>
              <p:nvPr/>
            </p:nvSpPr>
            <p:spPr bwMode="auto">
              <a:xfrm flipH="1" flipV="1">
                <a:off x="4471" y="2423"/>
                <a:ext cx="20"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56" name="Line 169"/>
              <p:cNvSpPr>
                <a:spLocks noChangeShapeType="1"/>
              </p:cNvSpPr>
              <p:nvPr/>
            </p:nvSpPr>
            <p:spPr bwMode="auto">
              <a:xfrm>
                <a:off x="4471" y="242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57" name="Line 170"/>
              <p:cNvSpPr>
                <a:spLocks noChangeShapeType="1"/>
              </p:cNvSpPr>
              <p:nvPr/>
            </p:nvSpPr>
            <p:spPr bwMode="auto">
              <a:xfrm flipH="1" flipV="1">
                <a:off x="4440" y="2362"/>
                <a:ext cx="3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58" name="Line 171"/>
              <p:cNvSpPr>
                <a:spLocks noChangeShapeType="1"/>
              </p:cNvSpPr>
              <p:nvPr/>
            </p:nvSpPr>
            <p:spPr bwMode="auto">
              <a:xfrm>
                <a:off x="4440" y="23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59" name="Line 172"/>
              <p:cNvSpPr>
                <a:spLocks noChangeShapeType="1"/>
              </p:cNvSpPr>
              <p:nvPr/>
            </p:nvSpPr>
            <p:spPr bwMode="auto">
              <a:xfrm flipH="1" flipV="1">
                <a:off x="4390" y="2301"/>
                <a:ext cx="50"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60" name="Line 173"/>
              <p:cNvSpPr>
                <a:spLocks noChangeShapeType="1"/>
              </p:cNvSpPr>
              <p:nvPr/>
            </p:nvSpPr>
            <p:spPr bwMode="auto">
              <a:xfrm>
                <a:off x="4390" y="230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61" name="Line 174"/>
              <p:cNvSpPr>
                <a:spLocks noChangeShapeType="1"/>
              </p:cNvSpPr>
              <p:nvPr/>
            </p:nvSpPr>
            <p:spPr bwMode="auto">
              <a:xfrm flipH="1" flipV="1">
                <a:off x="4268" y="2200"/>
                <a:ext cx="122" cy="10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62" name="Line 175"/>
              <p:cNvSpPr>
                <a:spLocks noChangeShapeType="1"/>
              </p:cNvSpPr>
              <p:nvPr/>
            </p:nvSpPr>
            <p:spPr bwMode="auto">
              <a:xfrm>
                <a:off x="4268" y="220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63" name="Line 176"/>
              <p:cNvSpPr>
                <a:spLocks noChangeShapeType="1"/>
              </p:cNvSpPr>
              <p:nvPr/>
            </p:nvSpPr>
            <p:spPr bwMode="auto">
              <a:xfrm flipH="1" flipV="1">
                <a:off x="4116" y="2108"/>
                <a:ext cx="152" cy="9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64" name="Line 177"/>
              <p:cNvSpPr>
                <a:spLocks noChangeShapeType="1"/>
              </p:cNvSpPr>
              <p:nvPr/>
            </p:nvSpPr>
            <p:spPr bwMode="auto">
              <a:xfrm>
                <a:off x="4116" y="210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65" name="Line 178"/>
              <p:cNvSpPr>
                <a:spLocks noChangeShapeType="1"/>
              </p:cNvSpPr>
              <p:nvPr/>
            </p:nvSpPr>
            <p:spPr bwMode="auto">
              <a:xfrm flipH="1" flipV="1">
                <a:off x="3923" y="2027"/>
                <a:ext cx="193"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66" name="Line 179"/>
              <p:cNvSpPr>
                <a:spLocks noChangeShapeType="1"/>
              </p:cNvSpPr>
              <p:nvPr/>
            </p:nvSpPr>
            <p:spPr bwMode="auto">
              <a:xfrm>
                <a:off x="3923" y="202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67" name="Line 180"/>
              <p:cNvSpPr>
                <a:spLocks noChangeShapeType="1"/>
              </p:cNvSpPr>
              <p:nvPr/>
            </p:nvSpPr>
            <p:spPr bwMode="auto">
              <a:xfrm flipH="1" flipV="1">
                <a:off x="3700" y="1967"/>
                <a:ext cx="223" cy="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68" name="Line 181"/>
              <p:cNvSpPr>
                <a:spLocks noChangeShapeType="1"/>
              </p:cNvSpPr>
              <p:nvPr/>
            </p:nvSpPr>
            <p:spPr bwMode="auto">
              <a:xfrm>
                <a:off x="3700" y="196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69" name="Line 182"/>
              <p:cNvSpPr>
                <a:spLocks noChangeShapeType="1"/>
              </p:cNvSpPr>
              <p:nvPr/>
            </p:nvSpPr>
            <p:spPr bwMode="auto">
              <a:xfrm flipH="1" flipV="1">
                <a:off x="3457" y="1936"/>
                <a:ext cx="243" cy="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70" name="Line 183"/>
              <p:cNvSpPr>
                <a:spLocks noChangeShapeType="1"/>
              </p:cNvSpPr>
              <p:nvPr/>
            </p:nvSpPr>
            <p:spPr bwMode="auto">
              <a:xfrm>
                <a:off x="3457" y="193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71" name="Line 184"/>
              <p:cNvSpPr>
                <a:spLocks noChangeShapeType="1"/>
              </p:cNvSpPr>
              <p:nvPr/>
            </p:nvSpPr>
            <p:spPr bwMode="auto">
              <a:xfrm flipH="1" flipV="1">
                <a:off x="3193" y="1916"/>
                <a:ext cx="264"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72" name="Line 185"/>
              <p:cNvSpPr>
                <a:spLocks noChangeShapeType="1"/>
              </p:cNvSpPr>
              <p:nvPr/>
            </p:nvSpPr>
            <p:spPr bwMode="auto">
              <a:xfrm>
                <a:off x="3193" y="191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73" name="Line 186"/>
              <p:cNvSpPr>
                <a:spLocks noChangeShapeType="1"/>
              </p:cNvSpPr>
              <p:nvPr/>
            </p:nvSpPr>
            <p:spPr bwMode="auto">
              <a:xfrm>
                <a:off x="3193" y="191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74" name="Line 187"/>
              <p:cNvSpPr>
                <a:spLocks noChangeShapeType="1"/>
              </p:cNvSpPr>
              <p:nvPr/>
            </p:nvSpPr>
            <p:spPr bwMode="auto">
              <a:xfrm>
                <a:off x="3193" y="191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75" name="Line 188"/>
              <p:cNvSpPr>
                <a:spLocks noChangeShapeType="1"/>
              </p:cNvSpPr>
              <p:nvPr/>
            </p:nvSpPr>
            <p:spPr bwMode="auto">
              <a:xfrm flipH="1">
                <a:off x="2930" y="1916"/>
                <a:ext cx="263"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76" name="Line 189"/>
              <p:cNvSpPr>
                <a:spLocks noChangeShapeType="1"/>
              </p:cNvSpPr>
              <p:nvPr/>
            </p:nvSpPr>
            <p:spPr bwMode="auto">
              <a:xfrm>
                <a:off x="2930" y="193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77" name="Line 190"/>
              <p:cNvSpPr>
                <a:spLocks noChangeShapeType="1"/>
              </p:cNvSpPr>
              <p:nvPr/>
            </p:nvSpPr>
            <p:spPr bwMode="auto">
              <a:xfrm flipH="1">
                <a:off x="2676" y="1936"/>
                <a:ext cx="254" cy="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78" name="Line 191"/>
              <p:cNvSpPr>
                <a:spLocks noChangeShapeType="1"/>
              </p:cNvSpPr>
              <p:nvPr/>
            </p:nvSpPr>
            <p:spPr bwMode="auto">
              <a:xfrm>
                <a:off x="2676" y="196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79" name="Line 192"/>
              <p:cNvSpPr>
                <a:spLocks noChangeShapeType="1"/>
              </p:cNvSpPr>
              <p:nvPr/>
            </p:nvSpPr>
            <p:spPr bwMode="auto">
              <a:xfrm flipH="1">
                <a:off x="2453" y="1967"/>
                <a:ext cx="223" cy="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80" name="Line 193"/>
              <p:cNvSpPr>
                <a:spLocks noChangeShapeType="1"/>
              </p:cNvSpPr>
              <p:nvPr/>
            </p:nvSpPr>
            <p:spPr bwMode="auto">
              <a:xfrm>
                <a:off x="2453" y="202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81" name="Line 194"/>
              <p:cNvSpPr>
                <a:spLocks noChangeShapeType="1"/>
              </p:cNvSpPr>
              <p:nvPr/>
            </p:nvSpPr>
            <p:spPr bwMode="auto">
              <a:xfrm flipH="1">
                <a:off x="2261" y="2027"/>
                <a:ext cx="192"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82" name="Line 195"/>
              <p:cNvSpPr>
                <a:spLocks noChangeShapeType="1"/>
              </p:cNvSpPr>
              <p:nvPr/>
            </p:nvSpPr>
            <p:spPr bwMode="auto">
              <a:xfrm>
                <a:off x="2261" y="210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83" name="Line 196"/>
              <p:cNvSpPr>
                <a:spLocks noChangeShapeType="1"/>
              </p:cNvSpPr>
              <p:nvPr/>
            </p:nvSpPr>
            <p:spPr bwMode="auto">
              <a:xfrm flipH="1">
                <a:off x="2108" y="2108"/>
                <a:ext cx="153" cy="9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84" name="Line 197"/>
              <p:cNvSpPr>
                <a:spLocks noChangeShapeType="1"/>
              </p:cNvSpPr>
              <p:nvPr/>
            </p:nvSpPr>
            <p:spPr bwMode="auto">
              <a:xfrm>
                <a:off x="2108" y="220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85" name="Line 198"/>
              <p:cNvSpPr>
                <a:spLocks noChangeShapeType="1"/>
              </p:cNvSpPr>
              <p:nvPr/>
            </p:nvSpPr>
            <p:spPr bwMode="auto">
              <a:xfrm flipH="1">
                <a:off x="1987" y="2200"/>
                <a:ext cx="121" cy="10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86" name="Line 199"/>
              <p:cNvSpPr>
                <a:spLocks noChangeShapeType="1"/>
              </p:cNvSpPr>
              <p:nvPr/>
            </p:nvSpPr>
            <p:spPr bwMode="auto">
              <a:xfrm>
                <a:off x="1987" y="230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87" name="Line 200"/>
              <p:cNvSpPr>
                <a:spLocks noChangeShapeType="1"/>
              </p:cNvSpPr>
              <p:nvPr/>
            </p:nvSpPr>
            <p:spPr bwMode="auto">
              <a:xfrm flipH="1">
                <a:off x="1936" y="2301"/>
                <a:ext cx="5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88" name="Line 201"/>
              <p:cNvSpPr>
                <a:spLocks noChangeShapeType="1"/>
              </p:cNvSpPr>
              <p:nvPr/>
            </p:nvSpPr>
            <p:spPr bwMode="auto">
              <a:xfrm>
                <a:off x="1936" y="23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89" name="Line 202"/>
              <p:cNvSpPr>
                <a:spLocks noChangeShapeType="1"/>
              </p:cNvSpPr>
              <p:nvPr/>
            </p:nvSpPr>
            <p:spPr bwMode="auto">
              <a:xfrm flipH="1">
                <a:off x="1906" y="2362"/>
                <a:ext cx="30"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90" name="Line 203"/>
              <p:cNvSpPr>
                <a:spLocks noChangeShapeType="1"/>
              </p:cNvSpPr>
              <p:nvPr/>
            </p:nvSpPr>
            <p:spPr bwMode="auto">
              <a:xfrm>
                <a:off x="1906" y="242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91" name="Line 204"/>
              <p:cNvSpPr>
                <a:spLocks noChangeShapeType="1"/>
              </p:cNvSpPr>
              <p:nvPr/>
            </p:nvSpPr>
            <p:spPr bwMode="auto">
              <a:xfrm flipH="1">
                <a:off x="1885" y="2423"/>
                <a:ext cx="2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92" name="Line 205"/>
              <p:cNvSpPr>
                <a:spLocks noChangeShapeType="1"/>
              </p:cNvSpPr>
              <p:nvPr/>
            </p:nvSpPr>
            <p:spPr bwMode="auto">
              <a:xfrm>
                <a:off x="1885" y="248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88" name="Group 407"/>
            <p:cNvGrpSpPr>
              <a:grpSpLocks/>
            </p:cNvGrpSpPr>
            <p:nvPr/>
          </p:nvGrpSpPr>
          <p:grpSpPr bwMode="auto">
            <a:xfrm>
              <a:off x="1652" y="1916"/>
              <a:ext cx="2839" cy="1349"/>
              <a:chOff x="1652" y="1916"/>
              <a:chExt cx="2839" cy="1349"/>
            </a:xfrm>
          </p:grpSpPr>
          <p:sp>
            <p:nvSpPr>
              <p:cNvPr id="20993" name="Line 207"/>
              <p:cNvSpPr>
                <a:spLocks noChangeShapeType="1"/>
              </p:cNvSpPr>
              <p:nvPr/>
            </p:nvSpPr>
            <p:spPr bwMode="auto">
              <a:xfrm>
                <a:off x="1885" y="2484"/>
                <a:ext cx="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94" name="Line 208"/>
              <p:cNvSpPr>
                <a:spLocks noChangeShapeType="1"/>
              </p:cNvSpPr>
              <p:nvPr/>
            </p:nvSpPr>
            <p:spPr bwMode="auto">
              <a:xfrm>
                <a:off x="18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95" name="Line 209"/>
              <p:cNvSpPr>
                <a:spLocks noChangeShapeType="1"/>
              </p:cNvSpPr>
              <p:nvPr/>
            </p:nvSpPr>
            <p:spPr bwMode="auto">
              <a:xfrm>
                <a:off x="18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96" name="Line 210"/>
              <p:cNvSpPr>
                <a:spLocks noChangeShapeType="1"/>
              </p:cNvSpPr>
              <p:nvPr/>
            </p:nvSpPr>
            <p:spPr bwMode="auto">
              <a:xfrm>
                <a:off x="18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97" name="Line 211"/>
              <p:cNvSpPr>
                <a:spLocks noChangeShapeType="1"/>
              </p:cNvSpPr>
              <p:nvPr/>
            </p:nvSpPr>
            <p:spPr bwMode="auto">
              <a:xfrm>
                <a:off x="1885" y="2555"/>
                <a:ext cx="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98" name="Line 212"/>
              <p:cNvSpPr>
                <a:spLocks noChangeShapeType="1"/>
              </p:cNvSpPr>
              <p:nvPr/>
            </p:nvSpPr>
            <p:spPr bwMode="auto">
              <a:xfrm>
                <a:off x="1885" y="260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99" name="Line 213"/>
              <p:cNvSpPr>
                <a:spLocks noChangeShapeType="1"/>
              </p:cNvSpPr>
              <p:nvPr/>
            </p:nvSpPr>
            <p:spPr bwMode="auto">
              <a:xfrm>
                <a:off x="1885" y="2605"/>
                <a:ext cx="2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00" name="Line 214"/>
              <p:cNvSpPr>
                <a:spLocks noChangeShapeType="1"/>
              </p:cNvSpPr>
              <p:nvPr/>
            </p:nvSpPr>
            <p:spPr bwMode="auto">
              <a:xfrm>
                <a:off x="1906" y="266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01" name="Line 215"/>
              <p:cNvSpPr>
                <a:spLocks noChangeShapeType="1"/>
              </p:cNvSpPr>
              <p:nvPr/>
            </p:nvSpPr>
            <p:spPr bwMode="auto">
              <a:xfrm>
                <a:off x="1906" y="2666"/>
                <a:ext cx="30"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02" name="Line 216"/>
              <p:cNvSpPr>
                <a:spLocks noChangeShapeType="1"/>
              </p:cNvSpPr>
              <p:nvPr/>
            </p:nvSpPr>
            <p:spPr bwMode="auto">
              <a:xfrm>
                <a:off x="1936" y="272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03" name="Line 217"/>
              <p:cNvSpPr>
                <a:spLocks noChangeShapeType="1"/>
              </p:cNvSpPr>
              <p:nvPr/>
            </p:nvSpPr>
            <p:spPr bwMode="auto">
              <a:xfrm>
                <a:off x="1936" y="2727"/>
                <a:ext cx="4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04" name="Line 218"/>
              <p:cNvSpPr>
                <a:spLocks noChangeShapeType="1"/>
              </p:cNvSpPr>
              <p:nvPr/>
            </p:nvSpPr>
            <p:spPr bwMode="auto">
              <a:xfrm>
                <a:off x="1977" y="27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05" name="Line 219"/>
              <p:cNvSpPr>
                <a:spLocks noChangeShapeType="1"/>
              </p:cNvSpPr>
              <p:nvPr/>
            </p:nvSpPr>
            <p:spPr bwMode="auto">
              <a:xfrm>
                <a:off x="1977" y="27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06" name="Line 220"/>
              <p:cNvSpPr>
                <a:spLocks noChangeShapeType="1"/>
              </p:cNvSpPr>
              <p:nvPr/>
            </p:nvSpPr>
            <p:spPr bwMode="auto">
              <a:xfrm>
                <a:off x="1977" y="27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07" name="Line 221"/>
              <p:cNvSpPr>
                <a:spLocks noChangeShapeType="1"/>
              </p:cNvSpPr>
              <p:nvPr/>
            </p:nvSpPr>
            <p:spPr bwMode="auto">
              <a:xfrm>
                <a:off x="1977" y="2778"/>
                <a:ext cx="8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08" name="Line 222"/>
              <p:cNvSpPr>
                <a:spLocks noChangeShapeType="1"/>
              </p:cNvSpPr>
              <p:nvPr/>
            </p:nvSpPr>
            <p:spPr bwMode="auto">
              <a:xfrm>
                <a:off x="2058" y="284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09" name="Line 223"/>
              <p:cNvSpPr>
                <a:spLocks noChangeShapeType="1"/>
              </p:cNvSpPr>
              <p:nvPr/>
            </p:nvSpPr>
            <p:spPr bwMode="auto">
              <a:xfrm>
                <a:off x="2058" y="2849"/>
                <a:ext cx="101" cy="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10" name="Line 224"/>
              <p:cNvSpPr>
                <a:spLocks noChangeShapeType="1"/>
              </p:cNvSpPr>
              <p:nvPr/>
            </p:nvSpPr>
            <p:spPr bwMode="auto">
              <a:xfrm>
                <a:off x="2159" y="290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11" name="Line 225"/>
              <p:cNvSpPr>
                <a:spLocks noChangeShapeType="1"/>
              </p:cNvSpPr>
              <p:nvPr/>
            </p:nvSpPr>
            <p:spPr bwMode="auto">
              <a:xfrm>
                <a:off x="2159" y="290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12" name="Line 226"/>
              <p:cNvSpPr>
                <a:spLocks noChangeShapeType="1"/>
              </p:cNvSpPr>
              <p:nvPr/>
            </p:nvSpPr>
            <p:spPr bwMode="auto">
              <a:xfrm>
                <a:off x="2159" y="290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13" name="Line 227"/>
              <p:cNvSpPr>
                <a:spLocks noChangeShapeType="1"/>
              </p:cNvSpPr>
              <p:nvPr/>
            </p:nvSpPr>
            <p:spPr bwMode="auto">
              <a:xfrm>
                <a:off x="2159" y="2909"/>
                <a:ext cx="173" cy="9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14" name="Line 228"/>
              <p:cNvSpPr>
                <a:spLocks noChangeShapeType="1"/>
              </p:cNvSpPr>
              <p:nvPr/>
            </p:nvSpPr>
            <p:spPr bwMode="auto">
              <a:xfrm>
                <a:off x="2332" y="300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15" name="Line 229"/>
              <p:cNvSpPr>
                <a:spLocks noChangeShapeType="1"/>
              </p:cNvSpPr>
              <p:nvPr/>
            </p:nvSpPr>
            <p:spPr bwMode="auto">
              <a:xfrm>
                <a:off x="2332" y="3001"/>
                <a:ext cx="212"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16" name="Line 230"/>
              <p:cNvSpPr>
                <a:spLocks noChangeShapeType="1"/>
              </p:cNvSpPr>
              <p:nvPr/>
            </p:nvSpPr>
            <p:spPr bwMode="auto">
              <a:xfrm>
                <a:off x="2544" y="30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17" name="Line 231"/>
              <p:cNvSpPr>
                <a:spLocks noChangeShapeType="1"/>
              </p:cNvSpPr>
              <p:nvPr/>
            </p:nvSpPr>
            <p:spPr bwMode="auto">
              <a:xfrm>
                <a:off x="2544" y="3062"/>
                <a:ext cx="244"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18" name="Line 232"/>
              <p:cNvSpPr>
                <a:spLocks noChangeShapeType="1"/>
              </p:cNvSpPr>
              <p:nvPr/>
            </p:nvSpPr>
            <p:spPr bwMode="auto">
              <a:xfrm>
                <a:off x="2788" y="310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19" name="Line 233"/>
              <p:cNvSpPr>
                <a:spLocks noChangeShapeType="1"/>
              </p:cNvSpPr>
              <p:nvPr/>
            </p:nvSpPr>
            <p:spPr bwMode="auto">
              <a:xfrm>
                <a:off x="2788" y="3102"/>
                <a:ext cx="253"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20" name="Line 234"/>
              <p:cNvSpPr>
                <a:spLocks noChangeShapeType="1"/>
              </p:cNvSpPr>
              <p:nvPr/>
            </p:nvSpPr>
            <p:spPr bwMode="auto">
              <a:xfrm>
                <a:off x="3041" y="311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21" name="Line 235"/>
              <p:cNvSpPr>
                <a:spLocks noChangeShapeType="1"/>
              </p:cNvSpPr>
              <p:nvPr/>
            </p:nvSpPr>
            <p:spPr bwMode="auto">
              <a:xfrm>
                <a:off x="3041" y="311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22" name="Line 236"/>
              <p:cNvSpPr>
                <a:spLocks noChangeShapeType="1"/>
              </p:cNvSpPr>
              <p:nvPr/>
            </p:nvSpPr>
            <p:spPr bwMode="auto">
              <a:xfrm>
                <a:off x="3041" y="311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23" name="Line 237"/>
              <p:cNvSpPr>
                <a:spLocks noChangeShapeType="1"/>
              </p:cNvSpPr>
              <p:nvPr/>
            </p:nvSpPr>
            <p:spPr bwMode="auto">
              <a:xfrm flipV="1">
                <a:off x="3041" y="3102"/>
                <a:ext cx="244"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24" name="Line 238"/>
              <p:cNvSpPr>
                <a:spLocks noChangeShapeType="1"/>
              </p:cNvSpPr>
              <p:nvPr/>
            </p:nvSpPr>
            <p:spPr bwMode="auto">
              <a:xfrm>
                <a:off x="3285" y="310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25" name="Line 239"/>
              <p:cNvSpPr>
                <a:spLocks noChangeShapeType="1"/>
              </p:cNvSpPr>
              <p:nvPr/>
            </p:nvSpPr>
            <p:spPr bwMode="auto">
              <a:xfrm flipV="1">
                <a:off x="3285" y="3072"/>
                <a:ext cx="213" cy="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26" name="Line 240"/>
              <p:cNvSpPr>
                <a:spLocks noChangeShapeType="1"/>
              </p:cNvSpPr>
              <p:nvPr/>
            </p:nvSpPr>
            <p:spPr bwMode="auto">
              <a:xfrm>
                <a:off x="3498" y="307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27" name="Line 241"/>
              <p:cNvSpPr>
                <a:spLocks noChangeShapeType="1"/>
              </p:cNvSpPr>
              <p:nvPr/>
            </p:nvSpPr>
            <p:spPr bwMode="auto">
              <a:xfrm flipV="1">
                <a:off x="3498" y="3021"/>
                <a:ext cx="20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28" name="Line 242"/>
              <p:cNvSpPr>
                <a:spLocks noChangeShapeType="1"/>
              </p:cNvSpPr>
              <p:nvPr/>
            </p:nvSpPr>
            <p:spPr bwMode="auto">
              <a:xfrm>
                <a:off x="3700" y="302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29" name="Line 243"/>
              <p:cNvSpPr>
                <a:spLocks noChangeShapeType="1"/>
              </p:cNvSpPr>
              <p:nvPr/>
            </p:nvSpPr>
            <p:spPr bwMode="auto">
              <a:xfrm flipV="1">
                <a:off x="3700" y="2950"/>
                <a:ext cx="173"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30" name="Line 244"/>
              <p:cNvSpPr>
                <a:spLocks noChangeShapeType="1"/>
              </p:cNvSpPr>
              <p:nvPr/>
            </p:nvSpPr>
            <p:spPr bwMode="auto">
              <a:xfrm>
                <a:off x="3873"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31" name="Line 245"/>
              <p:cNvSpPr>
                <a:spLocks noChangeShapeType="1"/>
              </p:cNvSpPr>
              <p:nvPr/>
            </p:nvSpPr>
            <p:spPr bwMode="auto">
              <a:xfrm flipV="1">
                <a:off x="3873" y="2869"/>
                <a:ext cx="142"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32" name="Line 246"/>
              <p:cNvSpPr>
                <a:spLocks noChangeShapeType="1"/>
              </p:cNvSpPr>
              <p:nvPr/>
            </p:nvSpPr>
            <p:spPr bwMode="auto">
              <a:xfrm>
                <a:off x="4015" y="286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33" name="Line 247"/>
              <p:cNvSpPr>
                <a:spLocks noChangeShapeType="1"/>
              </p:cNvSpPr>
              <p:nvPr/>
            </p:nvSpPr>
            <p:spPr bwMode="auto">
              <a:xfrm flipV="1">
                <a:off x="4015" y="2768"/>
                <a:ext cx="101" cy="10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34" name="Line 248"/>
              <p:cNvSpPr>
                <a:spLocks noChangeShapeType="1"/>
              </p:cNvSpPr>
              <p:nvPr/>
            </p:nvSpPr>
            <p:spPr bwMode="auto">
              <a:xfrm>
                <a:off x="4116" y="276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35" name="Line 249"/>
              <p:cNvSpPr>
                <a:spLocks noChangeShapeType="1"/>
              </p:cNvSpPr>
              <p:nvPr/>
            </p:nvSpPr>
            <p:spPr bwMode="auto">
              <a:xfrm flipV="1">
                <a:off x="4116" y="2717"/>
                <a:ext cx="4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36" name="Line 250"/>
              <p:cNvSpPr>
                <a:spLocks noChangeShapeType="1"/>
              </p:cNvSpPr>
              <p:nvPr/>
            </p:nvSpPr>
            <p:spPr bwMode="auto">
              <a:xfrm>
                <a:off x="4157" y="271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37" name="Line 251"/>
              <p:cNvSpPr>
                <a:spLocks noChangeShapeType="1"/>
              </p:cNvSpPr>
              <p:nvPr/>
            </p:nvSpPr>
            <p:spPr bwMode="auto">
              <a:xfrm flipV="1">
                <a:off x="4157" y="2666"/>
                <a:ext cx="30"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38" name="Line 252"/>
              <p:cNvSpPr>
                <a:spLocks noChangeShapeType="1"/>
              </p:cNvSpPr>
              <p:nvPr/>
            </p:nvSpPr>
            <p:spPr bwMode="auto">
              <a:xfrm>
                <a:off x="4187" y="266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39" name="Line 253"/>
              <p:cNvSpPr>
                <a:spLocks noChangeShapeType="1"/>
              </p:cNvSpPr>
              <p:nvPr/>
            </p:nvSpPr>
            <p:spPr bwMode="auto">
              <a:xfrm flipV="1">
                <a:off x="4187" y="2605"/>
                <a:ext cx="20"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0" name="Line 254"/>
              <p:cNvSpPr>
                <a:spLocks noChangeShapeType="1"/>
              </p:cNvSpPr>
              <p:nvPr/>
            </p:nvSpPr>
            <p:spPr bwMode="auto">
              <a:xfrm>
                <a:off x="4207" y="260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1" name="Line 255"/>
              <p:cNvSpPr>
                <a:spLocks noChangeShapeType="1"/>
              </p:cNvSpPr>
              <p:nvPr/>
            </p:nvSpPr>
            <p:spPr bwMode="auto">
              <a:xfrm flipV="1">
                <a:off x="4207" y="2555"/>
                <a:ext cx="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2" name="Line 256"/>
              <p:cNvSpPr>
                <a:spLocks noChangeShapeType="1"/>
              </p:cNvSpPr>
              <p:nvPr/>
            </p:nvSpPr>
            <p:spPr bwMode="auto">
              <a:xfrm>
                <a:off x="4207"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3" name="Line 257"/>
              <p:cNvSpPr>
                <a:spLocks noChangeShapeType="1"/>
              </p:cNvSpPr>
              <p:nvPr/>
            </p:nvSpPr>
            <p:spPr bwMode="auto">
              <a:xfrm>
                <a:off x="4207"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4" name="Line 258"/>
              <p:cNvSpPr>
                <a:spLocks noChangeShapeType="1"/>
              </p:cNvSpPr>
              <p:nvPr/>
            </p:nvSpPr>
            <p:spPr bwMode="auto">
              <a:xfrm>
                <a:off x="4207"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5" name="Line 259"/>
              <p:cNvSpPr>
                <a:spLocks noChangeShapeType="1"/>
              </p:cNvSpPr>
              <p:nvPr/>
            </p:nvSpPr>
            <p:spPr bwMode="auto">
              <a:xfrm flipH="1" flipV="1">
                <a:off x="4197" y="2453"/>
                <a:ext cx="10" cy="10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6" name="Line 260"/>
              <p:cNvSpPr>
                <a:spLocks noChangeShapeType="1"/>
              </p:cNvSpPr>
              <p:nvPr/>
            </p:nvSpPr>
            <p:spPr bwMode="auto">
              <a:xfrm>
                <a:off x="4197" y="245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7" name="Line 261"/>
              <p:cNvSpPr>
                <a:spLocks noChangeShapeType="1"/>
              </p:cNvSpPr>
              <p:nvPr/>
            </p:nvSpPr>
            <p:spPr bwMode="auto">
              <a:xfrm flipH="1" flipV="1">
                <a:off x="4136" y="2362"/>
                <a:ext cx="61" cy="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8" name="Line 262"/>
              <p:cNvSpPr>
                <a:spLocks noChangeShapeType="1"/>
              </p:cNvSpPr>
              <p:nvPr/>
            </p:nvSpPr>
            <p:spPr bwMode="auto">
              <a:xfrm>
                <a:off x="4136" y="23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9" name="Line 263"/>
              <p:cNvSpPr>
                <a:spLocks noChangeShapeType="1"/>
              </p:cNvSpPr>
              <p:nvPr/>
            </p:nvSpPr>
            <p:spPr bwMode="auto">
              <a:xfrm flipH="1" flipV="1">
                <a:off x="4045" y="2281"/>
                <a:ext cx="91"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50" name="Line 264"/>
              <p:cNvSpPr>
                <a:spLocks noChangeShapeType="1"/>
              </p:cNvSpPr>
              <p:nvPr/>
            </p:nvSpPr>
            <p:spPr bwMode="auto">
              <a:xfrm>
                <a:off x="4045" y="228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51" name="Line 265"/>
              <p:cNvSpPr>
                <a:spLocks noChangeShapeType="1"/>
              </p:cNvSpPr>
              <p:nvPr/>
            </p:nvSpPr>
            <p:spPr bwMode="auto">
              <a:xfrm flipH="1" flipV="1">
                <a:off x="3923" y="2210"/>
                <a:ext cx="122"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52" name="Line 266"/>
              <p:cNvSpPr>
                <a:spLocks noChangeShapeType="1"/>
              </p:cNvSpPr>
              <p:nvPr/>
            </p:nvSpPr>
            <p:spPr bwMode="auto">
              <a:xfrm>
                <a:off x="3923" y="221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53" name="Line 267"/>
              <p:cNvSpPr>
                <a:spLocks noChangeShapeType="1"/>
              </p:cNvSpPr>
              <p:nvPr/>
            </p:nvSpPr>
            <p:spPr bwMode="auto">
              <a:xfrm flipH="1" flipV="1">
                <a:off x="3781" y="2159"/>
                <a:ext cx="14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54" name="Line 268"/>
              <p:cNvSpPr>
                <a:spLocks noChangeShapeType="1"/>
              </p:cNvSpPr>
              <p:nvPr/>
            </p:nvSpPr>
            <p:spPr bwMode="auto">
              <a:xfrm>
                <a:off x="3781" y="215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55" name="Line 269"/>
              <p:cNvSpPr>
                <a:spLocks noChangeShapeType="1"/>
              </p:cNvSpPr>
              <p:nvPr/>
            </p:nvSpPr>
            <p:spPr bwMode="auto">
              <a:xfrm flipH="1" flipV="1">
                <a:off x="3609" y="2108"/>
                <a:ext cx="17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56" name="Line 270"/>
              <p:cNvSpPr>
                <a:spLocks noChangeShapeType="1"/>
              </p:cNvSpPr>
              <p:nvPr/>
            </p:nvSpPr>
            <p:spPr bwMode="auto">
              <a:xfrm>
                <a:off x="3609" y="210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57" name="Line 271"/>
              <p:cNvSpPr>
                <a:spLocks noChangeShapeType="1"/>
              </p:cNvSpPr>
              <p:nvPr/>
            </p:nvSpPr>
            <p:spPr bwMode="auto">
              <a:xfrm flipH="1" flipV="1">
                <a:off x="3427" y="2088"/>
                <a:ext cx="182"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58" name="Line 272"/>
              <p:cNvSpPr>
                <a:spLocks noChangeShapeType="1"/>
              </p:cNvSpPr>
              <p:nvPr/>
            </p:nvSpPr>
            <p:spPr bwMode="auto">
              <a:xfrm>
                <a:off x="3427" y="208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59" name="Line 273"/>
              <p:cNvSpPr>
                <a:spLocks noChangeShapeType="1"/>
              </p:cNvSpPr>
              <p:nvPr/>
            </p:nvSpPr>
            <p:spPr bwMode="auto">
              <a:xfrm flipH="1" flipV="1">
                <a:off x="3224" y="2078"/>
                <a:ext cx="203"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60" name="Line 274"/>
              <p:cNvSpPr>
                <a:spLocks noChangeShapeType="1"/>
              </p:cNvSpPr>
              <p:nvPr/>
            </p:nvSpPr>
            <p:spPr bwMode="auto">
              <a:xfrm>
                <a:off x="3224" y="20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61" name="Line 275"/>
              <p:cNvSpPr>
                <a:spLocks noChangeShapeType="1"/>
              </p:cNvSpPr>
              <p:nvPr/>
            </p:nvSpPr>
            <p:spPr bwMode="auto">
              <a:xfrm>
                <a:off x="3224" y="20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62" name="Line 276"/>
              <p:cNvSpPr>
                <a:spLocks noChangeShapeType="1"/>
              </p:cNvSpPr>
              <p:nvPr/>
            </p:nvSpPr>
            <p:spPr bwMode="auto">
              <a:xfrm>
                <a:off x="3224" y="20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63" name="Line 277"/>
              <p:cNvSpPr>
                <a:spLocks noChangeShapeType="1"/>
              </p:cNvSpPr>
              <p:nvPr/>
            </p:nvSpPr>
            <p:spPr bwMode="auto">
              <a:xfrm flipH="1">
                <a:off x="3031" y="2078"/>
                <a:ext cx="193"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64" name="Line 278"/>
              <p:cNvSpPr>
                <a:spLocks noChangeShapeType="1"/>
              </p:cNvSpPr>
              <p:nvPr/>
            </p:nvSpPr>
            <p:spPr bwMode="auto">
              <a:xfrm>
                <a:off x="3031" y="208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65" name="Line 279"/>
              <p:cNvSpPr>
                <a:spLocks noChangeShapeType="1"/>
              </p:cNvSpPr>
              <p:nvPr/>
            </p:nvSpPr>
            <p:spPr bwMode="auto">
              <a:xfrm flipH="1">
                <a:off x="2849" y="2088"/>
                <a:ext cx="182"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66" name="Line 280"/>
              <p:cNvSpPr>
                <a:spLocks noChangeShapeType="1"/>
              </p:cNvSpPr>
              <p:nvPr/>
            </p:nvSpPr>
            <p:spPr bwMode="auto">
              <a:xfrm>
                <a:off x="2849" y="210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67" name="Line 281"/>
              <p:cNvSpPr>
                <a:spLocks noChangeShapeType="1"/>
              </p:cNvSpPr>
              <p:nvPr/>
            </p:nvSpPr>
            <p:spPr bwMode="auto">
              <a:xfrm flipH="1">
                <a:off x="2676" y="2108"/>
                <a:ext cx="173"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68" name="Line 282"/>
              <p:cNvSpPr>
                <a:spLocks noChangeShapeType="1"/>
              </p:cNvSpPr>
              <p:nvPr/>
            </p:nvSpPr>
            <p:spPr bwMode="auto">
              <a:xfrm>
                <a:off x="2676" y="215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69" name="Line 283"/>
              <p:cNvSpPr>
                <a:spLocks noChangeShapeType="1"/>
              </p:cNvSpPr>
              <p:nvPr/>
            </p:nvSpPr>
            <p:spPr bwMode="auto">
              <a:xfrm flipH="1">
                <a:off x="2534" y="2159"/>
                <a:ext cx="14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0" name="Line 284"/>
              <p:cNvSpPr>
                <a:spLocks noChangeShapeType="1"/>
              </p:cNvSpPr>
              <p:nvPr/>
            </p:nvSpPr>
            <p:spPr bwMode="auto">
              <a:xfrm>
                <a:off x="2534" y="221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1" name="Line 285"/>
              <p:cNvSpPr>
                <a:spLocks noChangeShapeType="1"/>
              </p:cNvSpPr>
              <p:nvPr/>
            </p:nvSpPr>
            <p:spPr bwMode="auto">
              <a:xfrm flipH="1">
                <a:off x="2413" y="2210"/>
                <a:ext cx="12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2" name="Line 286"/>
              <p:cNvSpPr>
                <a:spLocks noChangeShapeType="1"/>
              </p:cNvSpPr>
              <p:nvPr/>
            </p:nvSpPr>
            <p:spPr bwMode="auto">
              <a:xfrm>
                <a:off x="2413" y="228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3" name="Line 287"/>
              <p:cNvSpPr>
                <a:spLocks noChangeShapeType="1"/>
              </p:cNvSpPr>
              <p:nvPr/>
            </p:nvSpPr>
            <p:spPr bwMode="auto">
              <a:xfrm flipH="1">
                <a:off x="2321" y="2281"/>
                <a:ext cx="92"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4" name="Line 288"/>
              <p:cNvSpPr>
                <a:spLocks noChangeShapeType="1"/>
              </p:cNvSpPr>
              <p:nvPr/>
            </p:nvSpPr>
            <p:spPr bwMode="auto">
              <a:xfrm>
                <a:off x="2321" y="23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5" name="Line 289"/>
              <p:cNvSpPr>
                <a:spLocks noChangeShapeType="1"/>
              </p:cNvSpPr>
              <p:nvPr/>
            </p:nvSpPr>
            <p:spPr bwMode="auto">
              <a:xfrm flipH="1">
                <a:off x="2261" y="2362"/>
                <a:ext cx="60" cy="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6" name="Line 290"/>
              <p:cNvSpPr>
                <a:spLocks noChangeShapeType="1"/>
              </p:cNvSpPr>
              <p:nvPr/>
            </p:nvSpPr>
            <p:spPr bwMode="auto">
              <a:xfrm>
                <a:off x="2261" y="245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7" name="Line 291"/>
              <p:cNvSpPr>
                <a:spLocks noChangeShapeType="1"/>
              </p:cNvSpPr>
              <p:nvPr/>
            </p:nvSpPr>
            <p:spPr bwMode="auto">
              <a:xfrm flipH="1">
                <a:off x="2240" y="2453"/>
                <a:ext cx="21" cy="10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8" name="Line 292"/>
              <p:cNvSpPr>
                <a:spLocks noChangeShapeType="1"/>
              </p:cNvSpPr>
              <p:nvPr/>
            </p:nvSpPr>
            <p:spPr bwMode="auto">
              <a:xfrm>
                <a:off x="2240"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9" name="Line 293"/>
              <p:cNvSpPr>
                <a:spLocks noChangeShapeType="1"/>
              </p:cNvSpPr>
              <p:nvPr/>
            </p:nvSpPr>
            <p:spPr bwMode="auto">
              <a:xfrm>
                <a:off x="2240"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0" name="Line 294"/>
              <p:cNvSpPr>
                <a:spLocks noChangeShapeType="1"/>
              </p:cNvSpPr>
              <p:nvPr/>
            </p:nvSpPr>
            <p:spPr bwMode="auto">
              <a:xfrm>
                <a:off x="2240"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1" name="Line 295"/>
              <p:cNvSpPr>
                <a:spLocks noChangeShapeType="1"/>
              </p:cNvSpPr>
              <p:nvPr/>
            </p:nvSpPr>
            <p:spPr bwMode="auto">
              <a:xfrm>
                <a:off x="2240" y="2555"/>
                <a:ext cx="21"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2" name="Line 296"/>
              <p:cNvSpPr>
                <a:spLocks noChangeShapeType="1"/>
              </p:cNvSpPr>
              <p:nvPr/>
            </p:nvSpPr>
            <p:spPr bwMode="auto">
              <a:xfrm>
                <a:off x="2261" y="263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3" name="Line 297"/>
              <p:cNvSpPr>
                <a:spLocks noChangeShapeType="1"/>
              </p:cNvSpPr>
              <p:nvPr/>
            </p:nvSpPr>
            <p:spPr bwMode="auto">
              <a:xfrm>
                <a:off x="2261" y="2636"/>
                <a:ext cx="50"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4" name="Line 298"/>
              <p:cNvSpPr>
                <a:spLocks noChangeShapeType="1"/>
              </p:cNvSpPr>
              <p:nvPr/>
            </p:nvSpPr>
            <p:spPr bwMode="auto">
              <a:xfrm>
                <a:off x="2311" y="271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5" name="Line 299"/>
              <p:cNvSpPr>
                <a:spLocks noChangeShapeType="1"/>
              </p:cNvSpPr>
              <p:nvPr/>
            </p:nvSpPr>
            <p:spPr bwMode="auto">
              <a:xfrm>
                <a:off x="2311" y="271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6" name="Line 300"/>
              <p:cNvSpPr>
                <a:spLocks noChangeShapeType="1"/>
              </p:cNvSpPr>
              <p:nvPr/>
            </p:nvSpPr>
            <p:spPr bwMode="auto">
              <a:xfrm>
                <a:off x="2311" y="271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7" name="Line 301"/>
              <p:cNvSpPr>
                <a:spLocks noChangeShapeType="1"/>
              </p:cNvSpPr>
              <p:nvPr/>
            </p:nvSpPr>
            <p:spPr bwMode="auto">
              <a:xfrm>
                <a:off x="2311" y="2717"/>
                <a:ext cx="6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8" name="Line 302"/>
              <p:cNvSpPr>
                <a:spLocks noChangeShapeType="1"/>
              </p:cNvSpPr>
              <p:nvPr/>
            </p:nvSpPr>
            <p:spPr bwMode="auto">
              <a:xfrm>
                <a:off x="2372" y="276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9" name="Line 303"/>
              <p:cNvSpPr>
                <a:spLocks noChangeShapeType="1"/>
              </p:cNvSpPr>
              <p:nvPr/>
            </p:nvSpPr>
            <p:spPr bwMode="auto">
              <a:xfrm>
                <a:off x="2372" y="2768"/>
                <a:ext cx="7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0" name="Line 304"/>
              <p:cNvSpPr>
                <a:spLocks noChangeShapeType="1"/>
              </p:cNvSpPr>
              <p:nvPr/>
            </p:nvSpPr>
            <p:spPr bwMode="auto">
              <a:xfrm>
                <a:off x="2443" y="281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1" name="Line 305"/>
              <p:cNvSpPr>
                <a:spLocks noChangeShapeType="1"/>
              </p:cNvSpPr>
              <p:nvPr/>
            </p:nvSpPr>
            <p:spPr bwMode="auto">
              <a:xfrm>
                <a:off x="2443" y="281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2" name="Line 306"/>
              <p:cNvSpPr>
                <a:spLocks noChangeShapeType="1"/>
              </p:cNvSpPr>
              <p:nvPr/>
            </p:nvSpPr>
            <p:spPr bwMode="auto">
              <a:xfrm>
                <a:off x="2443" y="281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3" name="Line 307"/>
              <p:cNvSpPr>
                <a:spLocks noChangeShapeType="1"/>
              </p:cNvSpPr>
              <p:nvPr/>
            </p:nvSpPr>
            <p:spPr bwMode="auto">
              <a:xfrm>
                <a:off x="2443" y="2818"/>
                <a:ext cx="13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4" name="Line 308"/>
              <p:cNvSpPr>
                <a:spLocks noChangeShapeType="1"/>
              </p:cNvSpPr>
              <p:nvPr/>
            </p:nvSpPr>
            <p:spPr bwMode="auto">
              <a:xfrm>
                <a:off x="2575" y="286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5" name="Line 309"/>
              <p:cNvSpPr>
                <a:spLocks noChangeShapeType="1"/>
              </p:cNvSpPr>
              <p:nvPr/>
            </p:nvSpPr>
            <p:spPr bwMode="auto">
              <a:xfrm>
                <a:off x="2575" y="2869"/>
                <a:ext cx="142"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6" name="Line 310"/>
              <p:cNvSpPr>
                <a:spLocks noChangeShapeType="1"/>
              </p:cNvSpPr>
              <p:nvPr/>
            </p:nvSpPr>
            <p:spPr bwMode="auto">
              <a:xfrm>
                <a:off x="2717" y="290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7" name="Line 311"/>
              <p:cNvSpPr>
                <a:spLocks noChangeShapeType="1"/>
              </p:cNvSpPr>
              <p:nvPr/>
            </p:nvSpPr>
            <p:spPr bwMode="auto">
              <a:xfrm>
                <a:off x="2717" y="2909"/>
                <a:ext cx="172" cy="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8" name="Line 312"/>
              <p:cNvSpPr>
                <a:spLocks noChangeShapeType="1"/>
              </p:cNvSpPr>
              <p:nvPr/>
            </p:nvSpPr>
            <p:spPr bwMode="auto">
              <a:xfrm>
                <a:off x="2889" y="29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9" name="Line 313"/>
              <p:cNvSpPr>
                <a:spLocks noChangeShapeType="1"/>
              </p:cNvSpPr>
              <p:nvPr/>
            </p:nvSpPr>
            <p:spPr bwMode="auto">
              <a:xfrm>
                <a:off x="2889" y="2940"/>
                <a:ext cx="173"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0" name="Line 314"/>
              <p:cNvSpPr>
                <a:spLocks noChangeShapeType="1"/>
              </p:cNvSpPr>
              <p:nvPr/>
            </p:nvSpPr>
            <p:spPr bwMode="auto">
              <a:xfrm>
                <a:off x="3062"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1" name="Line 315"/>
              <p:cNvSpPr>
                <a:spLocks noChangeShapeType="1"/>
              </p:cNvSpPr>
              <p:nvPr/>
            </p:nvSpPr>
            <p:spPr bwMode="auto">
              <a:xfrm>
                <a:off x="3062"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2" name="Line 316"/>
              <p:cNvSpPr>
                <a:spLocks noChangeShapeType="1"/>
              </p:cNvSpPr>
              <p:nvPr/>
            </p:nvSpPr>
            <p:spPr bwMode="auto">
              <a:xfrm>
                <a:off x="3062"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3" name="Line 317"/>
              <p:cNvSpPr>
                <a:spLocks noChangeShapeType="1"/>
              </p:cNvSpPr>
              <p:nvPr/>
            </p:nvSpPr>
            <p:spPr bwMode="auto">
              <a:xfrm flipV="1">
                <a:off x="3062" y="2940"/>
                <a:ext cx="172"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4" name="Line 318"/>
              <p:cNvSpPr>
                <a:spLocks noChangeShapeType="1"/>
              </p:cNvSpPr>
              <p:nvPr/>
            </p:nvSpPr>
            <p:spPr bwMode="auto">
              <a:xfrm>
                <a:off x="3234" y="29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5" name="Line 319"/>
              <p:cNvSpPr>
                <a:spLocks noChangeShapeType="1"/>
              </p:cNvSpPr>
              <p:nvPr/>
            </p:nvSpPr>
            <p:spPr bwMode="auto">
              <a:xfrm flipV="1">
                <a:off x="3234" y="2920"/>
                <a:ext cx="152"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6" name="Line 320"/>
              <p:cNvSpPr>
                <a:spLocks noChangeShapeType="1"/>
              </p:cNvSpPr>
              <p:nvPr/>
            </p:nvSpPr>
            <p:spPr bwMode="auto">
              <a:xfrm>
                <a:off x="3386" y="292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7" name="Line 321"/>
              <p:cNvSpPr>
                <a:spLocks noChangeShapeType="1"/>
              </p:cNvSpPr>
              <p:nvPr/>
            </p:nvSpPr>
            <p:spPr bwMode="auto">
              <a:xfrm flipV="1">
                <a:off x="3386" y="2879"/>
                <a:ext cx="142"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8" name="Line 322"/>
              <p:cNvSpPr>
                <a:spLocks noChangeShapeType="1"/>
              </p:cNvSpPr>
              <p:nvPr/>
            </p:nvSpPr>
            <p:spPr bwMode="auto">
              <a:xfrm>
                <a:off x="3528" y="287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9" name="Line 323"/>
              <p:cNvSpPr>
                <a:spLocks noChangeShapeType="1"/>
              </p:cNvSpPr>
              <p:nvPr/>
            </p:nvSpPr>
            <p:spPr bwMode="auto">
              <a:xfrm flipV="1">
                <a:off x="3528" y="2828"/>
                <a:ext cx="12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10" name="Line 324"/>
              <p:cNvSpPr>
                <a:spLocks noChangeShapeType="1"/>
              </p:cNvSpPr>
              <p:nvPr/>
            </p:nvSpPr>
            <p:spPr bwMode="auto">
              <a:xfrm>
                <a:off x="3650" y="282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11" name="Line 325"/>
              <p:cNvSpPr>
                <a:spLocks noChangeShapeType="1"/>
              </p:cNvSpPr>
              <p:nvPr/>
            </p:nvSpPr>
            <p:spPr bwMode="auto">
              <a:xfrm flipV="1">
                <a:off x="3650" y="2778"/>
                <a:ext cx="10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12" name="Line 326"/>
              <p:cNvSpPr>
                <a:spLocks noChangeShapeType="1"/>
              </p:cNvSpPr>
              <p:nvPr/>
            </p:nvSpPr>
            <p:spPr bwMode="auto">
              <a:xfrm>
                <a:off x="3751" y="27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13" name="Line 327"/>
              <p:cNvSpPr>
                <a:spLocks noChangeShapeType="1"/>
              </p:cNvSpPr>
              <p:nvPr/>
            </p:nvSpPr>
            <p:spPr bwMode="auto">
              <a:xfrm flipV="1">
                <a:off x="3751" y="2707"/>
                <a:ext cx="7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14" name="Line 328"/>
              <p:cNvSpPr>
                <a:spLocks noChangeShapeType="1"/>
              </p:cNvSpPr>
              <p:nvPr/>
            </p:nvSpPr>
            <p:spPr bwMode="auto">
              <a:xfrm>
                <a:off x="3822" y="270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15" name="Line 329"/>
              <p:cNvSpPr>
                <a:spLocks noChangeShapeType="1"/>
              </p:cNvSpPr>
              <p:nvPr/>
            </p:nvSpPr>
            <p:spPr bwMode="auto">
              <a:xfrm flipV="1">
                <a:off x="3822" y="2636"/>
                <a:ext cx="5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16" name="Line 330"/>
              <p:cNvSpPr>
                <a:spLocks noChangeShapeType="1"/>
              </p:cNvSpPr>
              <p:nvPr/>
            </p:nvSpPr>
            <p:spPr bwMode="auto">
              <a:xfrm>
                <a:off x="3873" y="263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17" name="Line 331"/>
              <p:cNvSpPr>
                <a:spLocks noChangeShapeType="1"/>
              </p:cNvSpPr>
              <p:nvPr/>
            </p:nvSpPr>
            <p:spPr bwMode="auto">
              <a:xfrm flipV="1">
                <a:off x="3873" y="2555"/>
                <a:ext cx="20"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18" name="Line 332"/>
              <p:cNvSpPr>
                <a:spLocks noChangeShapeType="1"/>
              </p:cNvSpPr>
              <p:nvPr/>
            </p:nvSpPr>
            <p:spPr bwMode="auto">
              <a:xfrm>
                <a:off x="3893"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19" name="Line 333"/>
              <p:cNvSpPr>
                <a:spLocks noChangeShapeType="1"/>
              </p:cNvSpPr>
              <p:nvPr/>
            </p:nvSpPr>
            <p:spPr bwMode="auto">
              <a:xfrm>
                <a:off x="3893"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20" name="Line 334"/>
              <p:cNvSpPr>
                <a:spLocks noChangeShapeType="1"/>
              </p:cNvSpPr>
              <p:nvPr/>
            </p:nvSpPr>
            <p:spPr bwMode="auto">
              <a:xfrm>
                <a:off x="3893"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21" name="Line 335"/>
              <p:cNvSpPr>
                <a:spLocks noChangeShapeType="1"/>
              </p:cNvSpPr>
              <p:nvPr/>
            </p:nvSpPr>
            <p:spPr bwMode="auto">
              <a:xfrm flipH="1" flipV="1">
                <a:off x="3873" y="2484"/>
                <a:ext cx="2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22" name="Line 336"/>
              <p:cNvSpPr>
                <a:spLocks noChangeShapeType="1"/>
              </p:cNvSpPr>
              <p:nvPr/>
            </p:nvSpPr>
            <p:spPr bwMode="auto">
              <a:xfrm>
                <a:off x="3873" y="248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23" name="Line 337"/>
              <p:cNvSpPr>
                <a:spLocks noChangeShapeType="1"/>
              </p:cNvSpPr>
              <p:nvPr/>
            </p:nvSpPr>
            <p:spPr bwMode="auto">
              <a:xfrm flipH="1" flipV="1">
                <a:off x="3842" y="2433"/>
                <a:ext cx="3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24" name="Line 338"/>
              <p:cNvSpPr>
                <a:spLocks noChangeShapeType="1"/>
              </p:cNvSpPr>
              <p:nvPr/>
            </p:nvSpPr>
            <p:spPr bwMode="auto">
              <a:xfrm>
                <a:off x="3842" y="243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25" name="Line 339"/>
              <p:cNvSpPr>
                <a:spLocks noChangeShapeType="1"/>
              </p:cNvSpPr>
              <p:nvPr/>
            </p:nvSpPr>
            <p:spPr bwMode="auto">
              <a:xfrm flipH="1" flipV="1">
                <a:off x="3781" y="2372"/>
                <a:ext cx="6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26" name="Line 340"/>
              <p:cNvSpPr>
                <a:spLocks noChangeShapeType="1"/>
              </p:cNvSpPr>
              <p:nvPr/>
            </p:nvSpPr>
            <p:spPr bwMode="auto">
              <a:xfrm>
                <a:off x="3781" y="237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27" name="Line 341"/>
              <p:cNvSpPr>
                <a:spLocks noChangeShapeType="1"/>
              </p:cNvSpPr>
              <p:nvPr/>
            </p:nvSpPr>
            <p:spPr bwMode="auto">
              <a:xfrm flipH="1" flipV="1">
                <a:off x="3700" y="2332"/>
                <a:ext cx="81"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28" name="Line 342"/>
              <p:cNvSpPr>
                <a:spLocks noChangeShapeType="1"/>
              </p:cNvSpPr>
              <p:nvPr/>
            </p:nvSpPr>
            <p:spPr bwMode="auto">
              <a:xfrm>
                <a:off x="3700" y="233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29" name="Line 343"/>
              <p:cNvSpPr>
                <a:spLocks noChangeShapeType="1"/>
              </p:cNvSpPr>
              <p:nvPr/>
            </p:nvSpPr>
            <p:spPr bwMode="auto">
              <a:xfrm flipH="1" flipV="1">
                <a:off x="3599" y="2291"/>
                <a:ext cx="10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30" name="Line 344"/>
              <p:cNvSpPr>
                <a:spLocks noChangeShapeType="1"/>
              </p:cNvSpPr>
              <p:nvPr/>
            </p:nvSpPr>
            <p:spPr bwMode="auto">
              <a:xfrm>
                <a:off x="3599" y="229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31" name="Line 345"/>
              <p:cNvSpPr>
                <a:spLocks noChangeShapeType="1"/>
              </p:cNvSpPr>
              <p:nvPr/>
            </p:nvSpPr>
            <p:spPr bwMode="auto">
              <a:xfrm flipH="1" flipV="1">
                <a:off x="3487" y="2261"/>
                <a:ext cx="112" cy="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32" name="Line 346"/>
              <p:cNvSpPr>
                <a:spLocks noChangeShapeType="1"/>
              </p:cNvSpPr>
              <p:nvPr/>
            </p:nvSpPr>
            <p:spPr bwMode="auto">
              <a:xfrm>
                <a:off x="3487" y="226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33" name="Line 347"/>
              <p:cNvSpPr>
                <a:spLocks noChangeShapeType="1"/>
              </p:cNvSpPr>
              <p:nvPr/>
            </p:nvSpPr>
            <p:spPr bwMode="auto">
              <a:xfrm flipH="1" flipV="1">
                <a:off x="3366" y="2240"/>
                <a:ext cx="121" cy="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34" name="Line 348"/>
              <p:cNvSpPr>
                <a:spLocks noChangeShapeType="1"/>
              </p:cNvSpPr>
              <p:nvPr/>
            </p:nvSpPr>
            <p:spPr bwMode="auto">
              <a:xfrm>
                <a:off x="3366"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35" name="Line 349"/>
              <p:cNvSpPr>
                <a:spLocks noChangeShapeType="1"/>
              </p:cNvSpPr>
              <p:nvPr/>
            </p:nvSpPr>
            <p:spPr bwMode="auto">
              <a:xfrm flipH="1" flipV="1">
                <a:off x="3234" y="2230"/>
                <a:ext cx="132"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36" name="Line 350"/>
              <p:cNvSpPr>
                <a:spLocks noChangeShapeType="1"/>
              </p:cNvSpPr>
              <p:nvPr/>
            </p:nvSpPr>
            <p:spPr bwMode="auto">
              <a:xfrm>
                <a:off x="3234" y="223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37" name="Line 351"/>
              <p:cNvSpPr>
                <a:spLocks noChangeShapeType="1"/>
              </p:cNvSpPr>
              <p:nvPr/>
            </p:nvSpPr>
            <p:spPr bwMode="auto">
              <a:xfrm>
                <a:off x="3234" y="223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38" name="Line 352"/>
              <p:cNvSpPr>
                <a:spLocks noChangeShapeType="1"/>
              </p:cNvSpPr>
              <p:nvPr/>
            </p:nvSpPr>
            <p:spPr bwMode="auto">
              <a:xfrm>
                <a:off x="3234" y="223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39" name="Line 353"/>
              <p:cNvSpPr>
                <a:spLocks noChangeShapeType="1"/>
              </p:cNvSpPr>
              <p:nvPr/>
            </p:nvSpPr>
            <p:spPr bwMode="auto">
              <a:xfrm flipH="1">
                <a:off x="3102" y="2230"/>
                <a:ext cx="132"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40" name="Line 354"/>
              <p:cNvSpPr>
                <a:spLocks noChangeShapeType="1"/>
              </p:cNvSpPr>
              <p:nvPr/>
            </p:nvSpPr>
            <p:spPr bwMode="auto">
              <a:xfrm>
                <a:off x="3102"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41" name="Line 355"/>
              <p:cNvSpPr>
                <a:spLocks noChangeShapeType="1"/>
              </p:cNvSpPr>
              <p:nvPr/>
            </p:nvSpPr>
            <p:spPr bwMode="auto">
              <a:xfrm flipH="1">
                <a:off x="2980" y="2240"/>
                <a:ext cx="122" cy="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42" name="Line 356"/>
              <p:cNvSpPr>
                <a:spLocks noChangeShapeType="1"/>
              </p:cNvSpPr>
              <p:nvPr/>
            </p:nvSpPr>
            <p:spPr bwMode="auto">
              <a:xfrm>
                <a:off x="2980" y="226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43" name="Line 357"/>
              <p:cNvSpPr>
                <a:spLocks noChangeShapeType="1"/>
              </p:cNvSpPr>
              <p:nvPr/>
            </p:nvSpPr>
            <p:spPr bwMode="auto">
              <a:xfrm flipH="1">
                <a:off x="2869" y="2261"/>
                <a:ext cx="111" cy="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44" name="Line 358"/>
              <p:cNvSpPr>
                <a:spLocks noChangeShapeType="1"/>
              </p:cNvSpPr>
              <p:nvPr/>
            </p:nvSpPr>
            <p:spPr bwMode="auto">
              <a:xfrm>
                <a:off x="2869" y="229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45" name="Line 359"/>
              <p:cNvSpPr>
                <a:spLocks noChangeShapeType="1"/>
              </p:cNvSpPr>
              <p:nvPr/>
            </p:nvSpPr>
            <p:spPr bwMode="auto">
              <a:xfrm flipH="1">
                <a:off x="2767" y="2291"/>
                <a:ext cx="102"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46" name="Line 360"/>
              <p:cNvSpPr>
                <a:spLocks noChangeShapeType="1"/>
              </p:cNvSpPr>
              <p:nvPr/>
            </p:nvSpPr>
            <p:spPr bwMode="auto">
              <a:xfrm>
                <a:off x="2767" y="233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47" name="Line 361"/>
              <p:cNvSpPr>
                <a:spLocks noChangeShapeType="1"/>
              </p:cNvSpPr>
              <p:nvPr/>
            </p:nvSpPr>
            <p:spPr bwMode="auto">
              <a:xfrm flipH="1">
                <a:off x="2697" y="2332"/>
                <a:ext cx="70"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48" name="Line 362"/>
              <p:cNvSpPr>
                <a:spLocks noChangeShapeType="1"/>
              </p:cNvSpPr>
              <p:nvPr/>
            </p:nvSpPr>
            <p:spPr bwMode="auto">
              <a:xfrm>
                <a:off x="2697" y="237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49" name="Line 363"/>
              <p:cNvSpPr>
                <a:spLocks noChangeShapeType="1"/>
              </p:cNvSpPr>
              <p:nvPr/>
            </p:nvSpPr>
            <p:spPr bwMode="auto">
              <a:xfrm flipH="1">
                <a:off x="2636" y="2372"/>
                <a:ext cx="6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50" name="Line 364"/>
              <p:cNvSpPr>
                <a:spLocks noChangeShapeType="1"/>
              </p:cNvSpPr>
              <p:nvPr/>
            </p:nvSpPr>
            <p:spPr bwMode="auto">
              <a:xfrm>
                <a:off x="2636" y="243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51" name="Line 365"/>
              <p:cNvSpPr>
                <a:spLocks noChangeShapeType="1"/>
              </p:cNvSpPr>
              <p:nvPr/>
            </p:nvSpPr>
            <p:spPr bwMode="auto">
              <a:xfrm flipH="1">
                <a:off x="2595" y="2433"/>
                <a:ext cx="4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52" name="Line 366"/>
              <p:cNvSpPr>
                <a:spLocks noChangeShapeType="1"/>
              </p:cNvSpPr>
              <p:nvPr/>
            </p:nvSpPr>
            <p:spPr bwMode="auto">
              <a:xfrm>
                <a:off x="2595" y="248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53" name="Line 367"/>
              <p:cNvSpPr>
                <a:spLocks noChangeShapeType="1"/>
              </p:cNvSpPr>
              <p:nvPr/>
            </p:nvSpPr>
            <p:spPr bwMode="auto">
              <a:xfrm flipH="1">
                <a:off x="2585" y="2484"/>
                <a:ext cx="1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54" name="Line 368"/>
              <p:cNvSpPr>
                <a:spLocks noChangeShapeType="1"/>
              </p:cNvSpPr>
              <p:nvPr/>
            </p:nvSpPr>
            <p:spPr bwMode="auto">
              <a:xfrm>
                <a:off x="25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55" name="Line 369"/>
              <p:cNvSpPr>
                <a:spLocks noChangeShapeType="1"/>
              </p:cNvSpPr>
              <p:nvPr/>
            </p:nvSpPr>
            <p:spPr bwMode="auto">
              <a:xfrm>
                <a:off x="25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56" name="Line 370"/>
              <p:cNvSpPr>
                <a:spLocks noChangeShapeType="1"/>
              </p:cNvSpPr>
              <p:nvPr/>
            </p:nvSpPr>
            <p:spPr bwMode="auto">
              <a:xfrm>
                <a:off x="25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57" name="Line 371"/>
              <p:cNvSpPr>
                <a:spLocks noChangeShapeType="1"/>
              </p:cNvSpPr>
              <p:nvPr/>
            </p:nvSpPr>
            <p:spPr bwMode="auto">
              <a:xfrm>
                <a:off x="2585" y="2555"/>
                <a:ext cx="10"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58" name="Line 372"/>
              <p:cNvSpPr>
                <a:spLocks noChangeShapeType="1"/>
              </p:cNvSpPr>
              <p:nvPr/>
            </p:nvSpPr>
            <p:spPr bwMode="auto">
              <a:xfrm>
                <a:off x="2595" y="260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59" name="Line 373"/>
              <p:cNvSpPr>
                <a:spLocks noChangeShapeType="1"/>
              </p:cNvSpPr>
              <p:nvPr/>
            </p:nvSpPr>
            <p:spPr bwMode="auto">
              <a:xfrm>
                <a:off x="2595" y="2605"/>
                <a:ext cx="4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60" name="Freeform 374"/>
              <p:cNvSpPr>
                <a:spLocks/>
              </p:cNvSpPr>
              <p:nvPr/>
            </p:nvSpPr>
            <p:spPr bwMode="auto">
              <a:xfrm>
                <a:off x="1652" y="1916"/>
                <a:ext cx="2839" cy="1348"/>
              </a:xfrm>
              <a:custGeom>
                <a:avLst/>
                <a:gdLst>
                  <a:gd name="T0" fmla="*/ 233 w 2839"/>
                  <a:gd name="T1" fmla="*/ 1105 h 1348"/>
                  <a:gd name="T2" fmla="*/ 456 w 2839"/>
                  <a:gd name="T3" fmla="*/ 1206 h 1348"/>
                  <a:gd name="T4" fmla="*/ 1034 w 2839"/>
                  <a:gd name="T5" fmla="*/ 1338 h 1348"/>
                  <a:gd name="T6" fmla="*/ 1663 w 2839"/>
                  <a:gd name="T7" fmla="*/ 1338 h 1348"/>
                  <a:gd name="T8" fmla="*/ 2413 w 2839"/>
                  <a:gd name="T9" fmla="*/ 1146 h 1348"/>
                  <a:gd name="T10" fmla="*/ 2667 w 2839"/>
                  <a:gd name="T11" fmla="*/ 973 h 1348"/>
                  <a:gd name="T12" fmla="*/ 2809 w 2839"/>
                  <a:gd name="T13" fmla="*/ 781 h 1348"/>
                  <a:gd name="T14" fmla="*/ 2839 w 2839"/>
                  <a:gd name="T15" fmla="*/ 639 h 1348"/>
                  <a:gd name="T16" fmla="*/ 2788 w 2839"/>
                  <a:gd name="T17" fmla="*/ 446 h 1348"/>
                  <a:gd name="T18" fmla="*/ 2464 w 2839"/>
                  <a:gd name="T19" fmla="*/ 192 h 1348"/>
                  <a:gd name="T20" fmla="*/ 1805 w 2839"/>
                  <a:gd name="T21" fmla="*/ 20 h 1348"/>
                  <a:gd name="T22" fmla="*/ 1278 w 2839"/>
                  <a:gd name="T23" fmla="*/ 20 h 1348"/>
                  <a:gd name="T24" fmla="*/ 609 w 2839"/>
                  <a:gd name="T25" fmla="*/ 192 h 1348"/>
                  <a:gd name="T26" fmla="*/ 284 w 2839"/>
                  <a:gd name="T27" fmla="*/ 446 h 1348"/>
                  <a:gd name="T28" fmla="*/ 233 w 2839"/>
                  <a:gd name="T29" fmla="*/ 639 h 1348"/>
                  <a:gd name="T30" fmla="*/ 254 w 2839"/>
                  <a:gd name="T31" fmla="*/ 750 h 1348"/>
                  <a:gd name="T32" fmla="*/ 325 w 2839"/>
                  <a:gd name="T33" fmla="*/ 862 h 1348"/>
                  <a:gd name="T34" fmla="*/ 507 w 2839"/>
                  <a:gd name="T35" fmla="*/ 993 h 1348"/>
                  <a:gd name="T36" fmla="*/ 1136 w 2839"/>
                  <a:gd name="T37" fmla="*/ 1186 h 1348"/>
                  <a:gd name="T38" fmla="*/ 1633 w 2839"/>
                  <a:gd name="T39" fmla="*/ 1186 h 1348"/>
                  <a:gd name="T40" fmla="*/ 2221 w 2839"/>
                  <a:gd name="T41" fmla="*/ 1034 h 1348"/>
                  <a:gd name="T42" fmla="*/ 2505 w 2839"/>
                  <a:gd name="T43" fmla="*/ 801 h 1348"/>
                  <a:gd name="T44" fmla="*/ 2555 w 2839"/>
                  <a:gd name="T45" fmla="*/ 639 h 1348"/>
                  <a:gd name="T46" fmla="*/ 2484 w 2839"/>
                  <a:gd name="T47" fmla="*/ 446 h 1348"/>
                  <a:gd name="T48" fmla="*/ 2129 w 2839"/>
                  <a:gd name="T49" fmla="*/ 243 h 1348"/>
                  <a:gd name="T50" fmla="*/ 1572 w 2839"/>
                  <a:gd name="T51" fmla="*/ 162 h 1348"/>
                  <a:gd name="T52" fmla="*/ 1197 w 2839"/>
                  <a:gd name="T53" fmla="*/ 192 h 1348"/>
                  <a:gd name="T54" fmla="*/ 761 w 2839"/>
                  <a:gd name="T55" fmla="*/ 365 h 1348"/>
                  <a:gd name="T56" fmla="*/ 588 w 2839"/>
                  <a:gd name="T57" fmla="*/ 639 h 1348"/>
                  <a:gd name="T58" fmla="*/ 659 w 2839"/>
                  <a:gd name="T59" fmla="*/ 801 h 1348"/>
                  <a:gd name="T60" fmla="*/ 791 w 2839"/>
                  <a:gd name="T61" fmla="*/ 902 h 1348"/>
                  <a:gd name="T62" fmla="*/ 1065 w 2839"/>
                  <a:gd name="T63" fmla="*/ 993 h 1348"/>
                  <a:gd name="T64" fmla="*/ 1410 w 2839"/>
                  <a:gd name="T65" fmla="*/ 1034 h 1348"/>
                  <a:gd name="T66" fmla="*/ 1876 w 2839"/>
                  <a:gd name="T67" fmla="*/ 963 h 1348"/>
                  <a:gd name="T68" fmla="*/ 2170 w 2839"/>
                  <a:gd name="T69" fmla="*/ 791 h 1348"/>
                  <a:gd name="T70" fmla="*/ 2241 w 2839"/>
                  <a:gd name="T71" fmla="*/ 639 h 1348"/>
                  <a:gd name="T72" fmla="*/ 2129 w 2839"/>
                  <a:gd name="T73" fmla="*/ 456 h 1348"/>
                  <a:gd name="T74" fmla="*/ 1835 w 2839"/>
                  <a:gd name="T75" fmla="*/ 345 h 1348"/>
                  <a:gd name="T76" fmla="*/ 1582 w 2839"/>
                  <a:gd name="T77" fmla="*/ 314 h 1348"/>
                  <a:gd name="T78" fmla="*/ 1217 w 2839"/>
                  <a:gd name="T79" fmla="*/ 375 h 1348"/>
                  <a:gd name="T80" fmla="*/ 984 w 2839"/>
                  <a:gd name="T81" fmla="*/ 517 h 1348"/>
                  <a:gd name="T82" fmla="*/ 933 w 2839"/>
                  <a:gd name="T83" fmla="*/ 639 h 1348"/>
                  <a:gd name="T84" fmla="*/ 984 w 2839"/>
                  <a:gd name="T85" fmla="*/ 740 h 134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39"/>
                  <a:gd name="T130" fmla="*/ 0 h 1348"/>
                  <a:gd name="T131" fmla="*/ 2839 w 2839"/>
                  <a:gd name="T132" fmla="*/ 1348 h 134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39" h="1348">
                    <a:moveTo>
                      <a:pt x="0" y="923"/>
                    </a:moveTo>
                    <a:lnTo>
                      <a:pt x="102" y="1014"/>
                    </a:lnTo>
                    <a:lnTo>
                      <a:pt x="233" y="1105"/>
                    </a:lnTo>
                    <a:lnTo>
                      <a:pt x="345" y="1156"/>
                    </a:lnTo>
                    <a:lnTo>
                      <a:pt x="456" y="1206"/>
                    </a:lnTo>
                    <a:lnTo>
                      <a:pt x="588" y="1247"/>
                    </a:lnTo>
                    <a:lnTo>
                      <a:pt x="730" y="1288"/>
                    </a:lnTo>
                    <a:lnTo>
                      <a:pt x="1034" y="1338"/>
                    </a:lnTo>
                    <a:lnTo>
                      <a:pt x="1359" y="1348"/>
                    </a:lnTo>
                    <a:lnTo>
                      <a:pt x="1663" y="1338"/>
                    </a:lnTo>
                    <a:lnTo>
                      <a:pt x="1937" y="1298"/>
                    </a:lnTo>
                    <a:lnTo>
                      <a:pt x="2190" y="1227"/>
                    </a:lnTo>
                    <a:lnTo>
                      <a:pt x="2413" y="1146"/>
                    </a:lnTo>
                    <a:lnTo>
                      <a:pt x="2505" y="1095"/>
                    </a:lnTo>
                    <a:lnTo>
                      <a:pt x="2586" y="1034"/>
                    </a:lnTo>
                    <a:lnTo>
                      <a:pt x="2667" y="973"/>
                    </a:lnTo>
                    <a:lnTo>
                      <a:pt x="2728" y="912"/>
                    </a:lnTo>
                    <a:lnTo>
                      <a:pt x="2778" y="852"/>
                    </a:lnTo>
                    <a:lnTo>
                      <a:pt x="2809" y="781"/>
                    </a:lnTo>
                    <a:lnTo>
                      <a:pt x="2839" y="710"/>
                    </a:lnTo>
                    <a:lnTo>
                      <a:pt x="2839" y="639"/>
                    </a:lnTo>
                    <a:lnTo>
                      <a:pt x="2839" y="568"/>
                    </a:lnTo>
                    <a:lnTo>
                      <a:pt x="2819" y="507"/>
                    </a:lnTo>
                    <a:lnTo>
                      <a:pt x="2788" y="446"/>
                    </a:lnTo>
                    <a:lnTo>
                      <a:pt x="2738" y="385"/>
                    </a:lnTo>
                    <a:lnTo>
                      <a:pt x="2616" y="284"/>
                    </a:lnTo>
                    <a:lnTo>
                      <a:pt x="2464" y="192"/>
                    </a:lnTo>
                    <a:lnTo>
                      <a:pt x="2271" y="111"/>
                    </a:lnTo>
                    <a:lnTo>
                      <a:pt x="2048" y="51"/>
                    </a:lnTo>
                    <a:lnTo>
                      <a:pt x="1805" y="20"/>
                    </a:lnTo>
                    <a:lnTo>
                      <a:pt x="1541" y="0"/>
                    </a:lnTo>
                    <a:lnTo>
                      <a:pt x="1278" y="20"/>
                    </a:lnTo>
                    <a:lnTo>
                      <a:pt x="1024" y="51"/>
                    </a:lnTo>
                    <a:lnTo>
                      <a:pt x="801" y="111"/>
                    </a:lnTo>
                    <a:lnTo>
                      <a:pt x="609" y="192"/>
                    </a:lnTo>
                    <a:lnTo>
                      <a:pt x="456" y="284"/>
                    </a:lnTo>
                    <a:lnTo>
                      <a:pt x="335" y="385"/>
                    </a:lnTo>
                    <a:lnTo>
                      <a:pt x="284" y="446"/>
                    </a:lnTo>
                    <a:lnTo>
                      <a:pt x="254" y="507"/>
                    </a:lnTo>
                    <a:lnTo>
                      <a:pt x="233" y="568"/>
                    </a:lnTo>
                    <a:lnTo>
                      <a:pt x="233" y="639"/>
                    </a:lnTo>
                    <a:lnTo>
                      <a:pt x="233" y="689"/>
                    </a:lnTo>
                    <a:lnTo>
                      <a:pt x="254" y="750"/>
                    </a:lnTo>
                    <a:lnTo>
                      <a:pt x="284" y="811"/>
                    </a:lnTo>
                    <a:lnTo>
                      <a:pt x="325" y="862"/>
                    </a:lnTo>
                    <a:lnTo>
                      <a:pt x="406" y="933"/>
                    </a:lnTo>
                    <a:lnTo>
                      <a:pt x="507" y="993"/>
                    </a:lnTo>
                    <a:lnTo>
                      <a:pt x="680" y="1085"/>
                    </a:lnTo>
                    <a:lnTo>
                      <a:pt x="892" y="1146"/>
                    </a:lnTo>
                    <a:lnTo>
                      <a:pt x="1136" y="1186"/>
                    </a:lnTo>
                    <a:lnTo>
                      <a:pt x="1389" y="1196"/>
                    </a:lnTo>
                    <a:lnTo>
                      <a:pt x="1633" y="1186"/>
                    </a:lnTo>
                    <a:lnTo>
                      <a:pt x="1846" y="1156"/>
                    </a:lnTo>
                    <a:lnTo>
                      <a:pt x="2048" y="1105"/>
                    </a:lnTo>
                    <a:lnTo>
                      <a:pt x="2221" y="1034"/>
                    </a:lnTo>
                    <a:lnTo>
                      <a:pt x="2363" y="953"/>
                    </a:lnTo>
                    <a:lnTo>
                      <a:pt x="2464" y="852"/>
                    </a:lnTo>
                    <a:lnTo>
                      <a:pt x="2505" y="801"/>
                    </a:lnTo>
                    <a:lnTo>
                      <a:pt x="2535" y="750"/>
                    </a:lnTo>
                    <a:lnTo>
                      <a:pt x="2555" y="689"/>
                    </a:lnTo>
                    <a:lnTo>
                      <a:pt x="2555" y="639"/>
                    </a:lnTo>
                    <a:lnTo>
                      <a:pt x="2545" y="537"/>
                    </a:lnTo>
                    <a:lnTo>
                      <a:pt x="2484" y="446"/>
                    </a:lnTo>
                    <a:lnTo>
                      <a:pt x="2393" y="365"/>
                    </a:lnTo>
                    <a:lnTo>
                      <a:pt x="2271" y="294"/>
                    </a:lnTo>
                    <a:lnTo>
                      <a:pt x="2129" y="243"/>
                    </a:lnTo>
                    <a:lnTo>
                      <a:pt x="1957" y="192"/>
                    </a:lnTo>
                    <a:lnTo>
                      <a:pt x="1775" y="172"/>
                    </a:lnTo>
                    <a:lnTo>
                      <a:pt x="1572" y="162"/>
                    </a:lnTo>
                    <a:lnTo>
                      <a:pt x="1379" y="172"/>
                    </a:lnTo>
                    <a:lnTo>
                      <a:pt x="1197" y="192"/>
                    </a:lnTo>
                    <a:lnTo>
                      <a:pt x="1024" y="243"/>
                    </a:lnTo>
                    <a:lnTo>
                      <a:pt x="882" y="294"/>
                    </a:lnTo>
                    <a:lnTo>
                      <a:pt x="761" y="365"/>
                    </a:lnTo>
                    <a:lnTo>
                      <a:pt x="669" y="446"/>
                    </a:lnTo>
                    <a:lnTo>
                      <a:pt x="609" y="537"/>
                    </a:lnTo>
                    <a:lnTo>
                      <a:pt x="588" y="639"/>
                    </a:lnTo>
                    <a:lnTo>
                      <a:pt x="609" y="720"/>
                    </a:lnTo>
                    <a:lnTo>
                      <a:pt x="659" y="801"/>
                    </a:lnTo>
                    <a:lnTo>
                      <a:pt x="720" y="852"/>
                    </a:lnTo>
                    <a:lnTo>
                      <a:pt x="791" y="902"/>
                    </a:lnTo>
                    <a:lnTo>
                      <a:pt x="923" y="953"/>
                    </a:lnTo>
                    <a:lnTo>
                      <a:pt x="1065" y="993"/>
                    </a:lnTo>
                    <a:lnTo>
                      <a:pt x="1237" y="1024"/>
                    </a:lnTo>
                    <a:lnTo>
                      <a:pt x="1410" y="1034"/>
                    </a:lnTo>
                    <a:lnTo>
                      <a:pt x="1582" y="1024"/>
                    </a:lnTo>
                    <a:lnTo>
                      <a:pt x="1734" y="1004"/>
                    </a:lnTo>
                    <a:lnTo>
                      <a:pt x="1876" y="963"/>
                    </a:lnTo>
                    <a:lnTo>
                      <a:pt x="1998" y="912"/>
                    </a:lnTo>
                    <a:lnTo>
                      <a:pt x="2099" y="862"/>
                    </a:lnTo>
                    <a:lnTo>
                      <a:pt x="2170" y="791"/>
                    </a:lnTo>
                    <a:lnTo>
                      <a:pt x="2221" y="720"/>
                    </a:lnTo>
                    <a:lnTo>
                      <a:pt x="2241" y="639"/>
                    </a:lnTo>
                    <a:lnTo>
                      <a:pt x="2221" y="568"/>
                    </a:lnTo>
                    <a:lnTo>
                      <a:pt x="2190" y="517"/>
                    </a:lnTo>
                    <a:lnTo>
                      <a:pt x="2129" y="456"/>
                    </a:lnTo>
                    <a:lnTo>
                      <a:pt x="2048" y="416"/>
                    </a:lnTo>
                    <a:lnTo>
                      <a:pt x="1947" y="375"/>
                    </a:lnTo>
                    <a:lnTo>
                      <a:pt x="1835" y="345"/>
                    </a:lnTo>
                    <a:lnTo>
                      <a:pt x="1714" y="324"/>
                    </a:lnTo>
                    <a:lnTo>
                      <a:pt x="1582" y="314"/>
                    </a:lnTo>
                    <a:lnTo>
                      <a:pt x="1450" y="324"/>
                    </a:lnTo>
                    <a:lnTo>
                      <a:pt x="1328" y="345"/>
                    </a:lnTo>
                    <a:lnTo>
                      <a:pt x="1217" y="375"/>
                    </a:lnTo>
                    <a:lnTo>
                      <a:pt x="1115" y="416"/>
                    </a:lnTo>
                    <a:lnTo>
                      <a:pt x="1045" y="456"/>
                    </a:lnTo>
                    <a:lnTo>
                      <a:pt x="984" y="517"/>
                    </a:lnTo>
                    <a:lnTo>
                      <a:pt x="943" y="568"/>
                    </a:lnTo>
                    <a:lnTo>
                      <a:pt x="933" y="639"/>
                    </a:lnTo>
                    <a:lnTo>
                      <a:pt x="943" y="689"/>
                    </a:lnTo>
                    <a:lnTo>
                      <a:pt x="984" y="740"/>
                    </a:lnTo>
                    <a:lnTo>
                      <a:pt x="0" y="923"/>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61" name="Line 375"/>
              <p:cNvSpPr>
                <a:spLocks noChangeShapeType="1"/>
              </p:cNvSpPr>
              <p:nvPr/>
            </p:nvSpPr>
            <p:spPr bwMode="auto">
              <a:xfrm>
                <a:off x="1652" y="2839"/>
                <a:ext cx="102" cy="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62" name="Line 376"/>
              <p:cNvSpPr>
                <a:spLocks noChangeShapeType="1"/>
              </p:cNvSpPr>
              <p:nvPr/>
            </p:nvSpPr>
            <p:spPr bwMode="auto">
              <a:xfrm>
                <a:off x="1754" y="293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63" name="Line 377"/>
              <p:cNvSpPr>
                <a:spLocks noChangeShapeType="1"/>
              </p:cNvSpPr>
              <p:nvPr/>
            </p:nvSpPr>
            <p:spPr bwMode="auto">
              <a:xfrm>
                <a:off x="1754" y="2930"/>
                <a:ext cx="131" cy="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64" name="Line 378"/>
              <p:cNvSpPr>
                <a:spLocks noChangeShapeType="1"/>
              </p:cNvSpPr>
              <p:nvPr/>
            </p:nvSpPr>
            <p:spPr bwMode="auto">
              <a:xfrm>
                <a:off x="1885" y="302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65" name="Line 379"/>
              <p:cNvSpPr>
                <a:spLocks noChangeShapeType="1"/>
              </p:cNvSpPr>
              <p:nvPr/>
            </p:nvSpPr>
            <p:spPr bwMode="auto">
              <a:xfrm>
                <a:off x="1885" y="302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66" name="Line 380"/>
              <p:cNvSpPr>
                <a:spLocks noChangeShapeType="1"/>
              </p:cNvSpPr>
              <p:nvPr/>
            </p:nvSpPr>
            <p:spPr bwMode="auto">
              <a:xfrm>
                <a:off x="1885" y="302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67" name="Line 381"/>
              <p:cNvSpPr>
                <a:spLocks noChangeShapeType="1"/>
              </p:cNvSpPr>
              <p:nvPr/>
            </p:nvSpPr>
            <p:spPr bwMode="auto">
              <a:xfrm>
                <a:off x="1885" y="3021"/>
                <a:ext cx="11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68" name="Line 382"/>
              <p:cNvSpPr>
                <a:spLocks noChangeShapeType="1"/>
              </p:cNvSpPr>
              <p:nvPr/>
            </p:nvSpPr>
            <p:spPr bwMode="auto">
              <a:xfrm>
                <a:off x="1997" y="307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69" name="Line 383"/>
              <p:cNvSpPr>
                <a:spLocks noChangeShapeType="1"/>
              </p:cNvSpPr>
              <p:nvPr/>
            </p:nvSpPr>
            <p:spPr bwMode="auto">
              <a:xfrm>
                <a:off x="1997" y="3072"/>
                <a:ext cx="11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70" name="Line 384"/>
              <p:cNvSpPr>
                <a:spLocks noChangeShapeType="1"/>
              </p:cNvSpPr>
              <p:nvPr/>
            </p:nvSpPr>
            <p:spPr bwMode="auto">
              <a:xfrm>
                <a:off x="2108" y="312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71" name="Line 385"/>
              <p:cNvSpPr>
                <a:spLocks noChangeShapeType="1"/>
              </p:cNvSpPr>
              <p:nvPr/>
            </p:nvSpPr>
            <p:spPr bwMode="auto">
              <a:xfrm>
                <a:off x="2108" y="3122"/>
                <a:ext cx="132"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72" name="Line 386"/>
              <p:cNvSpPr>
                <a:spLocks noChangeShapeType="1"/>
              </p:cNvSpPr>
              <p:nvPr/>
            </p:nvSpPr>
            <p:spPr bwMode="auto">
              <a:xfrm>
                <a:off x="2240" y="316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73" name="Line 387"/>
              <p:cNvSpPr>
                <a:spLocks noChangeShapeType="1"/>
              </p:cNvSpPr>
              <p:nvPr/>
            </p:nvSpPr>
            <p:spPr bwMode="auto">
              <a:xfrm>
                <a:off x="2240" y="3163"/>
                <a:ext cx="142"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74" name="Line 388"/>
              <p:cNvSpPr>
                <a:spLocks noChangeShapeType="1"/>
              </p:cNvSpPr>
              <p:nvPr/>
            </p:nvSpPr>
            <p:spPr bwMode="auto">
              <a:xfrm>
                <a:off x="2382" y="320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75" name="Line 389"/>
              <p:cNvSpPr>
                <a:spLocks noChangeShapeType="1"/>
              </p:cNvSpPr>
              <p:nvPr/>
            </p:nvSpPr>
            <p:spPr bwMode="auto">
              <a:xfrm>
                <a:off x="2382" y="3204"/>
                <a:ext cx="304"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76" name="Line 390"/>
              <p:cNvSpPr>
                <a:spLocks noChangeShapeType="1"/>
              </p:cNvSpPr>
              <p:nvPr/>
            </p:nvSpPr>
            <p:spPr bwMode="auto">
              <a:xfrm>
                <a:off x="2686" y="325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77" name="Line 391"/>
              <p:cNvSpPr>
                <a:spLocks noChangeShapeType="1"/>
              </p:cNvSpPr>
              <p:nvPr/>
            </p:nvSpPr>
            <p:spPr bwMode="auto">
              <a:xfrm>
                <a:off x="2686" y="3254"/>
                <a:ext cx="325"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78" name="Line 392"/>
              <p:cNvSpPr>
                <a:spLocks noChangeShapeType="1"/>
              </p:cNvSpPr>
              <p:nvPr/>
            </p:nvSpPr>
            <p:spPr bwMode="auto">
              <a:xfrm>
                <a:off x="3011" y="326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79" name="Line 393"/>
              <p:cNvSpPr>
                <a:spLocks noChangeShapeType="1"/>
              </p:cNvSpPr>
              <p:nvPr/>
            </p:nvSpPr>
            <p:spPr bwMode="auto">
              <a:xfrm>
                <a:off x="3011" y="326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80" name="Line 394"/>
              <p:cNvSpPr>
                <a:spLocks noChangeShapeType="1"/>
              </p:cNvSpPr>
              <p:nvPr/>
            </p:nvSpPr>
            <p:spPr bwMode="auto">
              <a:xfrm>
                <a:off x="3011" y="326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81" name="Line 395"/>
              <p:cNvSpPr>
                <a:spLocks noChangeShapeType="1"/>
              </p:cNvSpPr>
              <p:nvPr/>
            </p:nvSpPr>
            <p:spPr bwMode="auto">
              <a:xfrm flipV="1">
                <a:off x="3011" y="3254"/>
                <a:ext cx="304"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82" name="Line 396"/>
              <p:cNvSpPr>
                <a:spLocks noChangeShapeType="1"/>
              </p:cNvSpPr>
              <p:nvPr/>
            </p:nvSpPr>
            <p:spPr bwMode="auto">
              <a:xfrm>
                <a:off x="3315" y="325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83" name="Line 397"/>
              <p:cNvSpPr>
                <a:spLocks noChangeShapeType="1"/>
              </p:cNvSpPr>
              <p:nvPr/>
            </p:nvSpPr>
            <p:spPr bwMode="auto">
              <a:xfrm flipV="1">
                <a:off x="3315" y="3214"/>
                <a:ext cx="274"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84" name="Line 398"/>
              <p:cNvSpPr>
                <a:spLocks noChangeShapeType="1"/>
              </p:cNvSpPr>
              <p:nvPr/>
            </p:nvSpPr>
            <p:spPr bwMode="auto">
              <a:xfrm>
                <a:off x="3589" y="321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85" name="Line 399"/>
              <p:cNvSpPr>
                <a:spLocks noChangeShapeType="1"/>
              </p:cNvSpPr>
              <p:nvPr/>
            </p:nvSpPr>
            <p:spPr bwMode="auto">
              <a:xfrm flipV="1">
                <a:off x="3589" y="3143"/>
                <a:ext cx="253"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86" name="Line 400"/>
              <p:cNvSpPr>
                <a:spLocks noChangeShapeType="1"/>
              </p:cNvSpPr>
              <p:nvPr/>
            </p:nvSpPr>
            <p:spPr bwMode="auto">
              <a:xfrm>
                <a:off x="3842" y="314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87" name="Line 401"/>
              <p:cNvSpPr>
                <a:spLocks noChangeShapeType="1"/>
              </p:cNvSpPr>
              <p:nvPr/>
            </p:nvSpPr>
            <p:spPr bwMode="auto">
              <a:xfrm flipV="1">
                <a:off x="3842" y="3062"/>
                <a:ext cx="223"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88" name="Line 402"/>
              <p:cNvSpPr>
                <a:spLocks noChangeShapeType="1"/>
              </p:cNvSpPr>
              <p:nvPr/>
            </p:nvSpPr>
            <p:spPr bwMode="auto">
              <a:xfrm>
                <a:off x="4065" y="30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89" name="Line 403"/>
              <p:cNvSpPr>
                <a:spLocks noChangeShapeType="1"/>
              </p:cNvSpPr>
              <p:nvPr/>
            </p:nvSpPr>
            <p:spPr bwMode="auto">
              <a:xfrm flipV="1">
                <a:off x="4065" y="3011"/>
                <a:ext cx="9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0" name="Line 404"/>
              <p:cNvSpPr>
                <a:spLocks noChangeShapeType="1"/>
              </p:cNvSpPr>
              <p:nvPr/>
            </p:nvSpPr>
            <p:spPr bwMode="auto">
              <a:xfrm>
                <a:off x="4157" y="301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1" name="Line 405"/>
              <p:cNvSpPr>
                <a:spLocks noChangeShapeType="1"/>
              </p:cNvSpPr>
              <p:nvPr/>
            </p:nvSpPr>
            <p:spPr bwMode="auto">
              <a:xfrm flipV="1">
                <a:off x="4157" y="2950"/>
                <a:ext cx="8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2" name="Line 406"/>
              <p:cNvSpPr>
                <a:spLocks noChangeShapeType="1"/>
              </p:cNvSpPr>
              <p:nvPr/>
            </p:nvSpPr>
            <p:spPr bwMode="auto">
              <a:xfrm>
                <a:off x="4238"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89" name="Group 608"/>
            <p:cNvGrpSpPr>
              <a:grpSpLocks/>
            </p:cNvGrpSpPr>
            <p:nvPr/>
          </p:nvGrpSpPr>
          <p:grpSpPr bwMode="auto">
            <a:xfrm>
              <a:off x="1885" y="1916"/>
              <a:ext cx="2607" cy="1197"/>
              <a:chOff x="1885" y="1916"/>
              <a:chExt cx="2607" cy="1197"/>
            </a:xfrm>
          </p:grpSpPr>
          <p:sp>
            <p:nvSpPr>
              <p:cNvPr id="20793" name="Line 408"/>
              <p:cNvSpPr>
                <a:spLocks noChangeShapeType="1"/>
              </p:cNvSpPr>
              <p:nvPr/>
            </p:nvSpPr>
            <p:spPr bwMode="auto">
              <a:xfrm flipV="1">
                <a:off x="4238" y="2889"/>
                <a:ext cx="8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4" name="Line 409"/>
              <p:cNvSpPr>
                <a:spLocks noChangeShapeType="1"/>
              </p:cNvSpPr>
              <p:nvPr/>
            </p:nvSpPr>
            <p:spPr bwMode="auto">
              <a:xfrm>
                <a:off x="4319" y="288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5" name="Line 410"/>
              <p:cNvSpPr>
                <a:spLocks noChangeShapeType="1"/>
              </p:cNvSpPr>
              <p:nvPr/>
            </p:nvSpPr>
            <p:spPr bwMode="auto">
              <a:xfrm flipV="1">
                <a:off x="4319" y="2828"/>
                <a:ext cx="6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6" name="Line 411"/>
              <p:cNvSpPr>
                <a:spLocks noChangeShapeType="1"/>
              </p:cNvSpPr>
              <p:nvPr/>
            </p:nvSpPr>
            <p:spPr bwMode="auto">
              <a:xfrm>
                <a:off x="4380" y="282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7" name="Line 412"/>
              <p:cNvSpPr>
                <a:spLocks noChangeShapeType="1"/>
              </p:cNvSpPr>
              <p:nvPr/>
            </p:nvSpPr>
            <p:spPr bwMode="auto">
              <a:xfrm flipV="1">
                <a:off x="4380" y="2768"/>
                <a:ext cx="50" cy="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8" name="Line 413"/>
              <p:cNvSpPr>
                <a:spLocks noChangeShapeType="1"/>
              </p:cNvSpPr>
              <p:nvPr/>
            </p:nvSpPr>
            <p:spPr bwMode="auto">
              <a:xfrm>
                <a:off x="4430" y="276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9" name="Line 414"/>
              <p:cNvSpPr>
                <a:spLocks noChangeShapeType="1"/>
              </p:cNvSpPr>
              <p:nvPr/>
            </p:nvSpPr>
            <p:spPr bwMode="auto">
              <a:xfrm flipV="1">
                <a:off x="4430" y="2697"/>
                <a:ext cx="3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0" name="Line 415"/>
              <p:cNvSpPr>
                <a:spLocks noChangeShapeType="1"/>
              </p:cNvSpPr>
              <p:nvPr/>
            </p:nvSpPr>
            <p:spPr bwMode="auto">
              <a:xfrm>
                <a:off x="4461" y="269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1" name="Line 416"/>
              <p:cNvSpPr>
                <a:spLocks noChangeShapeType="1"/>
              </p:cNvSpPr>
              <p:nvPr/>
            </p:nvSpPr>
            <p:spPr bwMode="auto">
              <a:xfrm flipV="1">
                <a:off x="4461" y="2626"/>
                <a:ext cx="3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2" name="Line 417"/>
              <p:cNvSpPr>
                <a:spLocks noChangeShapeType="1"/>
              </p:cNvSpPr>
              <p:nvPr/>
            </p:nvSpPr>
            <p:spPr bwMode="auto">
              <a:xfrm>
                <a:off x="4491" y="262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3" name="Line 418"/>
              <p:cNvSpPr>
                <a:spLocks noChangeShapeType="1"/>
              </p:cNvSpPr>
              <p:nvPr/>
            </p:nvSpPr>
            <p:spPr bwMode="auto">
              <a:xfrm flipV="1">
                <a:off x="4491" y="2555"/>
                <a:ext cx="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4" name="Line 419"/>
              <p:cNvSpPr>
                <a:spLocks noChangeShapeType="1"/>
              </p:cNvSpPr>
              <p:nvPr/>
            </p:nvSpPr>
            <p:spPr bwMode="auto">
              <a:xfrm>
                <a:off x="4491"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5" name="Line 420"/>
              <p:cNvSpPr>
                <a:spLocks noChangeShapeType="1"/>
              </p:cNvSpPr>
              <p:nvPr/>
            </p:nvSpPr>
            <p:spPr bwMode="auto">
              <a:xfrm>
                <a:off x="4491"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6" name="Line 421"/>
              <p:cNvSpPr>
                <a:spLocks noChangeShapeType="1"/>
              </p:cNvSpPr>
              <p:nvPr/>
            </p:nvSpPr>
            <p:spPr bwMode="auto">
              <a:xfrm>
                <a:off x="4491"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7" name="Line 422"/>
              <p:cNvSpPr>
                <a:spLocks noChangeShapeType="1"/>
              </p:cNvSpPr>
              <p:nvPr/>
            </p:nvSpPr>
            <p:spPr bwMode="auto">
              <a:xfrm flipV="1">
                <a:off x="4491" y="2484"/>
                <a:ext cx="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8" name="Line 423"/>
              <p:cNvSpPr>
                <a:spLocks noChangeShapeType="1"/>
              </p:cNvSpPr>
              <p:nvPr/>
            </p:nvSpPr>
            <p:spPr bwMode="auto">
              <a:xfrm>
                <a:off x="4491" y="248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09" name="Line 424"/>
              <p:cNvSpPr>
                <a:spLocks noChangeShapeType="1"/>
              </p:cNvSpPr>
              <p:nvPr/>
            </p:nvSpPr>
            <p:spPr bwMode="auto">
              <a:xfrm flipH="1" flipV="1">
                <a:off x="4471" y="2423"/>
                <a:ext cx="20"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10" name="Line 425"/>
              <p:cNvSpPr>
                <a:spLocks noChangeShapeType="1"/>
              </p:cNvSpPr>
              <p:nvPr/>
            </p:nvSpPr>
            <p:spPr bwMode="auto">
              <a:xfrm>
                <a:off x="4471" y="242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11" name="Line 426"/>
              <p:cNvSpPr>
                <a:spLocks noChangeShapeType="1"/>
              </p:cNvSpPr>
              <p:nvPr/>
            </p:nvSpPr>
            <p:spPr bwMode="auto">
              <a:xfrm flipH="1" flipV="1">
                <a:off x="4440" y="2362"/>
                <a:ext cx="3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12" name="Line 427"/>
              <p:cNvSpPr>
                <a:spLocks noChangeShapeType="1"/>
              </p:cNvSpPr>
              <p:nvPr/>
            </p:nvSpPr>
            <p:spPr bwMode="auto">
              <a:xfrm>
                <a:off x="4440" y="23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13" name="Line 428"/>
              <p:cNvSpPr>
                <a:spLocks noChangeShapeType="1"/>
              </p:cNvSpPr>
              <p:nvPr/>
            </p:nvSpPr>
            <p:spPr bwMode="auto">
              <a:xfrm flipH="1" flipV="1">
                <a:off x="4390" y="2301"/>
                <a:ext cx="50"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14" name="Line 429"/>
              <p:cNvSpPr>
                <a:spLocks noChangeShapeType="1"/>
              </p:cNvSpPr>
              <p:nvPr/>
            </p:nvSpPr>
            <p:spPr bwMode="auto">
              <a:xfrm>
                <a:off x="4390" y="230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15" name="Line 430"/>
              <p:cNvSpPr>
                <a:spLocks noChangeShapeType="1"/>
              </p:cNvSpPr>
              <p:nvPr/>
            </p:nvSpPr>
            <p:spPr bwMode="auto">
              <a:xfrm flipH="1" flipV="1">
                <a:off x="4268" y="2200"/>
                <a:ext cx="122" cy="10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16" name="Line 431"/>
              <p:cNvSpPr>
                <a:spLocks noChangeShapeType="1"/>
              </p:cNvSpPr>
              <p:nvPr/>
            </p:nvSpPr>
            <p:spPr bwMode="auto">
              <a:xfrm>
                <a:off x="4268" y="220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17" name="Line 432"/>
              <p:cNvSpPr>
                <a:spLocks noChangeShapeType="1"/>
              </p:cNvSpPr>
              <p:nvPr/>
            </p:nvSpPr>
            <p:spPr bwMode="auto">
              <a:xfrm flipH="1" flipV="1">
                <a:off x="4116" y="2108"/>
                <a:ext cx="152" cy="9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18" name="Line 433"/>
              <p:cNvSpPr>
                <a:spLocks noChangeShapeType="1"/>
              </p:cNvSpPr>
              <p:nvPr/>
            </p:nvSpPr>
            <p:spPr bwMode="auto">
              <a:xfrm>
                <a:off x="4116" y="210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19" name="Line 434"/>
              <p:cNvSpPr>
                <a:spLocks noChangeShapeType="1"/>
              </p:cNvSpPr>
              <p:nvPr/>
            </p:nvSpPr>
            <p:spPr bwMode="auto">
              <a:xfrm flipH="1" flipV="1">
                <a:off x="3923" y="2027"/>
                <a:ext cx="193"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20" name="Line 435"/>
              <p:cNvSpPr>
                <a:spLocks noChangeShapeType="1"/>
              </p:cNvSpPr>
              <p:nvPr/>
            </p:nvSpPr>
            <p:spPr bwMode="auto">
              <a:xfrm>
                <a:off x="3923" y="202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21" name="Line 436"/>
              <p:cNvSpPr>
                <a:spLocks noChangeShapeType="1"/>
              </p:cNvSpPr>
              <p:nvPr/>
            </p:nvSpPr>
            <p:spPr bwMode="auto">
              <a:xfrm flipH="1" flipV="1">
                <a:off x="3700" y="1967"/>
                <a:ext cx="223" cy="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22" name="Line 437"/>
              <p:cNvSpPr>
                <a:spLocks noChangeShapeType="1"/>
              </p:cNvSpPr>
              <p:nvPr/>
            </p:nvSpPr>
            <p:spPr bwMode="auto">
              <a:xfrm>
                <a:off x="3700" y="196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23" name="Line 438"/>
              <p:cNvSpPr>
                <a:spLocks noChangeShapeType="1"/>
              </p:cNvSpPr>
              <p:nvPr/>
            </p:nvSpPr>
            <p:spPr bwMode="auto">
              <a:xfrm flipH="1" flipV="1">
                <a:off x="3457" y="1936"/>
                <a:ext cx="243" cy="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24" name="Line 439"/>
              <p:cNvSpPr>
                <a:spLocks noChangeShapeType="1"/>
              </p:cNvSpPr>
              <p:nvPr/>
            </p:nvSpPr>
            <p:spPr bwMode="auto">
              <a:xfrm>
                <a:off x="3457" y="193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25" name="Line 440"/>
              <p:cNvSpPr>
                <a:spLocks noChangeShapeType="1"/>
              </p:cNvSpPr>
              <p:nvPr/>
            </p:nvSpPr>
            <p:spPr bwMode="auto">
              <a:xfrm flipH="1" flipV="1">
                <a:off x="3193" y="1916"/>
                <a:ext cx="264"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26" name="Line 441"/>
              <p:cNvSpPr>
                <a:spLocks noChangeShapeType="1"/>
              </p:cNvSpPr>
              <p:nvPr/>
            </p:nvSpPr>
            <p:spPr bwMode="auto">
              <a:xfrm>
                <a:off x="3193" y="191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27" name="Line 442"/>
              <p:cNvSpPr>
                <a:spLocks noChangeShapeType="1"/>
              </p:cNvSpPr>
              <p:nvPr/>
            </p:nvSpPr>
            <p:spPr bwMode="auto">
              <a:xfrm>
                <a:off x="3193" y="191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28" name="Line 443"/>
              <p:cNvSpPr>
                <a:spLocks noChangeShapeType="1"/>
              </p:cNvSpPr>
              <p:nvPr/>
            </p:nvSpPr>
            <p:spPr bwMode="auto">
              <a:xfrm>
                <a:off x="3193" y="191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29" name="Line 444"/>
              <p:cNvSpPr>
                <a:spLocks noChangeShapeType="1"/>
              </p:cNvSpPr>
              <p:nvPr/>
            </p:nvSpPr>
            <p:spPr bwMode="auto">
              <a:xfrm flipH="1">
                <a:off x="2930" y="1916"/>
                <a:ext cx="263"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30" name="Line 445"/>
              <p:cNvSpPr>
                <a:spLocks noChangeShapeType="1"/>
              </p:cNvSpPr>
              <p:nvPr/>
            </p:nvSpPr>
            <p:spPr bwMode="auto">
              <a:xfrm>
                <a:off x="2930" y="193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31" name="Line 446"/>
              <p:cNvSpPr>
                <a:spLocks noChangeShapeType="1"/>
              </p:cNvSpPr>
              <p:nvPr/>
            </p:nvSpPr>
            <p:spPr bwMode="auto">
              <a:xfrm flipH="1">
                <a:off x="2676" y="1936"/>
                <a:ext cx="254" cy="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32" name="Line 447"/>
              <p:cNvSpPr>
                <a:spLocks noChangeShapeType="1"/>
              </p:cNvSpPr>
              <p:nvPr/>
            </p:nvSpPr>
            <p:spPr bwMode="auto">
              <a:xfrm>
                <a:off x="2676" y="196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33" name="Line 448"/>
              <p:cNvSpPr>
                <a:spLocks noChangeShapeType="1"/>
              </p:cNvSpPr>
              <p:nvPr/>
            </p:nvSpPr>
            <p:spPr bwMode="auto">
              <a:xfrm flipH="1">
                <a:off x="2453" y="1967"/>
                <a:ext cx="223" cy="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34" name="Line 449"/>
              <p:cNvSpPr>
                <a:spLocks noChangeShapeType="1"/>
              </p:cNvSpPr>
              <p:nvPr/>
            </p:nvSpPr>
            <p:spPr bwMode="auto">
              <a:xfrm>
                <a:off x="2453" y="202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35" name="Line 450"/>
              <p:cNvSpPr>
                <a:spLocks noChangeShapeType="1"/>
              </p:cNvSpPr>
              <p:nvPr/>
            </p:nvSpPr>
            <p:spPr bwMode="auto">
              <a:xfrm flipH="1">
                <a:off x="2261" y="2027"/>
                <a:ext cx="192"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36" name="Line 451"/>
              <p:cNvSpPr>
                <a:spLocks noChangeShapeType="1"/>
              </p:cNvSpPr>
              <p:nvPr/>
            </p:nvSpPr>
            <p:spPr bwMode="auto">
              <a:xfrm>
                <a:off x="2261" y="210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37" name="Line 452"/>
              <p:cNvSpPr>
                <a:spLocks noChangeShapeType="1"/>
              </p:cNvSpPr>
              <p:nvPr/>
            </p:nvSpPr>
            <p:spPr bwMode="auto">
              <a:xfrm flipH="1">
                <a:off x="2108" y="2108"/>
                <a:ext cx="153" cy="9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38" name="Line 453"/>
              <p:cNvSpPr>
                <a:spLocks noChangeShapeType="1"/>
              </p:cNvSpPr>
              <p:nvPr/>
            </p:nvSpPr>
            <p:spPr bwMode="auto">
              <a:xfrm>
                <a:off x="2108" y="220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39" name="Line 454"/>
              <p:cNvSpPr>
                <a:spLocks noChangeShapeType="1"/>
              </p:cNvSpPr>
              <p:nvPr/>
            </p:nvSpPr>
            <p:spPr bwMode="auto">
              <a:xfrm flipH="1">
                <a:off x="1987" y="2200"/>
                <a:ext cx="121" cy="10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40" name="Line 455"/>
              <p:cNvSpPr>
                <a:spLocks noChangeShapeType="1"/>
              </p:cNvSpPr>
              <p:nvPr/>
            </p:nvSpPr>
            <p:spPr bwMode="auto">
              <a:xfrm>
                <a:off x="1987" y="230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41" name="Line 456"/>
              <p:cNvSpPr>
                <a:spLocks noChangeShapeType="1"/>
              </p:cNvSpPr>
              <p:nvPr/>
            </p:nvSpPr>
            <p:spPr bwMode="auto">
              <a:xfrm flipH="1">
                <a:off x="1936" y="2301"/>
                <a:ext cx="5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42" name="Line 457"/>
              <p:cNvSpPr>
                <a:spLocks noChangeShapeType="1"/>
              </p:cNvSpPr>
              <p:nvPr/>
            </p:nvSpPr>
            <p:spPr bwMode="auto">
              <a:xfrm>
                <a:off x="1936" y="23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43" name="Line 458"/>
              <p:cNvSpPr>
                <a:spLocks noChangeShapeType="1"/>
              </p:cNvSpPr>
              <p:nvPr/>
            </p:nvSpPr>
            <p:spPr bwMode="auto">
              <a:xfrm flipH="1">
                <a:off x="1906" y="2362"/>
                <a:ext cx="30"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44" name="Line 459"/>
              <p:cNvSpPr>
                <a:spLocks noChangeShapeType="1"/>
              </p:cNvSpPr>
              <p:nvPr/>
            </p:nvSpPr>
            <p:spPr bwMode="auto">
              <a:xfrm>
                <a:off x="1906" y="242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45" name="Line 460"/>
              <p:cNvSpPr>
                <a:spLocks noChangeShapeType="1"/>
              </p:cNvSpPr>
              <p:nvPr/>
            </p:nvSpPr>
            <p:spPr bwMode="auto">
              <a:xfrm flipH="1">
                <a:off x="1885" y="2423"/>
                <a:ext cx="2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46" name="Line 461"/>
              <p:cNvSpPr>
                <a:spLocks noChangeShapeType="1"/>
              </p:cNvSpPr>
              <p:nvPr/>
            </p:nvSpPr>
            <p:spPr bwMode="auto">
              <a:xfrm>
                <a:off x="1885" y="248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47" name="Line 462"/>
              <p:cNvSpPr>
                <a:spLocks noChangeShapeType="1"/>
              </p:cNvSpPr>
              <p:nvPr/>
            </p:nvSpPr>
            <p:spPr bwMode="auto">
              <a:xfrm>
                <a:off x="1885" y="2484"/>
                <a:ext cx="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48" name="Line 463"/>
              <p:cNvSpPr>
                <a:spLocks noChangeShapeType="1"/>
              </p:cNvSpPr>
              <p:nvPr/>
            </p:nvSpPr>
            <p:spPr bwMode="auto">
              <a:xfrm>
                <a:off x="18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49" name="Line 464"/>
              <p:cNvSpPr>
                <a:spLocks noChangeShapeType="1"/>
              </p:cNvSpPr>
              <p:nvPr/>
            </p:nvSpPr>
            <p:spPr bwMode="auto">
              <a:xfrm>
                <a:off x="18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50" name="Line 465"/>
              <p:cNvSpPr>
                <a:spLocks noChangeShapeType="1"/>
              </p:cNvSpPr>
              <p:nvPr/>
            </p:nvSpPr>
            <p:spPr bwMode="auto">
              <a:xfrm>
                <a:off x="18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51" name="Line 466"/>
              <p:cNvSpPr>
                <a:spLocks noChangeShapeType="1"/>
              </p:cNvSpPr>
              <p:nvPr/>
            </p:nvSpPr>
            <p:spPr bwMode="auto">
              <a:xfrm>
                <a:off x="1885" y="2555"/>
                <a:ext cx="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52" name="Line 467"/>
              <p:cNvSpPr>
                <a:spLocks noChangeShapeType="1"/>
              </p:cNvSpPr>
              <p:nvPr/>
            </p:nvSpPr>
            <p:spPr bwMode="auto">
              <a:xfrm>
                <a:off x="1885" y="260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53" name="Line 468"/>
              <p:cNvSpPr>
                <a:spLocks noChangeShapeType="1"/>
              </p:cNvSpPr>
              <p:nvPr/>
            </p:nvSpPr>
            <p:spPr bwMode="auto">
              <a:xfrm>
                <a:off x="1885" y="2605"/>
                <a:ext cx="2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54" name="Line 469"/>
              <p:cNvSpPr>
                <a:spLocks noChangeShapeType="1"/>
              </p:cNvSpPr>
              <p:nvPr/>
            </p:nvSpPr>
            <p:spPr bwMode="auto">
              <a:xfrm>
                <a:off x="1906" y="266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55" name="Line 470"/>
              <p:cNvSpPr>
                <a:spLocks noChangeShapeType="1"/>
              </p:cNvSpPr>
              <p:nvPr/>
            </p:nvSpPr>
            <p:spPr bwMode="auto">
              <a:xfrm>
                <a:off x="1906" y="2666"/>
                <a:ext cx="30"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56" name="Line 471"/>
              <p:cNvSpPr>
                <a:spLocks noChangeShapeType="1"/>
              </p:cNvSpPr>
              <p:nvPr/>
            </p:nvSpPr>
            <p:spPr bwMode="auto">
              <a:xfrm>
                <a:off x="1936" y="272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57" name="Line 472"/>
              <p:cNvSpPr>
                <a:spLocks noChangeShapeType="1"/>
              </p:cNvSpPr>
              <p:nvPr/>
            </p:nvSpPr>
            <p:spPr bwMode="auto">
              <a:xfrm>
                <a:off x="1936" y="2727"/>
                <a:ext cx="4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58" name="Line 473"/>
              <p:cNvSpPr>
                <a:spLocks noChangeShapeType="1"/>
              </p:cNvSpPr>
              <p:nvPr/>
            </p:nvSpPr>
            <p:spPr bwMode="auto">
              <a:xfrm>
                <a:off x="1977" y="27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59" name="Line 474"/>
              <p:cNvSpPr>
                <a:spLocks noChangeShapeType="1"/>
              </p:cNvSpPr>
              <p:nvPr/>
            </p:nvSpPr>
            <p:spPr bwMode="auto">
              <a:xfrm>
                <a:off x="1977" y="27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60" name="Line 475"/>
              <p:cNvSpPr>
                <a:spLocks noChangeShapeType="1"/>
              </p:cNvSpPr>
              <p:nvPr/>
            </p:nvSpPr>
            <p:spPr bwMode="auto">
              <a:xfrm>
                <a:off x="1977" y="27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61" name="Line 476"/>
              <p:cNvSpPr>
                <a:spLocks noChangeShapeType="1"/>
              </p:cNvSpPr>
              <p:nvPr/>
            </p:nvSpPr>
            <p:spPr bwMode="auto">
              <a:xfrm>
                <a:off x="1977" y="2778"/>
                <a:ext cx="8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62" name="Line 477"/>
              <p:cNvSpPr>
                <a:spLocks noChangeShapeType="1"/>
              </p:cNvSpPr>
              <p:nvPr/>
            </p:nvSpPr>
            <p:spPr bwMode="auto">
              <a:xfrm>
                <a:off x="2058" y="284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63" name="Line 478"/>
              <p:cNvSpPr>
                <a:spLocks noChangeShapeType="1"/>
              </p:cNvSpPr>
              <p:nvPr/>
            </p:nvSpPr>
            <p:spPr bwMode="auto">
              <a:xfrm>
                <a:off x="2058" y="2849"/>
                <a:ext cx="101" cy="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64" name="Line 479"/>
              <p:cNvSpPr>
                <a:spLocks noChangeShapeType="1"/>
              </p:cNvSpPr>
              <p:nvPr/>
            </p:nvSpPr>
            <p:spPr bwMode="auto">
              <a:xfrm>
                <a:off x="2159" y="290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65" name="Line 480"/>
              <p:cNvSpPr>
                <a:spLocks noChangeShapeType="1"/>
              </p:cNvSpPr>
              <p:nvPr/>
            </p:nvSpPr>
            <p:spPr bwMode="auto">
              <a:xfrm>
                <a:off x="2159" y="290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66" name="Line 481"/>
              <p:cNvSpPr>
                <a:spLocks noChangeShapeType="1"/>
              </p:cNvSpPr>
              <p:nvPr/>
            </p:nvSpPr>
            <p:spPr bwMode="auto">
              <a:xfrm>
                <a:off x="2159" y="290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67" name="Line 482"/>
              <p:cNvSpPr>
                <a:spLocks noChangeShapeType="1"/>
              </p:cNvSpPr>
              <p:nvPr/>
            </p:nvSpPr>
            <p:spPr bwMode="auto">
              <a:xfrm>
                <a:off x="2159" y="2909"/>
                <a:ext cx="173" cy="9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68" name="Line 483"/>
              <p:cNvSpPr>
                <a:spLocks noChangeShapeType="1"/>
              </p:cNvSpPr>
              <p:nvPr/>
            </p:nvSpPr>
            <p:spPr bwMode="auto">
              <a:xfrm>
                <a:off x="2332" y="300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69" name="Line 484"/>
              <p:cNvSpPr>
                <a:spLocks noChangeShapeType="1"/>
              </p:cNvSpPr>
              <p:nvPr/>
            </p:nvSpPr>
            <p:spPr bwMode="auto">
              <a:xfrm>
                <a:off x="2332" y="3001"/>
                <a:ext cx="212"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70" name="Line 485"/>
              <p:cNvSpPr>
                <a:spLocks noChangeShapeType="1"/>
              </p:cNvSpPr>
              <p:nvPr/>
            </p:nvSpPr>
            <p:spPr bwMode="auto">
              <a:xfrm>
                <a:off x="2544" y="30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71" name="Line 486"/>
              <p:cNvSpPr>
                <a:spLocks noChangeShapeType="1"/>
              </p:cNvSpPr>
              <p:nvPr/>
            </p:nvSpPr>
            <p:spPr bwMode="auto">
              <a:xfrm>
                <a:off x="2544" y="3062"/>
                <a:ext cx="244"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72" name="Line 487"/>
              <p:cNvSpPr>
                <a:spLocks noChangeShapeType="1"/>
              </p:cNvSpPr>
              <p:nvPr/>
            </p:nvSpPr>
            <p:spPr bwMode="auto">
              <a:xfrm>
                <a:off x="2788" y="310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73" name="Line 488"/>
              <p:cNvSpPr>
                <a:spLocks noChangeShapeType="1"/>
              </p:cNvSpPr>
              <p:nvPr/>
            </p:nvSpPr>
            <p:spPr bwMode="auto">
              <a:xfrm>
                <a:off x="2788" y="3102"/>
                <a:ext cx="253"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74" name="Line 489"/>
              <p:cNvSpPr>
                <a:spLocks noChangeShapeType="1"/>
              </p:cNvSpPr>
              <p:nvPr/>
            </p:nvSpPr>
            <p:spPr bwMode="auto">
              <a:xfrm>
                <a:off x="3041" y="311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75" name="Line 490"/>
              <p:cNvSpPr>
                <a:spLocks noChangeShapeType="1"/>
              </p:cNvSpPr>
              <p:nvPr/>
            </p:nvSpPr>
            <p:spPr bwMode="auto">
              <a:xfrm>
                <a:off x="3041" y="311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76" name="Line 491"/>
              <p:cNvSpPr>
                <a:spLocks noChangeShapeType="1"/>
              </p:cNvSpPr>
              <p:nvPr/>
            </p:nvSpPr>
            <p:spPr bwMode="auto">
              <a:xfrm>
                <a:off x="3041" y="311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77" name="Line 492"/>
              <p:cNvSpPr>
                <a:spLocks noChangeShapeType="1"/>
              </p:cNvSpPr>
              <p:nvPr/>
            </p:nvSpPr>
            <p:spPr bwMode="auto">
              <a:xfrm flipV="1">
                <a:off x="3041" y="3102"/>
                <a:ext cx="244"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78" name="Line 493"/>
              <p:cNvSpPr>
                <a:spLocks noChangeShapeType="1"/>
              </p:cNvSpPr>
              <p:nvPr/>
            </p:nvSpPr>
            <p:spPr bwMode="auto">
              <a:xfrm>
                <a:off x="3285" y="310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79" name="Line 494"/>
              <p:cNvSpPr>
                <a:spLocks noChangeShapeType="1"/>
              </p:cNvSpPr>
              <p:nvPr/>
            </p:nvSpPr>
            <p:spPr bwMode="auto">
              <a:xfrm flipV="1">
                <a:off x="3285" y="3072"/>
                <a:ext cx="213" cy="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80" name="Line 495"/>
              <p:cNvSpPr>
                <a:spLocks noChangeShapeType="1"/>
              </p:cNvSpPr>
              <p:nvPr/>
            </p:nvSpPr>
            <p:spPr bwMode="auto">
              <a:xfrm>
                <a:off x="3498" y="307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81" name="Line 496"/>
              <p:cNvSpPr>
                <a:spLocks noChangeShapeType="1"/>
              </p:cNvSpPr>
              <p:nvPr/>
            </p:nvSpPr>
            <p:spPr bwMode="auto">
              <a:xfrm flipV="1">
                <a:off x="3498" y="3021"/>
                <a:ext cx="20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82" name="Line 497"/>
              <p:cNvSpPr>
                <a:spLocks noChangeShapeType="1"/>
              </p:cNvSpPr>
              <p:nvPr/>
            </p:nvSpPr>
            <p:spPr bwMode="auto">
              <a:xfrm>
                <a:off x="3700" y="302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83" name="Line 498"/>
              <p:cNvSpPr>
                <a:spLocks noChangeShapeType="1"/>
              </p:cNvSpPr>
              <p:nvPr/>
            </p:nvSpPr>
            <p:spPr bwMode="auto">
              <a:xfrm flipV="1">
                <a:off x="3700" y="2950"/>
                <a:ext cx="173"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84" name="Line 499"/>
              <p:cNvSpPr>
                <a:spLocks noChangeShapeType="1"/>
              </p:cNvSpPr>
              <p:nvPr/>
            </p:nvSpPr>
            <p:spPr bwMode="auto">
              <a:xfrm>
                <a:off x="3873"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85" name="Line 500"/>
              <p:cNvSpPr>
                <a:spLocks noChangeShapeType="1"/>
              </p:cNvSpPr>
              <p:nvPr/>
            </p:nvSpPr>
            <p:spPr bwMode="auto">
              <a:xfrm flipV="1">
                <a:off x="3873" y="2869"/>
                <a:ext cx="142"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86" name="Line 501"/>
              <p:cNvSpPr>
                <a:spLocks noChangeShapeType="1"/>
              </p:cNvSpPr>
              <p:nvPr/>
            </p:nvSpPr>
            <p:spPr bwMode="auto">
              <a:xfrm>
                <a:off x="4015" y="286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87" name="Line 502"/>
              <p:cNvSpPr>
                <a:spLocks noChangeShapeType="1"/>
              </p:cNvSpPr>
              <p:nvPr/>
            </p:nvSpPr>
            <p:spPr bwMode="auto">
              <a:xfrm flipV="1">
                <a:off x="4015" y="2768"/>
                <a:ext cx="101" cy="10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88" name="Line 503"/>
              <p:cNvSpPr>
                <a:spLocks noChangeShapeType="1"/>
              </p:cNvSpPr>
              <p:nvPr/>
            </p:nvSpPr>
            <p:spPr bwMode="auto">
              <a:xfrm>
                <a:off x="4116" y="276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89" name="Line 504"/>
              <p:cNvSpPr>
                <a:spLocks noChangeShapeType="1"/>
              </p:cNvSpPr>
              <p:nvPr/>
            </p:nvSpPr>
            <p:spPr bwMode="auto">
              <a:xfrm flipV="1">
                <a:off x="4116" y="2717"/>
                <a:ext cx="4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90" name="Line 505"/>
              <p:cNvSpPr>
                <a:spLocks noChangeShapeType="1"/>
              </p:cNvSpPr>
              <p:nvPr/>
            </p:nvSpPr>
            <p:spPr bwMode="auto">
              <a:xfrm>
                <a:off x="4157" y="271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91" name="Line 506"/>
              <p:cNvSpPr>
                <a:spLocks noChangeShapeType="1"/>
              </p:cNvSpPr>
              <p:nvPr/>
            </p:nvSpPr>
            <p:spPr bwMode="auto">
              <a:xfrm flipV="1">
                <a:off x="4157" y="2666"/>
                <a:ext cx="30"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92" name="Line 507"/>
              <p:cNvSpPr>
                <a:spLocks noChangeShapeType="1"/>
              </p:cNvSpPr>
              <p:nvPr/>
            </p:nvSpPr>
            <p:spPr bwMode="auto">
              <a:xfrm>
                <a:off x="4187" y="266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93" name="Line 508"/>
              <p:cNvSpPr>
                <a:spLocks noChangeShapeType="1"/>
              </p:cNvSpPr>
              <p:nvPr/>
            </p:nvSpPr>
            <p:spPr bwMode="auto">
              <a:xfrm flipV="1">
                <a:off x="4187" y="2605"/>
                <a:ext cx="20"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94" name="Line 509"/>
              <p:cNvSpPr>
                <a:spLocks noChangeShapeType="1"/>
              </p:cNvSpPr>
              <p:nvPr/>
            </p:nvSpPr>
            <p:spPr bwMode="auto">
              <a:xfrm>
                <a:off x="4207" y="260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95" name="Line 510"/>
              <p:cNvSpPr>
                <a:spLocks noChangeShapeType="1"/>
              </p:cNvSpPr>
              <p:nvPr/>
            </p:nvSpPr>
            <p:spPr bwMode="auto">
              <a:xfrm flipV="1">
                <a:off x="4207" y="2555"/>
                <a:ext cx="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96" name="Line 511"/>
              <p:cNvSpPr>
                <a:spLocks noChangeShapeType="1"/>
              </p:cNvSpPr>
              <p:nvPr/>
            </p:nvSpPr>
            <p:spPr bwMode="auto">
              <a:xfrm>
                <a:off x="4207"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97" name="Line 512"/>
              <p:cNvSpPr>
                <a:spLocks noChangeShapeType="1"/>
              </p:cNvSpPr>
              <p:nvPr/>
            </p:nvSpPr>
            <p:spPr bwMode="auto">
              <a:xfrm>
                <a:off x="4207"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98" name="Line 513"/>
              <p:cNvSpPr>
                <a:spLocks noChangeShapeType="1"/>
              </p:cNvSpPr>
              <p:nvPr/>
            </p:nvSpPr>
            <p:spPr bwMode="auto">
              <a:xfrm>
                <a:off x="4207"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99" name="Line 514"/>
              <p:cNvSpPr>
                <a:spLocks noChangeShapeType="1"/>
              </p:cNvSpPr>
              <p:nvPr/>
            </p:nvSpPr>
            <p:spPr bwMode="auto">
              <a:xfrm flipH="1" flipV="1">
                <a:off x="4197" y="2453"/>
                <a:ext cx="10" cy="10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00" name="Line 515"/>
              <p:cNvSpPr>
                <a:spLocks noChangeShapeType="1"/>
              </p:cNvSpPr>
              <p:nvPr/>
            </p:nvSpPr>
            <p:spPr bwMode="auto">
              <a:xfrm>
                <a:off x="4197" y="245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01" name="Line 516"/>
              <p:cNvSpPr>
                <a:spLocks noChangeShapeType="1"/>
              </p:cNvSpPr>
              <p:nvPr/>
            </p:nvSpPr>
            <p:spPr bwMode="auto">
              <a:xfrm flipH="1" flipV="1">
                <a:off x="4136" y="2362"/>
                <a:ext cx="61" cy="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02" name="Line 517"/>
              <p:cNvSpPr>
                <a:spLocks noChangeShapeType="1"/>
              </p:cNvSpPr>
              <p:nvPr/>
            </p:nvSpPr>
            <p:spPr bwMode="auto">
              <a:xfrm>
                <a:off x="4136" y="23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03" name="Line 518"/>
              <p:cNvSpPr>
                <a:spLocks noChangeShapeType="1"/>
              </p:cNvSpPr>
              <p:nvPr/>
            </p:nvSpPr>
            <p:spPr bwMode="auto">
              <a:xfrm flipH="1" flipV="1">
                <a:off x="4045" y="2281"/>
                <a:ext cx="91"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04" name="Line 519"/>
              <p:cNvSpPr>
                <a:spLocks noChangeShapeType="1"/>
              </p:cNvSpPr>
              <p:nvPr/>
            </p:nvSpPr>
            <p:spPr bwMode="auto">
              <a:xfrm>
                <a:off x="4045" y="228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05" name="Line 520"/>
              <p:cNvSpPr>
                <a:spLocks noChangeShapeType="1"/>
              </p:cNvSpPr>
              <p:nvPr/>
            </p:nvSpPr>
            <p:spPr bwMode="auto">
              <a:xfrm flipH="1" flipV="1">
                <a:off x="3923" y="2210"/>
                <a:ext cx="122"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06" name="Line 521"/>
              <p:cNvSpPr>
                <a:spLocks noChangeShapeType="1"/>
              </p:cNvSpPr>
              <p:nvPr/>
            </p:nvSpPr>
            <p:spPr bwMode="auto">
              <a:xfrm>
                <a:off x="3923" y="221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07" name="Line 522"/>
              <p:cNvSpPr>
                <a:spLocks noChangeShapeType="1"/>
              </p:cNvSpPr>
              <p:nvPr/>
            </p:nvSpPr>
            <p:spPr bwMode="auto">
              <a:xfrm flipH="1" flipV="1">
                <a:off x="3781" y="2159"/>
                <a:ext cx="14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08" name="Line 523"/>
              <p:cNvSpPr>
                <a:spLocks noChangeShapeType="1"/>
              </p:cNvSpPr>
              <p:nvPr/>
            </p:nvSpPr>
            <p:spPr bwMode="auto">
              <a:xfrm>
                <a:off x="3781" y="215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09" name="Line 524"/>
              <p:cNvSpPr>
                <a:spLocks noChangeShapeType="1"/>
              </p:cNvSpPr>
              <p:nvPr/>
            </p:nvSpPr>
            <p:spPr bwMode="auto">
              <a:xfrm flipH="1" flipV="1">
                <a:off x="3609" y="2108"/>
                <a:ext cx="17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10" name="Line 525"/>
              <p:cNvSpPr>
                <a:spLocks noChangeShapeType="1"/>
              </p:cNvSpPr>
              <p:nvPr/>
            </p:nvSpPr>
            <p:spPr bwMode="auto">
              <a:xfrm>
                <a:off x="3609" y="210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11" name="Line 526"/>
              <p:cNvSpPr>
                <a:spLocks noChangeShapeType="1"/>
              </p:cNvSpPr>
              <p:nvPr/>
            </p:nvSpPr>
            <p:spPr bwMode="auto">
              <a:xfrm flipH="1" flipV="1">
                <a:off x="3427" y="2088"/>
                <a:ext cx="182"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12" name="Line 527"/>
              <p:cNvSpPr>
                <a:spLocks noChangeShapeType="1"/>
              </p:cNvSpPr>
              <p:nvPr/>
            </p:nvSpPr>
            <p:spPr bwMode="auto">
              <a:xfrm>
                <a:off x="3427" y="208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13" name="Line 528"/>
              <p:cNvSpPr>
                <a:spLocks noChangeShapeType="1"/>
              </p:cNvSpPr>
              <p:nvPr/>
            </p:nvSpPr>
            <p:spPr bwMode="auto">
              <a:xfrm flipH="1" flipV="1">
                <a:off x="3224" y="2078"/>
                <a:ext cx="203"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14" name="Line 529"/>
              <p:cNvSpPr>
                <a:spLocks noChangeShapeType="1"/>
              </p:cNvSpPr>
              <p:nvPr/>
            </p:nvSpPr>
            <p:spPr bwMode="auto">
              <a:xfrm>
                <a:off x="3224" y="20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15" name="Line 530"/>
              <p:cNvSpPr>
                <a:spLocks noChangeShapeType="1"/>
              </p:cNvSpPr>
              <p:nvPr/>
            </p:nvSpPr>
            <p:spPr bwMode="auto">
              <a:xfrm>
                <a:off x="3224" y="20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16" name="Line 531"/>
              <p:cNvSpPr>
                <a:spLocks noChangeShapeType="1"/>
              </p:cNvSpPr>
              <p:nvPr/>
            </p:nvSpPr>
            <p:spPr bwMode="auto">
              <a:xfrm>
                <a:off x="3224" y="20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17" name="Line 532"/>
              <p:cNvSpPr>
                <a:spLocks noChangeShapeType="1"/>
              </p:cNvSpPr>
              <p:nvPr/>
            </p:nvSpPr>
            <p:spPr bwMode="auto">
              <a:xfrm flipH="1">
                <a:off x="3031" y="2078"/>
                <a:ext cx="193"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18" name="Line 533"/>
              <p:cNvSpPr>
                <a:spLocks noChangeShapeType="1"/>
              </p:cNvSpPr>
              <p:nvPr/>
            </p:nvSpPr>
            <p:spPr bwMode="auto">
              <a:xfrm>
                <a:off x="3031" y="208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19" name="Line 534"/>
              <p:cNvSpPr>
                <a:spLocks noChangeShapeType="1"/>
              </p:cNvSpPr>
              <p:nvPr/>
            </p:nvSpPr>
            <p:spPr bwMode="auto">
              <a:xfrm flipH="1">
                <a:off x="2849" y="2088"/>
                <a:ext cx="182"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20" name="Line 535"/>
              <p:cNvSpPr>
                <a:spLocks noChangeShapeType="1"/>
              </p:cNvSpPr>
              <p:nvPr/>
            </p:nvSpPr>
            <p:spPr bwMode="auto">
              <a:xfrm>
                <a:off x="2849" y="210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21" name="Line 536"/>
              <p:cNvSpPr>
                <a:spLocks noChangeShapeType="1"/>
              </p:cNvSpPr>
              <p:nvPr/>
            </p:nvSpPr>
            <p:spPr bwMode="auto">
              <a:xfrm flipH="1">
                <a:off x="2676" y="2108"/>
                <a:ext cx="173"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22" name="Line 537"/>
              <p:cNvSpPr>
                <a:spLocks noChangeShapeType="1"/>
              </p:cNvSpPr>
              <p:nvPr/>
            </p:nvSpPr>
            <p:spPr bwMode="auto">
              <a:xfrm>
                <a:off x="2676" y="215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23" name="Line 538"/>
              <p:cNvSpPr>
                <a:spLocks noChangeShapeType="1"/>
              </p:cNvSpPr>
              <p:nvPr/>
            </p:nvSpPr>
            <p:spPr bwMode="auto">
              <a:xfrm flipH="1">
                <a:off x="2534" y="2159"/>
                <a:ext cx="14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24" name="Line 539"/>
              <p:cNvSpPr>
                <a:spLocks noChangeShapeType="1"/>
              </p:cNvSpPr>
              <p:nvPr/>
            </p:nvSpPr>
            <p:spPr bwMode="auto">
              <a:xfrm>
                <a:off x="2534" y="221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25" name="Line 540"/>
              <p:cNvSpPr>
                <a:spLocks noChangeShapeType="1"/>
              </p:cNvSpPr>
              <p:nvPr/>
            </p:nvSpPr>
            <p:spPr bwMode="auto">
              <a:xfrm flipH="1">
                <a:off x="2413" y="2210"/>
                <a:ext cx="12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26" name="Line 541"/>
              <p:cNvSpPr>
                <a:spLocks noChangeShapeType="1"/>
              </p:cNvSpPr>
              <p:nvPr/>
            </p:nvSpPr>
            <p:spPr bwMode="auto">
              <a:xfrm>
                <a:off x="2413" y="228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27" name="Line 542"/>
              <p:cNvSpPr>
                <a:spLocks noChangeShapeType="1"/>
              </p:cNvSpPr>
              <p:nvPr/>
            </p:nvSpPr>
            <p:spPr bwMode="auto">
              <a:xfrm flipH="1">
                <a:off x="2321" y="2281"/>
                <a:ext cx="92"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28" name="Line 543"/>
              <p:cNvSpPr>
                <a:spLocks noChangeShapeType="1"/>
              </p:cNvSpPr>
              <p:nvPr/>
            </p:nvSpPr>
            <p:spPr bwMode="auto">
              <a:xfrm>
                <a:off x="2321" y="23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29" name="Line 544"/>
              <p:cNvSpPr>
                <a:spLocks noChangeShapeType="1"/>
              </p:cNvSpPr>
              <p:nvPr/>
            </p:nvSpPr>
            <p:spPr bwMode="auto">
              <a:xfrm flipH="1">
                <a:off x="2261" y="2362"/>
                <a:ext cx="60" cy="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30" name="Line 545"/>
              <p:cNvSpPr>
                <a:spLocks noChangeShapeType="1"/>
              </p:cNvSpPr>
              <p:nvPr/>
            </p:nvSpPr>
            <p:spPr bwMode="auto">
              <a:xfrm>
                <a:off x="2261" y="245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31" name="Line 546"/>
              <p:cNvSpPr>
                <a:spLocks noChangeShapeType="1"/>
              </p:cNvSpPr>
              <p:nvPr/>
            </p:nvSpPr>
            <p:spPr bwMode="auto">
              <a:xfrm flipH="1">
                <a:off x="2240" y="2453"/>
                <a:ext cx="21" cy="10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32" name="Line 547"/>
              <p:cNvSpPr>
                <a:spLocks noChangeShapeType="1"/>
              </p:cNvSpPr>
              <p:nvPr/>
            </p:nvSpPr>
            <p:spPr bwMode="auto">
              <a:xfrm>
                <a:off x="2240"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33" name="Line 548"/>
              <p:cNvSpPr>
                <a:spLocks noChangeShapeType="1"/>
              </p:cNvSpPr>
              <p:nvPr/>
            </p:nvSpPr>
            <p:spPr bwMode="auto">
              <a:xfrm>
                <a:off x="2240"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34" name="Line 549"/>
              <p:cNvSpPr>
                <a:spLocks noChangeShapeType="1"/>
              </p:cNvSpPr>
              <p:nvPr/>
            </p:nvSpPr>
            <p:spPr bwMode="auto">
              <a:xfrm>
                <a:off x="2240"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35" name="Line 550"/>
              <p:cNvSpPr>
                <a:spLocks noChangeShapeType="1"/>
              </p:cNvSpPr>
              <p:nvPr/>
            </p:nvSpPr>
            <p:spPr bwMode="auto">
              <a:xfrm>
                <a:off x="2240" y="2555"/>
                <a:ext cx="21"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36" name="Line 551"/>
              <p:cNvSpPr>
                <a:spLocks noChangeShapeType="1"/>
              </p:cNvSpPr>
              <p:nvPr/>
            </p:nvSpPr>
            <p:spPr bwMode="auto">
              <a:xfrm>
                <a:off x="2261" y="263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37" name="Line 552"/>
              <p:cNvSpPr>
                <a:spLocks noChangeShapeType="1"/>
              </p:cNvSpPr>
              <p:nvPr/>
            </p:nvSpPr>
            <p:spPr bwMode="auto">
              <a:xfrm>
                <a:off x="2261" y="2636"/>
                <a:ext cx="50"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38" name="Line 553"/>
              <p:cNvSpPr>
                <a:spLocks noChangeShapeType="1"/>
              </p:cNvSpPr>
              <p:nvPr/>
            </p:nvSpPr>
            <p:spPr bwMode="auto">
              <a:xfrm>
                <a:off x="2311" y="271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39" name="Line 554"/>
              <p:cNvSpPr>
                <a:spLocks noChangeShapeType="1"/>
              </p:cNvSpPr>
              <p:nvPr/>
            </p:nvSpPr>
            <p:spPr bwMode="auto">
              <a:xfrm>
                <a:off x="2311" y="271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0" name="Line 555"/>
              <p:cNvSpPr>
                <a:spLocks noChangeShapeType="1"/>
              </p:cNvSpPr>
              <p:nvPr/>
            </p:nvSpPr>
            <p:spPr bwMode="auto">
              <a:xfrm>
                <a:off x="2311" y="271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1" name="Line 556"/>
              <p:cNvSpPr>
                <a:spLocks noChangeShapeType="1"/>
              </p:cNvSpPr>
              <p:nvPr/>
            </p:nvSpPr>
            <p:spPr bwMode="auto">
              <a:xfrm>
                <a:off x="2311" y="2717"/>
                <a:ext cx="6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2" name="Line 557"/>
              <p:cNvSpPr>
                <a:spLocks noChangeShapeType="1"/>
              </p:cNvSpPr>
              <p:nvPr/>
            </p:nvSpPr>
            <p:spPr bwMode="auto">
              <a:xfrm>
                <a:off x="2372" y="276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3" name="Line 558"/>
              <p:cNvSpPr>
                <a:spLocks noChangeShapeType="1"/>
              </p:cNvSpPr>
              <p:nvPr/>
            </p:nvSpPr>
            <p:spPr bwMode="auto">
              <a:xfrm>
                <a:off x="2372" y="2768"/>
                <a:ext cx="7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4" name="Line 559"/>
              <p:cNvSpPr>
                <a:spLocks noChangeShapeType="1"/>
              </p:cNvSpPr>
              <p:nvPr/>
            </p:nvSpPr>
            <p:spPr bwMode="auto">
              <a:xfrm>
                <a:off x="2443" y="281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5" name="Line 560"/>
              <p:cNvSpPr>
                <a:spLocks noChangeShapeType="1"/>
              </p:cNvSpPr>
              <p:nvPr/>
            </p:nvSpPr>
            <p:spPr bwMode="auto">
              <a:xfrm>
                <a:off x="2443" y="281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6" name="Line 561"/>
              <p:cNvSpPr>
                <a:spLocks noChangeShapeType="1"/>
              </p:cNvSpPr>
              <p:nvPr/>
            </p:nvSpPr>
            <p:spPr bwMode="auto">
              <a:xfrm>
                <a:off x="2443" y="281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7" name="Line 562"/>
              <p:cNvSpPr>
                <a:spLocks noChangeShapeType="1"/>
              </p:cNvSpPr>
              <p:nvPr/>
            </p:nvSpPr>
            <p:spPr bwMode="auto">
              <a:xfrm>
                <a:off x="2443" y="2818"/>
                <a:ext cx="13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8" name="Line 563"/>
              <p:cNvSpPr>
                <a:spLocks noChangeShapeType="1"/>
              </p:cNvSpPr>
              <p:nvPr/>
            </p:nvSpPr>
            <p:spPr bwMode="auto">
              <a:xfrm>
                <a:off x="2575" y="286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9" name="Line 564"/>
              <p:cNvSpPr>
                <a:spLocks noChangeShapeType="1"/>
              </p:cNvSpPr>
              <p:nvPr/>
            </p:nvSpPr>
            <p:spPr bwMode="auto">
              <a:xfrm>
                <a:off x="2575" y="2869"/>
                <a:ext cx="142"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50" name="Line 565"/>
              <p:cNvSpPr>
                <a:spLocks noChangeShapeType="1"/>
              </p:cNvSpPr>
              <p:nvPr/>
            </p:nvSpPr>
            <p:spPr bwMode="auto">
              <a:xfrm>
                <a:off x="2717" y="290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51" name="Line 566"/>
              <p:cNvSpPr>
                <a:spLocks noChangeShapeType="1"/>
              </p:cNvSpPr>
              <p:nvPr/>
            </p:nvSpPr>
            <p:spPr bwMode="auto">
              <a:xfrm>
                <a:off x="2717" y="2909"/>
                <a:ext cx="172" cy="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52" name="Line 567"/>
              <p:cNvSpPr>
                <a:spLocks noChangeShapeType="1"/>
              </p:cNvSpPr>
              <p:nvPr/>
            </p:nvSpPr>
            <p:spPr bwMode="auto">
              <a:xfrm>
                <a:off x="2889" y="29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53" name="Line 568"/>
              <p:cNvSpPr>
                <a:spLocks noChangeShapeType="1"/>
              </p:cNvSpPr>
              <p:nvPr/>
            </p:nvSpPr>
            <p:spPr bwMode="auto">
              <a:xfrm>
                <a:off x="2889" y="2940"/>
                <a:ext cx="173"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54" name="Line 569"/>
              <p:cNvSpPr>
                <a:spLocks noChangeShapeType="1"/>
              </p:cNvSpPr>
              <p:nvPr/>
            </p:nvSpPr>
            <p:spPr bwMode="auto">
              <a:xfrm>
                <a:off x="3062"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55" name="Line 570"/>
              <p:cNvSpPr>
                <a:spLocks noChangeShapeType="1"/>
              </p:cNvSpPr>
              <p:nvPr/>
            </p:nvSpPr>
            <p:spPr bwMode="auto">
              <a:xfrm>
                <a:off x="3062"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56" name="Line 571"/>
              <p:cNvSpPr>
                <a:spLocks noChangeShapeType="1"/>
              </p:cNvSpPr>
              <p:nvPr/>
            </p:nvSpPr>
            <p:spPr bwMode="auto">
              <a:xfrm>
                <a:off x="3062"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57" name="Line 572"/>
              <p:cNvSpPr>
                <a:spLocks noChangeShapeType="1"/>
              </p:cNvSpPr>
              <p:nvPr/>
            </p:nvSpPr>
            <p:spPr bwMode="auto">
              <a:xfrm flipV="1">
                <a:off x="3062" y="2940"/>
                <a:ext cx="172"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58" name="Line 573"/>
              <p:cNvSpPr>
                <a:spLocks noChangeShapeType="1"/>
              </p:cNvSpPr>
              <p:nvPr/>
            </p:nvSpPr>
            <p:spPr bwMode="auto">
              <a:xfrm>
                <a:off x="3234" y="29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59" name="Line 574"/>
              <p:cNvSpPr>
                <a:spLocks noChangeShapeType="1"/>
              </p:cNvSpPr>
              <p:nvPr/>
            </p:nvSpPr>
            <p:spPr bwMode="auto">
              <a:xfrm flipV="1">
                <a:off x="3234" y="2920"/>
                <a:ext cx="152"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60" name="Line 575"/>
              <p:cNvSpPr>
                <a:spLocks noChangeShapeType="1"/>
              </p:cNvSpPr>
              <p:nvPr/>
            </p:nvSpPr>
            <p:spPr bwMode="auto">
              <a:xfrm>
                <a:off x="3386" y="292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61" name="Line 576"/>
              <p:cNvSpPr>
                <a:spLocks noChangeShapeType="1"/>
              </p:cNvSpPr>
              <p:nvPr/>
            </p:nvSpPr>
            <p:spPr bwMode="auto">
              <a:xfrm flipV="1">
                <a:off x="3386" y="2879"/>
                <a:ext cx="142"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62" name="Line 577"/>
              <p:cNvSpPr>
                <a:spLocks noChangeShapeType="1"/>
              </p:cNvSpPr>
              <p:nvPr/>
            </p:nvSpPr>
            <p:spPr bwMode="auto">
              <a:xfrm>
                <a:off x="3528" y="287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63" name="Line 578"/>
              <p:cNvSpPr>
                <a:spLocks noChangeShapeType="1"/>
              </p:cNvSpPr>
              <p:nvPr/>
            </p:nvSpPr>
            <p:spPr bwMode="auto">
              <a:xfrm flipV="1">
                <a:off x="3528" y="2828"/>
                <a:ext cx="12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64" name="Line 579"/>
              <p:cNvSpPr>
                <a:spLocks noChangeShapeType="1"/>
              </p:cNvSpPr>
              <p:nvPr/>
            </p:nvSpPr>
            <p:spPr bwMode="auto">
              <a:xfrm>
                <a:off x="3650" y="282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65" name="Line 580"/>
              <p:cNvSpPr>
                <a:spLocks noChangeShapeType="1"/>
              </p:cNvSpPr>
              <p:nvPr/>
            </p:nvSpPr>
            <p:spPr bwMode="auto">
              <a:xfrm flipV="1">
                <a:off x="3650" y="2778"/>
                <a:ext cx="10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66" name="Line 581"/>
              <p:cNvSpPr>
                <a:spLocks noChangeShapeType="1"/>
              </p:cNvSpPr>
              <p:nvPr/>
            </p:nvSpPr>
            <p:spPr bwMode="auto">
              <a:xfrm>
                <a:off x="3751" y="27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67" name="Line 582"/>
              <p:cNvSpPr>
                <a:spLocks noChangeShapeType="1"/>
              </p:cNvSpPr>
              <p:nvPr/>
            </p:nvSpPr>
            <p:spPr bwMode="auto">
              <a:xfrm flipV="1">
                <a:off x="3751" y="2707"/>
                <a:ext cx="7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68" name="Line 583"/>
              <p:cNvSpPr>
                <a:spLocks noChangeShapeType="1"/>
              </p:cNvSpPr>
              <p:nvPr/>
            </p:nvSpPr>
            <p:spPr bwMode="auto">
              <a:xfrm>
                <a:off x="3822" y="270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69" name="Line 584"/>
              <p:cNvSpPr>
                <a:spLocks noChangeShapeType="1"/>
              </p:cNvSpPr>
              <p:nvPr/>
            </p:nvSpPr>
            <p:spPr bwMode="auto">
              <a:xfrm flipV="1">
                <a:off x="3822" y="2636"/>
                <a:ext cx="5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70" name="Line 585"/>
              <p:cNvSpPr>
                <a:spLocks noChangeShapeType="1"/>
              </p:cNvSpPr>
              <p:nvPr/>
            </p:nvSpPr>
            <p:spPr bwMode="auto">
              <a:xfrm>
                <a:off x="3873" y="263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71" name="Line 586"/>
              <p:cNvSpPr>
                <a:spLocks noChangeShapeType="1"/>
              </p:cNvSpPr>
              <p:nvPr/>
            </p:nvSpPr>
            <p:spPr bwMode="auto">
              <a:xfrm flipV="1">
                <a:off x="3873" y="2555"/>
                <a:ext cx="20"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72" name="Line 587"/>
              <p:cNvSpPr>
                <a:spLocks noChangeShapeType="1"/>
              </p:cNvSpPr>
              <p:nvPr/>
            </p:nvSpPr>
            <p:spPr bwMode="auto">
              <a:xfrm>
                <a:off x="3893"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73" name="Line 588"/>
              <p:cNvSpPr>
                <a:spLocks noChangeShapeType="1"/>
              </p:cNvSpPr>
              <p:nvPr/>
            </p:nvSpPr>
            <p:spPr bwMode="auto">
              <a:xfrm>
                <a:off x="3893"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74" name="Line 589"/>
              <p:cNvSpPr>
                <a:spLocks noChangeShapeType="1"/>
              </p:cNvSpPr>
              <p:nvPr/>
            </p:nvSpPr>
            <p:spPr bwMode="auto">
              <a:xfrm>
                <a:off x="3893"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75" name="Line 590"/>
              <p:cNvSpPr>
                <a:spLocks noChangeShapeType="1"/>
              </p:cNvSpPr>
              <p:nvPr/>
            </p:nvSpPr>
            <p:spPr bwMode="auto">
              <a:xfrm flipH="1" flipV="1">
                <a:off x="3873" y="2484"/>
                <a:ext cx="2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76" name="Line 591"/>
              <p:cNvSpPr>
                <a:spLocks noChangeShapeType="1"/>
              </p:cNvSpPr>
              <p:nvPr/>
            </p:nvSpPr>
            <p:spPr bwMode="auto">
              <a:xfrm>
                <a:off x="3873" y="248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77" name="Line 592"/>
              <p:cNvSpPr>
                <a:spLocks noChangeShapeType="1"/>
              </p:cNvSpPr>
              <p:nvPr/>
            </p:nvSpPr>
            <p:spPr bwMode="auto">
              <a:xfrm flipH="1" flipV="1">
                <a:off x="3842" y="2433"/>
                <a:ext cx="3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78" name="Line 593"/>
              <p:cNvSpPr>
                <a:spLocks noChangeShapeType="1"/>
              </p:cNvSpPr>
              <p:nvPr/>
            </p:nvSpPr>
            <p:spPr bwMode="auto">
              <a:xfrm>
                <a:off x="3842" y="243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79" name="Line 594"/>
              <p:cNvSpPr>
                <a:spLocks noChangeShapeType="1"/>
              </p:cNvSpPr>
              <p:nvPr/>
            </p:nvSpPr>
            <p:spPr bwMode="auto">
              <a:xfrm flipH="1" flipV="1">
                <a:off x="3781" y="2372"/>
                <a:ext cx="6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80" name="Line 595"/>
              <p:cNvSpPr>
                <a:spLocks noChangeShapeType="1"/>
              </p:cNvSpPr>
              <p:nvPr/>
            </p:nvSpPr>
            <p:spPr bwMode="auto">
              <a:xfrm>
                <a:off x="3781" y="237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81" name="Line 596"/>
              <p:cNvSpPr>
                <a:spLocks noChangeShapeType="1"/>
              </p:cNvSpPr>
              <p:nvPr/>
            </p:nvSpPr>
            <p:spPr bwMode="auto">
              <a:xfrm flipH="1" flipV="1">
                <a:off x="3700" y="2332"/>
                <a:ext cx="81"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82" name="Line 597"/>
              <p:cNvSpPr>
                <a:spLocks noChangeShapeType="1"/>
              </p:cNvSpPr>
              <p:nvPr/>
            </p:nvSpPr>
            <p:spPr bwMode="auto">
              <a:xfrm>
                <a:off x="3700" y="233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83" name="Line 598"/>
              <p:cNvSpPr>
                <a:spLocks noChangeShapeType="1"/>
              </p:cNvSpPr>
              <p:nvPr/>
            </p:nvSpPr>
            <p:spPr bwMode="auto">
              <a:xfrm flipH="1" flipV="1">
                <a:off x="3599" y="2291"/>
                <a:ext cx="10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84" name="Line 599"/>
              <p:cNvSpPr>
                <a:spLocks noChangeShapeType="1"/>
              </p:cNvSpPr>
              <p:nvPr/>
            </p:nvSpPr>
            <p:spPr bwMode="auto">
              <a:xfrm>
                <a:off x="3599" y="229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85" name="Line 600"/>
              <p:cNvSpPr>
                <a:spLocks noChangeShapeType="1"/>
              </p:cNvSpPr>
              <p:nvPr/>
            </p:nvSpPr>
            <p:spPr bwMode="auto">
              <a:xfrm flipH="1" flipV="1">
                <a:off x="3487" y="2261"/>
                <a:ext cx="112" cy="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86" name="Line 601"/>
              <p:cNvSpPr>
                <a:spLocks noChangeShapeType="1"/>
              </p:cNvSpPr>
              <p:nvPr/>
            </p:nvSpPr>
            <p:spPr bwMode="auto">
              <a:xfrm>
                <a:off x="3487" y="226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87" name="Line 602"/>
              <p:cNvSpPr>
                <a:spLocks noChangeShapeType="1"/>
              </p:cNvSpPr>
              <p:nvPr/>
            </p:nvSpPr>
            <p:spPr bwMode="auto">
              <a:xfrm flipH="1" flipV="1">
                <a:off x="3366" y="2240"/>
                <a:ext cx="121" cy="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88" name="Line 603"/>
              <p:cNvSpPr>
                <a:spLocks noChangeShapeType="1"/>
              </p:cNvSpPr>
              <p:nvPr/>
            </p:nvSpPr>
            <p:spPr bwMode="auto">
              <a:xfrm>
                <a:off x="3366"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89" name="Line 604"/>
              <p:cNvSpPr>
                <a:spLocks noChangeShapeType="1"/>
              </p:cNvSpPr>
              <p:nvPr/>
            </p:nvSpPr>
            <p:spPr bwMode="auto">
              <a:xfrm flipH="1" flipV="1">
                <a:off x="3234" y="2230"/>
                <a:ext cx="132"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90" name="Line 605"/>
              <p:cNvSpPr>
                <a:spLocks noChangeShapeType="1"/>
              </p:cNvSpPr>
              <p:nvPr/>
            </p:nvSpPr>
            <p:spPr bwMode="auto">
              <a:xfrm>
                <a:off x="3234" y="223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91" name="Line 606"/>
              <p:cNvSpPr>
                <a:spLocks noChangeShapeType="1"/>
              </p:cNvSpPr>
              <p:nvPr/>
            </p:nvSpPr>
            <p:spPr bwMode="auto">
              <a:xfrm>
                <a:off x="3234" y="223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92" name="Line 607"/>
              <p:cNvSpPr>
                <a:spLocks noChangeShapeType="1"/>
              </p:cNvSpPr>
              <p:nvPr/>
            </p:nvSpPr>
            <p:spPr bwMode="auto">
              <a:xfrm>
                <a:off x="3234" y="223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490" name="Group 809"/>
            <p:cNvGrpSpPr>
              <a:grpSpLocks/>
            </p:cNvGrpSpPr>
            <p:nvPr/>
          </p:nvGrpSpPr>
          <p:grpSpPr bwMode="auto">
            <a:xfrm>
              <a:off x="1977" y="2078"/>
              <a:ext cx="2231" cy="1035"/>
              <a:chOff x="1977" y="2078"/>
              <a:chExt cx="2231" cy="1035"/>
            </a:xfrm>
          </p:grpSpPr>
          <p:sp>
            <p:nvSpPr>
              <p:cNvPr id="20593" name="Line 609"/>
              <p:cNvSpPr>
                <a:spLocks noChangeShapeType="1"/>
              </p:cNvSpPr>
              <p:nvPr/>
            </p:nvSpPr>
            <p:spPr bwMode="auto">
              <a:xfrm flipH="1">
                <a:off x="3102" y="2230"/>
                <a:ext cx="132"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4" name="Line 610"/>
              <p:cNvSpPr>
                <a:spLocks noChangeShapeType="1"/>
              </p:cNvSpPr>
              <p:nvPr/>
            </p:nvSpPr>
            <p:spPr bwMode="auto">
              <a:xfrm>
                <a:off x="3102"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5" name="Line 611"/>
              <p:cNvSpPr>
                <a:spLocks noChangeShapeType="1"/>
              </p:cNvSpPr>
              <p:nvPr/>
            </p:nvSpPr>
            <p:spPr bwMode="auto">
              <a:xfrm flipH="1">
                <a:off x="2980" y="2240"/>
                <a:ext cx="122" cy="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6" name="Line 612"/>
              <p:cNvSpPr>
                <a:spLocks noChangeShapeType="1"/>
              </p:cNvSpPr>
              <p:nvPr/>
            </p:nvSpPr>
            <p:spPr bwMode="auto">
              <a:xfrm>
                <a:off x="2980" y="226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7" name="Line 613"/>
              <p:cNvSpPr>
                <a:spLocks noChangeShapeType="1"/>
              </p:cNvSpPr>
              <p:nvPr/>
            </p:nvSpPr>
            <p:spPr bwMode="auto">
              <a:xfrm flipH="1">
                <a:off x="2869" y="2261"/>
                <a:ext cx="111" cy="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8" name="Line 614"/>
              <p:cNvSpPr>
                <a:spLocks noChangeShapeType="1"/>
              </p:cNvSpPr>
              <p:nvPr/>
            </p:nvSpPr>
            <p:spPr bwMode="auto">
              <a:xfrm>
                <a:off x="2869" y="229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9" name="Line 615"/>
              <p:cNvSpPr>
                <a:spLocks noChangeShapeType="1"/>
              </p:cNvSpPr>
              <p:nvPr/>
            </p:nvSpPr>
            <p:spPr bwMode="auto">
              <a:xfrm flipH="1">
                <a:off x="2767" y="2291"/>
                <a:ext cx="102"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0" name="Line 616"/>
              <p:cNvSpPr>
                <a:spLocks noChangeShapeType="1"/>
              </p:cNvSpPr>
              <p:nvPr/>
            </p:nvSpPr>
            <p:spPr bwMode="auto">
              <a:xfrm>
                <a:off x="2767" y="233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1" name="Line 617"/>
              <p:cNvSpPr>
                <a:spLocks noChangeShapeType="1"/>
              </p:cNvSpPr>
              <p:nvPr/>
            </p:nvSpPr>
            <p:spPr bwMode="auto">
              <a:xfrm flipH="1">
                <a:off x="2697" y="2332"/>
                <a:ext cx="70"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2" name="Line 618"/>
              <p:cNvSpPr>
                <a:spLocks noChangeShapeType="1"/>
              </p:cNvSpPr>
              <p:nvPr/>
            </p:nvSpPr>
            <p:spPr bwMode="auto">
              <a:xfrm>
                <a:off x="2697" y="237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3" name="Line 619"/>
              <p:cNvSpPr>
                <a:spLocks noChangeShapeType="1"/>
              </p:cNvSpPr>
              <p:nvPr/>
            </p:nvSpPr>
            <p:spPr bwMode="auto">
              <a:xfrm flipH="1">
                <a:off x="2636" y="2372"/>
                <a:ext cx="6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4" name="Line 620"/>
              <p:cNvSpPr>
                <a:spLocks noChangeShapeType="1"/>
              </p:cNvSpPr>
              <p:nvPr/>
            </p:nvSpPr>
            <p:spPr bwMode="auto">
              <a:xfrm>
                <a:off x="2636" y="243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5" name="Line 621"/>
              <p:cNvSpPr>
                <a:spLocks noChangeShapeType="1"/>
              </p:cNvSpPr>
              <p:nvPr/>
            </p:nvSpPr>
            <p:spPr bwMode="auto">
              <a:xfrm flipH="1">
                <a:off x="2595" y="2433"/>
                <a:ext cx="4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6" name="Line 622"/>
              <p:cNvSpPr>
                <a:spLocks noChangeShapeType="1"/>
              </p:cNvSpPr>
              <p:nvPr/>
            </p:nvSpPr>
            <p:spPr bwMode="auto">
              <a:xfrm>
                <a:off x="2595" y="248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7" name="Line 623"/>
              <p:cNvSpPr>
                <a:spLocks noChangeShapeType="1"/>
              </p:cNvSpPr>
              <p:nvPr/>
            </p:nvSpPr>
            <p:spPr bwMode="auto">
              <a:xfrm flipH="1">
                <a:off x="2585" y="2484"/>
                <a:ext cx="1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8" name="Line 624"/>
              <p:cNvSpPr>
                <a:spLocks noChangeShapeType="1"/>
              </p:cNvSpPr>
              <p:nvPr/>
            </p:nvSpPr>
            <p:spPr bwMode="auto">
              <a:xfrm>
                <a:off x="25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9" name="Line 625"/>
              <p:cNvSpPr>
                <a:spLocks noChangeShapeType="1"/>
              </p:cNvSpPr>
              <p:nvPr/>
            </p:nvSpPr>
            <p:spPr bwMode="auto">
              <a:xfrm>
                <a:off x="25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0" name="Line 626"/>
              <p:cNvSpPr>
                <a:spLocks noChangeShapeType="1"/>
              </p:cNvSpPr>
              <p:nvPr/>
            </p:nvSpPr>
            <p:spPr bwMode="auto">
              <a:xfrm>
                <a:off x="25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1" name="Line 627"/>
              <p:cNvSpPr>
                <a:spLocks noChangeShapeType="1"/>
              </p:cNvSpPr>
              <p:nvPr/>
            </p:nvSpPr>
            <p:spPr bwMode="auto">
              <a:xfrm>
                <a:off x="2585" y="2555"/>
                <a:ext cx="10"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2" name="Line 628"/>
              <p:cNvSpPr>
                <a:spLocks noChangeShapeType="1"/>
              </p:cNvSpPr>
              <p:nvPr/>
            </p:nvSpPr>
            <p:spPr bwMode="auto">
              <a:xfrm>
                <a:off x="2595" y="260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3" name="Line 629"/>
              <p:cNvSpPr>
                <a:spLocks noChangeShapeType="1"/>
              </p:cNvSpPr>
              <p:nvPr/>
            </p:nvSpPr>
            <p:spPr bwMode="auto">
              <a:xfrm>
                <a:off x="2595" y="2605"/>
                <a:ext cx="4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4" name="Freeform 630"/>
              <p:cNvSpPr>
                <a:spLocks/>
              </p:cNvSpPr>
              <p:nvPr/>
            </p:nvSpPr>
            <p:spPr bwMode="auto">
              <a:xfrm>
                <a:off x="1977" y="2078"/>
                <a:ext cx="2230" cy="1034"/>
              </a:xfrm>
              <a:custGeom>
                <a:avLst/>
                <a:gdLst>
                  <a:gd name="T0" fmla="*/ 81 w 2230"/>
                  <a:gd name="T1" fmla="*/ 771 h 1034"/>
                  <a:gd name="T2" fmla="*/ 182 w 2230"/>
                  <a:gd name="T3" fmla="*/ 831 h 1034"/>
                  <a:gd name="T4" fmla="*/ 567 w 2230"/>
                  <a:gd name="T5" fmla="*/ 984 h 1034"/>
                  <a:gd name="T6" fmla="*/ 1064 w 2230"/>
                  <a:gd name="T7" fmla="*/ 1034 h 1034"/>
                  <a:gd name="T8" fmla="*/ 1308 w 2230"/>
                  <a:gd name="T9" fmla="*/ 1024 h 1034"/>
                  <a:gd name="T10" fmla="*/ 1723 w 2230"/>
                  <a:gd name="T11" fmla="*/ 943 h 1034"/>
                  <a:gd name="T12" fmla="*/ 2038 w 2230"/>
                  <a:gd name="T13" fmla="*/ 791 h 1034"/>
                  <a:gd name="T14" fmla="*/ 2180 w 2230"/>
                  <a:gd name="T15" fmla="*/ 639 h 1034"/>
                  <a:gd name="T16" fmla="*/ 2230 w 2230"/>
                  <a:gd name="T17" fmla="*/ 527 h 1034"/>
                  <a:gd name="T18" fmla="*/ 2230 w 2230"/>
                  <a:gd name="T19" fmla="*/ 477 h 1034"/>
                  <a:gd name="T20" fmla="*/ 2159 w 2230"/>
                  <a:gd name="T21" fmla="*/ 284 h 1034"/>
                  <a:gd name="T22" fmla="*/ 1946 w 2230"/>
                  <a:gd name="T23" fmla="*/ 142 h 1034"/>
                  <a:gd name="T24" fmla="*/ 1632 w 2230"/>
                  <a:gd name="T25" fmla="*/ 30 h 1034"/>
                  <a:gd name="T26" fmla="*/ 1247 w 2230"/>
                  <a:gd name="T27" fmla="*/ 0 h 1034"/>
                  <a:gd name="T28" fmla="*/ 1054 w 2230"/>
                  <a:gd name="T29" fmla="*/ 10 h 1034"/>
                  <a:gd name="T30" fmla="*/ 699 w 2230"/>
                  <a:gd name="T31" fmla="*/ 81 h 1034"/>
                  <a:gd name="T32" fmla="*/ 436 w 2230"/>
                  <a:gd name="T33" fmla="*/ 203 h 1034"/>
                  <a:gd name="T34" fmla="*/ 284 w 2230"/>
                  <a:gd name="T35" fmla="*/ 375 h 1034"/>
                  <a:gd name="T36" fmla="*/ 263 w 2230"/>
                  <a:gd name="T37" fmla="*/ 477 h 1034"/>
                  <a:gd name="T38" fmla="*/ 334 w 2230"/>
                  <a:gd name="T39" fmla="*/ 639 h 1034"/>
                  <a:gd name="T40" fmla="*/ 395 w 2230"/>
                  <a:gd name="T41" fmla="*/ 690 h 1034"/>
                  <a:gd name="T42" fmla="*/ 466 w 2230"/>
                  <a:gd name="T43" fmla="*/ 740 h 1034"/>
                  <a:gd name="T44" fmla="*/ 740 w 2230"/>
                  <a:gd name="T45" fmla="*/ 831 h 1034"/>
                  <a:gd name="T46" fmla="*/ 1085 w 2230"/>
                  <a:gd name="T47" fmla="*/ 872 h 1034"/>
                  <a:gd name="T48" fmla="*/ 1257 w 2230"/>
                  <a:gd name="T49" fmla="*/ 862 h 1034"/>
                  <a:gd name="T50" fmla="*/ 1551 w 2230"/>
                  <a:gd name="T51" fmla="*/ 801 h 1034"/>
                  <a:gd name="T52" fmla="*/ 1774 w 2230"/>
                  <a:gd name="T53" fmla="*/ 700 h 1034"/>
                  <a:gd name="T54" fmla="*/ 1896 w 2230"/>
                  <a:gd name="T55" fmla="*/ 558 h 1034"/>
                  <a:gd name="T56" fmla="*/ 1916 w 2230"/>
                  <a:gd name="T57" fmla="*/ 477 h 1034"/>
                  <a:gd name="T58" fmla="*/ 1865 w 2230"/>
                  <a:gd name="T59" fmla="*/ 355 h 1034"/>
                  <a:gd name="T60" fmla="*/ 1723 w 2230"/>
                  <a:gd name="T61" fmla="*/ 254 h 1034"/>
                  <a:gd name="T62" fmla="*/ 1510 w 2230"/>
                  <a:gd name="T63" fmla="*/ 183 h 1034"/>
                  <a:gd name="T64" fmla="*/ 1257 w 2230"/>
                  <a:gd name="T65" fmla="*/ 162 h 1034"/>
                  <a:gd name="T66" fmla="*/ 1125 w 2230"/>
                  <a:gd name="T67" fmla="*/ 162 h 1034"/>
                  <a:gd name="T68" fmla="*/ 892 w 2230"/>
                  <a:gd name="T69" fmla="*/ 213 h 1034"/>
                  <a:gd name="T70" fmla="*/ 720 w 2230"/>
                  <a:gd name="T71" fmla="*/ 294 h 1034"/>
                  <a:gd name="T72" fmla="*/ 618 w 2230"/>
                  <a:gd name="T73" fmla="*/ 406 h 1034"/>
                  <a:gd name="T74" fmla="*/ 608 w 2230"/>
                  <a:gd name="T75" fmla="*/ 477 h 1034"/>
                  <a:gd name="T76" fmla="*/ 649 w 2230"/>
                  <a:gd name="T77" fmla="*/ 578 h 1034"/>
                  <a:gd name="T78" fmla="*/ 0 w 2230"/>
                  <a:gd name="T79" fmla="*/ 700 h 10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30"/>
                  <a:gd name="T121" fmla="*/ 0 h 1034"/>
                  <a:gd name="T122" fmla="*/ 2230 w 2230"/>
                  <a:gd name="T123" fmla="*/ 1034 h 10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30" h="1034">
                    <a:moveTo>
                      <a:pt x="0" y="700"/>
                    </a:moveTo>
                    <a:lnTo>
                      <a:pt x="81" y="771"/>
                    </a:lnTo>
                    <a:lnTo>
                      <a:pt x="182" y="831"/>
                    </a:lnTo>
                    <a:lnTo>
                      <a:pt x="355" y="923"/>
                    </a:lnTo>
                    <a:lnTo>
                      <a:pt x="567" y="984"/>
                    </a:lnTo>
                    <a:lnTo>
                      <a:pt x="811" y="1024"/>
                    </a:lnTo>
                    <a:lnTo>
                      <a:pt x="1064" y="1034"/>
                    </a:lnTo>
                    <a:lnTo>
                      <a:pt x="1308" y="1024"/>
                    </a:lnTo>
                    <a:lnTo>
                      <a:pt x="1521" y="994"/>
                    </a:lnTo>
                    <a:lnTo>
                      <a:pt x="1723" y="943"/>
                    </a:lnTo>
                    <a:lnTo>
                      <a:pt x="1896" y="872"/>
                    </a:lnTo>
                    <a:lnTo>
                      <a:pt x="2038" y="791"/>
                    </a:lnTo>
                    <a:lnTo>
                      <a:pt x="2139" y="690"/>
                    </a:lnTo>
                    <a:lnTo>
                      <a:pt x="2180" y="639"/>
                    </a:lnTo>
                    <a:lnTo>
                      <a:pt x="2210" y="588"/>
                    </a:lnTo>
                    <a:lnTo>
                      <a:pt x="2230" y="527"/>
                    </a:lnTo>
                    <a:lnTo>
                      <a:pt x="2230" y="477"/>
                    </a:lnTo>
                    <a:lnTo>
                      <a:pt x="2210" y="375"/>
                    </a:lnTo>
                    <a:lnTo>
                      <a:pt x="2159" y="284"/>
                    </a:lnTo>
                    <a:lnTo>
                      <a:pt x="2068" y="203"/>
                    </a:lnTo>
                    <a:lnTo>
                      <a:pt x="1946" y="142"/>
                    </a:lnTo>
                    <a:lnTo>
                      <a:pt x="1804" y="81"/>
                    </a:lnTo>
                    <a:lnTo>
                      <a:pt x="1632" y="30"/>
                    </a:lnTo>
                    <a:lnTo>
                      <a:pt x="1450" y="10"/>
                    </a:lnTo>
                    <a:lnTo>
                      <a:pt x="1247" y="0"/>
                    </a:lnTo>
                    <a:lnTo>
                      <a:pt x="1054" y="10"/>
                    </a:lnTo>
                    <a:lnTo>
                      <a:pt x="872" y="30"/>
                    </a:lnTo>
                    <a:lnTo>
                      <a:pt x="699" y="81"/>
                    </a:lnTo>
                    <a:lnTo>
                      <a:pt x="557" y="142"/>
                    </a:lnTo>
                    <a:lnTo>
                      <a:pt x="436" y="203"/>
                    </a:lnTo>
                    <a:lnTo>
                      <a:pt x="344" y="284"/>
                    </a:lnTo>
                    <a:lnTo>
                      <a:pt x="284" y="375"/>
                    </a:lnTo>
                    <a:lnTo>
                      <a:pt x="263" y="477"/>
                    </a:lnTo>
                    <a:lnTo>
                      <a:pt x="284" y="558"/>
                    </a:lnTo>
                    <a:lnTo>
                      <a:pt x="334" y="639"/>
                    </a:lnTo>
                    <a:lnTo>
                      <a:pt x="395" y="690"/>
                    </a:lnTo>
                    <a:lnTo>
                      <a:pt x="466" y="740"/>
                    </a:lnTo>
                    <a:lnTo>
                      <a:pt x="598" y="791"/>
                    </a:lnTo>
                    <a:lnTo>
                      <a:pt x="740" y="831"/>
                    </a:lnTo>
                    <a:lnTo>
                      <a:pt x="912" y="862"/>
                    </a:lnTo>
                    <a:lnTo>
                      <a:pt x="1085" y="872"/>
                    </a:lnTo>
                    <a:lnTo>
                      <a:pt x="1257" y="862"/>
                    </a:lnTo>
                    <a:lnTo>
                      <a:pt x="1409" y="842"/>
                    </a:lnTo>
                    <a:lnTo>
                      <a:pt x="1551" y="801"/>
                    </a:lnTo>
                    <a:lnTo>
                      <a:pt x="1673" y="750"/>
                    </a:lnTo>
                    <a:lnTo>
                      <a:pt x="1774" y="700"/>
                    </a:lnTo>
                    <a:lnTo>
                      <a:pt x="1845" y="629"/>
                    </a:lnTo>
                    <a:lnTo>
                      <a:pt x="1896" y="558"/>
                    </a:lnTo>
                    <a:lnTo>
                      <a:pt x="1916" y="477"/>
                    </a:lnTo>
                    <a:lnTo>
                      <a:pt x="1896" y="406"/>
                    </a:lnTo>
                    <a:lnTo>
                      <a:pt x="1865" y="355"/>
                    </a:lnTo>
                    <a:lnTo>
                      <a:pt x="1804" y="294"/>
                    </a:lnTo>
                    <a:lnTo>
                      <a:pt x="1723" y="254"/>
                    </a:lnTo>
                    <a:lnTo>
                      <a:pt x="1622" y="213"/>
                    </a:lnTo>
                    <a:lnTo>
                      <a:pt x="1510" y="183"/>
                    </a:lnTo>
                    <a:lnTo>
                      <a:pt x="1389" y="162"/>
                    </a:lnTo>
                    <a:lnTo>
                      <a:pt x="1257" y="162"/>
                    </a:lnTo>
                    <a:lnTo>
                      <a:pt x="1125" y="162"/>
                    </a:lnTo>
                    <a:lnTo>
                      <a:pt x="1003" y="183"/>
                    </a:lnTo>
                    <a:lnTo>
                      <a:pt x="892" y="213"/>
                    </a:lnTo>
                    <a:lnTo>
                      <a:pt x="790" y="254"/>
                    </a:lnTo>
                    <a:lnTo>
                      <a:pt x="720" y="294"/>
                    </a:lnTo>
                    <a:lnTo>
                      <a:pt x="659" y="355"/>
                    </a:lnTo>
                    <a:lnTo>
                      <a:pt x="618" y="406"/>
                    </a:lnTo>
                    <a:lnTo>
                      <a:pt x="608" y="477"/>
                    </a:lnTo>
                    <a:lnTo>
                      <a:pt x="618" y="527"/>
                    </a:lnTo>
                    <a:lnTo>
                      <a:pt x="649" y="578"/>
                    </a:lnTo>
                    <a:lnTo>
                      <a:pt x="0" y="70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5" name="Line 631"/>
              <p:cNvSpPr>
                <a:spLocks noChangeShapeType="1"/>
              </p:cNvSpPr>
              <p:nvPr/>
            </p:nvSpPr>
            <p:spPr bwMode="auto">
              <a:xfrm>
                <a:off x="1977" y="2778"/>
                <a:ext cx="8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6" name="Line 632"/>
              <p:cNvSpPr>
                <a:spLocks noChangeShapeType="1"/>
              </p:cNvSpPr>
              <p:nvPr/>
            </p:nvSpPr>
            <p:spPr bwMode="auto">
              <a:xfrm>
                <a:off x="2058" y="284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7" name="Line 633"/>
              <p:cNvSpPr>
                <a:spLocks noChangeShapeType="1"/>
              </p:cNvSpPr>
              <p:nvPr/>
            </p:nvSpPr>
            <p:spPr bwMode="auto">
              <a:xfrm>
                <a:off x="2058" y="2849"/>
                <a:ext cx="101" cy="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8" name="Line 634"/>
              <p:cNvSpPr>
                <a:spLocks noChangeShapeType="1"/>
              </p:cNvSpPr>
              <p:nvPr/>
            </p:nvSpPr>
            <p:spPr bwMode="auto">
              <a:xfrm>
                <a:off x="2159" y="290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9" name="Line 635"/>
              <p:cNvSpPr>
                <a:spLocks noChangeShapeType="1"/>
              </p:cNvSpPr>
              <p:nvPr/>
            </p:nvSpPr>
            <p:spPr bwMode="auto">
              <a:xfrm>
                <a:off x="2159" y="290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20" name="Line 636"/>
              <p:cNvSpPr>
                <a:spLocks noChangeShapeType="1"/>
              </p:cNvSpPr>
              <p:nvPr/>
            </p:nvSpPr>
            <p:spPr bwMode="auto">
              <a:xfrm>
                <a:off x="2159" y="290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21" name="Line 637"/>
              <p:cNvSpPr>
                <a:spLocks noChangeShapeType="1"/>
              </p:cNvSpPr>
              <p:nvPr/>
            </p:nvSpPr>
            <p:spPr bwMode="auto">
              <a:xfrm>
                <a:off x="2159" y="2909"/>
                <a:ext cx="173" cy="9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22" name="Line 638"/>
              <p:cNvSpPr>
                <a:spLocks noChangeShapeType="1"/>
              </p:cNvSpPr>
              <p:nvPr/>
            </p:nvSpPr>
            <p:spPr bwMode="auto">
              <a:xfrm>
                <a:off x="2332" y="300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23" name="Line 639"/>
              <p:cNvSpPr>
                <a:spLocks noChangeShapeType="1"/>
              </p:cNvSpPr>
              <p:nvPr/>
            </p:nvSpPr>
            <p:spPr bwMode="auto">
              <a:xfrm>
                <a:off x="2332" y="3001"/>
                <a:ext cx="212"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24" name="Line 640"/>
              <p:cNvSpPr>
                <a:spLocks noChangeShapeType="1"/>
              </p:cNvSpPr>
              <p:nvPr/>
            </p:nvSpPr>
            <p:spPr bwMode="auto">
              <a:xfrm>
                <a:off x="2544" y="30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25" name="Line 641"/>
              <p:cNvSpPr>
                <a:spLocks noChangeShapeType="1"/>
              </p:cNvSpPr>
              <p:nvPr/>
            </p:nvSpPr>
            <p:spPr bwMode="auto">
              <a:xfrm>
                <a:off x="2544" y="3062"/>
                <a:ext cx="244"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26" name="Line 642"/>
              <p:cNvSpPr>
                <a:spLocks noChangeShapeType="1"/>
              </p:cNvSpPr>
              <p:nvPr/>
            </p:nvSpPr>
            <p:spPr bwMode="auto">
              <a:xfrm>
                <a:off x="2788" y="310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27" name="Line 643"/>
              <p:cNvSpPr>
                <a:spLocks noChangeShapeType="1"/>
              </p:cNvSpPr>
              <p:nvPr/>
            </p:nvSpPr>
            <p:spPr bwMode="auto">
              <a:xfrm>
                <a:off x="2788" y="3102"/>
                <a:ext cx="253"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28" name="Line 644"/>
              <p:cNvSpPr>
                <a:spLocks noChangeShapeType="1"/>
              </p:cNvSpPr>
              <p:nvPr/>
            </p:nvSpPr>
            <p:spPr bwMode="auto">
              <a:xfrm>
                <a:off x="3041" y="311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29" name="Line 645"/>
              <p:cNvSpPr>
                <a:spLocks noChangeShapeType="1"/>
              </p:cNvSpPr>
              <p:nvPr/>
            </p:nvSpPr>
            <p:spPr bwMode="auto">
              <a:xfrm>
                <a:off x="3041" y="311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30" name="Line 646"/>
              <p:cNvSpPr>
                <a:spLocks noChangeShapeType="1"/>
              </p:cNvSpPr>
              <p:nvPr/>
            </p:nvSpPr>
            <p:spPr bwMode="auto">
              <a:xfrm>
                <a:off x="3041" y="311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31" name="Line 647"/>
              <p:cNvSpPr>
                <a:spLocks noChangeShapeType="1"/>
              </p:cNvSpPr>
              <p:nvPr/>
            </p:nvSpPr>
            <p:spPr bwMode="auto">
              <a:xfrm flipV="1">
                <a:off x="3041" y="3102"/>
                <a:ext cx="244"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32" name="Line 648"/>
              <p:cNvSpPr>
                <a:spLocks noChangeShapeType="1"/>
              </p:cNvSpPr>
              <p:nvPr/>
            </p:nvSpPr>
            <p:spPr bwMode="auto">
              <a:xfrm>
                <a:off x="3285" y="310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33" name="Line 649"/>
              <p:cNvSpPr>
                <a:spLocks noChangeShapeType="1"/>
              </p:cNvSpPr>
              <p:nvPr/>
            </p:nvSpPr>
            <p:spPr bwMode="auto">
              <a:xfrm flipV="1">
                <a:off x="3285" y="3072"/>
                <a:ext cx="213" cy="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34" name="Line 650"/>
              <p:cNvSpPr>
                <a:spLocks noChangeShapeType="1"/>
              </p:cNvSpPr>
              <p:nvPr/>
            </p:nvSpPr>
            <p:spPr bwMode="auto">
              <a:xfrm>
                <a:off x="3498" y="307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35" name="Line 651"/>
              <p:cNvSpPr>
                <a:spLocks noChangeShapeType="1"/>
              </p:cNvSpPr>
              <p:nvPr/>
            </p:nvSpPr>
            <p:spPr bwMode="auto">
              <a:xfrm flipV="1">
                <a:off x="3498" y="3021"/>
                <a:ext cx="20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36" name="Line 652"/>
              <p:cNvSpPr>
                <a:spLocks noChangeShapeType="1"/>
              </p:cNvSpPr>
              <p:nvPr/>
            </p:nvSpPr>
            <p:spPr bwMode="auto">
              <a:xfrm>
                <a:off x="3700" y="302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37" name="Line 653"/>
              <p:cNvSpPr>
                <a:spLocks noChangeShapeType="1"/>
              </p:cNvSpPr>
              <p:nvPr/>
            </p:nvSpPr>
            <p:spPr bwMode="auto">
              <a:xfrm flipV="1">
                <a:off x="3700" y="2950"/>
                <a:ext cx="173"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38" name="Line 654"/>
              <p:cNvSpPr>
                <a:spLocks noChangeShapeType="1"/>
              </p:cNvSpPr>
              <p:nvPr/>
            </p:nvSpPr>
            <p:spPr bwMode="auto">
              <a:xfrm>
                <a:off x="3873"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39" name="Line 655"/>
              <p:cNvSpPr>
                <a:spLocks noChangeShapeType="1"/>
              </p:cNvSpPr>
              <p:nvPr/>
            </p:nvSpPr>
            <p:spPr bwMode="auto">
              <a:xfrm flipV="1">
                <a:off x="3873" y="2869"/>
                <a:ext cx="142"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40" name="Line 656"/>
              <p:cNvSpPr>
                <a:spLocks noChangeShapeType="1"/>
              </p:cNvSpPr>
              <p:nvPr/>
            </p:nvSpPr>
            <p:spPr bwMode="auto">
              <a:xfrm>
                <a:off x="4015" y="286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41" name="Line 657"/>
              <p:cNvSpPr>
                <a:spLocks noChangeShapeType="1"/>
              </p:cNvSpPr>
              <p:nvPr/>
            </p:nvSpPr>
            <p:spPr bwMode="auto">
              <a:xfrm flipV="1">
                <a:off x="4015" y="2768"/>
                <a:ext cx="101" cy="10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42" name="Line 658"/>
              <p:cNvSpPr>
                <a:spLocks noChangeShapeType="1"/>
              </p:cNvSpPr>
              <p:nvPr/>
            </p:nvSpPr>
            <p:spPr bwMode="auto">
              <a:xfrm>
                <a:off x="4116" y="276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43" name="Line 659"/>
              <p:cNvSpPr>
                <a:spLocks noChangeShapeType="1"/>
              </p:cNvSpPr>
              <p:nvPr/>
            </p:nvSpPr>
            <p:spPr bwMode="auto">
              <a:xfrm flipV="1">
                <a:off x="4116" y="2717"/>
                <a:ext cx="4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44" name="Line 660"/>
              <p:cNvSpPr>
                <a:spLocks noChangeShapeType="1"/>
              </p:cNvSpPr>
              <p:nvPr/>
            </p:nvSpPr>
            <p:spPr bwMode="auto">
              <a:xfrm>
                <a:off x="4157" y="271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45" name="Line 661"/>
              <p:cNvSpPr>
                <a:spLocks noChangeShapeType="1"/>
              </p:cNvSpPr>
              <p:nvPr/>
            </p:nvSpPr>
            <p:spPr bwMode="auto">
              <a:xfrm flipV="1">
                <a:off x="4157" y="2666"/>
                <a:ext cx="30"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46" name="Line 662"/>
              <p:cNvSpPr>
                <a:spLocks noChangeShapeType="1"/>
              </p:cNvSpPr>
              <p:nvPr/>
            </p:nvSpPr>
            <p:spPr bwMode="auto">
              <a:xfrm>
                <a:off x="4187" y="266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47" name="Line 663"/>
              <p:cNvSpPr>
                <a:spLocks noChangeShapeType="1"/>
              </p:cNvSpPr>
              <p:nvPr/>
            </p:nvSpPr>
            <p:spPr bwMode="auto">
              <a:xfrm flipV="1">
                <a:off x="4187" y="2605"/>
                <a:ext cx="20"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48" name="Line 664"/>
              <p:cNvSpPr>
                <a:spLocks noChangeShapeType="1"/>
              </p:cNvSpPr>
              <p:nvPr/>
            </p:nvSpPr>
            <p:spPr bwMode="auto">
              <a:xfrm>
                <a:off x="4207" y="260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49" name="Line 665"/>
              <p:cNvSpPr>
                <a:spLocks noChangeShapeType="1"/>
              </p:cNvSpPr>
              <p:nvPr/>
            </p:nvSpPr>
            <p:spPr bwMode="auto">
              <a:xfrm flipV="1">
                <a:off x="4207" y="2555"/>
                <a:ext cx="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50" name="Line 666"/>
              <p:cNvSpPr>
                <a:spLocks noChangeShapeType="1"/>
              </p:cNvSpPr>
              <p:nvPr/>
            </p:nvSpPr>
            <p:spPr bwMode="auto">
              <a:xfrm>
                <a:off x="4207"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51" name="Line 667"/>
              <p:cNvSpPr>
                <a:spLocks noChangeShapeType="1"/>
              </p:cNvSpPr>
              <p:nvPr/>
            </p:nvSpPr>
            <p:spPr bwMode="auto">
              <a:xfrm>
                <a:off x="4207"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52" name="Line 668"/>
              <p:cNvSpPr>
                <a:spLocks noChangeShapeType="1"/>
              </p:cNvSpPr>
              <p:nvPr/>
            </p:nvSpPr>
            <p:spPr bwMode="auto">
              <a:xfrm>
                <a:off x="4207"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53" name="Line 669"/>
              <p:cNvSpPr>
                <a:spLocks noChangeShapeType="1"/>
              </p:cNvSpPr>
              <p:nvPr/>
            </p:nvSpPr>
            <p:spPr bwMode="auto">
              <a:xfrm flipH="1" flipV="1">
                <a:off x="4187" y="2453"/>
                <a:ext cx="20" cy="10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54" name="Line 670"/>
              <p:cNvSpPr>
                <a:spLocks noChangeShapeType="1"/>
              </p:cNvSpPr>
              <p:nvPr/>
            </p:nvSpPr>
            <p:spPr bwMode="auto">
              <a:xfrm>
                <a:off x="4187" y="245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55" name="Line 671"/>
              <p:cNvSpPr>
                <a:spLocks noChangeShapeType="1"/>
              </p:cNvSpPr>
              <p:nvPr/>
            </p:nvSpPr>
            <p:spPr bwMode="auto">
              <a:xfrm flipH="1" flipV="1">
                <a:off x="4136" y="2362"/>
                <a:ext cx="51" cy="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56" name="Line 672"/>
              <p:cNvSpPr>
                <a:spLocks noChangeShapeType="1"/>
              </p:cNvSpPr>
              <p:nvPr/>
            </p:nvSpPr>
            <p:spPr bwMode="auto">
              <a:xfrm>
                <a:off x="4136" y="23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57" name="Line 673"/>
              <p:cNvSpPr>
                <a:spLocks noChangeShapeType="1"/>
              </p:cNvSpPr>
              <p:nvPr/>
            </p:nvSpPr>
            <p:spPr bwMode="auto">
              <a:xfrm flipH="1" flipV="1">
                <a:off x="4045" y="2281"/>
                <a:ext cx="91"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58" name="Line 674"/>
              <p:cNvSpPr>
                <a:spLocks noChangeShapeType="1"/>
              </p:cNvSpPr>
              <p:nvPr/>
            </p:nvSpPr>
            <p:spPr bwMode="auto">
              <a:xfrm>
                <a:off x="4045" y="228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59" name="Line 675"/>
              <p:cNvSpPr>
                <a:spLocks noChangeShapeType="1"/>
              </p:cNvSpPr>
              <p:nvPr/>
            </p:nvSpPr>
            <p:spPr bwMode="auto">
              <a:xfrm flipH="1" flipV="1">
                <a:off x="3923" y="2220"/>
                <a:ext cx="122"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60" name="Line 676"/>
              <p:cNvSpPr>
                <a:spLocks noChangeShapeType="1"/>
              </p:cNvSpPr>
              <p:nvPr/>
            </p:nvSpPr>
            <p:spPr bwMode="auto">
              <a:xfrm>
                <a:off x="3923" y="222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61" name="Line 677"/>
              <p:cNvSpPr>
                <a:spLocks noChangeShapeType="1"/>
              </p:cNvSpPr>
              <p:nvPr/>
            </p:nvSpPr>
            <p:spPr bwMode="auto">
              <a:xfrm flipH="1" flipV="1">
                <a:off x="3781" y="2159"/>
                <a:ext cx="142"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62" name="Line 678"/>
              <p:cNvSpPr>
                <a:spLocks noChangeShapeType="1"/>
              </p:cNvSpPr>
              <p:nvPr/>
            </p:nvSpPr>
            <p:spPr bwMode="auto">
              <a:xfrm>
                <a:off x="3781" y="215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63" name="Line 679"/>
              <p:cNvSpPr>
                <a:spLocks noChangeShapeType="1"/>
              </p:cNvSpPr>
              <p:nvPr/>
            </p:nvSpPr>
            <p:spPr bwMode="auto">
              <a:xfrm flipH="1" flipV="1">
                <a:off x="3609" y="2108"/>
                <a:ext cx="17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64" name="Line 680"/>
              <p:cNvSpPr>
                <a:spLocks noChangeShapeType="1"/>
              </p:cNvSpPr>
              <p:nvPr/>
            </p:nvSpPr>
            <p:spPr bwMode="auto">
              <a:xfrm>
                <a:off x="3609" y="210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65" name="Line 681"/>
              <p:cNvSpPr>
                <a:spLocks noChangeShapeType="1"/>
              </p:cNvSpPr>
              <p:nvPr/>
            </p:nvSpPr>
            <p:spPr bwMode="auto">
              <a:xfrm flipH="1" flipV="1">
                <a:off x="3427" y="2088"/>
                <a:ext cx="182"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66" name="Line 682"/>
              <p:cNvSpPr>
                <a:spLocks noChangeShapeType="1"/>
              </p:cNvSpPr>
              <p:nvPr/>
            </p:nvSpPr>
            <p:spPr bwMode="auto">
              <a:xfrm>
                <a:off x="3427" y="208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67" name="Line 683"/>
              <p:cNvSpPr>
                <a:spLocks noChangeShapeType="1"/>
              </p:cNvSpPr>
              <p:nvPr/>
            </p:nvSpPr>
            <p:spPr bwMode="auto">
              <a:xfrm flipH="1" flipV="1">
                <a:off x="3224" y="2078"/>
                <a:ext cx="203"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68" name="Line 684"/>
              <p:cNvSpPr>
                <a:spLocks noChangeShapeType="1"/>
              </p:cNvSpPr>
              <p:nvPr/>
            </p:nvSpPr>
            <p:spPr bwMode="auto">
              <a:xfrm>
                <a:off x="3224" y="20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69" name="Line 685"/>
              <p:cNvSpPr>
                <a:spLocks noChangeShapeType="1"/>
              </p:cNvSpPr>
              <p:nvPr/>
            </p:nvSpPr>
            <p:spPr bwMode="auto">
              <a:xfrm>
                <a:off x="3224" y="20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70" name="Line 686"/>
              <p:cNvSpPr>
                <a:spLocks noChangeShapeType="1"/>
              </p:cNvSpPr>
              <p:nvPr/>
            </p:nvSpPr>
            <p:spPr bwMode="auto">
              <a:xfrm>
                <a:off x="3224" y="20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71" name="Line 687"/>
              <p:cNvSpPr>
                <a:spLocks noChangeShapeType="1"/>
              </p:cNvSpPr>
              <p:nvPr/>
            </p:nvSpPr>
            <p:spPr bwMode="auto">
              <a:xfrm flipH="1">
                <a:off x="3031" y="2078"/>
                <a:ext cx="193"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72" name="Line 688"/>
              <p:cNvSpPr>
                <a:spLocks noChangeShapeType="1"/>
              </p:cNvSpPr>
              <p:nvPr/>
            </p:nvSpPr>
            <p:spPr bwMode="auto">
              <a:xfrm>
                <a:off x="3031" y="208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73" name="Line 689"/>
              <p:cNvSpPr>
                <a:spLocks noChangeShapeType="1"/>
              </p:cNvSpPr>
              <p:nvPr/>
            </p:nvSpPr>
            <p:spPr bwMode="auto">
              <a:xfrm flipH="1">
                <a:off x="2849" y="2088"/>
                <a:ext cx="182"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74" name="Line 690"/>
              <p:cNvSpPr>
                <a:spLocks noChangeShapeType="1"/>
              </p:cNvSpPr>
              <p:nvPr/>
            </p:nvSpPr>
            <p:spPr bwMode="auto">
              <a:xfrm>
                <a:off x="2849" y="210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75" name="Line 691"/>
              <p:cNvSpPr>
                <a:spLocks noChangeShapeType="1"/>
              </p:cNvSpPr>
              <p:nvPr/>
            </p:nvSpPr>
            <p:spPr bwMode="auto">
              <a:xfrm flipH="1">
                <a:off x="2676" y="2108"/>
                <a:ext cx="173"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76" name="Line 692"/>
              <p:cNvSpPr>
                <a:spLocks noChangeShapeType="1"/>
              </p:cNvSpPr>
              <p:nvPr/>
            </p:nvSpPr>
            <p:spPr bwMode="auto">
              <a:xfrm>
                <a:off x="2676" y="215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77" name="Line 693"/>
              <p:cNvSpPr>
                <a:spLocks noChangeShapeType="1"/>
              </p:cNvSpPr>
              <p:nvPr/>
            </p:nvSpPr>
            <p:spPr bwMode="auto">
              <a:xfrm flipH="1">
                <a:off x="2534" y="2159"/>
                <a:ext cx="142"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78" name="Line 694"/>
              <p:cNvSpPr>
                <a:spLocks noChangeShapeType="1"/>
              </p:cNvSpPr>
              <p:nvPr/>
            </p:nvSpPr>
            <p:spPr bwMode="auto">
              <a:xfrm>
                <a:off x="2534" y="222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79" name="Line 695"/>
              <p:cNvSpPr>
                <a:spLocks noChangeShapeType="1"/>
              </p:cNvSpPr>
              <p:nvPr/>
            </p:nvSpPr>
            <p:spPr bwMode="auto">
              <a:xfrm flipH="1">
                <a:off x="2413" y="2220"/>
                <a:ext cx="12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0" name="Line 696"/>
              <p:cNvSpPr>
                <a:spLocks noChangeShapeType="1"/>
              </p:cNvSpPr>
              <p:nvPr/>
            </p:nvSpPr>
            <p:spPr bwMode="auto">
              <a:xfrm>
                <a:off x="2413" y="228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1" name="Line 697"/>
              <p:cNvSpPr>
                <a:spLocks noChangeShapeType="1"/>
              </p:cNvSpPr>
              <p:nvPr/>
            </p:nvSpPr>
            <p:spPr bwMode="auto">
              <a:xfrm flipH="1">
                <a:off x="2321" y="2281"/>
                <a:ext cx="92"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2" name="Line 698"/>
              <p:cNvSpPr>
                <a:spLocks noChangeShapeType="1"/>
              </p:cNvSpPr>
              <p:nvPr/>
            </p:nvSpPr>
            <p:spPr bwMode="auto">
              <a:xfrm>
                <a:off x="2321" y="236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3" name="Line 699"/>
              <p:cNvSpPr>
                <a:spLocks noChangeShapeType="1"/>
              </p:cNvSpPr>
              <p:nvPr/>
            </p:nvSpPr>
            <p:spPr bwMode="auto">
              <a:xfrm flipH="1">
                <a:off x="2261" y="2362"/>
                <a:ext cx="60" cy="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4" name="Line 700"/>
              <p:cNvSpPr>
                <a:spLocks noChangeShapeType="1"/>
              </p:cNvSpPr>
              <p:nvPr/>
            </p:nvSpPr>
            <p:spPr bwMode="auto">
              <a:xfrm>
                <a:off x="2261" y="245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5" name="Line 701"/>
              <p:cNvSpPr>
                <a:spLocks noChangeShapeType="1"/>
              </p:cNvSpPr>
              <p:nvPr/>
            </p:nvSpPr>
            <p:spPr bwMode="auto">
              <a:xfrm flipH="1">
                <a:off x="2240" y="2453"/>
                <a:ext cx="21" cy="10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6" name="Line 702"/>
              <p:cNvSpPr>
                <a:spLocks noChangeShapeType="1"/>
              </p:cNvSpPr>
              <p:nvPr/>
            </p:nvSpPr>
            <p:spPr bwMode="auto">
              <a:xfrm>
                <a:off x="2240"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7" name="Line 703"/>
              <p:cNvSpPr>
                <a:spLocks noChangeShapeType="1"/>
              </p:cNvSpPr>
              <p:nvPr/>
            </p:nvSpPr>
            <p:spPr bwMode="auto">
              <a:xfrm>
                <a:off x="2240"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8" name="Line 704"/>
              <p:cNvSpPr>
                <a:spLocks noChangeShapeType="1"/>
              </p:cNvSpPr>
              <p:nvPr/>
            </p:nvSpPr>
            <p:spPr bwMode="auto">
              <a:xfrm>
                <a:off x="2240"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89" name="Line 705"/>
              <p:cNvSpPr>
                <a:spLocks noChangeShapeType="1"/>
              </p:cNvSpPr>
              <p:nvPr/>
            </p:nvSpPr>
            <p:spPr bwMode="auto">
              <a:xfrm>
                <a:off x="2240" y="2555"/>
                <a:ext cx="21"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90" name="Line 706"/>
              <p:cNvSpPr>
                <a:spLocks noChangeShapeType="1"/>
              </p:cNvSpPr>
              <p:nvPr/>
            </p:nvSpPr>
            <p:spPr bwMode="auto">
              <a:xfrm>
                <a:off x="2261" y="263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91" name="Line 707"/>
              <p:cNvSpPr>
                <a:spLocks noChangeShapeType="1"/>
              </p:cNvSpPr>
              <p:nvPr/>
            </p:nvSpPr>
            <p:spPr bwMode="auto">
              <a:xfrm>
                <a:off x="2261" y="2636"/>
                <a:ext cx="50"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92" name="Line 708"/>
              <p:cNvSpPr>
                <a:spLocks noChangeShapeType="1"/>
              </p:cNvSpPr>
              <p:nvPr/>
            </p:nvSpPr>
            <p:spPr bwMode="auto">
              <a:xfrm>
                <a:off x="2311" y="271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93" name="Line 709"/>
              <p:cNvSpPr>
                <a:spLocks noChangeShapeType="1"/>
              </p:cNvSpPr>
              <p:nvPr/>
            </p:nvSpPr>
            <p:spPr bwMode="auto">
              <a:xfrm>
                <a:off x="2311" y="271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94" name="Line 710"/>
              <p:cNvSpPr>
                <a:spLocks noChangeShapeType="1"/>
              </p:cNvSpPr>
              <p:nvPr/>
            </p:nvSpPr>
            <p:spPr bwMode="auto">
              <a:xfrm>
                <a:off x="2311" y="271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95" name="Line 711"/>
              <p:cNvSpPr>
                <a:spLocks noChangeShapeType="1"/>
              </p:cNvSpPr>
              <p:nvPr/>
            </p:nvSpPr>
            <p:spPr bwMode="auto">
              <a:xfrm>
                <a:off x="2311" y="2717"/>
                <a:ext cx="6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96" name="Line 712"/>
              <p:cNvSpPr>
                <a:spLocks noChangeShapeType="1"/>
              </p:cNvSpPr>
              <p:nvPr/>
            </p:nvSpPr>
            <p:spPr bwMode="auto">
              <a:xfrm>
                <a:off x="2372" y="276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97" name="Line 713"/>
              <p:cNvSpPr>
                <a:spLocks noChangeShapeType="1"/>
              </p:cNvSpPr>
              <p:nvPr/>
            </p:nvSpPr>
            <p:spPr bwMode="auto">
              <a:xfrm>
                <a:off x="2372" y="2768"/>
                <a:ext cx="7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98" name="Line 714"/>
              <p:cNvSpPr>
                <a:spLocks noChangeShapeType="1"/>
              </p:cNvSpPr>
              <p:nvPr/>
            </p:nvSpPr>
            <p:spPr bwMode="auto">
              <a:xfrm>
                <a:off x="2443" y="281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99" name="Line 715"/>
              <p:cNvSpPr>
                <a:spLocks noChangeShapeType="1"/>
              </p:cNvSpPr>
              <p:nvPr/>
            </p:nvSpPr>
            <p:spPr bwMode="auto">
              <a:xfrm>
                <a:off x="2443" y="281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00" name="Line 716"/>
              <p:cNvSpPr>
                <a:spLocks noChangeShapeType="1"/>
              </p:cNvSpPr>
              <p:nvPr/>
            </p:nvSpPr>
            <p:spPr bwMode="auto">
              <a:xfrm>
                <a:off x="2443" y="281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01" name="Line 717"/>
              <p:cNvSpPr>
                <a:spLocks noChangeShapeType="1"/>
              </p:cNvSpPr>
              <p:nvPr/>
            </p:nvSpPr>
            <p:spPr bwMode="auto">
              <a:xfrm>
                <a:off x="2443" y="2818"/>
                <a:ext cx="13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02" name="Line 718"/>
              <p:cNvSpPr>
                <a:spLocks noChangeShapeType="1"/>
              </p:cNvSpPr>
              <p:nvPr/>
            </p:nvSpPr>
            <p:spPr bwMode="auto">
              <a:xfrm>
                <a:off x="2575" y="286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03" name="Line 719"/>
              <p:cNvSpPr>
                <a:spLocks noChangeShapeType="1"/>
              </p:cNvSpPr>
              <p:nvPr/>
            </p:nvSpPr>
            <p:spPr bwMode="auto">
              <a:xfrm>
                <a:off x="2575" y="2869"/>
                <a:ext cx="142"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04" name="Line 720"/>
              <p:cNvSpPr>
                <a:spLocks noChangeShapeType="1"/>
              </p:cNvSpPr>
              <p:nvPr/>
            </p:nvSpPr>
            <p:spPr bwMode="auto">
              <a:xfrm>
                <a:off x="2717" y="290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05" name="Line 721"/>
              <p:cNvSpPr>
                <a:spLocks noChangeShapeType="1"/>
              </p:cNvSpPr>
              <p:nvPr/>
            </p:nvSpPr>
            <p:spPr bwMode="auto">
              <a:xfrm>
                <a:off x="2717" y="2909"/>
                <a:ext cx="172" cy="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06" name="Line 722"/>
              <p:cNvSpPr>
                <a:spLocks noChangeShapeType="1"/>
              </p:cNvSpPr>
              <p:nvPr/>
            </p:nvSpPr>
            <p:spPr bwMode="auto">
              <a:xfrm>
                <a:off x="2889" y="29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07" name="Line 723"/>
              <p:cNvSpPr>
                <a:spLocks noChangeShapeType="1"/>
              </p:cNvSpPr>
              <p:nvPr/>
            </p:nvSpPr>
            <p:spPr bwMode="auto">
              <a:xfrm>
                <a:off x="2889" y="2940"/>
                <a:ext cx="173"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08" name="Line 724"/>
              <p:cNvSpPr>
                <a:spLocks noChangeShapeType="1"/>
              </p:cNvSpPr>
              <p:nvPr/>
            </p:nvSpPr>
            <p:spPr bwMode="auto">
              <a:xfrm>
                <a:off x="3062"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09" name="Line 725"/>
              <p:cNvSpPr>
                <a:spLocks noChangeShapeType="1"/>
              </p:cNvSpPr>
              <p:nvPr/>
            </p:nvSpPr>
            <p:spPr bwMode="auto">
              <a:xfrm>
                <a:off x="3062"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10" name="Line 726"/>
              <p:cNvSpPr>
                <a:spLocks noChangeShapeType="1"/>
              </p:cNvSpPr>
              <p:nvPr/>
            </p:nvSpPr>
            <p:spPr bwMode="auto">
              <a:xfrm>
                <a:off x="3062"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11" name="Line 727"/>
              <p:cNvSpPr>
                <a:spLocks noChangeShapeType="1"/>
              </p:cNvSpPr>
              <p:nvPr/>
            </p:nvSpPr>
            <p:spPr bwMode="auto">
              <a:xfrm flipV="1">
                <a:off x="3062" y="2940"/>
                <a:ext cx="172"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12" name="Line 728"/>
              <p:cNvSpPr>
                <a:spLocks noChangeShapeType="1"/>
              </p:cNvSpPr>
              <p:nvPr/>
            </p:nvSpPr>
            <p:spPr bwMode="auto">
              <a:xfrm>
                <a:off x="3234" y="29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13" name="Line 729"/>
              <p:cNvSpPr>
                <a:spLocks noChangeShapeType="1"/>
              </p:cNvSpPr>
              <p:nvPr/>
            </p:nvSpPr>
            <p:spPr bwMode="auto">
              <a:xfrm flipV="1">
                <a:off x="3234" y="2920"/>
                <a:ext cx="152"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14" name="Line 730"/>
              <p:cNvSpPr>
                <a:spLocks noChangeShapeType="1"/>
              </p:cNvSpPr>
              <p:nvPr/>
            </p:nvSpPr>
            <p:spPr bwMode="auto">
              <a:xfrm>
                <a:off x="3386" y="292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15" name="Line 731"/>
              <p:cNvSpPr>
                <a:spLocks noChangeShapeType="1"/>
              </p:cNvSpPr>
              <p:nvPr/>
            </p:nvSpPr>
            <p:spPr bwMode="auto">
              <a:xfrm flipV="1">
                <a:off x="3386" y="2879"/>
                <a:ext cx="142"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16" name="Line 732"/>
              <p:cNvSpPr>
                <a:spLocks noChangeShapeType="1"/>
              </p:cNvSpPr>
              <p:nvPr/>
            </p:nvSpPr>
            <p:spPr bwMode="auto">
              <a:xfrm>
                <a:off x="3528" y="287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17" name="Line 733"/>
              <p:cNvSpPr>
                <a:spLocks noChangeShapeType="1"/>
              </p:cNvSpPr>
              <p:nvPr/>
            </p:nvSpPr>
            <p:spPr bwMode="auto">
              <a:xfrm flipV="1">
                <a:off x="3528" y="2828"/>
                <a:ext cx="12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18" name="Line 734"/>
              <p:cNvSpPr>
                <a:spLocks noChangeShapeType="1"/>
              </p:cNvSpPr>
              <p:nvPr/>
            </p:nvSpPr>
            <p:spPr bwMode="auto">
              <a:xfrm>
                <a:off x="3650" y="282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19" name="Line 735"/>
              <p:cNvSpPr>
                <a:spLocks noChangeShapeType="1"/>
              </p:cNvSpPr>
              <p:nvPr/>
            </p:nvSpPr>
            <p:spPr bwMode="auto">
              <a:xfrm flipV="1">
                <a:off x="3650" y="2778"/>
                <a:ext cx="10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20" name="Line 736"/>
              <p:cNvSpPr>
                <a:spLocks noChangeShapeType="1"/>
              </p:cNvSpPr>
              <p:nvPr/>
            </p:nvSpPr>
            <p:spPr bwMode="auto">
              <a:xfrm>
                <a:off x="3751" y="27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21" name="Line 737"/>
              <p:cNvSpPr>
                <a:spLocks noChangeShapeType="1"/>
              </p:cNvSpPr>
              <p:nvPr/>
            </p:nvSpPr>
            <p:spPr bwMode="auto">
              <a:xfrm flipV="1">
                <a:off x="3751" y="2707"/>
                <a:ext cx="7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22" name="Line 738"/>
              <p:cNvSpPr>
                <a:spLocks noChangeShapeType="1"/>
              </p:cNvSpPr>
              <p:nvPr/>
            </p:nvSpPr>
            <p:spPr bwMode="auto">
              <a:xfrm>
                <a:off x="3822" y="270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23" name="Line 739"/>
              <p:cNvSpPr>
                <a:spLocks noChangeShapeType="1"/>
              </p:cNvSpPr>
              <p:nvPr/>
            </p:nvSpPr>
            <p:spPr bwMode="auto">
              <a:xfrm flipV="1">
                <a:off x="3822" y="2636"/>
                <a:ext cx="5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24" name="Line 740"/>
              <p:cNvSpPr>
                <a:spLocks noChangeShapeType="1"/>
              </p:cNvSpPr>
              <p:nvPr/>
            </p:nvSpPr>
            <p:spPr bwMode="auto">
              <a:xfrm>
                <a:off x="3873" y="263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25" name="Line 741"/>
              <p:cNvSpPr>
                <a:spLocks noChangeShapeType="1"/>
              </p:cNvSpPr>
              <p:nvPr/>
            </p:nvSpPr>
            <p:spPr bwMode="auto">
              <a:xfrm flipV="1">
                <a:off x="3873" y="2555"/>
                <a:ext cx="20"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26" name="Line 742"/>
              <p:cNvSpPr>
                <a:spLocks noChangeShapeType="1"/>
              </p:cNvSpPr>
              <p:nvPr/>
            </p:nvSpPr>
            <p:spPr bwMode="auto">
              <a:xfrm>
                <a:off x="3893"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27" name="Line 743"/>
              <p:cNvSpPr>
                <a:spLocks noChangeShapeType="1"/>
              </p:cNvSpPr>
              <p:nvPr/>
            </p:nvSpPr>
            <p:spPr bwMode="auto">
              <a:xfrm>
                <a:off x="3893"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28" name="Line 744"/>
              <p:cNvSpPr>
                <a:spLocks noChangeShapeType="1"/>
              </p:cNvSpPr>
              <p:nvPr/>
            </p:nvSpPr>
            <p:spPr bwMode="auto">
              <a:xfrm>
                <a:off x="3893"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29" name="Line 745"/>
              <p:cNvSpPr>
                <a:spLocks noChangeShapeType="1"/>
              </p:cNvSpPr>
              <p:nvPr/>
            </p:nvSpPr>
            <p:spPr bwMode="auto">
              <a:xfrm flipH="1" flipV="1">
                <a:off x="3873" y="2484"/>
                <a:ext cx="2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30" name="Line 746"/>
              <p:cNvSpPr>
                <a:spLocks noChangeShapeType="1"/>
              </p:cNvSpPr>
              <p:nvPr/>
            </p:nvSpPr>
            <p:spPr bwMode="auto">
              <a:xfrm>
                <a:off x="3873" y="248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31" name="Line 747"/>
              <p:cNvSpPr>
                <a:spLocks noChangeShapeType="1"/>
              </p:cNvSpPr>
              <p:nvPr/>
            </p:nvSpPr>
            <p:spPr bwMode="auto">
              <a:xfrm flipH="1" flipV="1">
                <a:off x="3842" y="2433"/>
                <a:ext cx="3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32" name="Line 748"/>
              <p:cNvSpPr>
                <a:spLocks noChangeShapeType="1"/>
              </p:cNvSpPr>
              <p:nvPr/>
            </p:nvSpPr>
            <p:spPr bwMode="auto">
              <a:xfrm>
                <a:off x="3842" y="243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33" name="Line 749"/>
              <p:cNvSpPr>
                <a:spLocks noChangeShapeType="1"/>
              </p:cNvSpPr>
              <p:nvPr/>
            </p:nvSpPr>
            <p:spPr bwMode="auto">
              <a:xfrm flipH="1" flipV="1">
                <a:off x="3781" y="2372"/>
                <a:ext cx="6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34" name="Line 750"/>
              <p:cNvSpPr>
                <a:spLocks noChangeShapeType="1"/>
              </p:cNvSpPr>
              <p:nvPr/>
            </p:nvSpPr>
            <p:spPr bwMode="auto">
              <a:xfrm>
                <a:off x="3781" y="237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35" name="Line 751"/>
              <p:cNvSpPr>
                <a:spLocks noChangeShapeType="1"/>
              </p:cNvSpPr>
              <p:nvPr/>
            </p:nvSpPr>
            <p:spPr bwMode="auto">
              <a:xfrm flipH="1" flipV="1">
                <a:off x="3700" y="2332"/>
                <a:ext cx="81"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36" name="Line 752"/>
              <p:cNvSpPr>
                <a:spLocks noChangeShapeType="1"/>
              </p:cNvSpPr>
              <p:nvPr/>
            </p:nvSpPr>
            <p:spPr bwMode="auto">
              <a:xfrm>
                <a:off x="3700" y="233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37" name="Line 753"/>
              <p:cNvSpPr>
                <a:spLocks noChangeShapeType="1"/>
              </p:cNvSpPr>
              <p:nvPr/>
            </p:nvSpPr>
            <p:spPr bwMode="auto">
              <a:xfrm flipH="1" flipV="1">
                <a:off x="3599" y="2291"/>
                <a:ext cx="10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38" name="Line 754"/>
              <p:cNvSpPr>
                <a:spLocks noChangeShapeType="1"/>
              </p:cNvSpPr>
              <p:nvPr/>
            </p:nvSpPr>
            <p:spPr bwMode="auto">
              <a:xfrm>
                <a:off x="3599" y="229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39" name="Line 755"/>
              <p:cNvSpPr>
                <a:spLocks noChangeShapeType="1"/>
              </p:cNvSpPr>
              <p:nvPr/>
            </p:nvSpPr>
            <p:spPr bwMode="auto">
              <a:xfrm flipH="1" flipV="1">
                <a:off x="3487" y="2261"/>
                <a:ext cx="112" cy="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40" name="Line 756"/>
              <p:cNvSpPr>
                <a:spLocks noChangeShapeType="1"/>
              </p:cNvSpPr>
              <p:nvPr/>
            </p:nvSpPr>
            <p:spPr bwMode="auto">
              <a:xfrm>
                <a:off x="3487" y="226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41" name="Line 757"/>
              <p:cNvSpPr>
                <a:spLocks noChangeShapeType="1"/>
              </p:cNvSpPr>
              <p:nvPr/>
            </p:nvSpPr>
            <p:spPr bwMode="auto">
              <a:xfrm flipH="1" flipV="1">
                <a:off x="3366" y="2240"/>
                <a:ext cx="121" cy="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42" name="Line 758"/>
              <p:cNvSpPr>
                <a:spLocks noChangeShapeType="1"/>
              </p:cNvSpPr>
              <p:nvPr/>
            </p:nvSpPr>
            <p:spPr bwMode="auto">
              <a:xfrm>
                <a:off x="3366"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43" name="Line 759"/>
              <p:cNvSpPr>
                <a:spLocks noChangeShapeType="1"/>
              </p:cNvSpPr>
              <p:nvPr/>
            </p:nvSpPr>
            <p:spPr bwMode="auto">
              <a:xfrm flipH="1">
                <a:off x="3234" y="2240"/>
                <a:ext cx="13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44" name="Line 760"/>
              <p:cNvSpPr>
                <a:spLocks noChangeShapeType="1"/>
              </p:cNvSpPr>
              <p:nvPr/>
            </p:nvSpPr>
            <p:spPr bwMode="auto">
              <a:xfrm>
                <a:off x="3234"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45" name="Line 761"/>
              <p:cNvSpPr>
                <a:spLocks noChangeShapeType="1"/>
              </p:cNvSpPr>
              <p:nvPr/>
            </p:nvSpPr>
            <p:spPr bwMode="auto">
              <a:xfrm>
                <a:off x="3234"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46" name="Line 762"/>
              <p:cNvSpPr>
                <a:spLocks noChangeShapeType="1"/>
              </p:cNvSpPr>
              <p:nvPr/>
            </p:nvSpPr>
            <p:spPr bwMode="auto">
              <a:xfrm>
                <a:off x="3234"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47" name="Line 763"/>
              <p:cNvSpPr>
                <a:spLocks noChangeShapeType="1"/>
              </p:cNvSpPr>
              <p:nvPr/>
            </p:nvSpPr>
            <p:spPr bwMode="auto">
              <a:xfrm flipH="1">
                <a:off x="3102" y="2240"/>
                <a:ext cx="13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48" name="Line 764"/>
              <p:cNvSpPr>
                <a:spLocks noChangeShapeType="1"/>
              </p:cNvSpPr>
              <p:nvPr/>
            </p:nvSpPr>
            <p:spPr bwMode="auto">
              <a:xfrm>
                <a:off x="3102"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49" name="Line 765"/>
              <p:cNvSpPr>
                <a:spLocks noChangeShapeType="1"/>
              </p:cNvSpPr>
              <p:nvPr/>
            </p:nvSpPr>
            <p:spPr bwMode="auto">
              <a:xfrm flipH="1">
                <a:off x="2980" y="2240"/>
                <a:ext cx="122" cy="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50" name="Line 766"/>
              <p:cNvSpPr>
                <a:spLocks noChangeShapeType="1"/>
              </p:cNvSpPr>
              <p:nvPr/>
            </p:nvSpPr>
            <p:spPr bwMode="auto">
              <a:xfrm>
                <a:off x="2980" y="226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51" name="Line 767"/>
              <p:cNvSpPr>
                <a:spLocks noChangeShapeType="1"/>
              </p:cNvSpPr>
              <p:nvPr/>
            </p:nvSpPr>
            <p:spPr bwMode="auto">
              <a:xfrm flipH="1">
                <a:off x="2869" y="2261"/>
                <a:ext cx="111" cy="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52" name="Line 768"/>
              <p:cNvSpPr>
                <a:spLocks noChangeShapeType="1"/>
              </p:cNvSpPr>
              <p:nvPr/>
            </p:nvSpPr>
            <p:spPr bwMode="auto">
              <a:xfrm>
                <a:off x="2869" y="229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53" name="Line 769"/>
              <p:cNvSpPr>
                <a:spLocks noChangeShapeType="1"/>
              </p:cNvSpPr>
              <p:nvPr/>
            </p:nvSpPr>
            <p:spPr bwMode="auto">
              <a:xfrm flipH="1">
                <a:off x="2767" y="2291"/>
                <a:ext cx="102"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54" name="Line 770"/>
              <p:cNvSpPr>
                <a:spLocks noChangeShapeType="1"/>
              </p:cNvSpPr>
              <p:nvPr/>
            </p:nvSpPr>
            <p:spPr bwMode="auto">
              <a:xfrm>
                <a:off x="2767" y="233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55" name="Line 771"/>
              <p:cNvSpPr>
                <a:spLocks noChangeShapeType="1"/>
              </p:cNvSpPr>
              <p:nvPr/>
            </p:nvSpPr>
            <p:spPr bwMode="auto">
              <a:xfrm flipH="1">
                <a:off x="2697" y="2332"/>
                <a:ext cx="70"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56" name="Line 772"/>
              <p:cNvSpPr>
                <a:spLocks noChangeShapeType="1"/>
              </p:cNvSpPr>
              <p:nvPr/>
            </p:nvSpPr>
            <p:spPr bwMode="auto">
              <a:xfrm>
                <a:off x="2697" y="237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57" name="Line 773"/>
              <p:cNvSpPr>
                <a:spLocks noChangeShapeType="1"/>
              </p:cNvSpPr>
              <p:nvPr/>
            </p:nvSpPr>
            <p:spPr bwMode="auto">
              <a:xfrm flipH="1">
                <a:off x="2636" y="2372"/>
                <a:ext cx="6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58" name="Line 774"/>
              <p:cNvSpPr>
                <a:spLocks noChangeShapeType="1"/>
              </p:cNvSpPr>
              <p:nvPr/>
            </p:nvSpPr>
            <p:spPr bwMode="auto">
              <a:xfrm>
                <a:off x="2636" y="243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59" name="Line 775"/>
              <p:cNvSpPr>
                <a:spLocks noChangeShapeType="1"/>
              </p:cNvSpPr>
              <p:nvPr/>
            </p:nvSpPr>
            <p:spPr bwMode="auto">
              <a:xfrm flipH="1">
                <a:off x="2595" y="2433"/>
                <a:ext cx="4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60" name="Line 776"/>
              <p:cNvSpPr>
                <a:spLocks noChangeShapeType="1"/>
              </p:cNvSpPr>
              <p:nvPr/>
            </p:nvSpPr>
            <p:spPr bwMode="auto">
              <a:xfrm>
                <a:off x="2595" y="248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61" name="Line 777"/>
              <p:cNvSpPr>
                <a:spLocks noChangeShapeType="1"/>
              </p:cNvSpPr>
              <p:nvPr/>
            </p:nvSpPr>
            <p:spPr bwMode="auto">
              <a:xfrm flipH="1">
                <a:off x="2585" y="2484"/>
                <a:ext cx="1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62" name="Line 778"/>
              <p:cNvSpPr>
                <a:spLocks noChangeShapeType="1"/>
              </p:cNvSpPr>
              <p:nvPr/>
            </p:nvSpPr>
            <p:spPr bwMode="auto">
              <a:xfrm>
                <a:off x="25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63" name="Line 779"/>
              <p:cNvSpPr>
                <a:spLocks noChangeShapeType="1"/>
              </p:cNvSpPr>
              <p:nvPr/>
            </p:nvSpPr>
            <p:spPr bwMode="auto">
              <a:xfrm>
                <a:off x="25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64" name="Line 780"/>
              <p:cNvSpPr>
                <a:spLocks noChangeShapeType="1"/>
              </p:cNvSpPr>
              <p:nvPr/>
            </p:nvSpPr>
            <p:spPr bwMode="auto">
              <a:xfrm>
                <a:off x="25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65" name="Line 781"/>
              <p:cNvSpPr>
                <a:spLocks noChangeShapeType="1"/>
              </p:cNvSpPr>
              <p:nvPr/>
            </p:nvSpPr>
            <p:spPr bwMode="auto">
              <a:xfrm>
                <a:off x="2585" y="2555"/>
                <a:ext cx="10"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66" name="Line 782"/>
              <p:cNvSpPr>
                <a:spLocks noChangeShapeType="1"/>
              </p:cNvSpPr>
              <p:nvPr/>
            </p:nvSpPr>
            <p:spPr bwMode="auto">
              <a:xfrm>
                <a:off x="2595" y="260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67" name="Line 783"/>
              <p:cNvSpPr>
                <a:spLocks noChangeShapeType="1"/>
              </p:cNvSpPr>
              <p:nvPr/>
            </p:nvSpPr>
            <p:spPr bwMode="auto">
              <a:xfrm>
                <a:off x="2595" y="2605"/>
                <a:ext cx="3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68" name="Freeform 784"/>
              <p:cNvSpPr>
                <a:spLocks/>
              </p:cNvSpPr>
              <p:nvPr/>
            </p:nvSpPr>
            <p:spPr bwMode="auto">
              <a:xfrm>
                <a:off x="2311" y="2240"/>
                <a:ext cx="1582" cy="710"/>
              </a:xfrm>
              <a:custGeom>
                <a:avLst/>
                <a:gdLst>
                  <a:gd name="T0" fmla="*/ 0 w 1582"/>
                  <a:gd name="T1" fmla="*/ 477 h 710"/>
                  <a:gd name="T2" fmla="*/ 61 w 1582"/>
                  <a:gd name="T3" fmla="*/ 528 h 710"/>
                  <a:gd name="T4" fmla="*/ 132 w 1582"/>
                  <a:gd name="T5" fmla="*/ 578 h 710"/>
                  <a:gd name="T6" fmla="*/ 132 w 1582"/>
                  <a:gd name="T7" fmla="*/ 578 h 710"/>
                  <a:gd name="T8" fmla="*/ 264 w 1582"/>
                  <a:gd name="T9" fmla="*/ 629 h 710"/>
                  <a:gd name="T10" fmla="*/ 406 w 1582"/>
                  <a:gd name="T11" fmla="*/ 669 h 710"/>
                  <a:gd name="T12" fmla="*/ 578 w 1582"/>
                  <a:gd name="T13" fmla="*/ 700 h 710"/>
                  <a:gd name="T14" fmla="*/ 751 w 1582"/>
                  <a:gd name="T15" fmla="*/ 710 h 710"/>
                  <a:gd name="T16" fmla="*/ 751 w 1582"/>
                  <a:gd name="T17" fmla="*/ 710 h 710"/>
                  <a:gd name="T18" fmla="*/ 923 w 1582"/>
                  <a:gd name="T19" fmla="*/ 700 h 710"/>
                  <a:gd name="T20" fmla="*/ 1075 w 1582"/>
                  <a:gd name="T21" fmla="*/ 680 h 710"/>
                  <a:gd name="T22" fmla="*/ 1217 w 1582"/>
                  <a:gd name="T23" fmla="*/ 639 h 710"/>
                  <a:gd name="T24" fmla="*/ 1339 w 1582"/>
                  <a:gd name="T25" fmla="*/ 588 h 710"/>
                  <a:gd name="T26" fmla="*/ 1440 w 1582"/>
                  <a:gd name="T27" fmla="*/ 538 h 710"/>
                  <a:gd name="T28" fmla="*/ 1511 w 1582"/>
                  <a:gd name="T29" fmla="*/ 467 h 710"/>
                  <a:gd name="T30" fmla="*/ 1562 w 1582"/>
                  <a:gd name="T31" fmla="*/ 396 h 710"/>
                  <a:gd name="T32" fmla="*/ 1582 w 1582"/>
                  <a:gd name="T33" fmla="*/ 315 h 710"/>
                  <a:gd name="T34" fmla="*/ 1582 w 1582"/>
                  <a:gd name="T35" fmla="*/ 315 h 710"/>
                  <a:gd name="T36" fmla="*/ 1562 w 1582"/>
                  <a:gd name="T37" fmla="*/ 244 h 710"/>
                  <a:gd name="T38" fmla="*/ 1531 w 1582"/>
                  <a:gd name="T39" fmla="*/ 193 h 710"/>
                  <a:gd name="T40" fmla="*/ 1470 w 1582"/>
                  <a:gd name="T41" fmla="*/ 132 h 710"/>
                  <a:gd name="T42" fmla="*/ 1389 w 1582"/>
                  <a:gd name="T43" fmla="*/ 92 h 710"/>
                  <a:gd name="T44" fmla="*/ 1288 w 1582"/>
                  <a:gd name="T45" fmla="*/ 51 h 710"/>
                  <a:gd name="T46" fmla="*/ 1176 w 1582"/>
                  <a:gd name="T47" fmla="*/ 21 h 710"/>
                  <a:gd name="T48" fmla="*/ 1055 w 1582"/>
                  <a:gd name="T49" fmla="*/ 0 h 710"/>
                  <a:gd name="T50" fmla="*/ 923 w 1582"/>
                  <a:gd name="T51" fmla="*/ 0 h 710"/>
                  <a:gd name="T52" fmla="*/ 923 w 1582"/>
                  <a:gd name="T53" fmla="*/ 0 h 710"/>
                  <a:gd name="T54" fmla="*/ 791 w 1582"/>
                  <a:gd name="T55" fmla="*/ 0 h 710"/>
                  <a:gd name="T56" fmla="*/ 669 w 1582"/>
                  <a:gd name="T57" fmla="*/ 21 h 710"/>
                  <a:gd name="T58" fmla="*/ 558 w 1582"/>
                  <a:gd name="T59" fmla="*/ 51 h 710"/>
                  <a:gd name="T60" fmla="*/ 456 w 1582"/>
                  <a:gd name="T61" fmla="*/ 92 h 710"/>
                  <a:gd name="T62" fmla="*/ 386 w 1582"/>
                  <a:gd name="T63" fmla="*/ 132 h 710"/>
                  <a:gd name="T64" fmla="*/ 325 w 1582"/>
                  <a:gd name="T65" fmla="*/ 193 h 710"/>
                  <a:gd name="T66" fmla="*/ 284 w 1582"/>
                  <a:gd name="T67" fmla="*/ 244 h 710"/>
                  <a:gd name="T68" fmla="*/ 274 w 1582"/>
                  <a:gd name="T69" fmla="*/ 315 h 710"/>
                  <a:gd name="T70" fmla="*/ 274 w 1582"/>
                  <a:gd name="T71" fmla="*/ 315 h 710"/>
                  <a:gd name="T72" fmla="*/ 284 w 1582"/>
                  <a:gd name="T73" fmla="*/ 365 h 710"/>
                  <a:gd name="T74" fmla="*/ 315 w 1582"/>
                  <a:gd name="T75" fmla="*/ 416 h 710"/>
                  <a:gd name="T76" fmla="*/ 315 w 1582"/>
                  <a:gd name="T77" fmla="*/ 416 h 710"/>
                  <a:gd name="T78" fmla="*/ 0 w 1582"/>
                  <a:gd name="T79" fmla="*/ 477 h 71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2"/>
                  <a:gd name="T121" fmla="*/ 0 h 710"/>
                  <a:gd name="T122" fmla="*/ 1582 w 1582"/>
                  <a:gd name="T123" fmla="*/ 710 h 71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2" h="710">
                    <a:moveTo>
                      <a:pt x="0" y="477"/>
                    </a:moveTo>
                    <a:lnTo>
                      <a:pt x="61" y="528"/>
                    </a:lnTo>
                    <a:lnTo>
                      <a:pt x="132" y="578"/>
                    </a:lnTo>
                    <a:lnTo>
                      <a:pt x="264" y="629"/>
                    </a:lnTo>
                    <a:lnTo>
                      <a:pt x="406" y="669"/>
                    </a:lnTo>
                    <a:lnTo>
                      <a:pt x="578" y="700"/>
                    </a:lnTo>
                    <a:lnTo>
                      <a:pt x="751" y="710"/>
                    </a:lnTo>
                    <a:lnTo>
                      <a:pt x="923" y="700"/>
                    </a:lnTo>
                    <a:lnTo>
                      <a:pt x="1075" y="680"/>
                    </a:lnTo>
                    <a:lnTo>
                      <a:pt x="1217" y="639"/>
                    </a:lnTo>
                    <a:lnTo>
                      <a:pt x="1339" y="588"/>
                    </a:lnTo>
                    <a:lnTo>
                      <a:pt x="1440" y="538"/>
                    </a:lnTo>
                    <a:lnTo>
                      <a:pt x="1511" y="467"/>
                    </a:lnTo>
                    <a:lnTo>
                      <a:pt x="1562" y="396"/>
                    </a:lnTo>
                    <a:lnTo>
                      <a:pt x="1582" y="315"/>
                    </a:lnTo>
                    <a:lnTo>
                      <a:pt x="1562" y="244"/>
                    </a:lnTo>
                    <a:lnTo>
                      <a:pt x="1531" y="193"/>
                    </a:lnTo>
                    <a:lnTo>
                      <a:pt x="1470" y="132"/>
                    </a:lnTo>
                    <a:lnTo>
                      <a:pt x="1389" y="92"/>
                    </a:lnTo>
                    <a:lnTo>
                      <a:pt x="1288" y="51"/>
                    </a:lnTo>
                    <a:lnTo>
                      <a:pt x="1176" y="21"/>
                    </a:lnTo>
                    <a:lnTo>
                      <a:pt x="1055" y="0"/>
                    </a:lnTo>
                    <a:lnTo>
                      <a:pt x="923" y="0"/>
                    </a:lnTo>
                    <a:lnTo>
                      <a:pt x="791" y="0"/>
                    </a:lnTo>
                    <a:lnTo>
                      <a:pt x="669" y="21"/>
                    </a:lnTo>
                    <a:lnTo>
                      <a:pt x="558" y="51"/>
                    </a:lnTo>
                    <a:lnTo>
                      <a:pt x="456" y="92"/>
                    </a:lnTo>
                    <a:lnTo>
                      <a:pt x="386" y="132"/>
                    </a:lnTo>
                    <a:lnTo>
                      <a:pt x="325" y="193"/>
                    </a:lnTo>
                    <a:lnTo>
                      <a:pt x="284" y="244"/>
                    </a:lnTo>
                    <a:lnTo>
                      <a:pt x="274" y="315"/>
                    </a:lnTo>
                    <a:lnTo>
                      <a:pt x="284" y="365"/>
                    </a:lnTo>
                    <a:lnTo>
                      <a:pt x="315" y="416"/>
                    </a:lnTo>
                    <a:lnTo>
                      <a:pt x="0" y="47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9" name="Line 785"/>
              <p:cNvSpPr>
                <a:spLocks noChangeShapeType="1"/>
              </p:cNvSpPr>
              <p:nvPr/>
            </p:nvSpPr>
            <p:spPr bwMode="auto">
              <a:xfrm>
                <a:off x="2311" y="2717"/>
                <a:ext cx="6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70" name="Line 786"/>
              <p:cNvSpPr>
                <a:spLocks noChangeShapeType="1"/>
              </p:cNvSpPr>
              <p:nvPr/>
            </p:nvSpPr>
            <p:spPr bwMode="auto">
              <a:xfrm>
                <a:off x="2372" y="276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71" name="Line 787"/>
              <p:cNvSpPr>
                <a:spLocks noChangeShapeType="1"/>
              </p:cNvSpPr>
              <p:nvPr/>
            </p:nvSpPr>
            <p:spPr bwMode="auto">
              <a:xfrm>
                <a:off x="2372" y="2768"/>
                <a:ext cx="7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72" name="Line 788"/>
              <p:cNvSpPr>
                <a:spLocks noChangeShapeType="1"/>
              </p:cNvSpPr>
              <p:nvPr/>
            </p:nvSpPr>
            <p:spPr bwMode="auto">
              <a:xfrm>
                <a:off x="2443" y="281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73" name="Line 789"/>
              <p:cNvSpPr>
                <a:spLocks noChangeShapeType="1"/>
              </p:cNvSpPr>
              <p:nvPr/>
            </p:nvSpPr>
            <p:spPr bwMode="auto">
              <a:xfrm>
                <a:off x="2443" y="281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74" name="Line 790"/>
              <p:cNvSpPr>
                <a:spLocks noChangeShapeType="1"/>
              </p:cNvSpPr>
              <p:nvPr/>
            </p:nvSpPr>
            <p:spPr bwMode="auto">
              <a:xfrm>
                <a:off x="2443" y="281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75" name="Line 791"/>
              <p:cNvSpPr>
                <a:spLocks noChangeShapeType="1"/>
              </p:cNvSpPr>
              <p:nvPr/>
            </p:nvSpPr>
            <p:spPr bwMode="auto">
              <a:xfrm>
                <a:off x="2443" y="2818"/>
                <a:ext cx="13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76" name="Line 792"/>
              <p:cNvSpPr>
                <a:spLocks noChangeShapeType="1"/>
              </p:cNvSpPr>
              <p:nvPr/>
            </p:nvSpPr>
            <p:spPr bwMode="auto">
              <a:xfrm>
                <a:off x="2575" y="286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77" name="Line 793"/>
              <p:cNvSpPr>
                <a:spLocks noChangeShapeType="1"/>
              </p:cNvSpPr>
              <p:nvPr/>
            </p:nvSpPr>
            <p:spPr bwMode="auto">
              <a:xfrm>
                <a:off x="2575" y="2869"/>
                <a:ext cx="142"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78" name="Line 794"/>
              <p:cNvSpPr>
                <a:spLocks noChangeShapeType="1"/>
              </p:cNvSpPr>
              <p:nvPr/>
            </p:nvSpPr>
            <p:spPr bwMode="auto">
              <a:xfrm>
                <a:off x="2717" y="290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79" name="Line 795"/>
              <p:cNvSpPr>
                <a:spLocks noChangeShapeType="1"/>
              </p:cNvSpPr>
              <p:nvPr/>
            </p:nvSpPr>
            <p:spPr bwMode="auto">
              <a:xfrm>
                <a:off x="2717" y="2909"/>
                <a:ext cx="172" cy="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0" name="Line 796"/>
              <p:cNvSpPr>
                <a:spLocks noChangeShapeType="1"/>
              </p:cNvSpPr>
              <p:nvPr/>
            </p:nvSpPr>
            <p:spPr bwMode="auto">
              <a:xfrm>
                <a:off x="2889" y="29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1" name="Line 797"/>
              <p:cNvSpPr>
                <a:spLocks noChangeShapeType="1"/>
              </p:cNvSpPr>
              <p:nvPr/>
            </p:nvSpPr>
            <p:spPr bwMode="auto">
              <a:xfrm>
                <a:off x="2889" y="2940"/>
                <a:ext cx="173"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2" name="Line 798"/>
              <p:cNvSpPr>
                <a:spLocks noChangeShapeType="1"/>
              </p:cNvSpPr>
              <p:nvPr/>
            </p:nvSpPr>
            <p:spPr bwMode="auto">
              <a:xfrm>
                <a:off x="3062"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3" name="Line 799"/>
              <p:cNvSpPr>
                <a:spLocks noChangeShapeType="1"/>
              </p:cNvSpPr>
              <p:nvPr/>
            </p:nvSpPr>
            <p:spPr bwMode="auto">
              <a:xfrm>
                <a:off x="3062"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4" name="Line 800"/>
              <p:cNvSpPr>
                <a:spLocks noChangeShapeType="1"/>
              </p:cNvSpPr>
              <p:nvPr/>
            </p:nvSpPr>
            <p:spPr bwMode="auto">
              <a:xfrm>
                <a:off x="3062" y="295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5" name="Line 801"/>
              <p:cNvSpPr>
                <a:spLocks noChangeShapeType="1"/>
              </p:cNvSpPr>
              <p:nvPr/>
            </p:nvSpPr>
            <p:spPr bwMode="auto">
              <a:xfrm flipV="1">
                <a:off x="3062" y="2940"/>
                <a:ext cx="172"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6" name="Line 802"/>
              <p:cNvSpPr>
                <a:spLocks noChangeShapeType="1"/>
              </p:cNvSpPr>
              <p:nvPr/>
            </p:nvSpPr>
            <p:spPr bwMode="auto">
              <a:xfrm>
                <a:off x="3234" y="29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7" name="Line 803"/>
              <p:cNvSpPr>
                <a:spLocks noChangeShapeType="1"/>
              </p:cNvSpPr>
              <p:nvPr/>
            </p:nvSpPr>
            <p:spPr bwMode="auto">
              <a:xfrm flipV="1">
                <a:off x="3234" y="2920"/>
                <a:ext cx="152"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8" name="Line 804"/>
              <p:cNvSpPr>
                <a:spLocks noChangeShapeType="1"/>
              </p:cNvSpPr>
              <p:nvPr/>
            </p:nvSpPr>
            <p:spPr bwMode="auto">
              <a:xfrm>
                <a:off x="3386" y="292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89" name="Line 805"/>
              <p:cNvSpPr>
                <a:spLocks noChangeShapeType="1"/>
              </p:cNvSpPr>
              <p:nvPr/>
            </p:nvSpPr>
            <p:spPr bwMode="auto">
              <a:xfrm flipV="1">
                <a:off x="3386" y="2879"/>
                <a:ext cx="142"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0" name="Line 806"/>
              <p:cNvSpPr>
                <a:spLocks noChangeShapeType="1"/>
              </p:cNvSpPr>
              <p:nvPr/>
            </p:nvSpPr>
            <p:spPr bwMode="auto">
              <a:xfrm>
                <a:off x="3528" y="2879"/>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1" name="Line 807"/>
              <p:cNvSpPr>
                <a:spLocks noChangeShapeType="1"/>
              </p:cNvSpPr>
              <p:nvPr/>
            </p:nvSpPr>
            <p:spPr bwMode="auto">
              <a:xfrm flipV="1">
                <a:off x="3528" y="2828"/>
                <a:ext cx="122"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92" name="Line 808"/>
              <p:cNvSpPr>
                <a:spLocks noChangeShapeType="1"/>
              </p:cNvSpPr>
              <p:nvPr/>
            </p:nvSpPr>
            <p:spPr bwMode="auto">
              <a:xfrm>
                <a:off x="3650" y="282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491" name="Line 810"/>
            <p:cNvSpPr>
              <a:spLocks noChangeShapeType="1"/>
            </p:cNvSpPr>
            <p:nvPr/>
          </p:nvSpPr>
          <p:spPr bwMode="auto">
            <a:xfrm flipV="1">
              <a:off x="3650" y="2778"/>
              <a:ext cx="101"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811"/>
            <p:cNvSpPr>
              <a:spLocks noChangeShapeType="1"/>
            </p:cNvSpPr>
            <p:nvPr/>
          </p:nvSpPr>
          <p:spPr bwMode="auto">
            <a:xfrm>
              <a:off x="3751" y="277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812"/>
            <p:cNvSpPr>
              <a:spLocks noChangeShapeType="1"/>
            </p:cNvSpPr>
            <p:nvPr/>
          </p:nvSpPr>
          <p:spPr bwMode="auto">
            <a:xfrm flipV="1">
              <a:off x="3751" y="2707"/>
              <a:ext cx="7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813"/>
            <p:cNvSpPr>
              <a:spLocks noChangeShapeType="1"/>
            </p:cNvSpPr>
            <p:nvPr/>
          </p:nvSpPr>
          <p:spPr bwMode="auto">
            <a:xfrm>
              <a:off x="3822" y="270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814"/>
            <p:cNvSpPr>
              <a:spLocks noChangeShapeType="1"/>
            </p:cNvSpPr>
            <p:nvPr/>
          </p:nvSpPr>
          <p:spPr bwMode="auto">
            <a:xfrm flipV="1">
              <a:off x="3822" y="2636"/>
              <a:ext cx="5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Line 815"/>
            <p:cNvSpPr>
              <a:spLocks noChangeShapeType="1"/>
            </p:cNvSpPr>
            <p:nvPr/>
          </p:nvSpPr>
          <p:spPr bwMode="auto">
            <a:xfrm>
              <a:off x="3873" y="263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Line 816"/>
            <p:cNvSpPr>
              <a:spLocks noChangeShapeType="1"/>
            </p:cNvSpPr>
            <p:nvPr/>
          </p:nvSpPr>
          <p:spPr bwMode="auto">
            <a:xfrm flipV="1">
              <a:off x="3873" y="2555"/>
              <a:ext cx="20"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Line 817"/>
            <p:cNvSpPr>
              <a:spLocks noChangeShapeType="1"/>
            </p:cNvSpPr>
            <p:nvPr/>
          </p:nvSpPr>
          <p:spPr bwMode="auto">
            <a:xfrm>
              <a:off x="3893"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818"/>
            <p:cNvSpPr>
              <a:spLocks noChangeShapeType="1"/>
            </p:cNvSpPr>
            <p:nvPr/>
          </p:nvSpPr>
          <p:spPr bwMode="auto">
            <a:xfrm>
              <a:off x="3893"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Line 819"/>
            <p:cNvSpPr>
              <a:spLocks noChangeShapeType="1"/>
            </p:cNvSpPr>
            <p:nvPr/>
          </p:nvSpPr>
          <p:spPr bwMode="auto">
            <a:xfrm>
              <a:off x="3893"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1" name="Line 820"/>
            <p:cNvSpPr>
              <a:spLocks noChangeShapeType="1"/>
            </p:cNvSpPr>
            <p:nvPr/>
          </p:nvSpPr>
          <p:spPr bwMode="auto">
            <a:xfrm flipH="1" flipV="1">
              <a:off x="3873" y="2484"/>
              <a:ext cx="2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Line 821"/>
            <p:cNvSpPr>
              <a:spLocks noChangeShapeType="1"/>
            </p:cNvSpPr>
            <p:nvPr/>
          </p:nvSpPr>
          <p:spPr bwMode="auto">
            <a:xfrm>
              <a:off x="3873" y="248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3" name="Line 822"/>
            <p:cNvSpPr>
              <a:spLocks noChangeShapeType="1"/>
            </p:cNvSpPr>
            <p:nvPr/>
          </p:nvSpPr>
          <p:spPr bwMode="auto">
            <a:xfrm flipH="1" flipV="1">
              <a:off x="3842" y="2433"/>
              <a:ext cx="3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Line 823"/>
            <p:cNvSpPr>
              <a:spLocks noChangeShapeType="1"/>
            </p:cNvSpPr>
            <p:nvPr/>
          </p:nvSpPr>
          <p:spPr bwMode="auto">
            <a:xfrm>
              <a:off x="3842" y="243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5" name="Line 824"/>
            <p:cNvSpPr>
              <a:spLocks noChangeShapeType="1"/>
            </p:cNvSpPr>
            <p:nvPr/>
          </p:nvSpPr>
          <p:spPr bwMode="auto">
            <a:xfrm flipH="1" flipV="1">
              <a:off x="3781" y="2372"/>
              <a:ext cx="6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Line 825"/>
            <p:cNvSpPr>
              <a:spLocks noChangeShapeType="1"/>
            </p:cNvSpPr>
            <p:nvPr/>
          </p:nvSpPr>
          <p:spPr bwMode="auto">
            <a:xfrm>
              <a:off x="3781" y="237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Line 826"/>
            <p:cNvSpPr>
              <a:spLocks noChangeShapeType="1"/>
            </p:cNvSpPr>
            <p:nvPr/>
          </p:nvSpPr>
          <p:spPr bwMode="auto">
            <a:xfrm flipH="1" flipV="1">
              <a:off x="3700" y="2332"/>
              <a:ext cx="81"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8" name="Line 827"/>
            <p:cNvSpPr>
              <a:spLocks noChangeShapeType="1"/>
            </p:cNvSpPr>
            <p:nvPr/>
          </p:nvSpPr>
          <p:spPr bwMode="auto">
            <a:xfrm>
              <a:off x="3700" y="233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9" name="Line 828"/>
            <p:cNvSpPr>
              <a:spLocks noChangeShapeType="1"/>
            </p:cNvSpPr>
            <p:nvPr/>
          </p:nvSpPr>
          <p:spPr bwMode="auto">
            <a:xfrm flipH="1" flipV="1">
              <a:off x="3599" y="2291"/>
              <a:ext cx="10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0" name="Line 829"/>
            <p:cNvSpPr>
              <a:spLocks noChangeShapeType="1"/>
            </p:cNvSpPr>
            <p:nvPr/>
          </p:nvSpPr>
          <p:spPr bwMode="auto">
            <a:xfrm>
              <a:off x="3599" y="229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1" name="Line 830"/>
            <p:cNvSpPr>
              <a:spLocks noChangeShapeType="1"/>
            </p:cNvSpPr>
            <p:nvPr/>
          </p:nvSpPr>
          <p:spPr bwMode="auto">
            <a:xfrm flipH="1" flipV="1">
              <a:off x="3487" y="2261"/>
              <a:ext cx="112" cy="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2" name="Line 831"/>
            <p:cNvSpPr>
              <a:spLocks noChangeShapeType="1"/>
            </p:cNvSpPr>
            <p:nvPr/>
          </p:nvSpPr>
          <p:spPr bwMode="auto">
            <a:xfrm>
              <a:off x="3487" y="226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3" name="Line 832"/>
            <p:cNvSpPr>
              <a:spLocks noChangeShapeType="1"/>
            </p:cNvSpPr>
            <p:nvPr/>
          </p:nvSpPr>
          <p:spPr bwMode="auto">
            <a:xfrm flipH="1" flipV="1">
              <a:off x="3366" y="2240"/>
              <a:ext cx="121" cy="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4" name="Line 833"/>
            <p:cNvSpPr>
              <a:spLocks noChangeShapeType="1"/>
            </p:cNvSpPr>
            <p:nvPr/>
          </p:nvSpPr>
          <p:spPr bwMode="auto">
            <a:xfrm>
              <a:off x="3366"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5" name="Line 834"/>
            <p:cNvSpPr>
              <a:spLocks noChangeShapeType="1"/>
            </p:cNvSpPr>
            <p:nvPr/>
          </p:nvSpPr>
          <p:spPr bwMode="auto">
            <a:xfrm flipH="1">
              <a:off x="3234" y="2240"/>
              <a:ext cx="13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6" name="Line 835"/>
            <p:cNvSpPr>
              <a:spLocks noChangeShapeType="1"/>
            </p:cNvSpPr>
            <p:nvPr/>
          </p:nvSpPr>
          <p:spPr bwMode="auto">
            <a:xfrm>
              <a:off x="3234"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7" name="Line 836"/>
            <p:cNvSpPr>
              <a:spLocks noChangeShapeType="1"/>
            </p:cNvSpPr>
            <p:nvPr/>
          </p:nvSpPr>
          <p:spPr bwMode="auto">
            <a:xfrm>
              <a:off x="3234"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8" name="Line 837"/>
            <p:cNvSpPr>
              <a:spLocks noChangeShapeType="1"/>
            </p:cNvSpPr>
            <p:nvPr/>
          </p:nvSpPr>
          <p:spPr bwMode="auto">
            <a:xfrm>
              <a:off x="3234"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9" name="Line 838"/>
            <p:cNvSpPr>
              <a:spLocks noChangeShapeType="1"/>
            </p:cNvSpPr>
            <p:nvPr/>
          </p:nvSpPr>
          <p:spPr bwMode="auto">
            <a:xfrm flipH="1">
              <a:off x="3102" y="2240"/>
              <a:ext cx="13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0" name="Line 839"/>
            <p:cNvSpPr>
              <a:spLocks noChangeShapeType="1"/>
            </p:cNvSpPr>
            <p:nvPr/>
          </p:nvSpPr>
          <p:spPr bwMode="auto">
            <a:xfrm>
              <a:off x="3102" y="2240"/>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1" name="Line 840"/>
            <p:cNvSpPr>
              <a:spLocks noChangeShapeType="1"/>
            </p:cNvSpPr>
            <p:nvPr/>
          </p:nvSpPr>
          <p:spPr bwMode="auto">
            <a:xfrm flipH="1">
              <a:off x="2980" y="2240"/>
              <a:ext cx="122" cy="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2" name="Line 841"/>
            <p:cNvSpPr>
              <a:spLocks noChangeShapeType="1"/>
            </p:cNvSpPr>
            <p:nvPr/>
          </p:nvSpPr>
          <p:spPr bwMode="auto">
            <a:xfrm>
              <a:off x="2980" y="226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3" name="Line 842"/>
            <p:cNvSpPr>
              <a:spLocks noChangeShapeType="1"/>
            </p:cNvSpPr>
            <p:nvPr/>
          </p:nvSpPr>
          <p:spPr bwMode="auto">
            <a:xfrm flipH="1">
              <a:off x="2869" y="2261"/>
              <a:ext cx="111" cy="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4" name="Line 843"/>
            <p:cNvSpPr>
              <a:spLocks noChangeShapeType="1"/>
            </p:cNvSpPr>
            <p:nvPr/>
          </p:nvSpPr>
          <p:spPr bwMode="auto">
            <a:xfrm>
              <a:off x="2869" y="2291"/>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5" name="Line 844"/>
            <p:cNvSpPr>
              <a:spLocks noChangeShapeType="1"/>
            </p:cNvSpPr>
            <p:nvPr/>
          </p:nvSpPr>
          <p:spPr bwMode="auto">
            <a:xfrm flipH="1">
              <a:off x="2767" y="2291"/>
              <a:ext cx="102"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6" name="Line 845"/>
            <p:cNvSpPr>
              <a:spLocks noChangeShapeType="1"/>
            </p:cNvSpPr>
            <p:nvPr/>
          </p:nvSpPr>
          <p:spPr bwMode="auto">
            <a:xfrm>
              <a:off x="2767" y="233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7" name="Line 846"/>
            <p:cNvSpPr>
              <a:spLocks noChangeShapeType="1"/>
            </p:cNvSpPr>
            <p:nvPr/>
          </p:nvSpPr>
          <p:spPr bwMode="auto">
            <a:xfrm flipH="1">
              <a:off x="2697" y="2332"/>
              <a:ext cx="70"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8" name="Line 847"/>
            <p:cNvSpPr>
              <a:spLocks noChangeShapeType="1"/>
            </p:cNvSpPr>
            <p:nvPr/>
          </p:nvSpPr>
          <p:spPr bwMode="auto">
            <a:xfrm>
              <a:off x="2697" y="2372"/>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9" name="Line 848"/>
            <p:cNvSpPr>
              <a:spLocks noChangeShapeType="1"/>
            </p:cNvSpPr>
            <p:nvPr/>
          </p:nvSpPr>
          <p:spPr bwMode="auto">
            <a:xfrm flipH="1">
              <a:off x="2636" y="2372"/>
              <a:ext cx="6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0" name="Line 849"/>
            <p:cNvSpPr>
              <a:spLocks noChangeShapeType="1"/>
            </p:cNvSpPr>
            <p:nvPr/>
          </p:nvSpPr>
          <p:spPr bwMode="auto">
            <a:xfrm>
              <a:off x="2636" y="2433"/>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1" name="Line 850"/>
            <p:cNvSpPr>
              <a:spLocks noChangeShapeType="1"/>
            </p:cNvSpPr>
            <p:nvPr/>
          </p:nvSpPr>
          <p:spPr bwMode="auto">
            <a:xfrm flipH="1">
              <a:off x="2595" y="2433"/>
              <a:ext cx="4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2" name="Line 851"/>
            <p:cNvSpPr>
              <a:spLocks noChangeShapeType="1"/>
            </p:cNvSpPr>
            <p:nvPr/>
          </p:nvSpPr>
          <p:spPr bwMode="auto">
            <a:xfrm>
              <a:off x="2595" y="2484"/>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3" name="Line 852"/>
            <p:cNvSpPr>
              <a:spLocks noChangeShapeType="1"/>
            </p:cNvSpPr>
            <p:nvPr/>
          </p:nvSpPr>
          <p:spPr bwMode="auto">
            <a:xfrm flipH="1">
              <a:off x="2585" y="2484"/>
              <a:ext cx="1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4" name="Line 853"/>
            <p:cNvSpPr>
              <a:spLocks noChangeShapeType="1"/>
            </p:cNvSpPr>
            <p:nvPr/>
          </p:nvSpPr>
          <p:spPr bwMode="auto">
            <a:xfrm>
              <a:off x="25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5" name="Line 854"/>
            <p:cNvSpPr>
              <a:spLocks noChangeShapeType="1"/>
            </p:cNvSpPr>
            <p:nvPr/>
          </p:nvSpPr>
          <p:spPr bwMode="auto">
            <a:xfrm>
              <a:off x="25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6" name="Line 855"/>
            <p:cNvSpPr>
              <a:spLocks noChangeShapeType="1"/>
            </p:cNvSpPr>
            <p:nvPr/>
          </p:nvSpPr>
          <p:spPr bwMode="auto">
            <a:xfrm>
              <a:off x="2585" y="255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7" name="Line 856"/>
            <p:cNvSpPr>
              <a:spLocks noChangeShapeType="1"/>
            </p:cNvSpPr>
            <p:nvPr/>
          </p:nvSpPr>
          <p:spPr bwMode="auto">
            <a:xfrm>
              <a:off x="2585" y="2555"/>
              <a:ext cx="10"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8" name="Line 857"/>
            <p:cNvSpPr>
              <a:spLocks noChangeShapeType="1"/>
            </p:cNvSpPr>
            <p:nvPr/>
          </p:nvSpPr>
          <p:spPr bwMode="auto">
            <a:xfrm>
              <a:off x="2595" y="260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9" name="Line 858"/>
            <p:cNvSpPr>
              <a:spLocks noChangeShapeType="1"/>
            </p:cNvSpPr>
            <p:nvPr/>
          </p:nvSpPr>
          <p:spPr bwMode="auto">
            <a:xfrm>
              <a:off x="2595" y="2605"/>
              <a:ext cx="3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0" name="Freeform 859"/>
            <p:cNvSpPr>
              <a:spLocks/>
            </p:cNvSpPr>
            <p:nvPr/>
          </p:nvSpPr>
          <p:spPr bwMode="auto">
            <a:xfrm>
              <a:off x="1399" y="2484"/>
              <a:ext cx="40" cy="71"/>
            </a:xfrm>
            <a:custGeom>
              <a:avLst/>
              <a:gdLst>
                <a:gd name="T0" fmla="*/ 30 w 40"/>
                <a:gd name="T1" fmla="*/ 0 h 71"/>
                <a:gd name="T2" fmla="*/ 30 w 40"/>
                <a:gd name="T3" fmla="*/ 10 h 71"/>
                <a:gd name="T4" fmla="*/ 30 w 40"/>
                <a:gd name="T5" fmla="*/ 40 h 71"/>
                <a:gd name="T6" fmla="*/ 40 w 40"/>
                <a:gd name="T7" fmla="*/ 60 h 71"/>
                <a:gd name="T8" fmla="*/ 40 w 40"/>
                <a:gd name="T9" fmla="*/ 71 h 71"/>
                <a:gd name="T10" fmla="*/ 40 w 40"/>
                <a:gd name="T11" fmla="*/ 71 h 71"/>
                <a:gd name="T12" fmla="*/ 40 w 40"/>
                <a:gd name="T13" fmla="*/ 71 h 71"/>
                <a:gd name="T14" fmla="*/ 40 w 40"/>
                <a:gd name="T15" fmla="*/ 71 h 71"/>
                <a:gd name="T16" fmla="*/ 20 w 40"/>
                <a:gd name="T17" fmla="*/ 60 h 71"/>
                <a:gd name="T18" fmla="*/ 20 w 40"/>
                <a:gd name="T19" fmla="*/ 60 h 71"/>
                <a:gd name="T20" fmla="*/ 0 w 40"/>
                <a:gd name="T21" fmla="*/ 60 h 71"/>
                <a:gd name="T22" fmla="*/ 0 w 40"/>
                <a:gd name="T23" fmla="*/ 60 h 71"/>
                <a:gd name="T24" fmla="*/ 0 w 40"/>
                <a:gd name="T25" fmla="*/ 60 h 71"/>
                <a:gd name="T26" fmla="*/ 0 w 40"/>
                <a:gd name="T27" fmla="*/ 60 h 71"/>
                <a:gd name="T28" fmla="*/ 0 w 40"/>
                <a:gd name="T29" fmla="*/ 50 h 71"/>
                <a:gd name="T30" fmla="*/ 10 w 40"/>
                <a:gd name="T31" fmla="*/ 30 h 71"/>
                <a:gd name="T32" fmla="*/ 20 w 40"/>
                <a:gd name="T33" fmla="*/ 10 h 71"/>
                <a:gd name="T34" fmla="*/ 30 w 40"/>
                <a:gd name="T35" fmla="*/ 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71"/>
                <a:gd name="T56" fmla="*/ 40 w 40"/>
                <a:gd name="T57" fmla="*/ 71 h 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71">
                  <a:moveTo>
                    <a:pt x="30" y="0"/>
                  </a:moveTo>
                  <a:lnTo>
                    <a:pt x="30" y="10"/>
                  </a:lnTo>
                  <a:lnTo>
                    <a:pt x="30" y="40"/>
                  </a:lnTo>
                  <a:lnTo>
                    <a:pt x="40" y="60"/>
                  </a:lnTo>
                  <a:lnTo>
                    <a:pt x="40" y="71"/>
                  </a:lnTo>
                  <a:lnTo>
                    <a:pt x="20" y="60"/>
                  </a:lnTo>
                  <a:lnTo>
                    <a:pt x="0" y="60"/>
                  </a:lnTo>
                  <a:lnTo>
                    <a:pt x="0" y="50"/>
                  </a:lnTo>
                  <a:lnTo>
                    <a:pt x="10" y="30"/>
                  </a:lnTo>
                  <a:lnTo>
                    <a:pt x="20" y="10"/>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1" name="Line 860"/>
            <p:cNvSpPr>
              <a:spLocks noChangeShapeType="1"/>
            </p:cNvSpPr>
            <p:nvPr/>
          </p:nvSpPr>
          <p:spPr bwMode="auto">
            <a:xfrm>
              <a:off x="1419" y="2534"/>
              <a:ext cx="10" cy="9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2" name="Line 861"/>
            <p:cNvSpPr>
              <a:spLocks noChangeShapeType="1"/>
            </p:cNvSpPr>
            <p:nvPr/>
          </p:nvSpPr>
          <p:spPr bwMode="auto">
            <a:xfrm>
              <a:off x="1429" y="262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3" name="Line 862"/>
            <p:cNvSpPr>
              <a:spLocks noChangeShapeType="1"/>
            </p:cNvSpPr>
            <p:nvPr/>
          </p:nvSpPr>
          <p:spPr bwMode="auto">
            <a:xfrm>
              <a:off x="1429" y="2626"/>
              <a:ext cx="20"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4" name="Line 863"/>
            <p:cNvSpPr>
              <a:spLocks noChangeShapeType="1"/>
            </p:cNvSpPr>
            <p:nvPr/>
          </p:nvSpPr>
          <p:spPr bwMode="auto">
            <a:xfrm>
              <a:off x="1449" y="270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5" name="Line 864"/>
            <p:cNvSpPr>
              <a:spLocks noChangeShapeType="1"/>
            </p:cNvSpPr>
            <p:nvPr/>
          </p:nvSpPr>
          <p:spPr bwMode="auto">
            <a:xfrm>
              <a:off x="1449" y="2707"/>
              <a:ext cx="4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6" name="Line 865"/>
            <p:cNvSpPr>
              <a:spLocks noChangeShapeType="1"/>
            </p:cNvSpPr>
            <p:nvPr/>
          </p:nvSpPr>
          <p:spPr bwMode="auto">
            <a:xfrm>
              <a:off x="1490" y="2768"/>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7" name="Line 866"/>
            <p:cNvSpPr>
              <a:spLocks noChangeShapeType="1"/>
            </p:cNvSpPr>
            <p:nvPr/>
          </p:nvSpPr>
          <p:spPr bwMode="auto">
            <a:xfrm>
              <a:off x="1490" y="2768"/>
              <a:ext cx="30" cy="3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8" name="Freeform 867"/>
            <p:cNvSpPr>
              <a:spLocks/>
            </p:cNvSpPr>
            <p:nvPr/>
          </p:nvSpPr>
          <p:spPr bwMode="auto">
            <a:xfrm>
              <a:off x="1764" y="2484"/>
              <a:ext cx="40" cy="71"/>
            </a:xfrm>
            <a:custGeom>
              <a:avLst/>
              <a:gdLst>
                <a:gd name="T0" fmla="*/ 30 w 40"/>
                <a:gd name="T1" fmla="*/ 0 h 71"/>
                <a:gd name="T2" fmla="*/ 30 w 40"/>
                <a:gd name="T3" fmla="*/ 20 h 71"/>
                <a:gd name="T4" fmla="*/ 40 w 40"/>
                <a:gd name="T5" fmla="*/ 40 h 71"/>
                <a:gd name="T6" fmla="*/ 40 w 40"/>
                <a:gd name="T7" fmla="*/ 60 h 71"/>
                <a:gd name="T8" fmla="*/ 40 w 40"/>
                <a:gd name="T9" fmla="*/ 71 h 71"/>
                <a:gd name="T10" fmla="*/ 40 w 40"/>
                <a:gd name="T11" fmla="*/ 71 h 71"/>
                <a:gd name="T12" fmla="*/ 40 w 40"/>
                <a:gd name="T13" fmla="*/ 71 h 71"/>
                <a:gd name="T14" fmla="*/ 40 w 40"/>
                <a:gd name="T15" fmla="*/ 71 h 71"/>
                <a:gd name="T16" fmla="*/ 20 w 40"/>
                <a:gd name="T17" fmla="*/ 60 h 71"/>
                <a:gd name="T18" fmla="*/ 20 w 40"/>
                <a:gd name="T19" fmla="*/ 60 h 71"/>
                <a:gd name="T20" fmla="*/ 0 w 40"/>
                <a:gd name="T21" fmla="*/ 60 h 71"/>
                <a:gd name="T22" fmla="*/ 0 w 40"/>
                <a:gd name="T23" fmla="*/ 60 h 71"/>
                <a:gd name="T24" fmla="*/ 0 w 40"/>
                <a:gd name="T25" fmla="*/ 60 h 71"/>
                <a:gd name="T26" fmla="*/ 0 w 40"/>
                <a:gd name="T27" fmla="*/ 60 h 71"/>
                <a:gd name="T28" fmla="*/ 10 w 40"/>
                <a:gd name="T29" fmla="*/ 50 h 71"/>
                <a:gd name="T30" fmla="*/ 20 w 40"/>
                <a:gd name="T31" fmla="*/ 30 h 71"/>
                <a:gd name="T32" fmla="*/ 30 w 40"/>
                <a:gd name="T33" fmla="*/ 10 h 71"/>
                <a:gd name="T34" fmla="*/ 30 w 40"/>
                <a:gd name="T35" fmla="*/ 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71"/>
                <a:gd name="T56" fmla="*/ 40 w 40"/>
                <a:gd name="T57" fmla="*/ 71 h 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71">
                  <a:moveTo>
                    <a:pt x="30" y="0"/>
                  </a:moveTo>
                  <a:lnTo>
                    <a:pt x="30" y="20"/>
                  </a:lnTo>
                  <a:lnTo>
                    <a:pt x="40" y="40"/>
                  </a:lnTo>
                  <a:lnTo>
                    <a:pt x="40" y="60"/>
                  </a:lnTo>
                  <a:lnTo>
                    <a:pt x="40" y="71"/>
                  </a:lnTo>
                  <a:lnTo>
                    <a:pt x="20" y="60"/>
                  </a:lnTo>
                  <a:lnTo>
                    <a:pt x="0" y="60"/>
                  </a:lnTo>
                  <a:lnTo>
                    <a:pt x="10" y="50"/>
                  </a:lnTo>
                  <a:lnTo>
                    <a:pt x="20" y="30"/>
                  </a:lnTo>
                  <a:lnTo>
                    <a:pt x="30" y="10"/>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9" name="Line 868"/>
            <p:cNvSpPr>
              <a:spLocks noChangeShapeType="1"/>
            </p:cNvSpPr>
            <p:nvPr/>
          </p:nvSpPr>
          <p:spPr bwMode="auto">
            <a:xfrm>
              <a:off x="1784" y="2534"/>
              <a:ext cx="1"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0" name="Line 869"/>
            <p:cNvSpPr>
              <a:spLocks noChangeShapeType="1"/>
            </p:cNvSpPr>
            <p:nvPr/>
          </p:nvSpPr>
          <p:spPr bwMode="auto">
            <a:xfrm>
              <a:off x="1784" y="260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1" name="Line 870"/>
            <p:cNvSpPr>
              <a:spLocks noChangeShapeType="1"/>
            </p:cNvSpPr>
            <p:nvPr/>
          </p:nvSpPr>
          <p:spPr bwMode="auto">
            <a:xfrm>
              <a:off x="1784" y="2605"/>
              <a:ext cx="20"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2" name="Line 871"/>
            <p:cNvSpPr>
              <a:spLocks noChangeShapeType="1"/>
            </p:cNvSpPr>
            <p:nvPr/>
          </p:nvSpPr>
          <p:spPr bwMode="auto">
            <a:xfrm>
              <a:off x="1804" y="2666"/>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3" name="Line 872"/>
            <p:cNvSpPr>
              <a:spLocks noChangeShapeType="1"/>
            </p:cNvSpPr>
            <p:nvPr/>
          </p:nvSpPr>
          <p:spPr bwMode="auto">
            <a:xfrm>
              <a:off x="1804" y="2666"/>
              <a:ext cx="2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4" name="Line 873"/>
            <p:cNvSpPr>
              <a:spLocks noChangeShapeType="1"/>
            </p:cNvSpPr>
            <p:nvPr/>
          </p:nvSpPr>
          <p:spPr bwMode="auto">
            <a:xfrm>
              <a:off x="1825" y="2717"/>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5" name="Line 874"/>
            <p:cNvSpPr>
              <a:spLocks noChangeShapeType="1"/>
            </p:cNvSpPr>
            <p:nvPr/>
          </p:nvSpPr>
          <p:spPr bwMode="auto">
            <a:xfrm>
              <a:off x="1825" y="2717"/>
              <a:ext cx="30" cy="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6" name="Freeform 875"/>
            <p:cNvSpPr>
              <a:spLocks/>
            </p:cNvSpPr>
            <p:nvPr/>
          </p:nvSpPr>
          <p:spPr bwMode="auto">
            <a:xfrm>
              <a:off x="2139" y="2473"/>
              <a:ext cx="30" cy="71"/>
            </a:xfrm>
            <a:custGeom>
              <a:avLst/>
              <a:gdLst>
                <a:gd name="T0" fmla="*/ 20 w 30"/>
                <a:gd name="T1" fmla="*/ 0 h 71"/>
                <a:gd name="T2" fmla="*/ 20 w 30"/>
                <a:gd name="T3" fmla="*/ 21 h 71"/>
                <a:gd name="T4" fmla="*/ 30 w 30"/>
                <a:gd name="T5" fmla="*/ 41 h 71"/>
                <a:gd name="T6" fmla="*/ 30 w 30"/>
                <a:gd name="T7" fmla="*/ 61 h 71"/>
                <a:gd name="T8" fmla="*/ 30 w 30"/>
                <a:gd name="T9" fmla="*/ 71 h 71"/>
                <a:gd name="T10" fmla="*/ 30 w 30"/>
                <a:gd name="T11" fmla="*/ 71 h 71"/>
                <a:gd name="T12" fmla="*/ 30 w 30"/>
                <a:gd name="T13" fmla="*/ 71 h 71"/>
                <a:gd name="T14" fmla="*/ 30 w 30"/>
                <a:gd name="T15" fmla="*/ 71 h 71"/>
                <a:gd name="T16" fmla="*/ 10 w 30"/>
                <a:gd name="T17" fmla="*/ 61 h 71"/>
                <a:gd name="T18" fmla="*/ 10 w 30"/>
                <a:gd name="T19" fmla="*/ 61 h 71"/>
                <a:gd name="T20" fmla="*/ 0 w 30"/>
                <a:gd name="T21" fmla="*/ 71 h 71"/>
                <a:gd name="T22" fmla="*/ 0 w 30"/>
                <a:gd name="T23" fmla="*/ 71 h 71"/>
                <a:gd name="T24" fmla="*/ 0 w 30"/>
                <a:gd name="T25" fmla="*/ 71 h 71"/>
                <a:gd name="T26" fmla="*/ 0 w 30"/>
                <a:gd name="T27" fmla="*/ 71 h 71"/>
                <a:gd name="T28" fmla="*/ 0 w 30"/>
                <a:gd name="T29" fmla="*/ 61 h 71"/>
                <a:gd name="T30" fmla="*/ 10 w 30"/>
                <a:gd name="T31" fmla="*/ 41 h 71"/>
                <a:gd name="T32" fmla="*/ 10 w 30"/>
                <a:gd name="T33" fmla="*/ 21 h 71"/>
                <a:gd name="T34" fmla="*/ 20 w 30"/>
                <a:gd name="T35" fmla="*/ 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71"/>
                <a:gd name="T56" fmla="*/ 30 w 30"/>
                <a:gd name="T57" fmla="*/ 71 h 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71">
                  <a:moveTo>
                    <a:pt x="20" y="0"/>
                  </a:moveTo>
                  <a:lnTo>
                    <a:pt x="20" y="21"/>
                  </a:lnTo>
                  <a:lnTo>
                    <a:pt x="30" y="41"/>
                  </a:lnTo>
                  <a:lnTo>
                    <a:pt x="30" y="61"/>
                  </a:lnTo>
                  <a:lnTo>
                    <a:pt x="30" y="71"/>
                  </a:lnTo>
                  <a:lnTo>
                    <a:pt x="10" y="61"/>
                  </a:lnTo>
                  <a:lnTo>
                    <a:pt x="0" y="71"/>
                  </a:lnTo>
                  <a:lnTo>
                    <a:pt x="0" y="61"/>
                  </a:lnTo>
                  <a:lnTo>
                    <a:pt x="10" y="41"/>
                  </a:lnTo>
                  <a:lnTo>
                    <a:pt x="10" y="21"/>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7" name="Line 876"/>
            <p:cNvSpPr>
              <a:spLocks noChangeShapeType="1"/>
            </p:cNvSpPr>
            <p:nvPr/>
          </p:nvSpPr>
          <p:spPr bwMode="auto">
            <a:xfrm>
              <a:off x="2159" y="2524"/>
              <a:ext cx="10" cy="8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8" name="Line 877"/>
            <p:cNvSpPr>
              <a:spLocks noChangeShapeType="1"/>
            </p:cNvSpPr>
            <p:nvPr/>
          </p:nvSpPr>
          <p:spPr bwMode="auto">
            <a:xfrm>
              <a:off x="2169" y="260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9" name="Line 878"/>
            <p:cNvSpPr>
              <a:spLocks noChangeShapeType="1"/>
            </p:cNvSpPr>
            <p:nvPr/>
          </p:nvSpPr>
          <p:spPr bwMode="auto">
            <a:xfrm>
              <a:off x="2169" y="2605"/>
              <a:ext cx="31" cy="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60" name="Freeform 879"/>
            <p:cNvSpPr>
              <a:spLocks/>
            </p:cNvSpPr>
            <p:nvPr/>
          </p:nvSpPr>
          <p:spPr bwMode="auto">
            <a:xfrm>
              <a:off x="2757" y="2544"/>
              <a:ext cx="457" cy="1237"/>
            </a:xfrm>
            <a:custGeom>
              <a:avLst/>
              <a:gdLst>
                <a:gd name="T0" fmla="*/ 21 w 457"/>
                <a:gd name="T1" fmla="*/ 1237 h 1237"/>
                <a:gd name="T2" fmla="*/ 0 w 457"/>
                <a:gd name="T3" fmla="*/ 1227 h 1237"/>
                <a:gd name="T4" fmla="*/ 436 w 457"/>
                <a:gd name="T5" fmla="*/ 0 h 1237"/>
                <a:gd name="T6" fmla="*/ 457 w 457"/>
                <a:gd name="T7" fmla="*/ 11 h 1237"/>
                <a:gd name="T8" fmla="*/ 21 w 457"/>
                <a:gd name="T9" fmla="*/ 1237 h 1237"/>
                <a:gd name="T10" fmla="*/ 0 60000 65536"/>
                <a:gd name="T11" fmla="*/ 0 60000 65536"/>
                <a:gd name="T12" fmla="*/ 0 60000 65536"/>
                <a:gd name="T13" fmla="*/ 0 60000 65536"/>
                <a:gd name="T14" fmla="*/ 0 60000 65536"/>
                <a:gd name="T15" fmla="*/ 0 w 457"/>
                <a:gd name="T16" fmla="*/ 0 h 1237"/>
                <a:gd name="T17" fmla="*/ 457 w 457"/>
                <a:gd name="T18" fmla="*/ 1237 h 1237"/>
              </a:gdLst>
              <a:ahLst/>
              <a:cxnLst>
                <a:cxn ang="T10">
                  <a:pos x="T0" y="T1"/>
                </a:cxn>
                <a:cxn ang="T11">
                  <a:pos x="T2" y="T3"/>
                </a:cxn>
                <a:cxn ang="T12">
                  <a:pos x="T4" y="T5"/>
                </a:cxn>
                <a:cxn ang="T13">
                  <a:pos x="T6" y="T7"/>
                </a:cxn>
                <a:cxn ang="T14">
                  <a:pos x="T8" y="T9"/>
                </a:cxn>
              </a:cxnLst>
              <a:rect l="T15" t="T16" r="T17" b="T18"/>
              <a:pathLst>
                <a:path w="457" h="1237">
                  <a:moveTo>
                    <a:pt x="21" y="1237"/>
                  </a:moveTo>
                  <a:lnTo>
                    <a:pt x="0" y="1227"/>
                  </a:lnTo>
                  <a:lnTo>
                    <a:pt x="436" y="0"/>
                  </a:lnTo>
                  <a:lnTo>
                    <a:pt x="457" y="11"/>
                  </a:lnTo>
                  <a:lnTo>
                    <a:pt x="21" y="12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1" name="Freeform 880"/>
            <p:cNvSpPr>
              <a:spLocks/>
            </p:cNvSpPr>
            <p:nvPr/>
          </p:nvSpPr>
          <p:spPr bwMode="auto">
            <a:xfrm>
              <a:off x="3193" y="2534"/>
              <a:ext cx="1440" cy="639"/>
            </a:xfrm>
            <a:custGeom>
              <a:avLst/>
              <a:gdLst>
                <a:gd name="T0" fmla="*/ 1440 w 1440"/>
                <a:gd name="T1" fmla="*/ 629 h 639"/>
                <a:gd name="T2" fmla="*/ 1430 w 1440"/>
                <a:gd name="T3" fmla="*/ 639 h 639"/>
                <a:gd name="T4" fmla="*/ 0 w 1440"/>
                <a:gd name="T5" fmla="*/ 21 h 639"/>
                <a:gd name="T6" fmla="*/ 10 w 1440"/>
                <a:gd name="T7" fmla="*/ 0 h 639"/>
                <a:gd name="T8" fmla="*/ 1440 w 1440"/>
                <a:gd name="T9" fmla="*/ 629 h 639"/>
                <a:gd name="T10" fmla="*/ 0 60000 65536"/>
                <a:gd name="T11" fmla="*/ 0 60000 65536"/>
                <a:gd name="T12" fmla="*/ 0 60000 65536"/>
                <a:gd name="T13" fmla="*/ 0 60000 65536"/>
                <a:gd name="T14" fmla="*/ 0 60000 65536"/>
                <a:gd name="T15" fmla="*/ 0 w 1440"/>
                <a:gd name="T16" fmla="*/ 0 h 639"/>
                <a:gd name="T17" fmla="*/ 1440 w 1440"/>
                <a:gd name="T18" fmla="*/ 639 h 639"/>
              </a:gdLst>
              <a:ahLst/>
              <a:cxnLst>
                <a:cxn ang="T10">
                  <a:pos x="T0" y="T1"/>
                </a:cxn>
                <a:cxn ang="T11">
                  <a:pos x="T2" y="T3"/>
                </a:cxn>
                <a:cxn ang="T12">
                  <a:pos x="T4" y="T5"/>
                </a:cxn>
                <a:cxn ang="T13">
                  <a:pos x="T6" y="T7"/>
                </a:cxn>
                <a:cxn ang="T14">
                  <a:pos x="T8" y="T9"/>
                </a:cxn>
              </a:cxnLst>
              <a:rect l="T15" t="T16" r="T17" b="T18"/>
              <a:pathLst>
                <a:path w="1440" h="639">
                  <a:moveTo>
                    <a:pt x="1440" y="629"/>
                  </a:moveTo>
                  <a:lnTo>
                    <a:pt x="1430" y="639"/>
                  </a:lnTo>
                  <a:lnTo>
                    <a:pt x="0" y="21"/>
                  </a:lnTo>
                  <a:lnTo>
                    <a:pt x="10" y="0"/>
                  </a:lnTo>
                  <a:lnTo>
                    <a:pt x="1440" y="6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2" name="Freeform 881"/>
            <p:cNvSpPr>
              <a:spLocks/>
            </p:cNvSpPr>
            <p:nvPr/>
          </p:nvSpPr>
          <p:spPr bwMode="auto">
            <a:xfrm>
              <a:off x="973" y="2534"/>
              <a:ext cx="2210" cy="446"/>
            </a:xfrm>
            <a:custGeom>
              <a:avLst/>
              <a:gdLst>
                <a:gd name="T0" fmla="*/ 2210 w 2210"/>
                <a:gd name="T1" fmla="*/ 0 h 446"/>
                <a:gd name="T2" fmla="*/ 2210 w 2210"/>
                <a:gd name="T3" fmla="*/ 21 h 446"/>
                <a:gd name="T4" fmla="*/ 10 w 2210"/>
                <a:gd name="T5" fmla="*/ 446 h 446"/>
                <a:gd name="T6" fmla="*/ 0 w 2210"/>
                <a:gd name="T7" fmla="*/ 426 h 446"/>
                <a:gd name="T8" fmla="*/ 2210 w 2210"/>
                <a:gd name="T9" fmla="*/ 0 h 446"/>
                <a:gd name="T10" fmla="*/ 0 60000 65536"/>
                <a:gd name="T11" fmla="*/ 0 60000 65536"/>
                <a:gd name="T12" fmla="*/ 0 60000 65536"/>
                <a:gd name="T13" fmla="*/ 0 60000 65536"/>
                <a:gd name="T14" fmla="*/ 0 60000 65536"/>
                <a:gd name="T15" fmla="*/ 0 w 2210"/>
                <a:gd name="T16" fmla="*/ 0 h 446"/>
                <a:gd name="T17" fmla="*/ 2210 w 2210"/>
                <a:gd name="T18" fmla="*/ 446 h 446"/>
              </a:gdLst>
              <a:ahLst/>
              <a:cxnLst>
                <a:cxn ang="T10">
                  <a:pos x="T0" y="T1"/>
                </a:cxn>
                <a:cxn ang="T11">
                  <a:pos x="T2" y="T3"/>
                </a:cxn>
                <a:cxn ang="T12">
                  <a:pos x="T4" y="T5"/>
                </a:cxn>
                <a:cxn ang="T13">
                  <a:pos x="T6" y="T7"/>
                </a:cxn>
                <a:cxn ang="T14">
                  <a:pos x="T8" y="T9"/>
                </a:cxn>
              </a:cxnLst>
              <a:rect l="T15" t="T16" r="T17" b="T18"/>
              <a:pathLst>
                <a:path w="2210" h="446">
                  <a:moveTo>
                    <a:pt x="2210" y="0"/>
                  </a:moveTo>
                  <a:lnTo>
                    <a:pt x="2210" y="21"/>
                  </a:lnTo>
                  <a:lnTo>
                    <a:pt x="10" y="446"/>
                  </a:lnTo>
                  <a:lnTo>
                    <a:pt x="0" y="426"/>
                  </a:lnTo>
                  <a:lnTo>
                    <a:pt x="22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3" name="Freeform 882"/>
            <p:cNvSpPr>
              <a:spLocks/>
            </p:cNvSpPr>
            <p:nvPr/>
          </p:nvSpPr>
          <p:spPr bwMode="auto">
            <a:xfrm>
              <a:off x="2433" y="1672"/>
              <a:ext cx="760" cy="872"/>
            </a:xfrm>
            <a:custGeom>
              <a:avLst/>
              <a:gdLst>
                <a:gd name="T0" fmla="*/ 760 w 760"/>
                <a:gd name="T1" fmla="*/ 862 h 872"/>
                <a:gd name="T2" fmla="*/ 740 w 760"/>
                <a:gd name="T3" fmla="*/ 872 h 872"/>
                <a:gd name="T4" fmla="*/ 0 w 760"/>
                <a:gd name="T5" fmla="*/ 11 h 872"/>
                <a:gd name="T6" fmla="*/ 20 w 760"/>
                <a:gd name="T7" fmla="*/ 0 h 872"/>
                <a:gd name="T8" fmla="*/ 760 w 760"/>
                <a:gd name="T9" fmla="*/ 862 h 872"/>
                <a:gd name="T10" fmla="*/ 0 60000 65536"/>
                <a:gd name="T11" fmla="*/ 0 60000 65536"/>
                <a:gd name="T12" fmla="*/ 0 60000 65536"/>
                <a:gd name="T13" fmla="*/ 0 60000 65536"/>
                <a:gd name="T14" fmla="*/ 0 60000 65536"/>
                <a:gd name="T15" fmla="*/ 0 w 760"/>
                <a:gd name="T16" fmla="*/ 0 h 872"/>
                <a:gd name="T17" fmla="*/ 760 w 760"/>
                <a:gd name="T18" fmla="*/ 872 h 872"/>
              </a:gdLst>
              <a:ahLst/>
              <a:cxnLst>
                <a:cxn ang="T10">
                  <a:pos x="T0" y="T1"/>
                </a:cxn>
                <a:cxn ang="T11">
                  <a:pos x="T2" y="T3"/>
                </a:cxn>
                <a:cxn ang="T12">
                  <a:pos x="T4" y="T5"/>
                </a:cxn>
                <a:cxn ang="T13">
                  <a:pos x="T6" y="T7"/>
                </a:cxn>
                <a:cxn ang="T14">
                  <a:pos x="T8" y="T9"/>
                </a:cxn>
              </a:cxnLst>
              <a:rect l="T15" t="T16" r="T17" b="T18"/>
              <a:pathLst>
                <a:path w="760" h="872">
                  <a:moveTo>
                    <a:pt x="760" y="862"/>
                  </a:moveTo>
                  <a:lnTo>
                    <a:pt x="740" y="872"/>
                  </a:lnTo>
                  <a:lnTo>
                    <a:pt x="0" y="11"/>
                  </a:lnTo>
                  <a:lnTo>
                    <a:pt x="20" y="0"/>
                  </a:lnTo>
                  <a:lnTo>
                    <a:pt x="760" y="8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4" name="Freeform 883"/>
            <p:cNvSpPr>
              <a:spLocks/>
            </p:cNvSpPr>
            <p:nvPr/>
          </p:nvSpPr>
          <p:spPr bwMode="auto">
            <a:xfrm>
              <a:off x="3183" y="1743"/>
              <a:ext cx="913" cy="822"/>
            </a:xfrm>
            <a:custGeom>
              <a:avLst/>
              <a:gdLst>
                <a:gd name="T0" fmla="*/ 20 w 913"/>
                <a:gd name="T1" fmla="*/ 822 h 822"/>
                <a:gd name="T2" fmla="*/ 0 w 913"/>
                <a:gd name="T3" fmla="*/ 812 h 822"/>
                <a:gd name="T4" fmla="*/ 903 w 913"/>
                <a:gd name="T5" fmla="*/ 0 h 822"/>
                <a:gd name="T6" fmla="*/ 913 w 913"/>
                <a:gd name="T7" fmla="*/ 11 h 822"/>
                <a:gd name="T8" fmla="*/ 20 w 913"/>
                <a:gd name="T9" fmla="*/ 822 h 822"/>
                <a:gd name="T10" fmla="*/ 0 60000 65536"/>
                <a:gd name="T11" fmla="*/ 0 60000 65536"/>
                <a:gd name="T12" fmla="*/ 0 60000 65536"/>
                <a:gd name="T13" fmla="*/ 0 60000 65536"/>
                <a:gd name="T14" fmla="*/ 0 60000 65536"/>
                <a:gd name="T15" fmla="*/ 0 w 913"/>
                <a:gd name="T16" fmla="*/ 0 h 822"/>
                <a:gd name="T17" fmla="*/ 913 w 913"/>
                <a:gd name="T18" fmla="*/ 822 h 822"/>
              </a:gdLst>
              <a:ahLst/>
              <a:cxnLst>
                <a:cxn ang="T10">
                  <a:pos x="T0" y="T1"/>
                </a:cxn>
                <a:cxn ang="T11">
                  <a:pos x="T2" y="T3"/>
                </a:cxn>
                <a:cxn ang="T12">
                  <a:pos x="T4" y="T5"/>
                </a:cxn>
                <a:cxn ang="T13">
                  <a:pos x="T6" y="T7"/>
                </a:cxn>
                <a:cxn ang="T14">
                  <a:pos x="T8" y="T9"/>
                </a:cxn>
              </a:cxnLst>
              <a:rect l="T15" t="T16" r="T17" b="T18"/>
              <a:pathLst>
                <a:path w="913" h="822">
                  <a:moveTo>
                    <a:pt x="20" y="822"/>
                  </a:moveTo>
                  <a:lnTo>
                    <a:pt x="0" y="812"/>
                  </a:lnTo>
                  <a:lnTo>
                    <a:pt x="903" y="0"/>
                  </a:lnTo>
                  <a:lnTo>
                    <a:pt x="913" y="11"/>
                  </a:lnTo>
                  <a:lnTo>
                    <a:pt x="20" y="8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5" name="Rectangle 884"/>
            <p:cNvSpPr>
              <a:spLocks noChangeArrowheads="1"/>
            </p:cNvSpPr>
            <p:nvPr/>
          </p:nvSpPr>
          <p:spPr bwMode="auto">
            <a:xfrm>
              <a:off x="1008" y="1795"/>
              <a:ext cx="10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000000"/>
                  </a:solidFill>
                  <a:latin typeface="Geneva" charset="0"/>
                </a:rPr>
                <a:t>Communication</a:t>
              </a:r>
              <a:endParaRPr lang="en-US" altLang="en-US"/>
            </a:p>
          </p:txBody>
        </p:sp>
        <p:sp>
          <p:nvSpPr>
            <p:cNvPr id="20566" name="Rectangle 885"/>
            <p:cNvSpPr>
              <a:spLocks noChangeArrowheads="1"/>
            </p:cNvSpPr>
            <p:nvPr/>
          </p:nvSpPr>
          <p:spPr bwMode="auto">
            <a:xfrm>
              <a:off x="2818" y="922"/>
              <a:ext cx="6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000000"/>
                  </a:solidFill>
                  <a:latin typeface="Geneva" charset="0"/>
                </a:rPr>
                <a:t>Planning </a:t>
              </a:r>
              <a:endParaRPr lang="en-US" altLang="en-US"/>
            </a:p>
          </p:txBody>
        </p:sp>
        <p:sp>
          <p:nvSpPr>
            <p:cNvPr id="20567" name="Rectangle 886"/>
            <p:cNvSpPr>
              <a:spLocks noChangeArrowheads="1"/>
            </p:cNvSpPr>
            <p:nvPr/>
          </p:nvSpPr>
          <p:spPr bwMode="auto">
            <a:xfrm>
              <a:off x="4806" y="2098"/>
              <a:ext cx="59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000000"/>
                  </a:solidFill>
                  <a:latin typeface="Geneva" charset="0"/>
                </a:rPr>
                <a:t>Modeling</a:t>
              </a:r>
              <a:endParaRPr lang="en-US" altLang="en-US"/>
            </a:p>
          </p:txBody>
        </p:sp>
        <p:sp>
          <p:nvSpPr>
            <p:cNvPr id="20568" name="Rectangle 887"/>
            <p:cNvSpPr>
              <a:spLocks noChangeArrowheads="1"/>
            </p:cNvSpPr>
            <p:nvPr/>
          </p:nvSpPr>
          <p:spPr bwMode="auto">
            <a:xfrm>
              <a:off x="3548" y="3477"/>
              <a:ext cx="8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000000"/>
                  </a:solidFill>
                  <a:latin typeface="Geneva" charset="0"/>
                </a:rPr>
                <a:t>Construction</a:t>
              </a:r>
              <a:endParaRPr lang="en-US" altLang="en-US"/>
            </a:p>
          </p:txBody>
        </p:sp>
        <p:sp>
          <p:nvSpPr>
            <p:cNvPr id="20569" name="Rectangle 888"/>
            <p:cNvSpPr>
              <a:spLocks noChangeArrowheads="1"/>
            </p:cNvSpPr>
            <p:nvPr/>
          </p:nvSpPr>
          <p:spPr bwMode="auto">
            <a:xfrm>
              <a:off x="1378" y="3366"/>
              <a:ext cx="81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000000"/>
                  </a:solidFill>
                  <a:latin typeface="Geneva" charset="0"/>
                </a:rPr>
                <a:t>Deployment </a:t>
              </a:r>
              <a:endParaRPr lang="en-US" altLang="en-US"/>
            </a:p>
          </p:txBody>
        </p:sp>
        <p:sp>
          <p:nvSpPr>
            <p:cNvPr id="20570" name="Rectangle 889"/>
            <p:cNvSpPr>
              <a:spLocks noChangeArrowheads="1"/>
            </p:cNvSpPr>
            <p:nvPr/>
          </p:nvSpPr>
          <p:spPr bwMode="auto">
            <a:xfrm>
              <a:off x="1378" y="3558"/>
              <a:ext cx="1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000000"/>
                  </a:solidFill>
                  <a:latin typeface="Geneva" charset="0"/>
                </a:rPr>
                <a:t>   </a:t>
              </a:r>
              <a:endParaRPr lang="en-US" altLang="en-US"/>
            </a:p>
          </p:txBody>
        </p:sp>
        <p:sp>
          <p:nvSpPr>
            <p:cNvPr id="20571" name="Rectangle 890"/>
            <p:cNvSpPr>
              <a:spLocks noChangeArrowheads="1"/>
            </p:cNvSpPr>
            <p:nvPr/>
          </p:nvSpPr>
          <p:spPr bwMode="auto">
            <a:xfrm>
              <a:off x="1520" y="3568"/>
              <a:ext cx="45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500">
                  <a:solidFill>
                    <a:srgbClr val="000000"/>
                  </a:solidFill>
                  <a:latin typeface="Geneva" charset="0"/>
                </a:rPr>
                <a:t>delivery </a:t>
              </a:r>
              <a:endParaRPr lang="en-US" altLang="en-US"/>
            </a:p>
          </p:txBody>
        </p:sp>
        <p:sp>
          <p:nvSpPr>
            <p:cNvPr id="20572" name="Rectangle 891"/>
            <p:cNvSpPr>
              <a:spLocks noChangeArrowheads="1"/>
            </p:cNvSpPr>
            <p:nvPr/>
          </p:nvSpPr>
          <p:spPr bwMode="auto">
            <a:xfrm>
              <a:off x="1378" y="3741"/>
              <a:ext cx="62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500">
                  <a:solidFill>
                    <a:srgbClr val="000000"/>
                  </a:solidFill>
                  <a:latin typeface="Geneva" charset="0"/>
                </a:rPr>
                <a:t>    feedback</a:t>
              </a:r>
              <a:endParaRPr lang="en-US" altLang="en-US"/>
            </a:p>
          </p:txBody>
        </p:sp>
        <p:sp>
          <p:nvSpPr>
            <p:cNvPr id="20573" name="Rectangle 892"/>
            <p:cNvSpPr>
              <a:spLocks noChangeArrowheads="1"/>
            </p:cNvSpPr>
            <p:nvPr/>
          </p:nvSpPr>
          <p:spPr bwMode="auto">
            <a:xfrm>
              <a:off x="2605" y="2646"/>
              <a:ext cx="32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500" i="1">
                  <a:solidFill>
                    <a:srgbClr val="000000"/>
                  </a:solidFill>
                  <a:latin typeface="Geneva" charset="0"/>
                </a:rPr>
                <a:t>Start</a:t>
              </a:r>
              <a:endParaRPr lang="en-US" altLang="en-US"/>
            </a:p>
          </p:txBody>
        </p:sp>
        <p:sp>
          <p:nvSpPr>
            <p:cNvPr id="20574" name="Freeform 893"/>
            <p:cNvSpPr>
              <a:spLocks/>
            </p:cNvSpPr>
            <p:nvPr/>
          </p:nvSpPr>
          <p:spPr bwMode="auto">
            <a:xfrm>
              <a:off x="2494" y="2463"/>
              <a:ext cx="30" cy="51"/>
            </a:xfrm>
            <a:custGeom>
              <a:avLst/>
              <a:gdLst>
                <a:gd name="T0" fmla="*/ 10 w 30"/>
                <a:gd name="T1" fmla="*/ 0 h 51"/>
                <a:gd name="T2" fmla="*/ 20 w 30"/>
                <a:gd name="T3" fmla="*/ 10 h 51"/>
                <a:gd name="T4" fmla="*/ 20 w 30"/>
                <a:gd name="T5" fmla="*/ 31 h 51"/>
                <a:gd name="T6" fmla="*/ 20 w 30"/>
                <a:gd name="T7" fmla="*/ 51 h 51"/>
                <a:gd name="T8" fmla="*/ 30 w 30"/>
                <a:gd name="T9" fmla="*/ 51 h 51"/>
                <a:gd name="T10" fmla="*/ 30 w 30"/>
                <a:gd name="T11" fmla="*/ 51 h 51"/>
                <a:gd name="T12" fmla="*/ 30 w 30"/>
                <a:gd name="T13" fmla="*/ 51 h 51"/>
                <a:gd name="T14" fmla="*/ 30 w 30"/>
                <a:gd name="T15" fmla="*/ 51 h 51"/>
                <a:gd name="T16" fmla="*/ 10 w 30"/>
                <a:gd name="T17" fmla="*/ 51 h 51"/>
                <a:gd name="T18" fmla="*/ 10 w 30"/>
                <a:gd name="T19" fmla="*/ 51 h 51"/>
                <a:gd name="T20" fmla="*/ 0 w 30"/>
                <a:gd name="T21" fmla="*/ 51 h 51"/>
                <a:gd name="T22" fmla="*/ 0 w 30"/>
                <a:gd name="T23" fmla="*/ 51 h 51"/>
                <a:gd name="T24" fmla="*/ 0 w 30"/>
                <a:gd name="T25" fmla="*/ 51 h 51"/>
                <a:gd name="T26" fmla="*/ 0 w 30"/>
                <a:gd name="T27" fmla="*/ 51 h 51"/>
                <a:gd name="T28" fmla="*/ 0 w 30"/>
                <a:gd name="T29" fmla="*/ 51 h 51"/>
                <a:gd name="T30" fmla="*/ 0 w 30"/>
                <a:gd name="T31" fmla="*/ 31 h 51"/>
                <a:gd name="T32" fmla="*/ 10 w 30"/>
                <a:gd name="T33" fmla="*/ 10 h 51"/>
                <a:gd name="T34" fmla="*/ 10 w 30"/>
                <a:gd name="T35" fmla="*/ 0 h 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51"/>
                <a:gd name="T56" fmla="*/ 30 w 30"/>
                <a:gd name="T57" fmla="*/ 51 h 5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51">
                  <a:moveTo>
                    <a:pt x="10" y="0"/>
                  </a:moveTo>
                  <a:lnTo>
                    <a:pt x="20" y="10"/>
                  </a:lnTo>
                  <a:lnTo>
                    <a:pt x="20" y="31"/>
                  </a:lnTo>
                  <a:lnTo>
                    <a:pt x="20" y="51"/>
                  </a:lnTo>
                  <a:lnTo>
                    <a:pt x="30" y="51"/>
                  </a:lnTo>
                  <a:lnTo>
                    <a:pt x="10" y="51"/>
                  </a:lnTo>
                  <a:lnTo>
                    <a:pt x="0" y="51"/>
                  </a:lnTo>
                  <a:lnTo>
                    <a:pt x="0" y="31"/>
                  </a:lnTo>
                  <a:lnTo>
                    <a:pt x="10" y="1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5" name="Line 894"/>
            <p:cNvSpPr>
              <a:spLocks noChangeShapeType="1"/>
            </p:cNvSpPr>
            <p:nvPr/>
          </p:nvSpPr>
          <p:spPr bwMode="auto">
            <a:xfrm>
              <a:off x="2504" y="2504"/>
              <a:ext cx="20" cy="7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6" name="Line 895"/>
            <p:cNvSpPr>
              <a:spLocks noChangeShapeType="1"/>
            </p:cNvSpPr>
            <p:nvPr/>
          </p:nvSpPr>
          <p:spPr bwMode="auto">
            <a:xfrm>
              <a:off x="2524" y="2575"/>
              <a:ext cx="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7" name="Line 896"/>
            <p:cNvSpPr>
              <a:spLocks noChangeShapeType="1"/>
            </p:cNvSpPr>
            <p:nvPr/>
          </p:nvSpPr>
          <p:spPr bwMode="auto">
            <a:xfrm>
              <a:off x="2524" y="2575"/>
              <a:ext cx="31" cy="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8" name="Line 897"/>
            <p:cNvSpPr>
              <a:spLocks noChangeShapeType="1"/>
            </p:cNvSpPr>
            <p:nvPr/>
          </p:nvSpPr>
          <p:spPr bwMode="auto">
            <a:xfrm flipV="1">
              <a:off x="2088" y="2717"/>
              <a:ext cx="223"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9" name="Freeform 898"/>
            <p:cNvSpPr>
              <a:spLocks/>
            </p:cNvSpPr>
            <p:nvPr/>
          </p:nvSpPr>
          <p:spPr bwMode="auto">
            <a:xfrm>
              <a:off x="2210" y="2686"/>
              <a:ext cx="111" cy="102"/>
            </a:xfrm>
            <a:custGeom>
              <a:avLst/>
              <a:gdLst>
                <a:gd name="T0" fmla="*/ 0 w 111"/>
                <a:gd name="T1" fmla="*/ 0 h 102"/>
                <a:gd name="T2" fmla="*/ 111 w 111"/>
                <a:gd name="T3" fmla="*/ 31 h 102"/>
                <a:gd name="T4" fmla="*/ 20 w 111"/>
                <a:gd name="T5" fmla="*/ 102 h 102"/>
                <a:gd name="T6" fmla="*/ 51 w 111"/>
                <a:gd name="T7" fmla="*/ 41 h 102"/>
                <a:gd name="T8" fmla="*/ 0 w 111"/>
                <a:gd name="T9" fmla="*/ 0 h 102"/>
                <a:gd name="T10" fmla="*/ 0 60000 65536"/>
                <a:gd name="T11" fmla="*/ 0 60000 65536"/>
                <a:gd name="T12" fmla="*/ 0 60000 65536"/>
                <a:gd name="T13" fmla="*/ 0 60000 65536"/>
                <a:gd name="T14" fmla="*/ 0 60000 65536"/>
                <a:gd name="T15" fmla="*/ 0 w 111"/>
                <a:gd name="T16" fmla="*/ 0 h 102"/>
                <a:gd name="T17" fmla="*/ 111 w 111"/>
                <a:gd name="T18" fmla="*/ 102 h 102"/>
              </a:gdLst>
              <a:ahLst/>
              <a:cxnLst>
                <a:cxn ang="T10">
                  <a:pos x="T0" y="T1"/>
                </a:cxn>
                <a:cxn ang="T11">
                  <a:pos x="T2" y="T3"/>
                </a:cxn>
                <a:cxn ang="T12">
                  <a:pos x="T4" y="T5"/>
                </a:cxn>
                <a:cxn ang="T13">
                  <a:pos x="T6" y="T7"/>
                </a:cxn>
                <a:cxn ang="T14">
                  <a:pos x="T8" y="T9"/>
                </a:cxn>
              </a:cxnLst>
              <a:rect l="T15" t="T16" r="T17" b="T18"/>
              <a:pathLst>
                <a:path w="111" h="102">
                  <a:moveTo>
                    <a:pt x="0" y="0"/>
                  </a:moveTo>
                  <a:lnTo>
                    <a:pt x="111" y="31"/>
                  </a:lnTo>
                  <a:lnTo>
                    <a:pt x="20" y="102"/>
                  </a:lnTo>
                  <a:lnTo>
                    <a:pt x="51" y="4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0" name="Line 899"/>
            <p:cNvSpPr>
              <a:spLocks noChangeShapeType="1"/>
            </p:cNvSpPr>
            <p:nvPr/>
          </p:nvSpPr>
          <p:spPr bwMode="auto">
            <a:xfrm flipV="1">
              <a:off x="1764" y="2778"/>
              <a:ext cx="213"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1" name="Freeform 900"/>
            <p:cNvSpPr>
              <a:spLocks/>
            </p:cNvSpPr>
            <p:nvPr/>
          </p:nvSpPr>
          <p:spPr bwMode="auto">
            <a:xfrm>
              <a:off x="1875" y="2747"/>
              <a:ext cx="122" cy="102"/>
            </a:xfrm>
            <a:custGeom>
              <a:avLst/>
              <a:gdLst>
                <a:gd name="T0" fmla="*/ 0 w 122"/>
                <a:gd name="T1" fmla="*/ 0 h 102"/>
                <a:gd name="T2" fmla="*/ 122 w 122"/>
                <a:gd name="T3" fmla="*/ 31 h 102"/>
                <a:gd name="T4" fmla="*/ 21 w 122"/>
                <a:gd name="T5" fmla="*/ 102 h 102"/>
                <a:gd name="T6" fmla="*/ 61 w 122"/>
                <a:gd name="T7" fmla="*/ 41 h 102"/>
                <a:gd name="T8" fmla="*/ 0 w 122"/>
                <a:gd name="T9" fmla="*/ 0 h 102"/>
                <a:gd name="T10" fmla="*/ 0 60000 65536"/>
                <a:gd name="T11" fmla="*/ 0 60000 65536"/>
                <a:gd name="T12" fmla="*/ 0 60000 65536"/>
                <a:gd name="T13" fmla="*/ 0 60000 65536"/>
                <a:gd name="T14" fmla="*/ 0 60000 65536"/>
                <a:gd name="T15" fmla="*/ 0 w 122"/>
                <a:gd name="T16" fmla="*/ 0 h 102"/>
                <a:gd name="T17" fmla="*/ 122 w 122"/>
                <a:gd name="T18" fmla="*/ 102 h 102"/>
              </a:gdLst>
              <a:ahLst/>
              <a:cxnLst>
                <a:cxn ang="T10">
                  <a:pos x="T0" y="T1"/>
                </a:cxn>
                <a:cxn ang="T11">
                  <a:pos x="T2" y="T3"/>
                </a:cxn>
                <a:cxn ang="T12">
                  <a:pos x="T4" y="T5"/>
                </a:cxn>
                <a:cxn ang="T13">
                  <a:pos x="T6" y="T7"/>
                </a:cxn>
                <a:cxn ang="T14">
                  <a:pos x="T8" y="T9"/>
                </a:cxn>
              </a:cxnLst>
              <a:rect l="T15" t="T16" r="T17" b="T18"/>
              <a:pathLst>
                <a:path w="122" h="102">
                  <a:moveTo>
                    <a:pt x="0" y="0"/>
                  </a:moveTo>
                  <a:lnTo>
                    <a:pt x="122" y="31"/>
                  </a:lnTo>
                  <a:lnTo>
                    <a:pt x="21" y="102"/>
                  </a:lnTo>
                  <a:lnTo>
                    <a:pt x="61" y="4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2" name="Line 901"/>
            <p:cNvSpPr>
              <a:spLocks noChangeShapeType="1"/>
            </p:cNvSpPr>
            <p:nvPr/>
          </p:nvSpPr>
          <p:spPr bwMode="auto">
            <a:xfrm flipV="1">
              <a:off x="1429" y="2839"/>
              <a:ext cx="213" cy="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3" name="Freeform 902"/>
            <p:cNvSpPr>
              <a:spLocks/>
            </p:cNvSpPr>
            <p:nvPr/>
          </p:nvSpPr>
          <p:spPr bwMode="auto">
            <a:xfrm>
              <a:off x="1541" y="2808"/>
              <a:ext cx="121" cy="101"/>
            </a:xfrm>
            <a:custGeom>
              <a:avLst/>
              <a:gdLst>
                <a:gd name="T0" fmla="*/ 0 w 121"/>
                <a:gd name="T1" fmla="*/ 0 h 101"/>
                <a:gd name="T2" fmla="*/ 121 w 121"/>
                <a:gd name="T3" fmla="*/ 31 h 101"/>
                <a:gd name="T4" fmla="*/ 20 w 121"/>
                <a:gd name="T5" fmla="*/ 101 h 101"/>
                <a:gd name="T6" fmla="*/ 60 w 121"/>
                <a:gd name="T7" fmla="*/ 41 h 101"/>
                <a:gd name="T8" fmla="*/ 0 w 121"/>
                <a:gd name="T9" fmla="*/ 0 h 101"/>
                <a:gd name="T10" fmla="*/ 0 60000 65536"/>
                <a:gd name="T11" fmla="*/ 0 60000 65536"/>
                <a:gd name="T12" fmla="*/ 0 60000 65536"/>
                <a:gd name="T13" fmla="*/ 0 60000 65536"/>
                <a:gd name="T14" fmla="*/ 0 60000 65536"/>
                <a:gd name="T15" fmla="*/ 0 w 121"/>
                <a:gd name="T16" fmla="*/ 0 h 101"/>
                <a:gd name="T17" fmla="*/ 121 w 121"/>
                <a:gd name="T18" fmla="*/ 101 h 101"/>
              </a:gdLst>
              <a:ahLst/>
              <a:cxnLst>
                <a:cxn ang="T10">
                  <a:pos x="T0" y="T1"/>
                </a:cxn>
                <a:cxn ang="T11">
                  <a:pos x="T2" y="T3"/>
                </a:cxn>
                <a:cxn ang="T12">
                  <a:pos x="T4" y="T5"/>
                </a:cxn>
                <a:cxn ang="T13">
                  <a:pos x="T6" y="T7"/>
                </a:cxn>
                <a:cxn ang="T14">
                  <a:pos x="T8" y="T9"/>
                </a:cxn>
              </a:cxnLst>
              <a:rect l="T15" t="T16" r="T17" b="T18"/>
              <a:pathLst>
                <a:path w="121" h="101">
                  <a:moveTo>
                    <a:pt x="0" y="0"/>
                  </a:moveTo>
                  <a:lnTo>
                    <a:pt x="121" y="31"/>
                  </a:lnTo>
                  <a:lnTo>
                    <a:pt x="20" y="101"/>
                  </a:lnTo>
                  <a:lnTo>
                    <a:pt x="60" y="4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4" name="Line 903"/>
            <p:cNvSpPr>
              <a:spLocks noChangeShapeType="1"/>
            </p:cNvSpPr>
            <p:nvPr/>
          </p:nvSpPr>
          <p:spPr bwMode="auto">
            <a:xfrm flipV="1">
              <a:off x="2392" y="2656"/>
              <a:ext cx="213"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5" name="Freeform 904"/>
            <p:cNvSpPr>
              <a:spLocks/>
            </p:cNvSpPr>
            <p:nvPr/>
          </p:nvSpPr>
          <p:spPr bwMode="auto">
            <a:xfrm>
              <a:off x="2504" y="2626"/>
              <a:ext cx="122" cy="101"/>
            </a:xfrm>
            <a:custGeom>
              <a:avLst/>
              <a:gdLst>
                <a:gd name="T0" fmla="*/ 0 w 122"/>
                <a:gd name="T1" fmla="*/ 0 h 101"/>
                <a:gd name="T2" fmla="*/ 122 w 122"/>
                <a:gd name="T3" fmla="*/ 30 h 101"/>
                <a:gd name="T4" fmla="*/ 20 w 122"/>
                <a:gd name="T5" fmla="*/ 101 h 101"/>
                <a:gd name="T6" fmla="*/ 61 w 122"/>
                <a:gd name="T7" fmla="*/ 40 h 101"/>
                <a:gd name="T8" fmla="*/ 0 w 122"/>
                <a:gd name="T9" fmla="*/ 0 h 101"/>
                <a:gd name="T10" fmla="*/ 0 60000 65536"/>
                <a:gd name="T11" fmla="*/ 0 60000 65536"/>
                <a:gd name="T12" fmla="*/ 0 60000 65536"/>
                <a:gd name="T13" fmla="*/ 0 60000 65536"/>
                <a:gd name="T14" fmla="*/ 0 60000 65536"/>
                <a:gd name="T15" fmla="*/ 0 w 122"/>
                <a:gd name="T16" fmla="*/ 0 h 101"/>
                <a:gd name="T17" fmla="*/ 122 w 122"/>
                <a:gd name="T18" fmla="*/ 101 h 101"/>
              </a:gdLst>
              <a:ahLst/>
              <a:cxnLst>
                <a:cxn ang="T10">
                  <a:pos x="T0" y="T1"/>
                </a:cxn>
                <a:cxn ang="T11">
                  <a:pos x="T2" y="T3"/>
                </a:cxn>
                <a:cxn ang="T12">
                  <a:pos x="T4" y="T5"/>
                </a:cxn>
                <a:cxn ang="T13">
                  <a:pos x="T6" y="T7"/>
                </a:cxn>
                <a:cxn ang="T14">
                  <a:pos x="T8" y="T9"/>
                </a:cxn>
              </a:cxnLst>
              <a:rect l="T15" t="T16" r="T17" b="T18"/>
              <a:pathLst>
                <a:path w="122" h="101">
                  <a:moveTo>
                    <a:pt x="0" y="0"/>
                  </a:moveTo>
                  <a:lnTo>
                    <a:pt x="122" y="30"/>
                  </a:lnTo>
                  <a:lnTo>
                    <a:pt x="20" y="101"/>
                  </a:lnTo>
                  <a:lnTo>
                    <a:pt x="61" y="4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6" name="Rectangle 905"/>
            <p:cNvSpPr>
              <a:spLocks noChangeArrowheads="1"/>
            </p:cNvSpPr>
            <p:nvPr/>
          </p:nvSpPr>
          <p:spPr bwMode="auto">
            <a:xfrm>
              <a:off x="4927" y="2260"/>
              <a:ext cx="4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500">
                  <a:solidFill>
                    <a:srgbClr val="000000"/>
                  </a:solidFill>
                  <a:latin typeface="Geneva" charset="0"/>
                </a:rPr>
                <a:t>analysis </a:t>
              </a:r>
              <a:endParaRPr lang="en-US" altLang="en-US"/>
            </a:p>
          </p:txBody>
        </p:sp>
        <p:sp>
          <p:nvSpPr>
            <p:cNvPr id="20587" name="Rectangle 906"/>
            <p:cNvSpPr>
              <a:spLocks noChangeArrowheads="1"/>
            </p:cNvSpPr>
            <p:nvPr/>
          </p:nvSpPr>
          <p:spPr bwMode="auto">
            <a:xfrm>
              <a:off x="4927" y="2422"/>
              <a:ext cx="35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500">
                  <a:solidFill>
                    <a:srgbClr val="000000"/>
                  </a:solidFill>
                  <a:latin typeface="Geneva" charset="0"/>
                </a:rPr>
                <a:t>design</a:t>
              </a:r>
              <a:endParaRPr lang="en-US" altLang="en-US"/>
            </a:p>
          </p:txBody>
        </p:sp>
        <p:sp>
          <p:nvSpPr>
            <p:cNvPr id="20588" name="Rectangle 907"/>
            <p:cNvSpPr>
              <a:spLocks noChangeArrowheads="1"/>
            </p:cNvSpPr>
            <p:nvPr/>
          </p:nvSpPr>
          <p:spPr bwMode="auto">
            <a:xfrm>
              <a:off x="3710" y="3629"/>
              <a:ext cx="29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500">
                  <a:solidFill>
                    <a:srgbClr val="000000"/>
                  </a:solidFill>
                  <a:latin typeface="Geneva" charset="0"/>
                </a:rPr>
                <a:t>code </a:t>
              </a:r>
              <a:endParaRPr lang="en-US" altLang="en-US"/>
            </a:p>
          </p:txBody>
        </p:sp>
        <p:sp>
          <p:nvSpPr>
            <p:cNvPr id="20589" name="Rectangle 908"/>
            <p:cNvSpPr>
              <a:spLocks noChangeArrowheads="1"/>
            </p:cNvSpPr>
            <p:nvPr/>
          </p:nvSpPr>
          <p:spPr bwMode="auto">
            <a:xfrm>
              <a:off x="3710" y="3791"/>
              <a:ext cx="19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500">
                  <a:solidFill>
                    <a:srgbClr val="000000"/>
                  </a:solidFill>
                  <a:latin typeface="Geneva" charset="0"/>
                </a:rPr>
                <a:t>test</a:t>
              </a:r>
              <a:endParaRPr lang="en-US" altLang="en-US"/>
            </a:p>
          </p:txBody>
        </p:sp>
        <p:sp>
          <p:nvSpPr>
            <p:cNvPr id="20590" name="Rectangle 909"/>
            <p:cNvSpPr>
              <a:spLocks noChangeArrowheads="1"/>
            </p:cNvSpPr>
            <p:nvPr/>
          </p:nvSpPr>
          <p:spPr bwMode="auto">
            <a:xfrm>
              <a:off x="2909" y="1094"/>
              <a:ext cx="58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500">
                  <a:solidFill>
                    <a:srgbClr val="000000"/>
                  </a:solidFill>
                  <a:latin typeface="Geneva" charset="0"/>
                </a:rPr>
                <a:t>estimation </a:t>
              </a:r>
              <a:endParaRPr lang="en-US" altLang="en-US"/>
            </a:p>
          </p:txBody>
        </p:sp>
        <p:sp>
          <p:nvSpPr>
            <p:cNvPr id="20591" name="Rectangle 910"/>
            <p:cNvSpPr>
              <a:spLocks noChangeArrowheads="1"/>
            </p:cNvSpPr>
            <p:nvPr/>
          </p:nvSpPr>
          <p:spPr bwMode="auto">
            <a:xfrm>
              <a:off x="2909" y="1256"/>
              <a:ext cx="61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500">
                  <a:solidFill>
                    <a:srgbClr val="000000"/>
                  </a:solidFill>
                  <a:latin typeface="Geneva" charset="0"/>
                </a:rPr>
                <a:t>scheduling </a:t>
              </a:r>
              <a:endParaRPr lang="en-US" altLang="en-US"/>
            </a:p>
          </p:txBody>
        </p:sp>
        <p:sp>
          <p:nvSpPr>
            <p:cNvPr id="20592" name="Rectangle 911"/>
            <p:cNvSpPr>
              <a:spLocks noChangeArrowheads="1"/>
            </p:cNvSpPr>
            <p:nvPr/>
          </p:nvSpPr>
          <p:spPr bwMode="auto">
            <a:xfrm>
              <a:off x="2909" y="1419"/>
              <a:ext cx="66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500">
                  <a:solidFill>
                    <a:srgbClr val="000000"/>
                  </a:solidFill>
                  <a:latin typeface="Geneva" charset="0"/>
                </a:rPr>
                <a:t>risk analysis</a:t>
              </a:r>
              <a:endParaRPr lang="en-US" altLang="en-US"/>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F11EAB7-02F0-43AC-BF91-0DCF04FDBCCD}"/>
                  </a:ext>
                </a:extLst>
              </p14:cNvPr>
              <p14:cNvContentPartPr/>
              <p14:nvPr/>
            </p14:nvContentPartPr>
            <p14:xfrm>
              <a:off x="2207880" y="3741120"/>
              <a:ext cx="3180600" cy="1018080"/>
            </p14:xfrm>
          </p:contentPart>
        </mc:Choice>
        <mc:Fallback xmlns="">
          <p:pic>
            <p:nvPicPr>
              <p:cNvPr id="2" name="Ink 1">
                <a:extLst>
                  <a:ext uri="{FF2B5EF4-FFF2-40B4-BE49-F238E27FC236}">
                    <a16:creationId xmlns:a16="http://schemas.microsoft.com/office/drawing/2014/main" id="{3F11EAB7-02F0-43AC-BF91-0DCF04FDBCCD}"/>
                  </a:ext>
                </a:extLst>
              </p:cNvPr>
              <p:cNvPicPr/>
              <p:nvPr/>
            </p:nvPicPr>
            <p:blipFill>
              <a:blip r:embed="rId4"/>
              <a:stretch>
                <a:fillRect/>
              </a:stretch>
            </p:blipFill>
            <p:spPr>
              <a:xfrm>
                <a:off x="2198520" y="3731760"/>
                <a:ext cx="3199320" cy="103680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F2E6D94-9DA4-4303-BAE1-76751DBB3856}" type="slidenum">
              <a:rPr lang="en-US" altLang="en-US" sz="1400">
                <a:latin typeface="Arial" panose="020B0604020202020204" pitchFamily="34" charset="0"/>
              </a:rPr>
              <a:pPr eaLnBrk="1" hangingPunct="1"/>
              <a:t>21</a:t>
            </a:fld>
            <a:endParaRPr lang="en-US" altLang="en-US" sz="1400">
              <a:latin typeface="Arial" panose="020B0604020202020204" pitchFamily="34" charset="0"/>
            </a:endParaRPr>
          </a:p>
        </p:txBody>
      </p:sp>
      <p:sp>
        <p:nvSpPr>
          <p:cNvPr id="21507" name="Rectangle 2"/>
          <p:cNvSpPr>
            <a:spLocks noGrp="1" noChangeArrowheads="1"/>
          </p:cNvSpPr>
          <p:nvPr>
            <p:ph type="title"/>
          </p:nvPr>
        </p:nvSpPr>
        <p:spPr>
          <a:xfrm>
            <a:off x="609600" y="304800"/>
            <a:ext cx="7772400" cy="762000"/>
          </a:xfrm>
        </p:spPr>
        <p:txBody>
          <a:bodyPr/>
          <a:lstStyle/>
          <a:p>
            <a:pPr eaLnBrk="1" hangingPunct="1"/>
            <a:r>
              <a:rPr lang="en-US" altLang="en-US" dirty="0"/>
              <a:t>The Spiral Model</a:t>
            </a:r>
          </a:p>
        </p:txBody>
      </p:sp>
      <p:sp>
        <p:nvSpPr>
          <p:cNvPr id="21508" name="Rectangle 3"/>
          <p:cNvSpPr>
            <a:spLocks noGrp="1" noChangeArrowheads="1"/>
          </p:cNvSpPr>
          <p:nvPr>
            <p:ph type="body" idx="1"/>
          </p:nvPr>
        </p:nvSpPr>
        <p:spPr>
          <a:xfrm>
            <a:off x="762000" y="1447800"/>
            <a:ext cx="10515600" cy="4648200"/>
          </a:xfrm>
        </p:spPr>
        <p:txBody>
          <a:bodyPr/>
          <a:lstStyle/>
          <a:p>
            <a:pPr algn="just" eaLnBrk="1" hangingPunct="1">
              <a:lnSpc>
                <a:spcPct val="90000"/>
              </a:lnSpc>
            </a:pPr>
            <a:r>
              <a:rPr lang="en-US" altLang="en-US" sz="2400" dirty="0"/>
              <a:t>Unlike other process models that end when software is delivered, the spiral model can be adapted to apply throughout the life of the computer s/w</a:t>
            </a:r>
          </a:p>
          <a:p>
            <a:pPr algn="just" eaLnBrk="1" hangingPunct="1">
              <a:lnSpc>
                <a:spcPct val="90000"/>
              </a:lnSpc>
            </a:pPr>
            <a:endParaRPr lang="en-US" altLang="en-US" sz="2400" dirty="0"/>
          </a:p>
          <a:p>
            <a:pPr algn="just" eaLnBrk="1" hangingPunct="1">
              <a:lnSpc>
                <a:spcPct val="90000"/>
              </a:lnSpc>
            </a:pPr>
            <a:r>
              <a:rPr lang="en-US" altLang="en-US" sz="2400" dirty="0"/>
              <a:t>The circuits around the spiral might represent</a:t>
            </a:r>
          </a:p>
          <a:p>
            <a:pPr lvl="1" algn="just" eaLnBrk="1" hangingPunct="1">
              <a:lnSpc>
                <a:spcPct val="90000"/>
              </a:lnSpc>
            </a:pPr>
            <a:r>
              <a:rPr lang="en-US" altLang="en-US" sz="2000" dirty="0"/>
              <a:t>Concept development project</a:t>
            </a:r>
          </a:p>
          <a:p>
            <a:pPr lvl="1" algn="just" eaLnBrk="1" hangingPunct="1">
              <a:lnSpc>
                <a:spcPct val="90000"/>
              </a:lnSpc>
            </a:pPr>
            <a:r>
              <a:rPr lang="en-US" altLang="en-US" sz="2000" dirty="0"/>
              <a:t>New Product development project</a:t>
            </a:r>
          </a:p>
          <a:p>
            <a:pPr lvl="1" algn="just" eaLnBrk="1" hangingPunct="1">
              <a:lnSpc>
                <a:spcPct val="90000"/>
              </a:lnSpc>
            </a:pPr>
            <a:r>
              <a:rPr lang="en-US" altLang="en-US" sz="2000" dirty="0"/>
              <a:t>Product enhancement project</a:t>
            </a:r>
          </a:p>
          <a:p>
            <a:pPr lvl="1" algn="just" eaLnBrk="1" hangingPunct="1">
              <a:lnSpc>
                <a:spcPct val="90000"/>
              </a:lnSpc>
            </a:pPr>
            <a:endParaRPr lang="en-US" altLang="en-US" sz="2000" dirty="0"/>
          </a:p>
          <a:p>
            <a:pPr algn="just" eaLnBrk="1" hangingPunct="1">
              <a:lnSpc>
                <a:spcPct val="90000"/>
              </a:lnSpc>
            </a:pPr>
            <a:r>
              <a:rPr lang="en-US" altLang="en-US" sz="2400" dirty="0"/>
              <a:t>The spiral model demands a direct consideration of technical risks at all stages of the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barn(inVertical)">
                                      <p:cBhvr>
                                        <p:cTn id="7" dur="500"/>
                                        <p:tgtEl>
                                          <p:spTgt spid="215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508">
                                            <p:txEl>
                                              <p:pRg st="2" end="2"/>
                                            </p:txEl>
                                          </p:spTgt>
                                        </p:tgtEl>
                                        <p:attrNameLst>
                                          <p:attrName>style.visibility</p:attrName>
                                        </p:attrNameLst>
                                      </p:cBhvr>
                                      <p:to>
                                        <p:strVal val="visible"/>
                                      </p:to>
                                    </p:set>
                                    <p:animEffect transition="in" filter="barn(inVertical)">
                                      <p:cBhvr>
                                        <p:cTn id="12" dur="500"/>
                                        <p:tgtEl>
                                          <p:spTgt spid="21508">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1508">
                                            <p:txEl>
                                              <p:pRg st="3" end="3"/>
                                            </p:txEl>
                                          </p:spTgt>
                                        </p:tgtEl>
                                        <p:attrNameLst>
                                          <p:attrName>style.visibility</p:attrName>
                                        </p:attrNameLst>
                                      </p:cBhvr>
                                      <p:to>
                                        <p:strVal val="visible"/>
                                      </p:to>
                                    </p:set>
                                    <p:animEffect transition="in" filter="barn(inVertical)">
                                      <p:cBhvr>
                                        <p:cTn id="15" dur="500"/>
                                        <p:tgtEl>
                                          <p:spTgt spid="21508">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1508">
                                            <p:txEl>
                                              <p:pRg st="4" end="4"/>
                                            </p:txEl>
                                          </p:spTgt>
                                        </p:tgtEl>
                                        <p:attrNameLst>
                                          <p:attrName>style.visibility</p:attrName>
                                        </p:attrNameLst>
                                      </p:cBhvr>
                                      <p:to>
                                        <p:strVal val="visible"/>
                                      </p:to>
                                    </p:set>
                                    <p:animEffect transition="in" filter="barn(inVertical)">
                                      <p:cBhvr>
                                        <p:cTn id="18" dur="500"/>
                                        <p:tgtEl>
                                          <p:spTgt spid="21508">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1508">
                                            <p:txEl>
                                              <p:pRg st="5" end="5"/>
                                            </p:txEl>
                                          </p:spTgt>
                                        </p:tgtEl>
                                        <p:attrNameLst>
                                          <p:attrName>style.visibility</p:attrName>
                                        </p:attrNameLst>
                                      </p:cBhvr>
                                      <p:to>
                                        <p:strVal val="visible"/>
                                      </p:to>
                                    </p:set>
                                    <p:animEffect transition="in" filter="barn(inVertical)">
                                      <p:cBhvr>
                                        <p:cTn id="21" dur="500"/>
                                        <p:tgtEl>
                                          <p:spTgt spid="21508">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1508">
                                            <p:txEl>
                                              <p:pRg st="7" end="7"/>
                                            </p:txEl>
                                          </p:spTgt>
                                        </p:tgtEl>
                                        <p:attrNameLst>
                                          <p:attrName>style.visibility</p:attrName>
                                        </p:attrNameLst>
                                      </p:cBhvr>
                                      <p:to>
                                        <p:strVal val="visible"/>
                                      </p:to>
                                    </p:set>
                                    <p:animEffect transition="in" filter="barn(inVertical)">
                                      <p:cBhvr>
                                        <p:cTn id="26" dur="500"/>
                                        <p:tgtEl>
                                          <p:spTgt spid="2150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BECF-2D61-4CF5-9EBB-8765A94B7211}"/>
              </a:ext>
            </a:extLst>
          </p:cNvPr>
          <p:cNvSpPr>
            <a:spLocks noGrp="1"/>
          </p:cNvSpPr>
          <p:nvPr>
            <p:ph type="title"/>
          </p:nvPr>
        </p:nvSpPr>
        <p:spPr>
          <a:xfrm>
            <a:off x="569383" y="152400"/>
            <a:ext cx="11317817" cy="1143000"/>
          </a:xfrm>
        </p:spPr>
        <p:txBody>
          <a:bodyPr/>
          <a:lstStyle/>
          <a:p>
            <a:r>
              <a:rPr lang="en-US" altLang="en-US" sz="4400" dirty="0"/>
              <a:t>Particularly useful when</a:t>
            </a:r>
            <a:endParaRPr lang="en-IN" dirty="0"/>
          </a:p>
        </p:txBody>
      </p:sp>
      <p:sp>
        <p:nvSpPr>
          <p:cNvPr id="3" name="Content Placeholder 2">
            <a:extLst>
              <a:ext uri="{FF2B5EF4-FFF2-40B4-BE49-F238E27FC236}">
                <a16:creationId xmlns:a16="http://schemas.microsoft.com/office/drawing/2014/main" id="{4FC7867E-58FA-4FD6-82C2-E473C3CD6700}"/>
              </a:ext>
            </a:extLst>
          </p:cNvPr>
          <p:cNvSpPr>
            <a:spLocks noGrp="1"/>
          </p:cNvSpPr>
          <p:nvPr>
            <p:ph idx="1"/>
          </p:nvPr>
        </p:nvSpPr>
        <p:spPr>
          <a:xfrm>
            <a:off x="838200" y="1840463"/>
            <a:ext cx="10668000" cy="4114800"/>
          </a:xfrm>
        </p:spPr>
        <p:txBody>
          <a:bodyPr/>
          <a:lstStyle/>
          <a:p>
            <a:pPr algn="just">
              <a:buFont typeface="Arial" panose="020B0604020202020204" pitchFamily="34" charset="0"/>
              <a:buChar char="•"/>
            </a:pPr>
            <a:r>
              <a:rPr lang="en-US" sz="2800" b="0" i="0" dirty="0">
                <a:solidFill>
                  <a:srgbClr val="333333"/>
                </a:solidFill>
                <a:effectLst/>
                <a:latin typeface="open sans"/>
              </a:rPr>
              <a:t>When costs and risk evaluation is important</a:t>
            </a:r>
          </a:p>
          <a:p>
            <a:pPr algn="just">
              <a:buFont typeface="Arial" panose="020B0604020202020204" pitchFamily="34" charset="0"/>
              <a:buChar char="•"/>
            </a:pPr>
            <a:r>
              <a:rPr lang="en-US" sz="2800" b="0" i="0" dirty="0">
                <a:solidFill>
                  <a:srgbClr val="333333"/>
                </a:solidFill>
                <a:effectLst/>
                <a:latin typeface="open sans"/>
              </a:rPr>
              <a:t>For medium to high-risk projects</a:t>
            </a:r>
          </a:p>
          <a:p>
            <a:pPr algn="just">
              <a:buFont typeface="Arial" panose="020B0604020202020204" pitchFamily="34" charset="0"/>
              <a:buChar char="•"/>
            </a:pPr>
            <a:r>
              <a:rPr lang="en-US" sz="2800" b="0" i="0" dirty="0">
                <a:solidFill>
                  <a:srgbClr val="333333"/>
                </a:solidFill>
                <a:effectLst/>
                <a:latin typeface="open sans"/>
              </a:rPr>
              <a:t>Long-term project commitment unwise because of potential changes to economic priorities</a:t>
            </a:r>
          </a:p>
          <a:p>
            <a:pPr algn="just">
              <a:buFont typeface="Arial" panose="020B0604020202020204" pitchFamily="34" charset="0"/>
              <a:buChar char="•"/>
            </a:pPr>
            <a:r>
              <a:rPr lang="en-US" sz="2800" b="0" i="0" dirty="0">
                <a:solidFill>
                  <a:srgbClr val="333333"/>
                </a:solidFill>
                <a:effectLst/>
                <a:latin typeface="open sans"/>
              </a:rPr>
              <a:t>Users are unsure of their needs</a:t>
            </a:r>
          </a:p>
          <a:p>
            <a:pPr algn="just">
              <a:buFont typeface="Arial" panose="020B0604020202020204" pitchFamily="34" charset="0"/>
              <a:buChar char="•"/>
            </a:pPr>
            <a:r>
              <a:rPr lang="en-US" sz="2800" b="0" i="0" dirty="0">
                <a:solidFill>
                  <a:srgbClr val="333333"/>
                </a:solidFill>
                <a:effectLst/>
                <a:latin typeface="open sans"/>
              </a:rPr>
              <a:t>Requirements are complex</a:t>
            </a:r>
          </a:p>
          <a:p>
            <a:pPr algn="just">
              <a:buFont typeface="Arial" panose="020B0604020202020204" pitchFamily="34" charset="0"/>
              <a:buChar char="•"/>
            </a:pPr>
            <a:r>
              <a:rPr lang="en-US" sz="2800" b="0" i="0" dirty="0">
                <a:solidFill>
                  <a:srgbClr val="333333"/>
                </a:solidFill>
                <a:effectLst/>
                <a:latin typeface="open sans"/>
              </a:rPr>
              <a:t>New product line</a:t>
            </a:r>
          </a:p>
          <a:p>
            <a:pPr algn="just">
              <a:buFont typeface="Arial" panose="020B0604020202020204" pitchFamily="34" charset="0"/>
              <a:buChar char="•"/>
            </a:pPr>
            <a:r>
              <a:rPr lang="en-US" sz="2800" b="0" i="0" dirty="0">
                <a:solidFill>
                  <a:srgbClr val="333333"/>
                </a:solidFill>
                <a:effectLst/>
                <a:latin typeface="open sans"/>
              </a:rPr>
              <a:t>Significant changes are expected (research and exploration)</a:t>
            </a:r>
          </a:p>
          <a:p>
            <a:pPr marL="0" indent="0">
              <a:buNone/>
            </a:pPr>
            <a:endParaRPr lang="en-IN" dirty="0"/>
          </a:p>
        </p:txBody>
      </p:sp>
      <p:sp>
        <p:nvSpPr>
          <p:cNvPr id="4" name="Slide Number Placeholder 3">
            <a:extLst>
              <a:ext uri="{FF2B5EF4-FFF2-40B4-BE49-F238E27FC236}">
                <a16:creationId xmlns:a16="http://schemas.microsoft.com/office/drawing/2014/main" id="{8812E6CD-59EE-4932-A7B1-7AB3E7638CCF}"/>
              </a:ext>
            </a:extLst>
          </p:cNvPr>
          <p:cNvSpPr>
            <a:spLocks noGrp="1"/>
          </p:cNvSpPr>
          <p:nvPr>
            <p:ph type="sldNum" sz="quarter" idx="12"/>
          </p:nvPr>
        </p:nvSpPr>
        <p:spPr/>
        <p:txBody>
          <a:bodyPr/>
          <a:lstStyle/>
          <a:p>
            <a:fld id="{118F30F4-C2B2-45BB-A43B-1498C46C1027}" type="slidenum">
              <a:rPr lang="en-US" altLang="en-US" smtClean="0"/>
              <a:pPr/>
              <a:t>22</a:t>
            </a:fld>
            <a:endParaRPr lang="en-US" altLang="en-US"/>
          </a:p>
        </p:txBody>
      </p:sp>
    </p:spTree>
    <p:extLst>
      <p:ext uri="{BB962C8B-B14F-4D97-AF65-F5344CB8AC3E}">
        <p14:creationId xmlns:p14="http://schemas.microsoft.com/office/powerpoint/2010/main" val="7673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6A100C-632D-4915-924C-F9FC54DAD63B}" type="slidenum">
              <a:rPr lang="en-US" altLang="en-US" sz="1400">
                <a:latin typeface="Arial" panose="020B0604020202020204" pitchFamily="34" charset="0"/>
              </a:rPr>
              <a:pPr eaLnBrk="1" hangingPunct="1"/>
              <a:t>23</a:t>
            </a:fld>
            <a:endParaRPr lang="en-US" altLang="en-US" sz="1400">
              <a:latin typeface="Arial" panose="020B0604020202020204" pitchFamily="34" charset="0"/>
            </a:endParaRPr>
          </a:p>
        </p:txBody>
      </p:sp>
      <p:sp>
        <p:nvSpPr>
          <p:cNvPr id="22531" name="Rectangle 2"/>
          <p:cNvSpPr>
            <a:spLocks noGrp="1" noChangeArrowheads="1"/>
          </p:cNvSpPr>
          <p:nvPr>
            <p:ph type="title"/>
          </p:nvPr>
        </p:nvSpPr>
        <p:spPr>
          <a:xfrm>
            <a:off x="841310" y="304800"/>
            <a:ext cx="7772400" cy="914400"/>
          </a:xfrm>
        </p:spPr>
        <p:txBody>
          <a:bodyPr/>
          <a:lstStyle/>
          <a:p>
            <a:pPr eaLnBrk="1" hangingPunct="1"/>
            <a:r>
              <a:rPr lang="en-US" altLang="en-US" dirty="0"/>
              <a:t>The Spiral Model - Drawbacks</a:t>
            </a:r>
          </a:p>
        </p:txBody>
      </p:sp>
      <p:sp>
        <p:nvSpPr>
          <p:cNvPr id="22532" name="Rectangle 3"/>
          <p:cNvSpPr>
            <a:spLocks noGrp="1" noChangeArrowheads="1"/>
          </p:cNvSpPr>
          <p:nvPr>
            <p:ph type="body" idx="1"/>
          </p:nvPr>
        </p:nvSpPr>
        <p:spPr>
          <a:xfrm>
            <a:off x="838200" y="1676400"/>
            <a:ext cx="10515600" cy="4572000"/>
          </a:xfrm>
        </p:spPr>
        <p:txBody>
          <a:bodyPr/>
          <a:lstStyle/>
          <a:p>
            <a:pPr algn="just" eaLnBrk="1" hangingPunct="1">
              <a:lnSpc>
                <a:spcPct val="90000"/>
              </a:lnSpc>
            </a:pPr>
            <a:r>
              <a:rPr lang="en-US" altLang="en-US" sz="2400" dirty="0"/>
              <a:t>It may be difficult to convince customers (particularly in contract situations) that the evolutionary approach is controllable.</a:t>
            </a:r>
          </a:p>
          <a:p>
            <a:pPr algn="just" eaLnBrk="1" hangingPunct="1">
              <a:lnSpc>
                <a:spcPct val="90000"/>
              </a:lnSpc>
            </a:pPr>
            <a:endParaRPr lang="en-US" altLang="en-US" sz="2400" dirty="0"/>
          </a:p>
          <a:p>
            <a:pPr algn="just" eaLnBrk="1" hangingPunct="1">
              <a:lnSpc>
                <a:spcPct val="90000"/>
              </a:lnSpc>
            </a:pPr>
            <a:r>
              <a:rPr lang="en-US" altLang="en-US" sz="2400" dirty="0"/>
              <a:t>It demands considerable risk assessment expertise and relies on this expertise for success. </a:t>
            </a:r>
          </a:p>
          <a:p>
            <a:pPr algn="just" eaLnBrk="1" hangingPunct="1">
              <a:lnSpc>
                <a:spcPct val="90000"/>
              </a:lnSpc>
            </a:pPr>
            <a:endParaRPr lang="en-US" altLang="en-US" sz="2400" dirty="0"/>
          </a:p>
          <a:p>
            <a:pPr algn="just" eaLnBrk="1" hangingPunct="1">
              <a:lnSpc>
                <a:spcPct val="90000"/>
              </a:lnSpc>
            </a:pPr>
            <a:r>
              <a:rPr lang="en-US" altLang="en-US" sz="2400" dirty="0"/>
              <a:t>If a major risk is not uncovered and managed, problems will undoubtedly occur.</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DDC7FEE-A163-4192-84E2-DD4AF90F7E56}"/>
                  </a:ext>
                </a:extLst>
              </p14:cNvPr>
              <p14:cNvContentPartPr/>
              <p14:nvPr/>
            </p14:nvContentPartPr>
            <p14:xfrm>
              <a:off x="5041080" y="3241440"/>
              <a:ext cx="4068000" cy="96120"/>
            </p14:xfrm>
          </p:contentPart>
        </mc:Choice>
        <mc:Fallback xmlns="">
          <p:pic>
            <p:nvPicPr>
              <p:cNvPr id="2" name="Ink 1">
                <a:extLst>
                  <a:ext uri="{FF2B5EF4-FFF2-40B4-BE49-F238E27FC236}">
                    <a16:creationId xmlns:a16="http://schemas.microsoft.com/office/drawing/2014/main" id="{BDDC7FEE-A163-4192-84E2-DD4AF90F7E56}"/>
                  </a:ext>
                </a:extLst>
              </p:cNvPr>
              <p:cNvPicPr/>
              <p:nvPr/>
            </p:nvPicPr>
            <p:blipFill>
              <a:blip r:embed="rId3"/>
              <a:stretch>
                <a:fillRect/>
              </a:stretch>
            </p:blipFill>
            <p:spPr>
              <a:xfrm>
                <a:off x="5031720" y="3232080"/>
                <a:ext cx="4086720" cy="114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barn(inVertical)">
                                      <p:cBhvr>
                                        <p:cTn id="7" dur="500"/>
                                        <p:tgtEl>
                                          <p:spTgt spid="22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532">
                                            <p:txEl>
                                              <p:pRg st="2" end="2"/>
                                            </p:txEl>
                                          </p:spTgt>
                                        </p:tgtEl>
                                        <p:attrNameLst>
                                          <p:attrName>style.visibility</p:attrName>
                                        </p:attrNameLst>
                                      </p:cBhvr>
                                      <p:to>
                                        <p:strVal val="visible"/>
                                      </p:to>
                                    </p:set>
                                    <p:animEffect transition="in" filter="barn(inVertical)">
                                      <p:cBhvr>
                                        <p:cTn id="12" dur="500"/>
                                        <p:tgtEl>
                                          <p:spTgt spid="2253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532">
                                            <p:txEl>
                                              <p:pRg st="4" end="4"/>
                                            </p:txEl>
                                          </p:spTgt>
                                        </p:tgtEl>
                                        <p:attrNameLst>
                                          <p:attrName>style.visibility</p:attrName>
                                        </p:attrNameLst>
                                      </p:cBhvr>
                                      <p:to>
                                        <p:strVal val="visible"/>
                                      </p:to>
                                    </p:set>
                                    <p:animEffect transition="in" filter="barn(inVertical)">
                                      <p:cBhvr>
                                        <p:cTn id="17" dur="500"/>
                                        <p:tgtEl>
                                          <p:spTgt spid="225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CCF8C90-E87D-433B-B730-3C4A6D743FDC}" type="slidenum">
              <a:rPr lang="en-US" altLang="en-US" sz="1400">
                <a:latin typeface="Arial" panose="020B0604020202020204" pitchFamily="34" charset="0"/>
              </a:rPr>
              <a:pPr eaLnBrk="1" hangingPunct="1"/>
              <a:t>24</a:t>
            </a:fld>
            <a:endParaRPr lang="en-US" altLang="en-US" sz="1400">
              <a:latin typeface="Arial" panose="020B0604020202020204" pitchFamily="34" charset="0"/>
            </a:endParaRPr>
          </a:p>
        </p:txBody>
      </p:sp>
      <p:sp>
        <p:nvSpPr>
          <p:cNvPr id="23555" name="Rectangle 2"/>
          <p:cNvSpPr>
            <a:spLocks noGrp="1" noChangeArrowheads="1"/>
          </p:cNvSpPr>
          <p:nvPr>
            <p:ph type="title"/>
          </p:nvPr>
        </p:nvSpPr>
        <p:spPr>
          <a:xfrm>
            <a:off x="685800" y="228600"/>
            <a:ext cx="7772400" cy="914400"/>
          </a:xfrm>
        </p:spPr>
        <p:txBody>
          <a:bodyPr/>
          <a:lstStyle/>
          <a:p>
            <a:pPr eaLnBrk="1" hangingPunct="1"/>
            <a:r>
              <a:rPr lang="en-US" altLang="en-US" sz="3600" dirty="0"/>
              <a:t>The Concurrent Development Model</a:t>
            </a:r>
          </a:p>
        </p:txBody>
      </p:sp>
      <p:sp>
        <p:nvSpPr>
          <p:cNvPr id="23556" name="Rectangle 3"/>
          <p:cNvSpPr>
            <a:spLocks noGrp="1" noChangeArrowheads="1"/>
          </p:cNvSpPr>
          <p:nvPr>
            <p:ph type="body" idx="1"/>
          </p:nvPr>
        </p:nvSpPr>
        <p:spPr>
          <a:xfrm>
            <a:off x="838201" y="1676400"/>
            <a:ext cx="10210800" cy="4267200"/>
          </a:xfrm>
        </p:spPr>
        <p:txBody>
          <a:bodyPr/>
          <a:lstStyle/>
          <a:p>
            <a:pPr algn="just" eaLnBrk="1" hangingPunct="1">
              <a:lnSpc>
                <a:spcPct val="90000"/>
              </a:lnSpc>
            </a:pPr>
            <a:r>
              <a:rPr lang="en-US" altLang="en-US" sz="2400" dirty="0"/>
              <a:t>Sometimes called </a:t>
            </a:r>
            <a:r>
              <a:rPr lang="en-US" altLang="en-US" sz="2400" i="1" dirty="0">
                <a:solidFill>
                  <a:srgbClr val="0000CC"/>
                </a:solidFill>
              </a:rPr>
              <a:t>concurrent engineering</a:t>
            </a:r>
          </a:p>
          <a:p>
            <a:pPr algn="just" eaLnBrk="1" hangingPunct="1">
              <a:lnSpc>
                <a:spcPct val="90000"/>
              </a:lnSpc>
            </a:pPr>
            <a:r>
              <a:rPr lang="en-US" altLang="en-US" sz="2400" dirty="0"/>
              <a:t>Can be represented schematically as a series of framework activities, s/w engineering actions and tasks, and their associated states</a:t>
            </a:r>
          </a:p>
          <a:p>
            <a:pPr algn="just" eaLnBrk="1" hangingPunct="1">
              <a:lnSpc>
                <a:spcPct val="90000"/>
              </a:lnSpc>
            </a:pPr>
            <a:r>
              <a:rPr lang="en-US" altLang="en-US" sz="2400" dirty="0"/>
              <a:t>Defines a series of events that will trigger transitions from state to state for each of the s/w engineering activities, actions, or tasks</a:t>
            </a:r>
          </a:p>
          <a:p>
            <a:pPr algn="just" eaLnBrk="1" hangingPunct="1">
              <a:lnSpc>
                <a:spcPct val="90000"/>
              </a:lnSpc>
            </a:pPr>
            <a:r>
              <a:rPr lang="en-US" altLang="en-US" sz="2400" dirty="0"/>
              <a:t>Applicable to all types of s/w development</a:t>
            </a:r>
          </a:p>
          <a:p>
            <a:pPr algn="just" eaLnBrk="1" hangingPunct="1">
              <a:lnSpc>
                <a:spcPct val="90000"/>
              </a:lnSpc>
            </a:pPr>
            <a:r>
              <a:rPr lang="en-US" altLang="en-US" sz="2400" dirty="0"/>
              <a:t>Defines a network of activities</a:t>
            </a:r>
          </a:p>
          <a:p>
            <a:pPr algn="just" eaLnBrk="1" hangingPunct="1">
              <a:lnSpc>
                <a:spcPct val="90000"/>
              </a:lnSpc>
            </a:pPr>
            <a:r>
              <a:rPr lang="en-US" altLang="en-US" sz="2400" dirty="0"/>
              <a:t>Events generated at one point in the process network trigger transitions among the states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barn(inVertical)">
                                      <p:cBhvr>
                                        <p:cTn id="7" dur="500"/>
                                        <p:tgtEl>
                                          <p:spTgt spid="235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3556">
                                            <p:txEl>
                                              <p:pRg st="1" end="1"/>
                                            </p:txEl>
                                          </p:spTgt>
                                        </p:tgtEl>
                                        <p:attrNameLst>
                                          <p:attrName>style.visibility</p:attrName>
                                        </p:attrNameLst>
                                      </p:cBhvr>
                                      <p:to>
                                        <p:strVal val="visible"/>
                                      </p:to>
                                    </p:set>
                                    <p:animEffect transition="in" filter="barn(inVertical)">
                                      <p:cBhvr>
                                        <p:cTn id="12" dur="500"/>
                                        <p:tgtEl>
                                          <p:spTgt spid="235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556">
                                            <p:txEl>
                                              <p:pRg st="2" end="2"/>
                                            </p:txEl>
                                          </p:spTgt>
                                        </p:tgtEl>
                                        <p:attrNameLst>
                                          <p:attrName>style.visibility</p:attrName>
                                        </p:attrNameLst>
                                      </p:cBhvr>
                                      <p:to>
                                        <p:strVal val="visible"/>
                                      </p:to>
                                    </p:set>
                                    <p:animEffect transition="in" filter="barn(inVertical)">
                                      <p:cBhvr>
                                        <p:cTn id="17" dur="500"/>
                                        <p:tgtEl>
                                          <p:spTgt spid="235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barn(inVertical)">
                                      <p:cBhvr>
                                        <p:cTn id="22" dur="500"/>
                                        <p:tgtEl>
                                          <p:spTgt spid="235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3556">
                                            <p:txEl>
                                              <p:pRg st="4" end="4"/>
                                            </p:txEl>
                                          </p:spTgt>
                                        </p:tgtEl>
                                        <p:attrNameLst>
                                          <p:attrName>style.visibility</p:attrName>
                                        </p:attrNameLst>
                                      </p:cBhvr>
                                      <p:to>
                                        <p:strVal val="visible"/>
                                      </p:to>
                                    </p:set>
                                    <p:animEffect transition="in" filter="barn(inVertical)">
                                      <p:cBhvr>
                                        <p:cTn id="27" dur="500"/>
                                        <p:tgtEl>
                                          <p:spTgt spid="235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3556">
                                            <p:txEl>
                                              <p:pRg st="5" end="5"/>
                                            </p:txEl>
                                          </p:spTgt>
                                        </p:tgtEl>
                                        <p:attrNameLst>
                                          <p:attrName>style.visibility</p:attrName>
                                        </p:attrNameLst>
                                      </p:cBhvr>
                                      <p:to>
                                        <p:strVal val="visible"/>
                                      </p:to>
                                    </p:set>
                                    <p:animEffect transition="in" filter="barn(inVertical)">
                                      <p:cBhvr>
                                        <p:cTn id="32" dur="500"/>
                                        <p:tgtEl>
                                          <p:spTgt spid="235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23588A5-264D-4569-A865-F5F840E3E2F5}" type="slidenum">
              <a:rPr lang="en-US" altLang="en-US" sz="1400">
                <a:latin typeface="Arial" panose="020B0604020202020204" pitchFamily="34" charset="0"/>
              </a:rPr>
              <a:pPr eaLnBrk="1" hangingPunct="1"/>
              <a:t>25</a:t>
            </a:fld>
            <a:endParaRPr lang="en-US" altLang="en-US" sz="1400">
              <a:latin typeface="Arial" panose="020B0604020202020204" pitchFamily="34" charset="0"/>
            </a:endParaRPr>
          </a:p>
        </p:txBody>
      </p:sp>
      <p:sp>
        <p:nvSpPr>
          <p:cNvPr id="24580" name="Rectangle 2"/>
          <p:cNvSpPr>
            <a:spLocks noGrp="1" noChangeArrowheads="1"/>
          </p:cNvSpPr>
          <p:nvPr>
            <p:ph type="title"/>
          </p:nvPr>
        </p:nvSpPr>
        <p:spPr>
          <a:xfrm>
            <a:off x="649288" y="106364"/>
            <a:ext cx="4456112" cy="1143000"/>
          </a:xfrm>
        </p:spPr>
        <p:txBody>
          <a:bodyPr/>
          <a:lstStyle/>
          <a:p>
            <a:pPr eaLnBrk="1" hangingPunct="1"/>
            <a:r>
              <a:rPr lang="en-US" altLang="en-US" sz="3600" dirty="0"/>
              <a:t>The Concurrent Development Model</a:t>
            </a:r>
          </a:p>
        </p:txBody>
      </p:sp>
      <p:pic>
        <p:nvPicPr>
          <p:cNvPr id="2" name="Picture 1">
            <a:extLst>
              <a:ext uri="{FF2B5EF4-FFF2-40B4-BE49-F238E27FC236}">
                <a16:creationId xmlns:a16="http://schemas.microsoft.com/office/drawing/2014/main" id="{07DEC0A8-4C7F-493E-824D-1D993587B803}"/>
              </a:ext>
            </a:extLst>
          </p:cNvPr>
          <p:cNvPicPr>
            <a:picLocks noChangeAspect="1"/>
          </p:cNvPicPr>
          <p:nvPr/>
        </p:nvPicPr>
        <p:blipFill>
          <a:blip r:embed="rId3"/>
          <a:stretch>
            <a:fillRect/>
          </a:stretch>
        </p:blipFill>
        <p:spPr>
          <a:xfrm>
            <a:off x="5257800" y="152400"/>
            <a:ext cx="6096000" cy="6553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A1BF41C-D11F-4D7F-9B08-FD9C3B5CD408}" type="slidenum">
              <a:rPr lang="en-US" altLang="en-US" sz="1400">
                <a:latin typeface="Arial" panose="020B0604020202020204" pitchFamily="34" charset="0"/>
              </a:rPr>
              <a:pPr eaLnBrk="1" hangingPunct="1"/>
              <a:t>26</a:t>
            </a:fld>
            <a:endParaRPr lang="en-US" altLang="en-US" sz="1400">
              <a:latin typeface="Arial" panose="020B0604020202020204" pitchFamily="34" charset="0"/>
            </a:endParaRPr>
          </a:p>
        </p:txBody>
      </p:sp>
      <p:sp>
        <p:nvSpPr>
          <p:cNvPr id="25603" name="Rectangle 2"/>
          <p:cNvSpPr>
            <a:spLocks noGrp="1" noChangeArrowheads="1"/>
          </p:cNvSpPr>
          <p:nvPr>
            <p:ph type="title"/>
          </p:nvPr>
        </p:nvSpPr>
        <p:spPr>
          <a:xfrm>
            <a:off x="457200" y="152400"/>
            <a:ext cx="10363200" cy="1143000"/>
          </a:xfrm>
        </p:spPr>
        <p:txBody>
          <a:bodyPr/>
          <a:lstStyle/>
          <a:p>
            <a:pPr eaLnBrk="1" hangingPunct="1"/>
            <a:r>
              <a:rPr lang="en-US" altLang="en-US" sz="4000" dirty="0"/>
              <a:t>Weaknesses of Evolutionary Process Models</a:t>
            </a:r>
          </a:p>
        </p:txBody>
      </p:sp>
      <p:sp>
        <p:nvSpPr>
          <p:cNvPr id="25604" name="Rectangle 3"/>
          <p:cNvSpPr>
            <a:spLocks noGrp="1" noChangeArrowheads="1"/>
          </p:cNvSpPr>
          <p:nvPr>
            <p:ph type="body" idx="1"/>
          </p:nvPr>
        </p:nvSpPr>
        <p:spPr>
          <a:xfrm>
            <a:off x="952500" y="1600200"/>
            <a:ext cx="10096500" cy="4114800"/>
          </a:xfrm>
        </p:spPr>
        <p:txBody>
          <a:bodyPr/>
          <a:lstStyle/>
          <a:p>
            <a:pPr algn="just" eaLnBrk="1" hangingPunct="1"/>
            <a:r>
              <a:rPr lang="en-US" altLang="en-US" sz="2800" dirty="0"/>
              <a:t>Uncertainty in the number of total cycles required</a:t>
            </a:r>
          </a:p>
          <a:p>
            <a:pPr lvl="1" algn="just" eaLnBrk="1" hangingPunct="1"/>
            <a:r>
              <a:rPr lang="en-US" altLang="en-US" sz="2400" dirty="0"/>
              <a:t>Most project management and estimation techniques are based on linear layouts of activities</a:t>
            </a:r>
          </a:p>
          <a:p>
            <a:pPr algn="just" eaLnBrk="1" hangingPunct="1"/>
            <a:r>
              <a:rPr lang="en-US" altLang="en-US" sz="2800" dirty="0"/>
              <a:t>Do not establish the maximum speed of the evolution</a:t>
            </a:r>
          </a:p>
          <a:p>
            <a:pPr algn="just" eaLnBrk="1" hangingPunct="1"/>
            <a:r>
              <a:rPr lang="en-US" altLang="en-US" sz="2800" dirty="0"/>
              <a:t>Software processes should be focused on flexibility and extensibility rather than on high quality, which sounds scary</a:t>
            </a:r>
          </a:p>
          <a:p>
            <a:pPr lvl="1" algn="just" eaLnBrk="1" hangingPunct="1"/>
            <a:r>
              <a:rPr lang="en-US" altLang="en-US" sz="2400" dirty="0"/>
              <a:t>However, we should prioritize the speed of the development over zero defects. </a:t>
            </a:r>
            <a:r>
              <a:rPr lang="en-US" altLang="en-US" sz="5400" b="1" dirty="0">
                <a:solidFill>
                  <a:srgbClr val="FF0000"/>
                </a:solidFill>
              </a:rPr>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barn(inVertical)">
                                      <p:cBhvr>
                                        <p:cTn id="7" dur="500"/>
                                        <p:tgtEl>
                                          <p:spTgt spid="2560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5604">
                                            <p:txEl>
                                              <p:pRg st="1" end="1"/>
                                            </p:txEl>
                                          </p:spTgt>
                                        </p:tgtEl>
                                        <p:attrNameLst>
                                          <p:attrName>style.visibility</p:attrName>
                                        </p:attrNameLst>
                                      </p:cBhvr>
                                      <p:to>
                                        <p:strVal val="visible"/>
                                      </p:to>
                                    </p:set>
                                    <p:animEffect transition="in" filter="barn(inVertical)">
                                      <p:cBhvr>
                                        <p:cTn id="10" dur="500"/>
                                        <p:tgtEl>
                                          <p:spTgt spid="2560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5604">
                                            <p:txEl>
                                              <p:pRg st="2" end="2"/>
                                            </p:txEl>
                                          </p:spTgt>
                                        </p:tgtEl>
                                        <p:attrNameLst>
                                          <p:attrName>style.visibility</p:attrName>
                                        </p:attrNameLst>
                                      </p:cBhvr>
                                      <p:to>
                                        <p:strVal val="visible"/>
                                      </p:to>
                                    </p:set>
                                    <p:animEffect transition="in" filter="barn(inVertical)">
                                      <p:cBhvr>
                                        <p:cTn id="15" dur="500"/>
                                        <p:tgtEl>
                                          <p:spTgt spid="2560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5604">
                                            <p:txEl>
                                              <p:pRg st="3" end="3"/>
                                            </p:txEl>
                                          </p:spTgt>
                                        </p:tgtEl>
                                        <p:attrNameLst>
                                          <p:attrName>style.visibility</p:attrName>
                                        </p:attrNameLst>
                                      </p:cBhvr>
                                      <p:to>
                                        <p:strVal val="visible"/>
                                      </p:to>
                                    </p:set>
                                    <p:animEffect transition="in" filter="barn(inVertical)">
                                      <p:cBhvr>
                                        <p:cTn id="20" dur="500"/>
                                        <p:tgtEl>
                                          <p:spTgt spid="2560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5604">
                                            <p:txEl>
                                              <p:pRg st="4" end="4"/>
                                            </p:txEl>
                                          </p:spTgt>
                                        </p:tgtEl>
                                        <p:attrNameLst>
                                          <p:attrName>style.visibility</p:attrName>
                                        </p:attrNameLst>
                                      </p:cBhvr>
                                      <p:to>
                                        <p:strVal val="visible"/>
                                      </p:to>
                                    </p:set>
                                    <p:animEffect transition="in" filter="barn(inVertical)">
                                      <p:cBhvr>
                                        <p:cTn id="25" dur="500"/>
                                        <p:tgtEl>
                                          <p:spTgt spid="256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AA9D983-8B09-4123-8440-BA87BDF18D31}" type="slidenum">
              <a:rPr lang="en-US" altLang="en-US" sz="1400">
                <a:latin typeface="Arial" panose="020B0604020202020204" pitchFamily="34" charset="0"/>
              </a:rPr>
              <a:pPr eaLnBrk="1" hangingPunct="1"/>
              <a:t>27</a:t>
            </a:fld>
            <a:endParaRPr lang="en-US" altLang="en-US" sz="1400">
              <a:latin typeface="Arial" panose="020B0604020202020204" pitchFamily="34" charset="0"/>
            </a:endParaRPr>
          </a:p>
        </p:txBody>
      </p:sp>
      <p:sp>
        <p:nvSpPr>
          <p:cNvPr id="26627" name="Rectangle 2"/>
          <p:cNvSpPr>
            <a:spLocks noGrp="1" noChangeArrowheads="1"/>
          </p:cNvSpPr>
          <p:nvPr>
            <p:ph type="title"/>
          </p:nvPr>
        </p:nvSpPr>
        <p:spPr>
          <a:xfrm>
            <a:off x="609600" y="381000"/>
            <a:ext cx="7772400" cy="838200"/>
          </a:xfrm>
        </p:spPr>
        <p:txBody>
          <a:bodyPr/>
          <a:lstStyle/>
          <a:p>
            <a:pPr eaLnBrk="1" hangingPunct="1"/>
            <a:r>
              <a:rPr lang="en-US" altLang="en-US" dirty="0"/>
              <a:t>Specialized Process Models</a:t>
            </a:r>
          </a:p>
        </p:txBody>
      </p:sp>
      <p:sp>
        <p:nvSpPr>
          <p:cNvPr id="26628" name="Rectangle 3"/>
          <p:cNvSpPr>
            <a:spLocks noGrp="1" noChangeArrowheads="1"/>
          </p:cNvSpPr>
          <p:nvPr>
            <p:ph type="body" idx="1"/>
          </p:nvPr>
        </p:nvSpPr>
        <p:spPr>
          <a:xfrm>
            <a:off x="914400" y="1828800"/>
            <a:ext cx="10134600" cy="4114800"/>
          </a:xfrm>
        </p:spPr>
        <p:txBody>
          <a:bodyPr/>
          <a:lstStyle/>
          <a:p>
            <a:pPr algn="just" eaLnBrk="1" hangingPunct="1"/>
            <a:r>
              <a:rPr lang="en-US" altLang="en-US" sz="2800" dirty="0"/>
              <a:t>Take on many of the characteristics of one or more of the conventional models</a:t>
            </a:r>
          </a:p>
          <a:p>
            <a:pPr algn="just" eaLnBrk="1" hangingPunct="1"/>
            <a:r>
              <a:rPr lang="en-US" altLang="en-US" sz="2800" dirty="0"/>
              <a:t>Tend to be applied when a narrowly defined software engineering approach is chosen</a:t>
            </a:r>
          </a:p>
          <a:p>
            <a:pPr algn="just" eaLnBrk="1" hangingPunct="1"/>
            <a:r>
              <a:rPr lang="en-US" altLang="en-US" sz="2800" dirty="0"/>
              <a:t>Examples:</a:t>
            </a:r>
          </a:p>
          <a:p>
            <a:pPr lvl="1" algn="just" eaLnBrk="1" hangingPunct="1"/>
            <a:r>
              <a:rPr lang="en-US" altLang="en-US" sz="2400" dirty="0"/>
              <a:t>Component-Based Development</a:t>
            </a:r>
          </a:p>
          <a:p>
            <a:pPr lvl="1" algn="just" eaLnBrk="1" hangingPunct="1"/>
            <a:r>
              <a:rPr lang="en-US" altLang="en-US" sz="2400" dirty="0"/>
              <a:t>The Formal Methods Model</a:t>
            </a:r>
          </a:p>
          <a:p>
            <a:pPr lvl="1" algn="just" eaLnBrk="1" hangingPunct="1"/>
            <a:r>
              <a:rPr lang="en-US" altLang="en-US" sz="2400" dirty="0"/>
              <a:t>Aspect-Oriented Software Development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barn(inVertical)">
                                      <p:cBhvr>
                                        <p:cTn id="7" dur="500"/>
                                        <p:tgtEl>
                                          <p:spTgt spid="266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628">
                                            <p:txEl>
                                              <p:pRg st="1" end="1"/>
                                            </p:txEl>
                                          </p:spTgt>
                                        </p:tgtEl>
                                        <p:attrNameLst>
                                          <p:attrName>style.visibility</p:attrName>
                                        </p:attrNameLst>
                                      </p:cBhvr>
                                      <p:to>
                                        <p:strVal val="visible"/>
                                      </p:to>
                                    </p:set>
                                    <p:animEffect transition="in" filter="barn(inVertical)">
                                      <p:cBhvr>
                                        <p:cTn id="12" dur="500"/>
                                        <p:tgtEl>
                                          <p:spTgt spid="266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6628">
                                            <p:txEl>
                                              <p:pRg st="2" end="2"/>
                                            </p:txEl>
                                          </p:spTgt>
                                        </p:tgtEl>
                                        <p:attrNameLst>
                                          <p:attrName>style.visibility</p:attrName>
                                        </p:attrNameLst>
                                      </p:cBhvr>
                                      <p:to>
                                        <p:strVal val="visible"/>
                                      </p:to>
                                    </p:set>
                                    <p:animEffect transition="in" filter="barn(inVertical)">
                                      <p:cBhvr>
                                        <p:cTn id="17" dur="500"/>
                                        <p:tgtEl>
                                          <p:spTgt spid="26628">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26628">
                                            <p:txEl>
                                              <p:pRg st="3" end="3"/>
                                            </p:txEl>
                                          </p:spTgt>
                                        </p:tgtEl>
                                        <p:attrNameLst>
                                          <p:attrName>style.visibility</p:attrName>
                                        </p:attrNameLst>
                                      </p:cBhvr>
                                      <p:to>
                                        <p:strVal val="visible"/>
                                      </p:to>
                                    </p:set>
                                    <p:animEffect transition="in" filter="barn(inVertical)">
                                      <p:cBhvr>
                                        <p:cTn id="20" dur="500"/>
                                        <p:tgtEl>
                                          <p:spTgt spid="26628">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animEffect transition="in" filter="barn(inVertical)">
                                      <p:cBhvr>
                                        <p:cTn id="23" dur="500"/>
                                        <p:tgtEl>
                                          <p:spTgt spid="26628">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26628">
                                            <p:txEl>
                                              <p:pRg st="5" end="5"/>
                                            </p:txEl>
                                          </p:spTgt>
                                        </p:tgtEl>
                                        <p:attrNameLst>
                                          <p:attrName>style.visibility</p:attrName>
                                        </p:attrNameLst>
                                      </p:cBhvr>
                                      <p:to>
                                        <p:strVal val="visible"/>
                                      </p:to>
                                    </p:set>
                                    <p:animEffect transition="in" filter="barn(inVertical)">
                                      <p:cBhvr>
                                        <p:cTn id="26" dur="500"/>
                                        <p:tgtEl>
                                          <p:spTgt spid="266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A355A90-35E3-407D-84FD-7B98082860F0}" type="slidenum">
              <a:rPr lang="en-US" altLang="en-US" sz="1400">
                <a:latin typeface="Arial" panose="020B0604020202020204" pitchFamily="34" charset="0"/>
              </a:rPr>
              <a:pPr eaLnBrk="1" hangingPunct="1"/>
              <a:t>28</a:t>
            </a:fld>
            <a:endParaRPr lang="en-US" altLang="en-US" sz="1400">
              <a:latin typeface="Arial" panose="020B0604020202020204" pitchFamily="34" charset="0"/>
            </a:endParaRPr>
          </a:p>
        </p:txBody>
      </p:sp>
      <p:sp>
        <p:nvSpPr>
          <p:cNvPr id="27651" name="Rectangle 2"/>
          <p:cNvSpPr>
            <a:spLocks noGrp="1" noChangeArrowheads="1"/>
          </p:cNvSpPr>
          <p:nvPr>
            <p:ph type="title"/>
          </p:nvPr>
        </p:nvSpPr>
        <p:spPr>
          <a:xfrm>
            <a:off x="457200" y="228600"/>
            <a:ext cx="7772400" cy="1143000"/>
          </a:xfrm>
        </p:spPr>
        <p:txBody>
          <a:bodyPr/>
          <a:lstStyle/>
          <a:p>
            <a:pPr eaLnBrk="1" hangingPunct="1"/>
            <a:r>
              <a:rPr lang="en-US" altLang="en-US" sz="4000" dirty="0"/>
              <a:t>Component-Based Development </a:t>
            </a:r>
          </a:p>
        </p:txBody>
      </p:sp>
      <p:sp>
        <p:nvSpPr>
          <p:cNvPr id="27652" name="Rectangle 3"/>
          <p:cNvSpPr>
            <a:spLocks noGrp="1" noChangeArrowheads="1"/>
          </p:cNvSpPr>
          <p:nvPr>
            <p:ph type="body" idx="1"/>
          </p:nvPr>
        </p:nvSpPr>
        <p:spPr>
          <a:xfrm>
            <a:off x="838200" y="1752600"/>
            <a:ext cx="10058400" cy="4114800"/>
          </a:xfrm>
        </p:spPr>
        <p:txBody>
          <a:bodyPr/>
          <a:lstStyle/>
          <a:p>
            <a:pPr algn="just" eaLnBrk="1" hangingPunct="1"/>
            <a:r>
              <a:rPr lang="en-US" altLang="en-US" sz="2400" dirty="0"/>
              <a:t>Commercial off-the-shelf (COTS) software components can be used</a:t>
            </a:r>
          </a:p>
          <a:p>
            <a:pPr algn="just" eaLnBrk="1" hangingPunct="1"/>
            <a:endParaRPr lang="en-US" altLang="en-US" sz="2400" dirty="0"/>
          </a:p>
          <a:p>
            <a:pPr algn="just" eaLnBrk="1" hangingPunct="1"/>
            <a:r>
              <a:rPr lang="en-US" altLang="en-US" sz="2400" dirty="0"/>
              <a:t>Components should have well-defined interfaces</a:t>
            </a:r>
          </a:p>
          <a:p>
            <a:pPr algn="just" eaLnBrk="1" hangingPunct="1"/>
            <a:endParaRPr lang="en-US" altLang="en-US" sz="2400" dirty="0"/>
          </a:p>
          <a:p>
            <a:pPr algn="just" eaLnBrk="1" hangingPunct="1"/>
            <a:r>
              <a:rPr lang="en-US" altLang="en-US" sz="2400" dirty="0"/>
              <a:t>Incorporates many of the characteristics of the spiral model</a:t>
            </a:r>
          </a:p>
          <a:p>
            <a:pPr algn="just" eaLnBrk="1" hangingPunct="1"/>
            <a:endParaRPr lang="en-US" altLang="en-US" sz="2400" dirty="0"/>
          </a:p>
          <a:p>
            <a:pPr algn="just" eaLnBrk="1" hangingPunct="1"/>
            <a:r>
              <a:rPr lang="en-US" altLang="en-US" sz="2400" dirty="0"/>
              <a:t>Evolutionary in nature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barn(inVertical)">
                                      <p:cBhvr>
                                        <p:cTn id="7" dur="500"/>
                                        <p:tgtEl>
                                          <p:spTgt spid="276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7652">
                                            <p:txEl>
                                              <p:pRg st="2" end="2"/>
                                            </p:txEl>
                                          </p:spTgt>
                                        </p:tgtEl>
                                        <p:attrNameLst>
                                          <p:attrName>style.visibility</p:attrName>
                                        </p:attrNameLst>
                                      </p:cBhvr>
                                      <p:to>
                                        <p:strVal val="visible"/>
                                      </p:to>
                                    </p:set>
                                    <p:animEffect transition="in" filter="barn(inVertical)">
                                      <p:cBhvr>
                                        <p:cTn id="12" dur="500"/>
                                        <p:tgtEl>
                                          <p:spTgt spid="2765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7652">
                                            <p:txEl>
                                              <p:pRg st="4" end="4"/>
                                            </p:txEl>
                                          </p:spTgt>
                                        </p:tgtEl>
                                        <p:attrNameLst>
                                          <p:attrName>style.visibility</p:attrName>
                                        </p:attrNameLst>
                                      </p:cBhvr>
                                      <p:to>
                                        <p:strVal val="visible"/>
                                      </p:to>
                                    </p:set>
                                    <p:animEffect transition="in" filter="barn(inVertical)">
                                      <p:cBhvr>
                                        <p:cTn id="17" dur="500"/>
                                        <p:tgtEl>
                                          <p:spTgt spid="2765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7652">
                                            <p:txEl>
                                              <p:pRg st="6" end="6"/>
                                            </p:txEl>
                                          </p:spTgt>
                                        </p:tgtEl>
                                        <p:attrNameLst>
                                          <p:attrName>style.visibility</p:attrName>
                                        </p:attrNameLst>
                                      </p:cBhvr>
                                      <p:to>
                                        <p:strVal val="visible"/>
                                      </p:to>
                                    </p:set>
                                    <p:animEffect transition="in" filter="barn(inVertical)">
                                      <p:cBhvr>
                                        <p:cTn id="22" dur="500"/>
                                        <p:tgtEl>
                                          <p:spTgt spid="276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0719432-F440-48FE-AA99-B0AD798AB944}" type="slidenum">
              <a:rPr lang="en-US" altLang="en-US" sz="1400">
                <a:latin typeface="Arial" panose="020B0604020202020204" pitchFamily="34" charset="0"/>
              </a:rPr>
              <a:pPr eaLnBrk="1" hangingPunct="1"/>
              <a:t>29</a:t>
            </a:fld>
            <a:endParaRPr lang="en-US" altLang="en-US" sz="1400">
              <a:latin typeface="Arial" panose="020B0604020202020204" pitchFamily="34" charset="0"/>
            </a:endParaRPr>
          </a:p>
        </p:txBody>
      </p:sp>
      <p:sp>
        <p:nvSpPr>
          <p:cNvPr id="28675" name="Rectangle 2"/>
          <p:cNvSpPr>
            <a:spLocks noGrp="1" noChangeArrowheads="1"/>
          </p:cNvSpPr>
          <p:nvPr>
            <p:ph type="title"/>
          </p:nvPr>
        </p:nvSpPr>
        <p:spPr>
          <a:xfrm>
            <a:off x="533400" y="304800"/>
            <a:ext cx="7772400" cy="990600"/>
          </a:xfrm>
        </p:spPr>
        <p:txBody>
          <a:bodyPr/>
          <a:lstStyle/>
          <a:p>
            <a:pPr eaLnBrk="1" hangingPunct="1"/>
            <a:r>
              <a:rPr lang="en-US" altLang="en-US" sz="4000" dirty="0"/>
              <a:t>Component-Based Development </a:t>
            </a:r>
          </a:p>
        </p:txBody>
      </p:sp>
      <p:sp>
        <p:nvSpPr>
          <p:cNvPr id="28676" name="Rectangle 3"/>
          <p:cNvSpPr>
            <a:spLocks noGrp="1" noChangeArrowheads="1"/>
          </p:cNvSpPr>
          <p:nvPr>
            <p:ph type="body" idx="1"/>
          </p:nvPr>
        </p:nvSpPr>
        <p:spPr>
          <a:xfrm>
            <a:off x="609600" y="1790700"/>
            <a:ext cx="10820400" cy="4114800"/>
          </a:xfrm>
        </p:spPr>
        <p:txBody>
          <a:bodyPr/>
          <a:lstStyle/>
          <a:p>
            <a:pPr algn="just" eaLnBrk="1" hangingPunct="1"/>
            <a:r>
              <a:rPr lang="en-US" altLang="en-US" sz="2800" dirty="0"/>
              <a:t>Candidate components should be identified first</a:t>
            </a:r>
          </a:p>
          <a:p>
            <a:pPr algn="just" eaLnBrk="1" hangingPunct="1"/>
            <a:endParaRPr lang="en-US" altLang="en-US" sz="2800" dirty="0"/>
          </a:p>
          <a:p>
            <a:pPr algn="just" eaLnBrk="1" hangingPunct="1"/>
            <a:r>
              <a:rPr lang="en-US" altLang="en-US" sz="2800" dirty="0"/>
              <a:t>Components can be designed as either conventional software modules or object-oriented classes or packages of classes</a:t>
            </a:r>
          </a:p>
          <a:p>
            <a:pPr algn="just" eaLnBrk="1" hangingPunct="1"/>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barn(inVertical)">
                                      <p:cBhvr>
                                        <p:cTn id="7" dur="500"/>
                                        <p:tgtEl>
                                          <p:spTgt spid="286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676">
                                            <p:txEl>
                                              <p:pRg st="2" end="2"/>
                                            </p:txEl>
                                          </p:spTgt>
                                        </p:tgtEl>
                                        <p:attrNameLst>
                                          <p:attrName>style.visibility</p:attrName>
                                        </p:attrNameLst>
                                      </p:cBhvr>
                                      <p:to>
                                        <p:strVal val="visible"/>
                                      </p:to>
                                    </p:set>
                                    <p:animEffect transition="in" filter="barn(inVertical)">
                                      <p:cBhvr>
                                        <p:cTn id="12" dur="500"/>
                                        <p:tgtEl>
                                          <p:spTgt spid="286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39FA-EAF1-4166-B839-EF834472C29B}"/>
              </a:ext>
            </a:extLst>
          </p:cNvPr>
          <p:cNvSpPr>
            <a:spLocks noGrp="1"/>
          </p:cNvSpPr>
          <p:nvPr>
            <p:ph type="title"/>
          </p:nvPr>
        </p:nvSpPr>
        <p:spPr>
          <a:xfrm>
            <a:off x="838200" y="219074"/>
            <a:ext cx="10363200" cy="1143000"/>
          </a:xfrm>
        </p:spPr>
        <p:txBody>
          <a:bodyPr/>
          <a:lstStyle/>
          <a:p>
            <a:r>
              <a:rPr lang="en-US" dirty="0"/>
              <a:t>Process Flow</a:t>
            </a:r>
            <a:endParaRPr lang="en-IN" dirty="0"/>
          </a:p>
        </p:txBody>
      </p:sp>
      <p:pic>
        <p:nvPicPr>
          <p:cNvPr id="6" name="Content Placeholder 5">
            <a:extLst>
              <a:ext uri="{FF2B5EF4-FFF2-40B4-BE49-F238E27FC236}">
                <a16:creationId xmlns:a16="http://schemas.microsoft.com/office/drawing/2014/main" id="{EFC11025-3B1B-40BC-962A-BBDBBF48D7D2}"/>
              </a:ext>
            </a:extLst>
          </p:cNvPr>
          <p:cNvPicPr>
            <a:picLocks noGrp="1" noChangeAspect="1"/>
          </p:cNvPicPr>
          <p:nvPr>
            <p:ph idx="1"/>
          </p:nvPr>
        </p:nvPicPr>
        <p:blipFill>
          <a:blip r:embed="rId2"/>
          <a:stretch>
            <a:fillRect/>
          </a:stretch>
        </p:blipFill>
        <p:spPr>
          <a:xfrm>
            <a:off x="6532834" y="219074"/>
            <a:ext cx="5621066" cy="3438525"/>
          </a:xfrm>
          <a:prstGeom prst="rect">
            <a:avLst/>
          </a:prstGeom>
        </p:spPr>
      </p:pic>
      <p:sp>
        <p:nvSpPr>
          <p:cNvPr id="4" name="Slide Number Placeholder 3">
            <a:extLst>
              <a:ext uri="{FF2B5EF4-FFF2-40B4-BE49-F238E27FC236}">
                <a16:creationId xmlns:a16="http://schemas.microsoft.com/office/drawing/2014/main" id="{A4E4AA63-DC9F-4AAD-8918-1125430E946D}"/>
              </a:ext>
            </a:extLst>
          </p:cNvPr>
          <p:cNvSpPr>
            <a:spLocks noGrp="1"/>
          </p:cNvSpPr>
          <p:nvPr>
            <p:ph type="sldNum" sz="quarter" idx="12"/>
          </p:nvPr>
        </p:nvSpPr>
        <p:spPr/>
        <p:txBody>
          <a:bodyPr/>
          <a:lstStyle/>
          <a:p>
            <a:fld id="{118F30F4-C2B2-45BB-A43B-1498C46C1027}" type="slidenum">
              <a:rPr lang="en-US" altLang="en-US" smtClean="0"/>
              <a:pPr/>
              <a:t>3</a:t>
            </a:fld>
            <a:endParaRPr lang="en-US" altLang="en-US"/>
          </a:p>
        </p:txBody>
      </p:sp>
      <p:pic>
        <p:nvPicPr>
          <p:cNvPr id="5" name="Picture 4">
            <a:extLst>
              <a:ext uri="{FF2B5EF4-FFF2-40B4-BE49-F238E27FC236}">
                <a16:creationId xmlns:a16="http://schemas.microsoft.com/office/drawing/2014/main" id="{9C6CA635-94CC-4CBC-9A4A-7B3D0D0D716F}"/>
              </a:ext>
            </a:extLst>
          </p:cNvPr>
          <p:cNvPicPr>
            <a:picLocks noChangeAspect="1"/>
          </p:cNvPicPr>
          <p:nvPr/>
        </p:nvPicPr>
        <p:blipFill>
          <a:blip r:embed="rId3"/>
          <a:stretch>
            <a:fillRect/>
          </a:stretch>
        </p:blipFill>
        <p:spPr>
          <a:xfrm>
            <a:off x="304800" y="1838326"/>
            <a:ext cx="6096000" cy="4105273"/>
          </a:xfrm>
          <a:prstGeom prst="rect">
            <a:avLst/>
          </a:prstGeom>
        </p:spPr>
      </p:pic>
      <p:pic>
        <p:nvPicPr>
          <p:cNvPr id="7" name="Picture 6">
            <a:extLst>
              <a:ext uri="{FF2B5EF4-FFF2-40B4-BE49-F238E27FC236}">
                <a16:creationId xmlns:a16="http://schemas.microsoft.com/office/drawing/2014/main" id="{364BF5CB-BAD9-4373-BC02-0F9FDD1C1FCA}"/>
              </a:ext>
            </a:extLst>
          </p:cNvPr>
          <p:cNvPicPr>
            <a:picLocks noChangeAspect="1"/>
          </p:cNvPicPr>
          <p:nvPr/>
        </p:nvPicPr>
        <p:blipFill>
          <a:blip r:embed="rId4"/>
          <a:stretch>
            <a:fillRect/>
          </a:stretch>
        </p:blipFill>
        <p:spPr>
          <a:xfrm>
            <a:off x="6764867" y="3919537"/>
            <a:ext cx="4933950" cy="2673833"/>
          </a:xfrm>
          <a:prstGeom prst="rect">
            <a:avLst/>
          </a:prstGeom>
        </p:spPr>
      </p:pic>
    </p:spTree>
    <p:extLst>
      <p:ext uri="{BB962C8B-B14F-4D97-AF65-F5344CB8AC3E}">
        <p14:creationId xmlns:p14="http://schemas.microsoft.com/office/powerpoint/2010/main" val="22344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C389B34-38CD-439B-B977-C9127C077D4A}" type="slidenum">
              <a:rPr lang="en-US" altLang="en-US" sz="1400">
                <a:latin typeface="Arial" panose="020B0604020202020204" pitchFamily="34" charset="0"/>
              </a:rPr>
              <a:pPr eaLnBrk="1" hangingPunct="1"/>
              <a:t>30</a:t>
            </a:fld>
            <a:endParaRPr lang="en-US" altLang="en-US" sz="1400">
              <a:latin typeface="Arial" panose="020B0604020202020204" pitchFamily="34" charset="0"/>
            </a:endParaRPr>
          </a:p>
        </p:txBody>
      </p:sp>
      <p:sp>
        <p:nvSpPr>
          <p:cNvPr id="29699" name="Rectangle 2"/>
          <p:cNvSpPr>
            <a:spLocks noGrp="1" noChangeArrowheads="1"/>
          </p:cNvSpPr>
          <p:nvPr>
            <p:ph type="title"/>
          </p:nvPr>
        </p:nvSpPr>
        <p:spPr>
          <a:xfrm>
            <a:off x="609600" y="256592"/>
            <a:ext cx="7772400" cy="914400"/>
          </a:xfrm>
        </p:spPr>
        <p:txBody>
          <a:bodyPr/>
          <a:lstStyle/>
          <a:p>
            <a:pPr eaLnBrk="1" hangingPunct="1"/>
            <a:r>
              <a:rPr lang="en-US" altLang="en-US" dirty="0"/>
              <a:t>The Formal Methods Model</a:t>
            </a:r>
          </a:p>
        </p:txBody>
      </p:sp>
      <p:sp>
        <p:nvSpPr>
          <p:cNvPr id="29700" name="Rectangle 3"/>
          <p:cNvSpPr>
            <a:spLocks noGrp="1" noChangeArrowheads="1"/>
          </p:cNvSpPr>
          <p:nvPr>
            <p:ph type="body" idx="1"/>
          </p:nvPr>
        </p:nvSpPr>
        <p:spPr>
          <a:xfrm>
            <a:off x="609600" y="1600200"/>
            <a:ext cx="10591800" cy="4648200"/>
          </a:xfrm>
        </p:spPr>
        <p:txBody>
          <a:bodyPr/>
          <a:lstStyle/>
          <a:p>
            <a:pPr algn="just" eaLnBrk="1" hangingPunct="1"/>
            <a:r>
              <a:rPr lang="en-US" altLang="en-US" sz="2400" dirty="0"/>
              <a:t>Encompasses a set of activities that leads to formal mathematical specification of computer software</a:t>
            </a:r>
          </a:p>
          <a:p>
            <a:pPr algn="just" eaLnBrk="1" hangingPunct="1"/>
            <a:endParaRPr lang="en-US" altLang="en-US" sz="2400" dirty="0"/>
          </a:p>
          <a:p>
            <a:pPr algn="just" eaLnBrk="1" hangingPunct="1"/>
            <a:r>
              <a:rPr lang="en-US" altLang="en-US" sz="2400" dirty="0"/>
              <a:t>Have provision to apply a </a:t>
            </a:r>
            <a:r>
              <a:rPr lang="en-US" altLang="en-US" sz="2400" dirty="0">
                <a:solidFill>
                  <a:srgbClr val="C00000"/>
                </a:solidFill>
              </a:rPr>
              <a:t>rigorous</a:t>
            </a:r>
            <a:r>
              <a:rPr lang="en-US" altLang="en-US" sz="2400" dirty="0"/>
              <a:t>, </a:t>
            </a:r>
            <a:r>
              <a:rPr lang="en-US" altLang="en-US" sz="2400" dirty="0">
                <a:solidFill>
                  <a:srgbClr val="C00000"/>
                </a:solidFill>
              </a:rPr>
              <a:t>mathematical</a:t>
            </a:r>
            <a:r>
              <a:rPr lang="en-US" altLang="en-US" sz="2400" dirty="0"/>
              <a:t> notation</a:t>
            </a:r>
          </a:p>
          <a:p>
            <a:pPr algn="just" eaLnBrk="1" hangingPunct="1"/>
            <a:endParaRPr lang="en-US" altLang="en-US" sz="2400" dirty="0"/>
          </a:p>
          <a:p>
            <a:pPr algn="just" eaLnBrk="1" hangingPunct="1"/>
            <a:r>
              <a:rPr lang="en-US" altLang="en-US" sz="2400" dirty="0">
                <a:solidFill>
                  <a:srgbClr val="C00000"/>
                </a:solidFill>
              </a:rPr>
              <a:t>Ambiguity</a:t>
            </a:r>
            <a:r>
              <a:rPr lang="en-US" altLang="en-US" sz="2400" dirty="0"/>
              <a:t>, </a:t>
            </a:r>
            <a:r>
              <a:rPr lang="en-US" altLang="en-US" sz="2400" dirty="0">
                <a:solidFill>
                  <a:srgbClr val="C00000"/>
                </a:solidFill>
              </a:rPr>
              <a:t>incompleteness</a:t>
            </a:r>
            <a:r>
              <a:rPr lang="en-US" altLang="en-US" sz="2400" dirty="0"/>
              <a:t>, and </a:t>
            </a:r>
            <a:r>
              <a:rPr lang="en-US" altLang="en-US" sz="2400" dirty="0">
                <a:solidFill>
                  <a:srgbClr val="C00000"/>
                </a:solidFill>
              </a:rPr>
              <a:t>inconsistency</a:t>
            </a:r>
            <a:r>
              <a:rPr lang="en-US" altLang="en-US" sz="2400" dirty="0"/>
              <a:t> can be discovered and corrected more easily – not through </a:t>
            </a:r>
            <a:r>
              <a:rPr lang="en-US" altLang="en-US" sz="2400" i="1" dirty="0">
                <a:solidFill>
                  <a:srgbClr val="C00000"/>
                </a:solidFill>
              </a:rPr>
              <a:t>ad hoc</a:t>
            </a:r>
            <a:r>
              <a:rPr lang="en-US" altLang="en-US" sz="2400" dirty="0">
                <a:solidFill>
                  <a:srgbClr val="C00000"/>
                </a:solidFill>
              </a:rPr>
              <a:t> review</a:t>
            </a:r>
            <a:r>
              <a:rPr lang="en-US" altLang="en-US" sz="2400" dirty="0"/>
              <a:t>, but through the application of mathematical analysis</a:t>
            </a:r>
          </a:p>
          <a:p>
            <a:pPr algn="just" eaLnBrk="1" hangingPunct="1"/>
            <a:endParaRPr lang="en-US" altLang="en-US" sz="2400" dirty="0"/>
          </a:p>
          <a:p>
            <a:pPr algn="just" eaLnBrk="1" hangingPunct="1"/>
            <a:r>
              <a:rPr lang="en-US" altLang="en-US" sz="2400" dirty="0"/>
              <a:t>Offers the promise of </a:t>
            </a:r>
            <a:r>
              <a:rPr lang="en-US" altLang="en-US" sz="2400" b="1" dirty="0">
                <a:solidFill>
                  <a:srgbClr val="C00000"/>
                </a:solidFill>
              </a:rPr>
              <a:t>defect-free</a:t>
            </a:r>
            <a:r>
              <a:rPr lang="en-US" altLang="en-US" sz="2400" dirty="0"/>
              <a:t> software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barn(inVertical)">
                                      <p:cBhvr>
                                        <p:cTn id="7" dur="5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9700">
                                            <p:txEl>
                                              <p:pRg st="2" end="2"/>
                                            </p:txEl>
                                          </p:spTgt>
                                        </p:tgtEl>
                                        <p:attrNameLst>
                                          <p:attrName>style.visibility</p:attrName>
                                        </p:attrNameLst>
                                      </p:cBhvr>
                                      <p:to>
                                        <p:strVal val="visible"/>
                                      </p:to>
                                    </p:set>
                                    <p:animEffect transition="in" filter="barn(inVertical)">
                                      <p:cBhvr>
                                        <p:cTn id="12" dur="500"/>
                                        <p:tgtEl>
                                          <p:spTgt spid="2970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9700">
                                            <p:txEl>
                                              <p:pRg st="4" end="4"/>
                                            </p:txEl>
                                          </p:spTgt>
                                        </p:tgtEl>
                                        <p:attrNameLst>
                                          <p:attrName>style.visibility</p:attrName>
                                        </p:attrNameLst>
                                      </p:cBhvr>
                                      <p:to>
                                        <p:strVal val="visible"/>
                                      </p:to>
                                    </p:set>
                                    <p:animEffect transition="in" filter="barn(inVertical)">
                                      <p:cBhvr>
                                        <p:cTn id="17" dur="500"/>
                                        <p:tgtEl>
                                          <p:spTgt spid="2970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barn(inVertical)">
                                      <p:cBhvr>
                                        <p:cTn id="22" dur="500"/>
                                        <p:tgtEl>
                                          <p:spTgt spid="297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369159-1011-4EDE-BE4D-9C4D10894851}" type="slidenum">
              <a:rPr lang="en-US" altLang="en-US" sz="1400">
                <a:latin typeface="Arial" panose="020B0604020202020204" pitchFamily="34" charset="0"/>
              </a:rPr>
              <a:pPr eaLnBrk="1" hangingPunct="1"/>
              <a:t>31</a:t>
            </a:fld>
            <a:endParaRPr lang="en-US" altLang="en-US" sz="1400">
              <a:latin typeface="Arial" panose="020B0604020202020204" pitchFamily="34" charset="0"/>
            </a:endParaRPr>
          </a:p>
        </p:txBody>
      </p:sp>
      <p:sp>
        <p:nvSpPr>
          <p:cNvPr id="30723" name="Rectangle 2"/>
          <p:cNvSpPr>
            <a:spLocks noGrp="1" noChangeArrowheads="1"/>
          </p:cNvSpPr>
          <p:nvPr>
            <p:ph type="title"/>
          </p:nvPr>
        </p:nvSpPr>
        <p:spPr>
          <a:xfrm>
            <a:off x="837126" y="457200"/>
            <a:ext cx="9830873" cy="1143000"/>
          </a:xfrm>
        </p:spPr>
        <p:txBody>
          <a:bodyPr/>
          <a:lstStyle/>
          <a:p>
            <a:pPr algn="just" eaLnBrk="1" hangingPunct="1"/>
            <a:r>
              <a:rPr lang="en-US" altLang="en-US" sz="4000" dirty="0"/>
              <a:t>The Formal Methods Model – Critical Issues</a:t>
            </a:r>
          </a:p>
        </p:txBody>
      </p:sp>
      <p:sp>
        <p:nvSpPr>
          <p:cNvPr id="30724" name="Rectangle 3"/>
          <p:cNvSpPr>
            <a:spLocks noGrp="1" noChangeArrowheads="1"/>
          </p:cNvSpPr>
          <p:nvPr>
            <p:ph type="body" idx="1"/>
          </p:nvPr>
        </p:nvSpPr>
        <p:spPr>
          <a:xfrm>
            <a:off x="914400" y="1981200"/>
            <a:ext cx="10439400" cy="4114800"/>
          </a:xfrm>
        </p:spPr>
        <p:txBody>
          <a:bodyPr/>
          <a:lstStyle/>
          <a:p>
            <a:pPr algn="just" eaLnBrk="1" hangingPunct="1"/>
            <a:r>
              <a:rPr lang="en-US" altLang="en-US" sz="2400" dirty="0"/>
              <a:t>The development of formal models is currently quite time-consuming and expensive</a:t>
            </a:r>
          </a:p>
          <a:p>
            <a:pPr algn="just" eaLnBrk="1" hangingPunct="1"/>
            <a:endParaRPr lang="en-US" altLang="en-US" sz="2400" dirty="0"/>
          </a:p>
          <a:p>
            <a:pPr algn="just" eaLnBrk="1" hangingPunct="1"/>
            <a:r>
              <a:rPr lang="en-US" altLang="en-US" sz="2400" dirty="0"/>
              <a:t>Extensive training is required</a:t>
            </a:r>
          </a:p>
          <a:p>
            <a:pPr algn="just" eaLnBrk="1" hangingPunct="1"/>
            <a:endParaRPr lang="en-US" altLang="en-US" sz="2400" dirty="0"/>
          </a:p>
          <a:p>
            <a:pPr algn="just" eaLnBrk="1" hangingPunct="1"/>
            <a:r>
              <a:rPr lang="en-US" altLang="en-US" sz="2400" dirty="0"/>
              <a:t>It is difficult to use the models as a communication mechanism for technically unsophisticated customers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barn(inVertical)">
                                      <p:cBhvr>
                                        <p:cTn id="7" dur="500"/>
                                        <p:tgtEl>
                                          <p:spTgt spid="307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24">
                                            <p:txEl>
                                              <p:pRg st="2" end="2"/>
                                            </p:txEl>
                                          </p:spTgt>
                                        </p:tgtEl>
                                        <p:attrNameLst>
                                          <p:attrName>style.visibility</p:attrName>
                                        </p:attrNameLst>
                                      </p:cBhvr>
                                      <p:to>
                                        <p:strVal val="visible"/>
                                      </p:to>
                                    </p:set>
                                    <p:animEffect transition="in" filter="barn(inVertical)">
                                      <p:cBhvr>
                                        <p:cTn id="12" dur="500"/>
                                        <p:tgtEl>
                                          <p:spTgt spid="307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724">
                                            <p:txEl>
                                              <p:pRg st="4" end="4"/>
                                            </p:txEl>
                                          </p:spTgt>
                                        </p:tgtEl>
                                        <p:attrNameLst>
                                          <p:attrName>style.visibility</p:attrName>
                                        </p:attrNameLst>
                                      </p:cBhvr>
                                      <p:to>
                                        <p:strVal val="visible"/>
                                      </p:to>
                                    </p:set>
                                    <p:animEffect transition="in" filter="barn(inVertical)">
                                      <p:cBhvr>
                                        <p:cTn id="17" dur="500"/>
                                        <p:tgtEl>
                                          <p:spTgt spid="307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5B2BBB4-B748-4D15-9D79-B9A15C187A7A}" type="slidenum">
              <a:rPr lang="en-US" altLang="en-US" sz="1400">
                <a:latin typeface="Arial" panose="020B0604020202020204" pitchFamily="34" charset="0"/>
              </a:rPr>
              <a:pPr eaLnBrk="1" hangingPunct="1"/>
              <a:t>32</a:t>
            </a:fld>
            <a:endParaRPr lang="en-US" altLang="en-US" sz="1400">
              <a:latin typeface="Arial" panose="020B0604020202020204" pitchFamily="34" charset="0"/>
            </a:endParaRPr>
          </a:p>
        </p:txBody>
      </p:sp>
      <p:sp>
        <p:nvSpPr>
          <p:cNvPr id="31747" name="Rectangle 2"/>
          <p:cNvSpPr>
            <a:spLocks noGrp="1" noChangeArrowheads="1"/>
          </p:cNvSpPr>
          <p:nvPr>
            <p:ph type="title"/>
          </p:nvPr>
        </p:nvSpPr>
        <p:spPr>
          <a:xfrm>
            <a:off x="838200" y="457200"/>
            <a:ext cx="10210799" cy="990600"/>
          </a:xfrm>
        </p:spPr>
        <p:txBody>
          <a:bodyPr/>
          <a:lstStyle/>
          <a:p>
            <a:pPr eaLnBrk="1" hangingPunct="1"/>
            <a:r>
              <a:rPr lang="en-US" altLang="en-US" sz="3600" dirty="0"/>
              <a:t>Aspect-Oriented Software Development (AOSD) </a:t>
            </a:r>
          </a:p>
        </p:txBody>
      </p:sp>
      <p:sp>
        <p:nvSpPr>
          <p:cNvPr id="31748" name="Rectangle 3"/>
          <p:cNvSpPr>
            <a:spLocks noGrp="1" noChangeArrowheads="1"/>
          </p:cNvSpPr>
          <p:nvPr>
            <p:ph type="body" idx="1"/>
          </p:nvPr>
        </p:nvSpPr>
        <p:spPr>
          <a:xfrm>
            <a:off x="990600" y="1828800"/>
            <a:ext cx="10363200" cy="4648200"/>
          </a:xfrm>
        </p:spPr>
        <p:txBody>
          <a:bodyPr/>
          <a:lstStyle/>
          <a:p>
            <a:pPr algn="just" eaLnBrk="1" hangingPunct="1">
              <a:lnSpc>
                <a:spcPct val="90000"/>
              </a:lnSpc>
            </a:pPr>
            <a:r>
              <a:rPr lang="en-US" altLang="en-US" sz="2400" dirty="0"/>
              <a:t>Certain “</a:t>
            </a:r>
            <a:r>
              <a:rPr lang="en-US" altLang="en-US" sz="2400" dirty="0">
                <a:solidFill>
                  <a:srgbClr val="0000FF"/>
                </a:solidFill>
              </a:rPr>
              <a:t>concerns</a:t>
            </a:r>
            <a:r>
              <a:rPr lang="en-US" altLang="en-US" sz="2400" dirty="0"/>
              <a:t>” – customer required properties or areas of technical interest – span the entire s/w architecture</a:t>
            </a:r>
          </a:p>
          <a:p>
            <a:pPr algn="just" eaLnBrk="1" hangingPunct="1">
              <a:lnSpc>
                <a:spcPct val="90000"/>
              </a:lnSpc>
            </a:pPr>
            <a:r>
              <a:rPr lang="en-US" altLang="en-US" sz="2400" dirty="0"/>
              <a:t>Example “</a:t>
            </a:r>
            <a:r>
              <a:rPr lang="en-US" altLang="en-US" sz="2400" dirty="0">
                <a:solidFill>
                  <a:srgbClr val="0000FF"/>
                </a:solidFill>
              </a:rPr>
              <a:t>concerns</a:t>
            </a:r>
            <a:r>
              <a:rPr lang="en-US" altLang="en-US" sz="2400" dirty="0"/>
              <a:t>”</a:t>
            </a:r>
          </a:p>
          <a:p>
            <a:pPr lvl="1" algn="just" eaLnBrk="1" hangingPunct="1">
              <a:lnSpc>
                <a:spcPct val="90000"/>
              </a:lnSpc>
            </a:pPr>
            <a:r>
              <a:rPr lang="en-US" altLang="en-US" sz="2000" dirty="0"/>
              <a:t>Security</a:t>
            </a:r>
          </a:p>
          <a:p>
            <a:pPr lvl="1" algn="just" eaLnBrk="1" hangingPunct="1">
              <a:lnSpc>
                <a:spcPct val="90000"/>
              </a:lnSpc>
            </a:pPr>
            <a:r>
              <a:rPr lang="en-US" altLang="en-US" sz="2000" dirty="0"/>
              <a:t>Fault Tolerance</a:t>
            </a:r>
          </a:p>
          <a:p>
            <a:pPr lvl="1" algn="just" eaLnBrk="1" hangingPunct="1">
              <a:lnSpc>
                <a:spcPct val="90000"/>
              </a:lnSpc>
            </a:pPr>
            <a:r>
              <a:rPr lang="en-US" altLang="en-US" sz="2000" dirty="0"/>
              <a:t>Task synchronization</a:t>
            </a:r>
          </a:p>
          <a:p>
            <a:pPr lvl="1" algn="just" eaLnBrk="1" hangingPunct="1">
              <a:lnSpc>
                <a:spcPct val="90000"/>
              </a:lnSpc>
            </a:pPr>
            <a:r>
              <a:rPr lang="en-US" altLang="en-US" sz="2000" dirty="0"/>
              <a:t>Memory Management</a:t>
            </a:r>
          </a:p>
          <a:p>
            <a:pPr algn="just" eaLnBrk="1" hangingPunct="1">
              <a:lnSpc>
                <a:spcPct val="90000"/>
              </a:lnSpc>
            </a:pPr>
            <a:r>
              <a:rPr lang="en-US" altLang="en-US" sz="2400" dirty="0"/>
              <a:t>When concerns cut across multiple system functions, features, and information, they are often referred to as </a:t>
            </a:r>
            <a:r>
              <a:rPr lang="en-US" altLang="en-US" sz="2400" i="1" dirty="0">
                <a:solidFill>
                  <a:srgbClr val="0000FF"/>
                </a:solidFill>
              </a:rPr>
              <a:t>crosscutting concerns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barn(inVertical)">
                                      <p:cBhvr>
                                        <p:cTn id="7" dur="500"/>
                                        <p:tgtEl>
                                          <p:spTgt spid="317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1748">
                                            <p:txEl>
                                              <p:pRg st="1" end="1"/>
                                            </p:txEl>
                                          </p:spTgt>
                                        </p:tgtEl>
                                        <p:attrNameLst>
                                          <p:attrName>style.visibility</p:attrName>
                                        </p:attrNameLst>
                                      </p:cBhvr>
                                      <p:to>
                                        <p:strVal val="visible"/>
                                      </p:to>
                                    </p:set>
                                    <p:animEffect transition="in" filter="barn(inVertical)">
                                      <p:cBhvr>
                                        <p:cTn id="12" dur="500"/>
                                        <p:tgtEl>
                                          <p:spTgt spid="31748">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1748">
                                            <p:txEl>
                                              <p:pRg st="2" end="2"/>
                                            </p:txEl>
                                          </p:spTgt>
                                        </p:tgtEl>
                                        <p:attrNameLst>
                                          <p:attrName>style.visibility</p:attrName>
                                        </p:attrNameLst>
                                      </p:cBhvr>
                                      <p:to>
                                        <p:strVal val="visible"/>
                                      </p:to>
                                    </p:set>
                                    <p:animEffect transition="in" filter="barn(inVertical)">
                                      <p:cBhvr>
                                        <p:cTn id="15" dur="500"/>
                                        <p:tgtEl>
                                          <p:spTgt spid="31748">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1748">
                                            <p:txEl>
                                              <p:pRg st="3" end="3"/>
                                            </p:txEl>
                                          </p:spTgt>
                                        </p:tgtEl>
                                        <p:attrNameLst>
                                          <p:attrName>style.visibility</p:attrName>
                                        </p:attrNameLst>
                                      </p:cBhvr>
                                      <p:to>
                                        <p:strVal val="visible"/>
                                      </p:to>
                                    </p:set>
                                    <p:animEffect transition="in" filter="barn(inVertical)">
                                      <p:cBhvr>
                                        <p:cTn id="18" dur="500"/>
                                        <p:tgtEl>
                                          <p:spTgt spid="31748">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1748">
                                            <p:txEl>
                                              <p:pRg st="4" end="4"/>
                                            </p:txEl>
                                          </p:spTgt>
                                        </p:tgtEl>
                                        <p:attrNameLst>
                                          <p:attrName>style.visibility</p:attrName>
                                        </p:attrNameLst>
                                      </p:cBhvr>
                                      <p:to>
                                        <p:strVal val="visible"/>
                                      </p:to>
                                    </p:set>
                                    <p:animEffect transition="in" filter="barn(inVertical)">
                                      <p:cBhvr>
                                        <p:cTn id="21" dur="500"/>
                                        <p:tgtEl>
                                          <p:spTgt spid="31748">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1748">
                                            <p:txEl>
                                              <p:pRg st="5" end="5"/>
                                            </p:txEl>
                                          </p:spTgt>
                                        </p:tgtEl>
                                        <p:attrNameLst>
                                          <p:attrName>style.visibility</p:attrName>
                                        </p:attrNameLst>
                                      </p:cBhvr>
                                      <p:to>
                                        <p:strVal val="visible"/>
                                      </p:to>
                                    </p:set>
                                    <p:animEffect transition="in" filter="barn(inVertical)">
                                      <p:cBhvr>
                                        <p:cTn id="24" dur="500"/>
                                        <p:tgtEl>
                                          <p:spTgt spid="3174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1748">
                                            <p:txEl>
                                              <p:pRg st="6" end="6"/>
                                            </p:txEl>
                                          </p:spTgt>
                                        </p:tgtEl>
                                        <p:attrNameLst>
                                          <p:attrName>style.visibility</p:attrName>
                                        </p:attrNameLst>
                                      </p:cBhvr>
                                      <p:to>
                                        <p:strVal val="visible"/>
                                      </p:to>
                                    </p:set>
                                    <p:animEffect transition="in" filter="barn(inVertical)">
                                      <p:cBhvr>
                                        <p:cTn id="29" dur="500"/>
                                        <p:tgtEl>
                                          <p:spTgt spid="317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E3BFA73-A6C8-4624-9B35-F32269629665}" type="slidenum">
              <a:rPr lang="en-US" altLang="en-US" sz="1400">
                <a:latin typeface="Arial" panose="020B0604020202020204" pitchFamily="34" charset="0"/>
              </a:rPr>
              <a:pPr eaLnBrk="1" hangingPunct="1"/>
              <a:t>33</a:t>
            </a:fld>
            <a:endParaRPr lang="en-US" altLang="en-US" sz="1400">
              <a:latin typeface="Arial" panose="020B0604020202020204" pitchFamily="34" charset="0"/>
            </a:endParaRPr>
          </a:p>
        </p:txBody>
      </p:sp>
      <p:sp>
        <p:nvSpPr>
          <p:cNvPr id="32771" name="Rectangle 2"/>
          <p:cNvSpPr>
            <a:spLocks noGrp="1" noChangeArrowheads="1"/>
          </p:cNvSpPr>
          <p:nvPr>
            <p:ph type="title"/>
          </p:nvPr>
        </p:nvSpPr>
        <p:spPr>
          <a:xfrm>
            <a:off x="762000" y="304800"/>
            <a:ext cx="10363200" cy="1143000"/>
          </a:xfrm>
        </p:spPr>
        <p:txBody>
          <a:bodyPr/>
          <a:lstStyle/>
          <a:p>
            <a:pPr eaLnBrk="1" hangingPunct="1"/>
            <a:r>
              <a:rPr lang="en-US" altLang="en-US" sz="4000" dirty="0"/>
              <a:t>Aspect-Oriented Software Development (AOSD) </a:t>
            </a:r>
          </a:p>
        </p:txBody>
      </p:sp>
      <p:sp>
        <p:nvSpPr>
          <p:cNvPr id="32772" name="Rectangle 3"/>
          <p:cNvSpPr>
            <a:spLocks noGrp="1" noChangeArrowheads="1"/>
          </p:cNvSpPr>
          <p:nvPr>
            <p:ph type="body" idx="1"/>
          </p:nvPr>
        </p:nvSpPr>
        <p:spPr>
          <a:xfrm>
            <a:off x="914400" y="1638300"/>
            <a:ext cx="10363200" cy="4610100"/>
          </a:xfrm>
        </p:spPr>
        <p:txBody>
          <a:bodyPr/>
          <a:lstStyle/>
          <a:p>
            <a:pPr algn="just" eaLnBrk="1" hangingPunct="1">
              <a:lnSpc>
                <a:spcPct val="90000"/>
              </a:lnSpc>
            </a:pPr>
            <a:r>
              <a:rPr lang="en-US" altLang="en-US" sz="2400" i="1" dirty="0">
                <a:solidFill>
                  <a:srgbClr val="0000FF"/>
                </a:solidFill>
              </a:rPr>
              <a:t>Aspectual requirements</a:t>
            </a:r>
            <a:r>
              <a:rPr lang="en-US" altLang="en-US" sz="2400" dirty="0"/>
              <a:t> define those crosscutting concerns that have impact across the s/w architecture</a:t>
            </a:r>
          </a:p>
          <a:p>
            <a:pPr algn="just" eaLnBrk="1" hangingPunct="1">
              <a:lnSpc>
                <a:spcPct val="90000"/>
              </a:lnSpc>
            </a:pPr>
            <a:endParaRPr lang="en-US" altLang="en-US" sz="2400" dirty="0"/>
          </a:p>
          <a:p>
            <a:pPr algn="just" eaLnBrk="1" hangingPunct="1">
              <a:lnSpc>
                <a:spcPct val="90000"/>
              </a:lnSpc>
            </a:pPr>
            <a:r>
              <a:rPr lang="en-US" altLang="en-US" sz="2400" dirty="0"/>
              <a:t>AOSD or AOP (Aspect-Oriented Programming) provides a process and methodological approach for defining, specifying, designing, and constructing aspects – “mechanisms beyond subroutines and inheritance for localizing the expression of a crosscutting concern”</a:t>
            </a:r>
          </a:p>
          <a:p>
            <a:pPr algn="just" eaLnBrk="1" hangingPunct="1">
              <a:lnSpc>
                <a:spcPct val="90000"/>
              </a:lnSpc>
            </a:pPr>
            <a:endParaRPr lang="en-US" altLang="en-US" sz="2400" dirty="0"/>
          </a:p>
          <a:p>
            <a:pPr algn="just" eaLnBrk="1" hangingPunct="1">
              <a:lnSpc>
                <a:spcPct val="90000"/>
              </a:lnSpc>
            </a:pPr>
            <a:r>
              <a:rPr lang="en-US" altLang="en-US" sz="2400" dirty="0"/>
              <a:t>A distinct aspect-oriented process has not yet matured</a:t>
            </a:r>
          </a:p>
          <a:p>
            <a:pPr algn="just" eaLnBrk="1" hangingPunct="1">
              <a:lnSpc>
                <a:spcPct val="90000"/>
              </a:lnSpc>
            </a:pPr>
            <a:endParaRPr lang="en-US" altLang="en-US" sz="2400" dirty="0"/>
          </a:p>
          <a:p>
            <a:pPr algn="just" eaLnBrk="1" hangingPunct="1">
              <a:lnSpc>
                <a:spcPct val="90000"/>
              </a:lnSpc>
            </a:pPr>
            <a:r>
              <a:rPr lang="en-US" altLang="en-US" sz="2400" dirty="0"/>
              <a:t>It is likely that AOSD will adopt characteristics of both the spiral and concurrent process models</a:t>
            </a:r>
          </a:p>
          <a:p>
            <a:pPr marL="0" indent="0" algn="just" eaLnBrk="1" hangingPunct="1">
              <a:lnSpc>
                <a:spcPct val="90000"/>
              </a:lnSpc>
              <a:buNone/>
            </a:pPr>
            <a:endParaRPr lang="en-US" altLang="en-US" sz="2400" dirty="0"/>
          </a:p>
          <a:p>
            <a:pPr algn="just" eaLnBrk="1" hangingPunct="1">
              <a:lnSpc>
                <a:spcPct val="90000"/>
              </a:lnSpc>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barn(inVertical)">
                                      <p:cBhvr>
                                        <p:cTn id="7" dur="500"/>
                                        <p:tgtEl>
                                          <p:spTgt spid="32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2772">
                                            <p:txEl>
                                              <p:pRg st="2" end="2"/>
                                            </p:txEl>
                                          </p:spTgt>
                                        </p:tgtEl>
                                        <p:attrNameLst>
                                          <p:attrName>style.visibility</p:attrName>
                                        </p:attrNameLst>
                                      </p:cBhvr>
                                      <p:to>
                                        <p:strVal val="visible"/>
                                      </p:to>
                                    </p:set>
                                    <p:animEffect transition="in" filter="wipe(down)">
                                      <p:cBhvr>
                                        <p:cTn id="12" dur="500"/>
                                        <p:tgtEl>
                                          <p:spTgt spid="327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772">
                                            <p:txEl>
                                              <p:pRg st="4" end="4"/>
                                            </p:txEl>
                                          </p:spTgt>
                                        </p:tgtEl>
                                        <p:attrNameLst>
                                          <p:attrName>style.visibility</p:attrName>
                                        </p:attrNameLst>
                                      </p:cBhvr>
                                      <p:to>
                                        <p:strVal val="visible"/>
                                      </p:to>
                                    </p:set>
                                    <p:animEffect transition="in" filter="wipe(down)">
                                      <p:cBhvr>
                                        <p:cTn id="17" dur="500"/>
                                        <p:tgtEl>
                                          <p:spTgt spid="3277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2772">
                                            <p:txEl>
                                              <p:pRg st="6" end="6"/>
                                            </p:txEl>
                                          </p:spTgt>
                                        </p:tgtEl>
                                        <p:attrNameLst>
                                          <p:attrName>style.visibility</p:attrName>
                                        </p:attrNameLst>
                                      </p:cBhvr>
                                      <p:to>
                                        <p:strVal val="visible"/>
                                      </p:to>
                                    </p:set>
                                    <p:animEffect transition="in" filter="wipe(down)">
                                      <p:cBhvr>
                                        <p:cTn id="22" dur="500"/>
                                        <p:tgtEl>
                                          <p:spTgt spid="327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A4FE052-2F08-4327-A233-1AE475932522}" type="slidenum">
              <a:rPr lang="en-US" altLang="en-US" sz="1400">
                <a:latin typeface="Arial" panose="020B0604020202020204" pitchFamily="34" charset="0"/>
              </a:rPr>
              <a:pPr eaLnBrk="1" hangingPunct="1"/>
              <a:t>34</a:t>
            </a:fld>
            <a:endParaRPr lang="en-US" altLang="en-US" sz="1400">
              <a:latin typeface="Arial" panose="020B0604020202020204" pitchFamily="34" charset="0"/>
            </a:endParaRPr>
          </a:p>
        </p:txBody>
      </p:sp>
      <p:sp>
        <p:nvSpPr>
          <p:cNvPr id="34819" name="Rectangle 2"/>
          <p:cNvSpPr>
            <a:spLocks noGrp="1" noChangeArrowheads="1"/>
          </p:cNvSpPr>
          <p:nvPr>
            <p:ph type="title"/>
          </p:nvPr>
        </p:nvSpPr>
        <p:spPr>
          <a:xfrm>
            <a:off x="685800" y="258650"/>
            <a:ext cx="7772400" cy="1143000"/>
          </a:xfrm>
        </p:spPr>
        <p:txBody>
          <a:bodyPr/>
          <a:lstStyle/>
          <a:p>
            <a:pPr eaLnBrk="1" hangingPunct="1"/>
            <a:r>
              <a:rPr lang="en-US" altLang="en-US" dirty="0"/>
              <a:t>The Unified Process (UP)</a:t>
            </a:r>
          </a:p>
        </p:txBody>
      </p:sp>
      <p:sp>
        <p:nvSpPr>
          <p:cNvPr id="34820" name="Rectangle 3"/>
          <p:cNvSpPr>
            <a:spLocks noGrp="1" noChangeArrowheads="1"/>
          </p:cNvSpPr>
          <p:nvPr>
            <p:ph type="body" idx="1"/>
          </p:nvPr>
        </p:nvSpPr>
        <p:spPr>
          <a:xfrm>
            <a:off x="990600" y="1691425"/>
            <a:ext cx="10058400" cy="4267200"/>
          </a:xfrm>
        </p:spPr>
        <p:txBody>
          <a:bodyPr/>
          <a:lstStyle/>
          <a:p>
            <a:pPr algn="just" eaLnBrk="1" hangingPunct="1">
              <a:lnSpc>
                <a:spcPct val="90000"/>
              </a:lnSpc>
            </a:pPr>
            <a:r>
              <a:rPr lang="en-US" altLang="en-US" sz="2400" dirty="0"/>
              <a:t>It is a use-case driven, architecture-centric, iterative and incremental software process</a:t>
            </a:r>
          </a:p>
          <a:p>
            <a:pPr algn="just" eaLnBrk="1" hangingPunct="1">
              <a:lnSpc>
                <a:spcPct val="90000"/>
              </a:lnSpc>
            </a:pPr>
            <a:endParaRPr lang="en-US" altLang="en-US" sz="2400" dirty="0"/>
          </a:p>
          <a:p>
            <a:pPr algn="just" eaLnBrk="1" hangingPunct="1">
              <a:lnSpc>
                <a:spcPct val="90000"/>
              </a:lnSpc>
            </a:pPr>
            <a:r>
              <a:rPr lang="en-US" altLang="en-US" sz="2400" dirty="0"/>
              <a:t>UP is an attempt to draw on the best features and characteristics of conventional s/w process models</a:t>
            </a:r>
          </a:p>
          <a:p>
            <a:pPr algn="just" eaLnBrk="1" hangingPunct="1">
              <a:lnSpc>
                <a:spcPct val="90000"/>
              </a:lnSpc>
            </a:pPr>
            <a:endParaRPr lang="en-US" altLang="en-US" sz="2400" dirty="0"/>
          </a:p>
          <a:p>
            <a:pPr algn="just" eaLnBrk="1" hangingPunct="1">
              <a:lnSpc>
                <a:spcPct val="90000"/>
              </a:lnSpc>
            </a:pPr>
            <a:r>
              <a:rPr lang="en-US" altLang="en-US" sz="2400" dirty="0"/>
              <a:t>Also implements many of the best principles of </a:t>
            </a:r>
            <a:r>
              <a:rPr lang="en-US" altLang="en-US" sz="2400" b="1" dirty="0">
                <a:solidFill>
                  <a:srgbClr val="0000FF"/>
                </a:solidFill>
              </a:rPr>
              <a:t>agile software development</a:t>
            </a:r>
          </a:p>
          <a:p>
            <a:pPr algn="just" eaLnBrk="1" hangingPunct="1">
              <a:lnSpc>
                <a:spcPct val="90000"/>
              </a:lnSpc>
            </a:pPr>
            <a:endParaRPr lang="en-US" altLang="en-US" sz="2400" b="1" dirty="0">
              <a:solidFill>
                <a:srgbClr val="0000FF"/>
              </a:solidFill>
            </a:endParaRPr>
          </a:p>
          <a:p>
            <a:pPr algn="just" eaLnBrk="1" hangingPunct="1">
              <a:lnSpc>
                <a:spcPct val="90000"/>
              </a:lnSpc>
            </a:pPr>
            <a:r>
              <a:rPr lang="en-US" altLang="en-US" sz="2400" dirty="0"/>
              <a:t>UP is a framework for object-oriented software engineering using </a:t>
            </a:r>
            <a:r>
              <a:rPr lang="en-US" altLang="en-US" sz="2400" dirty="0">
                <a:solidFill>
                  <a:srgbClr val="0000FF"/>
                </a:solidFill>
              </a:rPr>
              <a:t>UML (Unified Modeling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barn(inVertical)">
                                      <p:cBhvr>
                                        <p:cTn id="7" dur="500"/>
                                        <p:tgtEl>
                                          <p:spTgt spid="348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4820">
                                            <p:txEl>
                                              <p:pRg st="2" end="2"/>
                                            </p:txEl>
                                          </p:spTgt>
                                        </p:tgtEl>
                                        <p:attrNameLst>
                                          <p:attrName>style.visibility</p:attrName>
                                        </p:attrNameLst>
                                      </p:cBhvr>
                                      <p:to>
                                        <p:strVal val="visible"/>
                                      </p:to>
                                    </p:set>
                                    <p:animEffect transition="in" filter="barn(inVertical)">
                                      <p:cBhvr>
                                        <p:cTn id="12" dur="500"/>
                                        <p:tgtEl>
                                          <p:spTgt spid="348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4820">
                                            <p:txEl>
                                              <p:pRg st="4" end="4"/>
                                            </p:txEl>
                                          </p:spTgt>
                                        </p:tgtEl>
                                        <p:attrNameLst>
                                          <p:attrName>style.visibility</p:attrName>
                                        </p:attrNameLst>
                                      </p:cBhvr>
                                      <p:to>
                                        <p:strVal val="visible"/>
                                      </p:to>
                                    </p:set>
                                    <p:animEffect transition="in" filter="wipe(down)">
                                      <p:cBhvr>
                                        <p:cTn id="17" dur="500"/>
                                        <p:tgtEl>
                                          <p:spTgt spid="3482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4820">
                                            <p:txEl>
                                              <p:pRg st="6" end="6"/>
                                            </p:txEl>
                                          </p:spTgt>
                                        </p:tgtEl>
                                        <p:attrNameLst>
                                          <p:attrName>style.visibility</p:attrName>
                                        </p:attrNameLst>
                                      </p:cBhvr>
                                      <p:to>
                                        <p:strVal val="visible"/>
                                      </p:to>
                                    </p:set>
                                    <p:animEffect transition="in" filter="barn(inVertical)">
                                      <p:cBhvr>
                                        <p:cTn id="22" dur="500"/>
                                        <p:tgtEl>
                                          <p:spTgt spid="348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1C8FAF3-4426-479B-9D6C-0F0C34E659C8}" type="slidenum">
              <a:rPr lang="en-US" altLang="en-US" sz="1400">
                <a:latin typeface="Arial" panose="020B0604020202020204" pitchFamily="34" charset="0"/>
              </a:rPr>
              <a:pPr eaLnBrk="1" hangingPunct="1"/>
              <a:t>35</a:t>
            </a:fld>
            <a:endParaRPr lang="en-US" altLang="en-US" sz="1400">
              <a:latin typeface="Arial" panose="020B0604020202020204" pitchFamily="34" charset="0"/>
            </a:endParaRPr>
          </a:p>
        </p:txBody>
      </p:sp>
      <p:sp>
        <p:nvSpPr>
          <p:cNvPr id="35843" name="Rectangle 1910"/>
          <p:cNvSpPr>
            <a:spLocks noChangeArrowheads="1"/>
          </p:cNvSpPr>
          <p:nvPr/>
        </p:nvSpPr>
        <p:spPr bwMode="auto">
          <a:xfrm>
            <a:off x="3106834" y="1447800"/>
            <a:ext cx="6781800" cy="5181600"/>
          </a:xfrm>
          <a:prstGeom prst="rect">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5844" name="Rectangle 2"/>
          <p:cNvSpPr>
            <a:spLocks noGrp="1" noChangeArrowheads="1"/>
          </p:cNvSpPr>
          <p:nvPr>
            <p:ph type="title"/>
          </p:nvPr>
        </p:nvSpPr>
        <p:spPr>
          <a:xfrm>
            <a:off x="921662" y="385554"/>
            <a:ext cx="7772400" cy="948238"/>
          </a:xfrm>
        </p:spPr>
        <p:txBody>
          <a:bodyPr/>
          <a:lstStyle/>
          <a:p>
            <a:pPr eaLnBrk="1" hangingPunct="1"/>
            <a:r>
              <a:rPr lang="en-US" altLang="en-US" dirty="0"/>
              <a:t>Phases of the Unified Process</a:t>
            </a:r>
          </a:p>
        </p:txBody>
      </p:sp>
      <p:grpSp>
        <p:nvGrpSpPr>
          <p:cNvPr id="35845" name="Group 1882"/>
          <p:cNvGrpSpPr>
            <a:grpSpLocks/>
          </p:cNvGrpSpPr>
          <p:nvPr/>
        </p:nvGrpSpPr>
        <p:grpSpPr bwMode="auto">
          <a:xfrm>
            <a:off x="3600450" y="2286000"/>
            <a:ext cx="5638800" cy="3124200"/>
            <a:chOff x="1260" y="1792"/>
            <a:chExt cx="2896" cy="1440"/>
          </a:xfrm>
        </p:grpSpPr>
        <p:sp>
          <p:nvSpPr>
            <p:cNvPr id="35866" name="Freeform 1534"/>
            <p:cNvSpPr>
              <a:spLocks/>
            </p:cNvSpPr>
            <p:nvPr/>
          </p:nvSpPr>
          <p:spPr bwMode="auto">
            <a:xfrm>
              <a:off x="1340" y="3152"/>
              <a:ext cx="72" cy="72"/>
            </a:xfrm>
            <a:custGeom>
              <a:avLst/>
              <a:gdLst>
                <a:gd name="T0" fmla="*/ 16 w 72"/>
                <a:gd name="T1" fmla="*/ 72 h 72"/>
                <a:gd name="T2" fmla="*/ 16 w 72"/>
                <a:gd name="T3" fmla="*/ 64 h 72"/>
                <a:gd name="T4" fmla="*/ 0 w 72"/>
                <a:gd name="T5" fmla="*/ 48 h 72"/>
                <a:gd name="T6" fmla="*/ 56 w 72"/>
                <a:gd name="T7" fmla="*/ 0 h 72"/>
                <a:gd name="T8" fmla="*/ 72 w 72"/>
                <a:gd name="T9" fmla="*/ 16 h 72"/>
                <a:gd name="T10" fmla="*/ 16 w 72"/>
                <a:gd name="T11" fmla="*/ 72 h 72"/>
                <a:gd name="T12" fmla="*/ 16 w 72"/>
                <a:gd name="T13" fmla="*/ 72 h 72"/>
                <a:gd name="T14" fmla="*/ 0 60000 65536"/>
                <a:gd name="T15" fmla="*/ 0 60000 65536"/>
                <a:gd name="T16" fmla="*/ 0 60000 65536"/>
                <a:gd name="T17" fmla="*/ 0 60000 65536"/>
                <a:gd name="T18" fmla="*/ 0 60000 65536"/>
                <a:gd name="T19" fmla="*/ 0 60000 65536"/>
                <a:gd name="T20" fmla="*/ 0 60000 65536"/>
                <a:gd name="T21" fmla="*/ 0 w 72"/>
                <a:gd name="T22" fmla="*/ 0 h 72"/>
                <a:gd name="T23" fmla="*/ 72 w 72"/>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72">
                  <a:moveTo>
                    <a:pt x="16" y="72"/>
                  </a:moveTo>
                  <a:lnTo>
                    <a:pt x="16" y="64"/>
                  </a:lnTo>
                  <a:lnTo>
                    <a:pt x="0" y="48"/>
                  </a:lnTo>
                  <a:lnTo>
                    <a:pt x="56" y="0"/>
                  </a:lnTo>
                  <a:lnTo>
                    <a:pt x="72" y="16"/>
                  </a:lnTo>
                  <a:lnTo>
                    <a:pt x="1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7" name="Freeform 1535"/>
            <p:cNvSpPr>
              <a:spLocks/>
            </p:cNvSpPr>
            <p:nvPr/>
          </p:nvSpPr>
          <p:spPr bwMode="auto">
            <a:xfrm>
              <a:off x="1324" y="3136"/>
              <a:ext cx="72" cy="64"/>
            </a:xfrm>
            <a:custGeom>
              <a:avLst/>
              <a:gdLst>
                <a:gd name="T0" fmla="*/ 8 w 72"/>
                <a:gd name="T1" fmla="*/ 64 h 64"/>
                <a:gd name="T2" fmla="*/ 8 w 72"/>
                <a:gd name="T3" fmla="*/ 64 h 64"/>
                <a:gd name="T4" fmla="*/ 0 w 72"/>
                <a:gd name="T5" fmla="*/ 40 h 64"/>
                <a:gd name="T6" fmla="*/ 64 w 72"/>
                <a:gd name="T7" fmla="*/ 0 h 64"/>
                <a:gd name="T8" fmla="*/ 72 w 72"/>
                <a:gd name="T9" fmla="*/ 16 h 64"/>
                <a:gd name="T10" fmla="*/ 16 w 72"/>
                <a:gd name="T11" fmla="*/ 64 h 64"/>
                <a:gd name="T12" fmla="*/ 8 w 72"/>
                <a:gd name="T13" fmla="*/ 64 h 64"/>
                <a:gd name="T14" fmla="*/ 0 60000 65536"/>
                <a:gd name="T15" fmla="*/ 0 60000 65536"/>
                <a:gd name="T16" fmla="*/ 0 60000 65536"/>
                <a:gd name="T17" fmla="*/ 0 60000 65536"/>
                <a:gd name="T18" fmla="*/ 0 60000 65536"/>
                <a:gd name="T19" fmla="*/ 0 60000 65536"/>
                <a:gd name="T20" fmla="*/ 0 60000 65536"/>
                <a:gd name="T21" fmla="*/ 0 w 72"/>
                <a:gd name="T22" fmla="*/ 0 h 64"/>
                <a:gd name="T23" fmla="*/ 72 w 72"/>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64">
                  <a:moveTo>
                    <a:pt x="8" y="64"/>
                  </a:moveTo>
                  <a:lnTo>
                    <a:pt x="8" y="64"/>
                  </a:lnTo>
                  <a:lnTo>
                    <a:pt x="0" y="40"/>
                  </a:lnTo>
                  <a:lnTo>
                    <a:pt x="64" y="0"/>
                  </a:lnTo>
                  <a:lnTo>
                    <a:pt x="72" y="16"/>
                  </a:lnTo>
                  <a:lnTo>
                    <a:pt x="16" y="64"/>
                  </a:lnTo>
                  <a:lnTo>
                    <a:pt x="8"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8" name="Freeform 1536"/>
            <p:cNvSpPr>
              <a:spLocks/>
            </p:cNvSpPr>
            <p:nvPr/>
          </p:nvSpPr>
          <p:spPr bwMode="auto">
            <a:xfrm>
              <a:off x="1308" y="3120"/>
              <a:ext cx="80" cy="56"/>
            </a:xfrm>
            <a:custGeom>
              <a:avLst/>
              <a:gdLst>
                <a:gd name="T0" fmla="*/ 8 w 80"/>
                <a:gd name="T1" fmla="*/ 56 h 56"/>
                <a:gd name="T2" fmla="*/ 8 w 80"/>
                <a:gd name="T3" fmla="*/ 48 h 56"/>
                <a:gd name="T4" fmla="*/ 0 w 80"/>
                <a:gd name="T5" fmla="*/ 32 h 56"/>
                <a:gd name="T6" fmla="*/ 72 w 80"/>
                <a:gd name="T7" fmla="*/ 0 h 56"/>
                <a:gd name="T8" fmla="*/ 80 w 80"/>
                <a:gd name="T9" fmla="*/ 24 h 56"/>
                <a:gd name="T10" fmla="*/ 16 w 80"/>
                <a:gd name="T11" fmla="*/ 56 h 56"/>
                <a:gd name="T12" fmla="*/ 8 w 80"/>
                <a:gd name="T13" fmla="*/ 56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8" y="56"/>
                  </a:moveTo>
                  <a:lnTo>
                    <a:pt x="8" y="48"/>
                  </a:lnTo>
                  <a:lnTo>
                    <a:pt x="0" y="32"/>
                  </a:lnTo>
                  <a:lnTo>
                    <a:pt x="72" y="0"/>
                  </a:lnTo>
                  <a:lnTo>
                    <a:pt x="80" y="24"/>
                  </a:lnTo>
                  <a:lnTo>
                    <a:pt x="16" y="56"/>
                  </a:lnTo>
                  <a:lnTo>
                    <a:pt x="8"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9" name="Freeform 1537"/>
            <p:cNvSpPr>
              <a:spLocks/>
            </p:cNvSpPr>
            <p:nvPr/>
          </p:nvSpPr>
          <p:spPr bwMode="auto">
            <a:xfrm>
              <a:off x="1308" y="3112"/>
              <a:ext cx="72" cy="40"/>
            </a:xfrm>
            <a:custGeom>
              <a:avLst/>
              <a:gdLst>
                <a:gd name="T0" fmla="*/ 0 w 72"/>
                <a:gd name="T1" fmla="*/ 40 h 40"/>
                <a:gd name="T2" fmla="*/ 0 w 72"/>
                <a:gd name="T3" fmla="*/ 32 h 40"/>
                <a:gd name="T4" fmla="*/ 0 w 72"/>
                <a:gd name="T5" fmla="*/ 16 h 40"/>
                <a:gd name="T6" fmla="*/ 72 w 72"/>
                <a:gd name="T7" fmla="*/ 0 h 40"/>
                <a:gd name="T8" fmla="*/ 72 w 72"/>
                <a:gd name="T9" fmla="*/ 24 h 40"/>
                <a:gd name="T10" fmla="*/ 0 w 72"/>
                <a:gd name="T11" fmla="*/ 40 h 40"/>
                <a:gd name="T12" fmla="*/ 0 w 72"/>
                <a:gd name="T13" fmla="*/ 40 h 40"/>
                <a:gd name="T14" fmla="*/ 0 60000 65536"/>
                <a:gd name="T15" fmla="*/ 0 60000 65536"/>
                <a:gd name="T16" fmla="*/ 0 60000 65536"/>
                <a:gd name="T17" fmla="*/ 0 60000 65536"/>
                <a:gd name="T18" fmla="*/ 0 60000 65536"/>
                <a:gd name="T19" fmla="*/ 0 60000 65536"/>
                <a:gd name="T20" fmla="*/ 0 60000 65536"/>
                <a:gd name="T21" fmla="*/ 0 w 72"/>
                <a:gd name="T22" fmla="*/ 0 h 40"/>
                <a:gd name="T23" fmla="*/ 72 w 72"/>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40">
                  <a:moveTo>
                    <a:pt x="0" y="40"/>
                  </a:moveTo>
                  <a:lnTo>
                    <a:pt x="0" y="32"/>
                  </a:lnTo>
                  <a:lnTo>
                    <a:pt x="0" y="16"/>
                  </a:lnTo>
                  <a:lnTo>
                    <a:pt x="72" y="0"/>
                  </a:lnTo>
                  <a:lnTo>
                    <a:pt x="72" y="24"/>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70" name="Freeform 1538"/>
            <p:cNvSpPr>
              <a:spLocks/>
            </p:cNvSpPr>
            <p:nvPr/>
          </p:nvSpPr>
          <p:spPr bwMode="auto">
            <a:xfrm>
              <a:off x="1300" y="3096"/>
              <a:ext cx="80" cy="32"/>
            </a:xfrm>
            <a:custGeom>
              <a:avLst/>
              <a:gdLst>
                <a:gd name="T0" fmla="*/ 0 w 80"/>
                <a:gd name="T1" fmla="*/ 24 h 32"/>
                <a:gd name="T2" fmla="*/ 8 w 80"/>
                <a:gd name="T3" fmla="*/ 16 h 32"/>
                <a:gd name="T4" fmla="*/ 8 w 80"/>
                <a:gd name="T5" fmla="*/ 0 h 32"/>
                <a:gd name="T6" fmla="*/ 80 w 80"/>
                <a:gd name="T7" fmla="*/ 8 h 32"/>
                <a:gd name="T8" fmla="*/ 80 w 80"/>
                <a:gd name="T9" fmla="*/ 32 h 32"/>
                <a:gd name="T10" fmla="*/ 8 w 80"/>
                <a:gd name="T11" fmla="*/ 32 h 32"/>
                <a:gd name="T12" fmla="*/ 0 w 80"/>
                <a:gd name="T13" fmla="*/ 24 h 32"/>
                <a:gd name="T14" fmla="*/ 0 60000 65536"/>
                <a:gd name="T15" fmla="*/ 0 60000 65536"/>
                <a:gd name="T16" fmla="*/ 0 60000 65536"/>
                <a:gd name="T17" fmla="*/ 0 60000 65536"/>
                <a:gd name="T18" fmla="*/ 0 60000 65536"/>
                <a:gd name="T19" fmla="*/ 0 60000 65536"/>
                <a:gd name="T20" fmla="*/ 0 60000 65536"/>
                <a:gd name="T21" fmla="*/ 0 w 80"/>
                <a:gd name="T22" fmla="*/ 0 h 32"/>
                <a:gd name="T23" fmla="*/ 80 w 80"/>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2">
                  <a:moveTo>
                    <a:pt x="0" y="24"/>
                  </a:moveTo>
                  <a:lnTo>
                    <a:pt x="8" y="16"/>
                  </a:lnTo>
                  <a:lnTo>
                    <a:pt x="8" y="0"/>
                  </a:lnTo>
                  <a:lnTo>
                    <a:pt x="80" y="8"/>
                  </a:lnTo>
                  <a:lnTo>
                    <a:pt x="80" y="32"/>
                  </a:lnTo>
                  <a:lnTo>
                    <a:pt x="8" y="32"/>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71" name="Freeform 1539"/>
            <p:cNvSpPr>
              <a:spLocks/>
            </p:cNvSpPr>
            <p:nvPr/>
          </p:nvSpPr>
          <p:spPr bwMode="auto">
            <a:xfrm>
              <a:off x="1308" y="3064"/>
              <a:ext cx="80" cy="48"/>
            </a:xfrm>
            <a:custGeom>
              <a:avLst/>
              <a:gdLst>
                <a:gd name="T0" fmla="*/ 0 w 80"/>
                <a:gd name="T1" fmla="*/ 24 h 48"/>
                <a:gd name="T2" fmla="*/ 0 w 80"/>
                <a:gd name="T3" fmla="*/ 24 h 48"/>
                <a:gd name="T4" fmla="*/ 8 w 80"/>
                <a:gd name="T5" fmla="*/ 0 h 48"/>
                <a:gd name="T6" fmla="*/ 80 w 80"/>
                <a:gd name="T7" fmla="*/ 32 h 48"/>
                <a:gd name="T8" fmla="*/ 72 w 80"/>
                <a:gd name="T9" fmla="*/ 48 h 48"/>
                <a:gd name="T10" fmla="*/ 0 w 80"/>
                <a:gd name="T11" fmla="*/ 32 h 48"/>
                <a:gd name="T12" fmla="*/ 0 w 80"/>
                <a:gd name="T13" fmla="*/ 24 h 48"/>
                <a:gd name="T14" fmla="*/ 0 60000 65536"/>
                <a:gd name="T15" fmla="*/ 0 60000 65536"/>
                <a:gd name="T16" fmla="*/ 0 60000 65536"/>
                <a:gd name="T17" fmla="*/ 0 60000 65536"/>
                <a:gd name="T18" fmla="*/ 0 60000 65536"/>
                <a:gd name="T19" fmla="*/ 0 60000 65536"/>
                <a:gd name="T20" fmla="*/ 0 60000 65536"/>
                <a:gd name="T21" fmla="*/ 0 w 80"/>
                <a:gd name="T22" fmla="*/ 0 h 48"/>
                <a:gd name="T23" fmla="*/ 80 w 80"/>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48">
                  <a:moveTo>
                    <a:pt x="0" y="24"/>
                  </a:moveTo>
                  <a:lnTo>
                    <a:pt x="0" y="24"/>
                  </a:lnTo>
                  <a:lnTo>
                    <a:pt x="8" y="0"/>
                  </a:lnTo>
                  <a:lnTo>
                    <a:pt x="80" y="32"/>
                  </a:lnTo>
                  <a:lnTo>
                    <a:pt x="72" y="48"/>
                  </a:lnTo>
                  <a:lnTo>
                    <a:pt x="0" y="32"/>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72" name="Freeform 1540"/>
            <p:cNvSpPr>
              <a:spLocks/>
            </p:cNvSpPr>
            <p:nvPr/>
          </p:nvSpPr>
          <p:spPr bwMode="auto">
            <a:xfrm>
              <a:off x="1316" y="3040"/>
              <a:ext cx="80" cy="64"/>
            </a:xfrm>
            <a:custGeom>
              <a:avLst/>
              <a:gdLst>
                <a:gd name="T0" fmla="*/ 0 w 80"/>
                <a:gd name="T1" fmla="*/ 24 h 64"/>
                <a:gd name="T2" fmla="*/ 8 w 80"/>
                <a:gd name="T3" fmla="*/ 16 h 64"/>
                <a:gd name="T4" fmla="*/ 16 w 80"/>
                <a:gd name="T5" fmla="*/ 0 h 64"/>
                <a:gd name="T6" fmla="*/ 80 w 80"/>
                <a:gd name="T7" fmla="*/ 48 h 64"/>
                <a:gd name="T8" fmla="*/ 72 w 80"/>
                <a:gd name="T9" fmla="*/ 64 h 64"/>
                <a:gd name="T10" fmla="*/ 0 w 80"/>
                <a:gd name="T11" fmla="*/ 24 h 64"/>
                <a:gd name="T12" fmla="*/ 0 w 80"/>
                <a:gd name="T13" fmla="*/ 24 h 64"/>
                <a:gd name="T14" fmla="*/ 0 60000 65536"/>
                <a:gd name="T15" fmla="*/ 0 60000 65536"/>
                <a:gd name="T16" fmla="*/ 0 60000 65536"/>
                <a:gd name="T17" fmla="*/ 0 60000 65536"/>
                <a:gd name="T18" fmla="*/ 0 60000 65536"/>
                <a:gd name="T19" fmla="*/ 0 60000 65536"/>
                <a:gd name="T20" fmla="*/ 0 60000 65536"/>
                <a:gd name="T21" fmla="*/ 0 w 80"/>
                <a:gd name="T22" fmla="*/ 0 h 64"/>
                <a:gd name="T23" fmla="*/ 80 w 80"/>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64">
                  <a:moveTo>
                    <a:pt x="0" y="24"/>
                  </a:moveTo>
                  <a:lnTo>
                    <a:pt x="8" y="16"/>
                  </a:lnTo>
                  <a:lnTo>
                    <a:pt x="16" y="0"/>
                  </a:lnTo>
                  <a:lnTo>
                    <a:pt x="80" y="48"/>
                  </a:lnTo>
                  <a:lnTo>
                    <a:pt x="72" y="6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73" name="Freeform 1541"/>
            <p:cNvSpPr>
              <a:spLocks/>
            </p:cNvSpPr>
            <p:nvPr/>
          </p:nvSpPr>
          <p:spPr bwMode="auto">
            <a:xfrm>
              <a:off x="1332" y="3016"/>
              <a:ext cx="80" cy="72"/>
            </a:xfrm>
            <a:custGeom>
              <a:avLst/>
              <a:gdLst>
                <a:gd name="T0" fmla="*/ 0 w 80"/>
                <a:gd name="T1" fmla="*/ 24 h 72"/>
                <a:gd name="T2" fmla="*/ 8 w 80"/>
                <a:gd name="T3" fmla="*/ 24 h 72"/>
                <a:gd name="T4" fmla="*/ 24 w 80"/>
                <a:gd name="T5" fmla="*/ 0 h 72"/>
                <a:gd name="T6" fmla="*/ 80 w 80"/>
                <a:gd name="T7" fmla="*/ 56 h 72"/>
                <a:gd name="T8" fmla="*/ 64 w 80"/>
                <a:gd name="T9" fmla="*/ 72 h 72"/>
                <a:gd name="T10" fmla="*/ 0 w 80"/>
                <a:gd name="T11" fmla="*/ 24 h 72"/>
                <a:gd name="T12" fmla="*/ 0 w 80"/>
                <a:gd name="T13" fmla="*/ 24 h 72"/>
                <a:gd name="T14" fmla="*/ 0 60000 65536"/>
                <a:gd name="T15" fmla="*/ 0 60000 65536"/>
                <a:gd name="T16" fmla="*/ 0 60000 65536"/>
                <a:gd name="T17" fmla="*/ 0 60000 65536"/>
                <a:gd name="T18" fmla="*/ 0 60000 65536"/>
                <a:gd name="T19" fmla="*/ 0 60000 65536"/>
                <a:gd name="T20" fmla="*/ 0 60000 65536"/>
                <a:gd name="T21" fmla="*/ 0 w 80"/>
                <a:gd name="T22" fmla="*/ 0 h 72"/>
                <a:gd name="T23" fmla="*/ 80 w 80"/>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72">
                  <a:moveTo>
                    <a:pt x="0" y="24"/>
                  </a:moveTo>
                  <a:lnTo>
                    <a:pt x="8" y="24"/>
                  </a:lnTo>
                  <a:lnTo>
                    <a:pt x="24" y="0"/>
                  </a:lnTo>
                  <a:lnTo>
                    <a:pt x="80" y="56"/>
                  </a:lnTo>
                  <a:lnTo>
                    <a:pt x="64" y="72"/>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74" name="Freeform 1542"/>
            <p:cNvSpPr>
              <a:spLocks/>
            </p:cNvSpPr>
            <p:nvPr/>
          </p:nvSpPr>
          <p:spPr bwMode="auto">
            <a:xfrm>
              <a:off x="1356" y="3000"/>
              <a:ext cx="72" cy="80"/>
            </a:xfrm>
            <a:custGeom>
              <a:avLst/>
              <a:gdLst>
                <a:gd name="T0" fmla="*/ 0 w 72"/>
                <a:gd name="T1" fmla="*/ 16 h 80"/>
                <a:gd name="T2" fmla="*/ 0 w 72"/>
                <a:gd name="T3" fmla="*/ 16 h 80"/>
                <a:gd name="T4" fmla="*/ 24 w 72"/>
                <a:gd name="T5" fmla="*/ 0 h 80"/>
                <a:gd name="T6" fmla="*/ 72 w 72"/>
                <a:gd name="T7" fmla="*/ 56 h 80"/>
                <a:gd name="T8" fmla="*/ 48 w 72"/>
                <a:gd name="T9" fmla="*/ 80 h 80"/>
                <a:gd name="T10" fmla="*/ 0 w 72"/>
                <a:gd name="T11" fmla="*/ 16 h 80"/>
                <a:gd name="T12" fmla="*/ 0 w 72"/>
                <a:gd name="T13" fmla="*/ 16 h 80"/>
                <a:gd name="T14" fmla="*/ 0 60000 65536"/>
                <a:gd name="T15" fmla="*/ 0 60000 65536"/>
                <a:gd name="T16" fmla="*/ 0 60000 65536"/>
                <a:gd name="T17" fmla="*/ 0 60000 65536"/>
                <a:gd name="T18" fmla="*/ 0 60000 65536"/>
                <a:gd name="T19" fmla="*/ 0 60000 65536"/>
                <a:gd name="T20" fmla="*/ 0 60000 65536"/>
                <a:gd name="T21" fmla="*/ 0 w 72"/>
                <a:gd name="T22" fmla="*/ 0 h 80"/>
                <a:gd name="T23" fmla="*/ 72 w 72"/>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80">
                  <a:moveTo>
                    <a:pt x="0" y="16"/>
                  </a:moveTo>
                  <a:lnTo>
                    <a:pt x="0" y="16"/>
                  </a:lnTo>
                  <a:lnTo>
                    <a:pt x="24" y="0"/>
                  </a:lnTo>
                  <a:lnTo>
                    <a:pt x="72" y="56"/>
                  </a:lnTo>
                  <a:lnTo>
                    <a:pt x="48" y="8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75" name="Freeform 1543"/>
            <p:cNvSpPr>
              <a:spLocks/>
            </p:cNvSpPr>
            <p:nvPr/>
          </p:nvSpPr>
          <p:spPr bwMode="auto">
            <a:xfrm>
              <a:off x="1380" y="2984"/>
              <a:ext cx="72" cy="80"/>
            </a:xfrm>
            <a:custGeom>
              <a:avLst/>
              <a:gdLst>
                <a:gd name="T0" fmla="*/ 0 w 72"/>
                <a:gd name="T1" fmla="*/ 16 h 80"/>
                <a:gd name="T2" fmla="*/ 0 w 72"/>
                <a:gd name="T3" fmla="*/ 16 h 80"/>
                <a:gd name="T4" fmla="*/ 24 w 72"/>
                <a:gd name="T5" fmla="*/ 0 h 80"/>
                <a:gd name="T6" fmla="*/ 72 w 72"/>
                <a:gd name="T7" fmla="*/ 64 h 80"/>
                <a:gd name="T8" fmla="*/ 40 w 72"/>
                <a:gd name="T9" fmla="*/ 80 h 80"/>
                <a:gd name="T10" fmla="*/ 0 w 72"/>
                <a:gd name="T11" fmla="*/ 16 h 80"/>
                <a:gd name="T12" fmla="*/ 0 w 72"/>
                <a:gd name="T13" fmla="*/ 16 h 80"/>
                <a:gd name="T14" fmla="*/ 0 60000 65536"/>
                <a:gd name="T15" fmla="*/ 0 60000 65536"/>
                <a:gd name="T16" fmla="*/ 0 60000 65536"/>
                <a:gd name="T17" fmla="*/ 0 60000 65536"/>
                <a:gd name="T18" fmla="*/ 0 60000 65536"/>
                <a:gd name="T19" fmla="*/ 0 60000 65536"/>
                <a:gd name="T20" fmla="*/ 0 60000 65536"/>
                <a:gd name="T21" fmla="*/ 0 w 72"/>
                <a:gd name="T22" fmla="*/ 0 h 80"/>
                <a:gd name="T23" fmla="*/ 72 w 72"/>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80">
                  <a:moveTo>
                    <a:pt x="0" y="16"/>
                  </a:moveTo>
                  <a:lnTo>
                    <a:pt x="0" y="16"/>
                  </a:lnTo>
                  <a:lnTo>
                    <a:pt x="24" y="0"/>
                  </a:lnTo>
                  <a:lnTo>
                    <a:pt x="72" y="64"/>
                  </a:lnTo>
                  <a:lnTo>
                    <a:pt x="40" y="8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76" name="Freeform 1544"/>
            <p:cNvSpPr>
              <a:spLocks/>
            </p:cNvSpPr>
            <p:nvPr/>
          </p:nvSpPr>
          <p:spPr bwMode="auto">
            <a:xfrm>
              <a:off x="1404" y="2968"/>
              <a:ext cx="72" cy="80"/>
            </a:xfrm>
            <a:custGeom>
              <a:avLst/>
              <a:gdLst>
                <a:gd name="T0" fmla="*/ 8 w 72"/>
                <a:gd name="T1" fmla="*/ 16 h 80"/>
                <a:gd name="T2" fmla="*/ 8 w 72"/>
                <a:gd name="T3" fmla="*/ 8 h 80"/>
                <a:gd name="T4" fmla="*/ 32 w 72"/>
                <a:gd name="T5" fmla="*/ 0 h 80"/>
                <a:gd name="T6" fmla="*/ 72 w 72"/>
                <a:gd name="T7" fmla="*/ 64 h 80"/>
                <a:gd name="T8" fmla="*/ 40 w 72"/>
                <a:gd name="T9" fmla="*/ 80 h 80"/>
                <a:gd name="T10" fmla="*/ 0 w 72"/>
                <a:gd name="T11" fmla="*/ 16 h 80"/>
                <a:gd name="T12" fmla="*/ 8 w 72"/>
                <a:gd name="T13" fmla="*/ 16 h 80"/>
                <a:gd name="T14" fmla="*/ 0 60000 65536"/>
                <a:gd name="T15" fmla="*/ 0 60000 65536"/>
                <a:gd name="T16" fmla="*/ 0 60000 65536"/>
                <a:gd name="T17" fmla="*/ 0 60000 65536"/>
                <a:gd name="T18" fmla="*/ 0 60000 65536"/>
                <a:gd name="T19" fmla="*/ 0 60000 65536"/>
                <a:gd name="T20" fmla="*/ 0 60000 65536"/>
                <a:gd name="T21" fmla="*/ 0 w 72"/>
                <a:gd name="T22" fmla="*/ 0 h 80"/>
                <a:gd name="T23" fmla="*/ 72 w 72"/>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80">
                  <a:moveTo>
                    <a:pt x="8" y="16"/>
                  </a:moveTo>
                  <a:lnTo>
                    <a:pt x="8" y="8"/>
                  </a:lnTo>
                  <a:lnTo>
                    <a:pt x="32" y="0"/>
                  </a:lnTo>
                  <a:lnTo>
                    <a:pt x="72" y="64"/>
                  </a:lnTo>
                  <a:lnTo>
                    <a:pt x="40" y="80"/>
                  </a:lnTo>
                  <a:lnTo>
                    <a:pt x="0" y="16"/>
                  </a:lnTo>
                  <a:lnTo>
                    <a:pt x="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77" name="Freeform 1545"/>
            <p:cNvSpPr>
              <a:spLocks/>
            </p:cNvSpPr>
            <p:nvPr/>
          </p:nvSpPr>
          <p:spPr bwMode="auto">
            <a:xfrm>
              <a:off x="1436" y="2952"/>
              <a:ext cx="64" cy="80"/>
            </a:xfrm>
            <a:custGeom>
              <a:avLst/>
              <a:gdLst>
                <a:gd name="T0" fmla="*/ 8 w 64"/>
                <a:gd name="T1" fmla="*/ 16 h 80"/>
                <a:gd name="T2" fmla="*/ 8 w 64"/>
                <a:gd name="T3" fmla="*/ 16 h 80"/>
                <a:gd name="T4" fmla="*/ 40 w 64"/>
                <a:gd name="T5" fmla="*/ 0 h 80"/>
                <a:gd name="T6" fmla="*/ 64 w 64"/>
                <a:gd name="T7" fmla="*/ 72 h 80"/>
                <a:gd name="T8" fmla="*/ 32 w 64"/>
                <a:gd name="T9" fmla="*/ 80 h 80"/>
                <a:gd name="T10" fmla="*/ 0 w 64"/>
                <a:gd name="T11" fmla="*/ 16 h 80"/>
                <a:gd name="T12" fmla="*/ 8 w 64"/>
                <a:gd name="T13" fmla="*/ 16 h 80"/>
                <a:gd name="T14" fmla="*/ 0 60000 65536"/>
                <a:gd name="T15" fmla="*/ 0 60000 65536"/>
                <a:gd name="T16" fmla="*/ 0 60000 65536"/>
                <a:gd name="T17" fmla="*/ 0 60000 65536"/>
                <a:gd name="T18" fmla="*/ 0 60000 65536"/>
                <a:gd name="T19" fmla="*/ 0 60000 65536"/>
                <a:gd name="T20" fmla="*/ 0 60000 65536"/>
                <a:gd name="T21" fmla="*/ 0 w 64"/>
                <a:gd name="T22" fmla="*/ 0 h 80"/>
                <a:gd name="T23" fmla="*/ 64 w 64"/>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80">
                  <a:moveTo>
                    <a:pt x="8" y="16"/>
                  </a:moveTo>
                  <a:lnTo>
                    <a:pt x="8" y="16"/>
                  </a:lnTo>
                  <a:lnTo>
                    <a:pt x="40" y="0"/>
                  </a:lnTo>
                  <a:lnTo>
                    <a:pt x="64" y="72"/>
                  </a:lnTo>
                  <a:lnTo>
                    <a:pt x="32" y="80"/>
                  </a:lnTo>
                  <a:lnTo>
                    <a:pt x="0" y="16"/>
                  </a:lnTo>
                  <a:lnTo>
                    <a:pt x="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78" name="Freeform 1546"/>
            <p:cNvSpPr>
              <a:spLocks/>
            </p:cNvSpPr>
            <p:nvPr/>
          </p:nvSpPr>
          <p:spPr bwMode="auto">
            <a:xfrm>
              <a:off x="1476" y="2928"/>
              <a:ext cx="96" cy="96"/>
            </a:xfrm>
            <a:custGeom>
              <a:avLst/>
              <a:gdLst>
                <a:gd name="T0" fmla="*/ 0 w 96"/>
                <a:gd name="T1" fmla="*/ 24 h 96"/>
                <a:gd name="T2" fmla="*/ 0 w 96"/>
                <a:gd name="T3" fmla="*/ 24 h 96"/>
                <a:gd name="T4" fmla="*/ 72 w 96"/>
                <a:gd name="T5" fmla="*/ 0 h 96"/>
                <a:gd name="T6" fmla="*/ 96 w 96"/>
                <a:gd name="T7" fmla="*/ 72 h 96"/>
                <a:gd name="T8" fmla="*/ 24 w 96"/>
                <a:gd name="T9" fmla="*/ 96 h 96"/>
                <a:gd name="T10" fmla="*/ 0 w 96"/>
                <a:gd name="T11" fmla="*/ 24 h 96"/>
                <a:gd name="T12" fmla="*/ 0 w 96"/>
                <a:gd name="T13" fmla="*/ 24 h 96"/>
                <a:gd name="T14" fmla="*/ 0 60000 65536"/>
                <a:gd name="T15" fmla="*/ 0 60000 65536"/>
                <a:gd name="T16" fmla="*/ 0 60000 65536"/>
                <a:gd name="T17" fmla="*/ 0 60000 65536"/>
                <a:gd name="T18" fmla="*/ 0 60000 65536"/>
                <a:gd name="T19" fmla="*/ 0 60000 65536"/>
                <a:gd name="T20" fmla="*/ 0 60000 65536"/>
                <a:gd name="T21" fmla="*/ 0 w 96"/>
                <a:gd name="T22" fmla="*/ 0 h 96"/>
                <a:gd name="T23" fmla="*/ 96 w 96"/>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96">
                  <a:moveTo>
                    <a:pt x="0" y="24"/>
                  </a:moveTo>
                  <a:lnTo>
                    <a:pt x="0" y="24"/>
                  </a:lnTo>
                  <a:lnTo>
                    <a:pt x="72" y="0"/>
                  </a:lnTo>
                  <a:lnTo>
                    <a:pt x="96" y="72"/>
                  </a:lnTo>
                  <a:lnTo>
                    <a:pt x="24" y="96"/>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79" name="Freeform 1547"/>
            <p:cNvSpPr>
              <a:spLocks/>
            </p:cNvSpPr>
            <p:nvPr/>
          </p:nvSpPr>
          <p:spPr bwMode="auto">
            <a:xfrm>
              <a:off x="1548" y="2912"/>
              <a:ext cx="104" cy="88"/>
            </a:xfrm>
            <a:custGeom>
              <a:avLst/>
              <a:gdLst>
                <a:gd name="T0" fmla="*/ 8 w 104"/>
                <a:gd name="T1" fmla="*/ 16 h 88"/>
                <a:gd name="T2" fmla="*/ 8 w 104"/>
                <a:gd name="T3" fmla="*/ 16 h 88"/>
                <a:gd name="T4" fmla="*/ 88 w 104"/>
                <a:gd name="T5" fmla="*/ 0 h 88"/>
                <a:gd name="T6" fmla="*/ 104 w 104"/>
                <a:gd name="T7" fmla="*/ 72 h 88"/>
                <a:gd name="T8" fmla="*/ 24 w 104"/>
                <a:gd name="T9" fmla="*/ 88 h 88"/>
                <a:gd name="T10" fmla="*/ 0 w 104"/>
                <a:gd name="T11" fmla="*/ 16 h 88"/>
                <a:gd name="T12" fmla="*/ 8 w 104"/>
                <a:gd name="T13" fmla="*/ 16 h 88"/>
                <a:gd name="T14" fmla="*/ 0 60000 65536"/>
                <a:gd name="T15" fmla="*/ 0 60000 65536"/>
                <a:gd name="T16" fmla="*/ 0 60000 65536"/>
                <a:gd name="T17" fmla="*/ 0 60000 65536"/>
                <a:gd name="T18" fmla="*/ 0 60000 65536"/>
                <a:gd name="T19" fmla="*/ 0 60000 65536"/>
                <a:gd name="T20" fmla="*/ 0 60000 65536"/>
                <a:gd name="T21" fmla="*/ 0 w 104"/>
                <a:gd name="T22" fmla="*/ 0 h 88"/>
                <a:gd name="T23" fmla="*/ 104 w 10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8">
                  <a:moveTo>
                    <a:pt x="8" y="16"/>
                  </a:moveTo>
                  <a:lnTo>
                    <a:pt x="8" y="16"/>
                  </a:lnTo>
                  <a:lnTo>
                    <a:pt x="88" y="0"/>
                  </a:lnTo>
                  <a:lnTo>
                    <a:pt x="104" y="72"/>
                  </a:lnTo>
                  <a:lnTo>
                    <a:pt x="24" y="88"/>
                  </a:lnTo>
                  <a:lnTo>
                    <a:pt x="0" y="16"/>
                  </a:lnTo>
                  <a:lnTo>
                    <a:pt x="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0" name="Freeform 1548"/>
            <p:cNvSpPr>
              <a:spLocks/>
            </p:cNvSpPr>
            <p:nvPr/>
          </p:nvSpPr>
          <p:spPr bwMode="auto">
            <a:xfrm>
              <a:off x="1636" y="2896"/>
              <a:ext cx="104" cy="88"/>
            </a:xfrm>
            <a:custGeom>
              <a:avLst/>
              <a:gdLst>
                <a:gd name="T0" fmla="*/ 0 w 104"/>
                <a:gd name="T1" fmla="*/ 8 h 88"/>
                <a:gd name="T2" fmla="*/ 8 w 104"/>
                <a:gd name="T3" fmla="*/ 8 h 88"/>
                <a:gd name="T4" fmla="*/ 96 w 104"/>
                <a:gd name="T5" fmla="*/ 0 h 88"/>
                <a:gd name="T6" fmla="*/ 104 w 104"/>
                <a:gd name="T7" fmla="*/ 80 h 88"/>
                <a:gd name="T8" fmla="*/ 16 w 104"/>
                <a:gd name="T9" fmla="*/ 88 h 88"/>
                <a:gd name="T10" fmla="*/ 0 w 104"/>
                <a:gd name="T11" fmla="*/ 16 h 88"/>
                <a:gd name="T12" fmla="*/ 0 w 104"/>
                <a:gd name="T13" fmla="*/ 8 h 88"/>
                <a:gd name="T14" fmla="*/ 0 60000 65536"/>
                <a:gd name="T15" fmla="*/ 0 60000 65536"/>
                <a:gd name="T16" fmla="*/ 0 60000 65536"/>
                <a:gd name="T17" fmla="*/ 0 60000 65536"/>
                <a:gd name="T18" fmla="*/ 0 60000 65536"/>
                <a:gd name="T19" fmla="*/ 0 60000 65536"/>
                <a:gd name="T20" fmla="*/ 0 60000 65536"/>
                <a:gd name="T21" fmla="*/ 0 w 104"/>
                <a:gd name="T22" fmla="*/ 0 h 88"/>
                <a:gd name="T23" fmla="*/ 104 w 10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8">
                  <a:moveTo>
                    <a:pt x="0" y="8"/>
                  </a:moveTo>
                  <a:lnTo>
                    <a:pt x="8" y="8"/>
                  </a:lnTo>
                  <a:lnTo>
                    <a:pt x="96" y="0"/>
                  </a:lnTo>
                  <a:lnTo>
                    <a:pt x="104" y="80"/>
                  </a:lnTo>
                  <a:lnTo>
                    <a:pt x="16" y="88"/>
                  </a:lnTo>
                  <a:lnTo>
                    <a:pt x="0" y="1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1" name="Freeform 1549"/>
            <p:cNvSpPr>
              <a:spLocks/>
            </p:cNvSpPr>
            <p:nvPr/>
          </p:nvSpPr>
          <p:spPr bwMode="auto">
            <a:xfrm>
              <a:off x="1732" y="2896"/>
              <a:ext cx="104" cy="80"/>
            </a:xfrm>
            <a:custGeom>
              <a:avLst/>
              <a:gdLst>
                <a:gd name="T0" fmla="*/ 0 w 104"/>
                <a:gd name="T1" fmla="*/ 0 h 80"/>
                <a:gd name="T2" fmla="*/ 8 w 104"/>
                <a:gd name="T3" fmla="*/ 0 h 80"/>
                <a:gd name="T4" fmla="*/ 104 w 104"/>
                <a:gd name="T5" fmla="*/ 0 h 80"/>
                <a:gd name="T6" fmla="*/ 104 w 104"/>
                <a:gd name="T7" fmla="*/ 72 h 80"/>
                <a:gd name="T8" fmla="*/ 8 w 104"/>
                <a:gd name="T9" fmla="*/ 80 h 80"/>
                <a:gd name="T10" fmla="*/ 0 w 104"/>
                <a:gd name="T11" fmla="*/ 0 h 80"/>
                <a:gd name="T12" fmla="*/ 0 w 104"/>
                <a:gd name="T13" fmla="*/ 0 h 80"/>
                <a:gd name="T14" fmla="*/ 0 60000 65536"/>
                <a:gd name="T15" fmla="*/ 0 60000 65536"/>
                <a:gd name="T16" fmla="*/ 0 60000 65536"/>
                <a:gd name="T17" fmla="*/ 0 60000 65536"/>
                <a:gd name="T18" fmla="*/ 0 60000 65536"/>
                <a:gd name="T19" fmla="*/ 0 60000 65536"/>
                <a:gd name="T20" fmla="*/ 0 60000 65536"/>
                <a:gd name="T21" fmla="*/ 0 w 104"/>
                <a:gd name="T22" fmla="*/ 0 h 80"/>
                <a:gd name="T23" fmla="*/ 104 w 104"/>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0">
                  <a:moveTo>
                    <a:pt x="0" y="0"/>
                  </a:moveTo>
                  <a:lnTo>
                    <a:pt x="8" y="0"/>
                  </a:lnTo>
                  <a:lnTo>
                    <a:pt x="104" y="0"/>
                  </a:lnTo>
                  <a:lnTo>
                    <a:pt x="104" y="72"/>
                  </a:lnTo>
                  <a:lnTo>
                    <a:pt x="8"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2" name="Freeform 1550"/>
            <p:cNvSpPr>
              <a:spLocks/>
            </p:cNvSpPr>
            <p:nvPr/>
          </p:nvSpPr>
          <p:spPr bwMode="auto">
            <a:xfrm>
              <a:off x="1836" y="2896"/>
              <a:ext cx="104" cy="80"/>
            </a:xfrm>
            <a:custGeom>
              <a:avLst/>
              <a:gdLst>
                <a:gd name="T0" fmla="*/ 0 w 104"/>
                <a:gd name="T1" fmla="*/ 0 h 80"/>
                <a:gd name="T2" fmla="*/ 0 w 104"/>
                <a:gd name="T3" fmla="*/ 0 h 80"/>
                <a:gd name="T4" fmla="*/ 104 w 104"/>
                <a:gd name="T5" fmla="*/ 0 h 80"/>
                <a:gd name="T6" fmla="*/ 96 w 104"/>
                <a:gd name="T7" fmla="*/ 80 h 80"/>
                <a:gd name="T8" fmla="*/ 0 w 104"/>
                <a:gd name="T9" fmla="*/ 72 h 80"/>
                <a:gd name="T10" fmla="*/ 0 w 104"/>
                <a:gd name="T11" fmla="*/ 0 h 80"/>
                <a:gd name="T12" fmla="*/ 0 w 104"/>
                <a:gd name="T13" fmla="*/ 0 h 80"/>
                <a:gd name="T14" fmla="*/ 0 60000 65536"/>
                <a:gd name="T15" fmla="*/ 0 60000 65536"/>
                <a:gd name="T16" fmla="*/ 0 60000 65536"/>
                <a:gd name="T17" fmla="*/ 0 60000 65536"/>
                <a:gd name="T18" fmla="*/ 0 60000 65536"/>
                <a:gd name="T19" fmla="*/ 0 60000 65536"/>
                <a:gd name="T20" fmla="*/ 0 60000 65536"/>
                <a:gd name="T21" fmla="*/ 0 w 104"/>
                <a:gd name="T22" fmla="*/ 0 h 80"/>
                <a:gd name="T23" fmla="*/ 104 w 104"/>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0">
                  <a:moveTo>
                    <a:pt x="0" y="0"/>
                  </a:moveTo>
                  <a:lnTo>
                    <a:pt x="0" y="0"/>
                  </a:lnTo>
                  <a:lnTo>
                    <a:pt x="104" y="0"/>
                  </a:lnTo>
                  <a:lnTo>
                    <a:pt x="96" y="80"/>
                  </a:lnTo>
                  <a:lnTo>
                    <a:pt x="0" y="7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3" name="Freeform 1551"/>
            <p:cNvSpPr>
              <a:spLocks/>
            </p:cNvSpPr>
            <p:nvPr/>
          </p:nvSpPr>
          <p:spPr bwMode="auto">
            <a:xfrm>
              <a:off x="1932" y="2896"/>
              <a:ext cx="104" cy="88"/>
            </a:xfrm>
            <a:custGeom>
              <a:avLst/>
              <a:gdLst>
                <a:gd name="T0" fmla="*/ 8 w 104"/>
                <a:gd name="T1" fmla="*/ 0 h 88"/>
                <a:gd name="T2" fmla="*/ 8 w 104"/>
                <a:gd name="T3" fmla="*/ 0 h 88"/>
                <a:gd name="T4" fmla="*/ 104 w 104"/>
                <a:gd name="T5" fmla="*/ 8 h 88"/>
                <a:gd name="T6" fmla="*/ 96 w 104"/>
                <a:gd name="T7" fmla="*/ 88 h 88"/>
                <a:gd name="T8" fmla="*/ 0 w 104"/>
                <a:gd name="T9" fmla="*/ 80 h 88"/>
                <a:gd name="T10" fmla="*/ 8 w 104"/>
                <a:gd name="T11" fmla="*/ 0 h 88"/>
                <a:gd name="T12" fmla="*/ 8 w 104"/>
                <a:gd name="T13" fmla="*/ 0 h 88"/>
                <a:gd name="T14" fmla="*/ 0 60000 65536"/>
                <a:gd name="T15" fmla="*/ 0 60000 65536"/>
                <a:gd name="T16" fmla="*/ 0 60000 65536"/>
                <a:gd name="T17" fmla="*/ 0 60000 65536"/>
                <a:gd name="T18" fmla="*/ 0 60000 65536"/>
                <a:gd name="T19" fmla="*/ 0 60000 65536"/>
                <a:gd name="T20" fmla="*/ 0 60000 65536"/>
                <a:gd name="T21" fmla="*/ 0 w 104"/>
                <a:gd name="T22" fmla="*/ 0 h 88"/>
                <a:gd name="T23" fmla="*/ 104 w 10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8">
                  <a:moveTo>
                    <a:pt x="8" y="0"/>
                  </a:moveTo>
                  <a:lnTo>
                    <a:pt x="8" y="0"/>
                  </a:lnTo>
                  <a:lnTo>
                    <a:pt x="104" y="8"/>
                  </a:lnTo>
                  <a:lnTo>
                    <a:pt x="96" y="88"/>
                  </a:lnTo>
                  <a:lnTo>
                    <a:pt x="0" y="8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4" name="Freeform 1552"/>
            <p:cNvSpPr>
              <a:spLocks/>
            </p:cNvSpPr>
            <p:nvPr/>
          </p:nvSpPr>
          <p:spPr bwMode="auto">
            <a:xfrm>
              <a:off x="2020" y="2904"/>
              <a:ext cx="104" cy="96"/>
            </a:xfrm>
            <a:custGeom>
              <a:avLst/>
              <a:gdLst>
                <a:gd name="T0" fmla="*/ 16 w 104"/>
                <a:gd name="T1" fmla="*/ 0 h 96"/>
                <a:gd name="T2" fmla="*/ 16 w 104"/>
                <a:gd name="T3" fmla="*/ 8 h 96"/>
                <a:gd name="T4" fmla="*/ 104 w 104"/>
                <a:gd name="T5" fmla="*/ 24 h 96"/>
                <a:gd name="T6" fmla="*/ 88 w 104"/>
                <a:gd name="T7" fmla="*/ 96 h 96"/>
                <a:gd name="T8" fmla="*/ 0 w 104"/>
                <a:gd name="T9" fmla="*/ 80 h 96"/>
                <a:gd name="T10" fmla="*/ 16 w 104"/>
                <a:gd name="T11" fmla="*/ 0 h 96"/>
                <a:gd name="T12" fmla="*/ 16 w 104"/>
                <a:gd name="T13" fmla="*/ 0 h 96"/>
                <a:gd name="T14" fmla="*/ 0 60000 65536"/>
                <a:gd name="T15" fmla="*/ 0 60000 65536"/>
                <a:gd name="T16" fmla="*/ 0 60000 65536"/>
                <a:gd name="T17" fmla="*/ 0 60000 65536"/>
                <a:gd name="T18" fmla="*/ 0 60000 65536"/>
                <a:gd name="T19" fmla="*/ 0 60000 65536"/>
                <a:gd name="T20" fmla="*/ 0 60000 65536"/>
                <a:gd name="T21" fmla="*/ 0 w 104"/>
                <a:gd name="T22" fmla="*/ 0 h 96"/>
                <a:gd name="T23" fmla="*/ 104 w 104"/>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96">
                  <a:moveTo>
                    <a:pt x="16" y="0"/>
                  </a:moveTo>
                  <a:lnTo>
                    <a:pt x="16" y="8"/>
                  </a:lnTo>
                  <a:lnTo>
                    <a:pt x="104" y="24"/>
                  </a:lnTo>
                  <a:lnTo>
                    <a:pt x="88" y="96"/>
                  </a:lnTo>
                  <a:lnTo>
                    <a:pt x="0" y="8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5" name="Freeform 1553"/>
            <p:cNvSpPr>
              <a:spLocks/>
            </p:cNvSpPr>
            <p:nvPr/>
          </p:nvSpPr>
          <p:spPr bwMode="auto">
            <a:xfrm>
              <a:off x="2100" y="2928"/>
              <a:ext cx="96" cy="96"/>
            </a:xfrm>
            <a:custGeom>
              <a:avLst/>
              <a:gdLst>
                <a:gd name="T0" fmla="*/ 24 w 96"/>
                <a:gd name="T1" fmla="*/ 0 h 96"/>
                <a:gd name="T2" fmla="*/ 24 w 96"/>
                <a:gd name="T3" fmla="*/ 0 h 96"/>
                <a:gd name="T4" fmla="*/ 96 w 96"/>
                <a:gd name="T5" fmla="*/ 24 h 96"/>
                <a:gd name="T6" fmla="*/ 72 w 96"/>
                <a:gd name="T7" fmla="*/ 96 h 96"/>
                <a:gd name="T8" fmla="*/ 0 w 96"/>
                <a:gd name="T9" fmla="*/ 72 h 96"/>
                <a:gd name="T10" fmla="*/ 24 w 96"/>
                <a:gd name="T11" fmla="*/ 0 h 96"/>
                <a:gd name="T12" fmla="*/ 24 w 96"/>
                <a:gd name="T13" fmla="*/ 0 h 96"/>
                <a:gd name="T14" fmla="*/ 0 60000 65536"/>
                <a:gd name="T15" fmla="*/ 0 60000 65536"/>
                <a:gd name="T16" fmla="*/ 0 60000 65536"/>
                <a:gd name="T17" fmla="*/ 0 60000 65536"/>
                <a:gd name="T18" fmla="*/ 0 60000 65536"/>
                <a:gd name="T19" fmla="*/ 0 60000 65536"/>
                <a:gd name="T20" fmla="*/ 0 60000 65536"/>
                <a:gd name="T21" fmla="*/ 0 w 96"/>
                <a:gd name="T22" fmla="*/ 0 h 96"/>
                <a:gd name="T23" fmla="*/ 96 w 96"/>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96">
                  <a:moveTo>
                    <a:pt x="24" y="0"/>
                  </a:moveTo>
                  <a:lnTo>
                    <a:pt x="24" y="0"/>
                  </a:lnTo>
                  <a:lnTo>
                    <a:pt x="96" y="24"/>
                  </a:lnTo>
                  <a:lnTo>
                    <a:pt x="72" y="96"/>
                  </a:lnTo>
                  <a:lnTo>
                    <a:pt x="0" y="7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6" name="Freeform 1554"/>
            <p:cNvSpPr>
              <a:spLocks/>
            </p:cNvSpPr>
            <p:nvPr/>
          </p:nvSpPr>
          <p:spPr bwMode="auto">
            <a:xfrm>
              <a:off x="2172" y="2952"/>
              <a:ext cx="64" cy="80"/>
            </a:xfrm>
            <a:custGeom>
              <a:avLst/>
              <a:gdLst>
                <a:gd name="T0" fmla="*/ 32 w 64"/>
                <a:gd name="T1" fmla="*/ 0 h 80"/>
                <a:gd name="T2" fmla="*/ 32 w 64"/>
                <a:gd name="T3" fmla="*/ 0 h 80"/>
                <a:gd name="T4" fmla="*/ 64 w 64"/>
                <a:gd name="T5" fmla="*/ 16 h 80"/>
                <a:gd name="T6" fmla="*/ 32 w 64"/>
                <a:gd name="T7" fmla="*/ 80 h 80"/>
                <a:gd name="T8" fmla="*/ 0 w 64"/>
                <a:gd name="T9" fmla="*/ 72 h 80"/>
                <a:gd name="T10" fmla="*/ 24 w 64"/>
                <a:gd name="T11" fmla="*/ 0 h 80"/>
                <a:gd name="T12" fmla="*/ 32 w 64"/>
                <a:gd name="T13" fmla="*/ 0 h 80"/>
                <a:gd name="T14" fmla="*/ 0 60000 65536"/>
                <a:gd name="T15" fmla="*/ 0 60000 65536"/>
                <a:gd name="T16" fmla="*/ 0 60000 65536"/>
                <a:gd name="T17" fmla="*/ 0 60000 65536"/>
                <a:gd name="T18" fmla="*/ 0 60000 65536"/>
                <a:gd name="T19" fmla="*/ 0 60000 65536"/>
                <a:gd name="T20" fmla="*/ 0 60000 65536"/>
                <a:gd name="T21" fmla="*/ 0 w 64"/>
                <a:gd name="T22" fmla="*/ 0 h 80"/>
                <a:gd name="T23" fmla="*/ 64 w 64"/>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80">
                  <a:moveTo>
                    <a:pt x="32" y="0"/>
                  </a:moveTo>
                  <a:lnTo>
                    <a:pt x="32" y="0"/>
                  </a:lnTo>
                  <a:lnTo>
                    <a:pt x="64" y="16"/>
                  </a:lnTo>
                  <a:lnTo>
                    <a:pt x="32" y="80"/>
                  </a:lnTo>
                  <a:lnTo>
                    <a:pt x="0" y="72"/>
                  </a:lnTo>
                  <a:lnTo>
                    <a:pt x="24"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7" name="Freeform 1555"/>
            <p:cNvSpPr>
              <a:spLocks/>
            </p:cNvSpPr>
            <p:nvPr/>
          </p:nvSpPr>
          <p:spPr bwMode="auto">
            <a:xfrm>
              <a:off x="2204" y="2968"/>
              <a:ext cx="64" cy="80"/>
            </a:xfrm>
            <a:custGeom>
              <a:avLst/>
              <a:gdLst>
                <a:gd name="T0" fmla="*/ 32 w 64"/>
                <a:gd name="T1" fmla="*/ 0 h 80"/>
                <a:gd name="T2" fmla="*/ 32 w 64"/>
                <a:gd name="T3" fmla="*/ 0 h 80"/>
                <a:gd name="T4" fmla="*/ 64 w 64"/>
                <a:gd name="T5" fmla="*/ 8 h 80"/>
                <a:gd name="T6" fmla="*/ 24 w 64"/>
                <a:gd name="T7" fmla="*/ 80 h 80"/>
                <a:gd name="T8" fmla="*/ 0 w 64"/>
                <a:gd name="T9" fmla="*/ 64 h 80"/>
                <a:gd name="T10" fmla="*/ 32 w 64"/>
                <a:gd name="T11" fmla="*/ 0 h 80"/>
                <a:gd name="T12" fmla="*/ 32 w 64"/>
                <a:gd name="T13" fmla="*/ 0 h 80"/>
                <a:gd name="T14" fmla="*/ 0 60000 65536"/>
                <a:gd name="T15" fmla="*/ 0 60000 65536"/>
                <a:gd name="T16" fmla="*/ 0 60000 65536"/>
                <a:gd name="T17" fmla="*/ 0 60000 65536"/>
                <a:gd name="T18" fmla="*/ 0 60000 65536"/>
                <a:gd name="T19" fmla="*/ 0 60000 65536"/>
                <a:gd name="T20" fmla="*/ 0 60000 65536"/>
                <a:gd name="T21" fmla="*/ 0 w 64"/>
                <a:gd name="T22" fmla="*/ 0 h 80"/>
                <a:gd name="T23" fmla="*/ 64 w 64"/>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80">
                  <a:moveTo>
                    <a:pt x="32" y="0"/>
                  </a:moveTo>
                  <a:lnTo>
                    <a:pt x="32" y="0"/>
                  </a:lnTo>
                  <a:lnTo>
                    <a:pt x="64" y="8"/>
                  </a:lnTo>
                  <a:lnTo>
                    <a:pt x="24" y="80"/>
                  </a:lnTo>
                  <a:lnTo>
                    <a:pt x="0" y="64"/>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8" name="Freeform 1556"/>
            <p:cNvSpPr>
              <a:spLocks/>
            </p:cNvSpPr>
            <p:nvPr/>
          </p:nvSpPr>
          <p:spPr bwMode="auto">
            <a:xfrm>
              <a:off x="2228" y="2976"/>
              <a:ext cx="64" cy="88"/>
            </a:xfrm>
            <a:custGeom>
              <a:avLst/>
              <a:gdLst>
                <a:gd name="T0" fmla="*/ 40 w 64"/>
                <a:gd name="T1" fmla="*/ 8 h 88"/>
                <a:gd name="T2" fmla="*/ 40 w 64"/>
                <a:gd name="T3" fmla="*/ 8 h 88"/>
                <a:gd name="T4" fmla="*/ 64 w 64"/>
                <a:gd name="T5" fmla="*/ 24 h 88"/>
                <a:gd name="T6" fmla="*/ 24 w 64"/>
                <a:gd name="T7" fmla="*/ 88 h 88"/>
                <a:gd name="T8" fmla="*/ 0 w 64"/>
                <a:gd name="T9" fmla="*/ 72 h 88"/>
                <a:gd name="T10" fmla="*/ 40 w 64"/>
                <a:gd name="T11" fmla="*/ 0 h 88"/>
                <a:gd name="T12" fmla="*/ 40 w 64"/>
                <a:gd name="T13" fmla="*/ 8 h 88"/>
                <a:gd name="T14" fmla="*/ 0 60000 65536"/>
                <a:gd name="T15" fmla="*/ 0 60000 65536"/>
                <a:gd name="T16" fmla="*/ 0 60000 65536"/>
                <a:gd name="T17" fmla="*/ 0 60000 65536"/>
                <a:gd name="T18" fmla="*/ 0 60000 65536"/>
                <a:gd name="T19" fmla="*/ 0 60000 65536"/>
                <a:gd name="T20" fmla="*/ 0 60000 65536"/>
                <a:gd name="T21" fmla="*/ 0 w 64"/>
                <a:gd name="T22" fmla="*/ 0 h 88"/>
                <a:gd name="T23" fmla="*/ 64 w 6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88">
                  <a:moveTo>
                    <a:pt x="40" y="8"/>
                  </a:moveTo>
                  <a:lnTo>
                    <a:pt x="40" y="8"/>
                  </a:lnTo>
                  <a:lnTo>
                    <a:pt x="64" y="24"/>
                  </a:lnTo>
                  <a:lnTo>
                    <a:pt x="24" y="88"/>
                  </a:lnTo>
                  <a:lnTo>
                    <a:pt x="0" y="72"/>
                  </a:lnTo>
                  <a:lnTo>
                    <a:pt x="40" y="0"/>
                  </a:lnTo>
                  <a:lnTo>
                    <a:pt x="4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9" name="Freeform 1557"/>
            <p:cNvSpPr>
              <a:spLocks/>
            </p:cNvSpPr>
            <p:nvPr/>
          </p:nvSpPr>
          <p:spPr bwMode="auto">
            <a:xfrm>
              <a:off x="2252" y="3000"/>
              <a:ext cx="64" cy="80"/>
            </a:xfrm>
            <a:custGeom>
              <a:avLst/>
              <a:gdLst>
                <a:gd name="T0" fmla="*/ 40 w 64"/>
                <a:gd name="T1" fmla="*/ 0 h 80"/>
                <a:gd name="T2" fmla="*/ 48 w 64"/>
                <a:gd name="T3" fmla="*/ 0 h 80"/>
                <a:gd name="T4" fmla="*/ 64 w 64"/>
                <a:gd name="T5" fmla="*/ 16 h 80"/>
                <a:gd name="T6" fmla="*/ 16 w 64"/>
                <a:gd name="T7" fmla="*/ 80 h 80"/>
                <a:gd name="T8" fmla="*/ 0 w 64"/>
                <a:gd name="T9" fmla="*/ 56 h 80"/>
                <a:gd name="T10" fmla="*/ 40 w 64"/>
                <a:gd name="T11" fmla="*/ 0 h 80"/>
                <a:gd name="T12" fmla="*/ 40 w 64"/>
                <a:gd name="T13" fmla="*/ 0 h 80"/>
                <a:gd name="T14" fmla="*/ 0 60000 65536"/>
                <a:gd name="T15" fmla="*/ 0 60000 65536"/>
                <a:gd name="T16" fmla="*/ 0 60000 65536"/>
                <a:gd name="T17" fmla="*/ 0 60000 65536"/>
                <a:gd name="T18" fmla="*/ 0 60000 65536"/>
                <a:gd name="T19" fmla="*/ 0 60000 65536"/>
                <a:gd name="T20" fmla="*/ 0 60000 65536"/>
                <a:gd name="T21" fmla="*/ 0 w 64"/>
                <a:gd name="T22" fmla="*/ 0 h 80"/>
                <a:gd name="T23" fmla="*/ 64 w 64"/>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80">
                  <a:moveTo>
                    <a:pt x="40" y="0"/>
                  </a:moveTo>
                  <a:lnTo>
                    <a:pt x="48" y="0"/>
                  </a:lnTo>
                  <a:lnTo>
                    <a:pt x="64" y="16"/>
                  </a:lnTo>
                  <a:lnTo>
                    <a:pt x="16" y="80"/>
                  </a:lnTo>
                  <a:lnTo>
                    <a:pt x="0" y="56"/>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0" name="Freeform 1558"/>
            <p:cNvSpPr>
              <a:spLocks/>
            </p:cNvSpPr>
            <p:nvPr/>
          </p:nvSpPr>
          <p:spPr bwMode="auto">
            <a:xfrm>
              <a:off x="2268" y="3016"/>
              <a:ext cx="72" cy="72"/>
            </a:xfrm>
            <a:custGeom>
              <a:avLst/>
              <a:gdLst>
                <a:gd name="T0" fmla="*/ 48 w 72"/>
                <a:gd name="T1" fmla="*/ 0 h 72"/>
                <a:gd name="T2" fmla="*/ 56 w 72"/>
                <a:gd name="T3" fmla="*/ 0 h 72"/>
                <a:gd name="T4" fmla="*/ 72 w 72"/>
                <a:gd name="T5" fmla="*/ 24 h 72"/>
                <a:gd name="T6" fmla="*/ 16 w 72"/>
                <a:gd name="T7" fmla="*/ 72 h 72"/>
                <a:gd name="T8" fmla="*/ 0 w 72"/>
                <a:gd name="T9" fmla="*/ 56 h 72"/>
                <a:gd name="T10" fmla="*/ 48 w 72"/>
                <a:gd name="T11" fmla="*/ 0 h 72"/>
                <a:gd name="T12" fmla="*/ 48 w 72"/>
                <a:gd name="T13" fmla="*/ 0 h 72"/>
                <a:gd name="T14" fmla="*/ 0 60000 65536"/>
                <a:gd name="T15" fmla="*/ 0 60000 65536"/>
                <a:gd name="T16" fmla="*/ 0 60000 65536"/>
                <a:gd name="T17" fmla="*/ 0 60000 65536"/>
                <a:gd name="T18" fmla="*/ 0 60000 65536"/>
                <a:gd name="T19" fmla="*/ 0 60000 65536"/>
                <a:gd name="T20" fmla="*/ 0 60000 65536"/>
                <a:gd name="T21" fmla="*/ 0 w 72"/>
                <a:gd name="T22" fmla="*/ 0 h 72"/>
                <a:gd name="T23" fmla="*/ 72 w 72"/>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72">
                  <a:moveTo>
                    <a:pt x="48" y="0"/>
                  </a:moveTo>
                  <a:lnTo>
                    <a:pt x="56" y="0"/>
                  </a:lnTo>
                  <a:lnTo>
                    <a:pt x="72" y="24"/>
                  </a:lnTo>
                  <a:lnTo>
                    <a:pt x="16" y="72"/>
                  </a:lnTo>
                  <a:lnTo>
                    <a:pt x="0" y="5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1" name="Freeform 1559"/>
            <p:cNvSpPr>
              <a:spLocks/>
            </p:cNvSpPr>
            <p:nvPr/>
          </p:nvSpPr>
          <p:spPr bwMode="auto">
            <a:xfrm>
              <a:off x="2276" y="3040"/>
              <a:ext cx="80" cy="64"/>
            </a:xfrm>
            <a:custGeom>
              <a:avLst/>
              <a:gdLst>
                <a:gd name="T0" fmla="*/ 64 w 80"/>
                <a:gd name="T1" fmla="*/ 0 h 64"/>
                <a:gd name="T2" fmla="*/ 64 w 80"/>
                <a:gd name="T3" fmla="*/ 0 h 64"/>
                <a:gd name="T4" fmla="*/ 80 w 80"/>
                <a:gd name="T5" fmla="*/ 16 h 64"/>
                <a:gd name="T6" fmla="*/ 16 w 80"/>
                <a:gd name="T7" fmla="*/ 64 h 64"/>
                <a:gd name="T8" fmla="*/ 0 w 80"/>
                <a:gd name="T9" fmla="*/ 48 h 64"/>
                <a:gd name="T10" fmla="*/ 64 w 80"/>
                <a:gd name="T11" fmla="*/ 0 h 64"/>
                <a:gd name="T12" fmla="*/ 64 w 80"/>
                <a:gd name="T13" fmla="*/ 0 h 64"/>
                <a:gd name="T14" fmla="*/ 0 60000 65536"/>
                <a:gd name="T15" fmla="*/ 0 60000 65536"/>
                <a:gd name="T16" fmla="*/ 0 60000 65536"/>
                <a:gd name="T17" fmla="*/ 0 60000 65536"/>
                <a:gd name="T18" fmla="*/ 0 60000 65536"/>
                <a:gd name="T19" fmla="*/ 0 60000 65536"/>
                <a:gd name="T20" fmla="*/ 0 60000 65536"/>
                <a:gd name="T21" fmla="*/ 0 w 80"/>
                <a:gd name="T22" fmla="*/ 0 h 64"/>
                <a:gd name="T23" fmla="*/ 80 w 80"/>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64">
                  <a:moveTo>
                    <a:pt x="64" y="0"/>
                  </a:moveTo>
                  <a:lnTo>
                    <a:pt x="64" y="0"/>
                  </a:lnTo>
                  <a:lnTo>
                    <a:pt x="80" y="16"/>
                  </a:lnTo>
                  <a:lnTo>
                    <a:pt x="16" y="64"/>
                  </a:lnTo>
                  <a:lnTo>
                    <a:pt x="0" y="48"/>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2" name="Freeform 1560"/>
            <p:cNvSpPr>
              <a:spLocks/>
            </p:cNvSpPr>
            <p:nvPr/>
          </p:nvSpPr>
          <p:spPr bwMode="auto">
            <a:xfrm>
              <a:off x="2284" y="3056"/>
              <a:ext cx="80" cy="56"/>
            </a:xfrm>
            <a:custGeom>
              <a:avLst/>
              <a:gdLst>
                <a:gd name="T0" fmla="*/ 72 w 80"/>
                <a:gd name="T1" fmla="*/ 8 h 56"/>
                <a:gd name="T2" fmla="*/ 72 w 80"/>
                <a:gd name="T3" fmla="*/ 8 h 56"/>
                <a:gd name="T4" fmla="*/ 80 w 80"/>
                <a:gd name="T5" fmla="*/ 32 h 56"/>
                <a:gd name="T6" fmla="*/ 8 w 80"/>
                <a:gd name="T7" fmla="*/ 56 h 56"/>
                <a:gd name="T8" fmla="*/ 0 w 80"/>
                <a:gd name="T9" fmla="*/ 40 h 56"/>
                <a:gd name="T10" fmla="*/ 72 w 80"/>
                <a:gd name="T11" fmla="*/ 0 h 56"/>
                <a:gd name="T12" fmla="*/ 72 w 80"/>
                <a:gd name="T13" fmla="*/ 8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72" y="8"/>
                  </a:moveTo>
                  <a:lnTo>
                    <a:pt x="72" y="8"/>
                  </a:lnTo>
                  <a:lnTo>
                    <a:pt x="80" y="32"/>
                  </a:lnTo>
                  <a:lnTo>
                    <a:pt x="8" y="56"/>
                  </a:lnTo>
                  <a:lnTo>
                    <a:pt x="0" y="40"/>
                  </a:lnTo>
                  <a:lnTo>
                    <a:pt x="72" y="0"/>
                  </a:lnTo>
                  <a:lnTo>
                    <a:pt x="7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3" name="Freeform 1563"/>
            <p:cNvSpPr>
              <a:spLocks/>
            </p:cNvSpPr>
            <p:nvPr/>
          </p:nvSpPr>
          <p:spPr bwMode="auto">
            <a:xfrm>
              <a:off x="1724" y="1912"/>
              <a:ext cx="2392" cy="1152"/>
            </a:xfrm>
            <a:custGeom>
              <a:avLst/>
              <a:gdLst>
                <a:gd name="T0" fmla="*/ 2392 w 2392"/>
                <a:gd name="T1" fmla="*/ 328 h 1152"/>
                <a:gd name="T2" fmla="*/ 2368 w 2392"/>
                <a:gd name="T3" fmla="*/ 432 h 1152"/>
                <a:gd name="T4" fmla="*/ 2296 w 2392"/>
                <a:gd name="T5" fmla="*/ 544 h 1152"/>
                <a:gd name="T6" fmla="*/ 2192 w 2392"/>
                <a:gd name="T7" fmla="*/ 656 h 1152"/>
                <a:gd name="T8" fmla="*/ 2048 w 2392"/>
                <a:gd name="T9" fmla="*/ 760 h 1152"/>
                <a:gd name="T10" fmla="*/ 1872 w 2392"/>
                <a:gd name="T11" fmla="*/ 864 h 1152"/>
                <a:gd name="T12" fmla="*/ 1664 w 2392"/>
                <a:gd name="T13" fmla="*/ 952 h 1152"/>
                <a:gd name="T14" fmla="*/ 1440 w 2392"/>
                <a:gd name="T15" fmla="*/ 1032 h 1152"/>
                <a:gd name="T16" fmla="*/ 1320 w 2392"/>
                <a:gd name="T17" fmla="*/ 1064 h 1152"/>
                <a:gd name="T18" fmla="*/ 1080 w 2392"/>
                <a:gd name="T19" fmla="*/ 1120 h 1152"/>
                <a:gd name="T20" fmla="*/ 848 w 2392"/>
                <a:gd name="T21" fmla="*/ 1144 h 1152"/>
                <a:gd name="T22" fmla="*/ 640 w 2392"/>
                <a:gd name="T23" fmla="*/ 1152 h 1152"/>
                <a:gd name="T24" fmla="*/ 448 w 2392"/>
                <a:gd name="T25" fmla="*/ 1136 h 1152"/>
                <a:gd name="T26" fmla="*/ 280 w 2392"/>
                <a:gd name="T27" fmla="*/ 1104 h 1152"/>
                <a:gd name="T28" fmla="*/ 152 w 2392"/>
                <a:gd name="T29" fmla="*/ 1048 h 1152"/>
                <a:gd name="T30" fmla="*/ 56 w 2392"/>
                <a:gd name="T31" fmla="*/ 968 h 1152"/>
                <a:gd name="T32" fmla="*/ 8 w 2392"/>
                <a:gd name="T33" fmla="*/ 880 h 1152"/>
                <a:gd name="T34" fmla="*/ 0 w 2392"/>
                <a:gd name="T35" fmla="*/ 824 h 1152"/>
                <a:gd name="T36" fmla="*/ 24 w 2392"/>
                <a:gd name="T37" fmla="*/ 720 h 1152"/>
                <a:gd name="T38" fmla="*/ 96 w 2392"/>
                <a:gd name="T39" fmla="*/ 608 h 1152"/>
                <a:gd name="T40" fmla="*/ 200 w 2392"/>
                <a:gd name="T41" fmla="*/ 496 h 1152"/>
                <a:gd name="T42" fmla="*/ 344 w 2392"/>
                <a:gd name="T43" fmla="*/ 392 h 1152"/>
                <a:gd name="T44" fmla="*/ 520 w 2392"/>
                <a:gd name="T45" fmla="*/ 288 h 1152"/>
                <a:gd name="T46" fmla="*/ 728 w 2392"/>
                <a:gd name="T47" fmla="*/ 200 h 1152"/>
                <a:gd name="T48" fmla="*/ 952 w 2392"/>
                <a:gd name="T49" fmla="*/ 120 h 1152"/>
                <a:gd name="T50" fmla="*/ 1072 w 2392"/>
                <a:gd name="T51" fmla="*/ 88 h 1152"/>
                <a:gd name="T52" fmla="*/ 1312 w 2392"/>
                <a:gd name="T53" fmla="*/ 32 h 1152"/>
                <a:gd name="T54" fmla="*/ 1544 w 2392"/>
                <a:gd name="T55" fmla="*/ 8 h 1152"/>
                <a:gd name="T56" fmla="*/ 1752 w 2392"/>
                <a:gd name="T57" fmla="*/ 0 h 1152"/>
                <a:gd name="T58" fmla="*/ 1944 w 2392"/>
                <a:gd name="T59" fmla="*/ 16 h 1152"/>
                <a:gd name="T60" fmla="*/ 2112 w 2392"/>
                <a:gd name="T61" fmla="*/ 56 h 1152"/>
                <a:gd name="T62" fmla="*/ 2240 w 2392"/>
                <a:gd name="T63" fmla="*/ 104 h 1152"/>
                <a:gd name="T64" fmla="*/ 2336 w 2392"/>
                <a:gd name="T65" fmla="*/ 184 h 1152"/>
                <a:gd name="T66" fmla="*/ 2384 w 2392"/>
                <a:gd name="T67" fmla="*/ 272 h 11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92"/>
                <a:gd name="T103" fmla="*/ 0 h 1152"/>
                <a:gd name="T104" fmla="*/ 2392 w 2392"/>
                <a:gd name="T105" fmla="*/ 1152 h 115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92" h="1152">
                  <a:moveTo>
                    <a:pt x="2384" y="272"/>
                  </a:moveTo>
                  <a:lnTo>
                    <a:pt x="2392" y="328"/>
                  </a:lnTo>
                  <a:lnTo>
                    <a:pt x="2384" y="376"/>
                  </a:lnTo>
                  <a:lnTo>
                    <a:pt x="2368" y="432"/>
                  </a:lnTo>
                  <a:lnTo>
                    <a:pt x="2336" y="488"/>
                  </a:lnTo>
                  <a:lnTo>
                    <a:pt x="2296" y="544"/>
                  </a:lnTo>
                  <a:lnTo>
                    <a:pt x="2248" y="600"/>
                  </a:lnTo>
                  <a:lnTo>
                    <a:pt x="2192" y="656"/>
                  </a:lnTo>
                  <a:lnTo>
                    <a:pt x="2120" y="712"/>
                  </a:lnTo>
                  <a:lnTo>
                    <a:pt x="2048" y="760"/>
                  </a:lnTo>
                  <a:lnTo>
                    <a:pt x="1960" y="816"/>
                  </a:lnTo>
                  <a:lnTo>
                    <a:pt x="1872" y="864"/>
                  </a:lnTo>
                  <a:lnTo>
                    <a:pt x="1776" y="912"/>
                  </a:lnTo>
                  <a:lnTo>
                    <a:pt x="1664" y="952"/>
                  </a:lnTo>
                  <a:lnTo>
                    <a:pt x="1560" y="1000"/>
                  </a:lnTo>
                  <a:lnTo>
                    <a:pt x="1440" y="1032"/>
                  </a:lnTo>
                  <a:lnTo>
                    <a:pt x="1320" y="1064"/>
                  </a:lnTo>
                  <a:lnTo>
                    <a:pt x="1200" y="1096"/>
                  </a:lnTo>
                  <a:lnTo>
                    <a:pt x="1080" y="1120"/>
                  </a:lnTo>
                  <a:lnTo>
                    <a:pt x="968" y="1136"/>
                  </a:lnTo>
                  <a:lnTo>
                    <a:pt x="848" y="1144"/>
                  </a:lnTo>
                  <a:lnTo>
                    <a:pt x="744" y="1152"/>
                  </a:lnTo>
                  <a:lnTo>
                    <a:pt x="640" y="1152"/>
                  </a:lnTo>
                  <a:lnTo>
                    <a:pt x="536" y="1144"/>
                  </a:lnTo>
                  <a:lnTo>
                    <a:pt x="448" y="1136"/>
                  </a:lnTo>
                  <a:lnTo>
                    <a:pt x="360" y="1120"/>
                  </a:lnTo>
                  <a:lnTo>
                    <a:pt x="280" y="1104"/>
                  </a:lnTo>
                  <a:lnTo>
                    <a:pt x="216" y="1072"/>
                  </a:lnTo>
                  <a:lnTo>
                    <a:pt x="152" y="1048"/>
                  </a:lnTo>
                  <a:lnTo>
                    <a:pt x="96" y="1008"/>
                  </a:lnTo>
                  <a:lnTo>
                    <a:pt x="56" y="968"/>
                  </a:lnTo>
                  <a:lnTo>
                    <a:pt x="24" y="928"/>
                  </a:lnTo>
                  <a:lnTo>
                    <a:pt x="8" y="880"/>
                  </a:lnTo>
                  <a:lnTo>
                    <a:pt x="0" y="824"/>
                  </a:lnTo>
                  <a:lnTo>
                    <a:pt x="8" y="776"/>
                  </a:lnTo>
                  <a:lnTo>
                    <a:pt x="24" y="720"/>
                  </a:lnTo>
                  <a:lnTo>
                    <a:pt x="56" y="664"/>
                  </a:lnTo>
                  <a:lnTo>
                    <a:pt x="96" y="608"/>
                  </a:lnTo>
                  <a:lnTo>
                    <a:pt x="144" y="552"/>
                  </a:lnTo>
                  <a:lnTo>
                    <a:pt x="200" y="496"/>
                  </a:lnTo>
                  <a:lnTo>
                    <a:pt x="272" y="440"/>
                  </a:lnTo>
                  <a:lnTo>
                    <a:pt x="344" y="392"/>
                  </a:lnTo>
                  <a:lnTo>
                    <a:pt x="432" y="336"/>
                  </a:lnTo>
                  <a:lnTo>
                    <a:pt x="520" y="288"/>
                  </a:lnTo>
                  <a:lnTo>
                    <a:pt x="624" y="240"/>
                  </a:lnTo>
                  <a:lnTo>
                    <a:pt x="728" y="200"/>
                  </a:lnTo>
                  <a:lnTo>
                    <a:pt x="840" y="160"/>
                  </a:lnTo>
                  <a:lnTo>
                    <a:pt x="952" y="120"/>
                  </a:lnTo>
                  <a:lnTo>
                    <a:pt x="1072" y="88"/>
                  </a:lnTo>
                  <a:lnTo>
                    <a:pt x="1192" y="56"/>
                  </a:lnTo>
                  <a:lnTo>
                    <a:pt x="1312" y="32"/>
                  </a:lnTo>
                  <a:lnTo>
                    <a:pt x="1432" y="16"/>
                  </a:lnTo>
                  <a:lnTo>
                    <a:pt x="1544" y="8"/>
                  </a:lnTo>
                  <a:lnTo>
                    <a:pt x="1648" y="0"/>
                  </a:lnTo>
                  <a:lnTo>
                    <a:pt x="1752" y="0"/>
                  </a:lnTo>
                  <a:lnTo>
                    <a:pt x="1856" y="8"/>
                  </a:lnTo>
                  <a:lnTo>
                    <a:pt x="1944" y="16"/>
                  </a:lnTo>
                  <a:lnTo>
                    <a:pt x="2032" y="32"/>
                  </a:lnTo>
                  <a:lnTo>
                    <a:pt x="2112" y="56"/>
                  </a:lnTo>
                  <a:lnTo>
                    <a:pt x="2184" y="80"/>
                  </a:lnTo>
                  <a:lnTo>
                    <a:pt x="2240" y="104"/>
                  </a:lnTo>
                  <a:lnTo>
                    <a:pt x="2296" y="144"/>
                  </a:lnTo>
                  <a:lnTo>
                    <a:pt x="2336" y="184"/>
                  </a:lnTo>
                  <a:lnTo>
                    <a:pt x="2368" y="224"/>
                  </a:lnTo>
                  <a:lnTo>
                    <a:pt x="2384"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4" name="Freeform 1564"/>
            <p:cNvSpPr>
              <a:spLocks/>
            </p:cNvSpPr>
            <p:nvPr/>
          </p:nvSpPr>
          <p:spPr bwMode="auto">
            <a:xfrm>
              <a:off x="4068" y="2184"/>
              <a:ext cx="88" cy="56"/>
            </a:xfrm>
            <a:custGeom>
              <a:avLst/>
              <a:gdLst>
                <a:gd name="T0" fmla="*/ 0 w 88"/>
                <a:gd name="T1" fmla="*/ 8 h 56"/>
                <a:gd name="T2" fmla="*/ 80 w 88"/>
                <a:gd name="T3" fmla="*/ 0 h 56"/>
                <a:gd name="T4" fmla="*/ 88 w 88"/>
                <a:gd name="T5" fmla="*/ 48 h 56"/>
                <a:gd name="T6" fmla="*/ 8 w 88"/>
                <a:gd name="T7" fmla="*/ 56 h 56"/>
                <a:gd name="T8" fmla="*/ 0 w 88"/>
                <a:gd name="T9" fmla="*/ 8 h 56"/>
                <a:gd name="T10" fmla="*/ 0 60000 65536"/>
                <a:gd name="T11" fmla="*/ 0 60000 65536"/>
                <a:gd name="T12" fmla="*/ 0 60000 65536"/>
                <a:gd name="T13" fmla="*/ 0 60000 65536"/>
                <a:gd name="T14" fmla="*/ 0 60000 65536"/>
                <a:gd name="T15" fmla="*/ 0 w 88"/>
                <a:gd name="T16" fmla="*/ 0 h 56"/>
                <a:gd name="T17" fmla="*/ 88 w 88"/>
                <a:gd name="T18" fmla="*/ 56 h 56"/>
              </a:gdLst>
              <a:ahLst/>
              <a:cxnLst>
                <a:cxn ang="T10">
                  <a:pos x="T0" y="T1"/>
                </a:cxn>
                <a:cxn ang="T11">
                  <a:pos x="T2" y="T3"/>
                </a:cxn>
                <a:cxn ang="T12">
                  <a:pos x="T4" y="T5"/>
                </a:cxn>
                <a:cxn ang="T13">
                  <a:pos x="T6" y="T7"/>
                </a:cxn>
                <a:cxn ang="T14">
                  <a:pos x="T8" y="T9"/>
                </a:cxn>
              </a:cxnLst>
              <a:rect l="T15" t="T16" r="T17" b="T18"/>
              <a:pathLst>
                <a:path w="88" h="56">
                  <a:moveTo>
                    <a:pt x="0" y="8"/>
                  </a:moveTo>
                  <a:lnTo>
                    <a:pt x="80" y="0"/>
                  </a:lnTo>
                  <a:lnTo>
                    <a:pt x="88" y="48"/>
                  </a:lnTo>
                  <a:lnTo>
                    <a:pt x="8" y="5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5" name="Freeform 1565"/>
            <p:cNvSpPr>
              <a:spLocks/>
            </p:cNvSpPr>
            <p:nvPr/>
          </p:nvSpPr>
          <p:spPr bwMode="auto">
            <a:xfrm>
              <a:off x="4068" y="2232"/>
              <a:ext cx="88" cy="64"/>
            </a:xfrm>
            <a:custGeom>
              <a:avLst/>
              <a:gdLst>
                <a:gd name="T0" fmla="*/ 88 w 88"/>
                <a:gd name="T1" fmla="*/ 8 h 64"/>
                <a:gd name="T2" fmla="*/ 88 w 88"/>
                <a:gd name="T3" fmla="*/ 8 h 64"/>
                <a:gd name="T4" fmla="*/ 80 w 88"/>
                <a:gd name="T5" fmla="*/ 64 h 64"/>
                <a:gd name="T6" fmla="*/ 0 w 88"/>
                <a:gd name="T7" fmla="*/ 56 h 64"/>
                <a:gd name="T8" fmla="*/ 8 w 88"/>
                <a:gd name="T9" fmla="*/ 0 h 64"/>
                <a:gd name="T10" fmla="*/ 88 w 88"/>
                <a:gd name="T11" fmla="*/ 0 h 64"/>
                <a:gd name="T12" fmla="*/ 88 w 88"/>
                <a:gd name="T13" fmla="*/ 8 h 64"/>
                <a:gd name="T14" fmla="*/ 0 60000 65536"/>
                <a:gd name="T15" fmla="*/ 0 60000 65536"/>
                <a:gd name="T16" fmla="*/ 0 60000 65536"/>
                <a:gd name="T17" fmla="*/ 0 60000 65536"/>
                <a:gd name="T18" fmla="*/ 0 60000 65536"/>
                <a:gd name="T19" fmla="*/ 0 60000 65536"/>
                <a:gd name="T20" fmla="*/ 0 60000 65536"/>
                <a:gd name="T21" fmla="*/ 0 w 88"/>
                <a:gd name="T22" fmla="*/ 0 h 64"/>
                <a:gd name="T23" fmla="*/ 88 w 88"/>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64">
                  <a:moveTo>
                    <a:pt x="88" y="8"/>
                  </a:moveTo>
                  <a:lnTo>
                    <a:pt x="88" y="8"/>
                  </a:lnTo>
                  <a:lnTo>
                    <a:pt x="80" y="64"/>
                  </a:lnTo>
                  <a:lnTo>
                    <a:pt x="0" y="56"/>
                  </a:lnTo>
                  <a:lnTo>
                    <a:pt x="8" y="0"/>
                  </a:lnTo>
                  <a:lnTo>
                    <a:pt x="88" y="0"/>
                  </a:lnTo>
                  <a:lnTo>
                    <a:pt x="8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6" name="Freeform 1566"/>
            <p:cNvSpPr>
              <a:spLocks/>
            </p:cNvSpPr>
            <p:nvPr/>
          </p:nvSpPr>
          <p:spPr bwMode="auto">
            <a:xfrm>
              <a:off x="4052" y="2280"/>
              <a:ext cx="96" cy="80"/>
            </a:xfrm>
            <a:custGeom>
              <a:avLst/>
              <a:gdLst>
                <a:gd name="T0" fmla="*/ 96 w 96"/>
                <a:gd name="T1" fmla="*/ 16 h 80"/>
                <a:gd name="T2" fmla="*/ 96 w 96"/>
                <a:gd name="T3" fmla="*/ 24 h 80"/>
                <a:gd name="T4" fmla="*/ 80 w 96"/>
                <a:gd name="T5" fmla="*/ 80 h 80"/>
                <a:gd name="T6" fmla="*/ 0 w 96"/>
                <a:gd name="T7" fmla="*/ 56 h 80"/>
                <a:gd name="T8" fmla="*/ 16 w 96"/>
                <a:gd name="T9" fmla="*/ 0 h 80"/>
                <a:gd name="T10" fmla="*/ 96 w 96"/>
                <a:gd name="T11" fmla="*/ 16 h 80"/>
                <a:gd name="T12" fmla="*/ 96 w 96"/>
                <a:gd name="T13" fmla="*/ 16 h 80"/>
                <a:gd name="T14" fmla="*/ 0 60000 65536"/>
                <a:gd name="T15" fmla="*/ 0 60000 65536"/>
                <a:gd name="T16" fmla="*/ 0 60000 65536"/>
                <a:gd name="T17" fmla="*/ 0 60000 65536"/>
                <a:gd name="T18" fmla="*/ 0 60000 65536"/>
                <a:gd name="T19" fmla="*/ 0 60000 65536"/>
                <a:gd name="T20" fmla="*/ 0 60000 65536"/>
                <a:gd name="T21" fmla="*/ 0 w 96"/>
                <a:gd name="T22" fmla="*/ 0 h 80"/>
                <a:gd name="T23" fmla="*/ 96 w 9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80">
                  <a:moveTo>
                    <a:pt x="96" y="16"/>
                  </a:moveTo>
                  <a:lnTo>
                    <a:pt x="96" y="24"/>
                  </a:lnTo>
                  <a:lnTo>
                    <a:pt x="80" y="80"/>
                  </a:lnTo>
                  <a:lnTo>
                    <a:pt x="0" y="56"/>
                  </a:lnTo>
                  <a:lnTo>
                    <a:pt x="16" y="0"/>
                  </a:lnTo>
                  <a:lnTo>
                    <a:pt x="9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7" name="Freeform 1567"/>
            <p:cNvSpPr>
              <a:spLocks/>
            </p:cNvSpPr>
            <p:nvPr/>
          </p:nvSpPr>
          <p:spPr bwMode="auto">
            <a:xfrm>
              <a:off x="4028" y="2328"/>
              <a:ext cx="104" cy="88"/>
            </a:xfrm>
            <a:custGeom>
              <a:avLst/>
              <a:gdLst>
                <a:gd name="T0" fmla="*/ 104 w 104"/>
                <a:gd name="T1" fmla="*/ 32 h 88"/>
                <a:gd name="T2" fmla="*/ 96 w 104"/>
                <a:gd name="T3" fmla="*/ 32 h 88"/>
                <a:gd name="T4" fmla="*/ 72 w 104"/>
                <a:gd name="T5" fmla="*/ 88 h 88"/>
                <a:gd name="T6" fmla="*/ 0 w 104"/>
                <a:gd name="T7" fmla="*/ 56 h 88"/>
                <a:gd name="T8" fmla="*/ 24 w 104"/>
                <a:gd name="T9" fmla="*/ 0 h 88"/>
                <a:gd name="T10" fmla="*/ 104 w 104"/>
                <a:gd name="T11" fmla="*/ 32 h 88"/>
                <a:gd name="T12" fmla="*/ 104 w 104"/>
                <a:gd name="T13" fmla="*/ 32 h 88"/>
                <a:gd name="T14" fmla="*/ 0 60000 65536"/>
                <a:gd name="T15" fmla="*/ 0 60000 65536"/>
                <a:gd name="T16" fmla="*/ 0 60000 65536"/>
                <a:gd name="T17" fmla="*/ 0 60000 65536"/>
                <a:gd name="T18" fmla="*/ 0 60000 65536"/>
                <a:gd name="T19" fmla="*/ 0 60000 65536"/>
                <a:gd name="T20" fmla="*/ 0 60000 65536"/>
                <a:gd name="T21" fmla="*/ 0 w 104"/>
                <a:gd name="T22" fmla="*/ 0 h 88"/>
                <a:gd name="T23" fmla="*/ 104 w 10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8">
                  <a:moveTo>
                    <a:pt x="104" y="32"/>
                  </a:moveTo>
                  <a:lnTo>
                    <a:pt x="96" y="32"/>
                  </a:lnTo>
                  <a:lnTo>
                    <a:pt x="72" y="88"/>
                  </a:lnTo>
                  <a:lnTo>
                    <a:pt x="0" y="56"/>
                  </a:lnTo>
                  <a:lnTo>
                    <a:pt x="24" y="0"/>
                  </a:lnTo>
                  <a:lnTo>
                    <a:pt x="10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8" name="Freeform 1568"/>
            <p:cNvSpPr>
              <a:spLocks/>
            </p:cNvSpPr>
            <p:nvPr/>
          </p:nvSpPr>
          <p:spPr bwMode="auto">
            <a:xfrm>
              <a:off x="3988" y="2376"/>
              <a:ext cx="112" cy="104"/>
            </a:xfrm>
            <a:custGeom>
              <a:avLst/>
              <a:gdLst>
                <a:gd name="T0" fmla="*/ 112 w 112"/>
                <a:gd name="T1" fmla="*/ 48 h 104"/>
                <a:gd name="T2" fmla="*/ 112 w 112"/>
                <a:gd name="T3" fmla="*/ 48 h 104"/>
                <a:gd name="T4" fmla="*/ 72 w 112"/>
                <a:gd name="T5" fmla="*/ 104 h 104"/>
                <a:gd name="T6" fmla="*/ 0 w 112"/>
                <a:gd name="T7" fmla="*/ 56 h 104"/>
                <a:gd name="T8" fmla="*/ 40 w 112"/>
                <a:gd name="T9" fmla="*/ 0 h 104"/>
                <a:gd name="T10" fmla="*/ 112 w 112"/>
                <a:gd name="T11" fmla="*/ 40 h 104"/>
                <a:gd name="T12" fmla="*/ 112 w 112"/>
                <a:gd name="T13" fmla="*/ 48 h 104"/>
                <a:gd name="T14" fmla="*/ 0 60000 65536"/>
                <a:gd name="T15" fmla="*/ 0 60000 65536"/>
                <a:gd name="T16" fmla="*/ 0 60000 65536"/>
                <a:gd name="T17" fmla="*/ 0 60000 65536"/>
                <a:gd name="T18" fmla="*/ 0 60000 65536"/>
                <a:gd name="T19" fmla="*/ 0 60000 65536"/>
                <a:gd name="T20" fmla="*/ 0 60000 65536"/>
                <a:gd name="T21" fmla="*/ 0 w 112"/>
                <a:gd name="T22" fmla="*/ 0 h 104"/>
                <a:gd name="T23" fmla="*/ 112 w 112"/>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04">
                  <a:moveTo>
                    <a:pt x="112" y="48"/>
                  </a:moveTo>
                  <a:lnTo>
                    <a:pt x="112" y="48"/>
                  </a:lnTo>
                  <a:lnTo>
                    <a:pt x="72" y="104"/>
                  </a:lnTo>
                  <a:lnTo>
                    <a:pt x="0" y="56"/>
                  </a:lnTo>
                  <a:lnTo>
                    <a:pt x="40" y="0"/>
                  </a:lnTo>
                  <a:lnTo>
                    <a:pt x="112" y="40"/>
                  </a:lnTo>
                  <a:lnTo>
                    <a:pt x="11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9" name="Freeform 1569"/>
            <p:cNvSpPr>
              <a:spLocks/>
            </p:cNvSpPr>
            <p:nvPr/>
          </p:nvSpPr>
          <p:spPr bwMode="auto">
            <a:xfrm>
              <a:off x="3940" y="2432"/>
              <a:ext cx="120" cy="104"/>
            </a:xfrm>
            <a:custGeom>
              <a:avLst/>
              <a:gdLst>
                <a:gd name="T0" fmla="*/ 112 w 120"/>
                <a:gd name="T1" fmla="*/ 48 h 104"/>
                <a:gd name="T2" fmla="*/ 112 w 120"/>
                <a:gd name="T3" fmla="*/ 48 h 104"/>
                <a:gd name="T4" fmla="*/ 64 w 120"/>
                <a:gd name="T5" fmla="*/ 104 h 104"/>
                <a:gd name="T6" fmla="*/ 0 w 120"/>
                <a:gd name="T7" fmla="*/ 56 h 104"/>
                <a:gd name="T8" fmla="*/ 56 w 120"/>
                <a:gd name="T9" fmla="*/ 0 h 104"/>
                <a:gd name="T10" fmla="*/ 120 w 120"/>
                <a:gd name="T11" fmla="*/ 48 h 104"/>
                <a:gd name="T12" fmla="*/ 112 w 120"/>
                <a:gd name="T13" fmla="*/ 48 h 104"/>
                <a:gd name="T14" fmla="*/ 0 60000 65536"/>
                <a:gd name="T15" fmla="*/ 0 60000 65536"/>
                <a:gd name="T16" fmla="*/ 0 60000 65536"/>
                <a:gd name="T17" fmla="*/ 0 60000 65536"/>
                <a:gd name="T18" fmla="*/ 0 60000 65536"/>
                <a:gd name="T19" fmla="*/ 0 60000 65536"/>
                <a:gd name="T20" fmla="*/ 0 60000 65536"/>
                <a:gd name="T21" fmla="*/ 0 w 120"/>
                <a:gd name="T22" fmla="*/ 0 h 104"/>
                <a:gd name="T23" fmla="*/ 120 w 120"/>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04">
                  <a:moveTo>
                    <a:pt x="112" y="48"/>
                  </a:moveTo>
                  <a:lnTo>
                    <a:pt x="112" y="48"/>
                  </a:lnTo>
                  <a:lnTo>
                    <a:pt x="64" y="104"/>
                  </a:lnTo>
                  <a:lnTo>
                    <a:pt x="0" y="56"/>
                  </a:lnTo>
                  <a:lnTo>
                    <a:pt x="56" y="0"/>
                  </a:lnTo>
                  <a:lnTo>
                    <a:pt x="120" y="48"/>
                  </a:lnTo>
                  <a:lnTo>
                    <a:pt x="11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00" name="Freeform 1570"/>
            <p:cNvSpPr>
              <a:spLocks/>
            </p:cNvSpPr>
            <p:nvPr/>
          </p:nvSpPr>
          <p:spPr bwMode="auto">
            <a:xfrm>
              <a:off x="3884" y="2480"/>
              <a:ext cx="120" cy="120"/>
            </a:xfrm>
            <a:custGeom>
              <a:avLst/>
              <a:gdLst>
                <a:gd name="T0" fmla="*/ 120 w 120"/>
                <a:gd name="T1" fmla="*/ 64 h 120"/>
                <a:gd name="T2" fmla="*/ 120 w 120"/>
                <a:gd name="T3" fmla="*/ 64 h 120"/>
                <a:gd name="T4" fmla="*/ 56 w 120"/>
                <a:gd name="T5" fmla="*/ 120 h 120"/>
                <a:gd name="T6" fmla="*/ 0 w 120"/>
                <a:gd name="T7" fmla="*/ 56 h 120"/>
                <a:gd name="T8" fmla="*/ 64 w 120"/>
                <a:gd name="T9" fmla="*/ 0 h 120"/>
                <a:gd name="T10" fmla="*/ 120 w 120"/>
                <a:gd name="T11" fmla="*/ 56 h 120"/>
                <a:gd name="T12" fmla="*/ 120 w 120"/>
                <a:gd name="T13" fmla="*/ 64 h 120"/>
                <a:gd name="T14" fmla="*/ 0 60000 65536"/>
                <a:gd name="T15" fmla="*/ 0 60000 65536"/>
                <a:gd name="T16" fmla="*/ 0 60000 65536"/>
                <a:gd name="T17" fmla="*/ 0 60000 65536"/>
                <a:gd name="T18" fmla="*/ 0 60000 65536"/>
                <a:gd name="T19" fmla="*/ 0 60000 65536"/>
                <a:gd name="T20" fmla="*/ 0 60000 65536"/>
                <a:gd name="T21" fmla="*/ 0 w 120"/>
                <a:gd name="T22" fmla="*/ 0 h 120"/>
                <a:gd name="T23" fmla="*/ 120 w 120"/>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20">
                  <a:moveTo>
                    <a:pt x="120" y="64"/>
                  </a:moveTo>
                  <a:lnTo>
                    <a:pt x="120" y="64"/>
                  </a:lnTo>
                  <a:lnTo>
                    <a:pt x="56" y="120"/>
                  </a:lnTo>
                  <a:lnTo>
                    <a:pt x="0" y="56"/>
                  </a:lnTo>
                  <a:lnTo>
                    <a:pt x="64" y="0"/>
                  </a:lnTo>
                  <a:lnTo>
                    <a:pt x="120" y="56"/>
                  </a:lnTo>
                  <a:lnTo>
                    <a:pt x="12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01" name="Freeform 1571"/>
            <p:cNvSpPr>
              <a:spLocks/>
            </p:cNvSpPr>
            <p:nvPr/>
          </p:nvSpPr>
          <p:spPr bwMode="auto">
            <a:xfrm>
              <a:off x="3820" y="2536"/>
              <a:ext cx="120" cy="120"/>
            </a:xfrm>
            <a:custGeom>
              <a:avLst/>
              <a:gdLst>
                <a:gd name="T0" fmla="*/ 120 w 120"/>
                <a:gd name="T1" fmla="*/ 64 h 120"/>
                <a:gd name="T2" fmla="*/ 120 w 120"/>
                <a:gd name="T3" fmla="*/ 64 h 120"/>
                <a:gd name="T4" fmla="*/ 56 w 120"/>
                <a:gd name="T5" fmla="*/ 120 h 120"/>
                <a:gd name="T6" fmla="*/ 0 w 120"/>
                <a:gd name="T7" fmla="*/ 56 h 120"/>
                <a:gd name="T8" fmla="*/ 72 w 120"/>
                <a:gd name="T9" fmla="*/ 0 h 120"/>
                <a:gd name="T10" fmla="*/ 120 w 120"/>
                <a:gd name="T11" fmla="*/ 64 h 120"/>
                <a:gd name="T12" fmla="*/ 120 w 120"/>
                <a:gd name="T13" fmla="*/ 64 h 120"/>
                <a:gd name="T14" fmla="*/ 0 60000 65536"/>
                <a:gd name="T15" fmla="*/ 0 60000 65536"/>
                <a:gd name="T16" fmla="*/ 0 60000 65536"/>
                <a:gd name="T17" fmla="*/ 0 60000 65536"/>
                <a:gd name="T18" fmla="*/ 0 60000 65536"/>
                <a:gd name="T19" fmla="*/ 0 60000 65536"/>
                <a:gd name="T20" fmla="*/ 0 60000 65536"/>
                <a:gd name="T21" fmla="*/ 0 w 120"/>
                <a:gd name="T22" fmla="*/ 0 h 120"/>
                <a:gd name="T23" fmla="*/ 120 w 120"/>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20">
                  <a:moveTo>
                    <a:pt x="120" y="64"/>
                  </a:moveTo>
                  <a:lnTo>
                    <a:pt x="120" y="64"/>
                  </a:lnTo>
                  <a:lnTo>
                    <a:pt x="56" y="120"/>
                  </a:lnTo>
                  <a:lnTo>
                    <a:pt x="0" y="56"/>
                  </a:lnTo>
                  <a:lnTo>
                    <a:pt x="72" y="0"/>
                  </a:lnTo>
                  <a:lnTo>
                    <a:pt x="12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02" name="Freeform 1572"/>
            <p:cNvSpPr>
              <a:spLocks/>
            </p:cNvSpPr>
            <p:nvPr/>
          </p:nvSpPr>
          <p:spPr bwMode="auto">
            <a:xfrm>
              <a:off x="3748" y="2584"/>
              <a:ext cx="128" cy="128"/>
            </a:xfrm>
            <a:custGeom>
              <a:avLst/>
              <a:gdLst>
                <a:gd name="T0" fmla="*/ 120 w 128"/>
                <a:gd name="T1" fmla="*/ 72 h 128"/>
                <a:gd name="T2" fmla="*/ 120 w 128"/>
                <a:gd name="T3" fmla="*/ 72 h 128"/>
                <a:gd name="T4" fmla="*/ 48 w 128"/>
                <a:gd name="T5" fmla="*/ 128 h 128"/>
                <a:gd name="T6" fmla="*/ 0 w 128"/>
                <a:gd name="T7" fmla="*/ 56 h 128"/>
                <a:gd name="T8" fmla="*/ 72 w 128"/>
                <a:gd name="T9" fmla="*/ 0 h 128"/>
                <a:gd name="T10" fmla="*/ 128 w 128"/>
                <a:gd name="T11" fmla="*/ 72 h 128"/>
                <a:gd name="T12" fmla="*/ 120 w 128"/>
                <a:gd name="T13" fmla="*/ 72 h 128"/>
                <a:gd name="T14" fmla="*/ 0 60000 65536"/>
                <a:gd name="T15" fmla="*/ 0 60000 65536"/>
                <a:gd name="T16" fmla="*/ 0 60000 65536"/>
                <a:gd name="T17" fmla="*/ 0 60000 65536"/>
                <a:gd name="T18" fmla="*/ 0 60000 65536"/>
                <a:gd name="T19" fmla="*/ 0 60000 65536"/>
                <a:gd name="T20" fmla="*/ 0 60000 65536"/>
                <a:gd name="T21" fmla="*/ 0 w 128"/>
                <a:gd name="T22" fmla="*/ 0 h 128"/>
                <a:gd name="T23" fmla="*/ 128 w 128"/>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28">
                  <a:moveTo>
                    <a:pt x="120" y="72"/>
                  </a:moveTo>
                  <a:lnTo>
                    <a:pt x="120" y="72"/>
                  </a:lnTo>
                  <a:lnTo>
                    <a:pt x="48" y="128"/>
                  </a:lnTo>
                  <a:lnTo>
                    <a:pt x="0" y="56"/>
                  </a:lnTo>
                  <a:lnTo>
                    <a:pt x="72" y="0"/>
                  </a:lnTo>
                  <a:lnTo>
                    <a:pt x="128" y="72"/>
                  </a:lnTo>
                  <a:lnTo>
                    <a:pt x="12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03" name="Freeform 1573"/>
            <p:cNvSpPr>
              <a:spLocks/>
            </p:cNvSpPr>
            <p:nvPr/>
          </p:nvSpPr>
          <p:spPr bwMode="auto">
            <a:xfrm>
              <a:off x="3668" y="2640"/>
              <a:ext cx="128" cy="120"/>
            </a:xfrm>
            <a:custGeom>
              <a:avLst/>
              <a:gdLst>
                <a:gd name="T0" fmla="*/ 128 w 128"/>
                <a:gd name="T1" fmla="*/ 72 h 120"/>
                <a:gd name="T2" fmla="*/ 128 w 128"/>
                <a:gd name="T3" fmla="*/ 72 h 120"/>
                <a:gd name="T4" fmla="*/ 40 w 128"/>
                <a:gd name="T5" fmla="*/ 120 h 120"/>
                <a:gd name="T6" fmla="*/ 0 w 128"/>
                <a:gd name="T7" fmla="*/ 48 h 120"/>
                <a:gd name="T8" fmla="*/ 80 w 128"/>
                <a:gd name="T9" fmla="*/ 0 h 120"/>
                <a:gd name="T10" fmla="*/ 128 w 128"/>
                <a:gd name="T11" fmla="*/ 72 h 120"/>
                <a:gd name="T12" fmla="*/ 128 w 128"/>
                <a:gd name="T13" fmla="*/ 72 h 120"/>
                <a:gd name="T14" fmla="*/ 0 60000 65536"/>
                <a:gd name="T15" fmla="*/ 0 60000 65536"/>
                <a:gd name="T16" fmla="*/ 0 60000 65536"/>
                <a:gd name="T17" fmla="*/ 0 60000 65536"/>
                <a:gd name="T18" fmla="*/ 0 60000 65536"/>
                <a:gd name="T19" fmla="*/ 0 60000 65536"/>
                <a:gd name="T20" fmla="*/ 0 60000 65536"/>
                <a:gd name="T21" fmla="*/ 0 w 128"/>
                <a:gd name="T22" fmla="*/ 0 h 120"/>
                <a:gd name="T23" fmla="*/ 128 w 128"/>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20">
                  <a:moveTo>
                    <a:pt x="128" y="72"/>
                  </a:moveTo>
                  <a:lnTo>
                    <a:pt x="128" y="72"/>
                  </a:lnTo>
                  <a:lnTo>
                    <a:pt x="40" y="120"/>
                  </a:lnTo>
                  <a:lnTo>
                    <a:pt x="0" y="48"/>
                  </a:lnTo>
                  <a:lnTo>
                    <a:pt x="80" y="0"/>
                  </a:lnTo>
                  <a:lnTo>
                    <a:pt x="128"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04" name="Freeform 1574"/>
            <p:cNvSpPr>
              <a:spLocks/>
            </p:cNvSpPr>
            <p:nvPr/>
          </p:nvSpPr>
          <p:spPr bwMode="auto">
            <a:xfrm>
              <a:off x="3572" y="2688"/>
              <a:ext cx="136" cy="128"/>
            </a:xfrm>
            <a:custGeom>
              <a:avLst/>
              <a:gdLst>
                <a:gd name="T0" fmla="*/ 136 w 136"/>
                <a:gd name="T1" fmla="*/ 72 h 128"/>
                <a:gd name="T2" fmla="*/ 136 w 136"/>
                <a:gd name="T3" fmla="*/ 72 h 128"/>
                <a:gd name="T4" fmla="*/ 40 w 136"/>
                <a:gd name="T5" fmla="*/ 128 h 128"/>
                <a:gd name="T6" fmla="*/ 0 w 136"/>
                <a:gd name="T7" fmla="*/ 56 h 128"/>
                <a:gd name="T8" fmla="*/ 96 w 136"/>
                <a:gd name="T9" fmla="*/ 0 h 128"/>
                <a:gd name="T10" fmla="*/ 136 w 136"/>
                <a:gd name="T11" fmla="*/ 72 h 128"/>
                <a:gd name="T12" fmla="*/ 136 w 136"/>
                <a:gd name="T13" fmla="*/ 72 h 128"/>
                <a:gd name="T14" fmla="*/ 0 60000 65536"/>
                <a:gd name="T15" fmla="*/ 0 60000 65536"/>
                <a:gd name="T16" fmla="*/ 0 60000 65536"/>
                <a:gd name="T17" fmla="*/ 0 60000 65536"/>
                <a:gd name="T18" fmla="*/ 0 60000 65536"/>
                <a:gd name="T19" fmla="*/ 0 60000 65536"/>
                <a:gd name="T20" fmla="*/ 0 60000 65536"/>
                <a:gd name="T21" fmla="*/ 0 w 136"/>
                <a:gd name="T22" fmla="*/ 0 h 128"/>
                <a:gd name="T23" fmla="*/ 136 w 136"/>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8">
                  <a:moveTo>
                    <a:pt x="136" y="72"/>
                  </a:moveTo>
                  <a:lnTo>
                    <a:pt x="136" y="72"/>
                  </a:lnTo>
                  <a:lnTo>
                    <a:pt x="40" y="128"/>
                  </a:lnTo>
                  <a:lnTo>
                    <a:pt x="0" y="56"/>
                  </a:lnTo>
                  <a:lnTo>
                    <a:pt x="96" y="0"/>
                  </a:lnTo>
                  <a:lnTo>
                    <a:pt x="1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05" name="Freeform 1575"/>
            <p:cNvSpPr>
              <a:spLocks/>
            </p:cNvSpPr>
            <p:nvPr/>
          </p:nvSpPr>
          <p:spPr bwMode="auto">
            <a:xfrm>
              <a:off x="3476" y="2736"/>
              <a:ext cx="136" cy="128"/>
            </a:xfrm>
            <a:custGeom>
              <a:avLst/>
              <a:gdLst>
                <a:gd name="T0" fmla="*/ 136 w 136"/>
                <a:gd name="T1" fmla="*/ 80 h 128"/>
                <a:gd name="T2" fmla="*/ 136 w 136"/>
                <a:gd name="T3" fmla="*/ 80 h 128"/>
                <a:gd name="T4" fmla="*/ 40 w 136"/>
                <a:gd name="T5" fmla="*/ 128 h 128"/>
                <a:gd name="T6" fmla="*/ 0 w 136"/>
                <a:gd name="T7" fmla="*/ 48 h 128"/>
                <a:gd name="T8" fmla="*/ 104 w 136"/>
                <a:gd name="T9" fmla="*/ 0 h 128"/>
                <a:gd name="T10" fmla="*/ 136 w 136"/>
                <a:gd name="T11" fmla="*/ 80 h 128"/>
                <a:gd name="T12" fmla="*/ 136 w 136"/>
                <a:gd name="T13" fmla="*/ 80 h 128"/>
                <a:gd name="T14" fmla="*/ 0 60000 65536"/>
                <a:gd name="T15" fmla="*/ 0 60000 65536"/>
                <a:gd name="T16" fmla="*/ 0 60000 65536"/>
                <a:gd name="T17" fmla="*/ 0 60000 65536"/>
                <a:gd name="T18" fmla="*/ 0 60000 65536"/>
                <a:gd name="T19" fmla="*/ 0 60000 65536"/>
                <a:gd name="T20" fmla="*/ 0 60000 65536"/>
                <a:gd name="T21" fmla="*/ 0 w 136"/>
                <a:gd name="T22" fmla="*/ 0 h 128"/>
                <a:gd name="T23" fmla="*/ 136 w 136"/>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8">
                  <a:moveTo>
                    <a:pt x="136" y="80"/>
                  </a:moveTo>
                  <a:lnTo>
                    <a:pt x="136" y="80"/>
                  </a:lnTo>
                  <a:lnTo>
                    <a:pt x="40" y="128"/>
                  </a:lnTo>
                  <a:lnTo>
                    <a:pt x="0" y="48"/>
                  </a:lnTo>
                  <a:lnTo>
                    <a:pt x="104" y="0"/>
                  </a:lnTo>
                  <a:lnTo>
                    <a:pt x="13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06" name="Freeform 1576"/>
            <p:cNvSpPr>
              <a:spLocks/>
            </p:cNvSpPr>
            <p:nvPr/>
          </p:nvSpPr>
          <p:spPr bwMode="auto">
            <a:xfrm>
              <a:off x="3372" y="2784"/>
              <a:ext cx="144" cy="120"/>
            </a:xfrm>
            <a:custGeom>
              <a:avLst/>
              <a:gdLst>
                <a:gd name="T0" fmla="*/ 144 w 144"/>
                <a:gd name="T1" fmla="*/ 80 h 120"/>
                <a:gd name="T2" fmla="*/ 144 w 144"/>
                <a:gd name="T3" fmla="*/ 80 h 120"/>
                <a:gd name="T4" fmla="*/ 32 w 144"/>
                <a:gd name="T5" fmla="*/ 120 h 120"/>
                <a:gd name="T6" fmla="*/ 0 w 144"/>
                <a:gd name="T7" fmla="*/ 48 h 120"/>
                <a:gd name="T8" fmla="*/ 112 w 144"/>
                <a:gd name="T9" fmla="*/ 0 h 120"/>
                <a:gd name="T10" fmla="*/ 144 w 144"/>
                <a:gd name="T11" fmla="*/ 80 h 120"/>
                <a:gd name="T12" fmla="*/ 144 w 144"/>
                <a:gd name="T13" fmla="*/ 80 h 120"/>
                <a:gd name="T14" fmla="*/ 0 60000 65536"/>
                <a:gd name="T15" fmla="*/ 0 60000 65536"/>
                <a:gd name="T16" fmla="*/ 0 60000 65536"/>
                <a:gd name="T17" fmla="*/ 0 60000 65536"/>
                <a:gd name="T18" fmla="*/ 0 60000 65536"/>
                <a:gd name="T19" fmla="*/ 0 60000 65536"/>
                <a:gd name="T20" fmla="*/ 0 60000 65536"/>
                <a:gd name="T21" fmla="*/ 0 w 144"/>
                <a:gd name="T22" fmla="*/ 0 h 120"/>
                <a:gd name="T23" fmla="*/ 144 w 144"/>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20">
                  <a:moveTo>
                    <a:pt x="144" y="80"/>
                  </a:moveTo>
                  <a:lnTo>
                    <a:pt x="144" y="80"/>
                  </a:lnTo>
                  <a:lnTo>
                    <a:pt x="32" y="120"/>
                  </a:lnTo>
                  <a:lnTo>
                    <a:pt x="0" y="48"/>
                  </a:lnTo>
                  <a:lnTo>
                    <a:pt x="112" y="0"/>
                  </a:lnTo>
                  <a:lnTo>
                    <a:pt x="144"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07" name="Freeform 1577"/>
            <p:cNvSpPr>
              <a:spLocks/>
            </p:cNvSpPr>
            <p:nvPr/>
          </p:nvSpPr>
          <p:spPr bwMode="auto">
            <a:xfrm>
              <a:off x="3268" y="2832"/>
              <a:ext cx="136" cy="112"/>
            </a:xfrm>
            <a:custGeom>
              <a:avLst/>
              <a:gdLst>
                <a:gd name="T0" fmla="*/ 136 w 136"/>
                <a:gd name="T1" fmla="*/ 72 h 112"/>
                <a:gd name="T2" fmla="*/ 136 w 136"/>
                <a:gd name="T3" fmla="*/ 72 h 112"/>
                <a:gd name="T4" fmla="*/ 24 w 136"/>
                <a:gd name="T5" fmla="*/ 112 h 112"/>
                <a:gd name="T6" fmla="*/ 0 w 136"/>
                <a:gd name="T7" fmla="*/ 40 h 112"/>
                <a:gd name="T8" fmla="*/ 112 w 136"/>
                <a:gd name="T9" fmla="*/ 0 h 112"/>
                <a:gd name="T10" fmla="*/ 136 w 136"/>
                <a:gd name="T11" fmla="*/ 72 h 112"/>
                <a:gd name="T12" fmla="*/ 136 w 136"/>
                <a:gd name="T13" fmla="*/ 72 h 112"/>
                <a:gd name="T14" fmla="*/ 0 60000 65536"/>
                <a:gd name="T15" fmla="*/ 0 60000 65536"/>
                <a:gd name="T16" fmla="*/ 0 60000 65536"/>
                <a:gd name="T17" fmla="*/ 0 60000 65536"/>
                <a:gd name="T18" fmla="*/ 0 60000 65536"/>
                <a:gd name="T19" fmla="*/ 0 60000 65536"/>
                <a:gd name="T20" fmla="*/ 0 60000 65536"/>
                <a:gd name="T21" fmla="*/ 0 w 136"/>
                <a:gd name="T22" fmla="*/ 0 h 112"/>
                <a:gd name="T23" fmla="*/ 136 w 136"/>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12">
                  <a:moveTo>
                    <a:pt x="136" y="72"/>
                  </a:moveTo>
                  <a:lnTo>
                    <a:pt x="136" y="72"/>
                  </a:lnTo>
                  <a:lnTo>
                    <a:pt x="24" y="112"/>
                  </a:lnTo>
                  <a:lnTo>
                    <a:pt x="0" y="40"/>
                  </a:lnTo>
                  <a:lnTo>
                    <a:pt x="112" y="0"/>
                  </a:lnTo>
                  <a:lnTo>
                    <a:pt x="1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08" name="Freeform 1578"/>
            <p:cNvSpPr>
              <a:spLocks/>
            </p:cNvSpPr>
            <p:nvPr/>
          </p:nvSpPr>
          <p:spPr bwMode="auto">
            <a:xfrm>
              <a:off x="3156" y="2872"/>
              <a:ext cx="136" cy="112"/>
            </a:xfrm>
            <a:custGeom>
              <a:avLst/>
              <a:gdLst>
                <a:gd name="T0" fmla="*/ 136 w 136"/>
                <a:gd name="T1" fmla="*/ 72 h 112"/>
                <a:gd name="T2" fmla="*/ 136 w 136"/>
                <a:gd name="T3" fmla="*/ 72 h 112"/>
                <a:gd name="T4" fmla="*/ 24 w 136"/>
                <a:gd name="T5" fmla="*/ 112 h 112"/>
                <a:gd name="T6" fmla="*/ 0 w 136"/>
                <a:gd name="T7" fmla="*/ 32 h 112"/>
                <a:gd name="T8" fmla="*/ 112 w 136"/>
                <a:gd name="T9" fmla="*/ 0 h 112"/>
                <a:gd name="T10" fmla="*/ 136 w 136"/>
                <a:gd name="T11" fmla="*/ 72 h 112"/>
                <a:gd name="T12" fmla="*/ 136 w 136"/>
                <a:gd name="T13" fmla="*/ 72 h 112"/>
                <a:gd name="T14" fmla="*/ 0 60000 65536"/>
                <a:gd name="T15" fmla="*/ 0 60000 65536"/>
                <a:gd name="T16" fmla="*/ 0 60000 65536"/>
                <a:gd name="T17" fmla="*/ 0 60000 65536"/>
                <a:gd name="T18" fmla="*/ 0 60000 65536"/>
                <a:gd name="T19" fmla="*/ 0 60000 65536"/>
                <a:gd name="T20" fmla="*/ 0 60000 65536"/>
                <a:gd name="T21" fmla="*/ 0 w 136"/>
                <a:gd name="T22" fmla="*/ 0 h 112"/>
                <a:gd name="T23" fmla="*/ 136 w 136"/>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12">
                  <a:moveTo>
                    <a:pt x="136" y="72"/>
                  </a:moveTo>
                  <a:lnTo>
                    <a:pt x="136" y="72"/>
                  </a:lnTo>
                  <a:lnTo>
                    <a:pt x="24" y="112"/>
                  </a:lnTo>
                  <a:lnTo>
                    <a:pt x="0" y="32"/>
                  </a:lnTo>
                  <a:lnTo>
                    <a:pt x="112" y="0"/>
                  </a:lnTo>
                  <a:lnTo>
                    <a:pt x="1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09" name="Freeform 1579"/>
            <p:cNvSpPr>
              <a:spLocks/>
            </p:cNvSpPr>
            <p:nvPr/>
          </p:nvSpPr>
          <p:spPr bwMode="auto">
            <a:xfrm>
              <a:off x="3036" y="2904"/>
              <a:ext cx="144" cy="112"/>
            </a:xfrm>
            <a:custGeom>
              <a:avLst/>
              <a:gdLst>
                <a:gd name="T0" fmla="*/ 144 w 144"/>
                <a:gd name="T1" fmla="*/ 80 h 112"/>
                <a:gd name="T2" fmla="*/ 144 w 144"/>
                <a:gd name="T3" fmla="*/ 80 h 112"/>
                <a:gd name="T4" fmla="*/ 24 w 144"/>
                <a:gd name="T5" fmla="*/ 112 h 112"/>
                <a:gd name="T6" fmla="*/ 0 w 144"/>
                <a:gd name="T7" fmla="*/ 40 h 112"/>
                <a:gd name="T8" fmla="*/ 120 w 144"/>
                <a:gd name="T9" fmla="*/ 0 h 112"/>
                <a:gd name="T10" fmla="*/ 144 w 144"/>
                <a:gd name="T11" fmla="*/ 80 h 112"/>
                <a:gd name="T12" fmla="*/ 144 w 144"/>
                <a:gd name="T13" fmla="*/ 80 h 112"/>
                <a:gd name="T14" fmla="*/ 0 60000 65536"/>
                <a:gd name="T15" fmla="*/ 0 60000 65536"/>
                <a:gd name="T16" fmla="*/ 0 60000 65536"/>
                <a:gd name="T17" fmla="*/ 0 60000 65536"/>
                <a:gd name="T18" fmla="*/ 0 60000 65536"/>
                <a:gd name="T19" fmla="*/ 0 60000 65536"/>
                <a:gd name="T20" fmla="*/ 0 60000 65536"/>
                <a:gd name="T21" fmla="*/ 0 w 144"/>
                <a:gd name="T22" fmla="*/ 0 h 112"/>
                <a:gd name="T23" fmla="*/ 144 w 144"/>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12">
                  <a:moveTo>
                    <a:pt x="144" y="80"/>
                  </a:moveTo>
                  <a:lnTo>
                    <a:pt x="144" y="80"/>
                  </a:lnTo>
                  <a:lnTo>
                    <a:pt x="24" y="112"/>
                  </a:lnTo>
                  <a:lnTo>
                    <a:pt x="0" y="40"/>
                  </a:lnTo>
                  <a:lnTo>
                    <a:pt x="120" y="0"/>
                  </a:lnTo>
                  <a:lnTo>
                    <a:pt x="144"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0" name="Freeform 1580"/>
            <p:cNvSpPr>
              <a:spLocks/>
            </p:cNvSpPr>
            <p:nvPr/>
          </p:nvSpPr>
          <p:spPr bwMode="auto">
            <a:xfrm>
              <a:off x="2916" y="2936"/>
              <a:ext cx="144" cy="112"/>
            </a:xfrm>
            <a:custGeom>
              <a:avLst/>
              <a:gdLst>
                <a:gd name="T0" fmla="*/ 136 w 144"/>
                <a:gd name="T1" fmla="*/ 80 h 112"/>
                <a:gd name="T2" fmla="*/ 136 w 144"/>
                <a:gd name="T3" fmla="*/ 80 h 112"/>
                <a:gd name="T4" fmla="*/ 16 w 144"/>
                <a:gd name="T5" fmla="*/ 112 h 112"/>
                <a:gd name="T6" fmla="*/ 0 w 144"/>
                <a:gd name="T7" fmla="*/ 32 h 112"/>
                <a:gd name="T8" fmla="*/ 120 w 144"/>
                <a:gd name="T9" fmla="*/ 0 h 112"/>
                <a:gd name="T10" fmla="*/ 144 w 144"/>
                <a:gd name="T11" fmla="*/ 80 h 112"/>
                <a:gd name="T12" fmla="*/ 136 w 144"/>
                <a:gd name="T13" fmla="*/ 80 h 112"/>
                <a:gd name="T14" fmla="*/ 0 60000 65536"/>
                <a:gd name="T15" fmla="*/ 0 60000 65536"/>
                <a:gd name="T16" fmla="*/ 0 60000 65536"/>
                <a:gd name="T17" fmla="*/ 0 60000 65536"/>
                <a:gd name="T18" fmla="*/ 0 60000 65536"/>
                <a:gd name="T19" fmla="*/ 0 60000 65536"/>
                <a:gd name="T20" fmla="*/ 0 60000 65536"/>
                <a:gd name="T21" fmla="*/ 0 w 144"/>
                <a:gd name="T22" fmla="*/ 0 h 112"/>
                <a:gd name="T23" fmla="*/ 144 w 144"/>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12">
                  <a:moveTo>
                    <a:pt x="136" y="80"/>
                  </a:moveTo>
                  <a:lnTo>
                    <a:pt x="136" y="80"/>
                  </a:lnTo>
                  <a:lnTo>
                    <a:pt x="16" y="112"/>
                  </a:lnTo>
                  <a:lnTo>
                    <a:pt x="0" y="32"/>
                  </a:lnTo>
                  <a:lnTo>
                    <a:pt x="120" y="0"/>
                  </a:lnTo>
                  <a:lnTo>
                    <a:pt x="144" y="80"/>
                  </a:lnTo>
                  <a:lnTo>
                    <a:pt x="13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1" name="Freeform 1581"/>
            <p:cNvSpPr>
              <a:spLocks/>
            </p:cNvSpPr>
            <p:nvPr/>
          </p:nvSpPr>
          <p:spPr bwMode="auto">
            <a:xfrm>
              <a:off x="2796" y="2968"/>
              <a:ext cx="136" cy="104"/>
            </a:xfrm>
            <a:custGeom>
              <a:avLst/>
              <a:gdLst>
                <a:gd name="T0" fmla="*/ 136 w 136"/>
                <a:gd name="T1" fmla="*/ 80 h 104"/>
                <a:gd name="T2" fmla="*/ 136 w 136"/>
                <a:gd name="T3" fmla="*/ 80 h 104"/>
                <a:gd name="T4" fmla="*/ 16 w 136"/>
                <a:gd name="T5" fmla="*/ 104 h 104"/>
                <a:gd name="T6" fmla="*/ 0 w 136"/>
                <a:gd name="T7" fmla="*/ 24 h 104"/>
                <a:gd name="T8" fmla="*/ 120 w 136"/>
                <a:gd name="T9" fmla="*/ 0 h 104"/>
                <a:gd name="T10" fmla="*/ 136 w 136"/>
                <a:gd name="T11" fmla="*/ 80 h 104"/>
                <a:gd name="T12" fmla="*/ 136 w 136"/>
                <a:gd name="T13" fmla="*/ 80 h 104"/>
                <a:gd name="T14" fmla="*/ 0 60000 65536"/>
                <a:gd name="T15" fmla="*/ 0 60000 65536"/>
                <a:gd name="T16" fmla="*/ 0 60000 65536"/>
                <a:gd name="T17" fmla="*/ 0 60000 65536"/>
                <a:gd name="T18" fmla="*/ 0 60000 65536"/>
                <a:gd name="T19" fmla="*/ 0 60000 65536"/>
                <a:gd name="T20" fmla="*/ 0 60000 65536"/>
                <a:gd name="T21" fmla="*/ 0 w 136"/>
                <a:gd name="T22" fmla="*/ 0 h 104"/>
                <a:gd name="T23" fmla="*/ 136 w 13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04">
                  <a:moveTo>
                    <a:pt x="136" y="80"/>
                  </a:moveTo>
                  <a:lnTo>
                    <a:pt x="136" y="80"/>
                  </a:lnTo>
                  <a:lnTo>
                    <a:pt x="16" y="104"/>
                  </a:lnTo>
                  <a:lnTo>
                    <a:pt x="0" y="24"/>
                  </a:lnTo>
                  <a:lnTo>
                    <a:pt x="120" y="0"/>
                  </a:lnTo>
                  <a:lnTo>
                    <a:pt x="13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2" name="Freeform 1582"/>
            <p:cNvSpPr>
              <a:spLocks/>
            </p:cNvSpPr>
            <p:nvPr/>
          </p:nvSpPr>
          <p:spPr bwMode="auto">
            <a:xfrm>
              <a:off x="2684" y="2992"/>
              <a:ext cx="128" cy="96"/>
            </a:xfrm>
            <a:custGeom>
              <a:avLst/>
              <a:gdLst>
                <a:gd name="T0" fmla="*/ 128 w 128"/>
                <a:gd name="T1" fmla="*/ 80 h 96"/>
                <a:gd name="T2" fmla="*/ 128 w 128"/>
                <a:gd name="T3" fmla="*/ 80 h 96"/>
                <a:gd name="T4" fmla="*/ 8 w 128"/>
                <a:gd name="T5" fmla="*/ 96 h 96"/>
                <a:gd name="T6" fmla="*/ 0 w 128"/>
                <a:gd name="T7" fmla="*/ 16 h 96"/>
                <a:gd name="T8" fmla="*/ 112 w 128"/>
                <a:gd name="T9" fmla="*/ 0 h 96"/>
                <a:gd name="T10" fmla="*/ 128 w 128"/>
                <a:gd name="T11" fmla="*/ 80 h 96"/>
                <a:gd name="T12" fmla="*/ 128 w 128"/>
                <a:gd name="T13" fmla="*/ 80 h 96"/>
                <a:gd name="T14" fmla="*/ 0 60000 65536"/>
                <a:gd name="T15" fmla="*/ 0 60000 65536"/>
                <a:gd name="T16" fmla="*/ 0 60000 65536"/>
                <a:gd name="T17" fmla="*/ 0 60000 65536"/>
                <a:gd name="T18" fmla="*/ 0 60000 65536"/>
                <a:gd name="T19" fmla="*/ 0 60000 65536"/>
                <a:gd name="T20" fmla="*/ 0 60000 65536"/>
                <a:gd name="T21" fmla="*/ 0 w 128"/>
                <a:gd name="T22" fmla="*/ 0 h 96"/>
                <a:gd name="T23" fmla="*/ 128 w 128"/>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96">
                  <a:moveTo>
                    <a:pt x="128" y="80"/>
                  </a:moveTo>
                  <a:lnTo>
                    <a:pt x="128" y="80"/>
                  </a:lnTo>
                  <a:lnTo>
                    <a:pt x="8" y="96"/>
                  </a:lnTo>
                  <a:lnTo>
                    <a:pt x="0" y="16"/>
                  </a:lnTo>
                  <a:lnTo>
                    <a:pt x="112" y="0"/>
                  </a:lnTo>
                  <a:lnTo>
                    <a:pt x="128"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3" name="Freeform 1583"/>
            <p:cNvSpPr>
              <a:spLocks/>
            </p:cNvSpPr>
            <p:nvPr/>
          </p:nvSpPr>
          <p:spPr bwMode="auto">
            <a:xfrm>
              <a:off x="2572" y="3008"/>
              <a:ext cx="120" cy="88"/>
            </a:xfrm>
            <a:custGeom>
              <a:avLst/>
              <a:gdLst>
                <a:gd name="T0" fmla="*/ 120 w 120"/>
                <a:gd name="T1" fmla="*/ 80 h 88"/>
                <a:gd name="T2" fmla="*/ 120 w 120"/>
                <a:gd name="T3" fmla="*/ 80 h 88"/>
                <a:gd name="T4" fmla="*/ 8 w 120"/>
                <a:gd name="T5" fmla="*/ 88 h 88"/>
                <a:gd name="T6" fmla="*/ 0 w 120"/>
                <a:gd name="T7" fmla="*/ 8 h 88"/>
                <a:gd name="T8" fmla="*/ 112 w 120"/>
                <a:gd name="T9" fmla="*/ 0 h 88"/>
                <a:gd name="T10" fmla="*/ 120 w 120"/>
                <a:gd name="T11" fmla="*/ 80 h 88"/>
                <a:gd name="T12" fmla="*/ 120 w 120"/>
                <a:gd name="T13" fmla="*/ 80 h 88"/>
                <a:gd name="T14" fmla="*/ 0 60000 65536"/>
                <a:gd name="T15" fmla="*/ 0 60000 65536"/>
                <a:gd name="T16" fmla="*/ 0 60000 65536"/>
                <a:gd name="T17" fmla="*/ 0 60000 65536"/>
                <a:gd name="T18" fmla="*/ 0 60000 65536"/>
                <a:gd name="T19" fmla="*/ 0 60000 65536"/>
                <a:gd name="T20" fmla="*/ 0 60000 65536"/>
                <a:gd name="T21" fmla="*/ 0 w 120"/>
                <a:gd name="T22" fmla="*/ 0 h 88"/>
                <a:gd name="T23" fmla="*/ 120 w 120"/>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8">
                  <a:moveTo>
                    <a:pt x="120" y="80"/>
                  </a:moveTo>
                  <a:lnTo>
                    <a:pt x="120" y="80"/>
                  </a:lnTo>
                  <a:lnTo>
                    <a:pt x="8" y="88"/>
                  </a:lnTo>
                  <a:lnTo>
                    <a:pt x="0" y="8"/>
                  </a:lnTo>
                  <a:lnTo>
                    <a:pt x="112" y="0"/>
                  </a:lnTo>
                  <a:lnTo>
                    <a:pt x="12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4" name="Freeform 1584"/>
            <p:cNvSpPr>
              <a:spLocks/>
            </p:cNvSpPr>
            <p:nvPr/>
          </p:nvSpPr>
          <p:spPr bwMode="auto">
            <a:xfrm>
              <a:off x="2468" y="3016"/>
              <a:ext cx="112" cy="88"/>
            </a:xfrm>
            <a:custGeom>
              <a:avLst/>
              <a:gdLst>
                <a:gd name="T0" fmla="*/ 112 w 112"/>
                <a:gd name="T1" fmla="*/ 80 h 88"/>
                <a:gd name="T2" fmla="*/ 112 w 112"/>
                <a:gd name="T3" fmla="*/ 80 h 88"/>
                <a:gd name="T4" fmla="*/ 0 w 112"/>
                <a:gd name="T5" fmla="*/ 88 h 88"/>
                <a:gd name="T6" fmla="*/ 0 w 112"/>
                <a:gd name="T7" fmla="*/ 8 h 88"/>
                <a:gd name="T8" fmla="*/ 104 w 112"/>
                <a:gd name="T9" fmla="*/ 0 h 88"/>
                <a:gd name="T10" fmla="*/ 112 w 112"/>
                <a:gd name="T11" fmla="*/ 80 h 88"/>
                <a:gd name="T12" fmla="*/ 112 w 112"/>
                <a:gd name="T13" fmla="*/ 80 h 88"/>
                <a:gd name="T14" fmla="*/ 0 60000 65536"/>
                <a:gd name="T15" fmla="*/ 0 60000 65536"/>
                <a:gd name="T16" fmla="*/ 0 60000 65536"/>
                <a:gd name="T17" fmla="*/ 0 60000 65536"/>
                <a:gd name="T18" fmla="*/ 0 60000 65536"/>
                <a:gd name="T19" fmla="*/ 0 60000 65536"/>
                <a:gd name="T20" fmla="*/ 0 60000 65536"/>
                <a:gd name="T21" fmla="*/ 0 w 112"/>
                <a:gd name="T22" fmla="*/ 0 h 88"/>
                <a:gd name="T23" fmla="*/ 112 w 112"/>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88">
                  <a:moveTo>
                    <a:pt x="112" y="80"/>
                  </a:moveTo>
                  <a:lnTo>
                    <a:pt x="112" y="80"/>
                  </a:lnTo>
                  <a:lnTo>
                    <a:pt x="0" y="88"/>
                  </a:lnTo>
                  <a:lnTo>
                    <a:pt x="0" y="8"/>
                  </a:lnTo>
                  <a:lnTo>
                    <a:pt x="104" y="0"/>
                  </a:lnTo>
                  <a:lnTo>
                    <a:pt x="112"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5" name="Freeform 1585"/>
            <p:cNvSpPr>
              <a:spLocks/>
            </p:cNvSpPr>
            <p:nvPr/>
          </p:nvSpPr>
          <p:spPr bwMode="auto">
            <a:xfrm>
              <a:off x="2364" y="3024"/>
              <a:ext cx="104" cy="80"/>
            </a:xfrm>
            <a:custGeom>
              <a:avLst/>
              <a:gdLst>
                <a:gd name="T0" fmla="*/ 104 w 104"/>
                <a:gd name="T1" fmla="*/ 80 h 80"/>
                <a:gd name="T2" fmla="*/ 104 w 104"/>
                <a:gd name="T3" fmla="*/ 80 h 80"/>
                <a:gd name="T4" fmla="*/ 0 w 104"/>
                <a:gd name="T5" fmla="*/ 80 h 80"/>
                <a:gd name="T6" fmla="*/ 0 w 104"/>
                <a:gd name="T7" fmla="*/ 0 h 80"/>
                <a:gd name="T8" fmla="*/ 104 w 104"/>
                <a:gd name="T9" fmla="*/ 0 h 80"/>
                <a:gd name="T10" fmla="*/ 104 w 104"/>
                <a:gd name="T11" fmla="*/ 80 h 80"/>
                <a:gd name="T12" fmla="*/ 104 w 104"/>
                <a:gd name="T13" fmla="*/ 80 h 80"/>
                <a:gd name="T14" fmla="*/ 0 60000 65536"/>
                <a:gd name="T15" fmla="*/ 0 60000 65536"/>
                <a:gd name="T16" fmla="*/ 0 60000 65536"/>
                <a:gd name="T17" fmla="*/ 0 60000 65536"/>
                <a:gd name="T18" fmla="*/ 0 60000 65536"/>
                <a:gd name="T19" fmla="*/ 0 60000 65536"/>
                <a:gd name="T20" fmla="*/ 0 60000 65536"/>
                <a:gd name="T21" fmla="*/ 0 w 104"/>
                <a:gd name="T22" fmla="*/ 0 h 80"/>
                <a:gd name="T23" fmla="*/ 104 w 104"/>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0">
                  <a:moveTo>
                    <a:pt x="104" y="80"/>
                  </a:moveTo>
                  <a:lnTo>
                    <a:pt x="104" y="80"/>
                  </a:lnTo>
                  <a:lnTo>
                    <a:pt x="0" y="80"/>
                  </a:lnTo>
                  <a:lnTo>
                    <a:pt x="0" y="0"/>
                  </a:lnTo>
                  <a:lnTo>
                    <a:pt x="104" y="0"/>
                  </a:lnTo>
                  <a:lnTo>
                    <a:pt x="104"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6" name="Freeform 1586"/>
            <p:cNvSpPr>
              <a:spLocks/>
            </p:cNvSpPr>
            <p:nvPr/>
          </p:nvSpPr>
          <p:spPr bwMode="auto">
            <a:xfrm>
              <a:off x="2260" y="3016"/>
              <a:ext cx="104" cy="88"/>
            </a:xfrm>
            <a:custGeom>
              <a:avLst/>
              <a:gdLst>
                <a:gd name="T0" fmla="*/ 104 w 104"/>
                <a:gd name="T1" fmla="*/ 88 h 88"/>
                <a:gd name="T2" fmla="*/ 96 w 104"/>
                <a:gd name="T3" fmla="*/ 88 h 88"/>
                <a:gd name="T4" fmla="*/ 0 w 104"/>
                <a:gd name="T5" fmla="*/ 80 h 88"/>
                <a:gd name="T6" fmla="*/ 8 w 104"/>
                <a:gd name="T7" fmla="*/ 0 h 88"/>
                <a:gd name="T8" fmla="*/ 104 w 104"/>
                <a:gd name="T9" fmla="*/ 8 h 88"/>
                <a:gd name="T10" fmla="*/ 104 w 104"/>
                <a:gd name="T11" fmla="*/ 88 h 88"/>
                <a:gd name="T12" fmla="*/ 104 w 104"/>
                <a:gd name="T13" fmla="*/ 88 h 88"/>
                <a:gd name="T14" fmla="*/ 0 60000 65536"/>
                <a:gd name="T15" fmla="*/ 0 60000 65536"/>
                <a:gd name="T16" fmla="*/ 0 60000 65536"/>
                <a:gd name="T17" fmla="*/ 0 60000 65536"/>
                <a:gd name="T18" fmla="*/ 0 60000 65536"/>
                <a:gd name="T19" fmla="*/ 0 60000 65536"/>
                <a:gd name="T20" fmla="*/ 0 60000 65536"/>
                <a:gd name="T21" fmla="*/ 0 w 104"/>
                <a:gd name="T22" fmla="*/ 0 h 88"/>
                <a:gd name="T23" fmla="*/ 104 w 10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8">
                  <a:moveTo>
                    <a:pt x="104" y="88"/>
                  </a:moveTo>
                  <a:lnTo>
                    <a:pt x="96" y="88"/>
                  </a:lnTo>
                  <a:lnTo>
                    <a:pt x="0" y="80"/>
                  </a:lnTo>
                  <a:lnTo>
                    <a:pt x="8" y="0"/>
                  </a:lnTo>
                  <a:lnTo>
                    <a:pt x="104" y="8"/>
                  </a:lnTo>
                  <a:lnTo>
                    <a:pt x="104"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7" name="Freeform 1587"/>
            <p:cNvSpPr>
              <a:spLocks/>
            </p:cNvSpPr>
            <p:nvPr/>
          </p:nvSpPr>
          <p:spPr bwMode="auto">
            <a:xfrm>
              <a:off x="2164" y="3008"/>
              <a:ext cx="104" cy="88"/>
            </a:xfrm>
            <a:custGeom>
              <a:avLst/>
              <a:gdLst>
                <a:gd name="T0" fmla="*/ 96 w 104"/>
                <a:gd name="T1" fmla="*/ 88 h 88"/>
                <a:gd name="T2" fmla="*/ 96 w 104"/>
                <a:gd name="T3" fmla="*/ 88 h 88"/>
                <a:gd name="T4" fmla="*/ 0 w 104"/>
                <a:gd name="T5" fmla="*/ 80 h 88"/>
                <a:gd name="T6" fmla="*/ 8 w 104"/>
                <a:gd name="T7" fmla="*/ 0 h 88"/>
                <a:gd name="T8" fmla="*/ 104 w 104"/>
                <a:gd name="T9" fmla="*/ 8 h 88"/>
                <a:gd name="T10" fmla="*/ 96 w 104"/>
                <a:gd name="T11" fmla="*/ 88 h 88"/>
                <a:gd name="T12" fmla="*/ 96 w 104"/>
                <a:gd name="T13" fmla="*/ 88 h 88"/>
                <a:gd name="T14" fmla="*/ 0 60000 65536"/>
                <a:gd name="T15" fmla="*/ 0 60000 65536"/>
                <a:gd name="T16" fmla="*/ 0 60000 65536"/>
                <a:gd name="T17" fmla="*/ 0 60000 65536"/>
                <a:gd name="T18" fmla="*/ 0 60000 65536"/>
                <a:gd name="T19" fmla="*/ 0 60000 65536"/>
                <a:gd name="T20" fmla="*/ 0 60000 65536"/>
                <a:gd name="T21" fmla="*/ 0 w 104"/>
                <a:gd name="T22" fmla="*/ 0 h 88"/>
                <a:gd name="T23" fmla="*/ 104 w 10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8">
                  <a:moveTo>
                    <a:pt x="96" y="88"/>
                  </a:moveTo>
                  <a:lnTo>
                    <a:pt x="96" y="88"/>
                  </a:lnTo>
                  <a:lnTo>
                    <a:pt x="0" y="80"/>
                  </a:lnTo>
                  <a:lnTo>
                    <a:pt x="8" y="0"/>
                  </a:lnTo>
                  <a:lnTo>
                    <a:pt x="104" y="8"/>
                  </a:lnTo>
                  <a:lnTo>
                    <a:pt x="9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8" name="Freeform 1588"/>
            <p:cNvSpPr>
              <a:spLocks/>
            </p:cNvSpPr>
            <p:nvPr/>
          </p:nvSpPr>
          <p:spPr bwMode="auto">
            <a:xfrm>
              <a:off x="2076" y="2992"/>
              <a:ext cx="104" cy="96"/>
            </a:xfrm>
            <a:custGeom>
              <a:avLst/>
              <a:gdLst>
                <a:gd name="T0" fmla="*/ 88 w 104"/>
                <a:gd name="T1" fmla="*/ 96 h 96"/>
                <a:gd name="T2" fmla="*/ 88 w 104"/>
                <a:gd name="T3" fmla="*/ 96 h 96"/>
                <a:gd name="T4" fmla="*/ 0 w 104"/>
                <a:gd name="T5" fmla="*/ 80 h 96"/>
                <a:gd name="T6" fmla="*/ 16 w 104"/>
                <a:gd name="T7" fmla="*/ 0 h 96"/>
                <a:gd name="T8" fmla="*/ 104 w 104"/>
                <a:gd name="T9" fmla="*/ 16 h 96"/>
                <a:gd name="T10" fmla="*/ 88 w 104"/>
                <a:gd name="T11" fmla="*/ 96 h 96"/>
                <a:gd name="T12" fmla="*/ 88 w 104"/>
                <a:gd name="T13" fmla="*/ 96 h 96"/>
                <a:gd name="T14" fmla="*/ 0 60000 65536"/>
                <a:gd name="T15" fmla="*/ 0 60000 65536"/>
                <a:gd name="T16" fmla="*/ 0 60000 65536"/>
                <a:gd name="T17" fmla="*/ 0 60000 65536"/>
                <a:gd name="T18" fmla="*/ 0 60000 65536"/>
                <a:gd name="T19" fmla="*/ 0 60000 65536"/>
                <a:gd name="T20" fmla="*/ 0 60000 65536"/>
                <a:gd name="T21" fmla="*/ 0 w 104"/>
                <a:gd name="T22" fmla="*/ 0 h 96"/>
                <a:gd name="T23" fmla="*/ 104 w 104"/>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96">
                  <a:moveTo>
                    <a:pt x="88" y="96"/>
                  </a:moveTo>
                  <a:lnTo>
                    <a:pt x="88" y="96"/>
                  </a:lnTo>
                  <a:lnTo>
                    <a:pt x="0" y="80"/>
                  </a:lnTo>
                  <a:lnTo>
                    <a:pt x="16" y="0"/>
                  </a:lnTo>
                  <a:lnTo>
                    <a:pt x="104" y="16"/>
                  </a:lnTo>
                  <a:lnTo>
                    <a:pt x="88"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9" name="Freeform 1589"/>
            <p:cNvSpPr>
              <a:spLocks/>
            </p:cNvSpPr>
            <p:nvPr/>
          </p:nvSpPr>
          <p:spPr bwMode="auto">
            <a:xfrm>
              <a:off x="1996" y="2976"/>
              <a:ext cx="96" cy="96"/>
            </a:xfrm>
            <a:custGeom>
              <a:avLst/>
              <a:gdLst>
                <a:gd name="T0" fmla="*/ 80 w 96"/>
                <a:gd name="T1" fmla="*/ 96 h 96"/>
                <a:gd name="T2" fmla="*/ 80 w 96"/>
                <a:gd name="T3" fmla="*/ 96 h 96"/>
                <a:gd name="T4" fmla="*/ 0 w 96"/>
                <a:gd name="T5" fmla="*/ 80 h 96"/>
                <a:gd name="T6" fmla="*/ 24 w 96"/>
                <a:gd name="T7" fmla="*/ 0 h 96"/>
                <a:gd name="T8" fmla="*/ 96 w 96"/>
                <a:gd name="T9" fmla="*/ 16 h 96"/>
                <a:gd name="T10" fmla="*/ 80 w 96"/>
                <a:gd name="T11" fmla="*/ 96 h 96"/>
                <a:gd name="T12" fmla="*/ 80 w 96"/>
                <a:gd name="T13" fmla="*/ 96 h 96"/>
                <a:gd name="T14" fmla="*/ 0 60000 65536"/>
                <a:gd name="T15" fmla="*/ 0 60000 65536"/>
                <a:gd name="T16" fmla="*/ 0 60000 65536"/>
                <a:gd name="T17" fmla="*/ 0 60000 65536"/>
                <a:gd name="T18" fmla="*/ 0 60000 65536"/>
                <a:gd name="T19" fmla="*/ 0 60000 65536"/>
                <a:gd name="T20" fmla="*/ 0 60000 65536"/>
                <a:gd name="T21" fmla="*/ 0 w 96"/>
                <a:gd name="T22" fmla="*/ 0 h 96"/>
                <a:gd name="T23" fmla="*/ 96 w 96"/>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96">
                  <a:moveTo>
                    <a:pt x="80" y="96"/>
                  </a:moveTo>
                  <a:lnTo>
                    <a:pt x="80" y="96"/>
                  </a:lnTo>
                  <a:lnTo>
                    <a:pt x="0" y="80"/>
                  </a:lnTo>
                  <a:lnTo>
                    <a:pt x="24" y="0"/>
                  </a:lnTo>
                  <a:lnTo>
                    <a:pt x="96" y="16"/>
                  </a:lnTo>
                  <a:lnTo>
                    <a:pt x="8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20" name="Freeform 1590"/>
            <p:cNvSpPr>
              <a:spLocks/>
            </p:cNvSpPr>
            <p:nvPr/>
          </p:nvSpPr>
          <p:spPr bwMode="auto">
            <a:xfrm>
              <a:off x="1924" y="2952"/>
              <a:ext cx="96" cy="104"/>
            </a:xfrm>
            <a:custGeom>
              <a:avLst/>
              <a:gdLst>
                <a:gd name="T0" fmla="*/ 72 w 96"/>
                <a:gd name="T1" fmla="*/ 96 h 104"/>
                <a:gd name="T2" fmla="*/ 72 w 96"/>
                <a:gd name="T3" fmla="*/ 96 h 104"/>
                <a:gd name="T4" fmla="*/ 0 w 96"/>
                <a:gd name="T5" fmla="*/ 72 h 104"/>
                <a:gd name="T6" fmla="*/ 24 w 96"/>
                <a:gd name="T7" fmla="*/ 0 h 104"/>
                <a:gd name="T8" fmla="*/ 96 w 96"/>
                <a:gd name="T9" fmla="*/ 24 h 104"/>
                <a:gd name="T10" fmla="*/ 72 w 96"/>
                <a:gd name="T11" fmla="*/ 104 h 104"/>
                <a:gd name="T12" fmla="*/ 72 w 96"/>
                <a:gd name="T13" fmla="*/ 96 h 104"/>
                <a:gd name="T14" fmla="*/ 0 60000 65536"/>
                <a:gd name="T15" fmla="*/ 0 60000 65536"/>
                <a:gd name="T16" fmla="*/ 0 60000 65536"/>
                <a:gd name="T17" fmla="*/ 0 60000 65536"/>
                <a:gd name="T18" fmla="*/ 0 60000 65536"/>
                <a:gd name="T19" fmla="*/ 0 60000 65536"/>
                <a:gd name="T20" fmla="*/ 0 60000 65536"/>
                <a:gd name="T21" fmla="*/ 0 w 96"/>
                <a:gd name="T22" fmla="*/ 0 h 104"/>
                <a:gd name="T23" fmla="*/ 96 w 9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04">
                  <a:moveTo>
                    <a:pt x="72" y="96"/>
                  </a:moveTo>
                  <a:lnTo>
                    <a:pt x="72" y="96"/>
                  </a:lnTo>
                  <a:lnTo>
                    <a:pt x="0" y="72"/>
                  </a:lnTo>
                  <a:lnTo>
                    <a:pt x="24" y="0"/>
                  </a:lnTo>
                  <a:lnTo>
                    <a:pt x="96" y="24"/>
                  </a:lnTo>
                  <a:lnTo>
                    <a:pt x="72" y="104"/>
                  </a:lnTo>
                  <a:lnTo>
                    <a:pt x="72"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21" name="Freeform 1591"/>
            <p:cNvSpPr>
              <a:spLocks/>
            </p:cNvSpPr>
            <p:nvPr/>
          </p:nvSpPr>
          <p:spPr bwMode="auto">
            <a:xfrm>
              <a:off x="1860" y="2920"/>
              <a:ext cx="96" cy="104"/>
            </a:xfrm>
            <a:custGeom>
              <a:avLst/>
              <a:gdLst>
                <a:gd name="T0" fmla="*/ 64 w 96"/>
                <a:gd name="T1" fmla="*/ 104 h 104"/>
                <a:gd name="T2" fmla="*/ 56 w 96"/>
                <a:gd name="T3" fmla="*/ 104 h 104"/>
                <a:gd name="T4" fmla="*/ 0 w 96"/>
                <a:gd name="T5" fmla="*/ 72 h 104"/>
                <a:gd name="T6" fmla="*/ 32 w 96"/>
                <a:gd name="T7" fmla="*/ 0 h 104"/>
                <a:gd name="T8" fmla="*/ 96 w 96"/>
                <a:gd name="T9" fmla="*/ 32 h 104"/>
                <a:gd name="T10" fmla="*/ 64 w 96"/>
                <a:gd name="T11" fmla="*/ 104 h 104"/>
                <a:gd name="T12" fmla="*/ 64 w 96"/>
                <a:gd name="T13" fmla="*/ 104 h 104"/>
                <a:gd name="T14" fmla="*/ 0 60000 65536"/>
                <a:gd name="T15" fmla="*/ 0 60000 65536"/>
                <a:gd name="T16" fmla="*/ 0 60000 65536"/>
                <a:gd name="T17" fmla="*/ 0 60000 65536"/>
                <a:gd name="T18" fmla="*/ 0 60000 65536"/>
                <a:gd name="T19" fmla="*/ 0 60000 65536"/>
                <a:gd name="T20" fmla="*/ 0 60000 65536"/>
                <a:gd name="T21" fmla="*/ 0 w 96"/>
                <a:gd name="T22" fmla="*/ 0 h 104"/>
                <a:gd name="T23" fmla="*/ 96 w 9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04">
                  <a:moveTo>
                    <a:pt x="64" y="104"/>
                  </a:moveTo>
                  <a:lnTo>
                    <a:pt x="56" y="104"/>
                  </a:lnTo>
                  <a:lnTo>
                    <a:pt x="0" y="72"/>
                  </a:lnTo>
                  <a:lnTo>
                    <a:pt x="32" y="0"/>
                  </a:lnTo>
                  <a:lnTo>
                    <a:pt x="96" y="32"/>
                  </a:lnTo>
                  <a:lnTo>
                    <a:pt x="6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22" name="Freeform 1592"/>
            <p:cNvSpPr>
              <a:spLocks/>
            </p:cNvSpPr>
            <p:nvPr/>
          </p:nvSpPr>
          <p:spPr bwMode="auto">
            <a:xfrm>
              <a:off x="1804" y="2888"/>
              <a:ext cx="96" cy="104"/>
            </a:xfrm>
            <a:custGeom>
              <a:avLst/>
              <a:gdLst>
                <a:gd name="T0" fmla="*/ 48 w 96"/>
                <a:gd name="T1" fmla="*/ 104 h 104"/>
                <a:gd name="T2" fmla="*/ 48 w 96"/>
                <a:gd name="T3" fmla="*/ 104 h 104"/>
                <a:gd name="T4" fmla="*/ 0 w 96"/>
                <a:gd name="T5" fmla="*/ 72 h 104"/>
                <a:gd name="T6" fmla="*/ 40 w 96"/>
                <a:gd name="T7" fmla="*/ 0 h 104"/>
                <a:gd name="T8" fmla="*/ 96 w 96"/>
                <a:gd name="T9" fmla="*/ 32 h 104"/>
                <a:gd name="T10" fmla="*/ 56 w 96"/>
                <a:gd name="T11" fmla="*/ 104 h 104"/>
                <a:gd name="T12" fmla="*/ 48 w 96"/>
                <a:gd name="T13" fmla="*/ 104 h 104"/>
                <a:gd name="T14" fmla="*/ 0 60000 65536"/>
                <a:gd name="T15" fmla="*/ 0 60000 65536"/>
                <a:gd name="T16" fmla="*/ 0 60000 65536"/>
                <a:gd name="T17" fmla="*/ 0 60000 65536"/>
                <a:gd name="T18" fmla="*/ 0 60000 65536"/>
                <a:gd name="T19" fmla="*/ 0 60000 65536"/>
                <a:gd name="T20" fmla="*/ 0 60000 65536"/>
                <a:gd name="T21" fmla="*/ 0 w 96"/>
                <a:gd name="T22" fmla="*/ 0 h 104"/>
                <a:gd name="T23" fmla="*/ 96 w 9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04">
                  <a:moveTo>
                    <a:pt x="48" y="104"/>
                  </a:moveTo>
                  <a:lnTo>
                    <a:pt x="48" y="104"/>
                  </a:lnTo>
                  <a:lnTo>
                    <a:pt x="0" y="72"/>
                  </a:lnTo>
                  <a:lnTo>
                    <a:pt x="40" y="0"/>
                  </a:lnTo>
                  <a:lnTo>
                    <a:pt x="96" y="32"/>
                  </a:lnTo>
                  <a:lnTo>
                    <a:pt x="56" y="104"/>
                  </a:lnTo>
                  <a:lnTo>
                    <a:pt x="48"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23" name="Freeform 1593"/>
            <p:cNvSpPr>
              <a:spLocks/>
            </p:cNvSpPr>
            <p:nvPr/>
          </p:nvSpPr>
          <p:spPr bwMode="auto">
            <a:xfrm>
              <a:off x="1756" y="2856"/>
              <a:ext cx="96" cy="104"/>
            </a:xfrm>
            <a:custGeom>
              <a:avLst/>
              <a:gdLst>
                <a:gd name="T0" fmla="*/ 40 w 96"/>
                <a:gd name="T1" fmla="*/ 96 h 104"/>
                <a:gd name="T2" fmla="*/ 40 w 96"/>
                <a:gd name="T3" fmla="*/ 96 h 104"/>
                <a:gd name="T4" fmla="*/ 0 w 96"/>
                <a:gd name="T5" fmla="*/ 56 h 104"/>
                <a:gd name="T6" fmla="*/ 56 w 96"/>
                <a:gd name="T7" fmla="*/ 0 h 104"/>
                <a:gd name="T8" fmla="*/ 96 w 96"/>
                <a:gd name="T9" fmla="*/ 40 h 104"/>
                <a:gd name="T10" fmla="*/ 48 w 96"/>
                <a:gd name="T11" fmla="*/ 104 h 104"/>
                <a:gd name="T12" fmla="*/ 40 w 96"/>
                <a:gd name="T13" fmla="*/ 96 h 104"/>
                <a:gd name="T14" fmla="*/ 0 60000 65536"/>
                <a:gd name="T15" fmla="*/ 0 60000 65536"/>
                <a:gd name="T16" fmla="*/ 0 60000 65536"/>
                <a:gd name="T17" fmla="*/ 0 60000 65536"/>
                <a:gd name="T18" fmla="*/ 0 60000 65536"/>
                <a:gd name="T19" fmla="*/ 0 60000 65536"/>
                <a:gd name="T20" fmla="*/ 0 60000 65536"/>
                <a:gd name="T21" fmla="*/ 0 w 96"/>
                <a:gd name="T22" fmla="*/ 0 h 104"/>
                <a:gd name="T23" fmla="*/ 96 w 9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04">
                  <a:moveTo>
                    <a:pt x="40" y="96"/>
                  </a:moveTo>
                  <a:lnTo>
                    <a:pt x="40" y="96"/>
                  </a:lnTo>
                  <a:lnTo>
                    <a:pt x="0" y="56"/>
                  </a:lnTo>
                  <a:lnTo>
                    <a:pt x="56" y="0"/>
                  </a:lnTo>
                  <a:lnTo>
                    <a:pt x="96" y="40"/>
                  </a:lnTo>
                  <a:lnTo>
                    <a:pt x="48" y="104"/>
                  </a:lnTo>
                  <a:lnTo>
                    <a:pt x="4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24" name="Freeform 1594"/>
            <p:cNvSpPr>
              <a:spLocks/>
            </p:cNvSpPr>
            <p:nvPr/>
          </p:nvSpPr>
          <p:spPr bwMode="auto">
            <a:xfrm>
              <a:off x="1716" y="2816"/>
              <a:ext cx="96" cy="96"/>
            </a:xfrm>
            <a:custGeom>
              <a:avLst/>
              <a:gdLst>
                <a:gd name="T0" fmla="*/ 32 w 96"/>
                <a:gd name="T1" fmla="*/ 96 h 96"/>
                <a:gd name="T2" fmla="*/ 32 w 96"/>
                <a:gd name="T3" fmla="*/ 88 h 96"/>
                <a:gd name="T4" fmla="*/ 0 w 96"/>
                <a:gd name="T5" fmla="*/ 48 h 96"/>
                <a:gd name="T6" fmla="*/ 72 w 96"/>
                <a:gd name="T7" fmla="*/ 0 h 96"/>
                <a:gd name="T8" fmla="*/ 96 w 96"/>
                <a:gd name="T9" fmla="*/ 40 h 96"/>
                <a:gd name="T10" fmla="*/ 40 w 96"/>
                <a:gd name="T11" fmla="*/ 96 h 96"/>
                <a:gd name="T12" fmla="*/ 32 w 96"/>
                <a:gd name="T13" fmla="*/ 96 h 96"/>
                <a:gd name="T14" fmla="*/ 0 60000 65536"/>
                <a:gd name="T15" fmla="*/ 0 60000 65536"/>
                <a:gd name="T16" fmla="*/ 0 60000 65536"/>
                <a:gd name="T17" fmla="*/ 0 60000 65536"/>
                <a:gd name="T18" fmla="*/ 0 60000 65536"/>
                <a:gd name="T19" fmla="*/ 0 60000 65536"/>
                <a:gd name="T20" fmla="*/ 0 60000 65536"/>
                <a:gd name="T21" fmla="*/ 0 w 96"/>
                <a:gd name="T22" fmla="*/ 0 h 96"/>
                <a:gd name="T23" fmla="*/ 96 w 96"/>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96">
                  <a:moveTo>
                    <a:pt x="32" y="96"/>
                  </a:moveTo>
                  <a:lnTo>
                    <a:pt x="32" y="88"/>
                  </a:lnTo>
                  <a:lnTo>
                    <a:pt x="0" y="48"/>
                  </a:lnTo>
                  <a:lnTo>
                    <a:pt x="72" y="0"/>
                  </a:lnTo>
                  <a:lnTo>
                    <a:pt x="96" y="40"/>
                  </a:lnTo>
                  <a:lnTo>
                    <a:pt x="40" y="96"/>
                  </a:lnTo>
                  <a:lnTo>
                    <a:pt x="32"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25" name="Freeform 1595"/>
            <p:cNvSpPr>
              <a:spLocks/>
            </p:cNvSpPr>
            <p:nvPr/>
          </p:nvSpPr>
          <p:spPr bwMode="auto">
            <a:xfrm>
              <a:off x="1692" y="2776"/>
              <a:ext cx="96" cy="88"/>
            </a:xfrm>
            <a:custGeom>
              <a:avLst/>
              <a:gdLst>
                <a:gd name="T0" fmla="*/ 24 w 96"/>
                <a:gd name="T1" fmla="*/ 80 h 88"/>
                <a:gd name="T2" fmla="*/ 24 w 96"/>
                <a:gd name="T3" fmla="*/ 80 h 88"/>
                <a:gd name="T4" fmla="*/ 0 w 96"/>
                <a:gd name="T5" fmla="*/ 32 h 88"/>
                <a:gd name="T6" fmla="*/ 80 w 96"/>
                <a:gd name="T7" fmla="*/ 0 h 88"/>
                <a:gd name="T8" fmla="*/ 96 w 96"/>
                <a:gd name="T9" fmla="*/ 48 h 88"/>
                <a:gd name="T10" fmla="*/ 24 w 96"/>
                <a:gd name="T11" fmla="*/ 88 h 88"/>
                <a:gd name="T12" fmla="*/ 24 w 96"/>
                <a:gd name="T13" fmla="*/ 80 h 88"/>
                <a:gd name="T14" fmla="*/ 0 60000 65536"/>
                <a:gd name="T15" fmla="*/ 0 60000 65536"/>
                <a:gd name="T16" fmla="*/ 0 60000 65536"/>
                <a:gd name="T17" fmla="*/ 0 60000 65536"/>
                <a:gd name="T18" fmla="*/ 0 60000 65536"/>
                <a:gd name="T19" fmla="*/ 0 60000 65536"/>
                <a:gd name="T20" fmla="*/ 0 60000 65536"/>
                <a:gd name="T21" fmla="*/ 0 w 96"/>
                <a:gd name="T22" fmla="*/ 0 h 88"/>
                <a:gd name="T23" fmla="*/ 96 w 96"/>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88">
                  <a:moveTo>
                    <a:pt x="24" y="80"/>
                  </a:moveTo>
                  <a:lnTo>
                    <a:pt x="24" y="80"/>
                  </a:lnTo>
                  <a:lnTo>
                    <a:pt x="0" y="32"/>
                  </a:lnTo>
                  <a:lnTo>
                    <a:pt x="80" y="0"/>
                  </a:lnTo>
                  <a:lnTo>
                    <a:pt x="96" y="48"/>
                  </a:lnTo>
                  <a:lnTo>
                    <a:pt x="24" y="88"/>
                  </a:lnTo>
                  <a:lnTo>
                    <a:pt x="24"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26" name="Freeform 1596"/>
            <p:cNvSpPr>
              <a:spLocks/>
            </p:cNvSpPr>
            <p:nvPr/>
          </p:nvSpPr>
          <p:spPr bwMode="auto">
            <a:xfrm>
              <a:off x="1684" y="2736"/>
              <a:ext cx="88" cy="72"/>
            </a:xfrm>
            <a:custGeom>
              <a:avLst/>
              <a:gdLst>
                <a:gd name="T0" fmla="*/ 8 w 88"/>
                <a:gd name="T1" fmla="*/ 64 h 72"/>
                <a:gd name="T2" fmla="*/ 8 w 88"/>
                <a:gd name="T3" fmla="*/ 64 h 72"/>
                <a:gd name="T4" fmla="*/ 0 w 88"/>
                <a:gd name="T5" fmla="*/ 8 h 72"/>
                <a:gd name="T6" fmla="*/ 80 w 88"/>
                <a:gd name="T7" fmla="*/ 0 h 72"/>
                <a:gd name="T8" fmla="*/ 88 w 88"/>
                <a:gd name="T9" fmla="*/ 48 h 72"/>
                <a:gd name="T10" fmla="*/ 8 w 88"/>
                <a:gd name="T11" fmla="*/ 72 h 72"/>
                <a:gd name="T12" fmla="*/ 8 w 88"/>
                <a:gd name="T13" fmla="*/ 64 h 72"/>
                <a:gd name="T14" fmla="*/ 0 60000 65536"/>
                <a:gd name="T15" fmla="*/ 0 60000 65536"/>
                <a:gd name="T16" fmla="*/ 0 60000 65536"/>
                <a:gd name="T17" fmla="*/ 0 60000 65536"/>
                <a:gd name="T18" fmla="*/ 0 60000 65536"/>
                <a:gd name="T19" fmla="*/ 0 60000 65536"/>
                <a:gd name="T20" fmla="*/ 0 60000 65536"/>
                <a:gd name="T21" fmla="*/ 0 w 88"/>
                <a:gd name="T22" fmla="*/ 0 h 72"/>
                <a:gd name="T23" fmla="*/ 88 w 88"/>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72">
                  <a:moveTo>
                    <a:pt x="8" y="64"/>
                  </a:moveTo>
                  <a:lnTo>
                    <a:pt x="8" y="64"/>
                  </a:lnTo>
                  <a:lnTo>
                    <a:pt x="0" y="8"/>
                  </a:lnTo>
                  <a:lnTo>
                    <a:pt x="80" y="0"/>
                  </a:lnTo>
                  <a:lnTo>
                    <a:pt x="88" y="48"/>
                  </a:lnTo>
                  <a:lnTo>
                    <a:pt x="8" y="72"/>
                  </a:lnTo>
                  <a:lnTo>
                    <a:pt x="8"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27" name="Freeform 1597"/>
            <p:cNvSpPr>
              <a:spLocks/>
            </p:cNvSpPr>
            <p:nvPr/>
          </p:nvSpPr>
          <p:spPr bwMode="auto">
            <a:xfrm>
              <a:off x="1684" y="2680"/>
              <a:ext cx="88" cy="64"/>
            </a:xfrm>
            <a:custGeom>
              <a:avLst/>
              <a:gdLst>
                <a:gd name="T0" fmla="*/ 0 w 88"/>
                <a:gd name="T1" fmla="*/ 56 h 64"/>
                <a:gd name="T2" fmla="*/ 0 w 88"/>
                <a:gd name="T3" fmla="*/ 56 h 64"/>
                <a:gd name="T4" fmla="*/ 8 w 88"/>
                <a:gd name="T5" fmla="*/ 0 h 64"/>
                <a:gd name="T6" fmla="*/ 88 w 88"/>
                <a:gd name="T7" fmla="*/ 8 h 64"/>
                <a:gd name="T8" fmla="*/ 80 w 88"/>
                <a:gd name="T9" fmla="*/ 64 h 64"/>
                <a:gd name="T10" fmla="*/ 0 w 88"/>
                <a:gd name="T11" fmla="*/ 64 h 64"/>
                <a:gd name="T12" fmla="*/ 0 w 88"/>
                <a:gd name="T13" fmla="*/ 56 h 64"/>
                <a:gd name="T14" fmla="*/ 0 60000 65536"/>
                <a:gd name="T15" fmla="*/ 0 60000 65536"/>
                <a:gd name="T16" fmla="*/ 0 60000 65536"/>
                <a:gd name="T17" fmla="*/ 0 60000 65536"/>
                <a:gd name="T18" fmla="*/ 0 60000 65536"/>
                <a:gd name="T19" fmla="*/ 0 60000 65536"/>
                <a:gd name="T20" fmla="*/ 0 60000 65536"/>
                <a:gd name="T21" fmla="*/ 0 w 88"/>
                <a:gd name="T22" fmla="*/ 0 h 64"/>
                <a:gd name="T23" fmla="*/ 88 w 88"/>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64">
                  <a:moveTo>
                    <a:pt x="0" y="56"/>
                  </a:moveTo>
                  <a:lnTo>
                    <a:pt x="0" y="56"/>
                  </a:lnTo>
                  <a:lnTo>
                    <a:pt x="8" y="0"/>
                  </a:lnTo>
                  <a:lnTo>
                    <a:pt x="88" y="8"/>
                  </a:lnTo>
                  <a:lnTo>
                    <a:pt x="80" y="64"/>
                  </a:lnTo>
                  <a:lnTo>
                    <a:pt x="0" y="64"/>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28" name="Freeform 1598"/>
            <p:cNvSpPr>
              <a:spLocks/>
            </p:cNvSpPr>
            <p:nvPr/>
          </p:nvSpPr>
          <p:spPr bwMode="auto">
            <a:xfrm>
              <a:off x="1692" y="2616"/>
              <a:ext cx="96" cy="80"/>
            </a:xfrm>
            <a:custGeom>
              <a:avLst/>
              <a:gdLst>
                <a:gd name="T0" fmla="*/ 0 w 96"/>
                <a:gd name="T1" fmla="*/ 64 h 80"/>
                <a:gd name="T2" fmla="*/ 0 w 96"/>
                <a:gd name="T3" fmla="*/ 56 h 80"/>
                <a:gd name="T4" fmla="*/ 16 w 96"/>
                <a:gd name="T5" fmla="*/ 0 h 80"/>
                <a:gd name="T6" fmla="*/ 96 w 96"/>
                <a:gd name="T7" fmla="*/ 32 h 80"/>
                <a:gd name="T8" fmla="*/ 80 w 96"/>
                <a:gd name="T9" fmla="*/ 80 h 80"/>
                <a:gd name="T10" fmla="*/ 0 w 96"/>
                <a:gd name="T11" fmla="*/ 64 h 80"/>
                <a:gd name="T12" fmla="*/ 0 w 96"/>
                <a:gd name="T13" fmla="*/ 64 h 80"/>
                <a:gd name="T14" fmla="*/ 0 60000 65536"/>
                <a:gd name="T15" fmla="*/ 0 60000 65536"/>
                <a:gd name="T16" fmla="*/ 0 60000 65536"/>
                <a:gd name="T17" fmla="*/ 0 60000 65536"/>
                <a:gd name="T18" fmla="*/ 0 60000 65536"/>
                <a:gd name="T19" fmla="*/ 0 60000 65536"/>
                <a:gd name="T20" fmla="*/ 0 60000 65536"/>
                <a:gd name="T21" fmla="*/ 0 w 96"/>
                <a:gd name="T22" fmla="*/ 0 h 80"/>
                <a:gd name="T23" fmla="*/ 96 w 9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80">
                  <a:moveTo>
                    <a:pt x="0" y="64"/>
                  </a:moveTo>
                  <a:lnTo>
                    <a:pt x="0" y="56"/>
                  </a:lnTo>
                  <a:lnTo>
                    <a:pt x="16" y="0"/>
                  </a:lnTo>
                  <a:lnTo>
                    <a:pt x="96" y="32"/>
                  </a:lnTo>
                  <a:lnTo>
                    <a:pt x="80" y="8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29" name="Freeform 1599"/>
            <p:cNvSpPr>
              <a:spLocks/>
            </p:cNvSpPr>
            <p:nvPr/>
          </p:nvSpPr>
          <p:spPr bwMode="auto">
            <a:xfrm>
              <a:off x="1708" y="2560"/>
              <a:ext cx="104" cy="88"/>
            </a:xfrm>
            <a:custGeom>
              <a:avLst/>
              <a:gdLst>
                <a:gd name="T0" fmla="*/ 0 w 104"/>
                <a:gd name="T1" fmla="*/ 56 h 88"/>
                <a:gd name="T2" fmla="*/ 8 w 104"/>
                <a:gd name="T3" fmla="*/ 56 h 88"/>
                <a:gd name="T4" fmla="*/ 32 w 104"/>
                <a:gd name="T5" fmla="*/ 0 h 88"/>
                <a:gd name="T6" fmla="*/ 104 w 104"/>
                <a:gd name="T7" fmla="*/ 32 h 88"/>
                <a:gd name="T8" fmla="*/ 80 w 104"/>
                <a:gd name="T9" fmla="*/ 88 h 88"/>
                <a:gd name="T10" fmla="*/ 0 w 104"/>
                <a:gd name="T11" fmla="*/ 56 h 88"/>
                <a:gd name="T12" fmla="*/ 0 w 104"/>
                <a:gd name="T13" fmla="*/ 56 h 88"/>
                <a:gd name="T14" fmla="*/ 0 60000 65536"/>
                <a:gd name="T15" fmla="*/ 0 60000 65536"/>
                <a:gd name="T16" fmla="*/ 0 60000 65536"/>
                <a:gd name="T17" fmla="*/ 0 60000 65536"/>
                <a:gd name="T18" fmla="*/ 0 60000 65536"/>
                <a:gd name="T19" fmla="*/ 0 60000 65536"/>
                <a:gd name="T20" fmla="*/ 0 60000 65536"/>
                <a:gd name="T21" fmla="*/ 0 w 104"/>
                <a:gd name="T22" fmla="*/ 0 h 88"/>
                <a:gd name="T23" fmla="*/ 104 w 10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8">
                  <a:moveTo>
                    <a:pt x="0" y="56"/>
                  </a:moveTo>
                  <a:lnTo>
                    <a:pt x="8" y="56"/>
                  </a:lnTo>
                  <a:lnTo>
                    <a:pt x="32" y="0"/>
                  </a:lnTo>
                  <a:lnTo>
                    <a:pt x="104" y="32"/>
                  </a:lnTo>
                  <a:lnTo>
                    <a:pt x="80" y="88"/>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30" name="Freeform 1600"/>
            <p:cNvSpPr>
              <a:spLocks/>
            </p:cNvSpPr>
            <p:nvPr/>
          </p:nvSpPr>
          <p:spPr bwMode="auto">
            <a:xfrm>
              <a:off x="1740" y="2496"/>
              <a:ext cx="112" cy="104"/>
            </a:xfrm>
            <a:custGeom>
              <a:avLst/>
              <a:gdLst>
                <a:gd name="T0" fmla="*/ 0 w 112"/>
                <a:gd name="T1" fmla="*/ 56 h 104"/>
                <a:gd name="T2" fmla="*/ 8 w 112"/>
                <a:gd name="T3" fmla="*/ 56 h 104"/>
                <a:gd name="T4" fmla="*/ 48 w 112"/>
                <a:gd name="T5" fmla="*/ 0 h 104"/>
                <a:gd name="T6" fmla="*/ 112 w 112"/>
                <a:gd name="T7" fmla="*/ 48 h 104"/>
                <a:gd name="T8" fmla="*/ 72 w 112"/>
                <a:gd name="T9" fmla="*/ 104 h 104"/>
                <a:gd name="T10" fmla="*/ 0 w 112"/>
                <a:gd name="T11" fmla="*/ 64 h 104"/>
                <a:gd name="T12" fmla="*/ 0 w 112"/>
                <a:gd name="T13" fmla="*/ 56 h 104"/>
                <a:gd name="T14" fmla="*/ 0 60000 65536"/>
                <a:gd name="T15" fmla="*/ 0 60000 65536"/>
                <a:gd name="T16" fmla="*/ 0 60000 65536"/>
                <a:gd name="T17" fmla="*/ 0 60000 65536"/>
                <a:gd name="T18" fmla="*/ 0 60000 65536"/>
                <a:gd name="T19" fmla="*/ 0 60000 65536"/>
                <a:gd name="T20" fmla="*/ 0 60000 65536"/>
                <a:gd name="T21" fmla="*/ 0 w 112"/>
                <a:gd name="T22" fmla="*/ 0 h 104"/>
                <a:gd name="T23" fmla="*/ 112 w 112"/>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04">
                  <a:moveTo>
                    <a:pt x="0" y="56"/>
                  </a:moveTo>
                  <a:lnTo>
                    <a:pt x="8" y="56"/>
                  </a:lnTo>
                  <a:lnTo>
                    <a:pt x="48" y="0"/>
                  </a:lnTo>
                  <a:lnTo>
                    <a:pt x="112" y="48"/>
                  </a:lnTo>
                  <a:lnTo>
                    <a:pt x="72" y="104"/>
                  </a:lnTo>
                  <a:lnTo>
                    <a:pt x="0" y="64"/>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31" name="Freeform 1601"/>
            <p:cNvSpPr>
              <a:spLocks/>
            </p:cNvSpPr>
            <p:nvPr/>
          </p:nvSpPr>
          <p:spPr bwMode="auto">
            <a:xfrm>
              <a:off x="1788" y="2440"/>
              <a:ext cx="112" cy="112"/>
            </a:xfrm>
            <a:custGeom>
              <a:avLst/>
              <a:gdLst>
                <a:gd name="T0" fmla="*/ 0 w 112"/>
                <a:gd name="T1" fmla="*/ 56 h 112"/>
                <a:gd name="T2" fmla="*/ 0 w 112"/>
                <a:gd name="T3" fmla="*/ 56 h 112"/>
                <a:gd name="T4" fmla="*/ 48 w 112"/>
                <a:gd name="T5" fmla="*/ 0 h 112"/>
                <a:gd name="T6" fmla="*/ 112 w 112"/>
                <a:gd name="T7" fmla="*/ 56 h 112"/>
                <a:gd name="T8" fmla="*/ 64 w 112"/>
                <a:gd name="T9" fmla="*/ 112 h 112"/>
                <a:gd name="T10" fmla="*/ 0 w 112"/>
                <a:gd name="T11" fmla="*/ 56 h 112"/>
                <a:gd name="T12" fmla="*/ 0 w 112"/>
                <a:gd name="T13" fmla="*/ 56 h 112"/>
                <a:gd name="T14" fmla="*/ 0 60000 65536"/>
                <a:gd name="T15" fmla="*/ 0 60000 65536"/>
                <a:gd name="T16" fmla="*/ 0 60000 65536"/>
                <a:gd name="T17" fmla="*/ 0 60000 65536"/>
                <a:gd name="T18" fmla="*/ 0 60000 65536"/>
                <a:gd name="T19" fmla="*/ 0 60000 65536"/>
                <a:gd name="T20" fmla="*/ 0 60000 65536"/>
                <a:gd name="T21" fmla="*/ 0 w 112"/>
                <a:gd name="T22" fmla="*/ 0 h 112"/>
                <a:gd name="T23" fmla="*/ 112 w 112"/>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12">
                  <a:moveTo>
                    <a:pt x="0" y="56"/>
                  </a:moveTo>
                  <a:lnTo>
                    <a:pt x="0" y="56"/>
                  </a:lnTo>
                  <a:lnTo>
                    <a:pt x="48" y="0"/>
                  </a:lnTo>
                  <a:lnTo>
                    <a:pt x="112" y="56"/>
                  </a:lnTo>
                  <a:lnTo>
                    <a:pt x="64" y="112"/>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32" name="Freeform 1602"/>
            <p:cNvSpPr>
              <a:spLocks/>
            </p:cNvSpPr>
            <p:nvPr/>
          </p:nvSpPr>
          <p:spPr bwMode="auto">
            <a:xfrm>
              <a:off x="1836" y="2384"/>
              <a:ext cx="120" cy="112"/>
            </a:xfrm>
            <a:custGeom>
              <a:avLst/>
              <a:gdLst>
                <a:gd name="T0" fmla="*/ 0 w 120"/>
                <a:gd name="T1" fmla="*/ 56 h 112"/>
                <a:gd name="T2" fmla="*/ 0 w 120"/>
                <a:gd name="T3" fmla="*/ 48 h 112"/>
                <a:gd name="T4" fmla="*/ 64 w 120"/>
                <a:gd name="T5" fmla="*/ 0 h 112"/>
                <a:gd name="T6" fmla="*/ 120 w 120"/>
                <a:gd name="T7" fmla="*/ 56 h 112"/>
                <a:gd name="T8" fmla="*/ 56 w 120"/>
                <a:gd name="T9" fmla="*/ 112 h 112"/>
                <a:gd name="T10" fmla="*/ 0 w 120"/>
                <a:gd name="T11" fmla="*/ 56 h 112"/>
                <a:gd name="T12" fmla="*/ 0 w 120"/>
                <a:gd name="T13" fmla="*/ 56 h 112"/>
                <a:gd name="T14" fmla="*/ 0 60000 65536"/>
                <a:gd name="T15" fmla="*/ 0 60000 65536"/>
                <a:gd name="T16" fmla="*/ 0 60000 65536"/>
                <a:gd name="T17" fmla="*/ 0 60000 65536"/>
                <a:gd name="T18" fmla="*/ 0 60000 65536"/>
                <a:gd name="T19" fmla="*/ 0 60000 65536"/>
                <a:gd name="T20" fmla="*/ 0 60000 65536"/>
                <a:gd name="T21" fmla="*/ 0 w 120"/>
                <a:gd name="T22" fmla="*/ 0 h 112"/>
                <a:gd name="T23" fmla="*/ 120 w 120"/>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12">
                  <a:moveTo>
                    <a:pt x="0" y="56"/>
                  </a:moveTo>
                  <a:lnTo>
                    <a:pt x="0" y="48"/>
                  </a:lnTo>
                  <a:lnTo>
                    <a:pt x="64" y="0"/>
                  </a:lnTo>
                  <a:lnTo>
                    <a:pt x="120" y="56"/>
                  </a:lnTo>
                  <a:lnTo>
                    <a:pt x="56" y="112"/>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33" name="Freeform 1603"/>
            <p:cNvSpPr>
              <a:spLocks/>
            </p:cNvSpPr>
            <p:nvPr/>
          </p:nvSpPr>
          <p:spPr bwMode="auto">
            <a:xfrm>
              <a:off x="1900" y="2320"/>
              <a:ext cx="120" cy="120"/>
            </a:xfrm>
            <a:custGeom>
              <a:avLst/>
              <a:gdLst>
                <a:gd name="T0" fmla="*/ 0 w 120"/>
                <a:gd name="T1" fmla="*/ 56 h 120"/>
                <a:gd name="T2" fmla="*/ 0 w 120"/>
                <a:gd name="T3" fmla="*/ 56 h 120"/>
                <a:gd name="T4" fmla="*/ 72 w 120"/>
                <a:gd name="T5" fmla="*/ 0 h 120"/>
                <a:gd name="T6" fmla="*/ 120 w 120"/>
                <a:gd name="T7" fmla="*/ 64 h 120"/>
                <a:gd name="T8" fmla="*/ 48 w 120"/>
                <a:gd name="T9" fmla="*/ 120 h 120"/>
                <a:gd name="T10" fmla="*/ 0 w 120"/>
                <a:gd name="T11" fmla="*/ 64 h 120"/>
                <a:gd name="T12" fmla="*/ 0 w 120"/>
                <a:gd name="T13" fmla="*/ 56 h 120"/>
                <a:gd name="T14" fmla="*/ 0 60000 65536"/>
                <a:gd name="T15" fmla="*/ 0 60000 65536"/>
                <a:gd name="T16" fmla="*/ 0 60000 65536"/>
                <a:gd name="T17" fmla="*/ 0 60000 65536"/>
                <a:gd name="T18" fmla="*/ 0 60000 65536"/>
                <a:gd name="T19" fmla="*/ 0 60000 65536"/>
                <a:gd name="T20" fmla="*/ 0 60000 65536"/>
                <a:gd name="T21" fmla="*/ 0 w 120"/>
                <a:gd name="T22" fmla="*/ 0 h 120"/>
                <a:gd name="T23" fmla="*/ 120 w 120"/>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20">
                  <a:moveTo>
                    <a:pt x="0" y="56"/>
                  </a:moveTo>
                  <a:lnTo>
                    <a:pt x="0" y="56"/>
                  </a:lnTo>
                  <a:lnTo>
                    <a:pt x="72" y="0"/>
                  </a:lnTo>
                  <a:lnTo>
                    <a:pt x="120" y="64"/>
                  </a:lnTo>
                  <a:lnTo>
                    <a:pt x="48" y="120"/>
                  </a:lnTo>
                  <a:lnTo>
                    <a:pt x="0" y="64"/>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34" name="Freeform 1604"/>
            <p:cNvSpPr>
              <a:spLocks/>
            </p:cNvSpPr>
            <p:nvPr/>
          </p:nvSpPr>
          <p:spPr bwMode="auto">
            <a:xfrm>
              <a:off x="1972" y="2272"/>
              <a:ext cx="120" cy="120"/>
            </a:xfrm>
            <a:custGeom>
              <a:avLst/>
              <a:gdLst>
                <a:gd name="T0" fmla="*/ 0 w 120"/>
                <a:gd name="T1" fmla="*/ 48 h 120"/>
                <a:gd name="T2" fmla="*/ 0 w 120"/>
                <a:gd name="T3" fmla="*/ 48 h 120"/>
                <a:gd name="T4" fmla="*/ 72 w 120"/>
                <a:gd name="T5" fmla="*/ 0 h 120"/>
                <a:gd name="T6" fmla="*/ 120 w 120"/>
                <a:gd name="T7" fmla="*/ 64 h 120"/>
                <a:gd name="T8" fmla="*/ 48 w 120"/>
                <a:gd name="T9" fmla="*/ 120 h 120"/>
                <a:gd name="T10" fmla="*/ 0 w 120"/>
                <a:gd name="T11" fmla="*/ 48 h 120"/>
                <a:gd name="T12" fmla="*/ 0 w 120"/>
                <a:gd name="T13" fmla="*/ 48 h 120"/>
                <a:gd name="T14" fmla="*/ 0 60000 65536"/>
                <a:gd name="T15" fmla="*/ 0 60000 65536"/>
                <a:gd name="T16" fmla="*/ 0 60000 65536"/>
                <a:gd name="T17" fmla="*/ 0 60000 65536"/>
                <a:gd name="T18" fmla="*/ 0 60000 65536"/>
                <a:gd name="T19" fmla="*/ 0 60000 65536"/>
                <a:gd name="T20" fmla="*/ 0 60000 65536"/>
                <a:gd name="T21" fmla="*/ 0 w 120"/>
                <a:gd name="T22" fmla="*/ 0 h 120"/>
                <a:gd name="T23" fmla="*/ 120 w 120"/>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20">
                  <a:moveTo>
                    <a:pt x="0" y="48"/>
                  </a:moveTo>
                  <a:lnTo>
                    <a:pt x="0" y="48"/>
                  </a:lnTo>
                  <a:lnTo>
                    <a:pt x="72" y="0"/>
                  </a:lnTo>
                  <a:lnTo>
                    <a:pt x="120" y="64"/>
                  </a:lnTo>
                  <a:lnTo>
                    <a:pt x="48" y="12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35" name="Freeform 1605"/>
            <p:cNvSpPr>
              <a:spLocks/>
            </p:cNvSpPr>
            <p:nvPr/>
          </p:nvSpPr>
          <p:spPr bwMode="auto">
            <a:xfrm>
              <a:off x="2044" y="2216"/>
              <a:ext cx="136" cy="120"/>
            </a:xfrm>
            <a:custGeom>
              <a:avLst/>
              <a:gdLst>
                <a:gd name="T0" fmla="*/ 8 w 136"/>
                <a:gd name="T1" fmla="*/ 48 h 120"/>
                <a:gd name="T2" fmla="*/ 8 w 136"/>
                <a:gd name="T3" fmla="*/ 48 h 120"/>
                <a:gd name="T4" fmla="*/ 88 w 136"/>
                <a:gd name="T5" fmla="*/ 0 h 120"/>
                <a:gd name="T6" fmla="*/ 136 w 136"/>
                <a:gd name="T7" fmla="*/ 72 h 120"/>
                <a:gd name="T8" fmla="*/ 48 w 136"/>
                <a:gd name="T9" fmla="*/ 120 h 120"/>
                <a:gd name="T10" fmla="*/ 0 w 136"/>
                <a:gd name="T11" fmla="*/ 56 h 120"/>
                <a:gd name="T12" fmla="*/ 8 w 136"/>
                <a:gd name="T13" fmla="*/ 48 h 120"/>
                <a:gd name="T14" fmla="*/ 0 60000 65536"/>
                <a:gd name="T15" fmla="*/ 0 60000 65536"/>
                <a:gd name="T16" fmla="*/ 0 60000 65536"/>
                <a:gd name="T17" fmla="*/ 0 60000 65536"/>
                <a:gd name="T18" fmla="*/ 0 60000 65536"/>
                <a:gd name="T19" fmla="*/ 0 60000 65536"/>
                <a:gd name="T20" fmla="*/ 0 60000 65536"/>
                <a:gd name="T21" fmla="*/ 0 w 136"/>
                <a:gd name="T22" fmla="*/ 0 h 120"/>
                <a:gd name="T23" fmla="*/ 136 w 136"/>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0">
                  <a:moveTo>
                    <a:pt x="8" y="48"/>
                  </a:moveTo>
                  <a:lnTo>
                    <a:pt x="8" y="48"/>
                  </a:lnTo>
                  <a:lnTo>
                    <a:pt x="88" y="0"/>
                  </a:lnTo>
                  <a:lnTo>
                    <a:pt x="136" y="72"/>
                  </a:lnTo>
                  <a:lnTo>
                    <a:pt x="48" y="120"/>
                  </a:lnTo>
                  <a:lnTo>
                    <a:pt x="0" y="56"/>
                  </a:lnTo>
                  <a:lnTo>
                    <a:pt x="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36" name="Freeform 1606"/>
            <p:cNvSpPr>
              <a:spLocks/>
            </p:cNvSpPr>
            <p:nvPr/>
          </p:nvSpPr>
          <p:spPr bwMode="auto">
            <a:xfrm>
              <a:off x="2132" y="2168"/>
              <a:ext cx="136" cy="120"/>
            </a:xfrm>
            <a:custGeom>
              <a:avLst/>
              <a:gdLst>
                <a:gd name="T0" fmla="*/ 0 w 136"/>
                <a:gd name="T1" fmla="*/ 48 h 120"/>
                <a:gd name="T2" fmla="*/ 0 w 136"/>
                <a:gd name="T3" fmla="*/ 48 h 120"/>
                <a:gd name="T4" fmla="*/ 96 w 136"/>
                <a:gd name="T5" fmla="*/ 0 h 120"/>
                <a:gd name="T6" fmla="*/ 136 w 136"/>
                <a:gd name="T7" fmla="*/ 72 h 120"/>
                <a:gd name="T8" fmla="*/ 40 w 136"/>
                <a:gd name="T9" fmla="*/ 120 h 120"/>
                <a:gd name="T10" fmla="*/ 0 w 136"/>
                <a:gd name="T11" fmla="*/ 48 h 120"/>
                <a:gd name="T12" fmla="*/ 0 w 136"/>
                <a:gd name="T13" fmla="*/ 48 h 120"/>
                <a:gd name="T14" fmla="*/ 0 60000 65536"/>
                <a:gd name="T15" fmla="*/ 0 60000 65536"/>
                <a:gd name="T16" fmla="*/ 0 60000 65536"/>
                <a:gd name="T17" fmla="*/ 0 60000 65536"/>
                <a:gd name="T18" fmla="*/ 0 60000 65536"/>
                <a:gd name="T19" fmla="*/ 0 60000 65536"/>
                <a:gd name="T20" fmla="*/ 0 60000 65536"/>
                <a:gd name="T21" fmla="*/ 0 w 136"/>
                <a:gd name="T22" fmla="*/ 0 h 120"/>
                <a:gd name="T23" fmla="*/ 136 w 136"/>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0">
                  <a:moveTo>
                    <a:pt x="0" y="48"/>
                  </a:moveTo>
                  <a:lnTo>
                    <a:pt x="0" y="48"/>
                  </a:lnTo>
                  <a:lnTo>
                    <a:pt x="96" y="0"/>
                  </a:lnTo>
                  <a:lnTo>
                    <a:pt x="136" y="72"/>
                  </a:lnTo>
                  <a:lnTo>
                    <a:pt x="40" y="12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37" name="Freeform 1607"/>
            <p:cNvSpPr>
              <a:spLocks/>
            </p:cNvSpPr>
            <p:nvPr/>
          </p:nvSpPr>
          <p:spPr bwMode="auto">
            <a:xfrm>
              <a:off x="2228" y="2120"/>
              <a:ext cx="136" cy="120"/>
            </a:xfrm>
            <a:custGeom>
              <a:avLst/>
              <a:gdLst>
                <a:gd name="T0" fmla="*/ 0 w 136"/>
                <a:gd name="T1" fmla="*/ 48 h 120"/>
                <a:gd name="T2" fmla="*/ 0 w 136"/>
                <a:gd name="T3" fmla="*/ 40 h 120"/>
                <a:gd name="T4" fmla="*/ 96 w 136"/>
                <a:gd name="T5" fmla="*/ 0 h 120"/>
                <a:gd name="T6" fmla="*/ 136 w 136"/>
                <a:gd name="T7" fmla="*/ 72 h 120"/>
                <a:gd name="T8" fmla="*/ 40 w 136"/>
                <a:gd name="T9" fmla="*/ 120 h 120"/>
                <a:gd name="T10" fmla="*/ 0 w 136"/>
                <a:gd name="T11" fmla="*/ 48 h 120"/>
                <a:gd name="T12" fmla="*/ 0 w 136"/>
                <a:gd name="T13" fmla="*/ 48 h 120"/>
                <a:gd name="T14" fmla="*/ 0 60000 65536"/>
                <a:gd name="T15" fmla="*/ 0 60000 65536"/>
                <a:gd name="T16" fmla="*/ 0 60000 65536"/>
                <a:gd name="T17" fmla="*/ 0 60000 65536"/>
                <a:gd name="T18" fmla="*/ 0 60000 65536"/>
                <a:gd name="T19" fmla="*/ 0 60000 65536"/>
                <a:gd name="T20" fmla="*/ 0 60000 65536"/>
                <a:gd name="T21" fmla="*/ 0 w 136"/>
                <a:gd name="T22" fmla="*/ 0 h 120"/>
                <a:gd name="T23" fmla="*/ 136 w 136"/>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0">
                  <a:moveTo>
                    <a:pt x="0" y="48"/>
                  </a:moveTo>
                  <a:lnTo>
                    <a:pt x="0" y="40"/>
                  </a:lnTo>
                  <a:lnTo>
                    <a:pt x="96" y="0"/>
                  </a:lnTo>
                  <a:lnTo>
                    <a:pt x="136" y="72"/>
                  </a:lnTo>
                  <a:lnTo>
                    <a:pt x="40" y="12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38" name="Freeform 1608"/>
            <p:cNvSpPr>
              <a:spLocks/>
            </p:cNvSpPr>
            <p:nvPr/>
          </p:nvSpPr>
          <p:spPr bwMode="auto">
            <a:xfrm>
              <a:off x="2324" y="2072"/>
              <a:ext cx="144" cy="120"/>
            </a:xfrm>
            <a:custGeom>
              <a:avLst/>
              <a:gdLst>
                <a:gd name="T0" fmla="*/ 8 w 144"/>
                <a:gd name="T1" fmla="*/ 48 h 120"/>
                <a:gd name="T2" fmla="*/ 8 w 144"/>
                <a:gd name="T3" fmla="*/ 40 h 120"/>
                <a:gd name="T4" fmla="*/ 112 w 144"/>
                <a:gd name="T5" fmla="*/ 0 h 120"/>
                <a:gd name="T6" fmla="*/ 144 w 144"/>
                <a:gd name="T7" fmla="*/ 72 h 120"/>
                <a:gd name="T8" fmla="*/ 40 w 144"/>
                <a:gd name="T9" fmla="*/ 120 h 120"/>
                <a:gd name="T10" fmla="*/ 0 w 144"/>
                <a:gd name="T11" fmla="*/ 48 h 120"/>
                <a:gd name="T12" fmla="*/ 8 w 144"/>
                <a:gd name="T13" fmla="*/ 48 h 120"/>
                <a:gd name="T14" fmla="*/ 0 60000 65536"/>
                <a:gd name="T15" fmla="*/ 0 60000 65536"/>
                <a:gd name="T16" fmla="*/ 0 60000 65536"/>
                <a:gd name="T17" fmla="*/ 0 60000 65536"/>
                <a:gd name="T18" fmla="*/ 0 60000 65536"/>
                <a:gd name="T19" fmla="*/ 0 60000 65536"/>
                <a:gd name="T20" fmla="*/ 0 60000 65536"/>
                <a:gd name="T21" fmla="*/ 0 w 144"/>
                <a:gd name="T22" fmla="*/ 0 h 120"/>
                <a:gd name="T23" fmla="*/ 144 w 144"/>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20">
                  <a:moveTo>
                    <a:pt x="8" y="48"/>
                  </a:moveTo>
                  <a:lnTo>
                    <a:pt x="8" y="40"/>
                  </a:lnTo>
                  <a:lnTo>
                    <a:pt x="112" y="0"/>
                  </a:lnTo>
                  <a:lnTo>
                    <a:pt x="144" y="72"/>
                  </a:lnTo>
                  <a:lnTo>
                    <a:pt x="40" y="120"/>
                  </a:lnTo>
                  <a:lnTo>
                    <a:pt x="0" y="48"/>
                  </a:lnTo>
                  <a:lnTo>
                    <a:pt x="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39" name="Freeform 1609"/>
            <p:cNvSpPr>
              <a:spLocks/>
            </p:cNvSpPr>
            <p:nvPr/>
          </p:nvSpPr>
          <p:spPr bwMode="auto">
            <a:xfrm>
              <a:off x="2436" y="2032"/>
              <a:ext cx="136" cy="112"/>
            </a:xfrm>
            <a:custGeom>
              <a:avLst/>
              <a:gdLst>
                <a:gd name="T0" fmla="*/ 0 w 136"/>
                <a:gd name="T1" fmla="*/ 40 h 112"/>
                <a:gd name="T2" fmla="*/ 0 w 136"/>
                <a:gd name="T3" fmla="*/ 40 h 112"/>
                <a:gd name="T4" fmla="*/ 112 w 136"/>
                <a:gd name="T5" fmla="*/ 0 h 112"/>
                <a:gd name="T6" fmla="*/ 136 w 136"/>
                <a:gd name="T7" fmla="*/ 72 h 112"/>
                <a:gd name="T8" fmla="*/ 24 w 136"/>
                <a:gd name="T9" fmla="*/ 112 h 112"/>
                <a:gd name="T10" fmla="*/ 0 w 136"/>
                <a:gd name="T11" fmla="*/ 40 h 112"/>
                <a:gd name="T12" fmla="*/ 0 w 136"/>
                <a:gd name="T13" fmla="*/ 40 h 112"/>
                <a:gd name="T14" fmla="*/ 0 60000 65536"/>
                <a:gd name="T15" fmla="*/ 0 60000 65536"/>
                <a:gd name="T16" fmla="*/ 0 60000 65536"/>
                <a:gd name="T17" fmla="*/ 0 60000 65536"/>
                <a:gd name="T18" fmla="*/ 0 60000 65536"/>
                <a:gd name="T19" fmla="*/ 0 60000 65536"/>
                <a:gd name="T20" fmla="*/ 0 60000 65536"/>
                <a:gd name="T21" fmla="*/ 0 w 136"/>
                <a:gd name="T22" fmla="*/ 0 h 112"/>
                <a:gd name="T23" fmla="*/ 136 w 136"/>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12">
                  <a:moveTo>
                    <a:pt x="0" y="40"/>
                  </a:moveTo>
                  <a:lnTo>
                    <a:pt x="0" y="40"/>
                  </a:lnTo>
                  <a:lnTo>
                    <a:pt x="112" y="0"/>
                  </a:lnTo>
                  <a:lnTo>
                    <a:pt x="136" y="72"/>
                  </a:lnTo>
                  <a:lnTo>
                    <a:pt x="24" y="112"/>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0" name="Freeform 1610"/>
            <p:cNvSpPr>
              <a:spLocks/>
            </p:cNvSpPr>
            <p:nvPr/>
          </p:nvSpPr>
          <p:spPr bwMode="auto">
            <a:xfrm>
              <a:off x="2548" y="1992"/>
              <a:ext cx="144" cy="112"/>
            </a:xfrm>
            <a:custGeom>
              <a:avLst/>
              <a:gdLst>
                <a:gd name="T0" fmla="*/ 0 w 144"/>
                <a:gd name="T1" fmla="*/ 40 h 112"/>
                <a:gd name="T2" fmla="*/ 0 w 144"/>
                <a:gd name="T3" fmla="*/ 40 h 112"/>
                <a:gd name="T4" fmla="*/ 112 w 144"/>
                <a:gd name="T5" fmla="*/ 0 h 112"/>
                <a:gd name="T6" fmla="*/ 144 w 144"/>
                <a:gd name="T7" fmla="*/ 80 h 112"/>
                <a:gd name="T8" fmla="*/ 24 w 144"/>
                <a:gd name="T9" fmla="*/ 112 h 112"/>
                <a:gd name="T10" fmla="*/ 0 w 144"/>
                <a:gd name="T11" fmla="*/ 40 h 112"/>
                <a:gd name="T12" fmla="*/ 0 w 144"/>
                <a:gd name="T13" fmla="*/ 40 h 112"/>
                <a:gd name="T14" fmla="*/ 0 60000 65536"/>
                <a:gd name="T15" fmla="*/ 0 60000 65536"/>
                <a:gd name="T16" fmla="*/ 0 60000 65536"/>
                <a:gd name="T17" fmla="*/ 0 60000 65536"/>
                <a:gd name="T18" fmla="*/ 0 60000 65536"/>
                <a:gd name="T19" fmla="*/ 0 60000 65536"/>
                <a:gd name="T20" fmla="*/ 0 60000 65536"/>
                <a:gd name="T21" fmla="*/ 0 w 144"/>
                <a:gd name="T22" fmla="*/ 0 h 112"/>
                <a:gd name="T23" fmla="*/ 144 w 144"/>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12">
                  <a:moveTo>
                    <a:pt x="0" y="40"/>
                  </a:moveTo>
                  <a:lnTo>
                    <a:pt x="0" y="40"/>
                  </a:lnTo>
                  <a:lnTo>
                    <a:pt x="112" y="0"/>
                  </a:lnTo>
                  <a:lnTo>
                    <a:pt x="144" y="80"/>
                  </a:lnTo>
                  <a:lnTo>
                    <a:pt x="24" y="112"/>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1" name="Freeform 1611"/>
            <p:cNvSpPr>
              <a:spLocks/>
            </p:cNvSpPr>
            <p:nvPr/>
          </p:nvSpPr>
          <p:spPr bwMode="auto">
            <a:xfrm>
              <a:off x="2660" y="1960"/>
              <a:ext cx="144" cy="112"/>
            </a:xfrm>
            <a:custGeom>
              <a:avLst/>
              <a:gdLst>
                <a:gd name="T0" fmla="*/ 0 w 144"/>
                <a:gd name="T1" fmla="*/ 32 h 112"/>
                <a:gd name="T2" fmla="*/ 8 w 144"/>
                <a:gd name="T3" fmla="*/ 32 h 112"/>
                <a:gd name="T4" fmla="*/ 128 w 144"/>
                <a:gd name="T5" fmla="*/ 0 h 112"/>
                <a:gd name="T6" fmla="*/ 144 w 144"/>
                <a:gd name="T7" fmla="*/ 80 h 112"/>
                <a:gd name="T8" fmla="*/ 24 w 144"/>
                <a:gd name="T9" fmla="*/ 112 h 112"/>
                <a:gd name="T10" fmla="*/ 0 w 144"/>
                <a:gd name="T11" fmla="*/ 32 h 112"/>
                <a:gd name="T12" fmla="*/ 0 w 144"/>
                <a:gd name="T13" fmla="*/ 32 h 112"/>
                <a:gd name="T14" fmla="*/ 0 60000 65536"/>
                <a:gd name="T15" fmla="*/ 0 60000 65536"/>
                <a:gd name="T16" fmla="*/ 0 60000 65536"/>
                <a:gd name="T17" fmla="*/ 0 60000 65536"/>
                <a:gd name="T18" fmla="*/ 0 60000 65536"/>
                <a:gd name="T19" fmla="*/ 0 60000 65536"/>
                <a:gd name="T20" fmla="*/ 0 60000 65536"/>
                <a:gd name="T21" fmla="*/ 0 w 144"/>
                <a:gd name="T22" fmla="*/ 0 h 112"/>
                <a:gd name="T23" fmla="*/ 144 w 144"/>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12">
                  <a:moveTo>
                    <a:pt x="0" y="32"/>
                  </a:moveTo>
                  <a:lnTo>
                    <a:pt x="8" y="32"/>
                  </a:lnTo>
                  <a:lnTo>
                    <a:pt x="128" y="0"/>
                  </a:lnTo>
                  <a:lnTo>
                    <a:pt x="144" y="80"/>
                  </a:lnTo>
                  <a:lnTo>
                    <a:pt x="24" y="11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2" name="Freeform 1612"/>
            <p:cNvSpPr>
              <a:spLocks/>
            </p:cNvSpPr>
            <p:nvPr/>
          </p:nvSpPr>
          <p:spPr bwMode="auto">
            <a:xfrm>
              <a:off x="2788" y="1928"/>
              <a:ext cx="136" cy="112"/>
            </a:xfrm>
            <a:custGeom>
              <a:avLst/>
              <a:gdLst>
                <a:gd name="T0" fmla="*/ 0 w 136"/>
                <a:gd name="T1" fmla="*/ 32 h 112"/>
                <a:gd name="T2" fmla="*/ 0 w 136"/>
                <a:gd name="T3" fmla="*/ 32 h 112"/>
                <a:gd name="T4" fmla="*/ 120 w 136"/>
                <a:gd name="T5" fmla="*/ 0 h 112"/>
                <a:gd name="T6" fmla="*/ 136 w 136"/>
                <a:gd name="T7" fmla="*/ 80 h 112"/>
                <a:gd name="T8" fmla="*/ 16 w 136"/>
                <a:gd name="T9" fmla="*/ 112 h 112"/>
                <a:gd name="T10" fmla="*/ 0 w 136"/>
                <a:gd name="T11" fmla="*/ 32 h 112"/>
                <a:gd name="T12" fmla="*/ 0 w 136"/>
                <a:gd name="T13" fmla="*/ 32 h 112"/>
                <a:gd name="T14" fmla="*/ 0 60000 65536"/>
                <a:gd name="T15" fmla="*/ 0 60000 65536"/>
                <a:gd name="T16" fmla="*/ 0 60000 65536"/>
                <a:gd name="T17" fmla="*/ 0 60000 65536"/>
                <a:gd name="T18" fmla="*/ 0 60000 65536"/>
                <a:gd name="T19" fmla="*/ 0 60000 65536"/>
                <a:gd name="T20" fmla="*/ 0 60000 65536"/>
                <a:gd name="T21" fmla="*/ 0 w 136"/>
                <a:gd name="T22" fmla="*/ 0 h 112"/>
                <a:gd name="T23" fmla="*/ 136 w 136"/>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12">
                  <a:moveTo>
                    <a:pt x="0" y="32"/>
                  </a:moveTo>
                  <a:lnTo>
                    <a:pt x="0" y="32"/>
                  </a:lnTo>
                  <a:lnTo>
                    <a:pt x="120" y="0"/>
                  </a:lnTo>
                  <a:lnTo>
                    <a:pt x="136" y="80"/>
                  </a:lnTo>
                  <a:lnTo>
                    <a:pt x="16" y="11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3" name="Freeform 1613"/>
            <p:cNvSpPr>
              <a:spLocks/>
            </p:cNvSpPr>
            <p:nvPr/>
          </p:nvSpPr>
          <p:spPr bwMode="auto">
            <a:xfrm>
              <a:off x="2908" y="1904"/>
              <a:ext cx="136" cy="104"/>
            </a:xfrm>
            <a:custGeom>
              <a:avLst/>
              <a:gdLst>
                <a:gd name="T0" fmla="*/ 0 w 136"/>
                <a:gd name="T1" fmla="*/ 24 h 104"/>
                <a:gd name="T2" fmla="*/ 0 w 136"/>
                <a:gd name="T3" fmla="*/ 24 h 104"/>
                <a:gd name="T4" fmla="*/ 120 w 136"/>
                <a:gd name="T5" fmla="*/ 0 h 104"/>
                <a:gd name="T6" fmla="*/ 136 w 136"/>
                <a:gd name="T7" fmla="*/ 80 h 104"/>
                <a:gd name="T8" fmla="*/ 16 w 136"/>
                <a:gd name="T9" fmla="*/ 104 h 104"/>
                <a:gd name="T10" fmla="*/ 0 w 136"/>
                <a:gd name="T11" fmla="*/ 24 h 104"/>
                <a:gd name="T12" fmla="*/ 0 w 136"/>
                <a:gd name="T13" fmla="*/ 24 h 104"/>
                <a:gd name="T14" fmla="*/ 0 60000 65536"/>
                <a:gd name="T15" fmla="*/ 0 60000 65536"/>
                <a:gd name="T16" fmla="*/ 0 60000 65536"/>
                <a:gd name="T17" fmla="*/ 0 60000 65536"/>
                <a:gd name="T18" fmla="*/ 0 60000 65536"/>
                <a:gd name="T19" fmla="*/ 0 60000 65536"/>
                <a:gd name="T20" fmla="*/ 0 60000 65536"/>
                <a:gd name="T21" fmla="*/ 0 w 136"/>
                <a:gd name="T22" fmla="*/ 0 h 104"/>
                <a:gd name="T23" fmla="*/ 136 w 13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04">
                  <a:moveTo>
                    <a:pt x="0" y="24"/>
                  </a:moveTo>
                  <a:lnTo>
                    <a:pt x="0" y="24"/>
                  </a:lnTo>
                  <a:lnTo>
                    <a:pt x="120" y="0"/>
                  </a:lnTo>
                  <a:lnTo>
                    <a:pt x="136" y="80"/>
                  </a:lnTo>
                  <a:lnTo>
                    <a:pt x="16" y="10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4" name="Freeform 1614"/>
            <p:cNvSpPr>
              <a:spLocks/>
            </p:cNvSpPr>
            <p:nvPr/>
          </p:nvSpPr>
          <p:spPr bwMode="auto">
            <a:xfrm>
              <a:off x="3028" y="1888"/>
              <a:ext cx="128" cy="96"/>
            </a:xfrm>
            <a:custGeom>
              <a:avLst/>
              <a:gdLst>
                <a:gd name="T0" fmla="*/ 0 w 128"/>
                <a:gd name="T1" fmla="*/ 16 h 96"/>
                <a:gd name="T2" fmla="*/ 0 w 128"/>
                <a:gd name="T3" fmla="*/ 16 h 96"/>
                <a:gd name="T4" fmla="*/ 120 w 128"/>
                <a:gd name="T5" fmla="*/ 0 h 96"/>
                <a:gd name="T6" fmla="*/ 128 w 128"/>
                <a:gd name="T7" fmla="*/ 80 h 96"/>
                <a:gd name="T8" fmla="*/ 16 w 128"/>
                <a:gd name="T9" fmla="*/ 96 h 96"/>
                <a:gd name="T10" fmla="*/ 0 w 128"/>
                <a:gd name="T11" fmla="*/ 16 h 96"/>
                <a:gd name="T12" fmla="*/ 0 w 128"/>
                <a:gd name="T13" fmla="*/ 16 h 96"/>
                <a:gd name="T14" fmla="*/ 0 60000 65536"/>
                <a:gd name="T15" fmla="*/ 0 60000 65536"/>
                <a:gd name="T16" fmla="*/ 0 60000 65536"/>
                <a:gd name="T17" fmla="*/ 0 60000 65536"/>
                <a:gd name="T18" fmla="*/ 0 60000 65536"/>
                <a:gd name="T19" fmla="*/ 0 60000 65536"/>
                <a:gd name="T20" fmla="*/ 0 60000 65536"/>
                <a:gd name="T21" fmla="*/ 0 w 128"/>
                <a:gd name="T22" fmla="*/ 0 h 96"/>
                <a:gd name="T23" fmla="*/ 128 w 128"/>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96">
                  <a:moveTo>
                    <a:pt x="0" y="16"/>
                  </a:moveTo>
                  <a:lnTo>
                    <a:pt x="0" y="16"/>
                  </a:lnTo>
                  <a:lnTo>
                    <a:pt x="120" y="0"/>
                  </a:lnTo>
                  <a:lnTo>
                    <a:pt x="128" y="80"/>
                  </a:lnTo>
                  <a:lnTo>
                    <a:pt x="16" y="96"/>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5" name="Freeform 1615"/>
            <p:cNvSpPr>
              <a:spLocks/>
            </p:cNvSpPr>
            <p:nvPr/>
          </p:nvSpPr>
          <p:spPr bwMode="auto">
            <a:xfrm>
              <a:off x="3148" y="1880"/>
              <a:ext cx="120" cy="88"/>
            </a:xfrm>
            <a:custGeom>
              <a:avLst/>
              <a:gdLst>
                <a:gd name="T0" fmla="*/ 0 w 120"/>
                <a:gd name="T1" fmla="*/ 8 h 88"/>
                <a:gd name="T2" fmla="*/ 0 w 120"/>
                <a:gd name="T3" fmla="*/ 8 h 88"/>
                <a:gd name="T4" fmla="*/ 112 w 120"/>
                <a:gd name="T5" fmla="*/ 0 h 88"/>
                <a:gd name="T6" fmla="*/ 120 w 120"/>
                <a:gd name="T7" fmla="*/ 80 h 88"/>
                <a:gd name="T8" fmla="*/ 8 w 120"/>
                <a:gd name="T9" fmla="*/ 88 h 88"/>
                <a:gd name="T10" fmla="*/ 0 w 120"/>
                <a:gd name="T11" fmla="*/ 8 h 88"/>
                <a:gd name="T12" fmla="*/ 0 w 120"/>
                <a:gd name="T13" fmla="*/ 8 h 88"/>
                <a:gd name="T14" fmla="*/ 0 60000 65536"/>
                <a:gd name="T15" fmla="*/ 0 60000 65536"/>
                <a:gd name="T16" fmla="*/ 0 60000 65536"/>
                <a:gd name="T17" fmla="*/ 0 60000 65536"/>
                <a:gd name="T18" fmla="*/ 0 60000 65536"/>
                <a:gd name="T19" fmla="*/ 0 60000 65536"/>
                <a:gd name="T20" fmla="*/ 0 60000 65536"/>
                <a:gd name="T21" fmla="*/ 0 w 120"/>
                <a:gd name="T22" fmla="*/ 0 h 88"/>
                <a:gd name="T23" fmla="*/ 120 w 120"/>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8">
                  <a:moveTo>
                    <a:pt x="0" y="8"/>
                  </a:moveTo>
                  <a:lnTo>
                    <a:pt x="0" y="8"/>
                  </a:lnTo>
                  <a:lnTo>
                    <a:pt x="112" y="0"/>
                  </a:lnTo>
                  <a:lnTo>
                    <a:pt x="120" y="80"/>
                  </a:lnTo>
                  <a:lnTo>
                    <a:pt x="8" y="8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6" name="Freeform 1616"/>
            <p:cNvSpPr>
              <a:spLocks/>
            </p:cNvSpPr>
            <p:nvPr/>
          </p:nvSpPr>
          <p:spPr bwMode="auto">
            <a:xfrm>
              <a:off x="3260" y="1872"/>
              <a:ext cx="120" cy="88"/>
            </a:xfrm>
            <a:custGeom>
              <a:avLst/>
              <a:gdLst>
                <a:gd name="T0" fmla="*/ 0 w 120"/>
                <a:gd name="T1" fmla="*/ 8 h 88"/>
                <a:gd name="T2" fmla="*/ 0 w 120"/>
                <a:gd name="T3" fmla="*/ 8 h 88"/>
                <a:gd name="T4" fmla="*/ 112 w 120"/>
                <a:gd name="T5" fmla="*/ 0 h 88"/>
                <a:gd name="T6" fmla="*/ 120 w 120"/>
                <a:gd name="T7" fmla="*/ 80 h 88"/>
                <a:gd name="T8" fmla="*/ 8 w 120"/>
                <a:gd name="T9" fmla="*/ 88 h 88"/>
                <a:gd name="T10" fmla="*/ 0 w 120"/>
                <a:gd name="T11" fmla="*/ 8 h 88"/>
                <a:gd name="T12" fmla="*/ 0 w 120"/>
                <a:gd name="T13" fmla="*/ 8 h 88"/>
                <a:gd name="T14" fmla="*/ 0 60000 65536"/>
                <a:gd name="T15" fmla="*/ 0 60000 65536"/>
                <a:gd name="T16" fmla="*/ 0 60000 65536"/>
                <a:gd name="T17" fmla="*/ 0 60000 65536"/>
                <a:gd name="T18" fmla="*/ 0 60000 65536"/>
                <a:gd name="T19" fmla="*/ 0 60000 65536"/>
                <a:gd name="T20" fmla="*/ 0 60000 65536"/>
                <a:gd name="T21" fmla="*/ 0 w 120"/>
                <a:gd name="T22" fmla="*/ 0 h 88"/>
                <a:gd name="T23" fmla="*/ 120 w 120"/>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8">
                  <a:moveTo>
                    <a:pt x="0" y="8"/>
                  </a:moveTo>
                  <a:lnTo>
                    <a:pt x="0" y="8"/>
                  </a:lnTo>
                  <a:lnTo>
                    <a:pt x="112" y="0"/>
                  </a:lnTo>
                  <a:lnTo>
                    <a:pt x="120" y="80"/>
                  </a:lnTo>
                  <a:lnTo>
                    <a:pt x="8" y="8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7" name="Freeform 1617"/>
            <p:cNvSpPr>
              <a:spLocks/>
            </p:cNvSpPr>
            <p:nvPr/>
          </p:nvSpPr>
          <p:spPr bwMode="auto">
            <a:xfrm>
              <a:off x="3372" y="1872"/>
              <a:ext cx="104" cy="80"/>
            </a:xfrm>
            <a:custGeom>
              <a:avLst/>
              <a:gdLst>
                <a:gd name="T0" fmla="*/ 0 w 104"/>
                <a:gd name="T1" fmla="*/ 0 h 80"/>
                <a:gd name="T2" fmla="*/ 0 w 104"/>
                <a:gd name="T3" fmla="*/ 0 h 80"/>
                <a:gd name="T4" fmla="*/ 104 w 104"/>
                <a:gd name="T5" fmla="*/ 0 h 80"/>
                <a:gd name="T6" fmla="*/ 104 w 104"/>
                <a:gd name="T7" fmla="*/ 80 h 80"/>
                <a:gd name="T8" fmla="*/ 0 w 104"/>
                <a:gd name="T9" fmla="*/ 80 h 80"/>
                <a:gd name="T10" fmla="*/ 0 w 104"/>
                <a:gd name="T11" fmla="*/ 0 h 80"/>
                <a:gd name="T12" fmla="*/ 0 w 104"/>
                <a:gd name="T13" fmla="*/ 0 h 80"/>
                <a:gd name="T14" fmla="*/ 0 60000 65536"/>
                <a:gd name="T15" fmla="*/ 0 60000 65536"/>
                <a:gd name="T16" fmla="*/ 0 60000 65536"/>
                <a:gd name="T17" fmla="*/ 0 60000 65536"/>
                <a:gd name="T18" fmla="*/ 0 60000 65536"/>
                <a:gd name="T19" fmla="*/ 0 60000 65536"/>
                <a:gd name="T20" fmla="*/ 0 60000 65536"/>
                <a:gd name="T21" fmla="*/ 0 w 104"/>
                <a:gd name="T22" fmla="*/ 0 h 80"/>
                <a:gd name="T23" fmla="*/ 104 w 104"/>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0">
                  <a:moveTo>
                    <a:pt x="0" y="0"/>
                  </a:moveTo>
                  <a:lnTo>
                    <a:pt x="0" y="0"/>
                  </a:lnTo>
                  <a:lnTo>
                    <a:pt x="104" y="0"/>
                  </a:lnTo>
                  <a:lnTo>
                    <a:pt x="104" y="8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8" name="Freeform 1618"/>
            <p:cNvSpPr>
              <a:spLocks/>
            </p:cNvSpPr>
            <p:nvPr/>
          </p:nvSpPr>
          <p:spPr bwMode="auto">
            <a:xfrm>
              <a:off x="3476" y="1872"/>
              <a:ext cx="104" cy="88"/>
            </a:xfrm>
            <a:custGeom>
              <a:avLst/>
              <a:gdLst>
                <a:gd name="T0" fmla="*/ 8 w 104"/>
                <a:gd name="T1" fmla="*/ 0 h 88"/>
                <a:gd name="T2" fmla="*/ 8 w 104"/>
                <a:gd name="T3" fmla="*/ 0 h 88"/>
                <a:gd name="T4" fmla="*/ 104 w 104"/>
                <a:gd name="T5" fmla="*/ 8 h 88"/>
                <a:gd name="T6" fmla="*/ 96 w 104"/>
                <a:gd name="T7" fmla="*/ 88 h 88"/>
                <a:gd name="T8" fmla="*/ 0 w 104"/>
                <a:gd name="T9" fmla="*/ 80 h 88"/>
                <a:gd name="T10" fmla="*/ 0 w 104"/>
                <a:gd name="T11" fmla="*/ 0 h 88"/>
                <a:gd name="T12" fmla="*/ 8 w 104"/>
                <a:gd name="T13" fmla="*/ 0 h 88"/>
                <a:gd name="T14" fmla="*/ 0 60000 65536"/>
                <a:gd name="T15" fmla="*/ 0 60000 65536"/>
                <a:gd name="T16" fmla="*/ 0 60000 65536"/>
                <a:gd name="T17" fmla="*/ 0 60000 65536"/>
                <a:gd name="T18" fmla="*/ 0 60000 65536"/>
                <a:gd name="T19" fmla="*/ 0 60000 65536"/>
                <a:gd name="T20" fmla="*/ 0 60000 65536"/>
                <a:gd name="T21" fmla="*/ 0 w 104"/>
                <a:gd name="T22" fmla="*/ 0 h 88"/>
                <a:gd name="T23" fmla="*/ 104 w 10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8">
                  <a:moveTo>
                    <a:pt x="8" y="0"/>
                  </a:moveTo>
                  <a:lnTo>
                    <a:pt x="8" y="0"/>
                  </a:lnTo>
                  <a:lnTo>
                    <a:pt x="104" y="8"/>
                  </a:lnTo>
                  <a:lnTo>
                    <a:pt x="96" y="88"/>
                  </a:lnTo>
                  <a:lnTo>
                    <a:pt x="0" y="80"/>
                  </a:lnTo>
                  <a:lnTo>
                    <a:pt x="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9" name="Freeform 1619"/>
            <p:cNvSpPr>
              <a:spLocks/>
            </p:cNvSpPr>
            <p:nvPr/>
          </p:nvSpPr>
          <p:spPr bwMode="auto">
            <a:xfrm>
              <a:off x="3572" y="1880"/>
              <a:ext cx="104" cy="88"/>
            </a:xfrm>
            <a:custGeom>
              <a:avLst/>
              <a:gdLst>
                <a:gd name="T0" fmla="*/ 8 w 104"/>
                <a:gd name="T1" fmla="*/ 0 h 88"/>
                <a:gd name="T2" fmla="*/ 8 w 104"/>
                <a:gd name="T3" fmla="*/ 0 h 88"/>
                <a:gd name="T4" fmla="*/ 104 w 104"/>
                <a:gd name="T5" fmla="*/ 8 h 88"/>
                <a:gd name="T6" fmla="*/ 96 w 104"/>
                <a:gd name="T7" fmla="*/ 88 h 88"/>
                <a:gd name="T8" fmla="*/ 0 w 104"/>
                <a:gd name="T9" fmla="*/ 80 h 88"/>
                <a:gd name="T10" fmla="*/ 8 w 104"/>
                <a:gd name="T11" fmla="*/ 0 h 88"/>
                <a:gd name="T12" fmla="*/ 8 w 104"/>
                <a:gd name="T13" fmla="*/ 0 h 88"/>
                <a:gd name="T14" fmla="*/ 0 60000 65536"/>
                <a:gd name="T15" fmla="*/ 0 60000 65536"/>
                <a:gd name="T16" fmla="*/ 0 60000 65536"/>
                <a:gd name="T17" fmla="*/ 0 60000 65536"/>
                <a:gd name="T18" fmla="*/ 0 60000 65536"/>
                <a:gd name="T19" fmla="*/ 0 60000 65536"/>
                <a:gd name="T20" fmla="*/ 0 60000 65536"/>
                <a:gd name="T21" fmla="*/ 0 w 104"/>
                <a:gd name="T22" fmla="*/ 0 h 88"/>
                <a:gd name="T23" fmla="*/ 104 w 10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8">
                  <a:moveTo>
                    <a:pt x="8" y="0"/>
                  </a:moveTo>
                  <a:lnTo>
                    <a:pt x="8" y="0"/>
                  </a:lnTo>
                  <a:lnTo>
                    <a:pt x="104" y="8"/>
                  </a:lnTo>
                  <a:lnTo>
                    <a:pt x="96" y="88"/>
                  </a:lnTo>
                  <a:lnTo>
                    <a:pt x="0" y="8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0" name="Freeform 1620"/>
            <p:cNvSpPr>
              <a:spLocks/>
            </p:cNvSpPr>
            <p:nvPr/>
          </p:nvSpPr>
          <p:spPr bwMode="auto">
            <a:xfrm>
              <a:off x="3660" y="1888"/>
              <a:ext cx="104" cy="96"/>
            </a:xfrm>
            <a:custGeom>
              <a:avLst/>
              <a:gdLst>
                <a:gd name="T0" fmla="*/ 16 w 104"/>
                <a:gd name="T1" fmla="*/ 0 h 96"/>
                <a:gd name="T2" fmla="*/ 16 w 104"/>
                <a:gd name="T3" fmla="*/ 0 h 96"/>
                <a:gd name="T4" fmla="*/ 104 w 104"/>
                <a:gd name="T5" fmla="*/ 16 h 96"/>
                <a:gd name="T6" fmla="*/ 88 w 104"/>
                <a:gd name="T7" fmla="*/ 96 h 96"/>
                <a:gd name="T8" fmla="*/ 0 w 104"/>
                <a:gd name="T9" fmla="*/ 80 h 96"/>
                <a:gd name="T10" fmla="*/ 16 w 104"/>
                <a:gd name="T11" fmla="*/ 0 h 96"/>
                <a:gd name="T12" fmla="*/ 16 w 104"/>
                <a:gd name="T13" fmla="*/ 0 h 96"/>
                <a:gd name="T14" fmla="*/ 0 60000 65536"/>
                <a:gd name="T15" fmla="*/ 0 60000 65536"/>
                <a:gd name="T16" fmla="*/ 0 60000 65536"/>
                <a:gd name="T17" fmla="*/ 0 60000 65536"/>
                <a:gd name="T18" fmla="*/ 0 60000 65536"/>
                <a:gd name="T19" fmla="*/ 0 60000 65536"/>
                <a:gd name="T20" fmla="*/ 0 60000 65536"/>
                <a:gd name="T21" fmla="*/ 0 w 104"/>
                <a:gd name="T22" fmla="*/ 0 h 96"/>
                <a:gd name="T23" fmla="*/ 104 w 104"/>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96">
                  <a:moveTo>
                    <a:pt x="16" y="0"/>
                  </a:moveTo>
                  <a:lnTo>
                    <a:pt x="16" y="0"/>
                  </a:lnTo>
                  <a:lnTo>
                    <a:pt x="104" y="16"/>
                  </a:lnTo>
                  <a:lnTo>
                    <a:pt x="88" y="96"/>
                  </a:lnTo>
                  <a:lnTo>
                    <a:pt x="0" y="8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1" name="Freeform 1621"/>
            <p:cNvSpPr>
              <a:spLocks/>
            </p:cNvSpPr>
            <p:nvPr/>
          </p:nvSpPr>
          <p:spPr bwMode="auto">
            <a:xfrm>
              <a:off x="3748" y="1904"/>
              <a:ext cx="96" cy="96"/>
            </a:xfrm>
            <a:custGeom>
              <a:avLst/>
              <a:gdLst>
                <a:gd name="T0" fmla="*/ 16 w 96"/>
                <a:gd name="T1" fmla="*/ 0 h 96"/>
                <a:gd name="T2" fmla="*/ 16 w 96"/>
                <a:gd name="T3" fmla="*/ 0 h 96"/>
                <a:gd name="T4" fmla="*/ 96 w 96"/>
                <a:gd name="T5" fmla="*/ 24 h 96"/>
                <a:gd name="T6" fmla="*/ 80 w 96"/>
                <a:gd name="T7" fmla="*/ 96 h 96"/>
                <a:gd name="T8" fmla="*/ 0 w 96"/>
                <a:gd name="T9" fmla="*/ 80 h 96"/>
                <a:gd name="T10" fmla="*/ 16 w 96"/>
                <a:gd name="T11" fmla="*/ 0 h 96"/>
                <a:gd name="T12" fmla="*/ 16 w 96"/>
                <a:gd name="T13" fmla="*/ 0 h 96"/>
                <a:gd name="T14" fmla="*/ 0 60000 65536"/>
                <a:gd name="T15" fmla="*/ 0 60000 65536"/>
                <a:gd name="T16" fmla="*/ 0 60000 65536"/>
                <a:gd name="T17" fmla="*/ 0 60000 65536"/>
                <a:gd name="T18" fmla="*/ 0 60000 65536"/>
                <a:gd name="T19" fmla="*/ 0 60000 65536"/>
                <a:gd name="T20" fmla="*/ 0 60000 65536"/>
                <a:gd name="T21" fmla="*/ 0 w 96"/>
                <a:gd name="T22" fmla="*/ 0 h 96"/>
                <a:gd name="T23" fmla="*/ 96 w 96"/>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96">
                  <a:moveTo>
                    <a:pt x="16" y="0"/>
                  </a:moveTo>
                  <a:lnTo>
                    <a:pt x="16" y="0"/>
                  </a:lnTo>
                  <a:lnTo>
                    <a:pt x="96" y="24"/>
                  </a:lnTo>
                  <a:lnTo>
                    <a:pt x="80" y="96"/>
                  </a:lnTo>
                  <a:lnTo>
                    <a:pt x="0" y="8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2" name="Freeform 1622"/>
            <p:cNvSpPr>
              <a:spLocks/>
            </p:cNvSpPr>
            <p:nvPr/>
          </p:nvSpPr>
          <p:spPr bwMode="auto">
            <a:xfrm>
              <a:off x="3820" y="1928"/>
              <a:ext cx="96" cy="104"/>
            </a:xfrm>
            <a:custGeom>
              <a:avLst/>
              <a:gdLst>
                <a:gd name="T0" fmla="*/ 24 w 96"/>
                <a:gd name="T1" fmla="*/ 0 h 104"/>
                <a:gd name="T2" fmla="*/ 32 w 96"/>
                <a:gd name="T3" fmla="*/ 0 h 104"/>
                <a:gd name="T4" fmla="*/ 96 w 96"/>
                <a:gd name="T5" fmla="*/ 24 h 104"/>
                <a:gd name="T6" fmla="*/ 72 w 96"/>
                <a:gd name="T7" fmla="*/ 104 h 104"/>
                <a:gd name="T8" fmla="*/ 0 w 96"/>
                <a:gd name="T9" fmla="*/ 72 h 104"/>
                <a:gd name="T10" fmla="*/ 24 w 96"/>
                <a:gd name="T11" fmla="*/ 0 h 104"/>
                <a:gd name="T12" fmla="*/ 24 w 96"/>
                <a:gd name="T13" fmla="*/ 0 h 104"/>
                <a:gd name="T14" fmla="*/ 0 60000 65536"/>
                <a:gd name="T15" fmla="*/ 0 60000 65536"/>
                <a:gd name="T16" fmla="*/ 0 60000 65536"/>
                <a:gd name="T17" fmla="*/ 0 60000 65536"/>
                <a:gd name="T18" fmla="*/ 0 60000 65536"/>
                <a:gd name="T19" fmla="*/ 0 60000 65536"/>
                <a:gd name="T20" fmla="*/ 0 60000 65536"/>
                <a:gd name="T21" fmla="*/ 0 w 96"/>
                <a:gd name="T22" fmla="*/ 0 h 104"/>
                <a:gd name="T23" fmla="*/ 96 w 9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04">
                  <a:moveTo>
                    <a:pt x="24" y="0"/>
                  </a:moveTo>
                  <a:lnTo>
                    <a:pt x="32" y="0"/>
                  </a:lnTo>
                  <a:lnTo>
                    <a:pt x="96" y="24"/>
                  </a:lnTo>
                  <a:lnTo>
                    <a:pt x="72" y="104"/>
                  </a:lnTo>
                  <a:lnTo>
                    <a:pt x="0" y="7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3" name="Freeform 1623"/>
            <p:cNvSpPr>
              <a:spLocks/>
            </p:cNvSpPr>
            <p:nvPr/>
          </p:nvSpPr>
          <p:spPr bwMode="auto">
            <a:xfrm>
              <a:off x="3884" y="1952"/>
              <a:ext cx="104" cy="104"/>
            </a:xfrm>
            <a:custGeom>
              <a:avLst/>
              <a:gdLst>
                <a:gd name="T0" fmla="*/ 40 w 104"/>
                <a:gd name="T1" fmla="*/ 0 h 104"/>
                <a:gd name="T2" fmla="*/ 40 w 104"/>
                <a:gd name="T3" fmla="*/ 0 h 104"/>
                <a:gd name="T4" fmla="*/ 104 w 104"/>
                <a:gd name="T5" fmla="*/ 32 h 104"/>
                <a:gd name="T6" fmla="*/ 64 w 104"/>
                <a:gd name="T7" fmla="*/ 104 h 104"/>
                <a:gd name="T8" fmla="*/ 0 w 104"/>
                <a:gd name="T9" fmla="*/ 72 h 104"/>
                <a:gd name="T10" fmla="*/ 32 w 104"/>
                <a:gd name="T11" fmla="*/ 0 h 104"/>
                <a:gd name="T12" fmla="*/ 40 w 104"/>
                <a:gd name="T13" fmla="*/ 0 h 104"/>
                <a:gd name="T14" fmla="*/ 0 60000 65536"/>
                <a:gd name="T15" fmla="*/ 0 60000 65536"/>
                <a:gd name="T16" fmla="*/ 0 60000 65536"/>
                <a:gd name="T17" fmla="*/ 0 60000 65536"/>
                <a:gd name="T18" fmla="*/ 0 60000 65536"/>
                <a:gd name="T19" fmla="*/ 0 60000 65536"/>
                <a:gd name="T20" fmla="*/ 0 60000 65536"/>
                <a:gd name="T21" fmla="*/ 0 w 104"/>
                <a:gd name="T22" fmla="*/ 0 h 104"/>
                <a:gd name="T23" fmla="*/ 104 w 104"/>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104">
                  <a:moveTo>
                    <a:pt x="40" y="0"/>
                  </a:moveTo>
                  <a:lnTo>
                    <a:pt x="40" y="0"/>
                  </a:lnTo>
                  <a:lnTo>
                    <a:pt x="104" y="32"/>
                  </a:lnTo>
                  <a:lnTo>
                    <a:pt x="64" y="104"/>
                  </a:lnTo>
                  <a:lnTo>
                    <a:pt x="0" y="72"/>
                  </a:lnTo>
                  <a:lnTo>
                    <a:pt x="32"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4" name="Freeform 1624"/>
            <p:cNvSpPr>
              <a:spLocks/>
            </p:cNvSpPr>
            <p:nvPr/>
          </p:nvSpPr>
          <p:spPr bwMode="auto">
            <a:xfrm>
              <a:off x="3940" y="1984"/>
              <a:ext cx="104" cy="104"/>
            </a:xfrm>
            <a:custGeom>
              <a:avLst/>
              <a:gdLst>
                <a:gd name="T0" fmla="*/ 48 w 104"/>
                <a:gd name="T1" fmla="*/ 0 h 104"/>
                <a:gd name="T2" fmla="*/ 48 w 104"/>
                <a:gd name="T3" fmla="*/ 0 h 104"/>
                <a:gd name="T4" fmla="*/ 104 w 104"/>
                <a:gd name="T5" fmla="*/ 40 h 104"/>
                <a:gd name="T6" fmla="*/ 56 w 104"/>
                <a:gd name="T7" fmla="*/ 104 h 104"/>
                <a:gd name="T8" fmla="*/ 0 w 104"/>
                <a:gd name="T9" fmla="*/ 72 h 104"/>
                <a:gd name="T10" fmla="*/ 48 w 104"/>
                <a:gd name="T11" fmla="*/ 0 h 104"/>
                <a:gd name="T12" fmla="*/ 48 w 104"/>
                <a:gd name="T13" fmla="*/ 0 h 104"/>
                <a:gd name="T14" fmla="*/ 0 60000 65536"/>
                <a:gd name="T15" fmla="*/ 0 60000 65536"/>
                <a:gd name="T16" fmla="*/ 0 60000 65536"/>
                <a:gd name="T17" fmla="*/ 0 60000 65536"/>
                <a:gd name="T18" fmla="*/ 0 60000 65536"/>
                <a:gd name="T19" fmla="*/ 0 60000 65536"/>
                <a:gd name="T20" fmla="*/ 0 60000 65536"/>
                <a:gd name="T21" fmla="*/ 0 w 104"/>
                <a:gd name="T22" fmla="*/ 0 h 104"/>
                <a:gd name="T23" fmla="*/ 104 w 104"/>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104">
                  <a:moveTo>
                    <a:pt x="48" y="0"/>
                  </a:moveTo>
                  <a:lnTo>
                    <a:pt x="48" y="0"/>
                  </a:lnTo>
                  <a:lnTo>
                    <a:pt x="104" y="40"/>
                  </a:lnTo>
                  <a:lnTo>
                    <a:pt x="56" y="104"/>
                  </a:lnTo>
                  <a:lnTo>
                    <a:pt x="0" y="72"/>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5" name="Freeform 1625"/>
            <p:cNvSpPr>
              <a:spLocks/>
            </p:cNvSpPr>
            <p:nvPr/>
          </p:nvSpPr>
          <p:spPr bwMode="auto">
            <a:xfrm>
              <a:off x="3988" y="2024"/>
              <a:ext cx="96" cy="96"/>
            </a:xfrm>
            <a:custGeom>
              <a:avLst/>
              <a:gdLst>
                <a:gd name="T0" fmla="*/ 56 w 96"/>
                <a:gd name="T1" fmla="*/ 0 h 96"/>
                <a:gd name="T2" fmla="*/ 56 w 96"/>
                <a:gd name="T3" fmla="*/ 0 h 96"/>
                <a:gd name="T4" fmla="*/ 96 w 96"/>
                <a:gd name="T5" fmla="*/ 40 h 96"/>
                <a:gd name="T6" fmla="*/ 40 w 96"/>
                <a:gd name="T7" fmla="*/ 96 h 96"/>
                <a:gd name="T8" fmla="*/ 0 w 96"/>
                <a:gd name="T9" fmla="*/ 64 h 96"/>
                <a:gd name="T10" fmla="*/ 56 w 96"/>
                <a:gd name="T11" fmla="*/ 0 h 96"/>
                <a:gd name="T12" fmla="*/ 56 w 96"/>
                <a:gd name="T13" fmla="*/ 0 h 96"/>
                <a:gd name="T14" fmla="*/ 0 60000 65536"/>
                <a:gd name="T15" fmla="*/ 0 60000 65536"/>
                <a:gd name="T16" fmla="*/ 0 60000 65536"/>
                <a:gd name="T17" fmla="*/ 0 60000 65536"/>
                <a:gd name="T18" fmla="*/ 0 60000 65536"/>
                <a:gd name="T19" fmla="*/ 0 60000 65536"/>
                <a:gd name="T20" fmla="*/ 0 60000 65536"/>
                <a:gd name="T21" fmla="*/ 0 w 96"/>
                <a:gd name="T22" fmla="*/ 0 h 96"/>
                <a:gd name="T23" fmla="*/ 96 w 96"/>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96">
                  <a:moveTo>
                    <a:pt x="56" y="0"/>
                  </a:moveTo>
                  <a:lnTo>
                    <a:pt x="56" y="0"/>
                  </a:lnTo>
                  <a:lnTo>
                    <a:pt x="96" y="40"/>
                  </a:lnTo>
                  <a:lnTo>
                    <a:pt x="40" y="96"/>
                  </a:lnTo>
                  <a:lnTo>
                    <a:pt x="0" y="64"/>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6" name="Freeform 1626"/>
            <p:cNvSpPr>
              <a:spLocks/>
            </p:cNvSpPr>
            <p:nvPr/>
          </p:nvSpPr>
          <p:spPr bwMode="auto">
            <a:xfrm>
              <a:off x="4028" y="2064"/>
              <a:ext cx="96" cy="96"/>
            </a:xfrm>
            <a:custGeom>
              <a:avLst/>
              <a:gdLst>
                <a:gd name="T0" fmla="*/ 64 w 96"/>
                <a:gd name="T1" fmla="*/ 0 h 96"/>
                <a:gd name="T2" fmla="*/ 64 w 96"/>
                <a:gd name="T3" fmla="*/ 8 h 96"/>
                <a:gd name="T4" fmla="*/ 96 w 96"/>
                <a:gd name="T5" fmla="*/ 48 h 96"/>
                <a:gd name="T6" fmla="*/ 24 w 96"/>
                <a:gd name="T7" fmla="*/ 96 h 96"/>
                <a:gd name="T8" fmla="*/ 0 w 96"/>
                <a:gd name="T9" fmla="*/ 56 h 96"/>
                <a:gd name="T10" fmla="*/ 56 w 96"/>
                <a:gd name="T11" fmla="*/ 0 h 96"/>
                <a:gd name="T12" fmla="*/ 64 w 96"/>
                <a:gd name="T13" fmla="*/ 0 h 96"/>
                <a:gd name="T14" fmla="*/ 0 60000 65536"/>
                <a:gd name="T15" fmla="*/ 0 60000 65536"/>
                <a:gd name="T16" fmla="*/ 0 60000 65536"/>
                <a:gd name="T17" fmla="*/ 0 60000 65536"/>
                <a:gd name="T18" fmla="*/ 0 60000 65536"/>
                <a:gd name="T19" fmla="*/ 0 60000 65536"/>
                <a:gd name="T20" fmla="*/ 0 60000 65536"/>
                <a:gd name="T21" fmla="*/ 0 w 96"/>
                <a:gd name="T22" fmla="*/ 0 h 96"/>
                <a:gd name="T23" fmla="*/ 96 w 96"/>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96">
                  <a:moveTo>
                    <a:pt x="64" y="0"/>
                  </a:moveTo>
                  <a:lnTo>
                    <a:pt x="64" y="8"/>
                  </a:lnTo>
                  <a:lnTo>
                    <a:pt x="96" y="48"/>
                  </a:lnTo>
                  <a:lnTo>
                    <a:pt x="24" y="96"/>
                  </a:lnTo>
                  <a:lnTo>
                    <a:pt x="0" y="56"/>
                  </a:lnTo>
                  <a:lnTo>
                    <a:pt x="56" y="0"/>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7" name="Freeform 1627"/>
            <p:cNvSpPr>
              <a:spLocks/>
            </p:cNvSpPr>
            <p:nvPr/>
          </p:nvSpPr>
          <p:spPr bwMode="auto">
            <a:xfrm>
              <a:off x="4052" y="2112"/>
              <a:ext cx="96" cy="88"/>
            </a:xfrm>
            <a:custGeom>
              <a:avLst/>
              <a:gdLst>
                <a:gd name="T0" fmla="*/ 72 w 96"/>
                <a:gd name="T1" fmla="*/ 8 h 88"/>
                <a:gd name="T2" fmla="*/ 72 w 96"/>
                <a:gd name="T3" fmla="*/ 8 h 88"/>
                <a:gd name="T4" fmla="*/ 96 w 96"/>
                <a:gd name="T5" fmla="*/ 56 h 88"/>
                <a:gd name="T6" fmla="*/ 16 w 96"/>
                <a:gd name="T7" fmla="*/ 88 h 88"/>
                <a:gd name="T8" fmla="*/ 0 w 96"/>
                <a:gd name="T9" fmla="*/ 40 h 88"/>
                <a:gd name="T10" fmla="*/ 72 w 96"/>
                <a:gd name="T11" fmla="*/ 0 h 88"/>
                <a:gd name="T12" fmla="*/ 72 w 96"/>
                <a:gd name="T13" fmla="*/ 8 h 88"/>
                <a:gd name="T14" fmla="*/ 0 60000 65536"/>
                <a:gd name="T15" fmla="*/ 0 60000 65536"/>
                <a:gd name="T16" fmla="*/ 0 60000 65536"/>
                <a:gd name="T17" fmla="*/ 0 60000 65536"/>
                <a:gd name="T18" fmla="*/ 0 60000 65536"/>
                <a:gd name="T19" fmla="*/ 0 60000 65536"/>
                <a:gd name="T20" fmla="*/ 0 60000 65536"/>
                <a:gd name="T21" fmla="*/ 0 w 96"/>
                <a:gd name="T22" fmla="*/ 0 h 88"/>
                <a:gd name="T23" fmla="*/ 96 w 96"/>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88">
                  <a:moveTo>
                    <a:pt x="72" y="8"/>
                  </a:moveTo>
                  <a:lnTo>
                    <a:pt x="72" y="8"/>
                  </a:lnTo>
                  <a:lnTo>
                    <a:pt x="96" y="56"/>
                  </a:lnTo>
                  <a:lnTo>
                    <a:pt x="16" y="88"/>
                  </a:lnTo>
                  <a:lnTo>
                    <a:pt x="0" y="40"/>
                  </a:lnTo>
                  <a:lnTo>
                    <a:pt x="72" y="0"/>
                  </a:lnTo>
                  <a:lnTo>
                    <a:pt x="7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8" name="Freeform 1628"/>
            <p:cNvSpPr>
              <a:spLocks/>
            </p:cNvSpPr>
            <p:nvPr/>
          </p:nvSpPr>
          <p:spPr bwMode="auto">
            <a:xfrm>
              <a:off x="4068" y="2168"/>
              <a:ext cx="88" cy="72"/>
            </a:xfrm>
            <a:custGeom>
              <a:avLst/>
              <a:gdLst>
                <a:gd name="T0" fmla="*/ 80 w 88"/>
                <a:gd name="T1" fmla="*/ 8 h 72"/>
                <a:gd name="T2" fmla="*/ 80 w 88"/>
                <a:gd name="T3" fmla="*/ 16 h 72"/>
                <a:gd name="T4" fmla="*/ 88 w 88"/>
                <a:gd name="T5" fmla="*/ 64 h 72"/>
                <a:gd name="T6" fmla="*/ 8 w 88"/>
                <a:gd name="T7" fmla="*/ 72 h 72"/>
                <a:gd name="T8" fmla="*/ 0 w 88"/>
                <a:gd name="T9" fmla="*/ 24 h 72"/>
                <a:gd name="T10" fmla="*/ 80 w 88"/>
                <a:gd name="T11" fmla="*/ 0 h 72"/>
                <a:gd name="T12" fmla="*/ 80 w 88"/>
                <a:gd name="T13" fmla="*/ 8 h 72"/>
                <a:gd name="T14" fmla="*/ 0 60000 65536"/>
                <a:gd name="T15" fmla="*/ 0 60000 65536"/>
                <a:gd name="T16" fmla="*/ 0 60000 65536"/>
                <a:gd name="T17" fmla="*/ 0 60000 65536"/>
                <a:gd name="T18" fmla="*/ 0 60000 65536"/>
                <a:gd name="T19" fmla="*/ 0 60000 65536"/>
                <a:gd name="T20" fmla="*/ 0 60000 65536"/>
                <a:gd name="T21" fmla="*/ 0 w 88"/>
                <a:gd name="T22" fmla="*/ 0 h 72"/>
                <a:gd name="T23" fmla="*/ 88 w 88"/>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72">
                  <a:moveTo>
                    <a:pt x="80" y="8"/>
                  </a:moveTo>
                  <a:lnTo>
                    <a:pt x="80" y="16"/>
                  </a:lnTo>
                  <a:lnTo>
                    <a:pt x="88" y="64"/>
                  </a:lnTo>
                  <a:lnTo>
                    <a:pt x="8" y="72"/>
                  </a:lnTo>
                  <a:lnTo>
                    <a:pt x="0" y="24"/>
                  </a:lnTo>
                  <a:lnTo>
                    <a:pt x="80" y="0"/>
                  </a:lnTo>
                  <a:lnTo>
                    <a:pt x="8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9" name="Freeform 1629"/>
            <p:cNvSpPr>
              <a:spLocks/>
            </p:cNvSpPr>
            <p:nvPr/>
          </p:nvSpPr>
          <p:spPr bwMode="auto">
            <a:xfrm>
              <a:off x="1724" y="1832"/>
              <a:ext cx="2392" cy="1152"/>
            </a:xfrm>
            <a:custGeom>
              <a:avLst/>
              <a:gdLst>
                <a:gd name="T0" fmla="*/ 2392 w 2392"/>
                <a:gd name="T1" fmla="*/ 320 h 1152"/>
                <a:gd name="T2" fmla="*/ 2368 w 2392"/>
                <a:gd name="T3" fmla="*/ 432 h 1152"/>
                <a:gd name="T4" fmla="*/ 2296 w 2392"/>
                <a:gd name="T5" fmla="*/ 544 h 1152"/>
                <a:gd name="T6" fmla="*/ 2192 w 2392"/>
                <a:gd name="T7" fmla="*/ 656 h 1152"/>
                <a:gd name="T8" fmla="*/ 2048 w 2392"/>
                <a:gd name="T9" fmla="*/ 760 h 1152"/>
                <a:gd name="T10" fmla="*/ 1872 w 2392"/>
                <a:gd name="T11" fmla="*/ 864 h 1152"/>
                <a:gd name="T12" fmla="*/ 1664 w 2392"/>
                <a:gd name="T13" fmla="*/ 952 h 1152"/>
                <a:gd name="T14" fmla="*/ 1440 w 2392"/>
                <a:gd name="T15" fmla="*/ 1032 h 1152"/>
                <a:gd name="T16" fmla="*/ 1320 w 2392"/>
                <a:gd name="T17" fmla="*/ 1064 h 1152"/>
                <a:gd name="T18" fmla="*/ 1080 w 2392"/>
                <a:gd name="T19" fmla="*/ 1112 h 1152"/>
                <a:gd name="T20" fmla="*/ 848 w 2392"/>
                <a:gd name="T21" fmla="*/ 1144 h 1152"/>
                <a:gd name="T22" fmla="*/ 640 w 2392"/>
                <a:gd name="T23" fmla="*/ 1152 h 1152"/>
                <a:gd name="T24" fmla="*/ 448 w 2392"/>
                <a:gd name="T25" fmla="*/ 1136 h 1152"/>
                <a:gd name="T26" fmla="*/ 280 w 2392"/>
                <a:gd name="T27" fmla="*/ 1096 h 1152"/>
                <a:gd name="T28" fmla="*/ 152 w 2392"/>
                <a:gd name="T29" fmla="*/ 1040 h 1152"/>
                <a:gd name="T30" fmla="*/ 56 w 2392"/>
                <a:gd name="T31" fmla="*/ 968 h 1152"/>
                <a:gd name="T32" fmla="*/ 8 w 2392"/>
                <a:gd name="T33" fmla="*/ 880 h 1152"/>
                <a:gd name="T34" fmla="*/ 0 w 2392"/>
                <a:gd name="T35" fmla="*/ 824 h 1152"/>
                <a:gd name="T36" fmla="*/ 24 w 2392"/>
                <a:gd name="T37" fmla="*/ 720 h 1152"/>
                <a:gd name="T38" fmla="*/ 96 w 2392"/>
                <a:gd name="T39" fmla="*/ 608 h 1152"/>
                <a:gd name="T40" fmla="*/ 200 w 2392"/>
                <a:gd name="T41" fmla="*/ 496 h 1152"/>
                <a:gd name="T42" fmla="*/ 344 w 2392"/>
                <a:gd name="T43" fmla="*/ 384 h 1152"/>
                <a:gd name="T44" fmla="*/ 520 w 2392"/>
                <a:gd name="T45" fmla="*/ 288 h 1152"/>
                <a:gd name="T46" fmla="*/ 728 w 2392"/>
                <a:gd name="T47" fmla="*/ 192 h 1152"/>
                <a:gd name="T48" fmla="*/ 952 w 2392"/>
                <a:gd name="T49" fmla="*/ 120 h 1152"/>
                <a:gd name="T50" fmla="*/ 1072 w 2392"/>
                <a:gd name="T51" fmla="*/ 80 h 1152"/>
                <a:gd name="T52" fmla="*/ 1312 w 2392"/>
                <a:gd name="T53" fmla="*/ 32 h 1152"/>
                <a:gd name="T54" fmla="*/ 1544 w 2392"/>
                <a:gd name="T55" fmla="*/ 8 h 1152"/>
                <a:gd name="T56" fmla="*/ 1752 w 2392"/>
                <a:gd name="T57" fmla="*/ 0 h 1152"/>
                <a:gd name="T58" fmla="*/ 1944 w 2392"/>
                <a:gd name="T59" fmla="*/ 16 h 1152"/>
                <a:gd name="T60" fmla="*/ 2112 w 2392"/>
                <a:gd name="T61" fmla="*/ 48 h 1152"/>
                <a:gd name="T62" fmla="*/ 2240 w 2392"/>
                <a:gd name="T63" fmla="*/ 104 h 1152"/>
                <a:gd name="T64" fmla="*/ 2336 w 2392"/>
                <a:gd name="T65" fmla="*/ 176 h 1152"/>
                <a:gd name="T66" fmla="*/ 2384 w 2392"/>
                <a:gd name="T67" fmla="*/ 272 h 11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92"/>
                <a:gd name="T103" fmla="*/ 0 h 1152"/>
                <a:gd name="T104" fmla="*/ 2392 w 2392"/>
                <a:gd name="T105" fmla="*/ 1152 h 115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92" h="1152">
                  <a:moveTo>
                    <a:pt x="2384" y="272"/>
                  </a:moveTo>
                  <a:lnTo>
                    <a:pt x="2392" y="320"/>
                  </a:lnTo>
                  <a:lnTo>
                    <a:pt x="2384" y="376"/>
                  </a:lnTo>
                  <a:lnTo>
                    <a:pt x="2368" y="432"/>
                  </a:lnTo>
                  <a:lnTo>
                    <a:pt x="2336" y="488"/>
                  </a:lnTo>
                  <a:lnTo>
                    <a:pt x="2296" y="544"/>
                  </a:lnTo>
                  <a:lnTo>
                    <a:pt x="2248" y="600"/>
                  </a:lnTo>
                  <a:lnTo>
                    <a:pt x="2192" y="656"/>
                  </a:lnTo>
                  <a:lnTo>
                    <a:pt x="2120" y="704"/>
                  </a:lnTo>
                  <a:lnTo>
                    <a:pt x="2048" y="760"/>
                  </a:lnTo>
                  <a:lnTo>
                    <a:pt x="1960" y="816"/>
                  </a:lnTo>
                  <a:lnTo>
                    <a:pt x="1872" y="864"/>
                  </a:lnTo>
                  <a:lnTo>
                    <a:pt x="1776" y="912"/>
                  </a:lnTo>
                  <a:lnTo>
                    <a:pt x="1664" y="952"/>
                  </a:lnTo>
                  <a:lnTo>
                    <a:pt x="1560" y="992"/>
                  </a:lnTo>
                  <a:lnTo>
                    <a:pt x="1440" y="1032"/>
                  </a:lnTo>
                  <a:lnTo>
                    <a:pt x="1320" y="1064"/>
                  </a:lnTo>
                  <a:lnTo>
                    <a:pt x="1200" y="1096"/>
                  </a:lnTo>
                  <a:lnTo>
                    <a:pt x="1080" y="1112"/>
                  </a:lnTo>
                  <a:lnTo>
                    <a:pt x="968" y="1136"/>
                  </a:lnTo>
                  <a:lnTo>
                    <a:pt x="848" y="1144"/>
                  </a:lnTo>
                  <a:lnTo>
                    <a:pt x="744" y="1152"/>
                  </a:lnTo>
                  <a:lnTo>
                    <a:pt x="640" y="1152"/>
                  </a:lnTo>
                  <a:lnTo>
                    <a:pt x="536" y="1144"/>
                  </a:lnTo>
                  <a:lnTo>
                    <a:pt x="448" y="1136"/>
                  </a:lnTo>
                  <a:lnTo>
                    <a:pt x="360" y="1120"/>
                  </a:lnTo>
                  <a:lnTo>
                    <a:pt x="280" y="1096"/>
                  </a:lnTo>
                  <a:lnTo>
                    <a:pt x="216" y="1072"/>
                  </a:lnTo>
                  <a:lnTo>
                    <a:pt x="152" y="1040"/>
                  </a:lnTo>
                  <a:lnTo>
                    <a:pt x="96" y="1008"/>
                  </a:lnTo>
                  <a:lnTo>
                    <a:pt x="56" y="968"/>
                  </a:lnTo>
                  <a:lnTo>
                    <a:pt x="24" y="928"/>
                  </a:lnTo>
                  <a:lnTo>
                    <a:pt x="8" y="880"/>
                  </a:lnTo>
                  <a:lnTo>
                    <a:pt x="0" y="824"/>
                  </a:lnTo>
                  <a:lnTo>
                    <a:pt x="8" y="776"/>
                  </a:lnTo>
                  <a:lnTo>
                    <a:pt x="24" y="720"/>
                  </a:lnTo>
                  <a:lnTo>
                    <a:pt x="56" y="664"/>
                  </a:lnTo>
                  <a:lnTo>
                    <a:pt x="96" y="608"/>
                  </a:lnTo>
                  <a:lnTo>
                    <a:pt x="144" y="552"/>
                  </a:lnTo>
                  <a:lnTo>
                    <a:pt x="200" y="496"/>
                  </a:lnTo>
                  <a:lnTo>
                    <a:pt x="272" y="440"/>
                  </a:lnTo>
                  <a:lnTo>
                    <a:pt x="344" y="384"/>
                  </a:lnTo>
                  <a:lnTo>
                    <a:pt x="432" y="336"/>
                  </a:lnTo>
                  <a:lnTo>
                    <a:pt x="520" y="288"/>
                  </a:lnTo>
                  <a:lnTo>
                    <a:pt x="624" y="240"/>
                  </a:lnTo>
                  <a:lnTo>
                    <a:pt x="728" y="192"/>
                  </a:lnTo>
                  <a:lnTo>
                    <a:pt x="840" y="152"/>
                  </a:lnTo>
                  <a:lnTo>
                    <a:pt x="952" y="120"/>
                  </a:lnTo>
                  <a:lnTo>
                    <a:pt x="1072" y="80"/>
                  </a:lnTo>
                  <a:lnTo>
                    <a:pt x="1192" y="56"/>
                  </a:lnTo>
                  <a:lnTo>
                    <a:pt x="1312" y="32"/>
                  </a:lnTo>
                  <a:lnTo>
                    <a:pt x="1432" y="16"/>
                  </a:lnTo>
                  <a:lnTo>
                    <a:pt x="1544" y="8"/>
                  </a:lnTo>
                  <a:lnTo>
                    <a:pt x="1648" y="0"/>
                  </a:lnTo>
                  <a:lnTo>
                    <a:pt x="1752" y="0"/>
                  </a:lnTo>
                  <a:lnTo>
                    <a:pt x="1856" y="8"/>
                  </a:lnTo>
                  <a:lnTo>
                    <a:pt x="1944" y="16"/>
                  </a:lnTo>
                  <a:lnTo>
                    <a:pt x="2032" y="32"/>
                  </a:lnTo>
                  <a:lnTo>
                    <a:pt x="2112" y="48"/>
                  </a:lnTo>
                  <a:lnTo>
                    <a:pt x="2184" y="72"/>
                  </a:lnTo>
                  <a:lnTo>
                    <a:pt x="2240" y="104"/>
                  </a:lnTo>
                  <a:lnTo>
                    <a:pt x="2296" y="144"/>
                  </a:lnTo>
                  <a:lnTo>
                    <a:pt x="2336" y="176"/>
                  </a:lnTo>
                  <a:lnTo>
                    <a:pt x="2368" y="224"/>
                  </a:lnTo>
                  <a:lnTo>
                    <a:pt x="2384"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60" name="Freeform 1630"/>
            <p:cNvSpPr>
              <a:spLocks/>
            </p:cNvSpPr>
            <p:nvPr/>
          </p:nvSpPr>
          <p:spPr bwMode="auto">
            <a:xfrm>
              <a:off x="4068" y="2096"/>
              <a:ext cx="88" cy="64"/>
            </a:xfrm>
            <a:custGeom>
              <a:avLst/>
              <a:gdLst>
                <a:gd name="T0" fmla="*/ 0 w 88"/>
                <a:gd name="T1" fmla="*/ 16 h 64"/>
                <a:gd name="T2" fmla="*/ 80 w 88"/>
                <a:gd name="T3" fmla="*/ 0 h 64"/>
                <a:gd name="T4" fmla="*/ 88 w 88"/>
                <a:gd name="T5" fmla="*/ 56 h 64"/>
                <a:gd name="T6" fmla="*/ 8 w 88"/>
                <a:gd name="T7" fmla="*/ 64 h 64"/>
                <a:gd name="T8" fmla="*/ 0 w 88"/>
                <a:gd name="T9" fmla="*/ 16 h 64"/>
                <a:gd name="T10" fmla="*/ 0 60000 65536"/>
                <a:gd name="T11" fmla="*/ 0 60000 65536"/>
                <a:gd name="T12" fmla="*/ 0 60000 65536"/>
                <a:gd name="T13" fmla="*/ 0 60000 65536"/>
                <a:gd name="T14" fmla="*/ 0 60000 65536"/>
                <a:gd name="T15" fmla="*/ 0 w 88"/>
                <a:gd name="T16" fmla="*/ 0 h 64"/>
                <a:gd name="T17" fmla="*/ 88 w 88"/>
                <a:gd name="T18" fmla="*/ 64 h 64"/>
              </a:gdLst>
              <a:ahLst/>
              <a:cxnLst>
                <a:cxn ang="T10">
                  <a:pos x="T0" y="T1"/>
                </a:cxn>
                <a:cxn ang="T11">
                  <a:pos x="T2" y="T3"/>
                </a:cxn>
                <a:cxn ang="T12">
                  <a:pos x="T4" y="T5"/>
                </a:cxn>
                <a:cxn ang="T13">
                  <a:pos x="T6" y="T7"/>
                </a:cxn>
                <a:cxn ang="T14">
                  <a:pos x="T8" y="T9"/>
                </a:cxn>
              </a:cxnLst>
              <a:rect l="T15" t="T16" r="T17" b="T18"/>
              <a:pathLst>
                <a:path w="88" h="64">
                  <a:moveTo>
                    <a:pt x="0" y="16"/>
                  </a:moveTo>
                  <a:lnTo>
                    <a:pt x="80" y="0"/>
                  </a:lnTo>
                  <a:lnTo>
                    <a:pt x="88" y="56"/>
                  </a:lnTo>
                  <a:lnTo>
                    <a:pt x="8" y="64"/>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61" name="Freeform 1631"/>
            <p:cNvSpPr>
              <a:spLocks/>
            </p:cNvSpPr>
            <p:nvPr/>
          </p:nvSpPr>
          <p:spPr bwMode="auto">
            <a:xfrm>
              <a:off x="4068" y="2152"/>
              <a:ext cx="88" cy="64"/>
            </a:xfrm>
            <a:custGeom>
              <a:avLst/>
              <a:gdLst>
                <a:gd name="T0" fmla="*/ 88 w 88"/>
                <a:gd name="T1" fmla="*/ 0 h 64"/>
                <a:gd name="T2" fmla="*/ 88 w 88"/>
                <a:gd name="T3" fmla="*/ 8 h 64"/>
                <a:gd name="T4" fmla="*/ 80 w 88"/>
                <a:gd name="T5" fmla="*/ 64 h 64"/>
                <a:gd name="T6" fmla="*/ 0 w 88"/>
                <a:gd name="T7" fmla="*/ 56 h 64"/>
                <a:gd name="T8" fmla="*/ 8 w 88"/>
                <a:gd name="T9" fmla="*/ 0 h 64"/>
                <a:gd name="T10" fmla="*/ 88 w 88"/>
                <a:gd name="T11" fmla="*/ 0 h 64"/>
                <a:gd name="T12" fmla="*/ 88 w 88"/>
                <a:gd name="T13" fmla="*/ 0 h 64"/>
                <a:gd name="T14" fmla="*/ 0 60000 65536"/>
                <a:gd name="T15" fmla="*/ 0 60000 65536"/>
                <a:gd name="T16" fmla="*/ 0 60000 65536"/>
                <a:gd name="T17" fmla="*/ 0 60000 65536"/>
                <a:gd name="T18" fmla="*/ 0 60000 65536"/>
                <a:gd name="T19" fmla="*/ 0 60000 65536"/>
                <a:gd name="T20" fmla="*/ 0 60000 65536"/>
                <a:gd name="T21" fmla="*/ 0 w 88"/>
                <a:gd name="T22" fmla="*/ 0 h 64"/>
                <a:gd name="T23" fmla="*/ 88 w 88"/>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64">
                  <a:moveTo>
                    <a:pt x="88" y="0"/>
                  </a:moveTo>
                  <a:lnTo>
                    <a:pt x="88" y="8"/>
                  </a:lnTo>
                  <a:lnTo>
                    <a:pt x="80" y="64"/>
                  </a:lnTo>
                  <a:lnTo>
                    <a:pt x="0" y="56"/>
                  </a:lnTo>
                  <a:lnTo>
                    <a:pt x="8" y="0"/>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62" name="Freeform 1632"/>
            <p:cNvSpPr>
              <a:spLocks/>
            </p:cNvSpPr>
            <p:nvPr/>
          </p:nvSpPr>
          <p:spPr bwMode="auto">
            <a:xfrm>
              <a:off x="4052" y="2192"/>
              <a:ext cx="96" cy="80"/>
            </a:xfrm>
            <a:custGeom>
              <a:avLst/>
              <a:gdLst>
                <a:gd name="T0" fmla="*/ 96 w 96"/>
                <a:gd name="T1" fmla="*/ 24 h 80"/>
                <a:gd name="T2" fmla="*/ 96 w 96"/>
                <a:gd name="T3" fmla="*/ 32 h 80"/>
                <a:gd name="T4" fmla="*/ 80 w 96"/>
                <a:gd name="T5" fmla="*/ 80 h 80"/>
                <a:gd name="T6" fmla="*/ 0 w 96"/>
                <a:gd name="T7" fmla="*/ 56 h 80"/>
                <a:gd name="T8" fmla="*/ 16 w 96"/>
                <a:gd name="T9" fmla="*/ 0 h 80"/>
                <a:gd name="T10" fmla="*/ 96 w 96"/>
                <a:gd name="T11" fmla="*/ 24 h 80"/>
                <a:gd name="T12" fmla="*/ 96 w 96"/>
                <a:gd name="T13" fmla="*/ 24 h 80"/>
                <a:gd name="T14" fmla="*/ 0 60000 65536"/>
                <a:gd name="T15" fmla="*/ 0 60000 65536"/>
                <a:gd name="T16" fmla="*/ 0 60000 65536"/>
                <a:gd name="T17" fmla="*/ 0 60000 65536"/>
                <a:gd name="T18" fmla="*/ 0 60000 65536"/>
                <a:gd name="T19" fmla="*/ 0 60000 65536"/>
                <a:gd name="T20" fmla="*/ 0 60000 65536"/>
                <a:gd name="T21" fmla="*/ 0 w 96"/>
                <a:gd name="T22" fmla="*/ 0 h 80"/>
                <a:gd name="T23" fmla="*/ 96 w 9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80">
                  <a:moveTo>
                    <a:pt x="96" y="24"/>
                  </a:moveTo>
                  <a:lnTo>
                    <a:pt x="96" y="32"/>
                  </a:lnTo>
                  <a:lnTo>
                    <a:pt x="80" y="80"/>
                  </a:lnTo>
                  <a:lnTo>
                    <a:pt x="0" y="56"/>
                  </a:lnTo>
                  <a:lnTo>
                    <a:pt x="16" y="0"/>
                  </a:lnTo>
                  <a:lnTo>
                    <a:pt x="9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63" name="Freeform 1633"/>
            <p:cNvSpPr>
              <a:spLocks/>
            </p:cNvSpPr>
            <p:nvPr/>
          </p:nvSpPr>
          <p:spPr bwMode="auto">
            <a:xfrm>
              <a:off x="4028" y="2248"/>
              <a:ext cx="104" cy="88"/>
            </a:xfrm>
            <a:custGeom>
              <a:avLst/>
              <a:gdLst>
                <a:gd name="T0" fmla="*/ 104 w 104"/>
                <a:gd name="T1" fmla="*/ 32 h 88"/>
                <a:gd name="T2" fmla="*/ 96 w 104"/>
                <a:gd name="T3" fmla="*/ 32 h 88"/>
                <a:gd name="T4" fmla="*/ 72 w 104"/>
                <a:gd name="T5" fmla="*/ 88 h 88"/>
                <a:gd name="T6" fmla="*/ 0 w 104"/>
                <a:gd name="T7" fmla="*/ 48 h 88"/>
                <a:gd name="T8" fmla="*/ 24 w 104"/>
                <a:gd name="T9" fmla="*/ 0 h 88"/>
                <a:gd name="T10" fmla="*/ 104 w 104"/>
                <a:gd name="T11" fmla="*/ 24 h 88"/>
                <a:gd name="T12" fmla="*/ 104 w 104"/>
                <a:gd name="T13" fmla="*/ 32 h 88"/>
                <a:gd name="T14" fmla="*/ 0 60000 65536"/>
                <a:gd name="T15" fmla="*/ 0 60000 65536"/>
                <a:gd name="T16" fmla="*/ 0 60000 65536"/>
                <a:gd name="T17" fmla="*/ 0 60000 65536"/>
                <a:gd name="T18" fmla="*/ 0 60000 65536"/>
                <a:gd name="T19" fmla="*/ 0 60000 65536"/>
                <a:gd name="T20" fmla="*/ 0 60000 65536"/>
                <a:gd name="T21" fmla="*/ 0 w 104"/>
                <a:gd name="T22" fmla="*/ 0 h 88"/>
                <a:gd name="T23" fmla="*/ 104 w 10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8">
                  <a:moveTo>
                    <a:pt x="104" y="32"/>
                  </a:moveTo>
                  <a:lnTo>
                    <a:pt x="96" y="32"/>
                  </a:lnTo>
                  <a:lnTo>
                    <a:pt x="72" y="88"/>
                  </a:lnTo>
                  <a:lnTo>
                    <a:pt x="0" y="48"/>
                  </a:lnTo>
                  <a:lnTo>
                    <a:pt x="24" y="0"/>
                  </a:lnTo>
                  <a:lnTo>
                    <a:pt x="104" y="24"/>
                  </a:lnTo>
                  <a:lnTo>
                    <a:pt x="10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64" name="Freeform 1634"/>
            <p:cNvSpPr>
              <a:spLocks/>
            </p:cNvSpPr>
            <p:nvPr/>
          </p:nvSpPr>
          <p:spPr bwMode="auto">
            <a:xfrm>
              <a:off x="3988" y="2296"/>
              <a:ext cx="112" cy="104"/>
            </a:xfrm>
            <a:custGeom>
              <a:avLst/>
              <a:gdLst>
                <a:gd name="T0" fmla="*/ 112 w 112"/>
                <a:gd name="T1" fmla="*/ 40 h 104"/>
                <a:gd name="T2" fmla="*/ 112 w 112"/>
                <a:gd name="T3" fmla="*/ 48 h 104"/>
                <a:gd name="T4" fmla="*/ 72 w 112"/>
                <a:gd name="T5" fmla="*/ 104 h 104"/>
                <a:gd name="T6" fmla="*/ 0 w 112"/>
                <a:gd name="T7" fmla="*/ 56 h 104"/>
                <a:gd name="T8" fmla="*/ 40 w 112"/>
                <a:gd name="T9" fmla="*/ 0 h 104"/>
                <a:gd name="T10" fmla="*/ 112 w 112"/>
                <a:gd name="T11" fmla="*/ 40 h 104"/>
                <a:gd name="T12" fmla="*/ 112 w 112"/>
                <a:gd name="T13" fmla="*/ 40 h 104"/>
                <a:gd name="T14" fmla="*/ 0 60000 65536"/>
                <a:gd name="T15" fmla="*/ 0 60000 65536"/>
                <a:gd name="T16" fmla="*/ 0 60000 65536"/>
                <a:gd name="T17" fmla="*/ 0 60000 65536"/>
                <a:gd name="T18" fmla="*/ 0 60000 65536"/>
                <a:gd name="T19" fmla="*/ 0 60000 65536"/>
                <a:gd name="T20" fmla="*/ 0 60000 65536"/>
                <a:gd name="T21" fmla="*/ 0 w 112"/>
                <a:gd name="T22" fmla="*/ 0 h 104"/>
                <a:gd name="T23" fmla="*/ 112 w 112"/>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04">
                  <a:moveTo>
                    <a:pt x="112" y="40"/>
                  </a:moveTo>
                  <a:lnTo>
                    <a:pt x="112" y="48"/>
                  </a:lnTo>
                  <a:lnTo>
                    <a:pt x="72" y="104"/>
                  </a:lnTo>
                  <a:lnTo>
                    <a:pt x="0" y="56"/>
                  </a:lnTo>
                  <a:lnTo>
                    <a:pt x="40" y="0"/>
                  </a:lnTo>
                  <a:lnTo>
                    <a:pt x="112"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65" name="Freeform 1635"/>
            <p:cNvSpPr>
              <a:spLocks/>
            </p:cNvSpPr>
            <p:nvPr/>
          </p:nvSpPr>
          <p:spPr bwMode="auto">
            <a:xfrm>
              <a:off x="3940" y="2344"/>
              <a:ext cx="120" cy="112"/>
            </a:xfrm>
            <a:custGeom>
              <a:avLst/>
              <a:gdLst>
                <a:gd name="T0" fmla="*/ 112 w 120"/>
                <a:gd name="T1" fmla="*/ 56 h 112"/>
                <a:gd name="T2" fmla="*/ 112 w 120"/>
                <a:gd name="T3" fmla="*/ 56 h 112"/>
                <a:gd name="T4" fmla="*/ 64 w 120"/>
                <a:gd name="T5" fmla="*/ 112 h 112"/>
                <a:gd name="T6" fmla="*/ 0 w 120"/>
                <a:gd name="T7" fmla="*/ 56 h 112"/>
                <a:gd name="T8" fmla="*/ 56 w 120"/>
                <a:gd name="T9" fmla="*/ 0 h 112"/>
                <a:gd name="T10" fmla="*/ 120 w 120"/>
                <a:gd name="T11" fmla="*/ 56 h 112"/>
                <a:gd name="T12" fmla="*/ 112 w 120"/>
                <a:gd name="T13" fmla="*/ 56 h 112"/>
                <a:gd name="T14" fmla="*/ 0 60000 65536"/>
                <a:gd name="T15" fmla="*/ 0 60000 65536"/>
                <a:gd name="T16" fmla="*/ 0 60000 65536"/>
                <a:gd name="T17" fmla="*/ 0 60000 65536"/>
                <a:gd name="T18" fmla="*/ 0 60000 65536"/>
                <a:gd name="T19" fmla="*/ 0 60000 65536"/>
                <a:gd name="T20" fmla="*/ 0 60000 65536"/>
                <a:gd name="T21" fmla="*/ 0 w 120"/>
                <a:gd name="T22" fmla="*/ 0 h 112"/>
                <a:gd name="T23" fmla="*/ 120 w 120"/>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12">
                  <a:moveTo>
                    <a:pt x="112" y="56"/>
                  </a:moveTo>
                  <a:lnTo>
                    <a:pt x="112" y="56"/>
                  </a:lnTo>
                  <a:lnTo>
                    <a:pt x="64" y="112"/>
                  </a:lnTo>
                  <a:lnTo>
                    <a:pt x="0" y="56"/>
                  </a:lnTo>
                  <a:lnTo>
                    <a:pt x="56" y="0"/>
                  </a:lnTo>
                  <a:lnTo>
                    <a:pt x="120" y="56"/>
                  </a:lnTo>
                  <a:lnTo>
                    <a:pt x="11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66" name="Freeform 1636"/>
            <p:cNvSpPr>
              <a:spLocks/>
            </p:cNvSpPr>
            <p:nvPr/>
          </p:nvSpPr>
          <p:spPr bwMode="auto">
            <a:xfrm>
              <a:off x="3884" y="2400"/>
              <a:ext cx="120" cy="112"/>
            </a:xfrm>
            <a:custGeom>
              <a:avLst/>
              <a:gdLst>
                <a:gd name="T0" fmla="*/ 120 w 120"/>
                <a:gd name="T1" fmla="*/ 56 h 112"/>
                <a:gd name="T2" fmla="*/ 120 w 120"/>
                <a:gd name="T3" fmla="*/ 56 h 112"/>
                <a:gd name="T4" fmla="*/ 56 w 120"/>
                <a:gd name="T5" fmla="*/ 112 h 112"/>
                <a:gd name="T6" fmla="*/ 0 w 120"/>
                <a:gd name="T7" fmla="*/ 56 h 112"/>
                <a:gd name="T8" fmla="*/ 64 w 120"/>
                <a:gd name="T9" fmla="*/ 0 h 112"/>
                <a:gd name="T10" fmla="*/ 120 w 120"/>
                <a:gd name="T11" fmla="*/ 56 h 112"/>
                <a:gd name="T12" fmla="*/ 120 w 120"/>
                <a:gd name="T13" fmla="*/ 56 h 112"/>
                <a:gd name="T14" fmla="*/ 0 60000 65536"/>
                <a:gd name="T15" fmla="*/ 0 60000 65536"/>
                <a:gd name="T16" fmla="*/ 0 60000 65536"/>
                <a:gd name="T17" fmla="*/ 0 60000 65536"/>
                <a:gd name="T18" fmla="*/ 0 60000 65536"/>
                <a:gd name="T19" fmla="*/ 0 60000 65536"/>
                <a:gd name="T20" fmla="*/ 0 60000 65536"/>
                <a:gd name="T21" fmla="*/ 0 w 120"/>
                <a:gd name="T22" fmla="*/ 0 h 112"/>
                <a:gd name="T23" fmla="*/ 120 w 120"/>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12">
                  <a:moveTo>
                    <a:pt x="120" y="56"/>
                  </a:moveTo>
                  <a:lnTo>
                    <a:pt x="120" y="56"/>
                  </a:lnTo>
                  <a:lnTo>
                    <a:pt x="56" y="112"/>
                  </a:lnTo>
                  <a:lnTo>
                    <a:pt x="0" y="56"/>
                  </a:lnTo>
                  <a:lnTo>
                    <a:pt x="64" y="0"/>
                  </a:lnTo>
                  <a:lnTo>
                    <a:pt x="12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67" name="Freeform 1637"/>
            <p:cNvSpPr>
              <a:spLocks/>
            </p:cNvSpPr>
            <p:nvPr/>
          </p:nvSpPr>
          <p:spPr bwMode="auto">
            <a:xfrm>
              <a:off x="3820" y="2456"/>
              <a:ext cx="120" cy="112"/>
            </a:xfrm>
            <a:custGeom>
              <a:avLst/>
              <a:gdLst>
                <a:gd name="T0" fmla="*/ 120 w 120"/>
                <a:gd name="T1" fmla="*/ 56 h 112"/>
                <a:gd name="T2" fmla="*/ 120 w 120"/>
                <a:gd name="T3" fmla="*/ 64 h 112"/>
                <a:gd name="T4" fmla="*/ 56 w 120"/>
                <a:gd name="T5" fmla="*/ 112 h 112"/>
                <a:gd name="T6" fmla="*/ 0 w 120"/>
                <a:gd name="T7" fmla="*/ 48 h 112"/>
                <a:gd name="T8" fmla="*/ 72 w 120"/>
                <a:gd name="T9" fmla="*/ 0 h 112"/>
                <a:gd name="T10" fmla="*/ 120 w 120"/>
                <a:gd name="T11" fmla="*/ 56 h 112"/>
                <a:gd name="T12" fmla="*/ 120 w 120"/>
                <a:gd name="T13" fmla="*/ 56 h 112"/>
                <a:gd name="T14" fmla="*/ 0 60000 65536"/>
                <a:gd name="T15" fmla="*/ 0 60000 65536"/>
                <a:gd name="T16" fmla="*/ 0 60000 65536"/>
                <a:gd name="T17" fmla="*/ 0 60000 65536"/>
                <a:gd name="T18" fmla="*/ 0 60000 65536"/>
                <a:gd name="T19" fmla="*/ 0 60000 65536"/>
                <a:gd name="T20" fmla="*/ 0 60000 65536"/>
                <a:gd name="T21" fmla="*/ 0 w 120"/>
                <a:gd name="T22" fmla="*/ 0 h 112"/>
                <a:gd name="T23" fmla="*/ 120 w 120"/>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12">
                  <a:moveTo>
                    <a:pt x="120" y="56"/>
                  </a:moveTo>
                  <a:lnTo>
                    <a:pt x="120" y="64"/>
                  </a:lnTo>
                  <a:lnTo>
                    <a:pt x="56" y="112"/>
                  </a:lnTo>
                  <a:lnTo>
                    <a:pt x="0" y="48"/>
                  </a:lnTo>
                  <a:lnTo>
                    <a:pt x="72" y="0"/>
                  </a:lnTo>
                  <a:lnTo>
                    <a:pt x="12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68" name="Freeform 1638"/>
            <p:cNvSpPr>
              <a:spLocks/>
            </p:cNvSpPr>
            <p:nvPr/>
          </p:nvSpPr>
          <p:spPr bwMode="auto">
            <a:xfrm>
              <a:off x="3748" y="2504"/>
              <a:ext cx="128" cy="120"/>
            </a:xfrm>
            <a:custGeom>
              <a:avLst/>
              <a:gdLst>
                <a:gd name="T0" fmla="*/ 120 w 128"/>
                <a:gd name="T1" fmla="*/ 72 h 120"/>
                <a:gd name="T2" fmla="*/ 120 w 128"/>
                <a:gd name="T3" fmla="*/ 72 h 120"/>
                <a:gd name="T4" fmla="*/ 48 w 128"/>
                <a:gd name="T5" fmla="*/ 120 h 120"/>
                <a:gd name="T6" fmla="*/ 0 w 128"/>
                <a:gd name="T7" fmla="*/ 56 h 120"/>
                <a:gd name="T8" fmla="*/ 72 w 128"/>
                <a:gd name="T9" fmla="*/ 0 h 120"/>
                <a:gd name="T10" fmla="*/ 128 w 128"/>
                <a:gd name="T11" fmla="*/ 64 h 120"/>
                <a:gd name="T12" fmla="*/ 120 w 128"/>
                <a:gd name="T13" fmla="*/ 72 h 120"/>
                <a:gd name="T14" fmla="*/ 0 60000 65536"/>
                <a:gd name="T15" fmla="*/ 0 60000 65536"/>
                <a:gd name="T16" fmla="*/ 0 60000 65536"/>
                <a:gd name="T17" fmla="*/ 0 60000 65536"/>
                <a:gd name="T18" fmla="*/ 0 60000 65536"/>
                <a:gd name="T19" fmla="*/ 0 60000 65536"/>
                <a:gd name="T20" fmla="*/ 0 60000 65536"/>
                <a:gd name="T21" fmla="*/ 0 w 128"/>
                <a:gd name="T22" fmla="*/ 0 h 120"/>
                <a:gd name="T23" fmla="*/ 128 w 128"/>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20">
                  <a:moveTo>
                    <a:pt x="120" y="72"/>
                  </a:moveTo>
                  <a:lnTo>
                    <a:pt x="120" y="72"/>
                  </a:lnTo>
                  <a:lnTo>
                    <a:pt x="48" y="120"/>
                  </a:lnTo>
                  <a:lnTo>
                    <a:pt x="0" y="56"/>
                  </a:lnTo>
                  <a:lnTo>
                    <a:pt x="72" y="0"/>
                  </a:lnTo>
                  <a:lnTo>
                    <a:pt x="128" y="64"/>
                  </a:lnTo>
                  <a:lnTo>
                    <a:pt x="12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69" name="Freeform 1639"/>
            <p:cNvSpPr>
              <a:spLocks/>
            </p:cNvSpPr>
            <p:nvPr/>
          </p:nvSpPr>
          <p:spPr bwMode="auto">
            <a:xfrm>
              <a:off x="3668" y="2560"/>
              <a:ext cx="128" cy="120"/>
            </a:xfrm>
            <a:custGeom>
              <a:avLst/>
              <a:gdLst>
                <a:gd name="T0" fmla="*/ 128 w 128"/>
                <a:gd name="T1" fmla="*/ 64 h 120"/>
                <a:gd name="T2" fmla="*/ 128 w 128"/>
                <a:gd name="T3" fmla="*/ 64 h 120"/>
                <a:gd name="T4" fmla="*/ 40 w 128"/>
                <a:gd name="T5" fmla="*/ 120 h 120"/>
                <a:gd name="T6" fmla="*/ 0 w 128"/>
                <a:gd name="T7" fmla="*/ 48 h 120"/>
                <a:gd name="T8" fmla="*/ 80 w 128"/>
                <a:gd name="T9" fmla="*/ 0 h 120"/>
                <a:gd name="T10" fmla="*/ 128 w 128"/>
                <a:gd name="T11" fmla="*/ 64 h 120"/>
                <a:gd name="T12" fmla="*/ 128 w 128"/>
                <a:gd name="T13" fmla="*/ 64 h 120"/>
                <a:gd name="T14" fmla="*/ 0 60000 65536"/>
                <a:gd name="T15" fmla="*/ 0 60000 65536"/>
                <a:gd name="T16" fmla="*/ 0 60000 65536"/>
                <a:gd name="T17" fmla="*/ 0 60000 65536"/>
                <a:gd name="T18" fmla="*/ 0 60000 65536"/>
                <a:gd name="T19" fmla="*/ 0 60000 65536"/>
                <a:gd name="T20" fmla="*/ 0 60000 65536"/>
                <a:gd name="T21" fmla="*/ 0 w 128"/>
                <a:gd name="T22" fmla="*/ 0 h 120"/>
                <a:gd name="T23" fmla="*/ 128 w 128"/>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20">
                  <a:moveTo>
                    <a:pt x="128" y="64"/>
                  </a:moveTo>
                  <a:lnTo>
                    <a:pt x="128" y="64"/>
                  </a:lnTo>
                  <a:lnTo>
                    <a:pt x="40" y="120"/>
                  </a:lnTo>
                  <a:lnTo>
                    <a:pt x="0" y="48"/>
                  </a:lnTo>
                  <a:lnTo>
                    <a:pt x="80" y="0"/>
                  </a:lnTo>
                  <a:lnTo>
                    <a:pt x="128"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70" name="Freeform 1640"/>
            <p:cNvSpPr>
              <a:spLocks/>
            </p:cNvSpPr>
            <p:nvPr/>
          </p:nvSpPr>
          <p:spPr bwMode="auto">
            <a:xfrm>
              <a:off x="3572" y="2608"/>
              <a:ext cx="136" cy="120"/>
            </a:xfrm>
            <a:custGeom>
              <a:avLst/>
              <a:gdLst>
                <a:gd name="T0" fmla="*/ 136 w 136"/>
                <a:gd name="T1" fmla="*/ 72 h 120"/>
                <a:gd name="T2" fmla="*/ 136 w 136"/>
                <a:gd name="T3" fmla="*/ 72 h 120"/>
                <a:gd name="T4" fmla="*/ 40 w 136"/>
                <a:gd name="T5" fmla="*/ 120 h 120"/>
                <a:gd name="T6" fmla="*/ 0 w 136"/>
                <a:gd name="T7" fmla="*/ 48 h 120"/>
                <a:gd name="T8" fmla="*/ 96 w 136"/>
                <a:gd name="T9" fmla="*/ 0 h 120"/>
                <a:gd name="T10" fmla="*/ 136 w 136"/>
                <a:gd name="T11" fmla="*/ 72 h 120"/>
                <a:gd name="T12" fmla="*/ 136 w 136"/>
                <a:gd name="T13" fmla="*/ 72 h 120"/>
                <a:gd name="T14" fmla="*/ 0 60000 65536"/>
                <a:gd name="T15" fmla="*/ 0 60000 65536"/>
                <a:gd name="T16" fmla="*/ 0 60000 65536"/>
                <a:gd name="T17" fmla="*/ 0 60000 65536"/>
                <a:gd name="T18" fmla="*/ 0 60000 65536"/>
                <a:gd name="T19" fmla="*/ 0 60000 65536"/>
                <a:gd name="T20" fmla="*/ 0 60000 65536"/>
                <a:gd name="T21" fmla="*/ 0 w 136"/>
                <a:gd name="T22" fmla="*/ 0 h 120"/>
                <a:gd name="T23" fmla="*/ 136 w 136"/>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0">
                  <a:moveTo>
                    <a:pt x="136" y="72"/>
                  </a:moveTo>
                  <a:lnTo>
                    <a:pt x="136" y="72"/>
                  </a:lnTo>
                  <a:lnTo>
                    <a:pt x="40" y="120"/>
                  </a:lnTo>
                  <a:lnTo>
                    <a:pt x="0" y="48"/>
                  </a:lnTo>
                  <a:lnTo>
                    <a:pt x="96" y="0"/>
                  </a:lnTo>
                  <a:lnTo>
                    <a:pt x="1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71" name="Freeform 1641"/>
            <p:cNvSpPr>
              <a:spLocks/>
            </p:cNvSpPr>
            <p:nvPr/>
          </p:nvSpPr>
          <p:spPr bwMode="auto">
            <a:xfrm>
              <a:off x="3476" y="2656"/>
              <a:ext cx="136" cy="120"/>
            </a:xfrm>
            <a:custGeom>
              <a:avLst/>
              <a:gdLst>
                <a:gd name="T0" fmla="*/ 136 w 136"/>
                <a:gd name="T1" fmla="*/ 72 h 120"/>
                <a:gd name="T2" fmla="*/ 136 w 136"/>
                <a:gd name="T3" fmla="*/ 72 h 120"/>
                <a:gd name="T4" fmla="*/ 40 w 136"/>
                <a:gd name="T5" fmla="*/ 120 h 120"/>
                <a:gd name="T6" fmla="*/ 0 w 136"/>
                <a:gd name="T7" fmla="*/ 48 h 120"/>
                <a:gd name="T8" fmla="*/ 104 w 136"/>
                <a:gd name="T9" fmla="*/ 0 h 120"/>
                <a:gd name="T10" fmla="*/ 136 w 136"/>
                <a:gd name="T11" fmla="*/ 72 h 120"/>
                <a:gd name="T12" fmla="*/ 136 w 136"/>
                <a:gd name="T13" fmla="*/ 72 h 120"/>
                <a:gd name="T14" fmla="*/ 0 60000 65536"/>
                <a:gd name="T15" fmla="*/ 0 60000 65536"/>
                <a:gd name="T16" fmla="*/ 0 60000 65536"/>
                <a:gd name="T17" fmla="*/ 0 60000 65536"/>
                <a:gd name="T18" fmla="*/ 0 60000 65536"/>
                <a:gd name="T19" fmla="*/ 0 60000 65536"/>
                <a:gd name="T20" fmla="*/ 0 60000 65536"/>
                <a:gd name="T21" fmla="*/ 0 w 136"/>
                <a:gd name="T22" fmla="*/ 0 h 120"/>
                <a:gd name="T23" fmla="*/ 136 w 136"/>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0">
                  <a:moveTo>
                    <a:pt x="136" y="72"/>
                  </a:moveTo>
                  <a:lnTo>
                    <a:pt x="136" y="72"/>
                  </a:lnTo>
                  <a:lnTo>
                    <a:pt x="40" y="120"/>
                  </a:lnTo>
                  <a:lnTo>
                    <a:pt x="0" y="48"/>
                  </a:lnTo>
                  <a:lnTo>
                    <a:pt x="104" y="0"/>
                  </a:lnTo>
                  <a:lnTo>
                    <a:pt x="1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72" name="Freeform 1642"/>
            <p:cNvSpPr>
              <a:spLocks/>
            </p:cNvSpPr>
            <p:nvPr/>
          </p:nvSpPr>
          <p:spPr bwMode="auto">
            <a:xfrm>
              <a:off x="3372" y="2704"/>
              <a:ext cx="144" cy="120"/>
            </a:xfrm>
            <a:custGeom>
              <a:avLst/>
              <a:gdLst>
                <a:gd name="T0" fmla="*/ 144 w 144"/>
                <a:gd name="T1" fmla="*/ 72 h 120"/>
                <a:gd name="T2" fmla="*/ 144 w 144"/>
                <a:gd name="T3" fmla="*/ 72 h 120"/>
                <a:gd name="T4" fmla="*/ 32 w 144"/>
                <a:gd name="T5" fmla="*/ 120 h 120"/>
                <a:gd name="T6" fmla="*/ 0 w 144"/>
                <a:gd name="T7" fmla="*/ 40 h 120"/>
                <a:gd name="T8" fmla="*/ 112 w 144"/>
                <a:gd name="T9" fmla="*/ 0 h 120"/>
                <a:gd name="T10" fmla="*/ 144 w 144"/>
                <a:gd name="T11" fmla="*/ 72 h 120"/>
                <a:gd name="T12" fmla="*/ 144 w 144"/>
                <a:gd name="T13" fmla="*/ 72 h 120"/>
                <a:gd name="T14" fmla="*/ 0 60000 65536"/>
                <a:gd name="T15" fmla="*/ 0 60000 65536"/>
                <a:gd name="T16" fmla="*/ 0 60000 65536"/>
                <a:gd name="T17" fmla="*/ 0 60000 65536"/>
                <a:gd name="T18" fmla="*/ 0 60000 65536"/>
                <a:gd name="T19" fmla="*/ 0 60000 65536"/>
                <a:gd name="T20" fmla="*/ 0 60000 65536"/>
                <a:gd name="T21" fmla="*/ 0 w 144"/>
                <a:gd name="T22" fmla="*/ 0 h 120"/>
                <a:gd name="T23" fmla="*/ 144 w 144"/>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20">
                  <a:moveTo>
                    <a:pt x="144" y="72"/>
                  </a:moveTo>
                  <a:lnTo>
                    <a:pt x="144" y="72"/>
                  </a:lnTo>
                  <a:lnTo>
                    <a:pt x="32" y="120"/>
                  </a:lnTo>
                  <a:lnTo>
                    <a:pt x="0" y="40"/>
                  </a:lnTo>
                  <a:lnTo>
                    <a:pt x="112" y="0"/>
                  </a:lnTo>
                  <a:lnTo>
                    <a:pt x="144"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73" name="Freeform 1643"/>
            <p:cNvSpPr>
              <a:spLocks/>
            </p:cNvSpPr>
            <p:nvPr/>
          </p:nvSpPr>
          <p:spPr bwMode="auto">
            <a:xfrm>
              <a:off x="3268" y="2744"/>
              <a:ext cx="136" cy="120"/>
            </a:xfrm>
            <a:custGeom>
              <a:avLst/>
              <a:gdLst>
                <a:gd name="T0" fmla="*/ 136 w 136"/>
                <a:gd name="T1" fmla="*/ 80 h 120"/>
                <a:gd name="T2" fmla="*/ 136 w 136"/>
                <a:gd name="T3" fmla="*/ 80 h 120"/>
                <a:gd name="T4" fmla="*/ 24 w 136"/>
                <a:gd name="T5" fmla="*/ 120 h 120"/>
                <a:gd name="T6" fmla="*/ 0 w 136"/>
                <a:gd name="T7" fmla="*/ 48 h 120"/>
                <a:gd name="T8" fmla="*/ 112 w 136"/>
                <a:gd name="T9" fmla="*/ 0 h 120"/>
                <a:gd name="T10" fmla="*/ 136 w 136"/>
                <a:gd name="T11" fmla="*/ 80 h 120"/>
                <a:gd name="T12" fmla="*/ 136 w 136"/>
                <a:gd name="T13" fmla="*/ 80 h 120"/>
                <a:gd name="T14" fmla="*/ 0 60000 65536"/>
                <a:gd name="T15" fmla="*/ 0 60000 65536"/>
                <a:gd name="T16" fmla="*/ 0 60000 65536"/>
                <a:gd name="T17" fmla="*/ 0 60000 65536"/>
                <a:gd name="T18" fmla="*/ 0 60000 65536"/>
                <a:gd name="T19" fmla="*/ 0 60000 65536"/>
                <a:gd name="T20" fmla="*/ 0 60000 65536"/>
                <a:gd name="T21" fmla="*/ 0 w 136"/>
                <a:gd name="T22" fmla="*/ 0 h 120"/>
                <a:gd name="T23" fmla="*/ 136 w 136"/>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0">
                  <a:moveTo>
                    <a:pt x="136" y="80"/>
                  </a:moveTo>
                  <a:lnTo>
                    <a:pt x="136" y="80"/>
                  </a:lnTo>
                  <a:lnTo>
                    <a:pt x="24" y="120"/>
                  </a:lnTo>
                  <a:lnTo>
                    <a:pt x="0" y="48"/>
                  </a:lnTo>
                  <a:lnTo>
                    <a:pt x="112" y="0"/>
                  </a:lnTo>
                  <a:lnTo>
                    <a:pt x="13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74" name="Freeform 1644"/>
            <p:cNvSpPr>
              <a:spLocks/>
            </p:cNvSpPr>
            <p:nvPr/>
          </p:nvSpPr>
          <p:spPr bwMode="auto">
            <a:xfrm>
              <a:off x="3156" y="2784"/>
              <a:ext cx="136" cy="120"/>
            </a:xfrm>
            <a:custGeom>
              <a:avLst/>
              <a:gdLst>
                <a:gd name="T0" fmla="*/ 136 w 136"/>
                <a:gd name="T1" fmla="*/ 80 h 120"/>
                <a:gd name="T2" fmla="*/ 136 w 136"/>
                <a:gd name="T3" fmla="*/ 80 h 120"/>
                <a:gd name="T4" fmla="*/ 24 w 136"/>
                <a:gd name="T5" fmla="*/ 120 h 120"/>
                <a:gd name="T6" fmla="*/ 0 w 136"/>
                <a:gd name="T7" fmla="*/ 40 h 120"/>
                <a:gd name="T8" fmla="*/ 112 w 136"/>
                <a:gd name="T9" fmla="*/ 0 h 120"/>
                <a:gd name="T10" fmla="*/ 136 w 136"/>
                <a:gd name="T11" fmla="*/ 80 h 120"/>
                <a:gd name="T12" fmla="*/ 136 w 136"/>
                <a:gd name="T13" fmla="*/ 80 h 120"/>
                <a:gd name="T14" fmla="*/ 0 60000 65536"/>
                <a:gd name="T15" fmla="*/ 0 60000 65536"/>
                <a:gd name="T16" fmla="*/ 0 60000 65536"/>
                <a:gd name="T17" fmla="*/ 0 60000 65536"/>
                <a:gd name="T18" fmla="*/ 0 60000 65536"/>
                <a:gd name="T19" fmla="*/ 0 60000 65536"/>
                <a:gd name="T20" fmla="*/ 0 60000 65536"/>
                <a:gd name="T21" fmla="*/ 0 w 136"/>
                <a:gd name="T22" fmla="*/ 0 h 120"/>
                <a:gd name="T23" fmla="*/ 136 w 136"/>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0">
                  <a:moveTo>
                    <a:pt x="136" y="80"/>
                  </a:moveTo>
                  <a:lnTo>
                    <a:pt x="136" y="80"/>
                  </a:lnTo>
                  <a:lnTo>
                    <a:pt x="24" y="120"/>
                  </a:lnTo>
                  <a:lnTo>
                    <a:pt x="0" y="40"/>
                  </a:lnTo>
                  <a:lnTo>
                    <a:pt x="112" y="0"/>
                  </a:lnTo>
                  <a:lnTo>
                    <a:pt x="13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75" name="Freeform 1645"/>
            <p:cNvSpPr>
              <a:spLocks/>
            </p:cNvSpPr>
            <p:nvPr/>
          </p:nvSpPr>
          <p:spPr bwMode="auto">
            <a:xfrm>
              <a:off x="3036" y="2824"/>
              <a:ext cx="144" cy="112"/>
            </a:xfrm>
            <a:custGeom>
              <a:avLst/>
              <a:gdLst>
                <a:gd name="T0" fmla="*/ 144 w 144"/>
                <a:gd name="T1" fmla="*/ 80 h 112"/>
                <a:gd name="T2" fmla="*/ 144 w 144"/>
                <a:gd name="T3" fmla="*/ 80 h 112"/>
                <a:gd name="T4" fmla="*/ 24 w 144"/>
                <a:gd name="T5" fmla="*/ 112 h 112"/>
                <a:gd name="T6" fmla="*/ 0 w 144"/>
                <a:gd name="T7" fmla="*/ 32 h 112"/>
                <a:gd name="T8" fmla="*/ 120 w 144"/>
                <a:gd name="T9" fmla="*/ 0 h 112"/>
                <a:gd name="T10" fmla="*/ 144 w 144"/>
                <a:gd name="T11" fmla="*/ 80 h 112"/>
                <a:gd name="T12" fmla="*/ 144 w 144"/>
                <a:gd name="T13" fmla="*/ 80 h 112"/>
                <a:gd name="T14" fmla="*/ 0 60000 65536"/>
                <a:gd name="T15" fmla="*/ 0 60000 65536"/>
                <a:gd name="T16" fmla="*/ 0 60000 65536"/>
                <a:gd name="T17" fmla="*/ 0 60000 65536"/>
                <a:gd name="T18" fmla="*/ 0 60000 65536"/>
                <a:gd name="T19" fmla="*/ 0 60000 65536"/>
                <a:gd name="T20" fmla="*/ 0 60000 65536"/>
                <a:gd name="T21" fmla="*/ 0 w 144"/>
                <a:gd name="T22" fmla="*/ 0 h 112"/>
                <a:gd name="T23" fmla="*/ 144 w 144"/>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12">
                  <a:moveTo>
                    <a:pt x="144" y="80"/>
                  </a:moveTo>
                  <a:lnTo>
                    <a:pt x="144" y="80"/>
                  </a:lnTo>
                  <a:lnTo>
                    <a:pt x="24" y="112"/>
                  </a:lnTo>
                  <a:lnTo>
                    <a:pt x="0" y="32"/>
                  </a:lnTo>
                  <a:lnTo>
                    <a:pt x="120" y="0"/>
                  </a:lnTo>
                  <a:lnTo>
                    <a:pt x="144"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76" name="Freeform 1646"/>
            <p:cNvSpPr>
              <a:spLocks/>
            </p:cNvSpPr>
            <p:nvPr/>
          </p:nvSpPr>
          <p:spPr bwMode="auto">
            <a:xfrm>
              <a:off x="2916" y="2856"/>
              <a:ext cx="144" cy="112"/>
            </a:xfrm>
            <a:custGeom>
              <a:avLst/>
              <a:gdLst>
                <a:gd name="T0" fmla="*/ 136 w 144"/>
                <a:gd name="T1" fmla="*/ 80 h 112"/>
                <a:gd name="T2" fmla="*/ 136 w 144"/>
                <a:gd name="T3" fmla="*/ 80 h 112"/>
                <a:gd name="T4" fmla="*/ 16 w 144"/>
                <a:gd name="T5" fmla="*/ 112 h 112"/>
                <a:gd name="T6" fmla="*/ 0 w 144"/>
                <a:gd name="T7" fmla="*/ 32 h 112"/>
                <a:gd name="T8" fmla="*/ 120 w 144"/>
                <a:gd name="T9" fmla="*/ 0 h 112"/>
                <a:gd name="T10" fmla="*/ 144 w 144"/>
                <a:gd name="T11" fmla="*/ 80 h 112"/>
                <a:gd name="T12" fmla="*/ 136 w 144"/>
                <a:gd name="T13" fmla="*/ 80 h 112"/>
                <a:gd name="T14" fmla="*/ 0 60000 65536"/>
                <a:gd name="T15" fmla="*/ 0 60000 65536"/>
                <a:gd name="T16" fmla="*/ 0 60000 65536"/>
                <a:gd name="T17" fmla="*/ 0 60000 65536"/>
                <a:gd name="T18" fmla="*/ 0 60000 65536"/>
                <a:gd name="T19" fmla="*/ 0 60000 65536"/>
                <a:gd name="T20" fmla="*/ 0 60000 65536"/>
                <a:gd name="T21" fmla="*/ 0 w 144"/>
                <a:gd name="T22" fmla="*/ 0 h 112"/>
                <a:gd name="T23" fmla="*/ 144 w 144"/>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12">
                  <a:moveTo>
                    <a:pt x="136" y="80"/>
                  </a:moveTo>
                  <a:lnTo>
                    <a:pt x="136" y="80"/>
                  </a:lnTo>
                  <a:lnTo>
                    <a:pt x="16" y="112"/>
                  </a:lnTo>
                  <a:lnTo>
                    <a:pt x="0" y="32"/>
                  </a:lnTo>
                  <a:lnTo>
                    <a:pt x="120" y="0"/>
                  </a:lnTo>
                  <a:lnTo>
                    <a:pt x="144" y="80"/>
                  </a:lnTo>
                  <a:lnTo>
                    <a:pt x="13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77" name="Freeform 1647"/>
            <p:cNvSpPr>
              <a:spLocks/>
            </p:cNvSpPr>
            <p:nvPr/>
          </p:nvSpPr>
          <p:spPr bwMode="auto">
            <a:xfrm>
              <a:off x="2796" y="2888"/>
              <a:ext cx="136" cy="104"/>
            </a:xfrm>
            <a:custGeom>
              <a:avLst/>
              <a:gdLst>
                <a:gd name="T0" fmla="*/ 136 w 136"/>
                <a:gd name="T1" fmla="*/ 80 h 104"/>
                <a:gd name="T2" fmla="*/ 136 w 136"/>
                <a:gd name="T3" fmla="*/ 80 h 104"/>
                <a:gd name="T4" fmla="*/ 16 w 136"/>
                <a:gd name="T5" fmla="*/ 104 h 104"/>
                <a:gd name="T6" fmla="*/ 0 w 136"/>
                <a:gd name="T7" fmla="*/ 16 h 104"/>
                <a:gd name="T8" fmla="*/ 120 w 136"/>
                <a:gd name="T9" fmla="*/ 0 h 104"/>
                <a:gd name="T10" fmla="*/ 136 w 136"/>
                <a:gd name="T11" fmla="*/ 80 h 104"/>
                <a:gd name="T12" fmla="*/ 136 w 136"/>
                <a:gd name="T13" fmla="*/ 80 h 104"/>
                <a:gd name="T14" fmla="*/ 0 60000 65536"/>
                <a:gd name="T15" fmla="*/ 0 60000 65536"/>
                <a:gd name="T16" fmla="*/ 0 60000 65536"/>
                <a:gd name="T17" fmla="*/ 0 60000 65536"/>
                <a:gd name="T18" fmla="*/ 0 60000 65536"/>
                <a:gd name="T19" fmla="*/ 0 60000 65536"/>
                <a:gd name="T20" fmla="*/ 0 60000 65536"/>
                <a:gd name="T21" fmla="*/ 0 w 136"/>
                <a:gd name="T22" fmla="*/ 0 h 104"/>
                <a:gd name="T23" fmla="*/ 136 w 13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04">
                  <a:moveTo>
                    <a:pt x="136" y="80"/>
                  </a:moveTo>
                  <a:lnTo>
                    <a:pt x="136" y="80"/>
                  </a:lnTo>
                  <a:lnTo>
                    <a:pt x="16" y="104"/>
                  </a:lnTo>
                  <a:lnTo>
                    <a:pt x="0" y="16"/>
                  </a:lnTo>
                  <a:lnTo>
                    <a:pt x="120" y="0"/>
                  </a:lnTo>
                  <a:lnTo>
                    <a:pt x="13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78" name="Freeform 1648"/>
            <p:cNvSpPr>
              <a:spLocks/>
            </p:cNvSpPr>
            <p:nvPr/>
          </p:nvSpPr>
          <p:spPr bwMode="auto">
            <a:xfrm>
              <a:off x="2684" y="2904"/>
              <a:ext cx="128" cy="104"/>
            </a:xfrm>
            <a:custGeom>
              <a:avLst/>
              <a:gdLst>
                <a:gd name="T0" fmla="*/ 128 w 128"/>
                <a:gd name="T1" fmla="*/ 88 h 104"/>
                <a:gd name="T2" fmla="*/ 128 w 128"/>
                <a:gd name="T3" fmla="*/ 88 h 104"/>
                <a:gd name="T4" fmla="*/ 8 w 128"/>
                <a:gd name="T5" fmla="*/ 104 h 104"/>
                <a:gd name="T6" fmla="*/ 0 w 128"/>
                <a:gd name="T7" fmla="*/ 24 h 104"/>
                <a:gd name="T8" fmla="*/ 112 w 128"/>
                <a:gd name="T9" fmla="*/ 0 h 104"/>
                <a:gd name="T10" fmla="*/ 128 w 128"/>
                <a:gd name="T11" fmla="*/ 88 h 104"/>
                <a:gd name="T12" fmla="*/ 128 w 128"/>
                <a:gd name="T13" fmla="*/ 88 h 104"/>
                <a:gd name="T14" fmla="*/ 0 60000 65536"/>
                <a:gd name="T15" fmla="*/ 0 60000 65536"/>
                <a:gd name="T16" fmla="*/ 0 60000 65536"/>
                <a:gd name="T17" fmla="*/ 0 60000 65536"/>
                <a:gd name="T18" fmla="*/ 0 60000 65536"/>
                <a:gd name="T19" fmla="*/ 0 60000 65536"/>
                <a:gd name="T20" fmla="*/ 0 60000 65536"/>
                <a:gd name="T21" fmla="*/ 0 w 128"/>
                <a:gd name="T22" fmla="*/ 0 h 104"/>
                <a:gd name="T23" fmla="*/ 128 w 12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04">
                  <a:moveTo>
                    <a:pt x="128" y="88"/>
                  </a:moveTo>
                  <a:lnTo>
                    <a:pt x="128" y="88"/>
                  </a:lnTo>
                  <a:lnTo>
                    <a:pt x="8" y="104"/>
                  </a:lnTo>
                  <a:lnTo>
                    <a:pt x="0" y="24"/>
                  </a:lnTo>
                  <a:lnTo>
                    <a:pt x="112" y="0"/>
                  </a:lnTo>
                  <a:lnTo>
                    <a:pt x="128"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79" name="Freeform 1649"/>
            <p:cNvSpPr>
              <a:spLocks/>
            </p:cNvSpPr>
            <p:nvPr/>
          </p:nvSpPr>
          <p:spPr bwMode="auto">
            <a:xfrm>
              <a:off x="2572" y="2920"/>
              <a:ext cx="120" cy="96"/>
            </a:xfrm>
            <a:custGeom>
              <a:avLst/>
              <a:gdLst>
                <a:gd name="T0" fmla="*/ 120 w 120"/>
                <a:gd name="T1" fmla="*/ 88 h 96"/>
                <a:gd name="T2" fmla="*/ 120 w 120"/>
                <a:gd name="T3" fmla="*/ 88 h 96"/>
                <a:gd name="T4" fmla="*/ 8 w 120"/>
                <a:gd name="T5" fmla="*/ 96 h 96"/>
                <a:gd name="T6" fmla="*/ 0 w 120"/>
                <a:gd name="T7" fmla="*/ 16 h 96"/>
                <a:gd name="T8" fmla="*/ 112 w 120"/>
                <a:gd name="T9" fmla="*/ 0 h 96"/>
                <a:gd name="T10" fmla="*/ 120 w 120"/>
                <a:gd name="T11" fmla="*/ 88 h 96"/>
                <a:gd name="T12" fmla="*/ 120 w 120"/>
                <a:gd name="T13" fmla="*/ 88 h 96"/>
                <a:gd name="T14" fmla="*/ 0 60000 65536"/>
                <a:gd name="T15" fmla="*/ 0 60000 65536"/>
                <a:gd name="T16" fmla="*/ 0 60000 65536"/>
                <a:gd name="T17" fmla="*/ 0 60000 65536"/>
                <a:gd name="T18" fmla="*/ 0 60000 65536"/>
                <a:gd name="T19" fmla="*/ 0 60000 65536"/>
                <a:gd name="T20" fmla="*/ 0 60000 65536"/>
                <a:gd name="T21" fmla="*/ 0 w 120"/>
                <a:gd name="T22" fmla="*/ 0 h 96"/>
                <a:gd name="T23" fmla="*/ 120 w 120"/>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96">
                  <a:moveTo>
                    <a:pt x="120" y="88"/>
                  </a:moveTo>
                  <a:lnTo>
                    <a:pt x="120" y="88"/>
                  </a:lnTo>
                  <a:lnTo>
                    <a:pt x="8" y="96"/>
                  </a:lnTo>
                  <a:lnTo>
                    <a:pt x="0" y="16"/>
                  </a:lnTo>
                  <a:lnTo>
                    <a:pt x="112" y="0"/>
                  </a:lnTo>
                  <a:lnTo>
                    <a:pt x="120"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80" name="Freeform 1650"/>
            <p:cNvSpPr>
              <a:spLocks/>
            </p:cNvSpPr>
            <p:nvPr/>
          </p:nvSpPr>
          <p:spPr bwMode="auto">
            <a:xfrm>
              <a:off x="2468" y="2936"/>
              <a:ext cx="112" cy="88"/>
            </a:xfrm>
            <a:custGeom>
              <a:avLst/>
              <a:gdLst>
                <a:gd name="T0" fmla="*/ 112 w 112"/>
                <a:gd name="T1" fmla="*/ 80 h 88"/>
                <a:gd name="T2" fmla="*/ 112 w 112"/>
                <a:gd name="T3" fmla="*/ 80 h 88"/>
                <a:gd name="T4" fmla="*/ 0 w 112"/>
                <a:gd name="T5" fmla="*/ 88 h 88"/>
                <a:gd name="T6" fmla="*/ 0 w 112"/>
                <a:gd name="T7" fmla="*/ 8 h 88"/>
                <a:gd name="T8" fmla="*/ 104 w 112"/>
                <a:gd name="T9" fmla="*/ 0 h 88"/>
                <a:gd name="T10" fmla="*/ 112 w 112"/>
                <a:gd name="T11" fmla="*/ 80 h 88"/>
                <a:gd name="T12" fmla="*/ 112 w 112"/>
                <a:gd name="T13" fmla="*/ 80 h 88"/>
                <a:gd name="T14" fmla="*/ 0 60000 65536"/>
                <a:gd name="T15" fmla="*/ 0 60000 65536"/>
                <a:gd name="T16" fmla="*/ 0 60000 65536"/>
                <a:gd name="T17" fmla="*/ 0 60000 65536"/>
                <a:gd name="T18" fmla="*/ 0 60000 65536"/>
                <a:gd name="T19" fmla="*/ 0 60000 65536"/>
                <a:gd name="T20" fmla="*/ 0 60000 65536"/>
                <a:gd name="T21" fmla="*/ 0 w 112"/>
                <a:gd name="T22" fmla="*/ 0 h 88"/>
                <a:gd name="T23" fmla="*/ 112 w 112"/>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88">
                  <a:moveTo>
                    <a:pt x="112" y="80"/>
                  </a:moveTo>
                  <a:lnTo>
                    <a:pt x="112" y="80"/>
                  </a:lnTo>
                  <a:lnTo>
                    <a:pt x="0" y="88"/>
                  </a:lnTo>
                  <a:lnTo>
                    <a:pt x="0" y="8"/>
                  </a:lnTo>
                  <a:lnTo>
                    <a:pt x="104" y="0"/>
                  </a:lnTo>
                  <a:lnTo>
                    <a:pt x="112"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81" name="Freeform 1651"/>
            <p:cNvSpPr>
              <a:spLocks/>
            </p:cNvSpPr>
            <p:nvPr/>
          </p:nvSpPr>
          <p:spPr bwMode="auto">
            <a:xfrm>
              <a:off x="2364" y="2944"/>
              <a:ext cx="104" cy="80"/>
            </a:xfrm>
            <a:custGeom>
              <a:avLst/>
              <a:gdLst>
                <a:gd name="T0" fmla="*/ 104 w 104"/>
                <a:gd name="T1" fmla="*/ 80 h 80"/>
                <a:gd name="T2" fmla="*/ 104 w 104"/>
                <a:gd name="T3" fmla="*/ 80 h 80"/>
                <a:gd name="T4" fmla="*/ 0 w 104"/>
                <a:gd name="T5" fmla="*/ 80 h 80"/>
                <a:gd name="T6" fmla="*/ 0 w 104"/>
                <a:gd name="T7" fmla="*/ 0 h 80"/>
                <a:gd name="T8" fmla="*/ 104 w 104"/>
                <a:gd name="T9" fmla="*/ 0 h 80"/>
                <a:gd name="T10" fmla="*/ 104 w 104"/>
                <a:gd name="T11" fmla="*/ 80 h 80"/>
                <a:gd name="T12" fmla="*/ 104 w 104"/>
                <a:gd name="T13" fmla="*/ 80 h 80"/>
                <a:gd name="T14" fmla="*/ 0 60000 65536"/>
                <a:gd name="T15" fmla="*/ 0 60000 65536"/>
                <a:gd name="T16" fmla="*/ 0 60000 65536"/>
                <a:gd name="T17" fmla="*/ 0 60000 65536"/>
                <a:gd name="T18" fmla="*/ 0 60000 65536"/>
                <a:gd name="T19" fmla="*/ 0 60000 65536"/>
                <a:gd name="T20" fmla="*/ 0 60000 65536"/>
                <a:gd name="T21" fmla="*/ 0 w 104"/>
                <a:gd name="T22" fmla="*/ 0 h 80"/>
                <a:gd name="T23" fmla="*/ 104 w 104"/>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0">
                  <a:moveTo>
                    <a:pt x="104" y="80"/>
                  </a:moveTo>
                  <a:lnTo>
                    <a:pt x="104" y="80"/>
                  </a:lnTo>
                  <a:lnTo>
                    <a:pt x="0" y="80"/>
                  </a:lnTo>
                  <a:lnTo>
                    <a:pt x="0" y="0"/>
                  </a:lnTo>
                  <a:lnTo>
                    <a:pt x="104" y="0"/>
                  </a:lnTo>
                  <a:lnTo>
                    <a:pt x="104"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82" name="Freeform 1652"/>
            <p:cNvSpPr>
              <a:spLocks/>
            </p:cNvSpPr>
            <p:nvPr/>
          </p:nvSpPr>
          <p:spPr bwMode="auto">
            <a:xfrm>
              <a:off x="2260" y="2936"/>
              <a:ext cx="104" cy="88"/>
            </a:xfrm>
            <a:custGeom>
              <a:avLst/>
              <a:gdLst>
                <a:gd name="T0" fmla="*/ 104 w 104"/>
                <a:gd name="T1" fmla="*/ 88 h 88"/>
                <a:gd name="T2" fmla="*/ 96 w 104"/>
                <a:gd name="T3" fmla="*/ 88 h 88"/>
                <a:gd name="T4" fmla="*/ 0 w 104"/>
                <a:gd name="T5" fmla="*/ 80 h 88"/>
                <a:gd name="T6" fmla="*/ 8 w 104"/>
                <a:gd name="T7" fmla="*/ 0 h 88"/>
                <a:gd name="T8" fmla="*/ 104 w 104"/>
                <a:gd name="T9" fmla="*/ 8 h 88"/>
                <a:gd name="T10" fmla="*/ 104 w 104"/>
                <a:gd name="T11" fmla="*/ 88 h 88"/>
                <a:gd name="T12" fmla="*/ 104 w 104"/>
                <a:gd name="T13" fmla="*/ 88 h 88"/>
                <a:gd name="T14" fmla="*/ 0 60000 65536"/>
                <a:gd name="T15" fmla="*/ 0 60000 65536"/>
                <a:gd name="T16" fmla="*/ 0 60000 65536"/>
                <a:gd name="T17" fmla="*/ 0 60000 65536"/>
                <a:gd name="T18" fmla="*/ 0 60000 65536"/>
                <a:gd name="T19" fmla="*/ 0 60000 65536"/>
                <a:gd name="T20" fmla="*/ 0 60000 65536"/>
                <a:gd name="T21" fmla="*/ 0 w 104"/>
                <a:gd name="T22" fmla="*/ 0 h 88"/>
                <a:gd name="T23" fmla="*/ 104 w 10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8">
                  <a:moveTo>
                    <a:pt x="104" y="88"/>
                  </a:moveTo>
                  <a:lnTo>
                    <a:pt x="96" y="88"/>
                  </a:lnTo>
                  <a:lnTo>
                    <a:pt x="0" y="80"/>
                  </a:lnTo>
                  <a:lnTo>
                    <a:pt x="8" y="0"/>
                  </a:lnTo>
                  <a:lnTo>
                    <a:pt x="104" y="8"/>
                  </a:lnTo>
                  <a:lnTo>
                    <a:pt x="104"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83" name="Freeform 1653"/>
            <p:cNvSpPr>
              <a:spLocks/>
            </p:cNvSpPr>
            <p:nvPr/>
          </p:nvSpPr>
          <p:spPr bwMode="auto">
            <a:xfrm>
              <a:off x="2164" y="2928"/>
              <a:ext cx="104" cy="88"/>
            </a:xfrm>
            <a:custGeom>
              <a:avLst/>
              <a:gdLst>
                <a:gd name="T0" fmla="*/ 96 w 104"/>
                <a:gd name="T1" fmla="*/ 88 h 88"/>
                <a:gd name="T2" fmla="*/ 96 w 104"/>
                <a:gd name="T3" fmla="*/ 88 h 88"/>
                <a:gd name="T4" fmla="*/ 0 w 104"/>
                <a:gd name="T5" fmla="*/ 80 h 88"/>
                <a:gd name="T6" fmla="*/ 8 w 104"/>
                <a:gd name="T7" fmla="*/ 0 h 88"/>
                <a:gd name="T8" fmla="*/ 104 w 104"/>
                <a:gd name="T9" fmla="*/ 8 h 88"/>
                <a:gd name="T10" fmla="*/ 96 w 104"/>
                <a:gd name="T11" fmla="*/ 88 h 88"/>
                <a:gd name="T12" fmla="*/ 96 w 104"/>
                <a:gd name="T13" fmla="*/ 88 h 88"/>
                <a:gd name="T14" fmla="*/ 0 60000 65536"/>
                <a:gd name="T15" fmla="*/ 0 60000 65536"/>
                <a:gd name="T16" fmla="*/ 0 60000 65536"/>
                <a:gd name="T17" fmla="*/ 0 60000 65536"/>
                <a:gd name="T18" fmla="*/ 0 60000 65536"/>
                <a:gd name="T19" fmla="*/ 0 60000 65536"/>
                <a:gd name="T20" fmla="*/ 0 60000 65536"/>
                <a:gd name="T21" fmla="*/ 0 w 104"/>
                <a:gd name="T22" fmla="*/ 0 h 88"/>
                <a:gd name="T23" fmla="*/ 104 w 10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8">
                  <a:moveTo>
                    <a:pt x="96" y="88"/>
                  </a:moveTo>
                  <a:lnTo>
                    <a:pt x="96" y="88"/>
                  </a:lnTo>
                  <a:lnTo>
                    <a:pt x="0" y="80"/>
                  </a:lnTo>
                  <a:lnTo>
                    <a:pt x="8" y="0"/>
                  </a:lnTo>
                  <a:lnTo>
                    <a:pt x="104" y="8"/>
                  </a:lnTo>
                  <a:lnTo>
                    <a:pt x="9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84" name="Freeform 1654"/>
            <p:cNvSpPr>
              <a:spLocks/>
            </p:cNvSpPr>
            <p:nvPr/>
          </p:nvSpPr>
          <p:spPr bwMode="auto">
            <a:xfrm>
              <a:off x="2076" y="2912"/>
              <a:ext cx="104" cy="96"/>
            </a:xfrm>
            <a:custGeom>
              <a:avLst/>
              <a:gdLst>
                <a:gd name="T0" fmla="*/ 88 w 104"/>
                <a:gd name="T1" fmla="*/ 96 h 96"/>
                <a:gd name="T2" fmla="*/ 88 w 104"/>
                <a:gd name="T3" fmla="*/ 96 h 96"/>
                <a:gd name="T4" fmla="*/ 0 w 104"/>
                <a:gd name="T5" fmla="*/ 80 h 96"/>
                <a:gd name="T6" fmla="*/ 16 w 104"/>
                <a:gd name="T7" fmla="*/ 0 h 96"/>
                <a:gd name="T8" fmla="*/ 104 w 104"/>
                <a:gd name="T9" fmla="*/ 16 h 96"/>
                <a:gd name="T10" fmla="*/ 88 w 104"/>
                <a:gd name="T11" fmla="*/ 96 h 96"/>
                <a:gd name="T12" fmla="*/ 88 w 104"/>
                <a:gd name="T13" fmla="*/ 96 h 96"/>
                <a:gd name="T14" fmla="*/ 0 60000 65536"/>
                <a:gd name="T15" fmla="*/ 0 60000 65536"/>
                <a:gd name="T16" fmla="*/ 0 60000 65536"/>
                <a:gd name="T17" fmla="*/ 0 60000 65536"/>
                <a:gd name="T18" fmla="*/ 0 60000 65536"/>
                <a:gd name="T19" fmla="*/ 0 60000 65536"/>
                <a:gd name="T20" fmla="*/ 0 60000 65536"/>
                <a:gd name="T21" fmla="*/ 0 w 104"/>
                <a:gd name="T22" fmla="*/ 0 h 96"/>
                <a:gd name="T23" fmla="*/ 104 w 104"/>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96">
                  <a:moveTo>
                    <a:pt x="88" y="96"/>
                  </a:moveTo>
                  <a:lnTo>
                    <a:pt x="88" y="96"/>
                  </a:lnTo>
                  <a:lnTo>
                    <a:pt x="0" y="80"/>
                  </a:lnTo>
                  <a:lnTo>
                    <a:pt x="16" y="0"/>
                  </a:lnTo>
                  <a:lnTo>
                    <a:pt x="104" y="16"/>
                  </a:lnTo>
                  <a:lnTo>
                    <a:pt x="88"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85" name="Freeform 1655"/>
            <p:cNvSpPr>
              <a:spLocks/>
            </p:cNvSpPr>
            <p:nvPr/>
          </p:nvSpPr>
          <p:spPr bwMode="auto">
            <a:xfrm>
              <a:off x="1996" y="2888"/>
              <a:ext cx="96" cy="104"/>
            </a:xfrm>
            <a:custGeom>
              <a:avLst/>
              <a:gdLst>
                <a:gd name="T0" fmla="*/ 80 w 96"/>
                <a:gd name="T1" fmla="*/ 104 h 104"/>
                <a:gd name="T2" fmla="*/ 80 w 96"/>
                <a:gd name="T3" fmla="*/ 104 h 104"/>
                <a:gd name="T4" fmla="*/ 0 w 96"/>
                <a:gd name="T5" fmla="*/ 80 h 104"/>
                <a:gd name="T6" fmla="*/ 24 w 96"/>
                <a:gd name="T7" fmla="*/ 0 h 104"/>
                <a:gd name="T8" fmla="*/ 96 w 96"/>
                <a:gd name="T9" fmla="*/ 24 h 104"/>
                <a:gd name="T10" fmla="*/ 80 w 96"/>
                <a:gd name="T11" fmla="*/ 104 h 104"/>
                <a:gd name="T12" fmla="*/ 80 w 96"/>
                <a:gd name="T13" fmla="*/ 104 h 104"/>
                <a:gd name="T14" fmla="*/ 0 60000 65536"/>
                <a:gd name="T15" fmla="*/ 0 60000 65536"/>
                <a:gd name="T16" fmla="*/ 0 60000 65536"/>
                <a:gd name="T17" fmla="*/ 0 60000 65536"/>
                <a:gd name="T18" fmla="*/ 0 60000 65536"/>
                <a:gd name="T19" fmla="*/ 0 60000 65536"/>
                <a:gd name="T20" fmla="*/ 0 60000 65536"/>
                <a:gd name="T21" fmla="*/ 0 w 96"/>
                <a:gd name="T22" fmla="*/ 0 h 104"/>
                <a:gd name="T23" fmla="*/ 96 w 9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04">
                  <a:moveTo>
                    <a:pt x="80" y="104"/>
                  </a:moveTo>
                  <a:lnTo>
                    <a:pt x="80" y="104"/>
                  </a:lnTo>
                  <a:lnTo>
                    <a:pt x="0" y="80"/>
                  </a:lnTo>
                  <a:lnTo>
                    <a:pt x="24" y="0"/>
                  </a:lnTo>
                  <a:lnTo>
                    <a:pt x="96" y="24"/>
                  </a:lnTo>
                  <a:lnTo>
                    <a:pt x="80"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86" name="Freeform 1656"/>
            <p:cNvSpPr>
              <a:spLocks/>
            </p:cNvSpPr>
            <p:nvPr/>
          </p:nvSpPr>
          <p:spPr bwMode="auto">
            <a:xfrm>
              <a:off x="1924" y="2864"/>
              <a:ext cx="96" cy="104"/>
            </a:xfrm>
            <a:custGeom>
              <a:avLst/>
              <a:gdLst>
                <a:gd name="T0" fmla="*/ 72 w 96"/>
                <a:gd name="T1" fmla="*/ 104 h 104"/>
                <a:gd name="T2" fmla="*/ 72 w 96"/>
                <a:gd name="T3" fmla="*/ 104 h 104"/>
                <a:gd name="T4" fmla="*/ 0 w 96"/>
                <a:gd name="T5" fmla="*/ 80 h 104"/>
                <a:gd name="T6" fmla="*/ 24 w 96"/>
                <a:gd name="T7" fmla="*/ 0 h 104"/>
                <a:gd name="T8" fmla="*/ 96 w 96"/>
                <a:gd name="T9" fmla="*/ 32 h 104"/>
                <a:gd name="T10" fmla="*/ 72 w 96"/>
                <a:gd name="T11" fmla="*/ 104 h 104"/>
                <a:gd name="T12" fmla="*/ 72 w 96"/>
                <a:gd name="T13" fmla="*/ 104 h 104"/>
                <a:gd name="T14" fmla="*/ 0 60000 65536"/>
                <a:gd name="T15" fmla="*/ 0 60000 65536"/>
                <a:gd name="T16" fmla="*/ 0 60000 65536"/>
                <a:gd name="T17" fmla="*/ 0 60000 65536"/>
                <a:gd name="T18" fmla="*/ 0 60000 65536"/>
                <a:gd name="T19" fmla="*/ 0 60000 65536"/>
                <a:gd name="T20" fmla="*/ 0 60000 65536"/>
                <a:gd name="T21" fmla="*/ 0 w 96"/>
                <a:gd name="T22" fmla="*/ 0 h 104"/>
                <a:gd name="T23" fmla="*/ 96 w 9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04">
                  <a:moveTo>
                    <a:pt x="72" y="104"/>
                  </a:moveTo>
                  <a:lnTo>
                    <a:pt x="72" y="104"/>
                  </a:lnTo>
                  <a:lnTo>
                    <a:pt x="0" y="80"/>
                  </a:lnTo>
                  <a:lnTo>
                    <a:pt x="24" y="0"/>
                  </a:lnTo>
                  <a:lnTo>
                    <a:pt x="96" y="32"/>
                  </a:lnTo>
                  <a:lnTo>
                    <a:pt x="72"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87" name="Freeform 1657"/>
            <p:cNvSpPr>
              <a:spLocks/>
            </p:cNvSpPr>
            <p:nvPr/>
          </p:nvSpPr>
          <p:spPr bwMode="auto">
            <a:xfrm>
              <a:off x="1860" y="2840"/>
              <a:ext cx="96" cy="104"/>
            </a:xfrm>
            <a:custGeom>
              <a:avLst/>
              <a:gdLst>
                <a:gd name="T0" fmla="*/ 64 w 96"/>
                <a:gd name="T1" fmla="*/ 104 h 104"/>
                <a:gd name="T2" fmla="*/ 56 w 96"/>
                <a:gd name="T3" fmla="*/ 104 h 104"/>
                <a:gd name="T4" fmla="*/ 0 w 96"/>
                <a:gd name="T5" fmla="*/ 72 h 104"/>
                <a:gd name="T6" fmla="*/ 32 w 96"/>
                <a:gd name="T7" fmla="*/ 0 h 104"/>
                <a:gd name="T8" fmla="*/ 96 w 96"/>
                <a:gd name="T9" fmla="*/ 32 h 104"/>
                <a:gd name="T10" fmla="*/ 64 w 96"/>
                <a:gd name="T11" fmla="*/ 104 h 104"/>
                <a:gd name="T12" fmla="*/ 64 w 96"/>
                <a:gd name="T13" fmla="*/ 104 h 104"/>
                <a:gd name="T14" fmla="*/ 0 60000 65536"/>
                <a:gd name="T15" fmla="*/ 0 60000 65536"/>
                <a:gd name="T16" fmla="*/ 0 60000 65536"/>
                <a:gd name="T17" fmla="*/ 0 60000 65536"/>
                <a:gd name="T18" fmla="*/ 0 60000 65536"/>
                <a:gd name="T19" fmla="*/ 0 60000 65536"/>
                <a:gd name="T20" fmla="*/ 0 60000 65536"/>
                <a:gd name="T21" fmla="*/ 0 w 96"/>
                <a:gd name="T22" fmla="*/ 0 h 104"/>
                <a:gd name="T23" fmla="*/ 96 w 9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04">
                  <a:moveTo>
                    <a:pt x="64" y="104"/>
                  </a:moveTo>
                  <a:lnTo>
                    <a:pt x="56" y="104"/>
                  </a:lnTo>
                  <a:lnTo>
                    <a:pt x="0" y="72"/>
                  </a:lnTo>
                  <a:lnTo>
                    <a:pt x="32" y="0"/>
                  </a:lnTo>
                  <a:lnTo>
                    <a:pt x="96" y="32"/>
                  </a:lnTo>
                  <a:lnTo>
                    <a:pt x="6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88" name="Freeform 1658"/>
            <p:cNvSpPr>
              <a:spLocks/>
            </p:cNvSpPr>
            <p:nvPr/>
          </p:nvSpPr>
          <p:spPr bwMode="auto">
            <a:xfrm>
              <a:off x="1804" y="2808"/>
              <a:ext cx="96" cy="104"/>
            </a:xfrm>
            <a:custGeom>
              <a:avLst/>
              <a:gdLst>
                <a:gd name="T0" fmla="*/ 48 w 96"/>
                <a:gd name="T1" fmla="*/ 104 h 104"/>
                <a:gd name="T2" fmla="*/ 48 w 96"/>
                <a:gd name="T3" fmla="*/ 104 h 104"/>
                <a:gd name="T4" fmla="*/ 0 w 96"/>
                <a:gd name="T5" fmla="*/ 64 h 104"/>
                <a:gd name="T6" fmla="*/ 40 w 96"/>
                <a:gd name="T7" fmla="*/ 0 h 104"/>
                <a:gd name="T8" fmla="*/ 96 w 96"/>
                <a:gd name="T9" fmla="*/ 32 h 104"/>
                <a:gd name="T10" fmla="*/ 56 w 96"/>
                <a:gd name="T11" fmla="*/ 104 h 104"/>
                <a:gd name="T12" fmla="*/ 48 w 96"/>
                <a:gd name="T13" fmla="*/ 104 h 104"/>
                <a:gd name="T14" fmla="*/ 0 60000 65536"/>
                <a:gd name="T15" fmla="*/ 0 60000 65536"/>
                <a:gd name="T16" fmla="*/ 0 60000 65536"/>
                <a:gd name="T17" fmla="*/ 0 60000 65536"/>
                <a:gd name="T18" fmla="*/ 0 60000 65536"/>
                <a:gd name="T19" fmla="*/ 0 60000 65536"/>
                <a:gd name="T20" fmla="*/ 0 60000 65536"/>
                <a:gd name="T21" fmla="*/ 0 w 96"/>
                <a:gd name="T22" fmla="*/ 0 h 104"/>
                <a:gd name="T23" fmla="*/ 96 w 9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04">
                  <a:moveTo>
                    <a:pt x="48" y="104"/>
                  </a:moveTo>
                  <a:lnTo>
                    <a:pt x="48" y="104"/>
                  </a:lnTo>
                  <a:lnTo>
                    <a:pt x="0" y="64"/>
                  </a:lnTo>
                  <a:lnTo>
                    <a:pt x="40" y="0"/>
                  </a:lnTo>
                  <a:lnTo>
                    <a:pt x="96" y="32"/>
                  </a:lnTo>
                  <a:lnTo>
                    <a:pt x="56" y="104"/>
                  </a:lnTo>
                  <a:lnTo>
                    <a:pt x="48"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89" name="Freeform 1659"/>
            <p:cNvSpPr>
              <a:spLocks/>
            </p:cNvSpPr>
            <p:nvPr/>
          </p:nvSpPr>
          <p:spPr bwMode="auto">
            <a:xfrm>
              <a:off x="1756" y="2768"/>
              <a:ext cx="96" cy="104"/>
            </a:xfrm>
            <a:custGeom>
              <a:avLst/>
              <a:gdLst>
                <a:gd name="T0" fmla="*/ 40 w 96"/>
                <a:gd name="T1" fmla="*/ 104 h 104"/>
                <a:gd name="T2" fmla="*/ 40 w 96"/>
                <a:gd name="T3" fmla="*/ 104 h 104"/>
                <a:gd name="T4" fmla="*/ 0 w 96"/>
                <a:gd name="T5" fmla="*/ 64 h 104"/>
                <a:gd name="T6" fmla="*/ 56 w 96"/>
                <a:gd name="T7" fmla="*/ 0 h 104"/>
                <a:gd name="T8" fmla="*/ 96 w 96"/>
                <a:gd name="T9" fmla="*/ 40 h 104"/>
                <a:gd name="T10" fmla="*/ 48 w 96"/>
                <a:gd name="T11" fmla="*/ 104 h 104"/>
                <a:gd name="T12" fmla="*/ 40 w 96"/>
                <a:gd name="T13" fmla="*/ 104 h 104"/>
                <a:gd name="T14" fmla="*/ 0 60000 65536"/>
                <a:gd name="T15" fmla="*/ 0 60000 65536"/>
                <a:gd name="T16" fmla="*/ 0 60000 65536"/>
                <a:gd name="T17" fmla="*/ 0 60000 65536"/>
                <a:gd name="T18" fmla="*/ 0 60000 65536"/>
                <a:gd name="T19" fmla="*/ 0 60000 65536"/>
                <a:gd name="T20" fmla="*/ 0 60000 65536"/>
                <a:gd name="T21" fmla="*/ 0 w 96"/>
                <a:gd name="T22" fmla="*/ 0 h 104"/>
                <a:gd name="T23" fmla="*/ 96 w 9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04">
                  <a:moveTo>
                    <a:pt x="40" y="104"/>
                  </a:moveTo>
                  <a:lnTo>
                    <a:pt x="40" y="104"/>
                  </a:lnTo>
                  <a:lnTo>
                    <a:pt x="0" y="64"/>
                  </a:lnTo>
                  <a:lnTo>
                    <a:pt x="56" y="0"/>
                  </a:lnTo>
                  <a:lnTo>
                    <a:pt x="96" y="40"/>
                  </a:lnTo>
                  <a:lnTo>
                    <a:pt x="48" y="104"/>
                  </a:lnTo>
                  <a:lnTo>
                    <a:pt x="40"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90" name="Freeform 1660"/>
            <p:cNvSpPr>
              <a:spLocks/>
            </p:cNvSpPr>
            <p:nvPr/>
          </p:nvSpPr>
          <p:spPr bwMode="auto">
            <a:xfrm>
              <a:off x="1716" y="2736"/>
              <a:ext cx="96" cy="96"/>
            </a:xfrm>
            <a:custGeom>
              <a:avLst/>
              <a:gdLst>
                <a:gd name="T0" fmla="*/ 32 w 96"/>
                <a:gd name="T1" fmla="*/ 88 h 96"/>
                <a:gd name="T2" fmla="*/ 32 w 96"/>
                <a:gd name="T3" fmla="*/ 88 h 96"/>
                <a:gd name="T4" fmla="*/ 0 w 96"/>
                <a:gd name="T5" fmla="*/ 48 h 96"/>
                <a:gd name="T6" fmla="*/ 72 w 96"/>
                <a:gd name="T7" fmla="*/ 0 h 96"/>
                <a:gd name="T8" fmla="*/ 96 w 96"/>
                <a:gd name="T9" fmla="*/ 40 h 96"/>
                <a:gd name="T10" fmla="*/ 40 w 96"/>
                <a:gd name="T11" fmla="*/ 96 h 96"/>
                <a:gd name="T12" fmla="*/ 32 w 96"/>
                <a:gd name="T13" fmla="*/ 88 h 96"/>
                <a:gd name="T14" fmla="*/ 0 60000 65536"/>
                <a:gd name="T15" fmla="*/ 0 60000 65536"/>
                <a:gd name="T16" fmla="*/ 0 60000 65536"/>
                <a:gd name="T17" fmla="*/ 0 60000 65536"/>
                <a:gd name="T18" fmla="*/ 0 60000 65536"/>
                <a:gd name="T19" fmla="*/ 0 60000 65536"/>
                <a:gd name="T20" fmla="*/ 0 60000 65536"/>
                <a:gd name="T21" fmla="*/ 0 w 96"/>
                <a:gd name="T22" fmla="*/ 0 h 96"/>
                <a:gd name="T23" fmla="*/ 96 w 96"/>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96">
                  <a:moveTo>
                    <a:pt x="32" y="88"/>
                  </a:moveTo>
                  <a:lnTo>
                    <a:pt x="32" y="88"/>
                  </a:lnTo>
                  <a:lnTo>
                    <a:pt x="0" y="48"/>
                  </a:lnTo>
                  <a:lnTo>
                    <a:pt x="72" y="0"/>
                  </a:lnTo>
                  <a:lnTo>
                    <a:pt x="96" y="40"/>
                  </a:lnTo>
                  <a:lnTo>
                    <a:pt x="40" y="96"/>
                  </a:lnTo>
                  <a:lnTo>
                    <a:pt x="32"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91" name="Freeform 1661"/>
            <p:cNvSpPr>
              <a:spLocks/>
            </p:cNvSpPr>
            <p:nvPr/>
          </p:nvSpPr>
          <p:spPr bwMode="auto">
            <a:xfrm>
              <a:off x="1692" y="2696"/>
              <a:ext cx="96" cy="88"/>
            </a:xfrm>
            <a:custGeom>
              <a:avLst/>
              <a:gdLst>
                <a:gd name="T0" fmla="*/ 24 w 96"/>
                <a:gd name="T1" fmla="*/ 80 h 88"/>
                <a:gd name="T2" fmla="*/ 24 w 96"/>
                <a:gd name="T3" fmla="*/ 80 h 88"/>
                <a:gd name="T4" fmla="*/ 0 w 96"/>
                <a:gd name="T5" fmla="*/ 24 h 88"/>
                <a:gd name="T6" fmla="*/ 80 w 96"/>
                <a:gd name="T7" fmla="*/ 0 h 88"/>
                <a:gd name="T8" fmla="*/ 96 w 96"/>
                <a:gd name="T9" fmla="*/ 48 h 88"/>
                <a:gd name="T10" fmla="*/ 24 w 96"/>
                <a:gd name="T11" fmla="*/ 88 h 88"/>
                <a:gd name="T12" fmla="*/ 24 w 96"/>
                <a:gd name="T13" fmla="*/ 80 h 88"/>
                <a:gd name="T14" fmla="*/ 0 60000 65536"/>
                <a:gd name="T15" fmla="*/ 0 60000 65536"/>
                <a:gd name="T16" fmla="*/ 0 60000 65536"/>
                <a:gd name="T17" fmla="*/ 0 60000 65536"/>
                <a:gd name="T18" fmla="*/ 0 60000 65536"/>
                <a:gd name="T19" fmla="*/ 0 60000 65536"/>
                <a:gd name="T20" fmla="*/ 0 60000 65536"/>
                <a:gd name="T21" fmla="*/ 0 w 96"/>
                <a:gd name="T22" fmla="*/ 0 h 88"/>
                <a:gd name="T23" fmla="*/ 96 w 96"/>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88">
                  <a:moveTo>
                    <a:pt x="24" y="80"/>
                  </a:moveTo>
                  <a:lnTo>
                    <a:pt x="24" y="80"/>
                  </a:lnTo>
                  <a:lnTo>
                    <a:pt x="0" y="24"/>
                  </a:lnTo>
                  <a:lnTo>
                    <a:pt x="80" y="0"/>
                  </a:lnTo>
                  <a:lnTo>
                    <a:pt x="96" y="48"/>
                  </a:lnTo>
                  <a:lnTo>
                    <a:pt x="24" y="88"/>
                  </a:lnTo>
                  <a:lnTo>
                    <a:pt x="24"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92" name="Freeform 1662"/>
            <p:cNvSpPr>
              <a:spLocks/>
            </p:cNvSpPr>
            <p:nvPr/>
          </p:nvSpPr>
          <p:spPr bwMode="auto">
            <a:xfrm>
              <a:off x="1684" y="2656"/>
              <a:ext cx="88" cy="64"/>
            </a:xfrm>
            <a:custGeom>
              <a:avLst/>
              <a:gdLst>
                <a:gd name="T0" fmla="*/ 8 w 88"/>
                <a:gd name="T1" fmla="*/ 64 h 64"/>
                <a:gd name="T2" fmla="*/ 8 w 88"/>
                <a:gd name="T3" fmla="*/ 56 h 64"/>
                <a:gd name="T4" fmla="*/ 0 w 88"/>
                <a:gd name="T5" fmla="*/ 8 h 64"/>
                <a:gd name="T6" fmla="*/ 80 w 88"/>
                <a:gd name="T7" fmla="*/ 0 h 64"/>
                <a:gd name="T8" fmla="*/ 88 w 88"/>
                <a:gd name="T9" fmla="*/ 48 h 64"/>
                <a:gd name="T10" fmla="*/ 8 w 88"/>
                <a:gd name="T11" fmla="*/ 64 h 64"/>
                <a:gd name="T12" fmla="*/ 8 w 88"/>
                <a:gd name="T13" fmla="*/ 64 h 64"/>
                <a:gd name="T14" fmla="*/ 0 60000 65536"/>
                <a:gd name="T15" fmla="*/ 0 60000 65536"/>
                <a:gd name="T16" fmla="*/ 0 60000 65536"/>
                <a:gd name="T17" fmla="*/ 0 60000 65536"/>
                <a:gd name="T18" fmla="*/ 0 60000 65536"/>
                <a:gd name="T19" fmla="*/ 0 60000 65536"/>
                <a:gd name="T20" fmla="*/ 0 60000 65536"/>
                <a:gd name="T21" fmla="*/ 0 w 88"/>
                <a:gd name="T22" fmla="*/ 0 h 64"/>
                <a:gd name="T23" fmla="*/ 88 w 88"/>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64">
                  <a:moveTo>
                    <a:pt x="8" y="64"/>
                  </a:moveTo>
                  <a:lnTo>
                    <a:pt x="8" y="56"/>
                  </a:lnTo>
                  <a:lnTo>
                    <a:pt x="0" y="8"/>
                  </a:lnTo>
                  <a:lnTo>
                    <a:pt x="80" y="0"/>
                  </a:lnTo>
                  <a:lnTo>
                    <a:pt x="88" y="48"/>
                  </a:lnTo>
                  <a:lnTo>
                    <a:pt x="8"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93" name="Freeform 1663"/>
            <p:cNvSpPr>
              <a:spLocks/>
            </p:cNvSpPr>
            <p:nvPr/>
          </p:nvSpPr>
          <p:spPr bwMode="auto">
            <a:xfrm>
              <a:off x="1684" y="2600"/>
              <a:ext cx="88" cy="64"/>
            </a:xfrm>
            <a:custGeom>
              <a:avLst/>
              <a:gdLst>
                <a:gd name="T0" fmla="*/ 0 w 88"/>
                <a:gd name="T1" fmla="*/ 56 h 64"/>
                <a:gd name="T2" fmla="*/ 0 w 88"/>
                <a:gd name="T3" fmla="*/ 56 h 64"/>
                <a:gd name="T4" fmla="*/ 8 w 88"/>
                <a:gd name="T5" fmla="*/ 0 h 64"/>
                <a:gd name="T6" fmla="*/ 88 w 88"/>
                <a:gd name="T7" fmla="*/ 8 h 64"/>
                <a:gd name="T8" fmla="*/ 80 w 88"/>
                <a:gd name="T9" fmla="*/ 64 h 64"/>
                <a:gd name="T10" fmla="*/ 0 w 88"/>
                <a:gd name="T11" fmla="*/ 64 h 64"/>
                <a:gd name="T12" fmla="*/ 0 w 88"/>
                <a:gd name="T13" fmla="*/ 56 h 64"/>
                <a:gd name="T14" fmla="*/ 0 60000 65536"/>
                <a:gd name="T15" fmla="*/ 0 60000 65536"/>
                <a:gd name="T16" fmla="*/ 0 60000 65536"/>
                <a:gd name="T17" fmla="*/ 0 60000 65536"/>
                <a:gd name="T18" fmla="*/ 0 60000 65536"/>
                <a:gd name="T19" fmla="*/ 0 60000 65536"/>
                <a:gd name="T20" fmla="*/ 0 60000 65536"/>
                <a:gd name="T21" fmla="*/ 0 w 88"/>
                <a:gd name="T22" fmla="*/ 0 h 64"/>
                <a:gd name="T23" fmla="*/ 88 w 88"/>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64">
                  <a:moveTo>
                    <a:pt x="0" y="56"/>
                  </a:moveTo>
                  <a:lnTo>
                    <a:pt x="0" y="56"/>
                  </a:lnTo>
                  <a:lnTo>
                    <a:pt x="8" y="0"/>
                  </a:lnTo>
                  <a:lnTo>
                    <a:pt x="88" y="8"/>
                  </a:lnTo>
                  <a:lnTo>
                    <a:pt x="80" y="64"/>
                  </a:lnTo>
                  <a:lnTo>
                    <a:pt x="0" y="64"/>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94" name="Freeform 1664"/>
            <p:cNvSpPr>
              <a:spLocks/>
            </p:cNvSpPr>
            <p:nvPr/>
          </p:nvSpPr>
          <p:spPr bwMode="auto">
            <a:xfrm>
              <a:off x="1692" y="2536"/>
              <a:ext cx="96" cy="80"/>
            </a:xfrm>
            <a:custGeom>
              <a:avLst/>
              <a:gdLst>
                <a:gd name="T0" fmla="*/ 0 w 96"/>
                <a:gd name="T1" fmla="*/ 56 h 80"/>
                <a:gd name="T2" fmla="*/ 0 w 96"/>
                <a:gd name="T3" fmla="*/ 56 h 80"/>
                <a:gd name="T4" fmla="*/ 16 w 96"/>
                <a:gd name="T5" fmla="*/ 0 h 80"/>
                <a:gd name="T6" fmla="*/ 96 w 96"/>
                <a:gd name="T7" fmla="*/ 24 h 80"/>
                <a:gd name="T8" fmla="*/ 80 w 96"/>
                <a:gd name="T9" fmla="*/ 80 h 80"/>
                <a:gd name="T10" fmla="*/ 0 w 96"/>
                <a:gd name="T11" fmla="*/ 64 h 80"/>
                <a:gd name="T12" fmla="*/ 0 w 96"/>
                <a:gd name="T13" fmla="*/ 56 h 80"/>
                <a:gd name="T14" fmla="*/ 0 60000 65536"/>
                <a:gd name="T15" fmla="*/ 0 60000 65536"/>
                <a:gd name="T16" fmla="*/ 0 60000 65536"/>
                <a:gd name="T17" fmla="*/ 0 60000 65536"/>
                <a:gd name="T18" fmla="*/ 0 60000 65536"/>
                <a:gd name="T19" fmla="*/ 0 60000 65536"/>
                <a:gd name="T20" fmla="*/ 0 60000 65536"/>
                <a:gd name="T21" fmla="*/ 0 w 96"/>
                <a:gd name="T22" fmla="*/ 0 h 80"/>
                <a:gd name="T23" fmla="*/ 96 w 9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80">
                  <a:moveTo>
                    <a:pt x="0" y="56"/>
                  </a:moveTo>
                  <a:lnTo>
                    <a:pt x="0" y="56"/>
                  </a:lnTo>
                  <a:lnTo>
                    <a:pt x="16" y="0"/>
                  </a:lnTo>
                  <a:lnTo>
                    <a:pt x="96" y="24"/>
                  </a:lnTo>
                  <a:lnTo>
                    <a:pt x="80" y="80"/>
                  </a:lnTo>
                  <a:lnTo>
                    <a:pt x="0" y="64"/>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95" name="Freeform 1665"/>
            <p:cNvSpPr>
              <a:spLocks/>
            </p:cNvSpPr>
            <p:nvPr/>
          </p:nvSpPr>
          <p:spPr bwMode="auto">
            <a:xfrm>
              <a:off x="1708" y="2472"/>
              <a:ext cx="104" cy="96"/>
            </a:xfrm>
            <a:custGeom>
              <a:avLst/>
              <a:gdLst>
                <a:gd name="T0" fmla="*/ 0 w 104"/>
                <a:gd name="T1" fmla="*/ 64 h 96"/>
                <a:gd name="T2" fmla="*/ 8 w 104"/>
                <a:gd name="T3" fmla="*/ 56 h 96"/>
                <a:gd name="T4" fmla="*/ 32 w 104"/>
                <a:gd name="T5" fmla="*/ 0 h 96"/>
                <a:gd name="T6" fmla="*/ 104 w 104"/>
                <a:gd name="T7" fmla="*/ 40 h 96"/>
                <a:gd name="T8" fmla="*/ 80 w 104"/>
                <a:gd name="T9" fmla="*/ 96 h 96"/>
                <a:gd name="T10" fmla="*/ 0 w 104"/>
                <a:gd name="T11" fmla="*/ 64 h 96"/>
                <a:gd name="T12" fmla="*/ 0 w 104"/>
                <a:gd name="T13" fmla="*/ 64 h 96"/>
                <a:gd name="T14" fmla="*/ 0 60000 65536"/>
                <a:gd name="T15" fmla="*/ 0 60000 65536"/>
                <a:gd name="T16" fmla="*/ 0 60000 65536"/>
                <a:gd name="T17" fmla="*/ 0 60000 65536"/>
                <a:gd name="T18" fmla="*/ 0 60000 65536"/>
                <a:gd name="T19" fmla="*/ 0 60000 65536"/>
                <a:gd name="T20" fmla="*/ 0 60000 65536"/>
                <a:gd name="T21" fmla="*/ 0 w 104"/>
                <a:gd name="T22" fmla="*/ 0 h 96"/>
                <a:gd name="T23" fmla="*/ 104 w 104"/>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96">
                  <a:moveTo>
                    <a:pt x="0" y="64"/>
                  </a:moveTo>
                  <a:lnTo>
                    <a:pt x="8" y="56"/>
                  </a:lnTo>
                  <a:lnTo>
                    <a:pt x="32" y="0"/>
                  </a:lnTo>
                  <a:lnTo>
                    <a:pt x="104" y="40"/>
                  </a:lnTo>
                  <a:lnTo>
                    <a:pt x="80" y="96"/>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96" name="Freeform 1666"/>
            <p:cNvSpPr>
              <a:spLocks/>
            </p:cNvSpPr>
            <p:nvPr/>
          </p:nvSpPr>
          <p:spPr bwMode="auto">
            <a:xfrm>
              <a:off x="1740" y="2416"/>
              <a:ext cx="112" cy="104"/>
            </a:xfrm>
            <a:custGeom>
              <a:avLst/>
              <a:gdLst>
                <a:gd name="T0" fmla="*/ 0 w 112"/>
                <a:gd name="T1" fmla="*/ 56 h 104"/>
                <a:gd name="T2" fmla="*/ 8 w 112"/>
                <a:gd name="T3" fmla="*/ 56 h 104"/>
                <a:gd name="T4" fmla="*/ 48 w 112"/>
                <a:gd name="T5" fmla="*/ 0 h 104"/>
                <a:gd name="T6" fmla="*/ 112 w 112"/>
                <a:gd name="T7" fmla="*/ 48 h 104"/>
                <a:gd name="T8" fmla="*/ 72 w 112"/>
                <a:gd name="T9" fmla="*/ 104 h 104"/>
                <a:gd name="T10" fmla="*/ 0 w 112"/>
                <a:gd name="T11" fmla="*/ 56 h 104"/>
                <a:gd name="T12" fmla="*/ 0 w 112"/>
                <a:gd name="T13" fmla="*/ 56 h 104"/>
                <a:gd name="T14" fmla="*/ 0 60000 65536"/>
                <a:gd name="T15" fmla="*/ 0 60000 65536"/>
                <a:gd name="T16" fmla="*/ 0 60000 65536"/>
                <a:gd name="T17" fmla="*/ 0 60000 65536"/>
                <a:gd name="T18" fmla="*/ 0 60000 65536"/>
                <a:gd name="T19" fmla="*/ 0 60000 65536"/>
                <a:gd name="T20" fmla="*/ 0 60000 65536"/>
                <a:gd name="T21" fmla="*/ 0 w 112"/>
                <a:gd name="T22" fmla="*/ 0 h 104"/>
                <a:gd name="T23" fmla="*/ 112 w 112"/>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04">
                  <a:moveTo>
                    <a:pt x="0" y="56"/>
                  </a:moveTo>
                  <a:lnTo>
                    <a:pt x="8" y="56"/>
                  </a:lnTo>
                  <a:lnTo>
                    <a:pt x="48" y="0"/>
                  </a:lnTo>
                  <a:lnTo>
                    <a:pt x="112" y="48"/>
                  </a:lnTo>
                  <a:lnTo>
                    <a:pt x="72" y="104"/>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97" name="Freeform 1667"/>
            <p:cNvSpPr>
              <a:spLocks/>
            </p:cNvSpPr>
            <p:nvPr/>
          </p:nvSpPr>
          <p:spPr bwMode="auto">
            <a:xfrm>
              <a:off x="1788" y="2352"/>
              <a:ext cx="112" cy="112"/>
            </a:xfrm>
            <a:custGeom>
              <a:avLst/>
              <a:gdLst>
                <a:gd name="T0" fmla="*/ 0 w 112"/>
                <a:gd name="T1" fmla="*/ 64 h 112"/>
                <a:gd name="T2" fmla="*/ 0 w 112"/>
                <a:gd name="T3" fmla="*/ 56 h 112"/>
                <a:gd name="T4" fmla="*/ 48 w 112"/>
                <a:gd name="T5" fmla="*/ 0 h 112"/>
                <a:gd name="T6" fmla="*/ 112 w 112"/>
                <a:gd name="T7" fmla="*/ 56 h 112"/>
                <a:gd name="T8" fmla="*/ 64 w 112"/>
                <a:gd name="T9" fmla="*/ 112 h 112"/>
                <a:gd name="T10" fmla="*/ 0 w 112"/>
                <a:gd name="T11" fmla="*/ 64 h 112"/>
                <a:gd name="T12" fmla="*/ 0 w 112"/>
                <a:gd name="T13" fmla="*/ 64 h 112"/>
                <a:gd name="T14" fmla="*/ 0 60000 65536"/>
                <a:gd name="T15" fmla="*/ 0 60000 65536"/>
                <a:gd name="T16" fmla="*/ 0 60000 65536"/>
                <a:gd name="T17" fmla="*/ 0 60000 65536"/>
                <a:gd name="T18" fmla="*/ 0 60000 65536"/>
                <a:gd name="T19" fmla="*/ 0 60000 65536"/>
                <a:gd name="T20" fmla="*/ 0 60000 65536"/>
                <a:gd name="T21" fmla="*/ 0 w 112"/>
                <a:gd name="T22" fmla="*/ 0 h 112"/>
                <a:gd name="T23" fmla="*/ 112 w 112"/>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12">
                  <a:moveTo>
                    <a:pt x="0" y="64"/>
                  </a:moveTo>
                  <a:lnTo>
                    <a:pt x="0" y="56"/>
                  </a:lnTo>
                  <a:lnTo>
                    <a:pt x="48" y="0"/>
                  </a:lnTo>
                  <a:lnTo>
                    <a:pt x="112" y="56"/>
                  </a:lnTo>
                  <a:lnTo>
                    <a:pt x="64" y="112"/>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98" name="Freeform 1668"/>
            <p:cNvSpPr>
              <a:spLocks/>
            </p:cNvSpPr>
            <p:nvPr/>
          </p:nvSpPr>
          <p:spPr bwMode="auto">
            <a:xfrm>
              <a:off x="1836" y="2296"/>
              <a:ext cx="120" cy="120"/>
            </a:xfrm>
            <a:custGeom>
              <a:avLst/>
              <a:gdLst>
                <a:gd name="T0" fmla="*/ 0 w 120"/>
                <a:gd name="T1" fmla="*/ 56 h 120"/>
                <a:gd name="T2" fmla="*/ 0 w 120"/>
                <a:gd name="T3" fmla="*/ 56 h 120"/>
                <a:gd name="T4" fmla="*/ 64 w 120"/>
                <a:gd name="T5" fmla="*/ 0 h 120"/>
                <a:gd name="T6" fmla="*/ 120 w 120"/>
                <a:gd name="T7" fmla="*/ 64 h 120"/>
                <a:gd name="T8" fmla="*/ 56 w 120"/>
                <a:gd name="T9" fmla="*/ 120 h 120"/>
                <a:gd name="T10" fmla="*/ 0 w 120"/>
                <a:gd name="T11" fmla="*/ 56 h 120"/>
                <a:gd name="T12" fmla="*/ 0 w 120"/>
                <a:gd name="T13" fmla="*/ 56 h 120"/>
                <a:gd name="T14" fmla="*/ 0 60000 65536"/>
                <a:gd name="T15" fmla="*/ 0 60000 65536"/>
                <a:gd name="T16" fmla="*/ 0 60000 65536"/>
                <a:gd name="T17" fmla="*/ 0 60000 65536"/>
                <a:gd name="T18" fmla="*/ 0 60000 65536"/>
                <a:gd name="T19" fmla="*/ 0 60000 65536"/>
                <a:gd name="T20" fmla="*/ 0 60000 65536"/>
                <a:gd name="T21" fmla="*/ 0 w 120"/>
                <a:gd name="T22" fmla="*/ 0 h 120"/>
                <a:gd name="T23" fmla="*/ 120 w 120"/>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20">
                  <a:moveTo>
                    <a:pt x="0" y="56"/>
                  </a:moveTo>
                  <a:lnTo>
                    <a:pt x="0" y="56"/>
                  </a:lnTo>
                  <a:lnTo>
                    <a:pt x="64" y="0"/>
                  </a:lnTo>
                  <a:lnTo>
                    <a:pt x="120" y="64"/>
                  </a:lnTo>
                  <a:lnTo>
                    <a:pt x="56" y="120"/>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99" name="Freeform 1669"/>
            <p:cNvSpPr>
              <a:spLocks/>
            </p:cNvSpPr>
            <p:nvPr/>
          </p:nvSpPr>
          <p:spPr bwMode="auto">
            <a:xfrm>
              <a:off x="1900" y="2240"/>
              <a:ext cx="120" cy="120"/>
            </a:xfrm>
            <a:custGeom>
              <a:avLst/>
              <a:gdLst>
                <a:gd name="T0" fmla="*/ 0 w 120"/>
                <a:gd name="T1" fmla="*/ 56 h 120"/>
                <a:gd name="T2" fmla="*/ 0 w 120"/>
                <a:gd name="T3" fmla="*/ 56 h 120"/>
                <a:gd name="T4" fmla="*/ 72 w 120"/>
                <a:gd name="T5" fmla="*/ 0 h 120"/>
                <a:gd name="T6" fmla="*/ 120 w 120"/>
                <a:gd name="T7" fmla="*/ 64 h 120"/>
                <a:gd name="T8" fmla="*/ 48 w 120"/>
                <a:gd name="T9" fmla="*/ 120 h 120"/>
                <a:gd name="T10" fmla="*/ 0 w 120"/>
                <a:gd name="T11" fmla="*/ 56 h 120"/>
                <a:gd name="T12" fmla="*/ 0 w 120"/>
                <a:gd name="T13" fmla="*/ 56 h 120"/>
                <a:gd name="T14" fmla="*/ 0 60000 65536"/>
                <a:gd name="T15" fmla="*/ 0 60000 65536"/>
                <a:gd name="T16" fmla="*/ 0 60000 65536"/>
                <a:gd name="T17" fmla="*/ 0 60000 65536"/>
                <a:gd name="T18" fmla="*/ 0 60000 65536"/>
                <a:gd name="T19" fmla="*/ 0 60000 65536"/>
                <a:gd name="T20" fmla="*/ 0 60000 65536"/>
                <a:gd name="T21" fmla="*/ 0 w 120"/>
                <a:gd name="T22" fmla="*/ 0 h 120"/>
                <a:gd name="T23" fmla="*/ 120 w 120"/>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20">
                  <a:moveTo>
                    <a:pt x="0" y="56"/>
                  </a:moveTo>
                  <a:lnTo>
                    <a:pt x="0" y="56"/>
                  </a:lnTo>
                  <a:lnTo>
                    <a:pt x="72" y="0"/>
                  </a:lnTo>
                  <a:lnTo>
                    <a:pt x="120" y="64"/>
                  </a:lnTo>
                  <a:lnTo>
                    <a:pt x="48" y="120"/>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00" name="Freeform 1670"/>
            <p:cNvSpPr>
              <a:spLocks/>
            </p:cNvSpPr>
            <p:nvPr/>
          </p:nvSpPr>
          <p:spPr bwMode="auto">
            <a:xfrm>
              <a:off x="1972" y="2184"/>
              <a:ext cx="120" cy="120"/>
            </a:xfrm>
            <a:custGeom>
              <a:avLst/>
              <a:gdLst>
                <a:gd name="T0" fmla="*/ 0 w 120"/>
                <a:gd name="T1" fmla="*/ 56 h 120"/>
                <a:gd name="T2" fmla="*/ 0 w 120"/>
                <a:gd name="T3" fmla="*/ 56 h 120"/>
                <a:gd name="T4" fmla="*/ 72 w 120"/>
                <a:gd name="T5" fmla="*/ 0 h 120"/>
                <a:gd name="T6" fmla="*/ 120 w 120"/>
                <a:gd name="T7" fmla="*/ 72 h 120"/>
                <a:gd name="T8" fmla="*/ 48 w 120"/>
                <a:gd name="T9" fmla="*/ 120 h 120"/>
                <a:gd name="T10" fmla="*/ 0 w 120"/>
                <a:gd name="T11" fmla="*/ 56 h 120"/>
                <a:gd name="T12" fmla="*/ 0 w 120"/>
                <a:gd name="T13" fmla="*/ 56 h 120"/>
                <a:gd name="T14" fmla="*/ 0 60000 65536"/>
                <a:gd name="T15" fmla="*/ 0 60000 65536"/>
                <a:gd name="T16" fmla="*/ 0 60000 65536"/>
                <a:gd name="T17" fmla="*/ 0 60000 65536"/>
                <a:gd name="T18" fmla="*/ 0 60000 65536"/>
                <a:gd name="T19" fmla="*/ 0 60000 65536"/>
                <a:gd name="T20" fmla="*/ 0 60000 65536"/>
                <a:gd name="T21" fmla="*/ 0 w 120"/>
                <a:gd name="T22" fmla="*/ 0 h 120"/>
                <a:gd name="T23" fmla="*/ 120 w 120"/>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120">
                  <a:moveTo>
                    <a:pt x="0" y="56"/>
                  </a:moveTo>
                  <a:lnTo>
                    <a:pt x="0" y="56"/>
                  </a:lnTo>
                  <a:lnTo>
                    <a:pt x="72" y="0"/>
                  </a:lnTo>
                  <a:lnTo>
                    <a:pt x="120" y="72"/>
                  </a:lnTo>
                  <a:lnTo>
                    <a:pt x="48" y="120"/>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01" name="Freeform 1671"/>
            <p:cNvSpPr>
              <a:spLocks/>
            </p:cNvSpPr>
            <p:nvPr/>
          </p:nvSpPr>
          <p:spPr bwMode="auto">
            <a:xfrm>
              <a:off x="2044" y="2136"/>
              <a:ext cx="136" cy="120"/>
            </a:xfrm>
            <a:custGeom>
              <a:avLst/>
              <a:gdLst>
                <a:gd name="T0" fmla="*/ 8 w 136"/>
                <a:gd name="T1" fmla="*/ 48 h 120"/>
                <a:gd name="T2" fmla="*/ 8 w 136"/>
                <a:gd name="T3" fmla="*/ 48 h 120"/>
                <a:gd name="T4" fmla="*/ 88 w 136"/>
                <a:gd name="T5" fmla="*/ 0 h 120"/>
                <a:gd name="T6" fmla="*/ 136 w 136"/>
                <a:gd name="T7" fmla="*/ 64 h 120"/>
                <a:gd name="T8" fmla="*/ 48 w 136"/>
                <a:gd name="T9" fmla="*/ 120 h 120"/>
                <a:gd name="T10" fmla="*/ 0 w 136"/>
                <a:gd name="T11" fmla="*/ 48 h 120"/>
                <a:gd name="T12" fmla="*/ 8 w 136"/>
                <a:gd name="T13" fmla="*/ 48 h 120"/>
                <a:gd name="T14" fmla="*/ 0 60000 65536"/>
                <a:gd name="T15" fmla="*/ 0 60000 65536"/>
                <a:gd name="T16" fmla="*/ 0 60000 65536"/>
                <a:gd name="T17" fmla="*/ 0 60000 65536"/>
                <a:gd name="T18" fmla="*/ 0 60000 65536"/>
                <a:gd name="T19" fmla="*/ 0 60000 65536"/>
                <a:gd name="T20" fmla="*/ 0 60000 65536"/>
                <a:gd name="T21" fmla="*/ 0 w 136"/>
                <a:gd name="T22" fmla="*/ 0 h 120"/>
                <a:gd name="T23" fmla="*/ 136 w 136"/>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0">
                  <a:moveTo>
                    <a:pt x="8" y="48"/>
                  </a:moveTo>
                  <a:lnTo>
                    <a:pt x="8" y="48"/>
                  </a:lnTo>
                  <a:lnTo>
                    <a:pt x="88" y="0"/>
                  </a:lnTo>
                  <a:lnTo>
                    <a:pt x="136" y="64"/>
                  </a:lnTo>
                  <a:lnTo>
                    <a:pt x="48" y="120"/>
                  </a:lnTo>
                  <a:lnTo>
                    <a:pt x="0" y="48"/>
                  </a:lnTo>
                  <a:lnTo>
                    <a:pt x="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02" name="Freeform 1672"/>
            <p:cNvSpPr>
              <a:spLocks/>
            </p:cNvSpPr>
            <p:nvPr/>
          </p:nvSpPr>
          <p:spPr bwMode="auto">
            <a:xfrm>
              <a:off x="2132" y="2080"/>
              <a:ext cx="136" cy="128"/>
            </a:xfrm>
            <a:custGeom>
              <a:avLst/>
              <a:gdLst>
                <a:gd name="T0" fmla="*/ 0 w 136"/>
                <a:gd name="T1" fmla="*/ 56 h 128"/>
                <a:gd name="T2" fmla="*/ 0 w 136"/>
                <a:gd name="T3" fmla="*/ 56 h 128"/>
                <a:gd name="T4" fmla="*/ 96 w 136"/>
                <a:gd name="T5" fmla="*/ 0 h 128"/>
                <a:gd name="T6" fmla="*/ 136 w 136"/>
                <a:gd name="T7" fmla="*/ 72 h 128"/>
                <a:gd name="T8" fmla="*/ 40 w 136"/>
                <a:gd name="T9" fmla="*/ 128 h 128"/>
                <a:gd name="T10" fmla="*/ 0 w 136"/>
                <a:gd name="T11" fmla="*/ 56 h 128"/>
                <a:gd name="T12" fmla="*/ 0 w 136"/>
                <a:gd name="T13" fmla="*/ 56 h 128"/>
                <a:gd name="T14" fmla="*/ 0 60000 65536"/>
                <a:gd name="T15" fmla="*/ 0 60000 65536"/>
                <a:gd name="T16" fmla="*/ 0 60000 65536"/>
                <a:gd name="T17" fmla="*/ 0 60000 65536"/>
                <a:gd name="T18" fmla="*/ 0 60000 65536"/>
                <a:gd name="T19" fmla="*/ 0 60000 65536"/>
                <a:gd name="T20" fmla="*/ 0 60000 65536"/>
                <a:gd name="T21" fmla="*/ 0 w 136"/>
                <a:gd name="T22" fmla="*/ 0 h 128"/>
                <a:gd name="T23" fmla="*/ 136 w 136"/>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8">
                  <a:moveTo>
                    <a:pt x="0" y="56"/>
                  </a:moveTo>
                  <a:lnTo>
                    <a:pt x="0" y="56"/>
                  </a:lnTo>
                  <a:lnTo>
                    <a:pt x="96" y="0"/>
                  </a:lnTo>
                  <a:lnTo>
                    <a:pt x="136" y="72"/>
                  </a:lnTo>
                  <a:lnTo>
                    <a:pt x="40" y="128"/>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03" name="Freeform 1673"/>
            <p:cNvSpPr>
              <a:spLocks/>
            </p:cNvSpPr>
            <p:nvPr/>
          </p:nvSpPr>
          <p:spPr bwMode="auto">
            <a:xfrm>
              <a:off x="2228" y="2032"/>
              <a:ext cx="136" cy="120"/>
            </a:xfrm>
            <a:custGeom>
              <a:avLst/>
              <a:gdLst>
                <a:gd name="T0" fmla="*/ 0 w 136"/>
                <a:gd name="T1" fmla="*/ 48 h 120"/>
                <a:gd name="T2" fmla="*/ 0 w 136"/>
                <a:gd name="T3" fmla="*/ 48 h 120"/>
                <a:gd name="T4" fmla="*/ 96 w 136"/>
                <a:gd name="T5" fmla="*/ 0 h 120"/>
                <a:gd name="T6" fmla="*/ 136 w 136"/>
                <a:gd name="T7" fmla="*/ 80 h 120"/>
                <a:gd name="T8" fmla="*/ 40 w 136"/>
                <a:gd name="T9" fmla="*/ 120 h 120"/>
                <a:gd name="T10" fmla="*/ 0 w 136"/>
                <a:gd name="T11" fmla="*/ 48 h 120"/>
                <a:gd name="T12" fmla="*/ 0 w 136"/>
                <a:gd name="T13" fmla="*/ 48 h 120"/>
                <a:gd name="T14" fmla="*/ 0 60000 65536"/>
                <a:gd name="T15" fmla="*/ 0 60000 65536"/>
                <a:gd name="T16" fmla="*/ 0 60000 65536"/>
                <a:gd name="T17" fmla="*/ 0 60000 65536"/>
                <a:gd name="T18" fmla="*/ 0 60000 65536"/>
                <a:gd name="T19" fmla="*/ 0 60000 65536"/>
                <a:gd name="T20" fmla="*/ 0 60000 65536"/>
                <a:gd name="T21" fmla="*/ 0 w 136"/>
                <a:gd name="T22" fmla="*/ 0 h 120"/>
                <a:gd name="T23" fmla="*/ 136 w 136"/>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0">
                  <a:moveTo>
                    <a:pt x="0" y="48"/>
                  </a:moveTo>
                  <a:lnTo>
                    <a:pt x="0" y="48"/>
                  </a:lnTo>
                  <a:lnTo>
                    <a:pt x="96" y="0"/>
                  </a:lnTo>
                  <a:lnTo>
                    <a:pt x="136" y="80"/>
                  </a:lnTo>
                  <a:lnTo>
                    <a:pt x="40" y="12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04" name="Freeform 1674"/>
            <p:cNvSpPr>
              <a:spLocks/>
            </p:cNvSpPr>
            <p:nvPr/>
          </p:nvSpPr>
          <p:spPr bwMode="auto">
            <a:xfrm>
              <a:off x="2324" y="1992"/>
              <a:ext cx="144" cy="120"/>
            </a:xfrm>
            <a:custGeom>
              <a:avLst/>
              <a:gdLst>
                <a:gd name="T0" fmla="*/ 8 w 144"/>
                <a:gd name="T1" fmla="*/ 40 h 120"/>
                <a:gd name="T2" fmla="*/ 8 w 144"/>
                <a:gd name="T3" fmla="*/ 40 h 120"/>
                <a:gd name="T4" fmla="*/ 112 w 144"/>
                <a:gd name="T5" fmla="*/ 0 h 120"/>
                <a:gd name="T6" fmla="*/ 144 w 144"/>
                <a:gd name="T7" fmla="*/ 72 h 120"/>
                <a:gd name="T8" fmla="*/ 40 w 144"/>
                <a:gd name="T9" fmla="*/ 120 h 120"/>
                <a:gd name="T10" fmla="*/ 0 w 144"/>
                <a:gd name="T11" fmla="*/ 40 h 120"/>
                <a:gd name="T12" fmla="*/ 8 w 144"/>
                <a:gd name="T13" fmla="*/ 40 h 120"/>
                <a:gd name="T14" fmla="*/ 0 60000 65536"/>
                <a:gd name="T15" fmla="*/ 0 60000 65536"/>
                <a:gd name="T16" fmla="*/ 0 60000 65536"/>
                <a:gd name="T17" fmla="*/ 0 60000 65536"/>
                <a:gd name="T18" fmla="*/ 0 60000 65536"/>
                <a:gd name="T19" fmla="*/ 0 60000 65536"/>
                <a:gd name="T20" fmla="*/ 0 60000 65536"/>
                <a:gd name="T21" fmla="*/ 0 w 144"/>
                <a:gd name="T22" fmla="*/ 0 h 120"/>
                <a:gd name="T23" fmla="*/ 144 w 144"/>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20">
                  <a:moveTo>
                    <a:pt x="8" y="40"/>
                  </a:moveTo>
                  <a:lnTo>
                    <a:pt x="8" y="40"/>
                  </a:lnTo>
                  <a:lnTo>
                    <a:pt x="112" y="0"/>
                  </a:lnTo>
                  <a:lnTo>
                    <a:pt x="144" y="72"/>
                  </a:lnTo>
                  <a:lnTo>
                    <a:pt x="40" y="120"/>
                  </a:lnTo>
                  <a:lnTo>
                    <a:pt x="0" y="40"/>
                  </a:lnTo>
                  <a:lnTo>
                    <a:pt x="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05" name="Freeform 1675"/>
            <p:cNvSpPr>
              <a:spLocks/>
            </p:cNvSpPr>
            <p:nvPr/>
          </p:nvSpPr>
          <p:spPr bwMode="auto">
            <a:xfrm>
              <a:off x="2436" y="1944"/>
              <a:ext cx="136" cy="120"/>
            </a:xfrm>
            <a:custGeom>
              <a:avLst/>
              <a:gdLst>
                <a:gd name="T0" fmla="*/ 0 w 136"/>
                <a:gd name="T1" fmla="*/ 48 h 120"/>
                <a:gd name="T2" fmla="*/ 0 w 136"/>
                <a:gd name="T3" fmla="*/ 48 h 120"/>
                <a:gd name="T4" fmla="*/ 112 w 136"/>
                <a:gd name="T5" fmla="*/ 0 h 120"/>
                <a:gd name="T6" fmla="*/ 136 w 136"/>
                <a:gd name="T7" fmla="*/ 80 h 120"/>
                <a:gd name="T8" fmla="*/ 24 w 136"/>
                <a:gd name="T9" fmla="*/ 120 h 120"/>
                <a:gd name="T10" fmla="*/ 0 w 136"/>
                <a:gd name="T11" fmla="*/ 48 h 120"/>
                <a:gd name="T12" fmla="*/ 0 w 136"/>
                <a:gd name="T13" fmla="*/ 48 h 120"/>
                <a:gd name="T14" fmla="*/ 0 60000 65536"/>
                <a:gd name="T15" fmla="*/ 0 60000 65536"/>
                <a:gd name="T16" fmla="*/ 0 60000 65536"/>
                <a:gd name="T17" fmla="*/ 0 60000 65536"/>
                <a:gd name="T18" fmla="*/ 0 60000 65536"/>
                <a:gd name="T19" fmla="*/ 0 60000 65536"/>
                <a:gd name="T20" fmla="*/ 0 60000 65536"/>
                <a:gd name="T21" fmla="*/ 0 w 136"/>
                <a:gd name="T22" fmla="*/ 0 h 120"/>
                <a:gd name="T23" fmla="*/ 136 w 136"/>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0">
                  <a:moveTo>
                    <a:pt x="0" y="48"/>
                  </a:moveTo>
                  <a:lnTo>
                    <a:pt x="0" y="48"/>
                  </a:lnTo>
                  <a:lnTo>
                    <a:pt x="112" y="0"/>
                  </a:lnTo>
                  <a:lnTo>
                    <a:pt x="136" y="80"/>
                  </a:lnTo>
                  <a:lnTo>
                    <a:pt x="24" y="12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06" name="Freeform 1676"/>
            <p:cNvSpPr>
              <a:spLocks/>
            </p:cNvSpPr>
            <p:nvPr/>
          </p:nvSpPr>
          <p:spPr bwMode="auto">
            <a:xfrm>
              <a:off x="2548" y="1912"/>
              <a:ext cx="144" cy="112"/>
            </a:xfrm>
            <a:custGeom>
              <a:avLst/>
              <a:gdLst>
                <a:gd name="T0" fmla="*/ 0 w 144"/>
                <a:gd name="T1" fmla="*/ 32 h 112"/>
                <a:gd name="T2" fmla="*/ 0 w 144"/>
                <a:gd name="T3" fmla="*/ 32 h 112"/>
                <a:gd name="T4" fmla="*/ 112 w 144"/>
                <a:gd name="T5" fmla="*/ 0 h 112"/>
                <a:gd name="T6" fmla="*/ 144 w 144"/>
                <a:gd name="T7" fmla="*/ 72 h 112"/>
                <a:gd name="T8" fmla="*/ 24 w 144"/>
                <a:gd name="T9" fmla="*/ 112 h 112"/>
                <a:gd name="T10" fmla="*/ 0 w 144"/>
                <a:gd name="T11" fmla="*/ 32 h 112"/>
                <a:gd name="T12" fmla="*/ 0 w 144"/>
                <a:gd name="T13" fmla="*/ 32 h 112"/>
                <a:gd name="T14" fmla="*/ 0 60000 65536"/>
                <a:gd name="T15" fmla="*/ 0 60000 65536"/>
                <a:gd name="T16" fmla="*/ 0 60000 65536"/>
                <a:gd name="T17" fmla="*/ 0 60000 65536"/>
                <a:gd name="T18" fmla="*/ 0 60000 65536"/>
                <a:gd name="T19" fmla="*/ 0 60000 65536"/>
                <a:gd name="T20" fmla="*/ 0 60000 65536"/>
                <a:gd name="T21" fmla="*/ 0 w 144"/>
                <a:gd name="T22" fmla="*/ 0 h 112"/>
                <a:gd name="T23" fmla="*/ 144 w 144"/>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12">
                  <a:moveTo>
                    <a:pt x="0" y="32"/>
                  </a:moveTo>
                  <a:lnTo>
                    <a:pt x="0" y="32"/>
                  </a:lnTo>
                  <a:lnTo>
                    <a:pt x="112" y="0"/>
                  </a:lnTo>
                  <a:lnTo>
                    <a:pt x="144" y="72"/>
                  </a:lnTo>
                  <a:lnTo>
                    <a:pt x="24" y="11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07" name="Freeform 1677"/>
            <p:cNvSpPr>
              <a:spLocks/>
            </p:cNvSpPr>
            <p:nvPr/>
          </p:nvSpPr>
          <p:spPr bwMode="auto">
            <a:xfrm>
              <a:off x="2660" y="1872"/>
              <a:ext cx="144" cy="120"/>
            </a:xfrm>
            <a:custGeom>
              <a:avLst/>
              <a:gdLst>
                <a:gd name="T0" fmla="*/ 0 w 144"/>
                <a:gd name="T1" fmla="*/ 40 h 120"/>
                <a:gd name="T2" fmla="*/ 8 w 144"/>
                <a:gd name="T3" fmla="*/ 40 h 120"/>
                <a:gd name="T4" fmla="*/ 128 w 144"/>
                <a:gd name="T5" fmla="*/ 0 h 120"/>
                <a:gd name="T6" fmla="*/ 144 w 144"/>
                <a:gd name="T7" fmla="*/ 80 h 120"/>
                <a:gd name="T8" fmla="*/ 24 w 144"/>
                <a:gd name="T9" fmla="*/ 120 h 120"/>
                <a:gd name="T10" fmla="*/ 0 w 144"/>
                <a:gd name="T11" fmla="*/ 40 h 120"/>
                <a:gd name="T12" fmla="*/ 0 w 144"/>
                <a:gd name="T13" fmla="*/ 40 h 120"/>
                <a:gd name="T14" fmla="*/ 0 60000 65536"/>
                <a:gd name="T15" fmla="*/ 0 60000 65536"/>
                <a:gd name="T16" fmla="*/ 0 60000 65536"/>
                <a:gd name="T17" fmla="*/ 0 60000 65536"/>
                <a:gd name="T18" fmla="*/ 0 60000 65536"/>
                <a:gd name="T19" fmla="*/ 0 60000 65536"/>
                <a:gd name="T20" fmla="*/ 0 60000 65536"/>
                <a:gd name="T21" fmla="*/ 0 w 144"/>
                <a:gd name="T22" fmla="*/ 0 h 120"/>
                <a:gd name="T23" fmla="*/ 144 w 144"/>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20">
                  <a:moveTo>
                    <a:pt x="0" y="40"/>
                  </a:moveTo>
                  <a:lnTo>
                    <a:pt x="8" y="40"/>
                  </a:lnTo>
                  <a:lnTo>
                    <a:pt x="128" y="0"/>
                  </a:lnTo>
                  <a:lnTo>
                    <a:pt x="144" y="80"/>
                  </a:lnTo>
                  <a:lnTo>
                    <a:pt x="24" y="12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08" name="Freeform 1678"/>
            <p:cNvSpPr>
              <a:spLocks/>
            </p:cNvSpPr>
            <p:nvPr/>
          </p:nvSpPr>
          <p:spPr bwMode="auto">
            <a:xfrm>
              <a:off x="2788" y="1848"/>
              <a:ext cx="136" cy="104"/>
            </a:xfrm>
            <a:custGeom>
              <a:avLst/>
              <a:gdLst>
                <a:gd name="T0" fmla="*/ 0 w 136"/>
                <a:gd name="T1" fmla="*/ 24 h 104"/>
                <a:gd name="T2" fmla="*/ 0 w 136"/>
                <a:gd name="T3" fmla="*/ 24 h 104"/>
                <a:gd name="T4" fmla="*/ 120 w 136"/>
                <a:gd name="T5" fmla="*/ 0 h 104"/>
                <a:gd name="T6" fmla="*/ 136 w 136"/>
                <a:gd name="T7" fmla="*/ 80 h 104"/>
                <a:gd name="T8" fmla="*/ 16 w 136"/>
                <a:gd name="T9" fmla="*/ 104 h 104"/>
                <a:gd name="T10" fmla="*/ 0 w 136"/>
                <a:gd name="T11" fmla="*/ 24 h 104"/>
                <a:gd name="T12" fmla="*/ 0 w 136"/>
                <a:gd name="T13" fmla="*/ 24 h 104"/>
                <a:gd name="T14" fmla="*/ 0 60000 65536"/>
                <a:gd name="T15" fmla="*/ 0 60000 65536"/>
                <a:gd name="T16" fmla="*/ 0 60000 65536"/>
                <a:gd name="T17" fmla="*/ 0 60000 65536"/>
                <a:gd name="T18" fmla="*/ 0 60000 65536"/>
                <a:gd name="T19" fmla="*/ 0 60000 65536"/>
                <a:gd name="T20" fmla="*/ 0 60000 65536"/>
                <a:gd name="T21" fmla="*/ 0 w 136"/>
                <a:gd name="T22" fmla="*/ 0 h 104"/>
                <a:gd name="T23" fmla="*/ 136 w 13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04">
                  <a:moveTo>
                    <a:pt x="0" y="24"/>
                  </a:moveTo>
                  <a:lnTo>
                    <a:pt x="0" y="24"/>
                  </a:lnTo>
                  <a:lnTo>
                    <a:pt x="120" y="0"/>
                  </a:lnTo>
                  <a:lnTo>
                    <a:pt x="136" y="80"/>
                  </a:lnTo>
                  <a:lnTo>
                    <a:pt x="16" y="10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09" name="Freeform 1679"/>
            <p:cNvSpPr>
              <a:spLocks/>
            </p:cNvSpPr>
            <p:nvPr/>
          </p:nvSpPr>
          <p:spPr bwMode="auto">
            <a:xfrm>
              <a:off x="2908" y="1824"/>
              <a:ext cx="136" cy="104"/>
            </a:xfrm>
            <a:custGeom>
              <a:avLst/>
              <a:gdLst>
                <a:gd name="T0" fmla="*/ 0 w 136"/>
                <a:gd name="T1" fmla="*/ 24 h 104"/>
                <a:gd name="T2" fmla="*/ 0 w 136"/>
                <a:gd name="T3" fmla="*/ 24 h 104"/>
                <a:gd name="T4" fmla="*/ 120 w 136"/>
                <a:gd name="T5" fmla="*/ 0 h 104"/>
                <a:gd name="T6" fmla="*/ 136 w 136"/>
                <a:gd name="T7" fmla="*/ 80 h 104"/>
                <a:gd name="T8" fmla="*/ 16 w 136"/>
                <a:gd name="T9" fmla="*/ 104 h 104"/>
                <a:gd name="T10" fmla="*/ 0 w 136"/>
                <a:gd name="T11" fmla="*/ 24 h 104"/>
                <a:gd name="T12" fmla="*/ 0 w 136"/>
                <a:gd name="T13" fmla="*/ 24 h 104"/>
                <a:gd name="T14" fmla="*/ 0 60000 65536"/>
                <a:gd name="T15" fmla="*/ 0 60000 65536"/>
                <a:gd name="T16" fmla="*/ 0 60000 65536"/>
                <a:gd name="T17" fmla="*/ 0 60000 65536"/>
                <a:gd name="T18" fmla="*/ 0 60000 65536"/>
                <a:gd name="T19" fmla="*/ 0 60000 65536"/>
                <a:gd name="T20" fmla="*/ 0 60000 65536"/>
                <a:gd name="T21" fmla="*/ 0 w 136"/>
                <a:gd name="T22" fmla="*/ 0 h 104"/>
                <a:gd name="T23" fmla="*/ 136 w 13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04">
                  <a:moveTo>
                    <a:pt x="0" y="24"/>
                  </a:moveTo>
                  <a:lnTo>
                    <a:pt x="0" y="24"/>
                  </a:lnTo>
                  <a:lnTo>
                    <a:pt x="120" y="0"/>
                  </a:lnTo>
                  <a:lnTo>
                    <a:pt x="136" y="80"/>
                  </a:lnTo>
                  <a:lnTo>
                    <a:pt x="16" y="10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10" name="Freeform 1680"/>
            <p:cNvSpPr>
              <a:spLocks/>
            </p:cNvSpPr>
            <p:nvPr/>
          </p:nvSpPr>
          <p:spPr bwMode="auto">
            <a:xfrm>
              <a:off x="3028" y="1808"/>
              <a:ext cx="128" cy="96"/>
            </a:xfrm>
            <a:custGeom>
              <a:avLst/>
              <a:gdLst>
                <a:gd name="T0" fmla="*/ 0 w 128"/>
                <a:gd name="T1" fmla="*/ 16 h 96"/>
                <a:gd name="T2" fmla="*/ 0 w 128"/>
                <a:gd name="T3" fmla="*/ 16 h 96"/>
                <a:gd name="T4" fmla="*/ 120 w 128"/>
                <a:gd name="T5" fmla="*/ 0 h 96"/>
                <a:gd name="T6" fmla="*/ 128 w 128"/>
                <a:gd name="T7" fmla="*/ 80 h 96"/>
                <a:gd name="T8" fmla="*/ 16 w 128"/>
                <a:gd name="T9" fmla="*/ 96 h 96"/>
                <a:gd name="T10" fmla="*/ 0 w 128"/>
                <a:gd name="T11" fmla="*/ 16 h 96"/>
                <a:gd name="T12" fmla="*/ 0 w 128"/>
                <a:gd name="T13" fmla="*/ 16 h 96"/>
                <a:gd name="T14" fmla="*/ 0 60000 65536"/>
                <a:gd name="T15" fmla="*/ 0 60000 65536"/>
                <a:gd name="T16" fmla="*/ 0 60000 65536"/>
                <a:gd name="T17" fmla="*/ 0 60000 65536"/>
                <a:gd name="T18" fmla="*/ 0 60000 65536"/>
                <a:gd name="T19" fmla="*/ 0 60000 65536"/>
                <a:gd name="T20" fmla="*/ 0 60000 65536"/>
                <a:gd name="T21" fmla="*/ 0 w 128"/>
                <a:gd name="T22" fmla="*/ 0 h 96"/>
                <a:gd name="T23" fmla="*/ 128 w 128"/>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96">
                  <a:moveTo>
                    <a:pt x="0" y="16"/>
                  </a:moveTo>
                  <a:lnTo>
                    <a:pt x="0" y="16"/>
                  </a:lnTo>
                  <a:lnTo>
                    <a:pt x="120" y="0"/>
                  </a:lnTo>
                  <a:lnTo>
                    <a:pt x="128" y="80"/>
                  </a:lnTo>
                  <a:lnTo>
                    <a:pt x="16" y="96"/>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11" name="Freeform 1681"/>
            <p:cNvSpPr>
              <a:spLocks/>
            </p:cNvSpPr>
            <p:nvPr/>
          </p:nvSpPr>
          <p:spPr bwMode="auto">
            <a:xfrm>
              <a:off x="3148" y="1800"/>
              <a:ext cx="120" cy="88"/>
            </a:xfrm>
            <a:custGeom>
              <a:avLst/>
              <a:gdLst>
                <a:gd name="T0" fmla="*/ 0 w 120"/>
                <a:gd name="T1" fmla="*/ 8 h 88"/>
                <a:gd name="T2" fmla="*/ 0 w 120"/>
                <a:gd name="T3" fmla="*/ 8 h 88"/>
                <a:gd name="T4" fmla="*/ 112 w 120"/>
                <a:gd name="T5" fmla="*/ 0 h 88"/>
                <a:gd name="T6" fmla="*/ 120 w 120"/>
                <a:gd name="T7" fmla="*/ 80 h 88"/>
                <a:gd name="T8" fmla="*/ 8 w 120"/>
                <a:gd name="T9" fmla="*/ 88 h 88"/>
                <a:gd name="T10" fmla="*/ 0 w 120"/>
                <a:gd name="T11" fmla="*/ 8 h 88"/>
                <a:gd name="T12" fmla="*/ 0 w 120"/>
                <a:gd name="T13" fmla="*/ 8 h 88"/>
                <a:gd name="T14" fmla="*/ 0 60000 65536"/>
                <a:gd name="T15" fmla="*/ 0 60000 65536"/>
                <a:gd name="T16" fmla="*/ 0 60000 65536"/>
                <a:gd name="T17" fmla="*/ 0 60000 65536"/>
                <a:gd name="T18" fmla="*/ 0 60000 65536"/>
                <a:gd name="T19" fmla="*/ 0 60000 65536"/>
                <a:gd name="T20" fmla="*/ 0 60000 65536"/>
                <a:gd name="T21" fmla="*/ 0 w 120"/>
                <a:gd name="T22" fmla="*/ 0 h 88"/>
                <a:gd name="T23" fmla="*/ 120 w 120"/>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8">
                  <a:moveTo>
                    <a:pt x="0" y="8"/>
                  </a:moveTo>
                  <a:lnTo>
                    <a:pt x="0" y="8"/>
                  </a:lnTo>
                  <a:lnTo>
                    <a:pt x="112" y="0"/>
                  </a:lnTo>
                  <a:lnTo>
                    <a:pt x="120" y="80"/>
                  </a:lnTo>
                  <a:lnTo>
                    <a:pt x="8" y="8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12" name="Freeform 1682"/>
            <p:cNvSpPr>
              <a:spLocks/>
            </p:cNvSpPr>
            <p:nvPr/>
          </p:nvSpPr>
          <p:spPr bwMode="auto">
            <a:xfrm>
              <a:off x="3260" y="1792"/>
              <a:ext cx="120" cy="88"/>
            </a:xfrm>
            <a:custGeom>
              <a:avLst/>
              <a:gdLst>
                <a:gd name="T0" fmla="*/ 0 w 120"/>
                <a:gd name="T1" fmla="*/ 8 h 88"/>
                <a:gd name="T2" fmla="*/ 0 w 120"/>
                <a:gd name="T3" fmla="*/ 0 h 88"/>
                <a:gd name="T4" fmla="*/ 112 w 120"/>
                <a:gd name="T5" fmla="*/ 0 h 88"/>
                <a:gd name="T6" fmla="*/ 120 w 120"/>
                <a:gd name="T7" fmla="*/ 80 h 88"/>
                <a:gd name="T8" fmla="*/ 8 w 120"/>
                <a:gd name="T9" fmla="*/ 88 h 88"/>
                <a:gd name="T10" fmla="*/ 0 w 120"/>
                <a:gd name="T11" fmla="*/ 8 h 88"/>
                <a:gd name="T12" fmla="*/ 0 w 120"/>
                <a:gd name="T13" fmla="*/ 8 h 88"/>
                <a:gd name="T14" fmla="*/ 0 60000 65536"/>
                <a:gd name="T15" fmla="*/ 0 60000 65536"/>
                <a:gd name="T16" fmla="*/ 0 60000 65536"/>
                <a:gd name="T17" fmla="*/ 0 60000 65536"/>
                <a:gd name="T18" fmla="*/ 0 60000 65536"/>
                <a:gd name="T19" fmla="*/ 0 60000 65536"/>
                <a:gd name="T20" fmla="*/ 0 60000 65536"/>
                <a:gd name="T21" fmla="*/ 0 w 120"/>
                <a:gd name="T22" fmla="*/ 0 h 88"/>
                <a:gd name="T23" fmla="*/ 120 w 120"/>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8">
                  <a:moveTo>
                    <a:pt x="0" y="8"/>
                  </a:moveTo>
                  <a:lnTo>
                    <a:pt x="0" y="0"/>
                  </a:lnTo>
                  <a:lnTo>
                    <a:pt x="112" y="0"/>
                  </a:lnTo>
                  <a:lnTo>
                    <a:pt x="120" y="80"/>
                  </a:lnTo>
                  <a:lnTo>
                    <a:pt x="8" y="8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13" name="Freeform 1683"/>
            <p:cNvSpPr>
              <a:spLocks/>
            </p:cNvSpPr>
            <p:nvPr/>
          </p:nvSpPr>
          <p:spPr bwMode="auto">
            <a:xfrm>
              <a:off x="3372" y="1792"/>
              <a:ext cx="104" cy="80"/>
            </a:xfrm>
            <a:custGeom>
              <a:avLst/>
              <a:gdLst>
                <a:gd name="T0" fmla="*/ 0 w 104"/>
                <a:gd name="T1" fmla="*/ 0 h 80"/>
                <a:gd name="T2" fmla="*/ 0 w 104"/>
                <a:gd name="T3" fmla="*/ 0 h 80"/>
                <a:gd name="T4" fmla="*/ 104 w 104"/>
                <a:gd name="T5" fmla="*/ 0 h 80"/>
                <a:gd name="T6" fmla="*/ 104 w 104"/>
                <a:gd name="T7" fmla="*/ 80 h 80"/>
                <a:gd name="T8" fmla="*/ 0 w 104"/>
                <a:gd name="T9" fmla="*/ 80 h 80"/>
                <a:gd name="T10" fmla="*/ 0 w 104"/>
                <a:gd name="T11" fmla="*/ 0 h 80"/>
                <a:gd name="T12" fmla="*/ 0 w 104"/>
                <a:gd name="T13" fmla="*/ 0 h 80"/>
                <a:gd name="T14" fmla="*/ 0 60000 65536"/>
                <a:gd name="T15" fmla="*/ 0 60000 65536"/>
                <a:gd name="T16" fmla="*/ 0 60000 65536"/>
                <a:gd name="T17" fmla="*/ 0 60000 65536"/>
                <a:gd name="T18" fmla="*/ 0 60000 65536"/>
                <a:gd name="T19" fmla="*/ 0 60000 65536"/>
                <a:gd name="T20" fmla="*/ 0 60000 65536"/>
                <a:gd name="T21" fmla="*/ 0 w 104"/>
                <a:gd name="T22" fmla="*/ 0 h 80"/>
                <a:gd name="T23" fmla="*/ 104 w 104"/>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0">
                  <a:moveTo>
                    <a:pt x="0" y="0"/>
                  </a:moveTo>
                  <a:lnTo>
                    <a:pt x="0" y="0"/>
                  </a:lnTo>
                  <a:lnTo>
                    <a:pt x="104" y="0"/>
                  </a:lnTo>
                  <a:lnTo>
                    <a:pt x="104" y="8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14" name="Freeform 1684"/>
            <p:cNvSpPr>
              <a:spLocks/>
            </p:cNvSpPr>
            <p:nvPr/>
          </p:nvSpPr>
          <p:spPr bwMode="auto">
            <a:xfrm>
              <a:off x="3476" y="1792"/>
              <a:ext cx="104" cy="88"/>
            </a:xfrm>
            <a:custGeom>
              <a:avLst/>
              <a:gdLst>
                <a:gd name="T0" fmla="*/ 8 w 104"/>
                <a:gd name="T1" fmla="*/ 0 h 88"/>
                <a:gd name="T2" fmla="*/ 8 w 104"/>
                <a:gd name="T3" fmla="*/ 0 h 88"/>
                <a:gd name="T4" fmla="*/ 104 w 104"/>
                <a:gd name="T5" fmla="*/ 0 h 88"/>
                <a:gd name="T6" fmla="*/ 96 w 104"/>
                <a:gd name="T7" fmla="*/ 88 h 88"/>
                <a:gd name="T8" fmla="*/ 0 w 104"/>
                <a:gd name="T9" fmla="*/ 80 h 88"/>
                <a:gd name="T10" fmla="*/ 0 w 104"/>
                <a:gd name="T11" fmla="*/ 0 h 88"/>
                <a:gd name="T12" fmla="*/ 8 w 104"/>
                <a:gd name="T13" fmla="*/ 0 h 88"/>
                <a:gd name="T14" fmla="*/ 0 60000 65536"/>
                <a:gd name="T15" fmla="*/ 0 60000 65536"/>
                <a:gd name="T16" fmla="*/ 0 60000 65536"/>
                <a:gd name="T17" fmla="*/ 0 60000 65536"/>
                <a:gd name="T18" fmla="*/ 0 60000 65536"/>
                <a:gd name="T19" fmla="*/ 0 60000 65536"/>
                <a:gd name="T20" fmla="*/ 0 60000 65536"/>
                <a:gd name="T21" fmla="*/ 0 w 104"/>
                <a:gd name="T22" fmla="*/ 0 h 88"/>
                <a:gd name="T23" fmla="*/ 104 w 104"/>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88">
                  <a:moveTo>
                    <a:pt x="8" y="0"/>
                  </a:moveTo>
                  <a:lnTo>
                    <a:pt x="8" y="0"/>
                  </a:lnTo>
                  <a:lnTo>
                    <a:pt x="104" y="0"/>
                  </a:lnTo>
                  <a:lnTo>
                    <a:pt x="96" y="88"/>
                  </a:lnTo>
                  <a:lnTo>
                    <a:pt x="0" y="80"/>
                  </a:lnTo>
                  <a:lnTo>
                    <a:pt x="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15" name="Freeform 1685"/>
            <p:cNvSpPr>
              <a:spLocks/>
            </p:cNvSpPr>
            <p:nvPr/>
          </p:nvSpPr>
          <p:spPr bwMode="auto">
            <a:xfrm>
              <a:off x="3572" y="1792"/>
              <a:ext cx="104" cy="96"/>
            </a:xfrm>
            <a:custGeom>
              <a:avLst/>
              <a:gdLst>
                <a:gd name="T0" fmla="*/ 8 w 104"/>
                <a:gd name="T1" fmla="*/ 0 h 96"/>
                <a:gd name="T2" fmla="*/ 8 w 104"/>
                <a:gd name="T3" fmla="*/ 0 h 96"/>
                <a:gd name="T4" fmla="*/ 104 w 104"/>
                <a:gd name="T5" fmla="*/ 16 h 96"/>
                <a:gd name="T6" fmla="*/ 96 w 104"/>
                <a:gd name="T7" fmla="*/ 96 h 96"/>
                <a:gd name="T8" fmla="*/ 0 w 104"/>
                <a:gd name="T9" fmla="*/ 88 h 96"/>
                <a:gd name="T10" fmla="*/ 8 w 104"/>
                <a:gd name="T11" fmla="*/ 0 h 96"/>
                <a:gd name="T12" fmla="*/ 8 w 104"/>
                <a:gd name="T13" fmla="*/ 0 h 96"/>
                <a:gd name="T14" fmla="*/ 0 60000 65536"/>
                <a:gd name="T15" fmla="*/ 0 60000 65536"/>
                <a:gd name="T16" fmla="*/ 0 60000 65536"/>
                <a:gd name="T17" fmla="*/ 0 60000 65536"/>
                <a:gd name="T18" fmla="*/ 0 60000 65536"/>
                <a:gd name="T19" fmla="*/ 0 60000 65536"/>
                <a:gd name="T20" fmla="*/ 0 60000 65536"/>
                <a:gd name="T21" fmla="*/ 0 w 104"/>
                <a:gd name="T22" fmla="*/ 0 h 96"/>
                <a:gd name="T23" fmla="*/ 104 w 104"/>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96">
                  <a:moveTo>
                    <a:pt x="8" y="0"/>
                  </a:moveTo>
                  <a:lnTo>
                    <a:pt x="8" y="0"/>
                  </a:lnTo>
                  <a:lnTo>
                    <a:pt x="104" y="16"/>
                  </a:lnTo>
                  <a:lnTo>
                    <a:pt x="96" y="96"/>
                  </a:lnTo>
                  <a:lnTo>
                    <a:pt x="0" y="8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16" name="Freeform 1686"/>
            <p:cNvSpPr>
              <a:spLocks/>
            </p:cNvSpPr>
            <p:nvPr/>
          </p:nvSpPr>
          <p:spPr bwMode="auto">
            <a:xfrm>
              <a:off x="3660" y="1808"/>
              <a:ext cx="104" cy="96"/>
            </a:xfrm>
            <a:custGeom>
              <a:avLst/>
              <a:gdLst>
                <a:gd name="T0" fmla="*/ 16 w 104"/>
                <a:gd name="T1" fmla="*/ 0 h 96"/>
                <a:gd name="T2" fmla="*/ 16 w 104"/>
                <a:gd name="T3" fmla="*/ 0 h 96"/>
                <a:gd name="T4" fmla="*/ 104 w 104"/>
                <a:gd name="T5" fmla="*/ 16 h 96"/>
                <a:gd name="T6" fmla="*/ 88 w 104"/>
                <a:gd name="T7" fmla="*/ 96 h 96"/>
                <a:gd name="T8" fmla="*/ 0 w 104"/>
                <a:gd name="T9" fmla="*/ 80 h 96"/>
                <a:gd name="T10" fmla="*/ 16 w 104"/>
                <a:gd name="T11" fmla="*/ 0 h 96"/>
                <a:gd name="T12" fmla="*/ 16 w 104"/>
                <a:gd name="T13" fmla="*/ 0 h 96"/>
                <a:gd name="T14" fmla="*/ 0 60000 65536"/>
                <a:gd name="T15" fmla="*/ 0 60000 65536"/>
                <a:gd name="T16" fmla="*/ 0 60000 65536"/>
                <a:gd name="T17" fmla="*/ 0 60000 65536"/>
                <a:gd name="T18" fmla="*/ 0 60000 65536"/>
                <a:gd name="T19" fmla="*/ 0 60000 65536"/>
                <a:gd name="T20" fmla="*/ 0 60000 65536"/>
                <a:gd name="T21" fmla="*/ 0 w 104"/>
                <a:gd name="T22" fmla="*/ 0 h 96"/>
                <a:gd name="T23" fmla="*/ 104 w 104"/>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96">
                  <a:moveTo>
                    <a:pt x="16" y="0"/>
                  </a:moveTo>
                  <a:lnTo>
                    <a:pt x="16" y="0"/>
                  </a:lnTo>
                  <a:lnTo>
                    <a:pt x="104" y="16"/>
                  </a:lnTo>
                  <a:lnTo>
                    <a:pt x="88" y="96"/>
                  </a:lnTo>
                  <a:lnTo>
                    <a:pt x="0" y="8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17" name="Freeform 1687"/>
            <p:cNvSpPr>
              <a:spLocks/>
            </p:cNvSpPr>
            <p:nvPr/>
          </p:nvSpPr>
          <p:spPr bwMode="auto">
            <a:xfrm>
              <a:off x="3748" y="1824"/>
              <a:ext cx="96" cy="96"/>
            </a:xfrm>
            <a:custGeom>
              <a:avLst/>
              <a:gdLst>
                <a:gd name="T0" fmla="*/ 16 w 96"/>
                <a:gd name="T1" fmla="*/ 0 h 96"/>
                <a:gd name="T2" fmla="*/ 16 w 96"/>
                <a:gd name="T3" fmla="*/ 0 h 96"/>
                <a:gd name="T4" fmla="*/ 96 w 96"/>
                <a:gd name="T5" fmla="*/ 16 h 96"/>
                <a:gd name="T6" fmla="*/ 80 w 96"/>
                <a:gd name="T7" fmla="*/ 96 h 96"/>
                <a:gd name="T8" fmla="*/ 0 w 96"/>
                <a:gd name="T9" fmla="*/ 80 h 96"/>
                <a:gd name="T10" fmla="*/ 16 w 96"/>
                <a:gd name="T11" fmla="*/ 0 h 96"/>
                <a:gd name="T12" fmla="*/ 16 w 96"/>
                <a:gd name="T13" fmla="*/ 0 h 96"/>
                <a:gd name="T14" fmla="*/ 0 60000 65536"/>
                <a:gd name="T15" fmla="*/ 0 60000 65536"/>
                <a:gd name="T16" fmla="*/ 0 60000 65536"/>
                <a:gd name="T17" fmla="*/ 0 60000 65536"/>
                <a:gd name="T18" fmla="*/ 0 60000 65536"/>
                <a:gd name="T19" fmla="*/ 0 60000 65536"/>
                <a:gd name="T20" fmla="*/ 0 60000 65536"/>
                <a:gd name="T21" fmla="*/ 0 w 96"/>
                <a:gd name="T22" fmla="*/ 0 h 96"/>
                <a:gd name="T23" fmla="*/ 96 w 96"/>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96">
                  <a:moveTo>
                    <a:pt x="16" y="0"/>
                  </a:moveTo>
                  <a:lnTo>
                    <a:pt x="16" y="0"/>
                  </a:lnTo>
                  <a:lnTo>
                    <a:pt x="96" y="16"/>
                  </a:lnTo>
                  <a:lnTo>
                    <a:pt x="80" y="96"/>
                  </a:lnTo>
                  <a:lnTo>
                    <a:pt x="0" y="8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18" name="Freeform 1688"/>
            <p:cNvSpPr>
              <a:spLocks/>
            </p:cNvSpPr>
            <p:nvPr/>
          </p:nvSpPr>
          <p:spPr bwMode="auto">
            <a:xfrm>
              <a:off x="3820" y="1840"/>
              <a:ext cx="96" cy="104"/>
            </a:xfrm>
            <a:custGeom>
              <a:avLst/>
              <a:gdLst>
                <a:gd name="T0" fmla="*/ 24 w 96"/>
                <a:gd name="T1" fmla="*/ 0 h 104"/>
                <a:gd name="T2" fmla="*/ 32 w 96"/>
                <a:gd name="T3" fmla="*/ 0 h 104"/>
                <a:gd name="T4" fmla="*/ 96 w 96"/>
                <a:gd name="T5" fmla="*/ 32 h 104"/>
                <a:gd name="T6" fmla="*/ 72 w 96"/>
                <a:gd name="T7" fmla="*/ 104 h 104"/>
                <a:gd name="T8" fmla="*/ 0 w 96"/>
                <a:gd name="T9" fmla="*/ 80 h 104"/>
                <a:gd name="T10" fmla="*/ 24 w 96"/>
                <a:gd name="T11" fmla="*/ 0 h 104"/>
                <a:gd name="T12" fmla="*/ 24 w 96"/>
                <a:gd name="T13" fmla="*/ 0 h 104"/>
                <a:gd name="T14" fmla="*/ 0 60000 65536"/>
                <a:gd name="T15" fmla="*/ 0 60000 65536"/>
                <a:gd name="T16" fmla="*/ 0 60000 65536"/>
                <a:gd name="T17" fmla="*/ 0 60000 65536"/>
                <a:gd name="T18" fmla="*/ 0 60000 65536"/>
                <a:gd name="T19" fmla="*/ 0 60000 65536"/>
                <a:gd name="T20" fmla="*/ 0 60000 65536"/>
                <a:gd name="T21" fmla="*/ 0 w 96"/>
                <a:gd name="T22" fmla="*/ 0 h 104"/>
                <a:gd name="T23" fmla="*/ 96 w 9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04">
                  <a:moveTo>
                    <a:pt x="24" y="0"/>
                  </a:moveTo>
                  <a:lnTo>
                    <a:pt x="32" y="0"/>
                  </a:lnTo>
                  <a:lnTo>
                    <a:pt x="96" y="32"/>
                  </a:lnTo>
                  <a:lnTo>
                    <a:pt x="72" y="104"/>
                  </a:lnTo>
                  <a:lnTo>
                    <a:pt x="0" y="8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19" name="Freeform 1689"/>
            <p:cNvSpPr>
              <a:spLocks/>
            </p:cNvSpPr>
            <p:nvPr/>
          </p:nvSpPr>
          <p:spPr bwMode="auto">
            <a:xfrm>
              <a:off x="3884" y="1872"/>
              <a:ext cx="104" cy="104"/>
            </a:xfrm>
            <a:custGeom>
              <a:avLst/>
              <a:gdLst>
                <a:gd name="T0" fmla="*/ 40 w 104"/>
                <a:gd name="T1" fmla="*/ 0 h 104"/>
                <a:gd name="T2" fmla="*/ 40 w 104"/>
                <a:gd name="T3" fmla="*/ 0 h 104"/>
                <a:gd name="T4" fmla="*/ 104 w 104"/>
                <a:gd name="T5" fmla="*/ 32 h 104"/>
                <a:gd name="T6" fmla="*/ 64 w 104"/>
                <a:gd name="T7" fmla="*/ 104 h 104"/>
                <a:gd name="T8" fmla="*/ 0 w 104"/>
                <a:gd name="T9" fmla="*/ 72 h 104"/>
                <a:gd name="T10" fmla="*/ 32 w 104"/>
                <a:gd name="T11" fmla="*/ 0 h 104"/>
                <a:gd name="T12" fmla="*/ 40 w 104"/>
                <a:gd name="T13" fmla="*/ 0 h 104"/>
                <a:gd name="T14" fmla="*/ 0 60000 65536"/>
                <a:gd name="T15" fmla="*/ 0 60000 65536"/>
                <a:gd name="T16" fmla="*/ 0 60000 65536"/>
                <a:gd name="T17" fmla="*/ 0 60000 65536"/>
                <a:gd name="T18" fmla="*/ 0 60000 65536"/>
                <a:gd name="T19" fmla="*/ 0 60000 65536"/>
                <a:gd name="T20" fmla="*/ 0 60000 65536"/>
                <a:gd name="T21" fmla="*/ 0 w 104"/>
                <a:gd name="T22" fmla="*/ 0 h 104"/>
                <a:gd name="T23" fmla="*/ 104 w 104"/>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104">
                  <a:moveTo>
                    <a:pt x="40" y="0"/>
                  </a:moveTo>
                  <a:lnTo>
                    <a:pt x="40" y="0"/>
                  </a:lnTo>
                  <a:lnTo>
                    <a:pt x="104" y="32"/>
                  </a:lnTo>
                  <a:lnTo>
                    <a:pt x="64" y="104"/>
                  </a:lnTo>
                  <a:lnTo>
                    <a:pt x="0" y="72"/>
                  </a:lnTo>
                  <a:lnTo>
                    <a:pt x="32"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20" name="Freeform 1690"/>
            <p:cNvSpPr>
              <a:spLocks/>
            </p:cNvSpPr>
            <p:nvPr/>
          </p:nvSpPr>
          <p:spPr bwMode="auto">
            <a:xfrm>
              <a:off x="3940" y="1904"/>
              <a:ext cx="104" cy="104"/>
            </a:xfrm>
            <a:custGeom>
              <a:avLst/>
              <a:gdLst>
                <a:gd name="T0" fmla="*/ 48 w 104"/>
                <a:gd name="T1" fmla="*/ 0 h 104"/>
                <a:gd name="T2" fmla="*/ 48 w 104"/>
                <a:gd name="T3" fmla="*/ 0 h 104"/>
                <a:gd name="T4" fmla="*/ 104 w 104"/>
                <a:gd name="T5" fmla="*/ 32 h 104"/>
                <a:gd name="T6" fmla="*/ 56 w 104"/>
                <a:gd name="T7" fmla="*/ 104 h 104"/>
                <a:gd name="T8" fmla="*/ 0 w 104"/>
                <a:gd name="T9" fmla="*/ 64 h 104"/>
                <a:gd name="T10" fmla="*/ 48 w 104"/>
                <a:gd name="T11" fmla="*/ 0 h 104"/>
                <a:gd name="T12" fmla="*/ 48 w 104"/>
                <a:gd name="T13" fmla="*/ 0 h 104"/>
                <a:gd name="T14" fmla="*/ 0 60000 65536"/>
                <a:gd name="T15" fmla="*/ 0 60000 65536"/>
                <a:gd name="T16" fmla="*/ 0 60000 65536"/>
                <a:gd name="T17" fmla="*/ 0 60000 65536"/>
                <a:gd name="T18" fmla="*/ 0 60000 65536"/>
                <a:gd name="T19" fmla="*/ 0 60000 65536"/>
                <a:gd name="T20" fmla="*/ 0 60000 65536"/>
                <a:gd name="T21" fmla="*/ 0 w 104"/>
                <a:gd name="T22" fmla="*/ 0 h 104"/>
                <a:gd name="T23" fmla="*/ 104 w 104"/>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104">
                  <a:moveTo>
                    <a:pt x="48" y="0"/>
                  </a:moveTo>
                  <a:lnTo>
                    <a:pt x="48" y="0"/>
                  </a:lnTo>
                  <a:lnTo>
                    <a:pt x="104" y="32"/>
                  </a:lnTo>
                  <a:lnTo>
                    <a:pt x="56" y="104"/>
                  </a:lnTo>
                  <a:lnTo>
                    <a:pt x="0" y="64"/>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21" name="Freeform 1691"/>
            <p:cNvSpPr>
              <a:spLocks/>
            </p:cNvSpPr>
            <p:nvPr/>
          </p:nvSpPr>
          <p:spPr bwMode="auto">
            <a:xfrm>
              <a:off x="3988" y="1936"/>
              <a:ext cx="96" cy="104"/>
            </a:xfrm>
            <a:custGeom>
              <a:avLst/>
              <a:gdLst>
                <a:gd name="T0" fmla="*/ 56 w 96"/>
                <a:gd name="T1" fmla="*/ 8 h 104"/>
                <a:gd name="T2" fmla="*/ 56 w 96"/>
                <a:gd name="T3" fmla="*/ 8 h 104"/>
                <a:gd name="T4" fmla="*/ 96 w 96"/>
                <a:gd name="T5" fmla="*/ 48 h 104"/>
                <a:gd name="T6" fmla="*/ 40 w 96"/>
                <a:gd name="T7" fmla="*/ 104 h 104"/>
                <a:gd name="T8" fmla="*/ 0 w 96"/>
                <a:gd name="T9" fmla="*/ 64 h 104"/>
                <a:gd name="T10" fmla="*/ 56 w 96"/>
                <a:gd name="T11" fmla="*/ 0 h 104"/>
                <a:gd name="T12" fmla="*/ 56 w 96"/>
                <a:gd name="T13" fmla="*/ 8 h 104"/>
                <a:gd name="T14" fmla="*/ 0 60000 65536"/>
                <a:gd name="T15" fmla="*/ 0 60000 65536"/>
                <a:gd name="T16" fmla="*/ 0 60000 65536"/>
                <a:gd name="T17" fmla="*/ 0 60000 65536"/>
                <a:gd name="T18" fmla="*/ 0 60000 65536"/>
                <a:gd name="T19" fmla="*/ 0 60000 65536"/>
                <a:gd name="T20" fmla="*/ 0 60000 65536"/>
                <a:gd name="T21" fmla="*/ 0 w 96"/>
                <a:gd name="T22" fmla="*/ 0 h 104"/>
                <a:gd name="T23" fmla="*/ 96 w 96"/>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04">
                  <a:moveTo>
                    <a:pt x="56" y="8"/>
                  </a:moveTo>
                  <a:lnTo>
                    <a:pt x="56" y="8"/>
                  </a:lnTo>
                  <a:lnTo>
                    <a:pt x="96" y="48"/>
                  </a:lnTo>
                  <a:lnTo>
                    <a:pt x="40" y="104"/>
                  </a:lnTo>
                  <a:lnTo>
                    <a:pt x="0" y="64"/>
                  </a:lnTo>
                  <a:lnTo>
                    <a:pt x="56" y="0"/>
                  </a:lnTo>
                  <a:lnTo>
                    <a:pt x="5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22" name="Freeform 1692"/>
            <p:cNvSpPr>
              <a:spLocks/>
            </p:cNvSpPr>
            <p:nvPr/>
          </p:nvSpPr>
          <p:spPr bwMode="auto">
            <a:xfrm>
              <a:off x="4028" y="1984"/>
              <a:ext cx="96" cy="96"/>
            </a:xfrm>
            <a:custGeom>
              <a:avLst/>
              <a:gdLst>
                <a:gd name="T0" fmla="*/ 64 w 96"/>
                <a:gd name="T1" fmla="*/ 0 h 96"/>
                <a:gd name="T2" fmla="*/ 64 w 96"/>
                <a:gd name="T3" fmla="*/ 8 h 96"/>
                <a:gd name="T4" fmla="*/ 96 w 96"/>
                <a:gd name="T5" fmla="*/ 48 h 96"/>
                <a:gd name="T6" fmla="*/ 24 w 96"/>
                <a:gd name="T7" fmla="*/ 96 h 96"/>
                <a:gd name="T8" fmla="*/ 0 w 96"/>
                <a:gd name="T9" fmla="*/ 48 h 96"/>
                <a:gd name="T10" fmla="*/ 56 w 96"/>
                <a:gd name="T11" fmla="*/ 0 h 96"/>
                <a:gd name="T12" fmla="*/ 64 w 96"/>
                <a:gd name="T13" fmla="*/ 0 h 96"/>
                <a:gd name="T14" fmla="*/ 0 60000 65536"/>
                <a:gd name="T15" fmla="*/ 0 60000 65536"/>
                <a:gd name="T16" fmla="*/ 0 60000 65536"/>
                <a:gd name="T17" fmla="*/ 0 60000 65536"/>
                <a:gd name="T18" fmla="*/ 0 60000 65536"/>
                <a:gd name="T19" fmla="*/ 0 60000 65536"/>
                <a:gd name="T20" fmla="*/ 0 60000 65536"/>
                <a:gd name="T21" fmla="*/ 0 w 96"/>
                <a:gd name="T22" fmla="*/ 0 h 96"/>
                <a:gd name="T23" fmla="*/ 96 w 96"/>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96">
                  <a:moveTo>
                    <a:pt x="64" y="0"/>
                  </a:moveTo>
                  <a:lnTo>
                    <a:pt x="64" y="8"/>
                  </a:lnTo>
                  <a:lnTo>
                    <a:pt x="96" y="48"/>
                  </a:lnTo>
                  <a:lnTo>
                    <a:pt x="24" y="96"/>
                  </a:lnTo>
                  <a:lnTo>
                    <a:pt x="0" y="48"/>
                  </a:lnTo>
                  <a:lnTo>
                    <a:pt x="56" y="0"/>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23" name="Freeform 1693"/>
            <p:cNvSpPr>
              <a:spLocks/>
            </p:cNvSpPr>
            <p:nvPr/>
          </p:nvSpPr>
          <p:spPr bwMode="auto">
            <a:xfrm>
              <a:off x="4052" y="2032"/>
              <a:ext cx="96" cy="88"/>
            </a:xfrm>
            <a:custGeom>
              <a:avLst/>
              <a:gdLst>
                <a:gd name="T0" fmla="*/ 72 w 96"/>
                <a:gd name="T1" fmla="*/ 8 h 88"/>
                <a:gd name="T2" fmla="*/ 72 w 96"/>
                <a:gd name="T3" fmla="*/ 8 h 88"/>
                <a:gd name="T4" fmla="*/ 96 w 96"/>
                <a:gd name="T5" fmla="*/ 56 h 88"/>
                <a:gd name="T6" fmla="*/ 16 w 96"/>
                <a:gd name="T7" fmla="*/ 88 h 88"/>
                <a:gd name="T8" fmla="*/ 0 w 96"/>
                <a:gd name="T9" fmla="*/ 40 h 88"/>
                <a:gd name="T10" fmla="*/ 72 w 96"/>
                <a:gd name="T11" fmla="*/ 0 h 88"/>
                <a:gd name="T12" fmla="*/ 72 w 96"/>
                <a:gd name="T13" fmla="*/ 8 h 88"/>
                <a:gd name="T14" fmla="*/ 0 60000 65536"/>
                <a:gd name="T15" fmla="*/ 0 60000 65536"/>
                <a:gd name="T16" fmla="*/ 0 60000 65536"/>
                <a:gd name="T17" fmla="*/ 0 60000 65536"/>
                <a:gd name="T18" fmla="*/ 0 60000 65536"/>
                <a:gd name="T19" fmla="*/ 0 60000 65536"/>
                <a:gd name="T20" fmla="*/ 0 60000 65536"/>
                <a:gd name="T21" fmla="*/ 0 w 96"/>
                <a:gd name="T22" fmla="*/ 0 h 88"/>
                <a:gd name="T23" fmla="*/ 96 w 96"/>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88">
                  <a:moveTo>
                    <a:pt x="72" y="8"/>
                  </a:moveTo>
                  <a:lnTo>
                    <a:pt x="72" y="8"/>
                  </a:lnTo>
                  <a:lnTo>
                    <a:pt x="96" y="56"/>
                  </a:lnTo>
                  <a:lnTo>
                    <a:pt x="16" y="88"/>
                  </a:lnTo>
                  <a:lnTo>
                    <a:pt x="0" y="40"/>
                  </a:lnTo>
                  <a:lnTo>
                    <a:pt x="72" y="0"/>
                  </a:lnTo>
                  <a:lnTo>
                    <a:pt x="7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24" name="Freeform 1694"/>
            <p:cNvSpPr>
              <a:spLocks/>
            </p:cNvSpPr>
            <p:nvPr/>
          </p:nvSpPr>
          <p:spPr bwMode="auto">
            <a:xfrm>
              <a:off x="4068" y="2088"/>
              <a:ext cx="88" cy="72"/>
            </a:xfrm>
            <a:custGeom>
              <a:avLst/>
              <a:gdLst>
                <a:gd name="T0" fmla="*/ 80 w 88"/>
                <a:gd name="T1" fmla="*/ 8 h 72"/>
                <a:gd name="T2" fmla="*/ 80 w 88"/>
                <a:gd name="T3" fmla="*/ 8 h 72"/>
                <a:gd name="T4" fmla="*/ 88 w 88"/>
                <a:gd name="T5" fmla="*/ 64 h 72"/>
                <a:gd name="T6" fmla="*/ 8 w 88"/>
                <a:gd name="T7" fmla="*/ 72 h 72"/>
                <a:gd name="T8" fmla="*/ 0 w 88"/>
                <a:gd name="T9" fmla="*/ 24 h 72"/>
                <a:gd name="T10" fmla="*/ 80 w 88"/>
                <a:gd name="T11" fmla="*/ 0 h 72"/>
                <a:gd name="T12" fmla="*/ 80 w 88"/>
                <a:gd name="T13" fmla="*/ 8 h 72"/>
                <a:gd name="T14" fmla="*/ 0 60000 65536"/>
                <a:gd name="T15" fmla="*/ 0 60000 65536"/>
                <a:gd name="T16" fmla="*/ 0 60000 65536"/>
                <a:gd name="T17" fmla="*/ 0 60000 65536"/>
                <a:gd name="T18" fmla="*/ 0 60000 65536"/>
                <a:gd name="T19" fmla="*/ 0 60000 65536"/>
                <a:gd name="T20" fmla="*/ 0 60000 65536"/>
                <a:gd name="T21" fmla="*/ 0 w 88"/>
                <a:gd name="T22" fmla="*/ 0 h 72"/>
                <a:gd name="T23" fmla="*/ 88 w 88"/>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72">
                  <a:moveTo>
                    <a:pt x="80" y="8"/>
                  </a:moveTo>
                  <a:lnTo>
                    <a:pt x="80" y="8"/>
                  </a:lnTo>
                  <a:lnTo>
                    <a:pt x="88" y="64"/>
                  </a:lnTo>
                  <a:lnTo>
                    <a:pt x="8" y="72"/>
                  </a:lnTo>
                  <a:lnTo>
                    <a:pt x="0" y="24"/>
                  </a:lnTo>
                  <a:lnTo>
                    <a:pt x="80" y="0"/>
                  </a:lnTo>
                  <a:lnTo>
                    <a:pt x="8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25" name="Freeform 1724"/>
            <p:cNvSpPr>
              <a:spLocks/>
            </p:cNvSpPr>
            <p:nvPr/>
          </p:nvSpPr>
          <p:spPr bwMode="auto">
            <a:xfrm>
              <a:off x="2332" y="3048"/>
              <a:ext cx="40" cy="48"/>
            </a:xfrm>
            <a:custGeom>
              <a:avLst/>
              <a:gdLst>
                <a:gd name="T0" fmla="*/ 32 w 40"/>
                <a:gd name="T1" fmla="*/ 32 h 48"/>
                <a:gd name="T2" fmla="*/ 40 w 40"/>
                <a:gd name="T3" fmla="*/ 32 h 48"/>
                <a:gd name="T4" fmla="*/ 40 w 40"/>
                <a:gd name="T5" fmla="*/ 32 h 48"/>
                <a:gd name="T6" fmla="*/ 40 w 40"/>
                <a:gd name="T7" fmla="*/ 40 h 48"/>
                <a:gd name="T8" fmla="*/ 40 w 40"/>
                <a:gd name="T9" fmla="*/ 40 h 48"/>
                <a:gd name="T10" fmla="*/ 40 w 40"/>
                <a:gd name="T11" fmla="*/ 48 h 48"/>
                <a:gd name="T12" fmla="*/ 24 w 40"/>
                <a:gd name="T13" fmla="*/ 48 h 48"/>
                <a:gd name="T14" fmla="*/ 16 w 40"/>
                <a:gd name="T15" fmla="*/ 48 h 48"/>
                <a:gd name="T16" fmla="*/ 8 w 40"/>
                <a:gd name="T17" fmla="*/ 48 h 48"/>
                <a:gd name="T18" fmla="*/ 0 w 40"/>
                <a:gd name="T19" fmla="*/ 24 h 48"/>
                <a:gd name="T20" fmla="*/ 0 w 40"/>
                <a:gd name="T21" fmla="*/ 16 h 48"/>
                <a:gd name="T22" fmla="*/ 0 w 40"/>
                <a:gd name="T23" fmla="*/ 8 h 48"/>
                <a:gd name="T24" fmla="*/ 16 w 40"/>
                <a:gd name="T25" fmla="*/ 0 h 48"/>
                <a:gd name="T26" fmla="*/ 24 w 40"/>
                <a:gd name="T27" fmla="*/ 0 h 48"/>
                <a:gd name="T28" fmla="*/ 24 w 40"/>
                <a:gd name="T29" fmla="*/ 0 h 48"/>
                <a:gd name="T30" fmla="*/ 32 w 40"/>
                <a:gd name="T31" fmla="*/ 8 h 48"/>
                <a:gd name="T32" fmla="*/ 40 w 40"/>
                <a:gd name="T33" fmla="*/ 8 h 48"/>
                <a:gd name="T34" fmla="*/ 40 w 40"/>
                <a:gd name="T35" fmla="*/ 16 h 48"/>
                <a:gd name="T36" fmla="*/ 40 w 40"/>
                <a:gd name="T37" fmla="*/ 24 h 48"/>
                <a:gd name="T38" fmla="*/ 8 w 40"/>
                <a:gd name="T39" fmla="*/ 24 h 48"/>
                <a:gd name="T40" fmla="*/ 16 w 40"/>
                <a:gd name="T41" fmla="*/ 40 h 48"/>
                <a:gd name="T42" fmla="*/ 24 w 40"/>
                <a:gd name="T43" fmla="*/ 40 h 48"/>
                <a:gd name="T44" fmla="*/ 24 w 40"/>
                <a:gd name="T45" fmla="*/ 40 h 48"/>
                <a:gd name="T46" fmla="*/ 32 w 40"/>
                <a:gd name="T47" fmla="*/ 40 h 48"/>
                <a:gd name="T48" fmla="*/ 32 w 40"/>
                <a:gd name="T49" fmla="*/ 32 h 48"/>
                <a:gd name="T50" fmla="*/ 32 w 40"/>
                <a:gd name="T51" fmla="*/ 32 h 48"/>
                <a:gd name="T52" fmla="*/ 32 w 40"/>
                <a:gd name="T53" fmla="*/ 32 h 48"/>
                <a:gd name="T54" fmla="*/ 8 w 40"/>
                <a:gd name="T55" fmla="*/ 24 h 48"/>
                <a:gd name="T56" fmla="*/ 32 w 40"/>
                <a:gd name="T57" fmla="*/ 16 h 48"/>
                <a:gd name="T58" fmla="*/ 32 w 40"/>
                <a:gd name="T59" fmla="*/ 16 h 48"/>
                <a:gd name="T60" fmla="*/ 32 w 40"/>
                <a:gd name="T61" fmla="*/ 8 h 48"/>
                <a:gd name="T62" fmla="*/ 24 w 40"/>
                <a:gd name="T63" fmla="*/ 8 h 48"/>
                <a:gd name="T64" fmla="*/ 24 w 40"/>
                <a:gd name="T65" fmla="*/ 8 h 48"/>
                <a:gd name="T66" fmla="*/ 16 w 40"/>
                <a:gd name="T67" fmla="*/ 8 h 48"/>
                <a:gd name="T68" fmla="*/ 16 w 40"/>
                <a:gd name="T69" fmla="*/ 8 h 48"/>
                <a:gd name="T70" fmla="*/ 8 w 40"/>
                <a:gd name="T71" fmla="*/ 8 h 48"/>
                <a:gd name="T72" fmla="*/ 8 w 40"/>
                <a:gd name="T73" fmla="*/ 24 h 48"/>
                <a:gd name="T74" fmla="*/ 32 w 40"/>
                <a:gd name="T75" fmla="*/ 32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8"/>
                <a:gd name="T116" fmla="*/ 40 w 40"/>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8">
                  <a:moveTo>
                    <a:pt x="32" y="32"/>
                  </a:moveTo>
                  <a:lnTo>
                    <a:pt x="32" y="32"/>
                  </a:lnTo>
                  <a:lnTo>
                    <a:pt x="40" y="32"/>
                  </a:lnTo>
                  <a:lnTo>
                    <a:pt x="40" y="40"/>
                  </a:lnTo>
                  <a:lnTo>
                    <a:pt x="40" y="48"/>
                  </a:lnTo>
                  <a:lnTo>
                    <a:pt x="32" y="48"/>
                  </a:lnTo>
                  <a:lnTo>
                    <a:pt x="24" y="48"/>
                  </a:lnTo>
                  <a:lnTo>
                    <a:pt x="16" y="48"/>
                  </a:lnTo>
                  <a:lnTo>
                    <a:pt x="8" y="48"/>
                  </a:lnTo>
                  <a:lnTo>
                    <a:pt x="0" y="40"/>
                  </a:lnTo>
                  <a:lnTo>
                    <a:pt x="0" y="24"/>
                  </a:lnTo>
                  <a:lnTo>
                    <a:pt x="0" y="16"/>
                  </a:lnTo>
                  <a:lnTo>
                    <a:pt x="0" y="8"/>
                  </a:lnTo>
                  <a:lnTo>
                    <a:pt x="8" y="0"/>
                  </a:lnTo>
                  <a:lnTo>
                    <a:pt x="16" y="0"/>
                  </a:lnTo>
                  <a:lnTo>
                    <a:pt x="24" y="0"/>
                  </a:lnTo>
                  <a:lnTo>
                    <a:pt x="32" y="0"/>
                  </a:lnTo>
                  <a:lnTo>
                    <a:pt x="32" y="8"/>
                  </a:lnTo>
                  <a:lnTo>
                    <a:pt x="40" y="8"/>
                  </a:lnTo>
                  <a:lnTo>
                    <a:pt x="40" y="16"/>
                  </a:lnTo>
                  <a:lnTo>
                    <a:pt x="40" y="24"/>
                  </a:lnTo>
                  <a:lnTo>
                    <a:pt x="8" y="24"/>
                  </a:lnTo>
                  <a:lnTo>
                    <a:pt x="8" y="32"/>
                  </a:lnTo>
                  <a:lnTo>
                    <a:pt x="16" y="40"/>
                  </a:lnTo>
                  <a:lnTo>
                    <a:pt x="24" y="40"/>
                  </a:lnTo>
                  <a:lnTo>
                    <a:pt x="32" y="40"/>
                  </a:lnTo>
                  <a:lnTo>
                    <a:pt x="32" y="32"/>
                  </a:lnTo>
                  <a:lnTo>
                    <a:pt x="8" y="24"/>
                  </a:lnTo>
                  <a:lnTo>
                    <a:pt x="32" y="16"/>
                  </a:lnTo>
                  <a:lnTo>
                    <a:pt x="32" y="8"/>
                  </a:lnTo>
                  <a:lnTo>
                    <a:pt x="24" y="8"/>
                  </a:lnTo>
                  <a:lnTo>
                    <a:pt x="16" y="8"/>
                  </a:lnTo>
                  <a:lnTo>
                    <a:pt x="8" y="8"/>
                  </a:lnTo>
                  <a:lnTo>
                    <a:pt x="8" y="16"/>
                  </a:lnTo>
                  <a:lnTo>
                    <a:pt x="8" y="24"/>
                  </a:lnTo>
                  <a:lnTo>
                    <a:pt x="3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26" name="Freeform 1726"/>
            <p:cNvSpPr>
              <a:spLocks/>
            </p:cNvSpPr>
            <p:nvPr/>
          </p:nvSpPr>
          <p:spPr bwMode="auto">
            <a:xfrm>
              <a:off x="2428" y="3008"/>
              <a:ext cx="24" cy="72"/>
            </a:xfrm>
            <a:custGeom>
              <a:avLst/>
              <a:gdLst>
                <a:gd name="T0" fmla="*/ 24 w 24"/>
                <a:gd name="T1" fmla="*/ 72 h 72"/>
                <a:gd name="T2" fmla="*/ 16 w 24"/>
                <a:gd name="T3" fmla="*/ 72 h 72"/>
                <a:gd name="T4" fmla="*/ 16 w 24"/>
                <a:gd name="T5" fmla="*/ 72 h 72"/>
                <a:gd name="T6" fmla="*/ 0 w 24"/>
                <a:gd name="T7" fmla="*/ 0 h 72"/>
                <a:gd name="T8" fmla="*/ 0 w 24"/>
                <a:gd name="T9" fmla="*/ 0 h 72"/>
                <a:gd name="T10" fmla="*/ 8 w 24"/>
                <a:gd name="T11" fmla="*/ 0 h 72"/>
                <a:gd name="T12" fmla="*/ 8 w 24"/>
                <a:gd name="T13" fmla="*/ 0 h 72"/>
                <a:gd name="T14" fmla="*/ 24 w 24"/>
                <a:gd name="T15" fmla="*/ 72 h 72"/>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72"/>
                <a:gd name="T26" fmla="*/ 24 w 24"/>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72">
                  <a:moveTo>
                    <a:pt x="24" y="72"/>
                  </a:moveTo>
                  <a:lnTo>
                    <a:pt x="16" y="72"/>
                  </a:lnTo>
                  <a:lnTo>
                    <a:pt x="0" y="0"/>
                  </a:lnTo>
                  <a:lnTo>
                    <a:pt x="8" y="0"/>
                  </a:lnTo>
                  <a:lnTo>
                    <a:pt x="24"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27" name="Freeform 1727"/>
            <p:cNvSpPr>
              <a:spLocks/>
            </p:cNvSpPr>
            <p:nvPr/>
          </p:nvSpPr>
          <p:spPr bwMode="auto">
            <a:xfrm>
              <a:off x="2460" y="3024"/>
              <a:ext cx="48" cy="48"/>
            </a:xfrm>
            <a:custGeom>
              <a:avLst/>
              <a:gdLst>
                <a:gd name="T0" fmla="*/ 24 w 48"/>
                <a:gd name="T1" fmla="*/ 48 h 48"/>
                <a:gd name="T2" fmla="*/ 24 w 48"/>
                <a:gd name="T3" fmla="*/ 48 h 48"/>
                <a:gd name="T4" fmla="*/ 16 w 48"/>
                <a:gd name="T5" fmla="*/ 48 h 48"/>
                <a:gd name="T6" fmla="*/ 8 w 48"/>
                <a:gd name="T7" fmla="*/ 48 h 48"/>
                <a:gd name="T8" fmla="*/ 8 w 48"/>
                <a:gd name="T9" fmla="*/ 48 h 48"/>
                <a:gd name="T10" fmla="*/ 0 w 48"/>
                <a:gd name="T11" fmla="*/ 40 h 48"/>
                <a:gd name="T12" fmla="*/ 0 w 48"/>
                <a:gd name="T13" fmla="*/ 24 h 48"/>
                <a:gd name="T14" fmla="*/ 0 w 48"/>
                <a:gd name="T15" fmla="*/ 24 h 48"/>
                <a:gd name="T16" fmla="*/ 0 w 48"/>
                <a:gd name="T17" fmla="*/ 16 h 48"/>
                <a:gd name="T18" fmla="*/ 0 w 48"/>
                <a:gd name="T19" fmla="*/ 8 h 48"/>
                <a:gd name="T20" fmla="*/ 0 w 48"/>
                <a:gd name="T21" fmla="*/ 8 h 48"/>
                <a:gd name="T22" fmla="*/ 8 w 48"/>
                <a:gd name="T23" fmla="*/ 0 h 48"/>
                <a:gd name="T24" fmla="*/ 16 w 48"/>
                <a:gd name="T25" fmla="*/ 0 h 48"/>
                <a:gd name="T26" fmla="*/ 16 w 48"/>
                <a:gd name="T27" fmla="*/ 0 h 48"/>
                <a:gd name="T28" fmla="*/ 24 w 48"/>
                <a:gd name="T29" fmla="*/ 0 h 48"/>
                <a:gd name="T30" fmla="*/ 32 w 48"/>
                <a:gd name="T31" fmla="*/ 0 h 48"/>
                <a:gd name="T32" fmla="*/ 32 w 48"/>
                <a:gd name="T33" fmla="*/ 0 h 48"/>
                <a:gd name="T34" fmla="*/ 40 w 48"/>
                <a:gd name="T35" fmla="*/ 8 h 48"/>
                <a:gd name="T36" fmla="*/ 40 w 48"/>
                <a:gd name="T37" fmla="*/ 16 h 48"/>
                <a:gd name="T38" fmla="*/ 40 w 48"/>
                <a:gd name="T39" fmla="*/ 16 h 48"/>
                <a:gd name="T40" fmla="*/ 48 w 48"/>
                <a:gd name="T41" fmla="*/ 32 h 48"/>
                <a:gd name="T42" fmla="*/ 40 w 48"/>
                <a:gd name="T43" fmla="*/ 40 h 48"/>
                <a:gd name="T44" fmla="*/ 40 w 48"/>
                <a:gd name="T45" fmla="*/ 40 h 48"/>
                <a:gd name="T46" fmla="*/ 32 w 48"/>
                <a:gd name="T47" fmla="*/ 40 h 48"/>
                <a:gd name="T48" fmla="*/ 24 w 48"/>
                <a:gd name="T49" fmla="*/ 48 h 48"/>
                <a:gd name="T50" fmla="*/ 24 w 48"/>
                <a:gd name="T51" fmla="*/ 48 h 48"/>
                <a:gd name="T52" fmla="*/ 24 w 48"/>
                <a:gd name="T53" fmla="*/ 48 h 48"/>
                <a:gd name="T54" fmla="*/ 24 w 48"/>
                <a:gd name="T55" fmla="*/ 40 h 48"/>
                <a:gd name="T56" fmla="*/ 32 w 48"/>
                <a:gd name="T57" fmla="*/ 40 h 48"/>
                <a:gd name="T58" fmla="*/ 32 w 48"/>
                <a:gd name="T59" fmla="*/ 32 h 48"/>
                <a:gd name="T60" fmla="*/ 32 w 48"/>
                <a:gd name="T61" fmla="*/ 32 h 48"/>
                <a:gd name="T62" fmla="*/ 32 w 48"/>
                <a:gd name="T63" fmla="*/ 24 h 48"/>
                <a:gd name="T64" fmla="*/ 32 w 48"/>
                <a:gd name="T65" fmla="*/ 16 h 48"/>
                <a:gd name="T66" fmla="*/ 32 w 48"/>
                <a:gd name="T67" fmla="*/ 16 h 48"/>
                <a:gd name="T68" fmla="*/ 32 w 48"/>
                <a:gd name="T69" fmla="*/ 8 h 48"/>
                <a:gd name="T70" fmla="*/ 32 w 48"/>
                <a:gd name="T71" fmla="*/ 8 h 48"/>
                <a:gd name="T72" fmla="*/ 32 w 48"/>
                <a:gd name="T73" fmla="*/ 8 h 48"/>
                <a:gd name="T74" fmla="*/ 24 w 48"/>
                <a:gd name="T75" fmla="*/ 0 h 48"/>
                <a:gd name="T76" fmla="*/ 16 w 48"/>
                <a:gd name="T77" fmla="*/ 0 h 48"/>
                <a:gd name="T78" fmla="*/ 16 w 48"/>
                <a:gd name="T79" fmla="*/ 0 h 48"/>
                <a:gd name="T80" fmla="*/ 8 w 48"/>
                <a:gd name="T81" fmla="*/ 8 h 48"/>
                <a:gd name="T82" fmla="*/ 8 w 48"/>
                <a:gd name="T83" fmla="*/ 8 h 48"/>
                <a:gd name="T84" fmla="*/ 8 w 48"/>
                <a:gd name="T85" fmla="*/ 8 h 48"/>
                <a:gd name="T86" fmla="*/ 8 w 48"/>
                <a:gd name="T87" fmla="*/ 16 h 48"/>
                <a:gd name="T88" fmla="*/ 8 w 48"/>
                <a:gd name="T89" fmla="*/ 24 h 48"/>
                <a:gd name="T90" fmla="*/ 8 w 48"/>
                <a:gd name="T91" fmla="*/ 24 h 48"/>
                <a:gd name="T92" fmla="*/ 8 w 48"/>
                <a:gd name="T93" fmla="*/ 32 h 48"/>
                <a:gd name="T94" fmla="*/ 16 w 48"/>
                <a:gd name="T95" fmla="*/ 40 h 48"/>
                <a:gd name="T96" fmla="*/ 16 w 48"/>
                <a:gd name="T97" fmla="*/ 40 h 48"/>
                <a:gd name="T98" fmla="*/ 16 w 48"/>
                <a:gd name="T99" fmla="*/ 40 h 48"/>
                <a:gd name="T100" fmla="*/ 24 w 48"/>
                <a:gd name="T101" fmla="*/ 40 h 48"/>
                <a:gd name="T102" fmla="*/ 24 w 48"/>
                <a:gd name="T103" fmla="*/ 40 h 48"/>
                <a:gd name="T104" fmla="*/ 24 w 48"/>
                <a:gd name="T105" fmla="*/ 48 h 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
                <a:gd name="T160" fmla="*/ 0 h 48"/>
                <a:gd name="T161" fmla="*/ 48 w 48"/>
                <a:gd name="T162" fmla="*/ 48 h 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 h="48">
                  <a:moveTo>
                    <a:pt x="24" y="48"/>
                  </a:moveTo>
                  <a:lnTo>
                    <a:pt x="24" y="48"/>
                  </a:lnTo>
                  <a:lnTo>
                    <a:pt x="16" y="48"/>
                  </a:lnTo>
                  <a:lnTo>
                    <a:pt x="8" y="48"/>
                  </a:lnTo>
                  <a:lnTo>
                    <a:pt x="0" y="40"/>
                  </a:lnTo>
                  <a:lnTo>
                    <a:pt x="0" y="24"/>
                  </a:lnTo>
                  <a:lnTo>
                    <a:pt x="0" y="16"/>
                  </a:lnTo>
                  <a:lnTo>
                    <a:pt x="0" y="8"/>
                  </a:lnTo>
                  <a:lnTo>
                    <a:pt x="8" y="0"/>
                  </a:lnTo>
                  <a:lnTo>
                    <a:pt x="16" y="0"/>
                  </a:lnTo>
                  <a:lnTo>
                    <a:pt x="24" y="0"/>
                  </a:lnTo>
                  <a:lnTo>
                    <a:pt x="32" y="0"/>
                  </a:lnTo>
                  <a:lnTo>
                    <a:pt x="40" y="8"/>
                  </a:lnTo>
                  <a:lnTo>
                    <a:pt x="40" y="16"/>
                  </a:lnTo>
                  <a:lnTo>
                    <a:pt x="48" y="32"/>
                  </a:lnTo>
                  <a:lnTo>
                    <a:pt x="40" y="40"/>
                  </a:lnTo>
                  <a:lnTo>
                    <a:pt x="32" y="40"/>
                  </a:lnTo>
                  <a:lnTo>
                    <a:pt x="24" y="48"/>
                  </a:lnTo>
                  <a:lnTo>
                    <a:pt x="24" y="40"/>
                  </a:lnTo>
                  <a:lnTo>
                    <a:pt x="32" y="40"/>
                  </a:lnTo>
                  <a:lnTo>
                    <a:pt x="32" y="32"/>
                  </a:lnTo>
                  <a:lnTo>
                    <a:pt x="32" y="24"/>
                  </a:lnTo>
                  <a:lnTo>
                    <a:pt x="32" y="16"/>
                  </a:lnTo>
                  <a:lnTo>
                    <a:pt x="32" y="8"/>
                  </a:lnTo>
                  <a:lnTo>
                    <a:pt x="24" y="0"/>
                  </a:lnTo>
                  <a:lnTo>
                    <a:pt x="16" y="0"/>
                  </a:lnTo>
                  <a:lnTo>
                    <a:pt x="8" y="8"/>
                  </a:lnTo>
                  <a:lnTo>
                    <a:pt x="8" y="16"/>
                  </a:lnTo>
                  <a:lnTo>
                    <a:pt x="8" y="24"/>
                  </a:lnTo>
                  <a:lnTo>
                    <a:pt x="8" y="32"/>
                  </a:lnTo>
                  <a:lnTo>
                    <a:pt x="16" y="40"/>
                  </a:lnTo>
                  <a:lnTo>
                    <a:pt x="24" y="40"/>
                  </a:lnTo>
                  <a:lnTo>
                    <a:pt x="24"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28" name="Freeform 1728"/>
            <p:cNvSpPr>
              <a:spLocks/>
            </p:cNvSpPr>
            <p:nvPr/>
          </p:nvSpPr>
          <p:spPr bwMode="auto">
            <a:xfrm>
              <a:off x="2508" y="3008"/>
              <a:ext cx="48" cy="72"/>
            </a:xfrm>
            <a:custGeom>
              <a:avLst/>
              <a:gdLst>
                <a:gd name="T0" fmla="*/ 24 w 48"/>
                <a:gd name="T1" fmla="*/ 48 h 72"/>
                <a:gd name="T2" fmla="*/ 0 w 48"/>
                <a:gd name="T3" fmla="*/ 8 h 72"/>
                <a:gd name="T4" fmla="*/ 0 w 48"/>
                <a:gd name="T5" fmla="*/ 8 h 72"/>
                <a:gd name="T6" fmla="*/ 8 w 48"/>
                <a:gd name="T7" fmla="*/ 8 h 72"/>
                <a:gd name="T8" fmla="*/ 8 w 48"/>
                <a:gd name="T9" fmla="*/ 8 h 72"/>
                <a:gd name="T10" fmla="*/ 32 w 48"/>
                <a:gd name="T11" fmla="*/ 40 h 72"/>
                <a:gd name="T12" fmla="*/ 32 w 48"/>
                <a:gd name="T13" fmla="*/ 40 h 72"/>
                <a:gd name="T14" fmla="*/ 40 w 48"/>
                <a:gd name="T15" fmla="*/ 0 h 72"/>
                <a:gd name="T16" fmla="*/ 40 w 48"/>
                <a:gd name="T17" fmla="*/ 0 h 72"/>
                <a:gd name="T18" fmla="*/ 48 w 48"/>
                <a:gd name="T19" fmla="*/ 0 h 72"/>
                <a:gd name="T20" fmla="*/ 48 w 48"/>
                <a:gd name="T21" fmla="*/ 0 h 72"/>
                <a:gd name="T22" fmla="*/ 32 w 48"/>
                <a:gd name="T23" fmla="*/ 48 h 72"/>
                <a:gd name="T24" fmla="*/ 32 w 48"/>
                <a:gd name="T25" fmla="*/ 48 h 72"/>
                <a:gd name="T26" fmla="*/ 32 w 48"/>
                <a:gd name="T27" fmla="*/ 56 h 72"/>
                <a:gd name="T28" fmla="*/ 32 w 48"/>
                <a:gd name="T29" fmla="*/ 64 h 72"/>
                <a:gd name="T30" fmla="*/ 32 w 48"/>
                <a:gd name="T31" fmla="*/ 64 h 72"/>
                <a:gd name="T32" fmla="*/ 24 w 48"/>
                <a:gd name="T33" fmla="*/ 72 h 72"/>
                <a:gd name="T34" fmla="*/ 24 w 48"/>
                <a:gd name="T35" fmla="*/ 72 h 72"/>
                <a:gd name="T36" fmla="*/ 24 w 48"/>
                <a:gd name="T37" fmla="*/ 72 h 72"/>
                <a:gd name="T38" fmla="*/ 24 w 48"/>
                <a:gd name="T39" fmla="*/ 72 h 72"/>
                <a:gd name="T40" fmla="*/ 16 w 48"/>
                <a:gd name="T41" fmla="*/ 72 h 72"/>
                <a:gd name="T42" fmla="*/ 16 w 48"/>
                <a:gd name="T43" fmla="*/ 72 h 72"/>
                <a:gd name="T44" fmla="*/ 8 w 48"/>
                <a:gd name="T45" fmla="*/ 72 h 72"/>
                <a:gd name="T46" fmla="*/ 8 w 48"/>
                <a:gd name="T47" fmla="*/ 72 h 72"/>
                <a:gd name="T48" fmla="*/ 8 w 48"/>
                <a:gd name="T49" fmla="*/ 72 h 72"/>
                <a:gd name="T50" fmla="*/ 8 w 48"/>
                <a:gd name="T51" fmla="*/ 72 h 72"/>
                <a:gd name="T52" fmla="*/ 16 w 48"/>
                <a:gd name="T53" fmla="*/ 64 h 72"/>
                <a:gd name="T54" fmla="*/ 16 w 48"/>
                <a:gd name="T55" fmla="*/ 64 h 72"/>
                <a:gd name="T56" fmla="*/ 16 w 48"/>
                <a:gd name="T57" fmla="*/ 64 h 72"/>
                <a:gd name="T58" fmla="*/ 24 w 48"/>
                <a:gd name="T59" fmla="*/ 64 h 72"/>
                <a:gd name="T60" fmla="*/ 24 w 48"/>
                <a:gd name="T61" fmla="*/ 64 h 72"/>
                <a:gd name="T62" fmla="*/ 24 w 48"/>
                <a:gd name="T63" fmla="*/ 64 h 72"/>
                <a:gd name="T64" fmla="*/ 24 w 48"/>
                <a:gd name="T65" fmla="*/ 64 h 72"/>
                <a:gd name="T66" fmla="*/ 24 w 48"/>
                <a:gd name="T67" fmla="*/ 64 h 72"/>
                <a:gd name="T68" fmla="*/ 24 w 48"/>
                <a:gd name="T69" fmla="*/ 56 h 72"/>
                <a:gd name="T70" fmla="*/ 24 w 48"/>
                <a:gd name="T71" fmla="*/ 56 h 72"/>
                <a:gd name="T72" fmla="*/ 24 w 48"/>
                <a:gd name="T73" fmla="*/ 56 h 72"/>
                <a:gd name="T74" fmla="*/ 24 w 48"/>
                <a:gd name="T75" fmla="*/ 48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
                <a:gd name="T115" fmla="*/ 0 h 72"/>
                <a:gd name="T116" fmla="*/ 48 w 48"/>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 h="72">
                  <a:moveTo>
                    <a:pt x="24" y="48"/>
                  </a:moveTo>
                  <a:lnTo>
                    <a:pt x="0" y="8"/>
                  </a:lnTo>
                  <a:lnTo>
                    <a:pt x="8" y="8"/>
                  </a:lnTo>
                  <a:lnTo>
                    <a:pt x="32" y="40"/>
                  </a:lnTo>
                  <a:lnTo>
                    <a:pt x="40" y="0"/>
                  </a:lnTo>
                  <a:lnTo>
                    <a:pt x="48" y="0"/>
                  </a:lnTo>
                  <a:lnTo>
                    <a:pt x="32" y="48"/>
                  </a:lnTo>
                  <a:lnTo>
                    <a:pt x="32" y="56"/>
                  </a:lnTo>
                  <a:lnTo>
                    <a:pt x="32" y="64"/>
                  </a:lnTo>
                  <a:lnTo>
                    <a:pt x="24" y="72"/>
                  </a:lnTo>
                  <a:lnTo>
                    <a:pt x="16" y="72"/>
                  </a:lnTo>
                  <a:lnTo>
                    <a:pt x="8" y="72"/>
                  </a:lnTo>
                  <a:lnTo>
                    <a:pt x="16" y="64"/>
                  </a:lnTo>
                  <a:lnTo>
                    <a:pt x="24" y="64"/>
                  </a:lnTo>
                  <a:lnTo>
                    <a:pt x="24" y="56"/>
                  </a:lnTo>
                  <a:lnTo>
                    <a:pt x="24"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29" name="Freeform 1729"/>
            <p:cNvSpPr>
              <a:spLocks/>
            </p:cNvSpPr>
            <p:nvPr/>
          </p:nvSpPr>
          <p:spPr bwMode="auto">
            <a:xfrm>
              <a:off x="2564" y="2992"/>
              <a:ext cx="72" cy="64"/>
            </a:xfrm>
            <a:custGeom>
              <a:avLst/>
              <a:gdLst>
                <a:gd name="T0" fmla="*/ 8 w 72"/>
                <a:gd name="T1" fmla="*/ 64 h 64"/>
                <a:gd name="T2" fmla="*/ 0 w 72"/>
                <a:gd name="T3" fmla="*/ 16 h 64"/>
                <a:gd name="T4" fmla="*/ 8 w 72"/>
                <a:gd name="T5" fmla="*/ 8 h 64"/>
                <a:gd name="T6" fmla="*/ 8 w 72"/>
                <a:gd name="T7" fmla="*/ 24 h 64"/>
                <a:gd name="T8" fmla="*/ 8 w 72"/>
                <a:gd name="T9" fmla="*/ 16 h 64"/>
                <a:gd name="T10" fmla="*/ 8 w 72"/>
                <a:gd name="T11" fmla="*/ 16 h 64"/>
                <a:gd name="T12" fmla="*/ 16 w 72"/>
                <a:gd name="T13" fmla="*/ 8 h 64"/>
                <a:gd name="T14" fmla="*/ 16 w 72"/>
                <a:gd name="T15" fmla="*/ 8 h 64"/>
                <a:gd name="T16" fmla="*/ 24 w 72"/>
                <a:gd name="T17" fmla="*/ 8 h 64"/>
                <a:gd name="T18" fmla="*/ 24 w 72"/>
                <a:gd name="T19" fmla="*/ 8 h 64"/>
                <a:gd name="T20" fmla="*/ 32 w 72"/>
                <a:gd name="T21" fmla="*/ 8 h 64"/>
                <a:gd name="T22" fmla="*/ 32 w 72"/>
                <a:gd name="T23" fmla="*/ 8 h 64"/>
                <a:gd name="T24" fmla="*/ 40 w 72"/>
                <a:gd name="T25" fmla="*/ 16 h 64"/>
                <a:gd name="T26" fmla="*/ 40 w 72"/>
                <a:gd name="T27" fmla="*/ 8 h 64"/>
                <a:gd name="T28" fmla="*/ 40 w 72"/>
                <a:gd name="T29" fmla="*/ 8 h 64"/>
                <a:gd name="T30" fmla="*/ 48 w 72"/>
                <a:gd name="T31" fmla="*/ 0 h 64"/>
                <a:gd name="T32" fmla="*/ 48 w 72"/>
                <a:gd name="T33" fmla="*/ 0 h 64"/>
                <a:gd name="T34" fmla="*/ 48 w 72"/>
                <a:gd name="T35" fmla="*/ 0 h 64"/>
                <a:gd name="T36" fmla="*/ 56 w 72"/>
                <a:gd name="T37" fmla="*/ 0 h 64"/>
                <a:gd name="T38" fmla="*/ 64 w 72"/>
                <a:gd name="T39" fmla="*/ 0 h 64"/>
                <a:gd name="T40" fmla="*/ 64 w 72"/>
                <a:gd name="T41" fmla="*/ 8 h 64"/>
                <a:gd name="T42" fmla="*/ 64 w 72"/>
                <a:gd name="T43" fmla="*/ 16 h 64"/>
                <a:gd name="T44" fmla="*/ 72 w 72"/>
                <a:gd name="T45" fmla="*/ 48 h 64"/>
                <a:gd name="T46" fmla="*/ 64 w 72"/>
                <a:gd name="T47" fmla="*/ 48 h 64"/>
                <a:gd name="T48" fmla="*/ 64 w 72"/>
                <a:gd name="T49" fmla="*/ 24 h 64"/>
                <a:gd name="T50" fmla="*/ 56 w 72"/>
                <a:gd name="T51" fmla="*/ 16 h 64"/>
                <a:gd name="T52" fmla="*/ 56 w 72"/>
                <a:gd name="T53" fmla="*/ 16 h 64"/>
                <a:gd name="T54" fmla="*/ 56 w 72"/>
                <a:gd name="T55" fmla="*/ 8 h 64"/>
                <a:gd name="T56" fmla="*/ 48 w 72"/>
                <a:gd name="T57" fmla="*/ 8 h 64"/>
                <a:gd name="T58" fmla="*/ 48 w 72"/>
                <a:gd name="T59" fmla="*/ 8 h 64"/>
                <a:gd name="T60" fmla="*/ 40 w 72"/>
                <a:gd name="T61" fmla="*/ 16 h 64"/>
                <a:gd name="T62" fmla="*/ 40 w 72"/>
                <a:gd name="T63" fmla="*/ 16 h 64"/>
                <a:gd name="T64" fmla="*/ 40 w 72"/>
                <a:gd name="T65" fmla="*/ 16 h 64"/>
                <a:gd name="T66" fmla="*/ 40 w 72"/>
                <a:gd name="T67" fmla="*/ 32 h 64"/>
                <a:gd name="T68" fmla="*/ 48 w 72"/>
                <a:gd name="T69" fmla="*/ 56 h 64"/>
                <a:gd name="T70" fmla="*/ 40 w 72"/>
                <a:gd name="T71" fmla="*/ 56 h 64"/>
                <a:gd name="T72" fmla="*/ 32 w 72"/>
                <a:gd name="T73" fmla="*/ 32 h 64"/>
                <a:gd name="T74" fmla="*/ 32 w 72"/>
                <a:gd name="T75" fmla="*/ 24 h 64"/>
                <a:gd name="T76" fmla="*/ 24 w 72"/>
                <a:gd name="T77" fmla="*/ 16 h 64"/>
                <a:gd name="T78" fmla="*/ 24 w 72"/>
                <a:gd name="T79" fmla="*/ 16 h 64"/>
                <a:gd name="T80" fmla="*/ 24 w 72"/>
                <a:gd name="T81" fmla="*/ 16 h 64"/>
                <a:gd name="T82" fmla="*/ 16 w 72"/>
                <a:gd name="T83" fmla="*/ 16 h 64"/>
                <a:gd name="T84" fmla="*/ 16 w 72"/>
                <a:gd name="T85" fmla="*/ 16 h 64"/>
                <a:gd name="T86" fmla="*/ 8 w 72"/>
                <a:gd name="T87" fmla="*/ 24 h 64"/>
                <a:gd name="T88" fmla="*/ 8 w 72"/>
                <a:gd name="T89" fmla="*/ 24 h 64"/>
                <a:gd name="T90" fmla="*/ 8 w 72"/>
                <a:gd name="T91" fmla="*/ 40 h 64"/>
                <a:gd name="T92" fmla="*/ 16 w 72"/>
                <a:gd name="T93" fmla="*/ 56 h 6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2"/>
                <a:gd name="T142" fmla="*/ 0 h 64"/>
                <a:gd name="T143" fmla="*/ 72 w 72"/>
                <a:gd name="T144" fmla="*/ 64 h 6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2" h="64">
                  <a:moveTo>
                    <a:pt x="16" y="56"/>
                  </a:moveTo>
                  <a:lnTo>
                    <a:pt x="8" y="64"/>
                  </a:lnTo>
                  <a:lnTo>
                    <a:pt x="0" y="16"/>
                  </a:lnTo>
                  <a:lnTo>
                    <a:pt x="8" y="8"/>
                  </a:lnTo>
                  <a:lnTo>
                    <a:pt x="8" y="24"/>
                  </a:lnTo>
                  <a:lnTo>
                    <a:pt x="8" y="16"/>
                  </a:lnTo>
                  <a:lnTo>
                    <a:pt x="16" y="8"/>
                  </a:lnTo>
                  <a:lnTo>
                    <a:pt x="24" y="8"/>
                  </a:lnTo>
                  <a:lnTo>
                    <a:pt x="32" y="8"/>
                  </a:lnTo>
                  <a:lnTo>
                    <a:pt x="40" y="16"/>
                  </a:lnTo>
                  <a:lnTo>
                    <a:pt x="40" y="8"/>
                  </a:lnTo>
                  <a:lnTo>
                    <a:pt x="48" y="0"/>
                  </a:lnTo>
                  <a:lnTo>
                    <a:pt x="56" y="0"/>
                  </a:lnTo>
                  <a:lnTo>
                    <a:pt x="64" y="0"/>
                  </a:lnTo>
                  <a:lnTo>
                    <a:pt x="64" y="8"/>
                  </a:lnTo>
                  <a:lnTo>
                    <a:pt x="64" y="16"/>
                  </a:lnTo>
                  <a:lnTo>
                    <a:pt x="72" y="48"/>
                  </a:lnTo>
                  <a:lnTo>
                    <a:pt x="64" y="48"/>
                  </a:lnTo>
                  <a:lnTo>
                    <a:pt x="64" y="24"/>
                  </a:lnTo>
                  <a:lnTo>
                    <a:pt x="56" y="16"/>
                  </a:lnTo>
                  <a:lnTo>
                    <a:pt x="56" y="8"/>
                  </a:lnTo>
                  <a:lnTo>
                    <a:pt x="48" y="8"/>
                  </a:lnTo>
                  <a:lnTo>
                    <a:pt x="40" y="16"/>
                  </a:lnTo>
                  <a:lnTo>
                    <a:pt x="40" y="24"/>
                  </a:lnTo>
                  <a:lnTo>
                    <a:pt x="40" y="32"/>
                  </a:lnTo>
                  <a:lnTo>
                    <a:pt x="48" y="56"/>
                  </a:lnTo>
                  <a:lnTo>
                    <a:pt x="40" y="56"/>
                  </a:lnTo>
                  <a:lnTo>
                    <a:pt x="32" y="32"/>
                  </a:lnTo>
                  <a:lnTo>
                    <a:pt x="32" y="24"/>
                  </a:lnTo>
                  <a:lnTo>
                    <a:pt x="24" y="16"/>
                  </a:lnTo>
                  <a:lnTo>
                    <a:pt x="16" y="16"/>
                  </a:lnTo>
                  <a:lnTo>
                    <a:pt x="8" y="24"/>
                  </a:lnTo>
                  <a:lnTo>
                    <a:pt x="8" y="32"/>
                  </a:lnTo>
                  <a:lnTo>
                    <a:pt x="8" y="40"/>
                  </a:lnTo>
                  <a:lnTo>
                    <a:pt x="1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30" name="Freeform 1730"/>
            <p:cNvSpPr>
              <a:spLocks/>
            </p:cNvSpPr>
            <p:nvPr/>
          </p:nvSpPr>
          <p:spPr bwMode="auto">
            <a:xfrm>
              <a:off x="2644" y="2984"/>
              <a:ext cx="40" cy="48"/>
            </a:xfrm>
            <a:custGeom>
              <a:avLst/>
              <a:gdLst>
                <a:gd name="T0" fmla="*/ 32 w 40"/>
                <a:gd name="T1" fmla="*/ 32 h 48"/>
                <a:gd name="T2" fmla="*/ 40 w 40"/>
                <a:gd name="T3" fmla="*/ 32 h 48"/>
                <a:gd name="T4" fmla="*/ 40 w 40"/>
                <a:gd name="T5" fmla="*/ 32 h 48"/>
                <a:gd name="T6" fmla="*/ 40 w 40"/>
                <a:gd name="T7" fmla="*/ 40 h 48"/>
                <a:gd name="T8" fmla="*/ 40 w 40"/>
                <a:gd name="T9" fmla="*/ 48 h 48"/>
                <a:gd name="T10" fmla="*/ 40 w 40"/>
                <a:gd name="T11" fmla="*/ 48 h 48"/>
                <a:gd name="T12" fmla="*/ 24 w 40"/>
                <a:gd name="T13" fmla="*/ 48 h 48"/>
                <a:gd name="T14" fmla="*/ 16 w 40"/>
                <a:gd name="T15" fmla="*/ 48 h 48"/>
                <a:gd name="T16" fmla="*/ 8 w 40"/>
                <a:gd name="T17" fmla="*/ 48 h 48"/>
                <a:gd name="T18" fmla="*/ 0 w 40"/>
                <a:gd name="T19" fmla="*/ 32 h 48"/>
                <a:gd name="T20" fmla="*/ 0 w 40"/>
                <a:gd name="T21" fmla="*/ 16 h 48"/>
                <a:gd name="T22" fmla="*/ 0 w 40"/>
                <a:gd name="T23" fmla="*/ 8 h 48"/>
                <a:gd name="T24" fmla="*/ 16 w 40"/>
                <a:gd name="T25" fmla="*/ 0 h 48"/>
                <a:gd name="T26" fmla="*/ 24 w 40"/>
                <a:gd name="T27" fmla="*/ 0 h 48"/>
                <a:gd name="T28" fmla="*/ 24 w 40"/>
                <a:gd name="T29" fmla="*/ 0 h 48"/>
                <a:gd name="T30" fmla="*/ 32 w 40"/>
                <a:gd name="T31" fmla="*/ 8 h 48"/>
                <a:gd name="T32" fmla="*/ 40 w 40"/>
                <a:gd name="T33" fmla="*/ 16 h 48"/>
                <a:gd name="T34" fmla="*/ 40 w 40"/>
                <a:gd name="T35" fmla="*/ 16 h 48"/>
                <a:gd name="T36" fmla="*/ 40 w 40"/>
                <a:gd name="T37" fmla="*/ 24 h 48"/>
                <a:gd name="T38" fmla="*/ 8 w 40"/>
                <a:gd name="T39" fmla="*/ 32 h 48"/>
                <a:gd name="T40" fmla="*/ 16 w 40"/>
                <a:gd name="T41" fmla="*/ 40 h 48"/>
                <a:gd name="T42" fmla="*/ 16 w 40"/>
                <a:gd name="T43" fmla="*/ 40 h 48"/>
                <a:gd name="T44" fmla="*/ 24 w 40"/>
                <a:gd name="T45" fmla="*/ 40 h 48"/>
                <a:gd name="T46" fmla="*/ 32 w 40"/>
                <a:gd name="T47" fmla="*/ 40 h 48"/>
                <a:gd name="T48" fmla="*/ 32 w 40"/>
                <a:gd name="T49" fmla="*/ 40 h 48"/>
                <a:gd name="T50" fmla="*/ 32 w 40"/>
                <a:gd name="T51" fmla="*/ 32 h 48"/>
                <a:gd name="T52" fmla="*/ 32 w 40"/>
                <a:gd name="T53" fmla="*/ 32 h 48"/>
                <a:gd name="T54" fmla="*/ 8 w 40"/>
                <a:gd name="T55" fmla="*/ 24 h 48"/>
                <a:gd name="T56" fmla="*/ 32 w 40"/>
                <a:gd name="T57" fmla="*/ 16 h 48"/>
                <a:gd name="T58" fmla="*/ 32 w 40"/>
                <a:gd name="T59" fmla="*/ 16 h 48"/>
                <a:gd name="T60" fmla="*/ 32 w 40"/>
                <a:gd name="T61" fmla="*/ 8 h 48"/>
                <a:gd name="T62" fmla="*/ 24 w 40"/>
                <a:gd name="T63" fmla="*/ 8 h 48"/>
                <a:gd name="T64" fmla="*/ 24 w 40"/>
                <a:gd name="T65" fmla="*/ 8 h 48"/>
                <a:gd name="T66" fmla="*/ 16 w 40"/>
                <a:gd name="T67" fmla="*/ 8 h 48"/>
                <a:gd name="T68" fmla="*/ 16 w 40"/>
                <a:gd name="T69" fmla="*/ 8 h 48"/>
                <a:gd name="T70" fmla="*/ 8 w 40"/>
                <a:gd name="T71" fmla="*/ 16 h 48"/>
                <a:gd name="T72" fmla="*/ 8 w 40"/>
                <a:gd name="T73" fmla="*/ 24 h 48"/>
                <a:gd name="T74" fmla="*/ 32 w 40"/>
                <a:gd name="T75" fmla="*/ 32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8"/>
                <a:gd name="T116" fmla="*/ 40 w 40"/>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8">
                  <a:moveTo>
                    <a:pt x="32" y="32"/>
                  </a:moveTo>
                  <a:lnTo>
                    <a:pt x="32" y="32"/>
                  </a:lnTo>
                  <a:lnTo>
                    <a:pt x="40" y="32"/>
                  </a:lnTo>
                  <a:lnTo>
                    <a:pt x="40" y="40"/>
                  </a:lnTo>
                  <a:lnTo>
                    <a:pt x="40" y="48"/>
                  </a:lnTo>
                  <a:lnTo>
                    <a:pt x="32" y="48"/>
                  </a:lnTo>
                  <a:lnTo>
                    <a:pt x="24" y="48"/>
                  </a:lnTo>
                  <a:lnTo>
                    <a:pt x="16" y="48"/>
                  </a:lnTo>
                  <a:lnTo>
                    <a:pt x="8" y="48"/>
                  </a:lnTo>
                  <a:lnTo>
                    <a:pt x="0" y="40"/>
                  </a:lnTo>
                  <a:lnTo>
                    <a:pt x="0" y="32"/>
                  </a:lnTo>
                  <a:lnTo>
                    <a:pt x="0" y="16"/>
                  </a:lnTo>
                  <a:lnTo>
                    <a:pt x="0" y="8"/>
                  </a:lnTo>
                  <a:lnTo>
                    <a:pt x="8" y="0"/>
                  </a:lnTo>
                  <a:lnTo>
                    <a:pt x="16" y="0"/>
                  </a:lnTo>
                  <a:lnTo>
                    <a:pt x="24" y="0"/>
                  </a:lnTo>
                  <a:lnTo>
                    <a:pt x="32" y="0"/>
                  </a:lnTo>
                  <a:lnTo>
                    <a:pt x="32" y="8"/>
                  </a:lnTo>
                  <a:lnTo>
                    <a:pt x="40" y="16"/>
                  </a:lnTo>
                  <a:lnTo>
                    <a:pt x="40" y="24"/>
                  </a:lnTo>
                  <a:lnTo>
                    <a:pt x="8" y="32"/>
                  </a:lnTo>
                  <a:lnTo>
                    <a:pt x="8" y="40"/>
                  </a:lnTo>
                  <a:lnTo>
                    <a:pt x="16" y="40"/>
                  </a:lnTo>
                  <a:lnTo>
                    <a:pt x="24" y="40"/>
                  </a:lnTo>
                  <a:lnTo>
                    <a:pt x="32" y="40"/>
                  </a:lnTo>
                  <a:lnTo>
                    <a:pt x="32" y="32"/>
                  </a:lnTo>
                  <a:lnTo>
                    <a:pt x="8" y="24"/>
                  </a:lnTo>
                  <a:lnTo>
                    <a:pt x="32" y="16"/>
                  </a:lnTo>
                  <a:lnTo>
                    <a:pt x="32" y="8"/>
                  </a:lnTo>
                  <a:lnTo>
                    <a:pt x="24" y="8"/>
                  </a:lnTo>
                  <a:lnTo>
                    <a:pt x="16" y="8"/>
                  </a:lnTo>
                  <a:lnTo>
                    <a:pt x="8" y="16"/>
                  </a:lnTo>
                  <a:lnTo>
                    <a:pt x="8" y="24"/>
                  </a:lnTo>
                  <a:lnTo>
                    <a:pt x="3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31" name="Freeform 1731"/>
            <p:cNvSpPr>
              <a:spLocks/>
            </p:cNvSpPr>
            <p:nvPr/>
          </p:nvSpPr>
          <p:spPr bwMode="auto">
            <a:xfrm>
              <a:off x="2692" y="2976"/>
              <a:ext cx="48" cy="48"/>
            </a:xfrm>
            <a:custGeom>
              <a:avLst/>
              <a:gdLst>
                <a:gd name="T0" fmla="*/ 16 w 48"/>
                <a:gd name="T1" fmla="*/ 48 h 48"/>
                <a:gd name="T2" fmla="*/ 8 w 48"/>
                <a:gd name="T3" fmla="*/ 48 h 48"/>
                <a:gd name="T4" fmla="*/ 8 w 48"/>
                <a:gd name="T5" fmla="*/ 48 h 48"/>
                <a:gd name="T6" fmla="*/ 0 w 48"/>
                <a:gd name="T7" fmla="*/ 0 h 48"/>
                <a:gd name="T8" fmla="*/ 0 w 48"/>
                <a:gd name="T9" fmla="*/ 0 h 48"/>
                <a:gd name="T10" fmla="*/ 8 w 48"/>
                <a:gd name="T11" fmla="*/ 0 h 48"/>
                <a:gd name="T12" fmla="*/ 8 w 48"/>
                <a:gd name="T13" fmla="*/ 0 h 48"/>
                <a:gd name="T14" fmla="*/ 8 w 48"/>
                <a:gd name="T15" fmla="*/ 8 h 48"/>
                <a:gd name="T16" fmla="*/ 8 w 48"/>
                <a:gd name="T17" fmla="*/ 8 h 48"/>
                <a:gd name="T18" fmla="*/ 8 w 48"/>
                <a:gd name="T19" fmla="*/ 8 h 48"/>
                <a:gd name="T20" fmla="*/ 16 w 48"/>
                <a:gd name="T21" fmla="*/ 0 h 48"/>
                <a:gd name="T22" fmla="*/ 16 w 48"/>
                <a:gd name="T23" fmla="*/ 0 h 48"/>
                <a:gd name="T24" fmla="*/ 16 w 48"/>
                <a:gd name="T25" fmla="*/ 0 h 48"/>
                <a:gd name="T26" fmla="*/ 16 w 48"/>
                <a:gd name="T27" fmla="*/ 0 h 48"/>
                <a:gd name="T28" fmla="*/ 16 w 48"/>
                <a:gd name="T29" fmla="*/ 0 h 48"/>
                <a:gd name="T30" fmla="*/ 24 w 48"/>
                <a:gd name="T31" fmla="*/ 0 h 48"/>
                <a:gd name="T32" fmla="*/ 24 w 48"/>
                <a:gd name="T33" fmla="*/ 0 h 48"/>
                <a:gd name="T34" fmla="*/ 24 w 48"/>
                <a:gd name="T35" fmla="*/ 0 h 48"/>
                <a:gd name="T36" fmla="*/ 32 w 48"/>
                <a:gd name="T37" fmla="*/ 0 h 48"/>
                <a:gd name="T38" fmla="*/ 32 w 48"/>
                <a:gd name="T39" fmla="*/ 0 h 48"/>
                <a:gd name="T40" fmla="*/ 32 w 48"/>
                <a:gd name="T41" fmla="*/ 0 h 48"/>
                <a:gd name="T42" fmla="*/ 32 w 48"/>
                <a:gd name="T43" fmla="*/ 0 h 48"/>
                <a:gd name="T44" fmla="*/ 40 w 48"/>
                <a:gd name="T45" fmla="*/ 0 h 48"/>
                <a:gd name="T46" fmla="*/ 40 w 48"/>
                <a:gd name="T47" fmla="*/ 0 h 48"/>
                <a:gd name="T48" fmla="*/ 40 w 48"/>
                <a:gd name="T49" fmla="*/ 8 h 48"/>
                <a:gd name="T50" fmla="*/ 40 w 48"/>
                <a:gd name="T51" fmla="*/ 16 h 48"/>
                <a:gd name="T52" fmla="*/ 40 w 48"/>
                <a:gd name="T53" fmla="*/ 16 h 48"/>
                <a:gd name="T54" fmla="*/ 48 w 48"/>
                <a:gd name="T55" fmla="*/ 40 h 48"/>
                <a:gd name="T56" fmla="*/ 48 w 48"/>
                <a:gd name="T57" fmla="*/ 40 h 48"/>
                <a:gd name="T58" fmla="*/ 40 w 48"/>
                <a:gd name="T59" fmla="*/ 48 h 48"/>
                <a:gd name="T60" fmla="*/ 40 w 48"/>
                <a:gd name="T61" fmla="*/ 48 h 48"/>
                <a:gd name="T62" fmla="*/ 32 w 48"/>
                <a:gd name="T63" fmla="*/ 16 h 48"/>
                <a:gd name="T64" fmla="*/ 32 w 48"/>
                <a:gd name="T65" fmla="*/ 16 h 48"/>
                <a:gd name="T66" fmla="*/ 32 w 48"/>
                <a:gd name="T67" fmla="*/ 16 h 48"/>
                <a:gd name="T68" fmla="*/ 32 w 48"/>
                <a:gd name="T69" fmla="*/ 8 h 48"/>
                <a:gd name="T70" fmla="*/ 32 w 48"/>
                <a:gd name="T71" fmla="*/ 8 h 48"/>
                <a:gd name="T72" fmla="*/ 32 w 48"/>
                <a:gd name="T73" fmla="*/ 8 h 48"/>
                <a:gd name="T74" fmla="*/ 32 w 48"/>
                <a:gd name="T75" fmla="*/ 8 h 48"/>
                <a:gd name="T76" fmla="*/ 32 w 48"/>
                <a:gd name="T77" fmla="*/ 8 h 48"/>
                <a:gd name="T78" fmla="*/ 24 w 48"/>
                <a:gd name="T79" fmla="*/ 8 h 48"/>
                <a:gd name="T80" fmla="*/ 24 w 48"/>
                <a:gd name="T81" fmla="*/ 8 h 48"/>
                <a:gd name="T82" fmla="*/ 24 w 48"/>
                <a:gd name="T83" fmla="*/ 8 h 48"/>
                <a:gd name="T84" fmla="*/ 16 w 48"/>
                <a:gd name="T85" fmla="*/ 8 h 48"/>
                <a:gd name="T86" fmla="*/ 16 w 48"/>
                <a:gd name="T87" fmla="*/ 8 h 48"/>
                <a:gd name="T88" fmla="*/ 16 w 48"/>
                <a:gd name="T89" fmla="*/ 8 h 48"/>
                <a:gd name="T90" fmla="*/ 16 w 48"/>
                <a:gd name="T91" fmla="*/ 8 h 48"/>
                <a:gd name="T92" fmla="*/ 16 w 48"/>
                <a:gd name="T93" fmla="*/ 16 h 48"/>
                <a:gd name="T94" fmla="*/ 16 w 48"/>
                <a:gd name="T95" fmla="*/ 16 h 48"/>
                <a:gd name="T96" fmla="*/ 16 w 48"/>
                <a:gd name="T97" fmla="*/ 16 h 48"/>
                <a:gd name="T98" fmla="*/ 16 w 48"/>
                <a:gd name="T99" fmla="*/ 24 h 48"/>
                <a:gd name="T100" fmla="*/ 16 w 48"/>
                <a:gd name="T101" fmla="*/ 24 h 48"/>
                <a:gd name="T102" fmla="*/ 16 w 48"/>
                <a:gd name="T103" fmla="*/ 48 h 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8"/>
                <a:gd name="T157" fmla="*/ 0 h 48"/>
                <a:gd name="T158" fmla="*/ 48 w 48"/>
                <a:gd name="T159" fmla="*/ 48 h 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8" h="48">
                  <a:moveTo>
                    <a:pt x="16" y="48"/>
                  </a:moveTo>
                  <a:lnTo>
                    <a:pt x="8" y="48"/>
                  </a:lnTo>
                  <a:lnTo>
                    <a:pt x="0" y="0"/>
                  </a:lnTo>
                  <a:lnTo>
                    <a:pt x="8" y="0"/>
                  </a:lnTo>
                  <a:lnTo>
                    <a:pt x="8" y="8"/>
                  </a:lnTo>
                  <a:lnTo>
                    <a:pt x="16" y="0"/>
                  </a:lnTo>
                  <a:lnTo>
                    <a:pt x="24" y="0"/>
                  </a:lnTo>
                  <a:lnTo>
                    <a:pt x="32" y="0"/>
                  </a:lnTo>
                  <a:lnTo>
                    <a:pt x="40" y="0"/>
                  </a:lnTo>
                  <a:lnTo>
                    <a:pt x="40" y="8"/>
                  </a:lnTo>
                  <a:lnTo>
                    <a:pt x="40" y="16"/>
                  </a:lnTo>
                  <a:lnTo>
                    <a:pt x="48" y="40"/>
                  </a:lnTo>
                  <a:lnTo>
                    <a:pt x="40" y="48"/>
                  </a:lnTo>
                  <a:lnTo>
                    <a:pt x="32" y="16"/>
                  </a:lnTo>
                  <a:lnTo>
                    <a:pt x="32" y="8"/>
                  </a:lnTo>
                  <a:lnTo>
                    <a:pt x="24" y="8"/>
                  </a:lnTo>
                  <a:lnTo>
                    <a:pt x="16" y="8"/>
                  </a:lnTo>
                  <a:lnTo>
                    <a:pt x="16" y="16"/>
                  </a:lnTo>
                  <a:lnTo>
                    <a:pt x="16" y="24"/>
                  </a:lnTo>
                  <a:lnTo>
                    <a:pt x="1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32" name="Freeform 1732"/>
            <p:cNvSpPr>
              <a:spLocks/>
            </p:cNvSpPr>
            <p:nvPr/>
          </p:nvSpPr>
          <p:spPr bwMode="auto">
            <a:xfrm>
              <a:off x="2740" y="2952"/>
              <a:ext cx="40" cy="64"/>
            </a:xfrm>
            <a:custGeom>
              <a:avLst/>
              <a:gdLst>
                <a:gd name="T0" fmla="*/ 40 w 40"/>
                <a:gd name="T1" fmla="*/ 56 h 64"/>
                <a:gd name="T2" fmla="*/ 40 w 40"/>
                <a:gd name="T3" fmla="*/ 56 h 64"/>
                <a:gd name="T4" fmla="*/ 40 w 40"/>
                <a:gd name="T5" fmla="*/ 56 h 64"/>
                <a:gd name="T6" fmla="*/ 40 w 40"/>
                <a:gd name="T7" fmla="*/ 64 h 64"/>
                <a:gd name="T8" fmla="*/ 32 w 40"/>
                <a:gd name="T9" fmla="*/ 64 h 64"/>
                <a:gd name="T10" fmla="*/ 32 w 40"/>
                <a:gd name="T11" fmla="*/ 64 h 64"/>
                <a:gd name="T12" fmla="*/ 32 w 40"/>
                <a:gd name="T13" fmla="*/ 64 h 64"/>
                <a:gd name="T14" fmla="*/ 24 w 40"/>
                <a:gd name="T15" fmla="*/ 64 h 64"/>
                <a:gd name="T16" fmla="*/ 24 w 40"/>
                <a:gd name="T17" fmla="*/ 64 h 64"/>
                <a:gd name="T18" fmla="*/ 24 w 40"/>
                <a:gd name="T19" fmla="*/ 64 h 64"/>
                <a:gd name="T20" fmla="*/ 16 w 40"/>
                <a:gd name="T21" fmla="*/ 56 h 64"/>
                <a:gd name="T22" fmla="*/ 16 w 40"/>
                <a:gd name="T23" fmla="*/ 56 h 64"/>
                <a:gd name="T24" fmla="*/ 16 w 40"/>
                <a:gd name="T25" fmla="*/ 56 h 64"/>
                <a:gd name="T26" fmla="*/ 16 w 40"/>
                <a:gd name="T27" fmla="*/ 48 h 64"/>
                <a:gd name="T28" fmla="*/ 16 w 40"/>
                <a:gd name="T29" fmla="*/ 48 h 64"/>
                <a:gd name="T30" fmla="*/ 8 w 40"/>
                <a:gd name="T31" fmla="*/ 24 h 64"/>
                <a:gd name="T32" fmla="*/ 8 w 40"/>
                <a:gd name="T33" fmla="*/ 24 h 64"/>
                <a:gd name="T34" fmla="*/ 0 w 40"/>
                <a:gd name="T35" fmla="*/ 24 h 64"/>
                <a:gd name="T36" fmla="*/ 0 w 40"/>
                <a:gd name="T37" fmla="*/ 24 h 64"/>
                <a:gd name="T38" fmla="*/ 0 w 40"/>
                <a:gd name="T39" fmla="*/ 16 h 64"/>
                <a:gd name="T40" fmla="*/ 0 w 40"/>
                <a:gd name="T41" fmla="*/ 16 h 64"/>
                <a:gd name="T42" fmla="*/ 8 w 40"/>
                <a:gd name="T43" fmla="*/ 16 h 64"/>
                <a:gd name="T44" fmla="*/ 8 w 40"/>
                <a:gd name="T45" fmla="*/ 16 h 64"/>
                <a:gd name="T46" fmla="*/ 8 w 40"/>
                <a:gd name="T47" fmla="*/ 8 h 64"/>
                <a:gd name="T48" fmla="*/ 8 w 40"/>
                <a:gd name="T49" fmla="*/ 8 h 64"/>
                <a:gd name="T50" fmla="*/ 16 w 40"/>
                <a:gd name="T51" fmla="*/ 0 h 64"/>
                <a:gd name="T52" fmla="*/ 16 w 40"/>
                <a:gd name="T53" fmla="*/ 0 h 64"/>
                <a:gd name="T54" fmla="*/ 16 w 40"/>
                <a:gd name="T55" fmla="*/ 16 h 64"/>
                <a:gd name="T56" fmla="*/ 16 w 40"/>
                <a:gd name="T57" fmla="*/ 16 h 64"/>
                <a:gd name="T58" fmla="*/ 32 w 40"/>
                <a:gd name="T59" fmla="*/ 8 h 64"/>
                <a:gd name="T60" fmla="*/ 32 w 40"/>
                <a:gd name="T61" fmla="*/ 8 h 64"/>
                <a:gd name="T62" fmla="*/ 32 w 40"/>
                <a:gd name="T63" fmla="*/ 16 h 64"/>
                <a:gd name="T64" fmla="*/ 32 w 40"/>
                <a:gd name="T65" fmla="*/ 16 h 64"/>
                <a:gd name="T66" fmla="*/ 16 w 40"/>
                <a:gd name="T67" fmla="*/ 24 h 64"/>
                <a:gd name="T68" fmla="*/ 16 w 40"/>
                <a:gd name="T69" fmla="*/ 24 h 64"/>
                <a:gd name="T70" fmla="*/ 24 w 40"/>
                <a:gd name="T71" fmla="*/ 40 h 64"/>
                <a:gd name="T72" fmla="*/ 24 w 40"/>
                <a:gd name="T73" fmla="*/ 40 h 64"/>
                <a:gd name="T74" fmla="*/ 24 w 40"/>
                <a:gd name="T75" fmla="*/ 48 h 64"/>
                <a:gd name="T76" fmla="*/ 24 w 40"/>
                <a:gd name="T77" fmla="*/ 48 h 64"/>
                <a:gd name="T78" fmla="*/ 24 w 40"/>
                <a:gd name="T79" fmla="*/ 48 h 64"/>
                <a:gd name="T80" fmla="*/ 24 w 40"/>
                <a:gd name="T81" fmla="*/ 56 h 64"/>
                <a:gd name="T82" fmla="*/ 32 w 40"/>
                <a:gd name="T83" fmla="*/ 56 h 64"/>
                <a:gd name="T84" fmla="*/ 32 w 40"/>
                <a:gd name="T85" fmla="*/ 56 h 64"/>
                <a:gd name="T86" fmla="*/ 32 w 40"/>
                <a:gd name="T87" fmla="*/ 56 h 64"/>
                <a:gd name="T88" fmla="*/ 32 w 40"/>
                <a:gd name="T89" fmla="*/ 56 h 64"/>
                <a:gd name="T90" fmla="*/ 32 w 40"/>
                <a:gd name="T91" fmla="*/ 56 h 64"/>
                <a:gd name="T92" fmla="*/ 40 w 40"/>
                <a:gd name="T93" fmla="*/ 56 h 64"/>
                <a:gd name="T94" fmla="*/ 40 w 40"/>
                <a:gd name="T95" fmla="*/ 56 h 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
                <a:gd name="T145" fmla="*/ 0 h 64"/>
                <a:gd name="T146" fmla="*/ 40 w 40"/>
                <a:gd name="T147" fmla="*/ 64 h 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 h="64">
                  <a:moveTo>
                    <a:pt x="40" y="56"/>
                  </a:moveTo>
                  <a:lnTo>
                    <a:pt x="40" y="56"/>
                  </a:lnTo>
                  <a:lnTo>
                    <a:pt x="40" y="64"/>
                  </a:lnTo>
                  <a:lnTo>
                    <a:pt x="32" y="64"/>
                  </a:lnTo>
                  <a:lnTo>
                    <a:pt x="24" y="64"/>
                  </a:lnTo>
                  <a:lnTo>
                    <a:pt x="16" y="56"/>
                  </a:lnTo>
                  <a:lnTo>
                    <a:pt x="16" y="48"/>
                  </a:lnTo>
                  <a:lnTo>
                    <a:pt x="8" y="24"/>
                  </a:lnTo>
                  <a:lnTo>
                    <a:pt x="0" y="24"/>
                  </a:lnTo>
                  <a:lnTo>
                    <a:pt x="0" y="16"/>
                  </a:lnTo>
                  <a:lnTo>
                    <a:pt x="8" y="16"/>
                  </a:lnTo>
                  <a:lnTo>
                    <a:pt x="8" y="8"/>
                  </a:lnTo>
                  <a:lnTo>
                    <a:pt x="16" y="0"/>
                  </a:lnTo>
                  <a:lnTo>
                    <a:pt x="16" y="16"/>
                  </a:lnTo>
                  <a:lnTo>
                    <a:pt x="32" y="8"/>
                  </a:lnTo>
                  <a:lnTo>
                    <a:pt x="32" y="16"/>
                  </a:lnTo>
                  <a:lnTo>
                    <a:pt x="16" y="24"/>
                  </a:lnTo>
                  <a:lnTo>
                    <a:pt x="24" y="40"/>
                  </a:lnTo>
                  <a:lnTo>
                    <a:pt x="24" y="48"/>
                  </a:lnTo>
                  <a:lnTo>
                    <a:pt x="24" y="56"/>
                  </a:lnTo>
                  <a:lnTo>
                    <a:pt x="32" y="56"/>
                  </a:lnTo>
                  <a:lnTo>
                    <a:pt x="4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33" name="Freeform 1735"/>
            <p:cNvSpPr>
              <a:spLocks/>
            </p:cNvSpPr>
            <p:nvPr/>
          </p:nvSpPr>
          <p:spPr bwMode="auto">
            <a:xfrm>
              <a:off x="3076" y="2704"/>
              <a:ext cx="312" cy="328"/>
            </a:xfrm>
            <a:custGeom>
              <a:avLst/>
              <a:gdLst>
                <a:gd name="T0" fmla="*/ 312 w 312"/>
                <a:gd name="T1" fmla="*/ 328 h 328"/>
                <a:gd name="T2" fmla="*/ 224 w 312"/>
                <a:gd name="T3" fmla="*/ 0 h 328"/>
                <a:gd name="T4" fmla="*/ 0 w 312"/>
                <a:gd name="T5" fmla="*/ 224 h 328"/>
                <a:gd name="T6" fmla="*/ 312 w 312"/>
                <a:gd name="T7" fmla="*/ 328 h 328"/>
                <a:gd name="T8" fmla="*/ 0 60000 65536"/>
                <a:gd name="T9" fmla="*/ 0 60000 65536"/>
                <a:gd name="T10" fmla="*/ 0 60000 65536"/>
                <a:gd name="T11" fmla="*/ 0 60000 65536"/>
                <a:gd name="T12" fmla="*/ 0 w 312"/>
                <a:gd name="T13" fmla="*/ 0 h 328"/>
                <a:gd name="T14" fmla="*/ 312 w 312"/>
                <a:gd name="T15" fmla="*/ 328 h 328"/>
              </a:gdLst>
              <a:ahLst/>
              <a:cxnLst>
                <a:cxn ang="T8">
                  <a:pos x="T0" y="T1"/>
                </a:cxn>
                <a:cxn ang="T9">
                  <a:pos x="T2" y="T3"/>
                </a:cxn>
                <a:cxn ang="T10">
                  <a:pos x="T4" y="T5"/>
                </a:cxn>
                <a:cxn ang="T11">
                  <a:pos x="T6" y="T7"/>
                </a:cxn>
              </a:cxnLst>
              <a:rect l="T12" t="T13" r="T14" b="T15"/>
              <a:pathLst>
                <a:path w="312" h="328">
                  <a:moveTo>
                    <a:pt x="312" y="328"/>
                  </a:moveTo>
                  <a:lnTo>
                    <a:pt x="224" y="0"/>
                  </a:lnTo>
                  <a:lnTo>
                    <a:pt x="0" y="224"/>
                  </a:lnTo>
                  <a:lnTo>
                    <a:pt x="312" y="3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34" name="Line 1736"/>
            <p:cNvSpPr>
              <a:spLocks noChangeShapeType="1"/>
            </p:cNvSpPr>
            <p:nvPr/>
          </p:nvSpPr>
          <p:spPr bwMode="auto">
            <a:xfrm flipH="1" flipV="1">
              <a:off x="3300" y="2704"/>
              <a:ext cx="88" cy="3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35" name="Line 1737"/>
            <p:cNvSpPr>
              <a:spLocks noChangeShapeType="1"/>
            </p:cNvSpPr>
            <p:nvPr/>
          </p:nvSpPr>
          <p:spPr bwMode="auto">
            <a:xfrm>
              <a:off x="3300" y="2704"/>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36" name="Line 1738"/>
            <p:cNvSpPr>
              <a:spLocks noChangeShapeType="1"/>
            </p:cNvSpPr>
            <p:nvPr/>
          </p:nvSpPr>
          <p:spPr bwMode="auto">
            <a:xfrm flipH="1">
              <a:off x="3076" y="2704"/>
              <a:ext cx="224" cy="2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37" name="Line 1739"/>
            <p:cNvSpPr>
              <a:spLocks noChangeShapeType="1"/>
            </p:cNvSpPr>
            <p:nvPr/>
          </p:nvSpPr>
          <p:spPr bwMode="auto">
            <a:xfrm>
              <a:off x="3076" y="2928"/>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38" name="Line 1740"/>
            <p:cNvSpPr>
              <a:spLocks noChangeShapeType="1"/>
            </p:cNvSpPr>
            <p:nvPr/>
          </p:nvSpPr>
          <p:spPr bwMode="auto">
            <a:xfrm>
              <a:off x="3076" y="2928"/>
              <a:ext cx="312"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39" name="Line 1741"/>
            <p:cNvSpPr>
              <a:spLocks noChangeShapeType="1"/>
            </p:cNvSpPr>
            <p:nvPr/>
          </p:nvSpPr>
          <p:spPr bwMode="auto">
            <a:xfrm>
              <a:off x="3388" y="3032"/>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40" name="Line 1742"/>
            <p:cNvSpPr>
              <a:spLocks noChangeShapeType="1"/>
            </p:cNvSpPr>
            <p:nvPr/>
          </p:nvSpPr>
          <p:spPr bwMode="auto">
            <a:xfrm flipH="1">
              <a:off x="3060" y="2696"/>
              <a:ext cx="248" cy="232"/>
            </a:xfrm>
            <a:prstGeom prst="line">
              <a:avLst/>
            </a:prstGeom>
            <a:noFill/>
            <a:ln w="12700">
              <a:solidFill>
                <a:srgbClr val="D7D7D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41" name="Line 1743"/>
            <p:cNvSpPr>
              <a:spLocks noChangeShapeType="1"/>
            </p:cNvSpPr>
            <p:nvPr/>
          </p:nvSpPr>
          <p:spPr bwMode="auto">
            <a:xfrm flipH="1" flipV="1">
              <a:off x="3068" y="2928"/>
              <a:ext cx="320" cy="112"/>
            </a:xfrm>
            <a:prstGeom prst="line">
              <a:avLst/>
            </a:prstGeom>
            <a:noFill/>
            <a:ln w="12700">
              <a:solidFill>
                <a:srgbClr val="D7D7D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42" name="Freeform 1875"/>
            <p:cNvSpPr>
              <a:spLocks/>
            </p:cNvSpPr>
            <p:nvPr/>
          </p:nvSpPr>
          <p:spPr bwMode="auto">
            <a:xfrm>
              <a:off x="1260" y="3096"/>
              <a:ext cx="184" cy="136"/>
            </a:xfrm>
            <a:custGeom>
              <a:avLst/>
              <a:gdLst>
                <a:gd name="T0" fmla="*/ 0 w 184"/>
                <a:gd name="T1" fmla="*/ 0 h 136"/>
                <a:gd name="T2" fmla="*/ 184 w 184"/>
                <a:gd name="T3" fmla="*/ 0 h 136"/>
                <a:gd name="T4" fmla="*/ 96 w 184"/>
                <a:gd name="T5" fmla="*/ 136 h 136"/>
                <a:gd name="T6" fmla="*/ 0 w 184"/>
                <a:gd name="T7" fmla="*/ 0 h 136"/>
                <a:gd name="T8" fmla="*/ 0 60000 65536"/>
                <a:gd name="T9" fmla="*/ 0 60000 65536"/>
                <a:gd name="T10" fmla="*/ 0 60000 65536"/>
                <a:gd name="T11" fmla="*/ 0 60000 65536"/>
                <a:gd name="T12" fmla="*/ 0 w 184"/>
                <a:gd name="T13" fmla="*/ 0 h 136"/>
                <a:gd name="T14" fmla="*/ 184 w 184"/>
                <a:gd name="T15" fmla="*/ 136 h 136"/>
              </a:gdLst>
              <a:ahLst/>
              <a:cxnLst>
                <a:cxn ang="T8">
                  <a:pos x="T0" y="T1"/>
                </a:cxn>
                <a:cxn ang="T9">
                  <a:pos x="T2" y="T3"/>
                </a:cxn>
                <a:cxn ang="T10">
                  <a:pos x="T4" y="T5"/>
                </a:cxn>
                <a:cxn ang="T11">
                  <a:pos x="T6" y="T7"/>
                </a:cxn>
              </a:cxnLst>
              <a:rect l="T12" t="T13" r="T14" b="T15"/>
              <a:pathLst>
                <a:path w="184" h="136">
                  <a:moveTo>
                    <a:pt x="0" y="0"/>
                  </a:moveTo>
                  <a:lnTo>
                    <a:pt x="184" y="0"/>
                  </a:lnTo>
                  <a:lnTo>
                    <a:pt x="96" y="1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43" name="Line 1876"/>
            <p:cNvSpPr>
              <a:spLocks noChangeShapeType="1"/>
            </p:cNvSpPr>
            <p:nvPr/>
          </p:nvSpPr>
          <p:spPr bwMode="auto">
            <a:xfrm>
              <a:off x="1260" y="3096"/>
              <a:ext cx="18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44" name="Line 1877"/>
            <p:cNvSpPr>
              <a:spLocks noChangeShapeType="1"/>
            </p:cNvSpPr>
            <p:nvPr/>
          </p:nvSpPr>
          <p:spPr bwMode="auto">
            <a:xfrm>
              <a:off x="1444" y="309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45" name="Line 1878"/>
            <p:cNvSpPr>
              <a:spLocks noChangeShapeType="1"/>
            </p:cNvSpPr>
            <p:nvPr/>
          </p:nvSpPr>
          <p:spPr bwMode="auto">
            <a:xfrm flipH="1">
              <a:off x="1356" y="3096"/>
              <a:ext cx="88" cy="1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46" name="Line 1880"/>
            <p:cNvSpPr>
              <a:spLocks noChangeShapeType="1"/>
            </p:cNvSpPr>
            <p:nvPr/>
          </p:nvSpPr>
          <p:spPr bwMode="auto">
            <a:xfrm flipH="1" flipV="1">
              <a:off x="1260" y="3096"/>
              <a:ext cx="96" cy="1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47" name="Line 1881"/>
            <p:cNvSpPr>
              <a:spLocks noChangeShapeType="1"/>
            </p:cNvSpPr>
            <p:nvPr/>
          </p:nvSpPr>
          <p:spPr bwMode="auto">
            <a:xfrm>
              <a:off x="1260" y="3096"/>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5852" name="AutoShape 1884"/>
          <p:cNvSpPr>
            <a:spLocks noChangeArrowheads="1"/>
          </p:cNvSpPr>
          <p:nvPr/>
        </p:nvSpPr>
        <p:spPr bwMode="auto">
          <a:xfrm rot="-847545">
            <a:off x="5943600" y="2286000"/>
            <a:ext cx="1371600" cy="533400"/>
          </a:xfrm>
          <a:prstGeom prst="parallelogram">
            <a:avLst>
              <a:gd name="adj" fmla="val 24452"/>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1800" b="1"/>
              <a:t>planning</a:t>
            </a:r>
          </a:p>
        </p:txBody>
      </p:sp>
      <p:sp>
        <p:nvSpPr>
          <p:cNvPr id="85853" name="AutoShape 1885"/>
          <p:cNvSpPr>
            <a:spLocks noChangeArrowheads="1"/>
          </p:cNvSpPr>
          <p:nvPr/>
        </p:nvSpPr>
        <p:spPr bwMode="auto">
          <a:xfrm rot="-847545">
            <a:off x="8153400" y="2362200"/>
            <a:ext cx="1371600" cy="533400"/>
          </a:xfrm>
          <a:prstGeom prst="parallelogram">
            <a:avLst>
              <a:gd name="adj" fmla="val 24452"/>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1800" b="1"/>
              <a:t>modeling</a:t>
            </a:r>
          </a:p>
        </p:txBody>
      </p:sp>
      <p:sp>
        <p:nvSpPr>
          <p:cNvPr id="85856" name="AutoShape 1888"/>
          <p:cNvSpPr>
            <a:spLocks noChangeArrowheads="1"/>
          </p:cNvSpPr>
          <p:nvPr/>
        </p:nvSpPr>
        <p:spPr bwMode="auto">
          <a:xfrm rot="-847545">
            <a:off x="3829050" y="3352800"/>
            <a:ext cx="1905000" cy="533400"/>
          </a:xfrm>
          <a:prstGeom prst="parallelogram">
            <a:avLst>
              <a:gd name="adj" fmla="val 33962"/>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1800" b="1"/>
              <a:t>communication</a:t>
            </a:r>
          </a:p>
        </p:txBody>
      </p:sp>
      <p:sp>
        <p:nvSpPr>
          <p:cNvPr id="85861" name="Rectangle 1893"/>
          <p:cNvSpPr>
            <a:spLocks noChangeArrowheads="1"/>
          </p:cNvSpPr>
          <p:nvPr/>
        </p:nvSpPr>
        <p:spPr bwMode="auto">
          <a:xfrm>
            <a:off x="3124200" y="5638800"/>
            <a:ext cx="1981200" cy="3810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spcBef>
                <a:spcPct val="50000"/>
              </a:spcBef>
              <a:defRPr/>
            </a:pPr>
            <a:r>
              <a:rPr lang="en-US" sz="1800"/>
              <a:t>software increment</a:t>
            </a:r>
          </a:p>
        </p:txBody>
      </p:sp>
      <p:sp>
        <p:nvSpPr>
          <p:cNvPr id="35850" name="Text Box 1894"/>
          <p:cNvSpPr txBox="1">
            <a:spLocks noChangeArrowheads="1"/>
          </p:cNvSpPr>
          <p:nvPr/>
        </p:nvSpPr>
        <p:spPr bwMode="auto">
          <a:xfrm>
            <a:off x="3048000" y="53340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600"/>
              <a:t>Release</a:t>
            </a:r>
          </a:p>
        </p:txBody>
      </p:sp>
      <p:sp>
        <p:nvSpPr>
          <p:cNvPr id="35851" name="Text Box 1895"/>
          <p:cNvSpPr txBox="1">
            <a:spLocks noChangeArrowheads="1"/>
          </p:cNvSpPr>
          <p:nvPr/>
        </p:nvSpPr>
        <p:spPr bwMode="auto">
          <a:xfrm>
            <a:off x="4267200" y="624840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b="1" i="1"/>
              <a:t>Production</a:t>
            </a:r>
          </a:p>
        </p:txBody>
      </p:sp>
      <p:sp>
        <p:nvSpPr>
          <p:cNvPr id="35852" name="Text Box 1896"/>
          <p:cNvSpPr txBox="1">
            <a:spLocks noChangeArrowheads="1"/>
          </p:cNvSpPr>
          <p:nvPr/>
        </p:nvSpPr>
        <p:spPr bwMode="auto">
          <a:xfrm>
            <a:off x="6934200" y="548640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b="1" i="1"/>
              <a:t>Transition</a:t>
            </a:r>
          </a:p>
        </p:txBody>
      </p:sp>
      <p:sp>
        <p:nvSpPr>
          <p:cNvPr id="35853" name="Text Box 1897"/>
          <p:cNvSpPr txBox="1">
            <a:spLocks noChangeArrowheads="1"/>
          </p:cNvSpPr>
          <p:nvPr/>
        </p:nvSpPr>
        <p:spPr bwMode="auto">
          <a:xfrm>
            <a:off x="8382000" y="4648201"/>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b="1" i="1"/>
              <a:t>Construction</a:t>
            </a:r>
          </a:p>
        </p:txBody>
      </p:sp>
      <p:sp>
        <p:nvSpPr>
          <p:cNvPr id="35854" name="Text Box 1898"/>
          <p:cNvSpPr txBox="1">
            <a:spLocks noChangeArrowheads="1"/>
          </p:cNvSpPr>
          <p:nvPr/>
        </p:nvSpPr>
        <p:spPr bwMode="auto">
          <a:xfrm>
            <a:off x="6400800" y="14478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b="1" i="1"/>
              <a:t>Elaboration</a:t>
            </a:r>
          </a:p>
        </p:txBody>
      </p:sp>
      <p:sp>
        <p:nvSpPr>
          <p:cNvPr id="35855" name="Text Box 1899"/>
          <p:cNvSpPr txBox="1">
            <a:spLocks noChangeArrowheads="1"/>
          </p:cNvSpPr>
          <p:nvPr/>
        </p:nvSpPr>
        <p:spPr bwMode="auto">
          <a:xfrm>
            <a:off x="4191000" y="198120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b="1" i="1"/>
              <a:t>Inception</a:t>
            </a:r>
          </a:p>
        </p:txBody>
      </p:sp>
      <p:sp>
        <p:nvSpPr>
          <p:cNvPr id="35856" name="Line 1900"/>
          <p:cNvSpPr>
            <a:spLocks noChangeShapeType="1"/>
          </p:cNvSpPr>
          <p:nvPr/>
        </p:nvSpPr>
        <p:spPr bwMode="auto">
          <a:xfrm flipH="1">
            <a:off x="4495800" y="2362200"/>
            <a:ext cx="76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57" name="Line 1901"/>
          <p:cNvSpPr>
            <a:spLocks noChangeShapeType="1"/>
          </p:cNvSpPr>
          <p:nvPr/>
        </p:nvSpPr>
        <p:spPr bwMode="auto">
          <a:xfrm>
            <a:off x="4724400" y="2362200"/>
            <a:ext cx="1295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58" name="Line 1902"/>
          <p:cNvSpPr>
            <a:spLocks noChangeShapeType="1"/>
          </p:cNvSpPr>
          <p:nvPr/>
        </p:nvSpPr>
        <p:spPr bwMode="auto">
          <a:xfrm flipH="1">
            <a:off x="6629400" y="17526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59" name="Line 1904"/>
          <p:cNvSpPr>
            <a:spLocks noChangeShapeType="1"/>
          </p:cNvSpPr>
          <p:nvPr/>
        </p:nvSpPr>
        <p:spPr bwMode="auto">
          <a:xfrm>
            <a:off x="7162800" y="1752600"/>
            <a:ext cx="1600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60" name="Line 1905"/>
          <p:cNvSpPr>
            <a:spLocks noChangeShapeType="1"/>
          </p:cNvSpPr>
          <p:nvPr/>
        </p:nvSpPr>
        <p:spPr bwMode="auto">
          <a:xfrm flipH="1" flipV="1">
            <a:off x="8839200" y="41910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61" name="Line 1907"/>
          <p:cNvSpPr>
            <a:spLocks noChangeShapeType="1"/>
          </p:cNvSpPr>
          <p:nvPr/>
        </p:nvSpPr>
        <p:spPr bwMode="auto">
          <a:xfrm flipH="1">
            <a:off x="7620000" y="4114800"/>
            <a:ext cx="114300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5854" name="AutoShape 1886"/>
          <p:cNvSpPr>
            <a:spLocks noChangeArrowheads="1"/>
          </p:cNvSpPr>
          <p:nvPr/>
        </p:nvSpPr>
        <p:spPr bwMode="auto">
          <a:xfrm rot="-847545">
            <a:off x="7772400" y="3659188"/>
            <a:ext cx="1752600" cy="533400"/>
          </a:xfrm>
          <a:prstGeom prst="parallelogram">
            <a:avLst>
              <a:gd name="adj" fmla="val 31245"/>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1800" b="1"/>
              <a:t>construction</a:t>
            </a:r>
          </a:p>
        </p:txBody>
      </p:sp>
      <p:sp>
        <p:nvSpPr>
          <p:cNvPr id="35863" name="Line 1908"/>
          <p:cNvSpPr>
            <a:spLocks noChangeShapeType="1"/>
          </p:cNvSpPr>
          <p:nvPr/>
        </p:nvSpPr>
        <p:spPr bwMode="auto">
          <a:xfrm>
            <a:off x="5867400" y="5105400"/>
            <a:ext cx="1143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5855" name="AutoShape 1887"/>
          <p:cNvSpPr>
            <a:spLocks noChangeArrowheads="1"/>
          </p:cNvSpPr>
          <p:nvPr/>
        </p:nvSpPr>
        <p:spPr bwMode="auto">
          <a:xfrm rot="-847545">
            <a:off x="4972050" y="4648200"/>
            <a:ext cx="1543050" cy="533400"/>
          </a:xfrm>
          <a:prstGeom prst="parallelogram">
            <a:avLst>
              <a:gd name="adj" fmla="val 27509"/>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1800" b="1"/>
              <a:t>deployment</a:t>
            </a:r>
          </a:p>
        </p:txBody>
      </p:sp>
      <p:sp>
        <p:nvSpPr>
          <p:cNvPr id="35865" name="Line 1909"/>
          <p:cNvSpPr>
            <a:spLocks noChangeShapeType="1"/>
          </p:cNvSpPr>
          <p:nvPr/>
        </p:nvSpPr>
        <p:spPr bwMode="auto">
          <a:xfrm flipH="1" flipV="1">
            <a:off x="4343400" y="60198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A4C39BF-2B40-4712-AEF4-ADFA609456F1}" type="slidenum">
              <a:rPr lang="en-US" altLang="en-US" sz="1400">
                <a:latin typeface="Arial" panose="020B0604020202020204" pitchFamily="34" charset="0"/>
              </a:rPr>
              <a:pPr eaLnBrk="1" hangingPunct="1"/>
              <a:t>36</a:t>
            </a:fld>
            <a:endParaRPr lang="en-US" altLang="en-US" sz="1400">
              <a:latin typeface="Arial" panose="020B0604020202020204" pitchFamily="34" charset="0"/>
            </a:endParaRPr>
          </a:p>
        </p:txBody>
      </p:sp>
      <p:sp>
        <p:nvSpPr>
          <p:cNvPr id="36867" name="Rectangle 2"/>
          <p:cNvSpPr>
            <a:spLocks noGrp="1" noChangeArrowheads="1"/>
          </p:cNvSpPr>
          <p:nvPr>
            <p:ph type="title"/>
          </p:nvPr>
        </p:nvSpPr>
        <p:spPr>
          <a:xfrm>
            <a:off x="838200" y="381000"/>
            <a:ext cx="7772400" cy="914400"/>
          </a:xfrm>
        </p:spPr>
        <p:txBody>
          <a:bodyPr/>
          <a:lstStyle/>
          <a:p>
            <a:pPr eaLnBrk="1" hangingPunct="1"/>
            <a:r>
              <a:rPr lang="en-US" altLang="en-US" dirty="0"/>
              <a:t>Phases of UP - Inception</a:t>
            </a:r>
          </a:p>
        </p:txBody>
      </p:sp>
      <p:sp>
        <p:nvSpPr>
          <p:cNvPr id="36868" name="Rectangle 3"/>
          <p:cNvSpPr>
            <a:spLocks noGrp="1" noChangeArrowheads="1"/>
          </p:cNvSpPr>
          <p:nvPr>
            <p:ph type="body" idx="1"/>
          </p:nvPr>
        </p:nvSpPr>
        <p:spPr>
          <a:xfrm>
            <a:off x="1066800" y="1752600"/>
            <a:ext cx="9829800" cy="4343400"/>
          </a:xfrm>
        </p:spPr>
        <p:txBody>
          <a:bodyPr/>
          <a:lstStyle/>
          <a:p>
            <a:pPr algn="just" eaLnBrk="1" hangingPunct="1">
              <a:lnSpc>
                <a:spcPct val="90000"/>
              </a:lnSpc>
            </a:pPr>
            <a:r>
              <a:rPr lang="en-US" altLang="en-US" sz="2400" dirty="0"/>
              <a:t>Encompasses both customer communication and planning activities</a:t>
            </a:r>
          </a:p>
          <a:p>
            <a:pPr algn="just" eaLnBrk="1" hangingPunct="1">
              <a:lnSpc>
                <a:spcPct val="90000"/>
              </a:lnSpc>
            </a:pPr>
            <a:endParaRPr lang="en-US" altLang="en-US" sz="2400" dirty="0"/>
          </a:p>
          <a:p>
            <a:pPr algn="just" eaLnBrk="1" hangingPunct="1">
              <a:lnSpc>
                <a:spcPct val="90000"/>
              </a:lnSpc>
            </a:pPr>
            <a:r>
              <a:rPr lang="en-US" altLang="en-US" sz="2400" dirty="0"/>
              <a:t>Fundamental business requirements are described through a set of preliminary use-cases</a:t>
            </a:r>
          </a:p>
          <a:p>
            <a:pPr lvl="1" algn="just" eaLnBrk="1" hangingPunct="1">
              <a:lnSpc>
                <a:spcPct val="90000"/>
              </a:lnSpc>
            </a:pPr>
            <a:r>
              <a:rPr lang="en-US" altLang="en-US" sz="2000" dirty="0"/>
              <a:t>A </a:t>
            </a:r>
            <a:r>
              <a:rPr lang="en-US" altLang="en-US" sz="2000" b="1" dirty="0">
                <a:solidFill>
                  <a:srgbClr val="0000FF"/>
                </a:solidFill>
              </a:rPr>
              <a:t>use-case</a:t>
            </a:r>
            <a:r>
              <a:rPr lang="en-US" altLang="en-US" sz="2000" dirty="0"/>
              <a:t> describes a sequence of actions that are performed by an actor (e.g., a person, a machine, another system) as the actor interacts with the software</a:t>
            </a:r>
          </a:p>
          <a:p>
            <a:pPr marL="457200" lvl="1" indent="0" algn="just" eaLnBrk="1" hangingPunct="1">
              <a:lnSpc>
                <a:spcPct val="90000"/>
              </a:lnSpc>
              <a:buNone/>
            </a:pPr>
            <a:endParaRPr lang="en-US" altLang="en-US" sz="2000" dirty="0"/>
          </a:p>
          <a:p>
            <a:pPr algn="just" eaLnBrk="1" hangingPunct="1">
              <a:lnSpc>
                <a:spcPct val="90000"/>
              </a:lnSpc>
            </a:pPr>
            <a:r>
              <a:rPr lang="en-US" altLang="en-US" sz="2400" dirty="0"/>
              <a:t>A rough architecture for the system is also proposed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ED018B3-46C3-4AAF-B2D8-8F138824E579}" type="slidenum">
              <a:rPr lang="en-US" altLang="en-US" sz="1400">
                <a:latin typeface="Arial" panose="020B0604020202020204" pitchFamily="34" charset="0"/>
              </a:rPr>
              <a:pPr eaLnBrk="1" hangingPunct="1"/>
              <a:t>37</a:t>
            </a:fld>
            <a:endParaRPr lang="en-US" altLang="en-US" sz="1400">
              <a:latin typeface="Arial" panose="020B0604020202020204" pitchFamily="34" charset="0"/>
            </a:endParaRPr>
          </a:p>
        </p:txBody>
      </p:sp>
      <p:sp>
        <p:nvSpPr>
          <p:cNvPr id="37891" name="Rectangle 2"/>
          <p:cNvSpPr>
            <a:spLocks noGrp="1" noChangeArrowheads="1"/>
          </p:cNvSpPr>
          <p:nvPr>
            <p:ph type="title"/>
          </p:nvPr>
        </p:nvSpPr>
        <p:spPr>
          <a:xfrm>
            <a:off x="762000" y="336998"/>
            <a:ext cx="7772400" cy="914400"/>
          </a:xfrm>
        </p:spPr>
        <p:txBody>
          <a:bodyPr/>
          <a:lstStyle/>
          <a:p>
            <a:pPr eaLnBrk="1" hangingPunct="1"/>
            <a:r>
              <a:rPr lang="en-US" altLang="en-US" dirty="0"/>
              <a:t>Phases of UP - Elaboration</a:t>
            </a:r>
          </a:p>
        </p:txBody>
      </p:sp>
      <p:sp>
        <p:nvSpPr>
          <p:cNvPr id="37892" name="Rectangle 3"/>
          <p:cNvSpPr>
            <a:spLocks noGrp="1" noChangeArrowheads="1"/>
          </p:cNvSpPr>
          <p:nvPr>
            <p:ph type="body" idx="1"/>
          </p:nvPr>
        </p:nvSpPr>
        <p:spPr>
          <a:xfrm>
            <a:off x="762000" y="1463899"/>
            <a:ext cx="10287000" cy="5029200"/>
          </a:xfrm>
        </p:spPr>
        <p:txBody>
          <a:bodyPr/>
          <a:lstStyle/>
          <a:p>
            <a:pPr algn="just" eaLnBrk="1" hangingPunct="1">
              <a:lnSpc>
                <a:spcPct val="90000"/>
              </a:lnSpc>
            </a:pPr>
            <a:r>
              <a:rPr lang="en-US" altLang="en-US" sz="2400" dirty="0"/>
              <a:t>Encompasses customer communication and modeling activities</a:t>
            </a:r>
          </a:p>
          <a:p>
            <a:pPr algn="just" eaLnBrk="1" hangingPunct="1">
              <a:lnSpc>
                <a:spcPct val="90000"/>
              </a:lnSpc>
            </a:pPr>
            <a:r>
              <a:rPr lang="en-US" altLang="en-US" sz="2400" dirty="0"/>
              <a:t>Refines and expands the preliminary use-cases</a:t>
            </a:r>
          </a:p>
          <a:p>
            <a:pPr algn="just" eaLnBrk="1" hangingPunct="1">
              <a:lnSpc>
                <a:spcPct val="90000"/>
              </a:lnSpc>
            </a:pPr>
            <a:r>
              <a:rPr lang="en-US" altLang="en-US" sz="2400" dirty="0"/>
              <a:t>Expands the architectural representation to include </a:t>
            </a:r>
            <a:r>
              <a:rPr lang="en-US" altLang="en-US" sz="2400" dirty="0">
                <a:solidFill>
                  <a:srgbClr val="C00000"/>
                </a:solidFill>
              </a:rPr>
              <a:t>five different views </a:t>
            </a:r>
            <a:r>
              <a:rPr lang="en-US" altLang="en-US" sz="2400" dirty="0"/>
              <a:t>of the software</a:t>
            </a:r>
          </a:p>
          <a:p>
            <a:pPr lvl="1" algn="just" eaLnBrk="1" hangingPunct="1">
              <a:lnSpc>
                <a:spcPct val="90000"/>
              </a:lnSpc>
            </a:pPr>
            <a:r>
              <a:rPr lang="en-US" altLang="en-US" sz="2000" dirty="0"/>
              <a:t>The use-case model</a:t>
            </a:r>
          </a:p>
          <a:p>
            <a:pPr lvl="1" algn="just" eaLnBrk="1" hangingPunct="1">
              <a:lnSpc>
                <a:spcPct val="90000"/>
              </a:lnSpc>
            </a:pPr>
            <a:r>
              <a:rPr lang="en-US" altLang="en-US" sz="2000" dirty="0"/>
              <a:t>The analysis model</a:t>
            </a:r>
          </a:p>
          <a:p>
            <a:pPr lvl="1" algn="just" eaLnBrk="1" hangingPunct="1">
              <a:lnSpc>
                <a:spcPct val="90000"/>
              </a:lnSpc>
            </a:pPr>
            <a:r>
              <a:rPr lang="en-US" altLang="en-US" sz="2000" dirty="0"/>
              <a:t>The design model</a:t>
            </a:r>
          </a:p>
          <a:p>
            <a:pPr lvl="1" algn="just" eaLnBrk="1" hangingPunct="1">
              <a:lnSpc>
                <a:spcPct val="90000"/>
              </a:lnSpc>
            </a:pPr>
            <a:r>
              <a:rPr lang="en-US" altLang="en-US" sz="2000" dirty="0"/>
              <a:t>The implementation model</a:t>
            </a:r>
          </a:p>
          <a:p>
            <a:pPr lvl="1" algn="just" eaLnBrk="1" hangingPunct="1">
              <a:lnSpc>
                <a:spcPct val="90000"/>
              </a:lnSpc>
            </a:pPr>
            <a:r>
              <a:rPr lang="en-US" altLang="en-US" sz="2000" dirty="0"/>
              <a:t>The deployment model</a:t>
            </a:r>
          </a:p>
          <a:p>
            <a:pPr algn="just" eaLnBrk="1" hangingPunct="1">
              <a:lnSpc>
                <a:spcPct val="90000"/>
              </a:lnSpc>
            </a:pPr>
            <a:r>
              <a:rPr lang="en-US" altLang="en-US" sz="2400" dirty="0"/>
              <a:t>In some cases, elaboration creates an “</a:t>
            </a:r>
            <a:r>
              <a:rPr lang="en-US" altLang="en-US" sz="2400" dirty="0">
                <a:solidFill>
                  <a:srgbClr val="C00000"/>
                </a:solidFill>
              </a:rPr>
              <a:t>executable architectural baseline”</a:t>
            </a:r>
            <a:r>
              <a:rPr lang="en-US" altLang="en-US" sz="2400" dirty="0"/>
              <a:t> that represents a </a:t>
            </a:r>
            <a:r>
              <a:rPr lang="en-US" altLang="en-US" sz="2400" dirty="0">
                <a:solidFill>
                  <a:srgbClr val="C00000"/>
                </a:solidFill>
              </a:rPr>
              <a:t>“first cut” </a:t>
            </a:r>
            <a:r>
              <a:rPr lang="en-US" altLang="en-US" sz="2400" dirty="0"/>
              <a:t>executable system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1290D1E-CB06-48EC-A37C-6068AE76024A}" type="slidenum">
              <a:rPr lang="en-US" altLang="en-US" sz="1400">
                <a:latin typeface="Arial" panose="020B0604020202020204" pitchFamily="34" charset="0"/>
              </a:rPr>
              <a:pPr eaLnBrk="1" hangingPunct="1"/>
              <a:t>38</a:t>
            </a:fld>
            <a:endParaRPr lang="en-US" altLang="en-US" sz="1400">
              <a:latin typeface="Arial" panose="020B0604020202020204" pitchFamily="34" charset="0"/>
            </a:endParaRPr>
          </a:p>
        </p:txBody>
      </p:sp>
      <p:sp>
        <p:nvSpPr>
          <p:cNvPr id="38915" name="Rectangle 2"/>
          <p:cNvSpPr>
            <a:spLocks noGrp="1" noChangeArrowheads="1"/>
          </p:cNvSpPr>
          <p:nvPr>
            <p:ph type="title"/>
          </p:nvPr>
        </p:nvSpPr>
        <p:spPr>
          <a:xfrm>
            <a:off x="762000" y="304800"/>
            <a:ext cx="7772400" cy="914400"/>
          </a:xfrm>
        </p:spPr>
        <p:txBody>
          <a:bodyPr/>
          <a:lstStyle/>
          <a:p>
            <a:pPr eaLnBrk="1" hangingPunct="1"/>
            <a:r>
              <a:rPr lang="en-US" altLang="en-US" dirty="0"/>
              <a:t>Phases of UP - Construction</a:t>
            </a:r>
          </a:p>
        </p:txBody>
      </p:sp>
      <p:sp>
        <p:nvSpPr>
          <p:cNvPr id="38916" name="Rectangle 3"/>
          <p:cNvSpPr>
            <a:spLocks noGrp="1" noChangeArrowheads="1"/>
          </p:cNvSpPr>
          <p:nvPr>
            <p:ph type="body" idx="1"/>
          </p:nvPr>
        </p:nvSpPr>
        <p:spPr>
          <a:xfrm>
            <a:off x="990600" y="2057400"/>
            <a:ext cx="10363200" cy="4419600"/>
          </a:xfrm>
        </p:spPr>
        <p:txBody>
          <a:bodyPr/>
          <a:lstStyle/>
          <a:p>
            <a:pPr algn="just" eaLnBrk="1" hangingPunct="1">
              <a:lnSpc>
                <a:spcPct val="90000"/>
              </a:lnSpc>
            </a:pPr>
            <a:r>
              <a:rPr lang="en-US" altLang="en-US" sz="2800" dirty="0"/>
              <a:t>Makes each use-case operational for end-users</a:t>
            </a:r>
          </a:p>
          <a:p>
            <a:pPr algn="just" eaLnBrk="1" hangingPunct="1">
              <a:lnSpc>
                <a:spcPct val="90000"/>
              </a:lnSpc>
            </a:pPr>
            <a:r>
              <a:rPr lang="en-US" altLang="en-US" sz="2800" dirty="0"/>
              <a:t>As components are being implemented, </a:t>
            </a:r>
            <a:r>
              <a:rPr lang="en-US" altLang="en-US" sz="2800" b="1" dirty="0">
                <a:solidFill>
                  <a:srgbClr val="0000FF"/>
                </a:solidFill>
              </a:rPr>
              <a:t>unit tests</a:t>
            </a:r>
            <a:r>
              <a:rPr lang="en-US" altLang="en-US" sz="2800" dirty="0"/>
              <a:t> are designed and executed for each</a:t>
            </a:r>
          </a:p>
          <a:p>
            <a:pPr algn="just" eaLnBrk="1" hangingPunct="1">
              <a:lnSpc>
                <a:spcPct val="90000"/>
              </a:lnSpc>
            </a:pPr>
            <a:r>
              <a:rPr lang="en-US" altLang="en-US" sz="2800" dirty="0"/>
              <a:t>Integration activities (component assembly and </a:t>
            </a:r>
            <a:r>
              <a:rPr lang="en-US" altLang="en-US" sz="2800" b="1" dirty="0">
                <a:solidFill>
                  <a:srgbClr val="0000FF"/>
                </a:solidFill>
              </a:rPr>
              <a:t>integration testing</a:t>
            </a:r>
            <a:r>
              <a:rPr lang="en-US" altLang="en-US" sz="2800" dirty="0"/>
              <a:t>) are conducted</a:t>
            </a:r>
          </a:p>
          <a:p>
            <a:pPr algn="just" eaLnBrk="1" hangingPunct="1">
              <a:lnSpc>
                <a:spcPct val="90000"/>
              </a:lnSpc>
            </a:pPr>
            <a:r>
              <a:rPr lang="en-US" altLang="en-US" sz="2800" dirty="0"/>
              <a:t>Use-cases are used to derive a suite of </a:t>
            </a:r>
            <a:r>
              <a:rPr lang="en-US" altLang="en-US" sz="2800" b="1" dirty="0">
                <a:solidFill>
                  <a:srgbClr val="0000FF"/>
                </a:solidFill>
              </a:rPr>
              <a:t>acceptance tests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A3E3661-6569-422C-9C19-38D4BDF73DE1}" type="slidenum">
              <a:rPr lang="en-US" altLang="en-US" sz="1400">
                <a:latin typeface="Arial" panose="020B0604020202020204" pitchFamily="34" charset="0"/>
              </a:rPr>
              <a:pPr eaLnBrk="1" hangingPunct="1"/>
              <a:t>39</a:t>
            </a:fld>
            <a:endParaRPr lang="en-US" altLang="en-US" sz="1400">
              <a:latin typeface="Arial" panose="020B0604020202020204" pitchFamily="34" charset="0"/>
            </a:endParaRPr>
          </a:p>
        </p:txBody>
      </p:sp>
      <p:sp>
        <p:nvSpPr>
          <p:cNvPr id="39939" name="Rectangle 2"/>
          <p:cNvSpPr>
            <a:spLocks noGrp="1" noChangeArrowheads="1"/>
          </p:cNvSpPr>
          <p:nvPr>
            <p:ph type="title"/>
          </p:nvPr>
        </p:nvSpPr>
        <p:spPr>
          <a:xfrm>
            <a:off x="533400" y="304800"/>
            <a:ext cx="7772400" cy="914400"/>
          </a:xfrm>
        </p:spPr>
        <p:txBody>
          <a:bodyPr/>
          <a:lstStyle/>
          <a:p>
            <a:pPr eaLnBrk="1" hangingPunct="1"/>
            <a:r>
              <a:rPr lang="en-US" altLang="en-US" dirty="0"/>
              <a:t>Phases of UP - Transition</a:t>
            </a:r>
          </a:p>
        </p:txBody>
      </p:sp>
      <p:sp>
        <p:nvSpPr>
          <p:cNvPr id="39940" name="Rectangle 3"/>
          <p:cNvSpPr>
            <a:spLocks noGrp="1" noChangeArrowheads="1"/>
          </p:cNvSpPr>
          <p:nvPr>
            <p:ph type="body" idx="1"/>
          </p:nvPr>
        </p:nvSpPr>
        <p:spPr>
          <a:xfrm>
            <a:off x="762000" y="1676400"/>
            <a:ext cx="10439400" cy="4114800"/>
          </a:xfrm>
        </p:spPr>
        <p:txBody>
          <a:bodyPr/>
          <a:lstStyle/>
          <a:p>
            <a:pPr algn="just" eaLnBrk="1" hangingPunct="1">
              <a:lnSpc>
                <a:spcPct val="90000"/>
              </a:lnSpc>
            </a:pPr>
            <a:r>
              <a:rPr lang="en-US" altLang="en-US" sz="2400" dirty="0"/>
              <a:t>Software is given to end-users for </a:t>
            </a:r>
            <a:r>
              <a:rPr lang="en-US" altLang="en-US" sz="2400" b="1" dirty="0">
                <a:solidFill>
                  <a:srgbClr val="0000FF"/>
                </a:solidFill>
              </a:rPr>
              <a:t>beta testing</a:t>
            </a:r>
          </a:p>
          <a:p>
            <a:pPr algn="just" eaLnBrk="1" hangingPunct="1">
              <a:lnSpc>
                <a:spcPct val="90000"/>
              </a:lnSpc>
            </a:pPr>
            <a:endParaRPr lang="en-US" altLang="en-US" sz="2400" b="1" dirty="0">
              <a:solidFill>
                <a:srgbClr val="0000FF"/>
              </a:solidFill>
            </a:endParaRPr>
          </a:p>
          <a:p>
            <a:pPr algn="just" eaLnBrk="1" hangingPunct="1">
              <a:lnSpc>
                <a:spcPct val="90000"/>
              </a:lnSpc>
            </a:pPr>
            <a:r>
              <a:rPr lang="en-US" altLang="en-US" sz="2400" dirty="0"/>
              <a:t>The software team creates the necessary support information – </a:t>
            </a:r>
          </a:p>
          <a:p>
            <a:pPr lvl="1" algn="just" eaLnBrk="1" hangingPunct="1">
              <a:lnSpc>
                <a:spcPct val="90000"/>
              </a:lnSpc>
            </a:pPr>
            <a:r>
              <a:rPr lang="en-US" altLang="en-US" sz="2000" dirty="0"/>
              <a:t>User manuals</a:t>
            </a:r>
          </a:p>
          <a:p>
            <a:pPr lvl="1" algn="just" eaLnBrk="1" hangingPunct="1">
              <a:lnSpc>
                <a:spcPct val="90000"/>
              </a:lnSpc>
            </a:pPr>
            <a:r>
              <a:rPr lang="en-US" altLang="en-US" sz="2000" dirty="0"/>
              <a:t>Trouble-shooting guides</a:t>
            </a:r>
          </a:p>
          <a:p>
            <a:pPr lvl="1" algn="just" eaLnBrk="1" hangingPunct="1">
              <a:lnSpc>
                <a:spcPct val="90000"/>
              </a:lnSpc>
            </a:pPr>
            <a:r>
              <a:rPr lang="en-US" altLang="en-US" sz="2000" dirty="0"/>
              <a:t>Installation procedures</a:t>
            </a:r>
          </a:p>
          <a:p>
            <a:pPr lvl="1" algn="just" eaLnBrk="1" hangingPunct="1">
              <a:lnSpc>
                <a:spcPct val="90000"/>
              </a:lnSpc>
            </a:pPr>
            <a:endParaRPr lang="en-US" altLang="en-US" sz="2000" dirty="0"/>
          </a:p>
          <a:p>
            <a:pPr algn="just" eaLnBrk="1" hangingPunct="1">
              <a:lnSpc>
                <a:spcPct val="90000"/>
              </a:lnSpc>
            </a:pPr>
            <a:r>
              <a:rPr lang="en-US" altLang="en-US" sz="2400" dirty="0"/>
              <a:t>At the conclusion of the transition phase, the software increment becomes a usable software release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6DF0-C3E6-42A2-BA0F-A36F7E30297C}"/>
              </a:ext>
            </a:extLst>
          </p:cNvPr>
          <p:cNvSpPr>
            <a:spLocks noGrp="1"/>
          </p:cNvSpPr>
          <p:nvPr>
            <p:ph type="title"/>
          </p:nvPr>
        </p:nvSpPr>
        <p:spPr>
          <a:xfrm>
            <a:off x="914400" y="275673"/>
            <a:ext cx="10363200" cy="1143000"/>
          </a:xfrm>
        </p:spPr>
        <p:txBody>
          <a:bodyPr/>
          <a:lstStyle/>
          <a:p>
            <a:r>
              <a:rPr lang="en-IN" dirty="0"/>
              <a:t>Prescriptive Process Models</a:t>
            </a:r>
          </a:p>
        </p:txBody>
      </p:sp>
      <p:sp>
        <p:nvSpPr>
          <p:cNvPr id="4" name="Slide Number Placeholder 3">
            <a:extLst>
              <a:ext uri="{FF2B5EF4-FFF2-40B4-BE49-F238E27FC236}">
                <a16:creationId xmlns:a16="http://schemas.microsoft.com/office/drawing/2014/main" id="{0F39DC16-577B-4266-B0A5-0835A3CD7122}"/>
              </a:ext>
            </a:extLst>
          </p:cNvPr>
          <p:cNvSpPr>
            <a:spLocks noGrp="1"/>
          </p:cNvSpPr>
          <p:nvPr>
            <p:ph type="sldNum" sz="quarter" idx="12"/>
          </p:nvPr>
        </p:nvSpPr>
        <p:spPr/>
        <p:txBody>
          <a:bodyPr/>
          <a:lstStyle/>
          <a:p>
            <a:fld id="{118F30F4-C2B2-45BB-A43B-1498C46C1027}" type="slidenum">
              <a:rPr lang="en-US" altLang="en-US" smtClean="0"/>
              <a:pPr/>
              <a:t>4</a:t>
            </a:fld>
            <a:endParaRPr lang="en-US" altLang="en-US"/>
          </a:p>
        </p:txBody>
      </p:sp>
      <p:pic>
        <p:nvPicPr>
          <p:cNvPr id="11" name="Content Placeholder 10">
            <a:extLst>
              <a:ext uri="{FF2B5EF4-FFF2-40B4-BE49-F238E27FC236}">
                <a16:creationId xmlns:a16="http://schemas.microsoft.com/office/drawing/2014/main" id="{38DFAB90-9B9C-40B6-8F9E-E4437A96CE39}"/>
              </a:ext>
            </a:extLst>
          </p:cNvPr>
          <p:cNvPicPr>
            <a:picLocks noGrp="1" noChangeAspect="1"/>
          </p:cNvPicPr>
          <p:nvPr>
            <p:ph idx="1"/>
          </p:nvPr>
        </p:nvPicPr>
        <p:blipFill>
          <a:blip r:embed="rId2"/>
          <a:stretch>
            <a:fillRect/>
          </a:stretch>
        </p:blipFill>
        <p:spPr>
          <a:xfrm>
            <a:off x="1066800" y="1798367"/>
            <a:ext cx="10677641" cy="4212460"/>
          </a:xfrm>
        </p:spPr>
      </p:pic>
    </p:spTree>
    <p:extLst>
      <p:ext uri="{BB962C8B-B14F-4D97-AF65-F5344CB8AC3E}">
        <p14:creationId xmlns:p14="http://schemas.microsoft.com/office/powerpoint/2010/main" val="1579507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CD3912F-B1FE-4DD0-AB06-91D0A4B63378}" type="slidenum">
              <a:rPr lang="en-US" altLang="en-US" sz="1400">
                <a:latin typeface="Arial" panose="020B0604020202020204" pitchFamily="34" charset="0"/>
              </a:rPr>
              <a:pPr eaLnBrk="1" hangingPunct="1"/>
              <a:t>40</a:t>
            </a:fld>
            <a:endParaRPr lang="en-US" altLang="en-US" sz="1400">
              <a:latin typeface="Arial" panose="020B0604020202020204" pitchFamily="34" charset="0"/>
            </a:endParaRPr>
          </a:p>
        </p:txBody>
      </p:sp>
      <p:sp>
        <p:nvSpPr>
          <p:cNvPr id="40963" name="Rectangle 2"/>
          <p:cNvSpPr>
            <a:spLocks noGrp="1" noChangeArrowheads="1"/>
          </p:cNvSpPr>
          <p:nvPr>
            <p:ph type="title"/>
          </p:nvPr>
        </p:nvSpPr>
        <p:spPr>
          <a:xfrm>
            <a:off x="609600" y="228600"/>
            <a:ext cx="7772400" cy="914400"/>
          </a:xfrm>
        </p:spPr>
        <p:txBody>
          <a:bodyPr/>
          <a:lstStyle/>
          <a:p>
            <a:pPr eaLnBrk="1" hangingPunct="1"/>
            <a:r>
              <a:rPr lang="en-US" altLang="en-US" dirty="0"/>
              <a:t>Phases of UP - Production</a:t>
            </a:r>
          </a:p>
        </p:txBody>
      </p:sp>
      <p:sp>
        <p:nvSpPr>
          <p:cNvPr id="40964" name="Rectangle 3"/>
          <p:cNvSpPr>
            <a:spLocks noGrp="1" noChangeArrowheads="1"/>
          </p:cNvSpPr>
          <p:nvPr>
            <p:ph type="body" idx="1"/>
          </p:nvPr>
        </p:nvSpPr>
        <p:spPr>
          <a:xfrm>
            <a:off x="685800" y="1752600"/>
            <a:ext cx="10668000" cy="4114800"/>
          </a:xfrm>
        </p:spPr>
        <p:txBody>
          <a:bodyPr/>
          <a:lstStyle/>
          <a:p>
            <a:pPr algn="just" eaLnBrk="1" hangingPunct="1">
              <a:lnSpc>
                <a:spcPct val="90000"/>
              </a:lnSpc>
            </a:pPr>
            <a:r>
              <a:rPr lang="en-US" altLang="en-US" sz="2800" dirty="0"/>
              <a:t>Coincides with the deployment activity of the generic process</a:t>
            </a:r>
          </a:p>
          <a:p>
            <a:pPr algn="just" eaLnBrk="1" hangingPunct="1">
              <a:lnSpc>
                <a:spcPct val="90000"/>
              </a:lnSpc>
            </a:pPr>
            <a:endParaRPr lang="en-US" altLang="en-US" sz="2800" dirty="0"/>
          </a:p>
          <a:p>
            <a:pPr algn="just" eaLnBrk="1" hangingPunct="1">
              <a:lnSpc>
                <a:spcPct val="90000"/>
              </a:lnSpc>
            </a:pPr>
            <a:r>
              <a:rPr lang="en-US" altLang="en-US" sz="2800" dirty="0"/>
              <a:t>The on-going use of the software is monitored</a:t>
            </a:r>
          </a:p>
          <a:p>
            <a:pPr algn="just" eaLnBrk="1" hangingPunct="1">
              <a:lnSpc>
                <a:spcPct val="90000"/>
              </a:lnSpc>
            </a:pPr>
            <a:endParaRPr lang="en-US" altLang="en-US" sz="2800" dirty="0"/>
          </a:p>
          <a:p>
            <a:pPr algn="just" eaLnBrk="1" hangingPunct="1">
              <a:lnSpc>
                <a:spcPct val="90000"/>
              </a:lnSpc>
            </a:pPr>
            <a:r>
              <a:rPr lang="en-US" altLang="en-US" sz="2800" dirty="0"/>
              <a:t>Support for the operating environment (infrastructure) is provided</a:t>
            </a:r>
          </a:p>
          <a:p>
            <a:pPr algn="just" eaLnBrk="1" hangingPunct="1">
              <a:lnSpc>
                <a:spcPct val="90000"/>
              </a:lnSpc>
            </a:pPr>
            <a:endParaRPr lang="en-US" altLang="en-US" sz="2800" dirty="0"/>
          </a:p>
          <a:p>
            <a:pPr algn="just" eaLnBrk="1" hangingPunct="1">
              <a:lnSpc>
                <a:spcPct val="90000"/>
              </a:lnSpc>
            </a:pPr>
            <a:r>
              <a:rPr lang="en-US" altLang="en-US" sz="2800" dirty="0"/>
              <a:t>Defect reports and requests for changes are submitted and evaluated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B5B20-726F-41B1-8E93-75413770B539}" type="slidenum">
              <a:rPr lang="en-US" altLang="en-US" sz="1400">
                <a:latin typeface="Arial" panose="020B0604020202020204" pitchFamily="34" charset="0"/>
              </a:rPr>
              <a:pPr eaLnBrk="1" hangingPunct="1"/>
              <a:t>41</a:t>
            </a:fld>
            <a:endParaRPr lang="en-US" altLang="en-US" sz="1400">
              <a:latin typeface="Arial" panose="020B0604020202020204" pitchFamily="34" charset="0"/>
            </a:endParaRPr>
          </a:p>
        </p:txBody>
      </p:sp>
      <p:sp>
        <p:nvSpPr>
          <p:cNvPr id="41987" name="Rectangle 2"/>
          <p:cNvSpPr>
            <a:spLocks noGrp="1" noChangeArrowheads="1"/>
          </p:cNvSpPr>
          <p:nvPr>
            <p:ph type="title"/>
          </p:nvPr>
        </p:nvSpPr>
        <p:spPr>
          <a:xfrm>
            <a:off x="685800" y="304800"/>
            <a:ext cx="7772400" cy="838200"/>
          </a:xfrm>
        </p:spPr>
        <p:txBody>
          <a:bodyPr/>
          <a:lstStyle/>
          <a:p>
            <a:pPr eaLnBrk="1" hangingPunct="1"/>
            <a:r>
              <a:rPr lang="en-US" altLang="en-US" dirty="0"/>
              <a:t>Unified Process Work Products</a:t>
            </a:r>
          </a:p>
        </p:txBody>
      </p:sp>
      <p:sp>
        <p:nvSpPr>
          <p:cNvPr id="41988" name="Rectangle 3"/>
          <p:cNvSpPr>
            <a:spLocks noGrp="1" noChangeArrowheads="1"/>
          </p:cNvSpPr>
          <p:nvPr>
            <p:ph type="body" idx="1"/>
          </p:nvPr>
        </p:nvSpPr>
        <p:spPr>
          <a:xfrm>
            <a:off x="838200" y="1585175"/>
            <a:ext cx="10058400" cy="4648200"/>
          </a:xfrm>
        </p:spPr>
        <p:txBody>
          <a:bodyPr/>
          <a:lstStyle/>
          <a:p>
            <a:pPr eaLnBrk="1" hangingPunct="1">
              <a:lnSpc>
                <a:spcPct val="90000"/>
              </a:lnSpc>
            </a:pPr>
            <a:r>
              <a:rPr lang="en-US" altLang="en-US" sz="2800" dirty="0"/>
              <a:t>Inception</a:t>
            </a:r>
          </a:p>
          <a:p>
            <a:pPr lvl="1" eaLnBrk="1" hangingPunct="1">
              <a:lnSpc>
                <a:spcPct val="90000"/>
              </a:lnSpc>
            </a:pPr>
            <a:r>
              <a:rPr lang="en-US" altLang="en-US" sz="2400" dirty="0"/>
              <a:t>Vision document</a:t>
            </a:r>
          </a:p>
          <a:p>
            <a:pPr lvl="1" eaLnBrk="1" hangingPunct="1">
              <a:lnSpc>
                <a:spcPct val="90000"/>
              </a:lnSpc>
            </a:pPr>
            <a:r>
              <a:rPr lang="en-US" altLang="en-US" sz="2400" dirty="0"/>
              <a:t>Initial use-case model</a:t>
            </a:r>
          </a:p>
          <a:p>
            <a:pPr eaLnBrk="1" hangingPunct="1">
              <a:lnSpc>
                <a:spcPct val="90000"/>
              </a:lnSpc>
            </a:pPr>
            <a:r>
              <a:rPr lang="en-US" altLang="en-US" sz="2800" dirty="0"/>
              <a:t>Elaboration</a:t>
            </a:r>
          </a:p>
          <a:p>
            <a:pPr lvl="1" eaLnBrk="1" hangingPunct="1">
              <a:lnSpc>
                <a:spcPct val="90000"/>
              </a:lnSpc>
            </a:pPr>
            <a:r>
              <a:rPr lang="en-US" altLang="en-US" sz="2400" dirty="0"/>
              <a:t>Analysis model, design model</a:t>
            </a:r>
          </a:p>
          <a:p>
            <a:pPr eaLnBrk="1" hangingPunct="1">
              <a:lnSpc>
                <a:spcPct val="90000"/>
              </a:lnSpc>
            </a:pPr>
            <a:r>
              <a:rPr lang="en-US" altLang="en-US" sz="2800" dirty="0"/>
              <a:t>Construction</a:t>
            </a:r>
          </a:p>
          <a:p>
            <a:pPr lvl="1" eaLnBrk="1" hangingPunct="1">
              <a:lnSpc>
                <a:spcPct val="90000"/>
              </a:lnSpc>
            </a:pPr>
            <a:r>
              <a:rPr lang="en-US" altLang="en-US" sz="2400" dirty="0"/>
              <a:t>Implementation model, deployment model, test model</a:t>
            </a:r>
          </a:p>
          <a:p>
            <a:pPr eaLnBrk="1" hangingPunct="1">
              <a:lnSpc>
                <a:spcPct val="90000"/>
              </a:lnSpc>
            </a:pPr>
            <a:r>
              <a:rPr lang="en-US" altLang="en-US" sz="2800" dirty="0"/>
              <a:t>Transition</a:t>
            </a:r>
          </a:p>
          <a:p>
            <a:pPr lvl="1" eaLnBrk="1" hangingPunct="1">
              <a:lnSpc>
                <a:spcPct val="90000"/>
              </a:lnSpc>
            </a:pPr>
            <a:r>
              <a:rPr lang="en-US" altLang="en-US" sz="2400" dirty="0"/>
              <a:t>Delivered software, beta test reports, general user feedback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D314D4-B60A-472B-A3C1-EB566D1ACC9F}" type="slidenum">
              <a:rPr lang="en-US" altLang="en-US"/>
              <a:pPr/>
              <a:t>42</a:t>
            </a:fld>
            <a:endParaRPr lang="en-US" altLang="en-US"/>
          </a:p>
        </p:txBody>
      </p:sp>
      <p:sp>
        <p:nvSpPr>
          <p:cNvPr id="116738" name="Rectangle 2"/>
          <p:cNvSpPr>
            <a:spLocks noGrp="1" noChangeArrowheads="1"/>
          </p:cNvSpPr>
          <p:nvPr>
            <p:ph type="title"/>
          </p:nvPr>
        </p:nvSpPr>
        <p:spPr>
          <a:xfrm>
            <a:off x="457200" y="457200"/>
            <a:ext cx="7696200" cy="838200"/>
          </a:xfrm>
        </p:spPr>
        <p:txBody>
          <a:bodyPr/>
          <a:lstStyle/>
          <a:p>
            <a:r>
              <a:rPr lang="en-US" altLang="en-US" dirty="0"/>
              <a:t>Distribution of effort…</a:t>
            </a:r>
          </a:p>
        </p:txBody>
      </p:sp>
      <p:sp>
        <p:nvSpPr>
          <p:cNvPr id="116739" name="Rectangle 3"/>
          <p:cNvSpPr>
            <a:spLocks noGrp="1" noChangeArrowheads="1"/>
          </p:cNvSpPr>
          <p:nvPr>
            <p:ph type="body" idx="1"/>
          </p:nvPr>
        </p:nvSpPr>
        <p:spPr>
          <a:xfrm>
            <a:off x="685800" y="1981200"/>
            <a:ext cx="10439400" cy="4876800"/>
          </a:xfrm>
        </p:spPr>
        <p:txBody>
          <a:bodyPr/>
          <a:lstStyle/>
          <a:p>
            <a:pPr algn="just"/>
            <a:r>
              <a:rPr lang="en-US" altLang="en-US" sz="2800" dirty="0"/>
              <a:t>How programmers spend their time</a:t>
            </a:r>
          </a:p>
          <a:p>
            <a:pPr lvl="1" algn="just"/>
            <a:r>
              <a:rPr lang="en-US" altLang="en-US" sz="2400" dirty="0"/>
              <a:t>Typing programs                        	13%</a:t>
            </a:r>
          </a:p>
          <a:p>
            <a:pPr lvl="1" algn="just"/>
            <a:r>
              <a:rPr lang="en-US" altLang="en-US" sz="2400" dirty="0"/>
              <a:t>Searching and Reading programs  	16% </a:t>
            </a:r>
          </a:p>
          <a:p>
            <a:pPr lvl="1" algn="just"/>
            <a:r>
              <a:rPr lang="en-US" altLang="en-US" sz="2400" dirty="0"/>
              <a:t>Job communication            		32%</a:t>
            </a:r>
          </a:p>
          <a:p>
            <a:pPr lvl="1" algn="just"/>
            <a:r>
              <a:rPr lang="en-US" altLang="en-US" sz="2400" dirty="0"/>
              <a:t>Others                                       	39%</a:t>
            </a:r>
          </a:p>
          <a:p>
            <a:pPr algn="just"/>
            <a:r>
              <a:rPr lang="en-US" altLang="en-US" sz="2800" dirty="0"/>
              <a:t>Programmers spend more time in reading programs than in writing them.</a:t>
            </a:r>
          </a:p>
          <a:p>
            <a:pPr algn="just"/>
            <a:r>
              <a:rPr lang="en-US" altLang="en-US" sz="2800" dirty="0"/>
              <a:t>Writing programs is a small part of their lives.</a:t>
            </a:r>
          </a:p>
        </p:txBody>
      </p:sp>
    </p:spTree>
    <p:extLst>
      <p:ext uri="{BB962C8B-B14F-4D97-AF65-F5344CB8AC3E}">
        <p14:creationId xmlns:p14="http://schemas.microsoft.com/office/powerpoint/2010/main" val="2143231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92B006-382A-43FF-9D02-2CB4E65CDF63}" type="slidenum">
              <a:rPr lang="en-US" altLang="en-US"/>
              <a:pPr/>
              <a:t>43</a:t>
            </a:fld>
            <a:endParaRPr lang="en-US" altLang="en-US"/>
          </a:p>
        </p:txBody>
      </p:sp>
      <p:sp>
        <p:nvSpPr>
          <p:cNvPr id="117762" name="Rectangle 2"/>
          <p:cNvSpPr>
            <a:spLocks noGrp="1" noChangeArrowheads="1"/>
          </p:cNvSpPr>
          <p:nvPr>
            <p:ph type="title"/>
          </p:nvPr>
        </p:nvSpPr>
        <p:spPr>
          <a:xfrm>
            <a:off x="685800" y="381000"/>
            <a:ext cx="7772400" cy="838200"/>
          </a:xfrm>
        </p:spPr>
        <p:txBody>
          <a:bodyPr/>
          <a:lstStyle/>
          <a:p>
            <a:r>
              <a:rPr lang="en-US" altLang="en-US" dirty="0"/>
              <a:t>Defects</a:t>
            </a:r>
          </a:p>
        </p:txBody>
      </p:sp>
      <p:sp>
        <p:nvSpPr>
          <p:cNvPr id="117763" name="Rectangle 3"/>
          <p:cNvSpPr>
            <a:spLocks noGrp="1" noChangeArrowheads="1"/>
          </p:cNvSpPr>
          <p:nvPr>
            <p:ph type="body" idx="1"/>
          </p:nvPr>
        </p:nvSpPr>
        <p:spPr>
          <a:xfrm>
            <a:off x="685800" y="1676400"/>
            <a:ext cx="10210800" cy="3962400"/>
          </a:xfrm>
          <a:noFill/>
          <a:ln/>
          <a:extLst>
            <a:ext uri="{909E8E84-426E-40DD-AFC4-6F175D3DCCD1}">
              <a14:hiddenFill xmlns:a14="http://schemas.microsoft.com/office/drawing/2010/main">
                <a:solidFill>
                  <a:schemeClr val="bg1"/>
                </a:solidFill>
              </a14:hiddenFill>
            </a:ext>
          </a:extLst>
        </p:spPr>
        <p:txBody>
          <a:bodyPr/>
          <a:lstStyle/>
          <a:p>
            <a:pPr>
              <a:lnSpc>
                <a:spcPct val="90000"/>
              </a:lnSpc>
            </a:pPr>
            <a:r>
              <a:rPr lang="en-US" altLang="en-US" sz="2800" dirty="0"/>
              <a:t>Distribution of error occurrences by phase is </a:t>
            </a:r>
          </a:p>
          <a:p>
            <a:pPr lvl="1">
              <a:lnSpc>
                <a:spcPct val="90000"/>
              </a:lnSpc>
            </a:pPr>
            <a:r>
              <a:rPr lang="en-US" altLang="en-US" sz="2400" dirty="0"/>
              <a:t>Req.		- 20%</a:t>
            </a:r>
          </a:p>
          <a:p>
            <a:pPr lvl="1">
              <a:lnSpc>
                <a:spcPct val="90000"/>
              </a:lnSpc>
            </a:pPr>
            <a:r>
              <a:rPr lang="en-US" altLang="en-US" sz="2400" dirty="0"/>
              <a:t>Design		- 30%</a:t>
            </a:r>
          </a:p>
          <a:p>
            <a:pPr lvl="1">
              <a:lnSpc>
                <a:spcPct val="90000"/>
              </a:lnSpc>
            </a:pPr>
            <a:r>
              <a:rPr lang="en-US" altLang="en-US" sz="2400" dirty="0"/>
              <a:t>Coding		- 50%</a:t>
            </a:r>
          </a:p>
          <a:p>
            <a:pPr>
              <a:lnSpc>
                <a:spcPct val="90000"/>
              </a:lnSpc>
            </a:pPr>
            <a:r>
              <a:rPr lang="en-US" altLang="en-US" sz="2800" dirty="0"/>
              <a:t>Defects can be injected at any of the major phases.</a:t>
            </a:r>
          </a:p>
          <a:p>
            <a:pPr>
              <a:lnSpc>
                <a:spcPct val="90000"/>
              </a:lnSpc>
            </a:pPr>
            <a:r>
              <a:rPr lang="en-US" altLang="en-US" sz="2800" dirty="0"/>
              <a:t>Cost of latency: Cost of defect removal increases exponentially with latency time.</a:t>
            </a:r>
          </a:p>
          <a:p>
            <a:pPr lvl="1">
              <a:lnSpc>
                <a:spcPct val="90000"/>
              </a:lnSpc>
              <a:buClr>
                <a:schemeClr val="tx1"/>
              </a:buClr>
              <a:buFontTx/>
              <a:buChar char=" "/>
            </a:pPr>
            <a:r>
              <a:rPr lang="en-US" altLang="en-US" sz="2400" dirty="0"/>
              <a:t>   </a:t>
            </a:r>
          </a:p>
        </p:txBody>
      </p:sp>
    </p:spTree>
    <p:extLst>
      <p:ext uri="{BB962C8B-B14F-4D97-AF65-F5344CB8AC3E}">
        <p14:creationId xmlns:p14="http://schemas.microsoft.com/office/powerpoint/2010/main" val="1120687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ltLang="en-US"/>
              <a:t>Sofware Process</a:t>
            </a:r>
          </a:p>
        </p:txBody>
      </p:sp>
      <p:sp>
        <p:nvSpPr>
          <p:cNvPr id="9" name="Slide Number Placeholder 5"/>
          <p:cNvSpPr>
            <a:spLocks noGrp="1"/>
          </p:cNvSpPr>
          <p:nvPr>
            <p:ph type="sldNum" sz="quarter" idx="12"/>
          </p:nvPr>
        </p:nvSpPr>
        <p:spPr/>
        <p:txBody>
          <a:bodyPr/>
          <a:lstStyle/>
          <a:p>
            <a:fld id="{371808CB-3F50-421F-B4E4-17756A23B3E5}" type="slidenum">
              <a:rPr lang="en-US" altLang="en-US"/>
              <a:pPr/>
              <a:t>44</a:t>
            </a:fld>
            <a:endParaRPr lang="en-US" altLang="en-US"/>
          </a:p>
        </p:txBody>
      </p:sp>
      <p:sp>
        <p:nvSpPr>
          <p:cNvPr id="118786" name="Rectangle 2"/>
          <p:cNvSpPr>
            <a:spLocks noGrp="1" noChangeArrowheads="1"/>
          </p:cNvSpPr>
          <p:nvPr>
            <p:ph type="title"/>
          </p:nvPr>
        </p:nvSpPr>
        <p:spPr>
          <a:xfrm>
            <a:off x="762000" y="266700"/>
            <a:ext cx="7772400" cy="914400"/>
          </a:xfrm>
        </p:spPr>
        <p:txBody>
          <a:bodyPr/>
          <a:lstStyle/>
          <a:p>
            <a:r>
              <a:rPr lang="en-US" altLang="en-US" dirty="0"/>
              <a:t>Defects…</a:t>
            </a:r>
          </a:p>
        </p:txBody>
      </p:sp>
      <p:sp>
        <p:nvSpPr>
          <p:cNvPr id="118787" name="Rectangle 3"/>
          <p:cNvSpPr>
            <a:spLocks noGrp="1" noChangeArrowheads="1"/>
          </p:cNvSpPr>
          <p:nvPr>
            <p:ph type="body" idx="1"/>
          </p:nvPr>
        </p:nvSpPr>
        <p:spPr>
          <a:xfrm>
            <a:off x="2057400" y="1371600"/>
            <a:ext cx="7772400" cy="4114800"/>
          </a:xfrm>
        </p:spPr>
        <p:txBody>
          <a:bodyPr/>
          <a:lstStyle/>
          <a:p>
            <a:endParaRPr lang="en-US" altLang="en-US" sz="2800" dirty="0"/>
          </a:p>
          <a:p>
            <a:endParaRPr lang="en-US" altLang="en-US" sz="2800" dirty="0"/>
          </a:p>
          <a:p>
            <a:pPr lvl="3">
              <a:buClr>
                <a:schemeClr val="tx1"/>
              </a:buClr>
              <a:buFontTx/>
              <a:buChar char=" "/>
            </a:pPr>
            <a:r>
              <a:rPr lang="en-US" altLang="en-US" sz="1800" dirty="0"/>
              <a:t>Cost to fix </a:t>
            </a:r>
          </a:p>
          <a:p>
            <a:pPr lvl="3">
              <a:buClr>
                <a:schemeClr val="tx1"/>
              </a:buClr>
              <a:buFontTx/>
              <a:buChar char=" "/>
            </a:pPr>
            <a:r>
              <a:rPr lang="en-US" altLang="en-US" sz="1800" dirty="0"/>
              <a:t>Error ( log scale)</a:t>
            </a:r>
          </a:p>
          <a:p>
            <a:pPr lvl="3"/>
            <a:endParaRPr lang="en-US" altLang="en-US" sz="1800" dirty="0"/>
          </a:p>
          <a:p>
            <a:pPr lvl="3">
              <a:buClr>
                <a:schemeClr val="tx1"/>
              </a:buClr>
              <a:buFontTx/>
              <a:buChar char=" "/>
            </a:pPr>
            <a:r>
              <a:rPr lang="en-US" altLang="en-US" sz="1800" dirty="0"/>
              <a:t>                                            Time</a:t>
            </a:r>
          </a:p>
          <a:p>
            <a:pPr>
              <a:buClr>
                <a:schemeClr val="tx1"/>
              </a:buClr>
            </a:pPr>
            <a:r>
              <a:rPr lang="en-US" altLang="en-US" sz="2800" dirty="0"/>
              <a:t>Cheapest way to detect and remove defects close to where it is injected.</a:t>
            </a:r>
          </a:p>
          <a:p>
            <a:pPr>
              <a:buClr>
                <a:schemeClr val="tx1"/>
              </a:buClr>
            </a:pPr>
            <a:r>
              <a:rPr lang="en-US" altLang="en-US" sz="2800" dirty="0"/>
              <a:t>Hence must check for defects after every phase.</a:t>
            </a:r>
          </a:p>
          <a:p>
            <a:pPr>
              <a:buClr>
                <a:schemeClr val="tx1"/>
              </a:buClr>
              <a:buFontTx/>
              <a:buChar char=" "/>
            </a:pPr>
            <a:endParaRPr lang="en-US" altLang="en-US" sz="2800" dirty="0"/>
          </a:p>
        </p:txBody>
      </p:sp>
      <p:sp>
        <p:nvSpPr>
          <p:cNvPr id="118788" name="Line 4"/>
          <p:cNvSpPr>
            <a:spLocks noChangeShapeType="1"/>
          </p:cNvSpPr>
          <p:nvPr/>
        </p:nvSpPr>
        <p:spPr bwMode="auto">
          <a:xfrm>
            <a:off x="5715000" y="1371600"/>
            <a:ext cx="0" cy="190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89" name="Line 5"/>
          <p:cNvSpPr>
            <a:spLocks noChangeShapeType="1"/>
          </p:cNvSpPr>
          <p:nvPr/>
        </p:nvSpPr>
        <p:spPr bwMode="auto">
          <a:xfrm>
            <a:off x="5715000" y="32766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0" name="Line 6"/>
          <p:cNvSpPr>
            <a:spLocks noChangeShapeType="1"/>
          </p:cNvSpPr>
          <p:nvPr/>
        </p:nvSpPr>
        <p:spPr bwMode="auto">
          <a:xfrm flipV="1">
            <a:off x="5867400" y="1600200"/>
            <a:ext cx="2209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87733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11201400" cy="1143000"/>
          </a:xfrm>
        </p:spPr>
        <p:txBody>
          <a:bodyPr/>
          <a:lstStyle/>
          <a:p>
            <a:r>
              <a:rPr lang="en-US" dirty="0"/>
              <a:t>Factors to be considered for Software Development</a:t>
            </a:r>
          </a:p>
        </p:txBody>
      </p:sp>
      <p:sp>
        <p:nvSpPr>
          <p:cNvPr id="3" name="Content Placeholder 2"/>
          <p:cNvSpPr>
            <a:spLocks noGrp="1"/>
          </p:cNvSpPr>
          <p:nvPr>
            <p:ph idx="1"/>
          </p:nvPr>
        </p:nvSpPr>
        <p:spPr>
          <a:xfrm>
            <a:off x="1371600" y="2286000"/>
            <a:ext cx="7696200" cy="3352800"/>
          </a:xfrm>
        </p:spPr>
        <p:txBody>
          <a:bodyPr/>
          <a:lstStyle/>
          <a:p>
            <a:r>
              <a:rPr lang="en-US" sz="2800" dirty="0"/>
              <a:t>User Satisfaction</a:t>
            </a:r>
          </a:p>
          <a:p>
            <a:r>
              <a:rPr lang="en-US" sz="2800" dirty="0"/>
              <a:t>Time</a:t>
            </a:r>
          </a:p>
          <a:p>
            <a:r>
              <a:rPr lang="en-US" sz="2800" dirty="0"/>
              <a:t>Quality factors</a:t>
            </a:r>
          </a:p>
          <a:p>
            <a:r>
              <a:rPr lang="en-US" sz="2800" dirty="0"/>
              <a:t>Adaptable for changes</a:t>
            </a:r>
          </a:p>
          <a:p>
            <a:r>
              <a:rPr lang="en-US" sz="2800" dirty="0"/>
              <a:t>Risk Management</a:t>
            </a:r>
          </a:p>
          <a:p>
            <a:r>
              <a:rPr lang="en-US" sz="2800" dirty="0"/>
              <a:t>Evolution </a:t>
            </a:r>
          </a:p>
        </p:txBody>
      </p:sp>
      <p:sp>
        <p:nvSpPr>
          <p:cNvPr id="4" name="Slide Number Placeholder 3"/>
          <p:cNvSpPr>
            <a:spLocks noGrp="1"/>
          </p:cNvSpPr>
          <p:nvPr>
            <p:ph type="sldNum" sz="quarter" idx="12"/>
          </p:nvPr>
        </p:nvSpPr>
        <p:spPr/>
        <p:txBody>
          <a:bodyPr/>
          <a:lstStyle/>
          <a:p>
            <a:fld id="{118F30F4-C2B2-45BB-A43B-1498C46C1027}" type="slidenum">
              <a:rPr lang="en-US" altLang="en-US" smtClean="0"/>
              <a:pPr/>
              <a:t>45</a:t>
            </a:fld>
            <a:endParaRPr lang="en-US" altLang="en-US"/>
          </a:p>
        </p:txBody>
      </p:sp>
    </p:spTree>
    <p:extLst>
      <p:ext uri="{BB962C8B-B14F-4D97-AF65-F5344CB8AC3E}">
        <p14:creationId xmlns:p14="http://schemas.microsoft.com/office/powerpoint/2010/main" val="131508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D6F69FA-AABF-4C80-933A-A10780FA42A1}" type="slidenum">
              <a:rPr lang="en-US" altLang="en-US" sz="1400">
                <a:latin typeface="Arial" panose="020B0604020202020204" pitchFamily="34" charset="0"/>
              </a:rPr>
              <a:pPr eaLnBrk="1" hangingPunct="1"/>
              <a:t>5</a:t>
            </a:fld>
            <a:endParaRPr lang="en-US" altLang="en-US" sz="1400">
              <a:latin typeface="Arial" panose="020B0604020202020204" pitchFamily="34" charset="0"/>
            </a:endParaRPr>
          </a:p>
        </p:txBody>
      </p:sp>
      <p:sp>
        <p:nvSpPr>
          <p:cNvPr id="6147" name="Rectangle 2"/>
          <p:cNvSpPr>
            <a:spLocks noGrp="1" noChangeArrowheads="1"/>
          </p:cNvSpPr>
          <p:nvPr>
            <p:ph type="title"/>
          </p:nvPr>
        </p:nvSpPr>
        <p:spPr>
          <a:xfrm>
            <a:off x="838200" y="457200"/>
            <a:ext cx="10515600" cy="943947"/>
          </a:xfrm>
        </p:spPr>
        <p:txBody>
          <a:bodyPr/>
          <a:lstStyle/>
          <a:p>
            <a:pPr eaLnBrk="1" hangingPunct="1"/>
            <a:r>
              <a:rPr lang="en-US" altLang="en-US" dirty="0"/>
              <a:t>The Waterfall Model</a:t>
            </a:r>
          </a:p>
        </p:txBody>
      </p:sp>
      <p:sp>
        <p:nvSpPr>
          <p:cNvPr id="6148" name="Rectangle 3"/>
          <p:cNvSpPr>
            <a:spLocks noGrp="1" noChangeArrowheads="1"/>
          </p:cNvSpPr>
          <p:nvPr>
            <p:ph type="body" idx="1"/>
          </p:nvPr>
        </p:nvSpPr>
        <p:spPr>
          <a:xfrm>
            <a:off x="762000" y="1676400"/>
            <a:ext cx="10744200" cy="4572000"/>
          </a:xfrm>
        </p:spPr>
        <p:txBody>
          <a:bodyPr/>
          <a:lstStyle/>
          <a:p>
            <a:pPr algn="just" eaLnBrk="1" hangingPunct="1">
              <a:lnSpc>
                <a:spcPct val="90000"/>
              </a:lnSpc>
            </a:pPr>
            <a:r>
              <a:rPr lang="en-US" altLang="en-US" sz="2400" dirty="0"/>
              <a:t>Sometimes called the </a:t>
            </a:r>
            <a:r>
              <a:rPr lang="en-US" altLang="en-US" sz="2400" i="1" dirty="0">
                <a:solidFill>
                  <a:srgbClr val="0000FF"/>
                </a:solidFill>
              </a:rPr>
              <a:t>classic life cycle</a:t>
            </a:r>
          </a:p>
          <a:p>
            <a:pPr algn="just" eaLnBrk="1" hangingPunct="1">
              <a:lnSpc>
                <a:spcPct val="90000"/>
              </a:lnSpc>
            </a:pPr>
            <a:r>
              <a:rPr lang="en-US" altLang="en-US" sz="2400" dirty="0"/>
              <a:t>Suggests a systematic, </a:t>
            </a:r>
            <a:r>
              <a:rPr lang="en-US" altLang="en-US" sz="2400" dirty="0">
                <a:solidFill>
                  <a:srgbClr val="C00000"/>
                </a:solidFill>
              </a:rPr>
              <a:t>sequential (or linear)</a:t>
            </a:r>
            <a:r>
              <a:rPr lang="en-US" altLang="en-US" sz="2400" dirty="0"/>
              <a:t> approach to s/w development</a:t>
            </a:r>
          </a:p>
          <a:p>
            <a:pPr algn="just" eaLnBrk="1" hangingPunct="1">
              <a:lnSpc>
                <a:spcPct val="90000"/>
              </a:lnSpc>
            </a:pPr>
            <a:r>
              <a:rPr lang="en-US" altLang="en-US" sz="2400" dirty="0"/>
              <a:t>The oldest paradigm for s/w engineering</a:t>
            </a:r>
          </a:p>
          <a:p>
            <a:pPr algn="just" eaLnBrk="1" hangingPunct="1">
              <a:lnSpc>
                <a:spcPct val="90000"/>
              </a:lnSpc>
            </a:pPr>
            <a:endParaRPr lang="en-US" altLang="en-US" sz="2400" dirty="0"/>
          </a:p>
          <a:p>
            <a:pPr algn="just" eaLnBrk="1" hangingPunct="1">
              <a:lnSpc>
                <a:spcPct val="90000"/>
              </a:lnSpc>
            </a:pPr>
            <a:r>
              <a:rPr lang="en-US" altLang="en-US" sz="2400" dirty="0"/>
              <a:t>Works best when – </a:t>
            </a:r>
          </a:p>
          <a:p>
            <a:pPr lvl="1" algn="just" eaLnBrk="1" hangingPunct="1">
              <a:lnSpc>
                <a:spcPct val="90000"/>
              </a:lnSpc>
            </a:pPr>
            <a:r>
              <a:rPr lang="en-US" altLang="en-US" sz="2000" dirty="0"/>
              <a:t>Requirements of a problem are reasonably well understood</a:t>
            </a:r>
          </a:p>
          <a:p>
            <a:pPr lvl="1" algn="just" eaLnBrk="1" hangingPunct="1">
              <a:lnSpc>
                <a:spcPct val="90000"/>
              </a:lnSpc>
            </a:pPr>
            <a:r>
              <a:rPr lang="en-US" altLang="en-US" sz="2000" dirty="0"/>
              <a:t>Well-defined adaptations or enhancements to an existing system must be made</a:t>
            </a:r>
          </a:p>
          <a:p>
            <a:pPr lvl="1" algn="just" eaLnBrk="1" hangingPunct="1">
              <a:lnSpc>
                <a:spcPct val="90000"/>
              </a:lnSpc>
            </a:pPr>
            <a:r>
              <a:rPr lang="en-US" altLang="en-US" sz="2000" dirty="0"/>
              <a:t>Requirements are well-defined and reasonably stable</a:t>
            </a:r>
          </a:p>
          <a:p>
            <a:pPr lvl="1" algn="just" eaLnBrk="1" hangingPunct="1">
              <a:lnSpc>
                <a:spcPct val="90000"/>
              </a:lnSpc>
            </a:pPr>
            <a:r>
              <a:rPr lang="en-US" altLang="en-US" sz="2000" dirty="0"/>
              <a:t>Technology is understood</a:t>
            </a:r>
          </a:p>
          <a:p>
            <a:pPr lvl="1" algn="just" eaLnBrk="1" hangingPunct="1">
              <a:lnSpc>
                <a:spcPct val="90000"/>
              </a:lnSpc>
            </a:pPr>
            <a:r>
              <a:rPr lang="en-US" altLang="en-US" sz="2000" dirty="0"/>
              <a:t>There are no ambiguous requirements</a:t>
            </a:r>
          </a:p>
          <a:p>
            <a:pPr lvl="1" algn="just" eaLnBrk="1" hangingPunct="1">
              <a:lnSpc>
                <a:spcPct val="90000"/>
              </a:lnSpc>
            </a:pPr>
            <a:r>
              <a:rPr lang="en-US" altLang="en-US" sz="2000" dirty="0"/>
              <a:t>Ample resources with required expertise are available freely</a:t>
            </a:r>
          </a:p>
          <a:p>
            <a:pPr lvl="1" algn="just" eaLnBrk="1" hangingPunct="1">
              <a:lnSpc>
                <a:spcPct val="90000"/>
              </a:lnSpc>
            </a:pPr>
            <a:r>
              <a:rPr lang="en-US" altLang="en-US" sz="2000" dirty="0"/>
              <a:t>The project is short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8">
                                            <p:txEl>
                                              <p:pRg st="4" end="4"/>
                                            </p:txEl>
                                          </p:spTgt>
                                        </p:tgtEl>
                                        <p:attrNameLst>
                                          <p:attrName>style.visibility</p:attrName>
                                        </p:attrNameLst>
                                      </p:cBhvr>
                                      <p:to>
                                        <p:strVal val="visible"/>
                                      </p:to>
                                    </p:set>
                                    <p:animEffect transition="in" filter="barn(inVertical)">
                                      <p:cBhvr>
                                        <p:cTn id="7" dur="500"/>
                                        <p:tgtEl>
                                          <p:spTgt spid="6148">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148">
                                            <p:txEl>
                                              <p:pRg st="5" end="5"/>
                                            </p:txEl>
                                          </p:spTgt>
                                        </p:tgtEl>
                                        <p:attrNameLst>
                                          <p:attrName>style.visibility</p:attrName>
                                        </p:attrNameLst>
                                      </p:cBhvr>
                                      <p:to>
                                        <p:strVal val="visible"/>
                                      </p:to>
                                    </p:set>
                                    <p:animEffect transition="in" filter="barn(inVertical)">
                                      <p:cBhvr>
                                        <p:cTn id="10" dur="500"/>
                                        <p:tgtEl>
                                          <p:spTgt spid="6148">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148">
                                            <p:txEl>
                                              <p:pRg st="6" end="6"/>
                                            </p:txEl>
                                          </p:spTgt>
                                        </p:tgtEl>
                                        <p:attrNameLst>
                                          <p:attrName>style.visibility</p:attrName>
                                        </p:attrNameLst>
                                      </p:cBhvr>
                                      <p:to>
                                        <p:strVal val="visible"/>
                                      </p:to>
                                    </p:set>
                                    <p:animEffect transition="in" filter="barn(inVertical)">
                                      <p:cBhvr>
                                        <p:cTn id="13" dur="500"/>
                                        <p:tgtEl>
                                          <p:spTgt spid="6148">
                                            <p:txEl>
                                              <p:pRg st="6" end="6"/>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148">
                                            <p:txEl>
                                              <p:pRg st="7" end="7"/>
                                            </p:txEl>
                                          </p:spTgt>
                                        </p:tgtEl>
                                        <p:attrNameLst>
                                          <p:attrName>style.visibility</p:attrName>
                                        </p:attrNameLst>
                                      </p:cBhvr>
                                      <p:to>
                                        <p:strVal val="visible"/>
                                      </p:to>
                                    </p:set>
                                    <p:animEffect transition="in" filter="barn(inVertical)">
                                      <p:cBhvr>
                                        <p:cTn id="16" dur="500"/>
                                        <p:tgtEl>
                                          <p:spTgt spid="6148">
                                            <p:txEl>
                                              <p:pRg st="7" end="7"/>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148">
                                            <p:txEl>
                                              <p:pRg st="8" end="8"/>
                                            </p:txEl>
                                          </p:spTgt>
                                        </p:tgtEl>
                                        <p:attrNameLst>
                                          <p:attrName>style.visibility</p:attrName>
                                        </p:attrNameLst>
                                      </p:cBhvr>
                                      <p:to>
                                        <p:strVal val="visible"/>
                                      </p:to>
                                    </p:set>
                                    <p:animEffect transition="in" filter="barn(inVertical)">
                                      <p:cBhvr>
                                        <p:cTn id="19" dur="500"/>
                                        <p:tgtEl>
                                          <p:spTgt spid="6148">
                                            <p:txEl>
                                              <p:pRg st="8" end="8"/>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148">
                                            <p:txEl>
                                              <p:pRg st="9" end="9"/>
                                            </p:txEl>
                                          </p:spTgt>
                                        </p:tgtEl>
                                        <p:attrNameLst>
                                          <p:attrName>style.visibility</p:attrName>
                                        </p:attrNameLst>
                                      </p:cBhvr>
                                      <p:to>
                                        <p:strVal val="visible"/>
                                      </p:to>
                                    </p:set>
                                    <p:animEffect transition="in" filter="barn(inVertical)">
                                      <p:cBhvr>
                                        <p:cTn id="22" dur="500"/>
                                        <p:tgtEl>
                                          <p:spTgt spid="6148">
                                            <p:txEl>
                                              <p:pRg st="9" end="9"/>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6148">
                                            <p:txEl>
                                              <p:pRg st="10" end="10"/>
                                            </p:txEl>
                                          </p:spTgt>
                                        </p:tgtEl>
                                        <p:attrNameLst>
                                          <p:attrName>style.visibility</p:attrName>
                                        </p:attrNameLst>
                                      </p:cBhvr>
                                      <p:to>
                                        <p:strVal val="visible"/>
                                      </p:to>
                                    </p:set>
                                    <p:animEffect transition="in" filter="barn(inVertical)">
                                      <p:cBhvr>
                                        <p:cTn id="25" dur="500"/>
                                        <p:tgtEl>
                                          <p:spTgt spid="6148">
                                            <p:txEl>
                                              <p:pRg st="10" end="1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6148">
                                            <p:txEl>
                                              <p:pRg st="11" end="11"/>
                                            </p:txEl>
                                          </p:spTgt>
                                        </p:tgtEl>
                                        <p:attrNameLst>
                                          <p:attrName>style.visibility</p:attrName>
                                        </p:attrNameLst>
                                      </p:cBhvr>
                                      <p:to>
                                        <p:strVal val="visible"/>
                                      </p:to>
                                    </p:set>
                                    <p:animEffect transition="in" filter="barn(inVertical)">
                                      <p:cBhvr>
                                        <p:cTn id="28" dur="500"/>
                                        <p:tgtEl>
                                          <p:spTgt spid="614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FC2093B-2DCB-4FAE-A173-D3ED5689C131}" type="slidenum">
              <a:rPr lang="en-US" altLang="en-US" sz="1400">
                <a:latin typeface="Arial" panose="020B0604020202020204" pitchFamily="34" charset="0"/>
              </a:rPr>
              <a:pPr eaLnBrk="1" hangingPunct="1"/>
              <a:t>6</a:t>
            </a:fld>
            <a:endParaRPr lang="en-US" altLang="en-US" sz="1400">
              <a:latin typeface="Arial" panose="020B0604020202020204" pitchFamily="34" charset="0"/>
            </a:endParaRPr>
          </a:p>
        </p:txBody>
      </p:sp>
      <p:sp>
        <p:nvSpPr>
          <p:cNvPr id="7172" name="Rectangle 2"/>
          <p:cNvSpPr>
            <a:spLocks noGrp="1" noChangeArrowheads="1"/>
          </p:cNvSpPr>
          <p:nvPr>
            <p:ph type="title"/>
          </p:nvPr>
        </p:nvSpPr>
        <p:spPr>
          <a:xfrm>
            <a:off x="485775" y="266701"/>
            <a:ext cx="7772400" cy="876300"/>
          </a:xfrm>
        </p:spPr>
        <p:txBody>
          <a:bodyPr/>
          <a:lstStyle/>
          <a:p>
            <a:pPr eaLnBrk="1" hangingPunct="1"/>
            <a:r>
              <a:rPr lang="en-US" altLang="en-US" dirty="0"/>
              <a:t>The Waterfall Model</a:t>
            </a:r>
          </a:p>
        </p:txBody>
      </p:sp>
      <p:pic>
        <p:nvPicPr>
          <p:cNvPr id="2" name="Picture 1">
            <a:extLst>
              <a:ext uri="{FF2B5EF4-FFF2-40B4-BE49-F238E27FC236}">
                <a16:creationId xmlns:a16="http://schemas.microsoft.com/office/drawing/2014/main" id="{D934ABD6-EDC1-43F1-8958-A68BF6B2F86D}"/>
              </a:ext>
            </a:extLst>
          </p:cNvPr>
          <p:cNvPicPr>
            <a:picLocks noChangeAspect="1"/>
          </p:cNvPicPr>
          <p:nvPr/>
        </p:nvPicPr>
        <p:blipFill>
          <a:blip r:embed="rId3"/>
          <a:stretch>
            <a:fillRect/>
          </a:stretch>
        </p:blipFill>
        <p:spPr>
          <a:xfrm>
            <a:off x="19050" y="3421424"/>
            <a:ext cx="7772400" cy="2628899"/>
          </a:xfrm>
          <a:prstGeom prst="rect">
            <a:avLst/>
          </a:prstGeom>
        </p:spPr>
      </p:pic>
      <p:pic>
        <p:nvPicPr>
          <p:cNvPr id="3" name="Picture 2">
            <a:extLst>
              <a:ext uri="{FF2B5EF4-FFF2-40B4-BE49-F238E27FC236}">
                <a16:creationId xmlns:a16="http://schemas.microsoft.com/office/drawing/2014/main" id="{94BE262B-B894-4F75-BC2C-DFB254BF9A0D}"/>
              </a:ext>
            </a:extLst>
          </p:cNvPr>
          <p:cNvPicPr>
            <a:picLocks noChangeAspect="1"/>
          </p:cNvPicPr>
          <p:nvPr/>
        </p:nvPicPr>
        <p:blipFill>
          <a:blip r:embed="rId4"/>
          <a:stretch>
            <a:fillRect/>
          </a:stretch>
        </p:blipFill>
        <p:spPr>
          <a:xfrm>
            <a:off x="7315200" y="1485900"/>
            <a:ext cx="4857750" cy="4953000"/>
          </a:xfrm>
          <a:prstGeom prst="rect">
            <a:avLst/>
          </a:prstGeom>
        </p:spPr>
      </p:pic>
      <p:sp>
        <p:nvSpPr>
          <p:cNvPr id="4" name="TextBox 3">
            <a:extLst>
              <a:ext uri="{FF2B5EF4-FFF2-40B4-BE49-F238E27FC236}">
                <a16:creationId xmlns:a16="http://schemas.microsoft.com/office/drawing/2014/main" id="{66F5F940-EEC4-4C25-BD6B-336DED26C005}"/>
              </a:ext>
            </a:extLst>
          </p:cNvPr>
          <p:cNvSpPr txBox="1"/>
          <p:nvPr/>
        </p:nvSpPr>
        <p:spPr>
          <a:xfrm>
            <a:off x="1295400" y="6053433"/>
            <a:ext cx="3886200" cy="461665"/>
          </a:xfrm>
          <a:prstGeom prst="rect">
            <a:avLst/>
          </a:prstGeom>
          <a:noFill/>
        </p:spPr>
        <p:txBody>
          <a:bodyPr wrap="square" rtlCol="0">
            <a:spAutoFit/>
          </a:bodyPr>
          <a:lstStyle/>
          <a:p>
            <a:pPr algn="ctr"/>
            <a:r>
              <a:rPr lang="en-US" dirty="0"/>
              <a:t>Basic Model</a:t>
            </a:r>
            <a:endParaRPr lang="en-IN" dirty="0"/>
          </a:p>
        </p:txBody>
      </p:sp>
      <p:sp>
        <p:nvSpPr>
          <p:cNvPr id="5" name="TextBox 4">
            <a:extLst>
              <a:ext uri="{FF2B5EF4-FFF2-40B4-BE49-F238E27FC236}">
                <a16:creationId xmlns:a16="http://schemas.microsoft.com/office/drawing/2014/main" id="{1149E7BB-117E-44E6-9A82-A06483BA81D6}"/>
              </a:ext>
            </a:extLst>
          </p:cNvPr>
          <p:cNvSpPr txBox="1"/>
          <p:nvPr/>
        </p:nvSpPr>
        <p:spPr>
          <a:xfrm>
            <a:off x="7696200" y="757535"/>
            <a:ext cx="3886200" cy="830997"/>
          </a:xfrm>
          <a:prstGeom prst="rect">
            <a:avLst/>
          </a:prstGeom>
          <a:noFill/>
        </p:spPr>
        <p:txBody>
          <a:bodyPr wrap="square" rtlCol="0">
            <a:spAutoFit/>
          </a:bodyPr>
          <a:lstStyle/>
          <a:p>
            <a:pPr algn="ctr"/>
            <a:r>
              <a:rPr lang="en-US" dirty="0"/>
              <a:t>Variations in the Waterfall Model</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D7E192C-824A-446E-AD9F-5B4E99A40819}" type="slidenum">
              <a:rPr lang="en-US" altLang="en-US" sz="1400">
                <a:latin typeface="Arial" panose="020B0604020202020204" pitchFamily="34" charset="0"/>
              </a:rPr>
              <a:pPr eaLnBrk="1" hangingPunct="1"/>
              <a:t>7</a:t>
            </a:fld>
            <a:endParaRPr lang="en-US" altLang="en-US" sz="1400">
              <a:latin typeface="Arial" panose="020B0604020202020204" pitchFamily="34" charset="0"/>
            </a:endParaRPr>
          </a:p>
        </p:txBody>
      </p:sp>
      <p:sp>
        <p:nvSpPr>
          <p:cNvPr id="8195" name="Rectangle 2"/>
          <p:cNvSpPr>
            <a:spLocks noGrp="1" noChangeArrowheads="1"/>
          </p:cNvSpPr>
          <p:nvPr>
            <p:ph type="title"/>
          </p:nvPr>
        </p:nvSpPr>
        <p:spPr>
          <a:xfrm>
            <a:off x="762000" y="304800"/>
            <a:ext cx="7772400" cy="1143000"/>
          </a:xfrm>
        </p:spPr>
        <p:txBody>
          <a:bodyPr/>
          <a:lstStyle/>
          <a:p>
            <a:pPr eaLnBrk="1" hangingPunct="1"/>
            <a:r>
              <a:rPr lang="en-US" altLang="en-US" dirty="0"/>
              <a:t>The Waterfall Model - Problems</a:t>
            </a:r>
          </a:p>
        </p:txBody>
      </p:sp>
      <p:sp>
        <p:nvSpPr>
          <p:cNvPr id="8196" name="Rectangle 3"/>
          <p:cNvSpPr>
            <a:spLocks noGrp="1" noChangeArrowheads="1"/>
          </p:cNvSpPr>
          <p:nvPr>
            <p:ph type="body" idx="1"/>
          </p:nvPr>
        </p:nvSpPr>
        <p:spPr>
          <a:xfrm>
            <a:off x="838200" y="1752600"/>
            <a:ext cx="10744200" cy="4572000"/>
          </a:xfrm>
        </p:spPr>
        <p:txBody>
          <a:bodyPr/>
          <a:lstStyle/>
          <a:p>
            <a:pPr algn="just" eaLnBrk="1" hangingPunct="1">
              <a:lnSpc>
                <a:spcPct val="90000"/>
              </a:lnSpc>
            </a:pPr>
            <a:r>
              <a:rPr lang="en-US" altLang="en-US" sz="2400" dirty="0"/>
              <a:t>Real projects rarely follow the sequential flow</a:t>
            </a:r>
          </a:p>
          <a:p>
            <a:pPr lvl="1" algn="just" eaLnBrk="1" hangingPunct="1">
              <a:lnSpc>
                <a:spcPct val="90000"/>
              </a:lnSpc>
            </a:pPr>
            <a:r>
              <a:rPr lang="en-US" altLang="en-US" sz="2000" dirty="0"/>
              <a:t>Accommodates iteration indirectly</a:t>
            </a:r>
          </a:p>
          <a:p>
            <a:pPr lvl="1" algn="just" eaLnBrk="1" hangingPunct="1">
              <a:lnSpc>
                <a:spcPct val="90000"/>
              </a:lnSpc>
            </a:pPr>
            <a:r>
              <a:rPr lang="en-US" altLang="en-US" sz="2000" dirty="0"/>
              <a:t>Changes can cause confusion</a:t>
            </a:r>
          </a:p>
          <a:p>
            <a:pPr algn="just" eaLnBrk="1" hangingPunct="1">
              <a:lnSpc>
                <a:spcPct val="90000"/>
              </a:lnSpc>
            </a:pPr>
            <a:r>
              <a:rPr lang="en-US" altLang="en-US" sz="2400" dirty="0"/>
              <a:t>It is often difficult for the customer to state all requirements explicitly</a:t>
            </a:r>
          </a:p>
          <a:p>
            <a:pPr lvl="1" algn="just" eaLnBrk="1" hangingPunct="1">
              <a:lnSpc>
                <a:spcPct val="90000"/>
              </a:lnSpc>
            </a:pPr>
            <a:r>
              <a:rPr lang="en-US" altLang="en-US" sz="2000" dirty="0"/>
              <a:t>Has difficulty accommodating the natural uncertainty that exists at the beginning of many projects</a:t>
            </a:r>
          </a:p>
          <a:p>
            <a:pPr algn="just" eaLnBrk="1" hangingPunct="1">
              <a:lnSpc>
                <a:spcPct val="90000"/>
              </a:lnSpc>
            </a:pPr>
            <a:r>
              <a:rPr lang="en-US" altLang="en-US" sz="2400" dirty="0"/>
              <a:t>The customer must have patience</a:t>
            </a:r>
          </a:p>
          <a:p>
            <a:pPr lvl="1" algn="just" eaLnBrk="1" hangingPunct="1">
              <a:lnSpc>
                <a:spcPct val="90000"/>
              </a:lnSpc>
            </a:pPr>
            <a:r>
              <a:rPr lang="en-US" altLang="en-US" sz="2000" dirty="0"/>
              <a:t>A working version of the program(s) will not be available until late in the project time-span</a:t>
            </a:r>
          </a:p>
          <a:p>
            <a:pPr lvl="1" algn="just" eaLnBrk="1" hangingPunct="1">
              <a:lnSpc>
                <a:spcPct val="90000"/>
              </a:lnSpc>
            </a:pPr>
            <a:r>
              <a:rPr lang="en-US" altLang="en-US" sz="2000" dirty="0"/>
              <a:t>A major blunder, if undetected until the working program is reviewed, can be disastrous</a:t>
            </a:r>
          </a:p>
          <a:p>
            <a:pPr algn="just" eaLnBrk="1" hangingPunct="1">
              <a:lnSpc>
                <a:spcPct val="90000"/>
              </a:lnSpc>
            </a:pPr>
            <a:r>
              <a:rPr lang="en-US" altLang="en-US" sz="2400" dirty="0"/>
              <a:t>Leads to “blocking states” for team members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barn(inVertical)">
                                      <p:cBhvr>
                                        <p:cTn id="7" dur="500"/>
                                        <p:tgtEl>
                                          <p:spTgt spid="819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196">
                                            <p:txEl>
                                              <p:pRg st="1" end="1"/>
                                            </p:txEl>
                                          </p:spTgt>
                                        </p:tgtEl>
                                        <p:attrNameLst>
                                          <p:attrName>style.visibility</p:attrName>
                                        </p:attrNameLst>
                                      </p:cBhvr>
                                      <p:to>
                                        <p:strVal val="visible"/>
                                      </p:to>
                                    </p:set>
                                    <p:animEffect transition="in" filter="barn(inVertical)">
                                      <p:cBhvr>
                                        <p:cTn id="10" dur="500"/>
                                        <p:tgtEl>
                                          <p:spTgt spid="8196">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196">
                                            <p:txEl>
                                              <p:pRg st="2" end="2"/>
                                            </p:txEl>
                                          </p:spTgt>
                                        </p:tgtEl>
                                        <p:attrNameLst>
                                          <p:attrName>style.visibility</p:attrName>
                                        </p:attrNameLst>
                                      </p:cBhvr>
                                      <p:to>
                                        <p:strVal val="visible"/>
                                      </p:to>
                                    </p:set>
                                    <p:animEffect transition="in" filter="barn(inVertical)">
                                      <p:cBhvr>
                                        <p:cTn id="13" dur="500"/>
                                        <p:tgtEl>
                                          <p:spTgt spid="819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196">
                                            <p:txEl>
                                              <p:pRg st="3" end="3"/>
                                            </p:txEl>
                                          </p:spTgt>
                                        </p:tgtEl>
                                        <p:attrNameLst>
                                          <p:attrName>style.visibility</p:attrName>
                                        </p:attrNameLst>
                                      </p:cBhvr>
                                      <p:to>
                                        <p:strVal val="visible"/>
                                      </p:to>
                                    </p:set>
                                    <p:animEffect transition="in" filter="barn(inVertical)">
                                      <p:cBhvr>
                                        <p:cTn id="18" dur="500"/>
                                        <p:tgtEl>
                                          <p:spTgt spid="8196">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8196">
                                            <p:txEl>
                                              <p:pRg st="4" end="4"/>
                                            </p:txEl>
                                          </p:spTgt>
                                        </p:tgtEl>
                                        <p:attrNameLst>
                                          <p:attrName>style.visibility</p:attrName>
                                        </p:attrNameLst>
                                      </p:cBhvr>
                                      <p:to>
                                        <p:strVal val="visible"/>
                                      </p:to>
                                    </p:set>
                                    <p:animEffect transition="in" filter="barn(inVertical)">
                                      <p:cBhvr>
                                        <p:cTn id="21" dur="500"/>
                                        <p:tgtEl>
                                          <p:spTgt spid="81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8196">
                                            <p:txEl>
                                              <p:pRg st="5" end="5"/>
                                            </p:txEl>
                                          </p:spTgt>
                                        </p:tgtEl>
                                        <p:attrNameLst>
                                          <p:attrName>style.visibility</p:attrName>
                                        </p:attrNameLst>
                                      </p:cBhvr>
                                      <p:to>
                                        <p:strVal val="visible"/>
                                      </p:to>
                                    </p:set>
                                    <p:animEffect transition="in" filter="barn(inVertical)">
                                      <p:cBhvr>
                                        <p:cTn id="26" dur="500"/>
                                        <p:tgtEl>
                                          <p:spTgt spid="8196">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8196">
                                            <p:txEl>
                                              <p:pRg st="6" end="6"/>
                                            </p:txEl>
                                          </p:spTgt>
                                        </p:tgtEl>
                                        <p:attrNameLst>
                                          <p:attrName>style.visibility</p:attrName>
                                        </p:attrNameLst>
                                      </p:cBhvr>
                                      <p:to>
                                        <p:strVal val="visible"/>
                                      </p:to>
                                    </p:set>
                                    <p:animEffect transition="in" filter="barn(inVertical)">
                                      <p:cBhvr>
                                        <p:cTn id="29" dur="500"/>
                                        <p:tgtEl>
                                          <p:spTgt spid="8196">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8196">
                                            <p:txEl>
                                              <p:pRg st="7" end="7"/>
                                            </p:txEl>
                                          </p:spTgt>
                                        </p:tgtEl>
                                        <p:attrNameLst>
                                          <p:attrName>style.visibility</p:attrName>
                                        </p:attrNameLst>
                                      </p:cBhvr>
                                      <p:to>
                                        <p:strVal val="visible"/>
                                      </p:to>
                                    </p:set>
                                    <p:animEffect transition="in" filter="barn(inVertical)">
                                      <p:cBhvr>
                                        <p:cTn id="32" dur="500"/>
                                        <p:tgtEl>
                                          <p:spTgt spid="81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196">
                                            <p:txEl>
                                              <p:pRg st="8" end="8"/>
                                            </p:txEl>
                                          </p:spTgt>
                                        </p:tgtEl>
                                        <p:attrNameLst>
                                          <p:attrName>style.visibility</p:attrName>
                                        </p:attrNameLst>
                                      </p:cBhvr>
                                      <p:to>
                                        <p:strVal val="visible"/>
                                      </p:to>
                                    </p:set>
                                    <p:animEffect transition="in" filter="barn(inVertical)">
                                      <p:cBhvr>
                                        <p:cTn id="37" dur="500"/>
                                        <p:tgtEl>
                                          <p:spTgt spid="81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CB3B153-A11B-42E6-83EC-1DAE5EE08A69}" type="slidenum">
              <a:rPr lang="en-US" altLang="en-US" sz="1400">
                <a:latin typeface="Arial" panose="020B0604020202020204" pitchFamily="34" charset="0"/>
              </a:rPr>
              <a:pPr eaLnBrk="1" hangingPunct="1"/>
              <a:t>8</a:t>
            </a:fld>
            <a:endParaRPr lang="en-US" altLang="en-US" sz="1400">
              <a:latin typeface="Arial" panose="020B0604020202020204" pitchFamily="34" charset="0"/>
            </a:endParaRPr>
          </a:p>
        </p:txBody>
      </p:sp>
      <p:sp>
        <p:nvSpPr>
          <p:cNvPr id="9219" name="Rectangle 2"/>
          <p:cNvSpPr>
            <a:spLocks noGrp="1" noChangeArrowheads="1"/>
          </p:cNvSpPr>
          <p:nvPr>
            <p:ph type="title"/>
          </p:nvPr>
        </p:nvSpPr>
        <p:spPr>
          <a:xfrm>
            <a:off x="535733" y="269548"/>
            <a:ext cx="7772400" cy="822325"/>
          </a:xfrm>
        </p:spPr>
        <p:txBody>
          <a:bodyPr/>
          <a:lstStyle/>
          <a:p>
            <a:pPr eaLnBrk="1" hangingPunct="1"/>
            <a:r>
              <a:rPr lang="en-US" altLang="en-US" dirty="0"/>
              <a:t>Incremental Process Models </a:t>
            </a:r>
          </a:p>
        </p:txBody>
      </p:sp>
      <p:pic>
        <p:nvPicPr>
          <p:cNvPr id="2" name="Picture 1">
            <a:extLst>
              <a:ext uri="{FF2B5EF4-FFF2-40B4-BE49-F238E27FC236}">
                <a16:creationId xmlns:a16="http://schemas.microsoft.com/office/drawing/2014/main" id="{3BC60EBA-F455-494B-9915-B8396D8C2673}"/>
              </a:ext>
            </a:extLst>
          </p:cNvPr>
          <p:cNvPicPr>
            <a:picLocks noChangeAspect="1"/>
          </p:cNvPicPr>
          <p:nvPr/>
        </p:nvPicPr>
        <p:blipFill>
          <a:blip r:embed="rId3"/>
          <a:stretch>
            <a:fillRect/>
          </a:stretch>
        </p:blipFill>
        <p:spPr>
          <a:xfrm>
            <a:off x="1219200" y="1287592"/>
            <a:ext cx="9601200" cy="4765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A2A8F73-D83E-4FA1-990C-7BD12495D861}" type="slidenum">
              <a:rPr lang="en-US" altLang="en-US" sz="1400">
                <a:latin typeface="Arial" panose="020B0604020202020204" pitchFamily="34" charset="0"/>
              </a:rPr>
              <a:pPr eaLnBrk="1" hangingPunct="1"/>
              <a:t>9</a:t>
            </a:fld>
            <a:endParaRPr lang="en-US" altLang="en-US" sz="1400">
              <a:latin typeface="Arial" panose="020B0604020202020204" pitchFamily="34" charset="0"/>
            </a:endParaRPr>
          </a:p>
        </p:txBody>
      </p:sp>
      <p:sp>
        <p:nvSpPr>
          <p:cNvPr id="10243" name="Rectangle 2"/>
          <p:cNvSpPr>
            <a:spLocks noGrp="1" noChangeArrowheads="1"/>
          </p:cNvSpPr>
          <p:nvPr>
            <p:ph type="title"/>
          </p:nvPr>
        </p:nvSpPr>
        <p:spPr>
          <a:xfrm>
            <a:off x="838200" y="495300"/>
            <a:ext cx="7772400" cy="685800"/>
          </a:xfrm>
        </p:spPr>
        <p:txBody>
          <a:bodyPr/>
          <a:lstStyle/>
          <a:p>
            <a:pPr eaLnBrk="1" hangingPunct="1"/>
            <a:r>
              <a:rPr lang="en-US" altLang="en-US" dirty="0"/>
              <a:t>Incremental Process Models </a:t>
            </a:r>
          </a:p>
        </p:txBody>
      </p:sp>
      <p:sp>
        <p:nvSpPr>
          <p:cNvPr id="10244" name="Rectangle 3"/>
          <p:cNvSpPr>
            <a:spLocks noGrp="1" noChangeArrowheads="1"/>
          </p:cNvSpPr>
          <p:nvPr>
            <p:ph type="body" idx="1"/>
          </p:nvPr>
        </p:nvSpPr>
        <p:spPr>
          <a:xfrm>
            <a:off x="1066800" y="1676400"/>
            <a:ext cx="10287000" cy="3733800"/>
          </a:xfrm>
        </p:spPr>
        <p:txBody>
          <a:bodyPr/>
          <a:lstStyle/>
          <a:p>
            <a:pPr algn="just" eaLnBrk="1" hangingPunct="1">
              <a:lnSpc>
                <a:spcPct val="90000"/>
              </a:lnSpc>
            </a:pPr>
            <a:r>
              <a:rPr lang="en-US" altLang="en-US" sz="2400" dirty="0"/>
              <a:t>Combines elements of the waterfall model applied in an iterative fashion</a:t>
            </a:r>
          </a:p>
          <a:p>
            <a:pPr algn="just" eaLnBrk="1" hangingPunct="1">
              <a:lnSpc>
                <a:spcPct val="90000"/>
              </a:lnSpc>
            </a:pPr>
            <a:endParaRPr lang="en-US" altLang="en-US" sz="2400" dirty="0"/>
          </a:p>
          <a:p>
            <a:pPr algn="just" eaLnBrk="1" hangingPunct="1">
              <a:lnSpc>
                <a:spcPct val="90000"/>
              </a:lnSpc>
            </a:pPr>
            <a:r>
              <a:rPr lang="en-US" altLang="en-US" sz="2400" dirty="0"/>
              <a:t>Each linear sequence produces deliverable “increments” of the software</a:t>
            </a:r>
          </a:p>
          <a:p>
            <a:pPr algn="just" eaLnBrk="1" hangingPunct="1">
              <a:lnSpc>
                <a:spcPct val="90000"/>
              </a:lnSpc>
            </a:pPr>
            <a:endParaRPr lang="en-US" altLang="en-US" sz="2400" dirty="0"/>
          </a:p>
          <a:p>
            <a:pPr algn="just" eaLnBrk="1" hangingPunct="1">
              <a:lnSpc>
                <a:spcPct val="90000"/>
              </a:lnSpc>
            </a:pPr>
            <a:r>
              <a:rPr lang="en-US" altLang="en-US" sz="2400" dirty="0"/>
              <a:t>The first increment is often a </a:t>
            </a:r>
            <a:r>
              <a:rPr lang="en-US" altLang="en-US" sz="2400" i="1" dirty="0">
                <a:solidFill>
                  <a:srgbClr val="0000FF"/>
                </a:solidFill>
              </a:rPr>
              <a:t>core product</a:t>
            </a:r>
          </a:p>
          <a:p>
            <a:pPr algn="just" eaLnBrk="1" hangingPunct="1">
              <a:lnSpc>
                <a:spcPct val="90000"/>
              </a:lnSpc>
            </a:pPr>
            <a:endParaRPr lang="en-US" altLang="en-US" sz="2400" i="1" dirty="0">
              <a:solidFill>
                <a:srgbClr val="0000FF"/>
              </a:solidFill>
            </a:endParaRPr>
          </a:p>
          <a:p>
            <a:pPr algn="just" eaLnBrk="1" hangingPunct="1">
              <a:lnSpc>
                <a:spcPct val="90000"/>
              </a:lnSpc>
            </a:pPr>
            <a:r>
              <a:rPr lang="en-US" altLang="en-US" sz="2400" dirty="0"/>
              <a:t>The core product is used by the customer (or undergoes detailed evaluation)</a:t>
            </a:r>
          </a:p>
          <a:p>
            <a:pPr algn="just" eaLnBrk="1" hangingPunct="1">
              <a:lnSpc>
                <a:spcPct val="90000"/>
              </a:lnSpc>
            </a:pPr>
            <a:endParaRPr lang="en-US" altLang="en-US" sz="2400" dirty="0"/>
          </a:p>
          <a:p>
            <a:pPr algn="just" eaLnBrk="1" hangingPunct="1">
              <a:lnSpc>
                <a:spcPct val="90000"/>
              </a:lnSpc>
            </a:pPr>
            <a:r>
              <a:rPr lang="en-US" altLang="en-US" sz="2400" dirty="0"/>
              <a:t>Based on evaluation results, a plan is developed for the next increment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barn(inVertical)">
                                      <p:cBhvr>
                                        <p:cTn id="7" dur="500"/>
                                        <p:tgtEl>
                                          <p:spTgt spid="10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44">
                                            <p:txEl>
                                              <p:pRg st="2" end="2"/>
                                            </p:txEl>
                                          </p:spTgt>
                                        </p:tgtEl>
                                        <p:attrNameLst>
                                          <p:attrName>style.visibility</p:attrName>
                                        </p:attrNameLst>
                                      </p:cBhvr>
                                      <p:to>
                                        <p:strVal val="visible"/>
                                      </p:to>
                                    </p:set>
                                    <p:animEffect transition="in" filter="barn(inVertical)">
                                      <p:cBhvr>
                                        <p:cTn id="12" dur="500"/>
                                        <p:tgtEl>
                                          <p:spTgt spid="102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44">
                                            <p:txEl>
                                              <p:pRg st="4" end="4"/>
                                            </p:txEl>
                                          </p:spTgt>
                                        </p:tgtEl>
                                        <p:attrNameLst>
                                          <p:attrName>style.visibility</p:attrName>
                                        </p:attrNameLst>
                                      </p:cBhvr>
                                      <p:to>
                                        <p:strVal val="visible"/>
                                      </p:to>
                                    </p:set>
                                    <p:animEffect transition="in" filter="wipe(down)">
                                      <p:cBhvr>
                                        <p:cTn id="17" dur="500"/>
                                        <p:tgtEl>
                                          <p:spTgt spid="1024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244">
                                            <p:txEl>
                                              <p:pRg st="6" end="6"/>
                                            </p:txEl>
                                          </p:spTgt>
                                        </p:tgtEl>
                                        <p:attrNameLst>
                                          <p:attrName>style.visibility</p:attrName>
                                        </p:attrNameLst>
                                      </p:cBhvr>
                                      <p:to>
                                        <p:strVal val="visible"/>
                                      </p:to>
                                    </p:set>
                                    <p:animEffect transition="in" filter="barn(inVertical)">
                                      <p:cBhvr>
                                        <p:cTn id="22" dur="500"/>
                                        <p:tgtEl>
                                          <p:spTgt spid="1024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244">
                                            <p:txEl>
                                              <p:pRg st="8" end="8"/>
                                            </p:txEl>
                                          </p:spTgt>
                                        </p:tgtEl>
                                        <p:attrNameLst>
                                          <p:attrName>style.visibility</p:attrName>
                                        </p:attrNameLst>
                                      </p:cBhvr>
                                      <p:to>
                                        <p:strVal val="visible"/>
                                      </p:to>
                                    </p:set>
                                    <p:animEffect transition="in" filter="barn(inVertical)">
                                      <p:cBhvr>
                                        <p:cTn id="27" dur="500"/>
                                        <p:tgtEl>
                                          <p:spTgt spid="102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5627</TotalTime>
  <Words>5168</Words>
  <Application>Microsoft Office PowerPoint</Application>
  <PresentationFormat>Widescreen</PresentationFormat>
  <Paragraphs>615</Paragraphs>
  <Slides>45</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Algerian</vt:lpstr>
      <vt:lpstr>Arial</vt:lpstr>
      <vt:lpstr>Geneva</vt:lpstr>
      <vt:lpstr>Leawood-Bold</vt:lpstr>
      <vt:lpstr>Leawood-Book</vt:lpstr>
      <vt:lpstr>Leawood-BookItalic</vt:lpstr>
      <vt:lpstr>open sans</vt:lpstr>
      <vt:lpstr>Söhne</vt:lpstr>
      <vt:lpstr>Times New Roman</vt:lpstr>
      <vt:lpstr>Wingdings</vt:lpstr>
      <vt:lpstr>Dad`s Tie</vt:lpstr>
      <vt:lpstr> Process Models</vt:lpstr>
      <vt:lpstr>Software Development Life Cycle (SDLC) Phases</vt:lpstr>
      <vt:lpstr>Process Flow</vt:lpstr>
      <vt:lpstr>Prescriptive Process Models</vt:lpstr>
      <vt:lpstr>The Waterfall Model</vt:lpstr>
      <vt:lpstr>The Waterfall Model</vt:lpstr>
      <vt:lpstr>The Waterfall Model - Problems</vt:lpstr>
      <vt:lpstr>Incremental Process Models </vt:lpstr>
      <vt:lpstr>Incremental Process Models </vt:lpstr>
      <vt:lpstr>Incremental Process Models </vt:lpstr>
      <vt:lpstr>The RAD Model</vt:lpstr>
      <vt:lpstr>The RAD Model </vt:lpstr>
      <vt:lpstr>The RAD Model </vt:lpstr>
      <vt:lpstr>The RAD Model - Drawbacks</vt:lpstr>
      <vt:lpstr>Evolutionary Process Models</vt:lpstr>
      <vt:lpstr>Prototyping</vt:lpstr>
      <vt:lpstr>Prototyping  </vt:lpstr>
      <vt:lpstr>Prototyping - Problems</vt:lpstr>
      <vt:lpstr>The Spiral Model </vt:lpstr>
      <vt:lpstr>The Spiral Model </vt:lpstr>
      <vt:lpstr>The Spiral Model</vt:lpstr>
      <vt:lpstr>Particularly useful when</vt:lpstr>
      <vt:lpstr>The Spiral Model - Drawbacks</vt:lpstr>
      <vt:lpstr>The Concurrent Development Model</vt:lpstr>
      <vt:lpstr>The Concurrent Development Model</vt:lpstr>
      <vt:lpstr>Weaknesses of Evolutionary Process Models</vt:lpstr>
      <vt:lpstr>Specialized Process Models</vt:lpstr>
      <vt:lpstr>Component-Based Development </vt:lpstr>
      <vt:lpstr>Component-Based Development </vt:lpstr>
      <vt:lpstr>The Formal Methods Model</vt:lpstr>
      <vt:lpstr>The Formal Methods Model – Critical Issues</vt:lpstr>
      <vt:lpstr>Aspect-Oriented Software Development (AOSD) </vt:lpstr>
      <vt:lpstr>Aspect-Oriented Software Development (AOSD) </vt:lpstr>
      <vt:lpstr>The Unified Process (UP)</vt:lpstr>
      <vt:lpstr>Phases of the Unified Process</vt:lpstr>
      <vt:lpstr>Phases of UP - Inception</vt:lpstr>
      <vt:lpstr>Phases of UP - Elaboration</vt:lpstr>
      <vt:lpstr>Phases of UP - Construction</vt:lpstr>
      <vt:lpstr>Phases of UP - Transition</vt:lpstr>
      <vt:lpstr>Phases of UP - Production</vt:lpstr>
      <vt:lpstr>Unified Process Work Products</vt:lpstr>
      <vt:lpstr>Distribution of effort…</vt:lpstr>
      <vt:lpstr>Defects</vt:lpstr>
      <vt:lpstr>Defects…</vt:lpstr>
      <vt:lpstr>Factors to be considered for Software Development</vt:lpstr>
    </vt:vector>
  </TitlesOfParts>
  <Company>BUET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Chandrakala C.B. [MAHE-MIT]</dc:creator>
  <cp:lastModifiedBy>Chandrakala C.B. [MAHE-MIT]</cp:lastModifiedBy>
  <cp:revision>518</cp:revision>
  <dcterms:created xsi:type="dcterms:W3CDTF">2006-11-26T04:04:33Z</dcterms:created>
  <dcterms:modified xsi:type="dcterms:W3CDTF">2024-01-03T08:42:56Z</dcterms:modified>
</cp:coreProperties>
</file>