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3" r:id="rId3"/>
    <p:sldId id="274" r:id="rId4"/>
    <p:sldId id="277" r:id="rId5"/>
    <p:sldId id="275" r:id="rId6"/>
    <p:sldId id="276" r:id="rId7"/>
    <p:sldId id="261" r:id="rId8"/>
    <p:sldId id="267" r:id="rId9"/>
    <p:sldId id="257" r:id="rId10"/>
    <p:sldId id="258" r:id="rId11"/>
    <p:sldId id="259" r:id="rId12"/>
    <p:sldId id="260" r:id="rId13"/>
    <p:sldId id="278" r:id="rId14"/>
    <p:sldId id="280"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87"/>
    <p:restoredTop sz="96405"/>
  </p:normalViewPr>
  <p:slideViewPr>
    <p:cSldViewPr snapToGrid="0" snapToObjects="1">
      <p:cViewPr varScale="1">
        <p:scale>
          <a:sx n="131" d="100"/>
          <a:sy n="131" d="100"/>
        </p:scale>
        <p:origin x="4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1C6C0-4B15-7B44-A6E8-0A15F32B60EE}" type="datetimeFigureOut">
              <a:rPr lang="en-US" smtClean="0"/>
              <a:t>4/1/23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17EBC-43F3-524B-AEE1-A2FC76C8C14A}" type="slidenum">
              <a:rPr lang="en-US" smtClean="0"/>
              <a:t>‹#›</a:t>
            </a:fld>
            <a:endParaRPr lang="en-US"/>
          </a:p>
        </p:txBody>
      </p:sp>
    </p:spTree>
    <p:extLst>
      <p:ext uri="{BB962C8B-B14F-4D97-AF65-F5344CB8AC3E}">
        <p14:creationId xmlns:p14="http://schemas.microsoft.com/office/powerpoint/2010/main" val="38458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20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42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25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9059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10226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8800-A6F3-2747-9D3E-4770D6A05C46}"/>
              </a:ext>
            </a:extLst>
          </p:cNvPr>
          <p:cNvSpPr>
            <a:spLocks noGrp="1"/>
          </p:cNvSpPr>
          <p:nvPr>
            <p:ph type="ctrTitle"/>
          </p:nvPr>
        </p:nvSpPr>
        <p:spPr/>
        <p:txBody>
          <a:bodyPr/>
          <a:lstStyle/>
          <a:p>
            <a:r>
              <a:rPr lang="en-US" dirty="0"/>
              <a:t>Ecommerce Website</a:t>
            </a:r>
            <a:br>
              <a:rPr lang="en-US" dirty="0"/>
            </a:br>
            <a:r>
              <a:rPr lang="en-US" dirty="0"/>
              <a:t>(</a:t>
            </a:r>
            <a:r>
              <a:rPr lang="en-US" dirty="0" err="1"/>
              <a:t>M.r</a:t>
            </a:r>
            <a:r>
              <a:rPr lang="en-US" dirty="0"/>
              <a:t>. E-commerce) </a:t>
            </a:r>
          </a:p>
        </p:txBody>
      </p:sp>
      <p:sp>
        <p:nvSpPr>
          <p:cNvPr id="3" name="Subtitle 2">
            <a:extLst>
              <a:ext uri="{FF2B5EF4-FFF2-40B4-BE49-F238E27FC236}">
                <a16:creationId xmlns:a16="http://schemas.microsoft.com/office/drawing/2014/main" id="{B0D926B4-1CFE-B842-A0AF-1BF9C7A7B308}"/>
              </a:ext>
            </a:extLst>
          </p:cNvPr>
          <p:cNvSpPr>
            <a:spLocks noGrp="1"/>
          </p:cNvSpPr>
          <p:nvPr>
            <p:ph type="subTitle" idx="1"/>
          </p:nvPr>
        </p:nvSpPr>
        <p:spPr/>
        <p:txBody>
          <a:bodyPr>
            <a:normAutofit fontScale="25000" lnSpcReduction="20000"/>
          </a:bodyPr>
          <a:lstStyle/>
          <a:p>
            <a:pPr algn="l"/>
            <a:r>
              <a:rPr lang="en-US" sz="7000" dirty="0"/>
              <a:t>Group 41:</a:t>
            </a:r>
          </a:p>
          <a:p>
            <a:pPr algn="l"/>
            <a:r>
              <a:rPr lang="en-US" sz="7000" dirty="0"/>
              <a:t>1)Aniket Sharma </a:t>
            </a:r>
          </a:p>
          <a:p>
            <a:pPr algn="l"/>
            <a:r>
              <a:rPr lang="en-US" sz="7000" dirty="0"/>
              <a:t>2) Soumya Singh</a:t>
            </a:r>
          </a:p>
          <a:p>
            <a:pPr algn="l"/>
            <a:r>
              <a:rPr lang="en-US" sz="7000" dirty="0"/>
              <a:t>3) </a:t>
            </a:r>
            <a:r>
              <a:rPr lang="en-US" sz="7000" dirty="0" err="1"/>
              <a:t>Isha</a:t>
            </a:r>
            <a:r>
              <a:rPr lang="en-US" sz="7000" dirty="0"/>
              <a:t> </a:t>
            </a:r>
            <a:r>
              <a:rPr lang="en-US" sz="7000" dirty="0" err="1"/>
              <a:t>Gaonkar</a:t>
            </a:r>
            <a:endParaRPr lang="en-US" sz="7000" dirty="0"/>
          </a:p>
          <a:p>
            <a:endParaRPr lang="en-US" dirty="0"/>
          </a:p>
        </p:txBody>
      </p:sp>
      <p:pic>
        <p:nvPicPr>
          <p:cNvPr id="4" name="Google Shape;114;p5"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87842BAC-33A5-B346-8FA6-8BCF65D8CBE5}"/>
              </a:ext>
            </a:extLst>
          </p:cNvPr>
          <p:cNvPicPr preferRelativeResize="0"/>
          <p:nvPr/>
        </p:nvPicPr>
        <p:blipFill rotWithShape="1">
          <a:blip r:embed="rId2">
            <a:alphaModFix/>
          </a:blip>
          <a:srcRect/>
          <a:stretch/>
        </p:blipFill>
        <p:spPr>
          <a:xfrm>
            <a:off x="0" y="0"/>
            <a:ext cx="1161972" cy="1012824"/>
          </a:xfrm>
          <a:prstGeom prst="rect">
            <a:avLst/>
          </a:prstGeom>
          <a:noFill/>
          <a:ln>
            <a:noFill/>
          </a:ln>
        </p:spPr>
      </p:pic>
    </p:spTree>
    <p:extLst>
      <p:ext uri="{BB962C8B-B14F-4D97-AF65-F5344CB8AC3E}">
        <p14:creationId xmlns:p14="http://schemas.microsoft.com/office/powerpoint/2010/main" val="129121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DFAC-DBAB-C34B-A271-BBF085B5068A}"/>
              </a:ext>
            </a:extLst>
          </p:cNvPr>
          <p:cNvSpPr>
            <a:spLocks noGrp="1"/>
          </p:cNvSpPr>
          <p:nvPr>
            <p:ph type="title"/>
          </p:nvPr>
        </p:nvSpPr>
        <p:spPr/>
        <p:txBody>
          <a:bodyPr/>
          <a:lstStyle/>
          <a:p>
            <a:r>
              <a:rPr lang="en-US" dirty="0"/>
              <a:t>Home page </a:t>
            </a:r>
          </a:p>
        </p:txBody>
      </p:sp>
      <p:sp>
        <p:nvSpPr>
          <p:cNvPr id="3" name="Content Placeholder 2">
            <a:extLst>
              <a:ext uri="{FF2B5EF4-FFF2-40B4-BE49-F238E27FC236}">
                <a16:creationId xmlns:a16="http://schemas.microsoft.com/office/drawing/2014/main" id="{B94D5FDB-6868-5943-A1A0-800943135AB6}"/>
              </a:ext>
            </a:extLst>
          </p:cNvPr>
          <p:cNvSpPr>
            <a:spLocks noGrp="1"/>
          </p:cNvSpPr>
          <p:nvPr>
            <p:ph sz="quarter" idx="13"/>
          </p:nvPr>
        </p:nvSpPr>
        <p:spPr/>
        <p:txBody>
          <a:bodyPr/>
          <a:lstStyle/>
          <a:p>
            <a:r>
              <a:rPr lang="en-US" dirty="0"/>
              <a:t> the user will have different products such different project with source code  and many more different products similar to that available for sale </a:t>
            </a:r>
          </a:p>
          <a:p>
            <a:r>
              <a:rPr lang="en-US" dirty="0"/>
              <a:t>The website is made user friendly using the recommendation interface which will allow the user to have options to related searches </a:t>
            </a:r>
          </a:p>
          <a:p>
            <a:endParaRPr lang="en-US" dirty="0"/>
          </a:p>
        </p:txBody>
      </p:sp>
      <p:pic>
        <p:nvPicPr>
          <p:cNvPr id="4" name="Google Shape;114;p5"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06DA5834-3F1E-BE4B-AD0A-C7A90EDB3E91}"/>
              </a:ext>
            </a:extLst>
          </p:cNvPr>
          <p:cNvPicPr preferRelativeResize="0"/>
          <p:nvPr/>
        </p:nvPicPr>
        <p:blipFill rotWithShape="1">
          <a:blip r:embed="rId2">
            <a:alphaModFix/>
          </a:blip>
          <a:srcRect/>
          <a:stretch/>
        </p:blipFill>
        <p:spPr>
          <a:xfrm>
            <a:off x="0" y="35906"/>
            <a:ext cx="1161972" cy="1012824"/>
          </a:xfrm>
          <a:prstGeom prst="rect">
            <a:avLst/>
          </a:prstGeom>
          <a:noFill/>
          <a:ln>
            <a:noFill/>
          </a:ln>
        </p:spPr>
      </p:pic>
    </p:spTree>
    <p:extLst>
      <p:ext uri="{BB962C8B-B14F-4D97-AF65-F5344CB8AC3E}">
        <p14:creationId xmlns:p14="http://schemas.microsoft.com/office/powerpoint/2010/main" val="202581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507B-9064-6D4C-AA5B-E1B3CA799841}"/>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005A6E4F-EFF9-A141-B4F5-F0814F45BCF4}"/>
              </a:ext>
            </a:extLst>
          </p:cNvPr>
          <p:cNvSpPr>
            <a:spLocks noGrp="1"/>
          </p:cNvSpPr>
          <p:nvPr>
            <p:ph sz="quarter" idx="13"/>
          </p:nvPr>
        </p:nvSpPr>
        <p:spPr/>
        <p:txBody>
          <a:bodyPr/>
          <a:lstStyle/>
          <a:p>
            <a:r>
              <a:rPr lang="en-US" dirty="0"/>
              <a:t>Dashboard will have all the user details along with the transaction History table </a:t>
            </a:r>
          </a:p>
          <a:p>
            <a:r>
              <a:rPr lang="en-US" dirty="0"/>
              <a:t>The transaction history table will have all the user pervious records</a:t>
            </a:r>
          </a:p>
          <a:p>
            <a:r>
              <a:rPr lang="en-US" dirty="0"/>
              <a:t>The transaction table will also have the data product id and datetime of the transaction</a:t>
            </a:r>
          </a:p>
          <a:p>
            <a:r>
              <a:rPr lang="en-US" dirty="0"/>
              <a:t>Which will show the that their data has been successfully been stored in to the</a:t>
            </a:r>
          </a:p>
          <a:p>
            <a:pPr marL="0" indent="0">
              <a:buNone/>
            </a:pPr>
            <a:r>
              <a:rPr lang="en-US" dirty="0"/>
              <a:t>blockchain</a:t>
            </a:r>
          </a:p>
        </p:txBody>
      </p:sp>
      <p:pic>
        <p:nvPicPr>
          <p:cNvPr id="4" name="Google Shape;114;p5"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898E2810-4F85-C445-9B6D-1AD2D5D86007}"/>
              </a:ext>
            </a:extLst>
          </p:cNvPr>
          <p:cNvPicPr preferRelativeResize="0"/>
          <p:nvPr/>
        </p:nvPicPr>
        <p:blipFill rotWithShape="1">
          <a:blip r:embed="rId2">
            <a:alphaModFix/>
          </a:blip>
          <a:srcRect/>
          <a:stretch/>
        </p:blipFill>
        <p:spPr>
          <a:xfrm>
            <a:off x="0" y="-40293"/>
            <a:ext cx="1161972" cy="1012824"/>
          </a:xfrm>
          <a:prstGeom prst="rect">
            <a:avLst/>
          </a:prstGeom>
          <a:noFill/>
          <a:ln>
            <a:noFill/>
          </a:ln>
        </p:spPr>
      </p:pic>
    </p:spTree>
    <p:extLst>
      <p:ext uri="{BB962C8B-B14F-4D97-AF65-F5344CB8AC3E}">
        <p14:creationId xmlns:p14="http://schemas.microsoft.com/office/powerpoint/2010/main" val="308516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E554-A21D-8845-985A-F0FDBF2E6FE5}"/>
              </a:ext>
            </a:extLst>
          </p:cNvPr>
          <p:cNvSpPr>
            <a:spLocks noGrp="1"/>
          </p:cNvSpPr>
          <p:nvPr>
            <p:ph type="title"/>
          </p:nvPr>
        </p:nvSpPr>
        <p:spPr/>
        <p:txBody>
          <a:bodyPr/>
          <a:lstStyle/>
          <a:p>
            <a:r>
              <a:rPr lang="en-US" dirty="0"/>
              <a:t>Transactions </a:t>
            </a:r>
          </a:p>
        </p:txBody>
      </p:sp>
      <p:sp>
        <p:nvSpPr>
          <p:cNvPr id="3" name="Content Placeholder 2">
            <a:extLst>
              <a:ext uri="{FF2B5EF4-FFF2-40B4-BE49-F238E27FC236}">
                <a16:creationId xmlns:a16="http://schemas.microsoft.com/office/drawing/2014/main" id="{DADDDB11-C7E0-FF47-9A5F-B1653A0BBA58}"/>
              </a:ext>
            </a:extLst>
          </p:cNvPr>
          <p:cNvSpPr>
            <a:spLocks noGrp="1"/>
          </p:cNvSpPr>
          <p:nvPr>
            <p:ph sz="quarter" idx="13"/>
          </p:nvPr>
        </p:nvSpPr>
        <p:spPr/>
        <p:txBody>
          <a:bodyPr/>
          <a:lstStyle/>
          <a:p>
            <a:r>
              <a:rPr lang="en-US" dirty="0"/>
              <a:t>The transactions are decentralized by using blockchain technology </a:t>
            </a:r>
          </a:p>
          <a:p>
            <a:r>
              <a:rPr lang="en-US" dirty="0"/>
              <a:t>The transactions can be done using different methods like currency(That currency could be anything, currencies of respective countries/cryptocurrencies etc.)(ACE coins)</a:t>
            </a:r>
          </a:p>
        </p:txBody>
      </p:sp>
      <p:pic>
        <p:nvPicPr>
          <p:cNvPr id="4" name="Google Shape;114;p5"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05E9BE88-40A6-C240-A78A-215391ED5563}"/>
              </a:ext>
            </a:extLst>
          </p:cNvPr>
          <p:cNvPicPr preferRelativeResize="0"/>
          <p:nvPr/>
        </p:nvPicPr>
        <p:blipFill rotWithShape="1">
          <a:blip r:embed="rId2">
            <a:alphaModFix/>
          </a:blip>
          <a:srcRect/>
          <a:stretch/>
        </p:blipFill>
        <p:spPr>
          <a:xfrm>
            <a:off x="0" y="112105"/>
            <a:ext cx="1161972" cy="1012824"/>
          </a:xfrm>
          <a:prstGeom prst="rect">
            <a:avLst/>
          </a:prstGeom>
          <a:noFill/>
          <a:ln>
            <a:noFill/>
          </a:ln>
        </p:spPr>
      </p:pic>
    </p:spTree>
    <p:extLst>
      <p:ext uri="{BB962C8B-B14F-4D97-AF65-F5344CB8AC3E}">
        <p14:creationId xmlns:p14="http://schemas.microsoft.com/office/powerpoint/2010/main" val="100899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5FF8-B137-6746-8B85-5A35D7F49B3E}"/>
              </a:ext>
            </a:extLst>
          </p:cNvPr>
          <p:cNvSpPr>
            <a:spLocks noGrp="1"/>
          </p:cNvSpPr>
          <p:nvPr>
            <p:ph type="title"/>
          </p:nvPr>
        </p:nvSpPr>
        <p:spPr>
          <a:xfrm>
            <a:off x="898785" y="149903"/>
            <a:ext cx="10364451" cy="1319134"/>
          </a:xfrm>
        </p:spPr>
        <p:txBody>
          <a:bodyPr/>
          <a:lstStyle/>
          <a:p>
            <a:r>
              <a:rPr lang="en-US" dirty="0"/>
              <a:t>FLOWCHART OF WEBSITE</a:t>
            </a:r>
          </a:p>
        </p:txBody>
      </p:sp>
      <p:sp>
        <p:nvSpPr>
          <p:cNvPr id="13" name="Rectangle 10">
            <a:extLst>
              <a:ext uri="{FF2B5EF4-FFF2-40B4-BE49-F238E27FC236}">
                <a16:creationId xmlns:a16="http://schemas.microsoft.com/office/drawing/2014/main" id="{BB3B5822-FEAA-E54C-83FB-605051F5189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ounded Rectangle 1">
            <a:extLst>
              <a:ext uri="{FF2B5EF4-FFF2-40B4-BE49-F238E27FC236}">
                <a16:creationId xmlns:a16="http://schemas.microsoft.com/office/drawing/2014/main" id="{7DDFDCFF-3224-F946-AF8B-9157C368F196}"/>
              </a:ext>
            </a:extLst>
          </p:cNvPr>
          <p:cNvSpPr>
            <a:spLocks noChangeArrowheads="1"/>
          </p:cNvSpPr>
          <p:nvPr/>
        </p:nvSpPr>
        <p:spPr bwMode="auto">
          <a:xfrm>
            <a:off x="3606044" y="1416079"/>
            <a:ext cx="1495425" cy="673100"/>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NEW USER/LOGIN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ounded Rectangle 2">
            <a:extLst>
              <a:ext uri="{FF2B5EF4-FFF2-40B4-BE49-F238E27FC236}">
                <a16:creationId xmlns:a16="http://schemas.microsoft.com/office/drawing/2014/main" id="{A3F8E9DC-3C85-5B40-A8F1-032568C63456}"/>
              </a:ext>
            </a:extLst>
          </p:cNvPr>
          <p:cNvSpPr>
            <a:spLocks noChangeArrowheads="1"/>
          </p:cNvSpPr>
          <p:nvPr/>
        </p:nvSpPr>
        <p:spPr bwMode="auto">
          <a:xfrm>
            <a:off x="5790640" y="1565415"/>
            <a:ext cx="1446213" cy="788988"/>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HOME PAGE</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(Product Recommendation)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ounded Rectangle 5">
            <a:extLst>
              <a:ext uri="{FF2B5EF4-FFF2-40B4-BE49-F238E27FC236}">
                <a16:creationId xmlns:a16="http://schemas.microsoft.com/office/drawing/2014/main" id="{7CCD310B-F922-D745-96C3-E85B1AAFF587}"/>
              </a:ext>
            </a:extLst>
          </p:cNvPr>
          <p:cNvSpPr>
            <a:spLocks noChangeArrowheads="1"/>
          </p:cNvSpPr>
          <p:nvPr/>
        </p:nvSpPr>
        <p:spPr bwMode="auto">
          <a:xfrm>
            <a:off x="8222845" y="2633662"/>
            <a:ext cx="1446213" cy="790575"/>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Product details</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(Pricing and ratings)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ounded Rectangle 10">
            <a:extLst>
              <a:ext uri="{FF2B5EF4-FFF2-40B4-BE49-F238E27FC236}">
                <a16:creationId xmlns:a16="http://schemas.microsoft.com/office/drawing/2014/main" id="{8EA39B18-E389-7247-83F6-027BA40765FB}"/>
              </a:ext>
            </a:extLst>
          </p:cNvPr>
          <p:cNvSpPr>
            <a:spLocks noChangeArrowheads="1"/>
          </p:cNvSpPr>
          <p:nvPr/>
        </p:nvSpPr>
        <p:spPr bwMode="auto">
          <a:xfrm>
            <a:off x="6410237" y="3776980"/>
            <a:ext cx="1446213" cy="465138"/>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BUY NOW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AutoShape 14">
            <a:extLst>
              <a:ext uri="{FF2B5EF4-FFF2-40B4-BE49-F238E27FC236}">
                <a16:creationId xmlns:a16="http://schemas.microsoft.com/office/drawing/2014/main" id="{0F00D84B-029A-6E46-9878-B89188163FBF}"/>
              </a:ext>
            </a:extLst>
          </p:cNvPr>
          <p:cNvSpPr>
            <a:spLocks noChangeArrowheads="1"/>
          </p:cNvSpPr>
          <p:nvPr/>
        </p:nvSpPr>
        <p:spPr bwMode="auto">
          <a:xfrm>
            <a:off x="7558035" y="1054770"/>
            <a:ext cx="1774825" cy="668338"/>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Dashboard (Transaction History)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8" name="Curved Connector 17">
            <a:extLst>
              <a:ext uri="{FF2B5EF4-FFF2-40B4-BE49-F238E27FC236}">
                <a16:creationId xmlns:a16="http://schemas.microsoft.com/office/drawing/2014/main" id="{57861BB3-9594-1644-A94D-7197FD9ED44F}"/>
              </a:ext>
            </a:extLst>
          </p:cNvPr>
          <p:cNvCxnSpPr/>
          <p:nvPr/>
        </p:nvCxnSpPr>
        <p:spPr>
          <a:xfrm>
            <a:off x="7262131" y="1914207"/>
            <a:ext cx="1697990" cy="641985"/>
          </a:xfrm>
          <a:prstGeom prst="curvedConnector3">
            <a:avLst>
              <a:gd name="adj1" fmla="val 99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A9D75D-5FAC-FF4E-8158-AA86BB17F246}"/>
              </a:ext>
            </a:extLst>
          </p:cNvPr>
          <p:cNvCxnSpPr/>
          <p:nvPr/>
        </p:nvCxnSpPr>
        <p:spPr>
          <a:xfrm>
            <a:off x="5114108" y="1810966"/>
            <a:ext cx="638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2C4B102-C12A-9C46-AC36-D60A5211C94E}"/>
              </a:ext>
            </a:extLst>
          </p:cNvPr>
          <p:cNvCxnSpPr/>
          <p:nvPr/>
        </p:nvCxnSpPr>
        <p:spPr>
          <a:xfrm flipV="1">
            <a:off x="7209478" y="1437623"/>
            <a:ext cx="337185" cy="195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42EA70-EB26-584B-8B56-35882370FE8A}"/>
              </a:ext>
            </a:extLst>
          </p:cNvPr>
          <p:cNvCxnSpPr/>
          <p:nvPr/>
        </p:nvCxnSpPr>
        <p:spPr>
          <a:xfrm flipH="1">
            <a:off x="7856450" y="3424714"/>
            <a:ext cx="915670" cy="584835"/>
          </a:xfrm>
          <a:prstGeom prst="curvedConnector3">
            <a:avLst>
              <a:gd name="adj1" fmla="val -5084"/>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17">
            <a:extLst>
              <a:ext uri="{FF2B5EF4-FFF2-40B4-BE49-F238E27FC236}">
                <a16:creationId xmlns:a16="http://schemas.microsoft.com/office/drawing/2014/main" id="{365702BE-8D2E-5543-8894-8EF97CA059D6}"/>
              </a:ext>
            </a:extLst>
          </p:cNvPr>
          <p:cNvSpPr>
            <a:spLocks noChangeArrowheads="1"/>
          </p:cNvSpPr>
          <p:nvPr/>
        </p:nvSpPr>
        <p:spPr bwMode="auto">
          <a:xfrm>
            <a:off x="5345112" y="2747010"/>
            <a:ext cx="1501775" cy="7937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Adding Transaction Details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AutoShape 8">
            <a:extLst>
              <a:ext uri="{FF2B5EF4-FFF2-40B4-BE49-F238E27FC236}">
                <a16:creationId xmlns:a16="http://schemas.microsoft.com/office/drawing/2014/main" id="{DA0AC009-BA87-8B40-A1A3-BB6764B243D3}"/>
              </a:ext>
            </a:extLst>
          </p:cNvPr>
          <p:cNvSpPr>
            <a:spLocks noChangeArrowheads="1"/>
          </p:cNvSpPr>
          <p:nvPr/>
        </p:nvSpPr>
        <p:spPr bwMode="auto">
          <a:xfrm>
            <a:off x="3351733" y="3678014"/>
            <a:ext cx="1495425" cy="773113"/>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Authorizing the payment from ace coins wallet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4" name="Straight Arrow Connector 23">
            <a:extLst>
              <a:ext uri="{FF2B5EF4-FFF2-40B4-BE49-F238E27FC236}">
                <a16:creationId xmlns:a16="http://schemas.microsoft.com/office/drawing/2014/main" id="{21B79B59-A23A-144F-B735-21741C721C93}"/>
              </a:ext>
            </a:extLst>
          </p:cNvPr>
          <p:cNvCxnSpPr/>
          <p:nvPr/>
        </p:nvCxnSpPr>
        <p:spPr>
          <a:xfrm flipV="1">
            <a:off x="6524500" y="3537585"/>
            <a:ext cx="0" cy="23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4D3BEC-310B-B146-ADF0-EF4136C2C0D4}"/>
              </a:ext>
            </a:extLst>
          </p:cNvPr>
          <p:cNvCxnSpPr>
            <a:cxnSpLocks/>
          </p:cNvCxnSpPr>
          <p:nvPr/>
        </p:nvCxnSpPr>
        <p:spPr>
          <a:xfrm flipH="1">
            <a:off x="4873557" y="3987959"/>
            <a:ext cx="1483882" cy="2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AutoShape 4">
            <a:extLst>
              <a:ext uri="{FF2B5EF4-FFF2-40B4-BE49-F238E27FC236}">
                <a16:creationId xmlns:a16="http://schemas.microsoft.com/office/drawing/2014/main" id="{0860FE73-9FB9-6D46-BAD3-45057864A0C6}"/>
              </a:ext>
            </a:extLst>
          </p:cNvPr>
          <p:cNvSpPr>
            <a:spLocks noChangeArrowheads="1"/>
          </p:cNvSpPr>
          <p:nvPr/>
        </p:nvSpPr>
        <p:spPr bwMode="auto">
          <a:xfrm>
            <a:off x="3972328" y="4898326"/>
            <a:ext cx="1495425" cy="1174750"/>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rPr>
              <a:t>Downloading the details using the password received one mail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ounded Rectangle 25">
            <a:extLst>
              <a:ext uri="{FF2B5EF4-FFF2-40B4-BE49-F238E27FC236}">
                <a16:creationId xmlns:a16="http://schemas.microsoft.com/office/drawing/2014/main" id="{DF1DC19E-435B-4D4C-BB23-E13D705D6485}"/>
              </a:ext>
            </a:extLst>
          </p:cNvPr>
          <p:cNvSpPr>
            <a:spLocks noChangeArrowheads="1"/>
          </p:cNvSpPr>
          <p:nvPr/>
        </p:nvSpPr>
        <p:spPr bwMode="auto">
          <a:xfrm>
            <a:off x="3218266" y="2613976"/>
            <a:ext cx="1501775" cy="7937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Sending email to user for the password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AutoShape 2">
            <a:extLst>
              <a:ext uri="{FF2B5EF4-FFF2-40B4-BE49-F238E27FC236}">
                <a16:creationId xmlns:a16="http://schemas.microsoft.com/office/drawing/2014/main" id="{15C685DD-1A80-F240-8909-BDCD75F9E7E7}"/>
              </a:ext>
            </a:extLst>
          </p:cNvPr>
          <p:cNvSpPr>
            <a:spLocks noChangeArrowheads="1"/>
          </p:cNvSpPr>
          <p:nvPr/>
        </p:nvSpPr>
        <p:spPr bwMode="auto">
          <a:xfrm>
            <a:off x="5964323" y="5119341"/>
            <a:ext cx="2938463" cy="788988"/>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Thanks For Buying from </a:t>
            </a:r>
            <a:r>
              <a:rPr kumimoji="0" lang="en-US" altLang="en-US" sz="1100" b="0" i="0" u="none" strike="noStrike" cap="none" normalizeH="0" baseline="0" dirty="0" err="1">
                <a:ln>
                  <a:noFill/>
                </a:ln>
                <a:solidFill>
                  <a:srgbClr val="000000"/>
                </a:solidFill>
                <a:effectLst/>
                <a:ea typeface="Calibri" panose="020F0502020204030204" pitchFamily="34" charset="0"/>
                <a:cs typeface="Times New Roman" panose="02020603050405020304" pitchFamily="18" charset="0"/>
              </a:rPr>
              <a:t>Mr.E</a:t>
            </a:r>
            <a:r>
              <a:rPr kumimoji="0" lang="en-US" altLang="en-US" sz="11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-commerce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0" name="Straight Arrow Connector 29">
            <a:extLst>
              <a:ext uri="{FF2B5EF4-FFF2-40B4-BE49-F238E27FC236}">
                <a16:creationId xmlns:a16="http://schemas.microsoft.com/office/drawing/2014/main" id="{14E3836B-E009-7244-A583-D572859E420B}"/>
              </a:ext>
            </a:extLst>
          </p:cNvPr>
          <p:cNvCxnSpPr/>
          <p:nvPr/>
        </p:nvCxnSpPr>
        <p:spPr>
          <a:xfrm>
            <a:off x="5467753" y="5485701"/>
            <a:ext cx="496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19">
            <a:extLst>
              <a:ext uri="{FF2B5EF4-FFF2-40B4-BE49-F238E27FC236}">
                <a16:creationId xmlns:a16="http://schemas.microsoft.com/office/drawing/2014/main" id="{C5BB7512-057C-7744-829B-6F24F00C6421}"/>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37" name="Straight Arrow Connector 36">
            <a:extLst>
              <a:ext uri="{FF2B5EF4-FFF2-40B4-BE49-F238E27FC236}">
                <a16:creationId xmlns:a16="http://schemas.microsoft.com/office/drawing/2014/main" id="{489D35F1-6E6D-974E-81B1-6CC4DE72529A}"/>
              </a:ext>
            </a:extLst>
          </p:cNvPr>
          <p:cNvCxnSpPr>
            <a:cxnSpLocks/>
            <a:stCxn id="23" idx="0"/>
          </p:cNvCxnSpPr>
          <p:nvPr/>
        </p:nvCxnSpPr>
        <p:spPr>
          <a:xfrm flipV="1">
            <a:off x="4099446" y="3387089"/>
            <a:ext cx="0" cy="29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E278AA7-E24A-C041-AA29-483FF6D5F620}"/>
              </a:ext>
            </a:extLst>
          </p:cNvPr>
          <p:cNvCxnSpPr>
            <a:cxnSpLocks/>
            <a:stCxn id="23" idx="2"/>
            <a:endCxn id="27" idx="0"/>
          </p:cNvCxnSpPr>
          <p:nvPr/>
        </p:nvCxnSpPr>
        <p:spPr>
          <a:xfrm>
            <a:off x="4099446" y="4451127"/>
            <a:ext cx="620595" cy="44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65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032B-9C8C-4D42-9B6E-BF85FF1962DD}"/>
              </a:ext>
            </a:extLst>
          </p:cNvPr>
          <p:cNvSpPr>
            <a:spLocks noGrp="1"/>
          </p:cNvSpPr>
          <p:nvPr>
            <p:ph type="title"/>
          </p:nvPr>
        </p:nvSpPr>
        <p:spPr/>
        <p:txBody>
          <a:bodyPr/>
          <a:lstStyle/>
          <a:p>
            <a:r>
              <a:rPr lang="en-US" dirty="0"/>
              <a:t>Screenshot of the implementation</a:t>
            </a:r>
          </a:p>
        </p:txBody>
      </p:sp>
      <p:pic>
        <p:nvPicPr>
          <p:cNvPr id="7" name="Picture 6">
            <a:extLst>
              <a:ext uri="{FF2B5EF4-FFF2-40B4-BE49-F238E27FC236}">
                <a16:creationId xmlns:a16="http://schemas.microsoft.com/office/drawing/2014/main" id="{1F023693-7460-5449-ACD3-A657707C4AC3}"/>
              </a:ext>
            </a:extLst>
          </p:cNvPr>
          <p:cNvPicPr>
            <a:picLocks noChangeAspect="1"/>
          </p:cNvPicPr>
          <p:nvPr/>
        </p:nvPicPr>
        <p:blipFill>
          <a:blip r:embed="rId2"/>
          <a:stretch>
            <a:fillRect/>
          </a:stretch>
        </p:blipFill>
        <p:spPr>
          <a:xfrm>
            <a:off x="118469" y="1938264"/>
            <a:ext cx="5977218" cy="3548136"/>
          </a:xfrm>
          <a:prstGeom prst="rect">
            <a:avLst/>
          </a:prstGeom>
        </p:spPr>
      </p:pic>
      <p:pic>
        <p:nvPicPr>
          <p:cNvPr id="15" name="Content Placeholder 14">
            <a:extLst>
              <a:ext uri="{FF2B5EF4-FFF2-40B4-BE49-F238E27FC236}">
                <a16:creationId xmlns:a16="http://schemas.microsoft.com/office/drawing/2014/main" id="{ED6008B9-07DF-4544-8AC7-B4BF3FC0D73D}"/>
              </a:ext>
            </a:extLst>
          </p:cNvPr>
          <p:cNvPicPr>
            <a:picLocks noGrp="1" noChangeAspect="1"/>
          </p:cNvPicPr>
          <p:nvPr>
            <p:ph sz="quarter" idx="13"/>
          </p:nvPr>
        </p:nvPicPr>
        <p:blipFill>
          <a:blip r:embed="rId3"/>
          <a:stretch>
            <a:fillRect/>
          </a:stretch>
        </p:blipFill>
        <p:spPr>
          <a:xfrm>
            <a:off x="6305035" y="1938264"/>
            <a:ext cx="5768497" cy="3424237"/>
          </a:xfrm>
        </p:spPr>
      </p:pic>
    </p:spTree>
    <p:extLst>
      <p:ext uri="{BB962C8B-B14F-4D97-AF65-F5344CB8AC3E}">
        <p14:creationId xmlns:p14="http://schemas.microsoft.com/office/powerpoint/2010/main" val="4099048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EC22D-B45C-5B43-BFE4-7B2698AA56D0}"/>
              </a:ext>
            </a:extLst>
          </p:cNvPr>
          <p:cNvSpPr>
            <a:spLocks noGrp="1"/>
          </p:cNvSpPr>
          <p:nvPr>
            <p:ph sz="quarter" idx="13"/>
          </p:nvPr>
        </p:nvSpPr>
        <p:spPr/>
        <p:txBody>
          <a:bodyPr>
            <a:normAutofit/>
          </a:bodyPr>
          <a:lstStyle/>
          <a:p>
            <a:pPr marL="0" indent="0" algn="ctr">
              <a:buNone/>
            </a:pPr>
            <a:r>
              <a:rPr lang="en-US" sz="7200" dirty="0">
                <a:hlinkClick r:id="rId2"/>
              </a:rPr>
              <a:t>THANK YOU </a:t>
            </a:r>
            <a:endParaRPr lang="en-US" sz="7200" dirty="0"/>
          </a:p>
        </p:txBody>
      </p:sp>
    </p:spTree>
    <p:extLst>
      <p:ext uri="{BB962C8B-B14F-4D97-AF65-F5344CB8AC3E}">
        <p14:creationId xmlns:p14="http://schemas.microsoft.com/office/powerpoint/2010/main" val="309803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spcBef>
                <a:spcPts val="0"/>
              </a:spcBef>
              <a:buClr>
                <a:schemeClr val="dk1"/>
              </a:buClr>
              <a:buSzPts val="4400"/>
            </a:pPr>
            <a:r>
              <a:rPr lang="en-US" b="1" dirty="0">
                <a:latin typeface="Times New Roman"/>
                <a:ea typeface="Times New Roman"/>
                <a:cs typeface="Times New Roman"/>
                <a:sym typeface="Times New Roman"/>
              </a:rPr>
              <a:t>Problem Definition</a:t>
            </a:r>
            <a:endParaRPr b="1" dirty="0">
              <a:latin typeface="Times New Roman"/>
              <a:ea typeface="Times New Roman"/>
              <a:cs typeface="Times New Roman"/>
              <a:sym typeface="Times New Roman"/>
            </a:endParaRPr>
          </a:p>
        </p:txBody>
      </p:sp>
      <p:sp>
        <p:nvSpPr>
          <p:cNvPr id="92" name="Google Shape;92;p2"/>
          <p:cNvSpPr txBox="1">
            <a:spLocks noGrp="1"/>
          </p:cNvSpPr>
          <p:nvPr>
            <p:ph idx="1"/>
          </p:nvPr>
        </p:nvSpPr>
        <p:spPr>
          <a:xfrm>
            <a:off x="1981200" y="1870789"/>
            <a:ext cx="8229600" cy="4525963"/>
          </a:xfrm>
          <a:prstGeom prst="rect">
            <a:avLst/>
          </a:prstGeom>
          <a:noFill/>
          <a:ln>
            <a:noFill/>
          </a:ln>
        </p:spPr>
        <p:txBody>
          <a:bodyPr spcFirstLastPara="1" vert="horz" wrap="square" lIns="91425" tIns="45700" rIns="91425" bIns="45700" rtlCol="0" anchor="t" anchorCtr="0">
            <a:normAutofit/>
          </a:bodyPr>
          <a:lstStyle/>
          <a:p>
            <a:pPr marL="546100" indent="-342900">
              <a:spcBef>
                <a:spcPts val="0"/>
              </a:spcBef>
              <a:buSzPts val="3200"/>
            </a:pPr>
            <a:r>
              <a:rPr lang="en-US" dirty="0">
                <a:ea typeface="Times New Roman"/>
                <a:cs typeface="Times New Roman"/>
                <a:sym typeface="Times New Roman"/>
              </a:rPr>
              <a:t>The concept of e commerce website is very common</a:t>
            </a:r>
          </a:p>
          <a:p>
            <a:pPr marL="203200" indent="0">
              <a:spcBef>
                <a:spcPts val="0"/>
              </a:spcBef>
              <a:buSzPts val="3200"/>
              <a:buNone/>
            </a:pPr>
            <a:r>
              <a:rPr lang="en-US" dirty="0">
                <a:ea typeface="Times New Roman"/>
                <a:cs typeface="Times New Roman"/>
                <a:sym typeface="Times New Roman"/>
              </a:rPr>
              <a:t>     and is very difficult to maintain the </a:t>
            </a:r>
            <a:r>
              <a:rPr lang="en-IN" dirty="0"/>
              <a:t>secrecy </a:t>
            </a:r>
            <a:r>
              <a:rPr lang="en-US" dirty="0">
                <a:ea typeface="Times New Roman"/>
                <a:cs typeface="Times New Roman"/>
                <a:sym typeface="Times New Roman"/>
              </a:rPr>
              <a:t>and the </a:t>
            </a:r>
          </a:p>
          <a:p>
            <a:pPr marL="203200" indent="0">
              <a:spcBef>
                <a:spcPts val="0"/>
              </a:spcBef>
              <a:buSzPts val="3200"/>
              <a:buNone/>
            </a:pPr>
            <a:r>
              <a:rPr lang="en-US" dirty="0">
                <a:ea typeface="Times New Roman"/>
                <a:cs typeface="Times New Roman"/>
                <a:sym typeface="Times New Roman"/>
              </a:rPr>
              <a:t>     Broadness of the things that can be sold on the websites .</a:t>
            </a:r>
          </a:p>
          <a:p>
            <a:pPr marL="546100" indent="-342900">
              <a:spcBef>
                <a:spcPts val="0"/>
              </a:spcBef>
              <a:buSzPts val="3200"/>
            </a:pPr>
            <a:r>
              <a:rPr lang="en-US" dirty="0">
                <a:ea typeface="Times New Roman"/>
                <a:cs typeface="Times New Roman"/>
                <a:sym typeface="Times New Roman"/>
              </a:rPr>
              <a:t>The concept’s of e commerce also tends to get old as new technology are been introduced and are need to be  implemented for the betterment of the user and making it more interesting.</a:t>
            </a:r>
          </a:p>
          <a:p>
            <a:pPr marL="203200" indent="0">
              <a:spcBef>
                <a:spcPts val="0"/>
              </a:spcBef>
              <a:buSzPts val="3200"/>
              <a:buNone/>
            </a:pPr>
            <a:endParaRPr lang="en-US" dirty="0">
              <a:ea typeface="Times New Roman"/>
              <a:cs typeface="Times New Roman"/>
              <a:sym typeface="Times New Roman"/>
            </a:endParaRPr>
          </a:p>
          <a:p>
            <a:pPr marL="203200" indent="0">
              <a:spcBef>
                <a:spcPts val="0"/>
              </a:spcBef>
              <a:buSzPts val="3200"/>
              <a:buNone/>
            </a:pPr>
            <a:endParaRPr lang="en-US" dirty="0">
              <a:ea typeface="Times New Roman"/>
              <a:cs typeface="Times New Roman"/>
              <a:sym typeface="Times New Roman"/>
            </a:endParaRPr>
          </a:p>
          <a:p>
            <a:pPr marL="342900" indent="-139700">
              <a:spcBef>
                <a:spcPts val="0"/>
              </a:spcBef>
              <a:buSzPts val="3200"/>
              <a:buNone/>
            </a:pPr>
            <a:endParaRPr dirty="0">
              <a:ea typeface="Times New Roman"/>
              <a:cs typeface="Times New Roman"/>
              <a:sym typeface="Times New Roman"/>
            </a:endParaRPr>
          </a:p>
        </p:txBody>
      </p:sp>
      <p:pic>
        <p:nvPicPr>
          <p:cNvPr id="93" name="Google Shape;93;p2"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1524001" y="0"/>
            <a:ext cx="1076325" cy="1076326"/>
          </a:xfrm>
          <a:prstGeom prst="rect">
            <a:avLst/>
          </a:prstGeom>
          <a:noFill/>
          <a:ln>
            <a:noFill/>
          </a:ln>
        </p:spPr>
      </p:pic>
    </p:spTree>
    <p:extLst>
      <p:ext uri="{BB962C8B-B14F-4D97-AF65-F5344CB8AC3E}">
        <p14:creationId xmlns:p14="http://schemas.microsoft.com/office/powerpoint/2010/main" val="25748496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2;p5">
            <a:extLst>
              <a:ext uri="{FF2B5EF4-FFF2-40B4-BE49-F238E27FC236}">
                <a16:creationId xmlns:a16="http://schemas.microsoft.com/office/drawing/2014/main" id="{74D5003C-42D2-456D-8666-1E5C92B77C3B}"/>
              </a:ext>
            </a:extLst>
          </p:cNvPr>
          <p:cNvSpPr txBox="1">
            <a:spLocks/>
          </p:cNvSpPr>
          <p:nvPr/>
        </p:nvSpPr>
        <p:spPr>
          <a:xfrm>
            <a:off x="1863634" y="-206258"/>
            <a:ext cx="8229600" cy="769620"/>
          </a:xfrm>
          <a:prstGeom prst="rect">
            <a:avLst/>
          </a:prstGeom>
          <a:noFill/>
          <a:ln>
            <a:noFill/>
          </a:ln>
        </p:spPr>
        <p:txBody>
          <a:bodyPr spcFirstLastPara="1" wrap="square" lIns="91425" tIns="45700" rIns="91425" bIns="45700" anchor="ctr" anchorCtr="0">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spcBef>
                <a:spcPts val="0"/>
              </a:spcBef>
              <a:buClr>
                <a:schemeClr val="dk1"/>
              </a:buClr>
              <a:buSzPts val="4400"/>
            </a:pPr>
            <a:r>
              <a:rPr lang="en-US" sz="2800" b="1" dirty="0">
                <a:latin typeface="Times New Roman"/>
                <a:ea typeface="Times New Roman"/>
                <a:cs typeface="Times New Roman"/>
                <a:sym typeface="Times New Roman"/>
              </a:rPr>
              <a:t>Review of Literature</a:t>
            </a:r>
          </a:p>
        </p:txBody>
      </p:sp>
      <p:pic>
        <p:nvPicPr>
          <p:cNvPr id="3" name="Google Shape;114;p5"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4DD6A658-7D3B-4A6F-ACC8-0B952C485180}"/>
              </a:ext>
            </a:extLst>
          </p:cNvPr>
          <p:cNvPicPr preferRelativeResize="0"/>
          <p:nvPr/>
        </p:nvPicPr>
        <p:blipFill rotWithShape="1">
          <a:blip r:embed="rId2">
            <a:alphaModFix/>
          </a:blip>
          <a:srcRect/>
          <a:stretch/>
        </p:blipFill>
        <p:spPr>
          <a:xfrm>
            <a:off x="0" y="56950"/>
            <a:ext cx="1161972" cy="1012824"/>
          </a:xfrm>
          <a:prstGeom prst="rect">
            <a:avLst/>
          </a:prstGeom>
          <a:noFill/>
          <a:ln>
            <a:noFill/>
          </a:ln>
        </p:spPr>
      </p:pic>
      <p:graphicFrame>
        <p:nvGraphicFramePr>
          <p:cNvPr id="5" name="Table 5">
            <a:extLst>
              <a:ext uri="{FF2B5EF4-FFF2-40B4-BE49-F238E27FC236}">
                <a16:creationId xmlns:a16="http://schemas.microsoft.com/office/drawing/2014/main" id="{08EF0E05-65BC-4A11-9661-C234CF3181C2}"/>
              </a:ext>
            </a:extLst>
          </p:cNvPr>
          <p:cNvGraphicFramePr>
            <a:graphicFrameLocks noGrp="1"/>
          </p:cNvGraphicFramePr>
          <p:nvPr>
            <p:extLst>
              <p:ext uri="{D42A27DB-BD31-4B8C-83A1-F6EECF244321}">
                <p14:modId xmlns:p14="http://schemas.microsoft.com/office/powerpoint/2010/main" val="2095402742"/>
              </p:ext>
            </p:extLst>
          </p:nvPr>
        </p:nvGraphicFramePr>
        <p:xfrm>
          <a:off x="1981200" y="563362"/>
          <a:ext cx="8714616" cy="6472162"/>
        </p:xfrm>
        <a:graphic>
          <a:graphicData uri="http://schemas.openxmlformats.org/drawingml/2006/table">
            <a:tbl>
              <a:tblPr firstRow="1" bandRow="1">
                <a:tableStyleId>{93296810-A885-4BE3-A3E7-6D5BEEA58F35}</a:tableStyleId>
              </a:tblPr>
              <a:tblGrid>
                <a:gridCol w="692468">
                  <a:extLst>
                    <a:ext uri="{9D8B030D-6E8A-4147-A177-3AD203B41FA5}">
                      <a16:colId xmlns:a16="http://schemas.microsoft.com/office/drawing/2014/main" val="1053851431"/>
                    </a:ext>
                  </a:extLst>
                </a:gridCol>
                <a:gridCol w="1913322">
                  <a:extLst>
                    <a:ext uri="{9D8B030D-6E8A-4147-A177-3AD203B41FA5}">
                      <a16:colId xmlns:a16="http://schemas.microsoft.com/office/drawing/2014/main" val="2168881037"/>
                    </a:ext>
                  </a:extLst>
                </a:gridCol>
                <a:gridCol w="1186793">
                  <a:extLst>
                    <a:ext uri="{9D8B030D-6E8A-4147-A177-3AD203B41FA5}">
                      <a16:colId xmlns:a16="http://schemas.microsoft.com/office/drawing/2014/main" val="1929172164"/>
                    </a:ext>
                  </a:extLst>
                </a:gridCol>
                <a:gridCol w="4922033">
                  <a:extLst>
                    <a:ext uri="{9D8B030D-6E8A-4147-A177-3AD203B41FA5}">
                      <a16:colId xmlns:a16="http://schemas.microsoft.com/office/drawing/2014/main" val="390657663"/>
                    </a:ext>
                  </a:extLst>
                </a:gridCol>
              </a:tblGrid>
              <a:tr h="632373">
                <a:tc>
                  <a:txBody>
                    <a:bodyPr/>
                    <a:lstStyle/>
                    <a:p>
                      <a:r>
                        <a:rPr lang="en-US" dirty="0"/>
                        <a:t>SR.NO</a:t>
                      </a:r>
                      <a:endParaRPr lang="en-IN" dirty="0"/>
                    </a:p>
                  </a:txBody>
                  <a:tcPr/>
                </a:tc>
                <a:tc>
                  <a:txBody>
                    <a:bodyPr/>
                    <a:lstStyle/>
                    <a:p>
                      <a:pPr algn="ctr"/>
                      <a:r>
                        <a:rPr lang="en-US" dirty="0"/>
                        <a:t>TITLE</a:t>
                      </a:r>
                      <a:endParaRPr lang="en-IN" dirty="0"/>
                    </a:p>
                  </a:txBody>
                  <a:tcPr/>
                </a:tc>
                <a:tc>
                  <a:txBody>
                    <a:bodyPr/>
                    <a:lstStyle/>
                    <a:p>
                      <a:pPr algn="ctr"/>
                      <a:r>
                        <a:rPr lang="en-US" dirty="0"/>
                        <a:t>AUTHORS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802706029"/>
                  </a:ext>
                </a:extLst>
              </a:tr>
              <a:tr h="2529491">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Consumers’ Trust in Electronic Commerce Transactions: The Role of Perceived Privacy and Perceived Security </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Ramnath K. </a:t>
                      </a:r>
                      <a:r>
                        <a:rPr lang="en-IN" sz="1800" b="1" kern="1200" dirty="0" err="1">
                          <a:solidFill>
                            <a:schemeClr val="dk1"/>
                          </a:solidFill>
                          <a:effectLst/>
                          <a:latin typeface="+mn-lt"/>
                          <a:ea typeface="+mn-ea"/>
                          <a:cs typeface="+mn-cs"/>
                        </a:rPr>
                        <a:t>Chellappa</a:t>
                      </a:r>
                      <a:r>
                        <a:rPr lang="en-IN" sz="1800" b="1" kern="1200" dirty="0">
                          <a:solidFill>
                            <a:schemeClr val="dk1"/>
                          </a:solidFill>
                          <a:effectLst/>
                          <a:latin typeface="+mn-lt"/>
                          <a:ea typeface="+mn-ea"/>
                          <a:cs typeface="+mn-cs"/>
                        </a:rPr>
                        <a:t> </a:t>
                      </a:r>
                      <a:endParaRPr lang="en-IN" dirty="0"/>
                    </a:p>
                    <a:p>
                      <a:endParaRPr lang="en-IN" dirty="0"/>
                    </a:p>
                  </a:txBody>
                  <a:tcPr/>
                </a:tc>
                <a:tc>
                  <a:txBody>
                    <a:bodyPr/>
                    <a:lstStyle/>
                    <a:p>
                      <a:r>
                        <a:rPr lang="en-IN" sz="1100" dirty="0"/>
                        <a:t> The paper written by Ramnath K. </a:t>
                      </a:r>
                      <a:r>
                        <a:rPr lang="en-IN" sz="1100" dirty="0" err="1"/>
                        <a:t>Chellappa</a:t>
                      </a:r>
                      <a:r>
                        <a:rPr lang="en-IN" sz="1100" dirty="0"/>
                        <a:t> is the analysis of the people more certainly the buyers on the e commerce website. The research is done with the help of different hypothesis. These hypothesis were tested and studies where done on the results obtained. In total of 3 studies done with respective to the hypothesis and to verify the convergent, discriminant and factorial validity of our study involving a sum total of 217 subjects. Different set of data were obtained and were used to analyse the process. At the end the conclusion was that the consumer requires a significant amount of trust to be assure of the transactions made by him / her. That trust is required in both offline and online commerce. This trust in the field of  e commerce can be obtained by providing more transparency about the working and what kind of data is been taken by the website at the end of an transaction and how safe are they.</a:t>
                      </a:r>
                    </a:p>
                  </a:txBody>
                  <a:tcPr/>
                </a:tc>
                <a:extLst>
                  <a:ext uri="{0D108BD9-81ED-4DB2-BD59-A6C34878D82A}">
                    <a16:rowId xmlns:a16="http://schemas.microsoft.com/office/drawing/2014/main" val="4066711691"/>
                  </a:ext>
                </a:extLst>
              </a:tr>
              <a:tr h="3302591">
                <a:tc>
                  <a:txBody>
                    <a:bodyPr/>
                    <a:lstStyle/>
                    <a:p>
                      <a:r>
                        <a:rPr lang="en-IN" dirty="0"/>
                        <a:t>2</a:t>
                      </a:r>
                    </a:p>
                  </a:txBody>
                  <a:tcPr/>
                </a:tc>
                <a:tc>
                  <a:txBody>
                    <a:bodyPr/>
                    <a:lstStyle/>
                    <a:p>
                      <a:r>
                        <a:rPr lang="en-US" sz="1800" b="1" u="sng" kern="1200" dirty="0">
                          <a:solidFill>
                            <a:schemeClr val="dk1"/>
                          </a:solidFill>
                          <a:effectLst/>
                          <a:latin typeface="+mn-lt"/>
                          <a:ea typeface="+mn-ea"/>
                          <a:cs typeface="+mn-cs"/>
                        </a:rPr>
                        <a:t>Future of E-commerce in India</a:t>
                      </a:r>
                      <a:r>
                        <a:rPr lang="en-IN" dirty="0">
                          <a:effectLst/>
                        </a:rPr>
                        <a:t> </a:t>
                      </a:r>
                      <a:endParaRPr lang="en-IN" dirty="0"/>
                    </a:p>
                  </a:txBody>
                  <a:tcPr/>
                </a:tc>
                <a:tc>
                  <a:txBody>
                    <a:bodyPr/>
                    <a:lstStyle/>
                    <a:p>
                      <a:endParaRPr lang="en-IN" dirty="0"/>
                    </a:p>
                  </a:txBody>
                  <a:tcPr/>
                </a:tc>
                <a:tc>
                  <a:txBody>
                    <a:bodyPr/>
                    <a:lstStyle/>
                    <a:p>
                      <a:r>
                        <a:rPr lang="en-US" sz="1100" kern="1200" dirty="0">
                          <a:solidFill>
                            <a:schemeClr val="dk1"/>
                          </a:solidFill>
                          <a:effectLst/>
                          <a:latin typeface="+mn-lt"/>
                          <a:ea typeface="+mn-ea"/>
                          <a:cs typeface="+mn-cs"/>
                        </a:rPr>
                        <a:t>This paper reviews the literature on the basis of secondary data collected from various references which already exist in published from such as articles, books, newspaper, national/ international journal, magazine, annual reports, government and non-government publication and company official websites, etc.</a:t>
                      </a:r>
                      <a:r>
                        <a:rPr lang="en-IN" sz="1100" kern="1200" dirty="0">
                          <a:solidFill>
                            <a:schemeClr val="dk1"/>
                          </a:solidFill>
                          <a:effectLst/>
                          <a:latin typeface="+mn-lt"/>
                          <a:ea typeface="+mn-ea"/>
                          <a:cs typeface="+mn-cs"/>
                        </a:rPr>
                        <a:t> This paper reviews the literature on the basis of secondary data collected from various references which already exist in published from such as articles, books, newspaper, national/ international journal, magazine, annual reports, government and non-government publication and company official websites, etc. This paper is basically the study about how the e commerce has grown over the years in India. The paper also has a mentioning about how </a:t>
                      </a:r>
                      <a:r>
                        <a:rPr lang="en-IN" sz="1100" kern="1200" dirty="0" err="1">
                          <a:solidFill>
                            <a:schemeClr val="dk1"/>
                          </a:solidFill>
                          <a:effectLst/>
                          <a:latin typeface="+mn-lt"/>
                          <a:ea typeface="+mn-ea"/>
                          <a:cs typeface="+mn-cs"/>
                        </a:rPr>
                        <a:t>covid</a:t>
                      </a:r>
                      <a:r>
                        <a:rPr lang="en-IN" sz="1100" kern="1200" dirty="0">
                          <a:solidFill>
                            <a:schemeClr val="dk1"/>
                          </a:solidFill>
                          <a:effectLst/>
                          <a:latin typeface="+mn-lt"/>
                          <a:ea typeface="+mn-ea"/>
                          <a:cs typeface="+mn-cs"/>
                        </a:rPr>
                        <a:t> 19 and the lockdown restrictions in India has effected the e commerce and online shopping websites.</a:t>
                      </a:r>
                    </a:p>
                    <a:p>
                      <a:r>
                        <a:rPr lang="en-IN" sz="1100" kern="1200" dirty="0">
                          <a:solidFill>
                            <a:schemeClr val="dk1"/>
                          </a:solidFill>
                          <a:effectLst/>
                          <a:latin typeface="+mn-lt"/>
                          <a:ea typeface="+mn-ea"/>
                          <a:cs typeface="+mn-cs"/>
                        </a:rPr>
                        <a:t>The paper also has a good mentioning about the different trends and opportunities in India of E-commerce in India. A quote from paper ‘Innovation and individuals are continually developing, and since  e-commerce unites everything, we are continually going to be looking toward what's to come’. In conclusion the paper states that as the internet increases the industries of the e commerce grows with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kern="1200" dirty="0">
                        <a:solidFill>
                          <a:schemeClr val="dk1"/>
                        </a:solidFill>
                        <a:effectLst/>
                        <a:latin typeface="+mn-lt"/>
                        <a:ea typeface="+mn-ea"/>
                        <a:cs typeface="+mn-cs"/>
                      </a:endParaRPr>
                    </a:p>
                    <a:p>
                      <a:endParaRPr lang="en-IN" sz="1100" dirty="0"/>
                    </a:p>
                  </a:txBody>
                  <a:tcPr/>
                </a:tc>
                <a:extLst>
                  <a:ext uri="{0D108BD9-81ED-4DB2-BD59-A6C34878D82A}">
                    <a16:rowId xmlns:a16="http://schemas.microsoft.com/office/drawing/2014/main" val="1497255709"/>
                  </a:ext>
                </a:extLst>
              </a:tr>
            </a:tbl>
          </a:graphicData>
        </a:graphic>
      </p:graphicFrame>
    </p:spTree>
    <p:extLst>
      <p:ext uri="{BB962C8B-B14F-4D97-AF65-F5344CB8AC3E}">
        <p14:creationId xmlns:p14="http://schemas.microsoft.com/office/powerpoint/2010/main" val="19716383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2;p5">
            <a:extLst>
              <a:ext uri="{FF2B5EF4-FFF2-40B4-BE49-F238E27FC236}">
                <a16:creationId xmlns:a16="http://schemas.microsoft.com/office/drawing/2014/main" id="{74D5003C-42D2-456D-8666-1E5C92B77C3B}"/>
              </a:ext>
            </a:extLst>
          </p:cNvPr>
          <p:cNvSpPr txBox="1">
            <a:spLocks/>
          </p:cNvSpPr>
          <p:nvPr/>
        </p:nvSpPr>
        <p:spPr>
          <a:xfrm>
            <a:off x="1863634" y="-206258"/>
            <a:ext cx="8229600" cy="769620"/>
          </a:xfrm>
          <a:prstGeom prst="rect">
            <a:avLst/>
          </a:prstGeom>
          <a:noFill/>
          <a:ln>
            <a:noFill/>
          </a:ln>
        </p:spPr>
        <p:txBody>
          <a:bodyPr spcFirstLastPara="1" wrap="square" lIns="91425" tIns="45700" rIns="91425" bIns="45700" anchor="ctr" anchorCtr="0">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spcBef>
                <a:spcPts val="0"/>
              </a:spcBef>
              <a:buClr>
                <a:schemeClr val="dk1"/>
              </a:buClr>
              <a:buSzPts val="4400"/>
            </a:pPr>
            <a:r>
              <a:rPr lang="en-US" sz="2800" b="1" dirty="0">
                <a:latin typeface="Times New Roman"/>
                <a:ea typeface="Times New Roman"/>
                <a:cs typeface="Times New Roman"/>
                <a:sym typeface="Times New Roman"/>
              </a:rPr>
              <a:t>Review of Literature</a:t>
            </a:r>
          </a:p>
        </p:txBody>
      </p:sp>
      <p:pic>
        <p:nvPicPr>
          <p:cNvPr id="3" name="Google Shape;114;p5"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4DD6A658-7D3B-4A6F-ACC8-0B952C485180}"/>
              </a:ext>
            </a:extLst>
          </p:cNvPr>
          <p:cNvPicPr preferRelativeResize="0"/>
          <p:nvPr/>
        </p:nvPicPr>
        <p:blipFill rotWithShape="1">
          <a:blip r:embed="rId2">
            <a:alphaModFix/>
          </a:blip>
          <a:srcRect/>
          <a:stretch/>
        </p:blipFill>
        <p:spPr>
          <a:xfrm>
            <a:off x="0" y="56950"/>
            <a:ext cx="1161972" cy="1012824"/>
          </a:xfrm>
          <a:prstGeom prst="rect">
            <a:avLst/>
          </a:prstGeom>
          <a:noFill/>
          <a:ln>
            <a:noFill/>
          </a:ln>
        </p:spPr>
      </p:pic>
      <p:graphicFrame>
        <p:nvGraphicFramePr>
          <p:cNvPr id="5" name="Table 5">
            <a:extLst>
              <a:ext uri="{FF2B5EF4-FFF2-40B4-BE49-F238E27FC236}">
                <a16:creationId xmlns:a16="http://schemas.microsoft.com/office/drawing/2014/main" id="{08EF0E05-65BC-4A11-9661-C234CF3181C2}"/>
              </a:ext>
            </a:extLst>
          </p:cNvPr>
          <p:cNvGraphicFramePr>
            <a:graphicFrameLocks noGrp="1"/>
          </p:cNvGraphicFramePr>
          <p:nvPr>
            <p:extLst>
              <p:ext uri="{D42A27DB-BD31-4B8C-83A1-F6EECF244321}">
                <p14:modId xmlns:p14="http://schemas.microsoft.com/office/powerpoint/2010/main" val="3899627461"/>
              </p:ext>
            </p:extLst>
          </p:nvPr>
        </p:nvGraphicFramePr>
        <p:xfrm>
          <a:off x="2013626" y="563362"/>
          <a:ext cx="8682190" cy="4191000"/>
        </p:xfrm>
        <a:graphic>
          <a:graphicData uri="http://schemas.openxmlformats.org/drawingml/2006/table">
            <a:tbl>
              <a:tblPr firstRow="1" bandRow="1">
                <a:tableStyleId>{93296810-A885-4BE3-A3E7-6D5BEEA58F35}</a:tableStyleId>
              </a:tblPr>
              <a:tblGrid>
                <a:gridCol w="660042">
                  <a:extLst>
                    <a:ext uri="{9D8B030D-6E8A-4147-A177-3AD203B41FA5}">
                      <a16:colId xmlns:a16="http://schemas.microsoft.com/office/drawing/2014/main" val="1053851431"/>
                    </a:ext>
                  </a:extLst>
                </a:gridCol>
                <a:gridCol w="1853819">
                  <a:extLst>
                    <a:ext uri="{9D8B030D-6E8A-4147-A177-3AD203B41FA5}">
                      <a16:colId xmlns:a16="http://schemas.microsoft.com/office/drawing/2014/main" val="2168881037"/>
                    </a:ext>
                  </a:extLst>
                </a:gridCol>
                <a:gridCol w="1246296">
                  <a:extLst>
                    <a:ext uri="{9D8B030D-6E8A-4147-A177-3AD203B41FA5}">
                      <a16:colId xmlns:a16="http://schemas.microsoft.com/office/drawing/2014/main" val="1929172164"/>
                    </a:ext>
                  </a:extLst>
                </a:gridCol>
                <a:gridCol w="4922033">
                  <a:extLst>
                    <a:ext uri="{9D8B030D-6E8A-4147-A177-3AD203B41FA5}">
                      <a16:colId xmlns:a16="http://schemas.microsoft.com/office/drawing/2014/main" val="390657663"/>
                    </a:ext>
                  </a:extLst>
                </a:gridCol>
              </a:tblGrid>
              <a:tr h="632373">
                <a:tc>
                  <a:txBody>
                    <a:bodyPr/>
                    <a:lstStyle/>
                    <a:p>
                      <a:r>
                        <a:rPr lang="en-US" dirty="0"/>
                        <a:t>SR.NO</a:t>
                      </a:r>
                      <a:endParaRPr lang="en-IN" dirty="0"/>
                    </a:p>
                  </a:txBody>
                  <a:tcPr/>
                </a:tc>
                <a:tc>
                  <a:txBody>
                    <a:bodyPr/>
                    <a:lstStyle/>
                    <a:p>
                      <a:pPr algn="ctr"/>
                      <a:r>
                        <a:rPr lang="en-US"/>
                        <a:t>TITLE</a:t>
                      </a:r>
                      <a:endParaRPr lang="en-IN" dirty="0"/>
                    </a:p>
                  </a:txBody>
                  <a:tcPr/>
                </a:tc>
                <a:tc>
                  <a:txBody>
                    <a:bodyPr/>
                    <a:lstStyle/>
                    <a:p>
                      <a:pPr algn="ctr"/>
                      <a:r>
                        <a:rPr lang="en-US" dirty="0"/>
                        <a:t>AUTHORS</a:t>
                      </a:r>
                      <a:endParaRPr lang="en-IN" dirty="0"/>
                    </a:p>
                  </a:txBody>
                  <a:tcPr/>
                </a:tc>
                <a:tc>
                  <a:txBody>
                    <a:bodyPr/>
                    <a:lstStyle/>
                    <a:p>
                      <a:pPr algn="ctr"/>
                      <a:r>
                        <a:rPr lang="en-US"/>
                        <a:t>DESCRIPTION</a:t>
                      </a:r>
                      <a:endParaRPr lang="en-IN" dirty="0"/>
                    </a:p>
                  </a:txBody>
                  <a:tcPr/>
                </a:tc>
                <a:extLst>
                  <a:ext uri="{0D108BD9-81ED-4DB2-BD59-A6C34878D82A}">
                    <a16:rowId xmlns:a16="http://schemas.microsoft.com/office/drawing/2014/main" val="802706029"/>
                  </a:ext>
                </a:extLst>
              </a:tr>
              <a:tr h="2529491">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 Survey of Blockchain Security Issues and Challenges </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Iuon</a:t>
                      </a:r>
                      <a:r>
                        <a:rPr lang="en-IN" sz="1800" kern="1200" dirty="0">
                          <a:solidFill>
                            <a:schemeClr val="dk1"/>
                          </a:solidFill>
                          <a:effectLst/>
                          <a:latin typeface="+mn-lt"/>
                          <a:ea typeface="+mn-ea"/>
                          <a:cs typeface="+mn-cs"/>
                        </a:rPr>
                        <a:t>-Chang Lin1,2 and Tzu-Chun Liao2 </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paper written by authors </a:t>
                      </a:r>
                      <a:r>
                        <a:rPr lang="en-IN" sz="1800" kern="1200" dirty="0" err="1">
                          <a:solidFill>
                            <a:schemeClr val="dk1"/>
                          </a:solidFill>
                          <a:effectLst/>
                          <a:latin typeface="+mn-lt"/>
                          <a:ea typeface="+mn-ea"/>
                          <a:cs typeface="+mn-cs"/>
                        </a:rPr>
                        <a:t>Iuon</a:t>
                      </a:r>
                      <a:r>
                        <a:rPr lang="en-IN" sz="1800" kern="1200" dirty="0">
                          <a:solidFill>
                            <a:schemeClr val="dk1"/>
                          </a:solidFill>
                          <a:effectLst/>
                          <a:latin typeface="+mn-lt"/>
                          <a:ea typeface="+mn-ea"/>
                          <a:cs typeface="+mn-cs"/>
                        </a:rPr>
                        <a:t>-Chang Lin  and Tzu-Chun Liao justifies why the blockchain is the hot topic in recent times and have great interest of the new generation. The paper gives and proper understanding of how the blockchain works. It also has a segment where the user can easily understand how the blockchain is created and how the hash value have such importance in blockchain development. The also tells about the pros and cons of </a:t>
                      </a:r>
                      <a:r>
                        <a:rPr lang="en-IN" sz="1800" kern="1200" dirty="0" err="1">
                          <a:solidFill>
                            <a:schemeClr val="dk1"/>
                          </a:solidFill>
                          <a:effectLst/>
                          <a:latin typeface="+mn-lt"/>
                          <a:ea typeface="+mn-ea"/>
                          <a:cs typeface="+mn-cs"/>
                        </a:rPr>
                        <a:t>blokchain</a:t>
                      </a:r>
                      <a:r>
                        <a:rPr lang="en-IN" sz="1800" kern="1200" dirty="0">
                          <a:solidFill>
                            <a:schemeClr val="dk1"/>
                          </a:solidFill>
                          <a:effectLst/>
                          <a:latin typeface="+mn-lt"/>
                          <a:ea typeface="+mn-ea"/>
                          <a:cs typeface="+mn-cs"/>
                        </a:rPr>
                        <a:t> development . the author at the end is in the favour of the blockchain development as the pros have outdone the cons.</a:t>
                      </a:r>
                    </a:p>
                    <a:p>
                      <a:endParaRPr lang="en-IN" sz="1100" dirty="0"/>
                    </a:p>
                  </a:txBody>
                  <a:tcPr/>
                </a:tc>
                <a:extLst>
                  <a:ext uri="{0D108BD9-81ED-4DB2-BD59-A6C34878D82A}">
                    <a16:rowId xmlns:a16="http://schemas.microsoft.com/office/drawing/2014/main" val="4066711691"/>
                  </a:ext>
                </a:extLst>
              </a:tr>
            </a:tbl>
          </a:graphicData>
        </a:graphic>
      </p:graphicFrame>
    </p:spTree>
    <p:extLst>
      <p:ext uri="{BB962C8B-B14F-4D97-AF65-F5344CB8AC3E}">
        <p14:creationId xmlns:p14="http://schemas.microsoft.com/office/powerpoint/2010/main" val="213962054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spcBef>
                <a:spcPts val="0"/>
              </a:spcBef>
              <a:buClr>
                <a:schemeClr val="dk1"/>
              </a:buClr>
              <a:buSzPts val="4400"/>
            </a:pPr>
            <a:r>
              <a:rPr lang="en-US" b="1" dirty="0">
                <a:ea typeface="Times New Roman"/>
                <a:cs typeface="Times New Roman"/>
                <a:sym typeface="Times New Roman"/>
              </a:rPr>
              <a:t>Introduction</a:t>
            </a:r>
            <a:endParaRPr b="1" dirty="0">
              <a:ea typeface="Times New Roman"/>
              <a:cs typeface="Times New Roman"/>
              <a:sym typeface="Times New Roman"/>
            </a:endParaRPr>
          </a:p>
        </p:txBody>
      </p:sp>
      <p:sp>
        <p:nvSpPr>
          <p:cNvPr id="5" name="Content Placeholder 2">
            <a:extLst>
              <a:ext uri="{FF2B5EF4-FFF2-40B4-BE49-F238E27FC236}">
                <a16:creationId xmlns:a16="http://schemas.microsoft.com/office/drawing/2014/main" id="{E4E6A0D0-E2B9-4C17-8C52-456149E3C350}"/>
              </a:ext>
            </a:extLst>
          </p:cNvPr>
          <p:cNvSpPr>
            <a:spLocks noGrp="1"/>
          </p:cNvSpPr>
          <p:nvPr>
            <p:ph idx="1"/>
          </p:nvPr>
        </p:nvSpPr>
        <p:spPr/>
        <p:txBody>
          <a:bodyPr>
            <a:normAutofit/>
          </a:bodyPr>
          <a:lstStyle/>
          <a:p>
            <a:r>
              <a:rPr lang="en-US" dirty="0"/>
              <a:t>There are many e commerce website which can have certain rules and restrictions about you can sell and buy and how you can go about it.</a:t>
            </a:r>
          </a:p>
          <a:p>
            <a:r>
              <a:rPr lang="en-US" dirty="0"/>
              <a:t>Our websites is been made to cover a broader spectrum of things that can be sold on or website</a:t>
            </a:r>
          </a:p>
          <a:p>
            <a:r>
              <a:rPr lang="en-US" dirty="0"/>
              <a:t>One of the main features of our website is the blockchain dependent transactions security </a:t>
            </a:r>
          </a:p>
          <a:p>
            <a:r>
              <a:rPr lang="en-US" dirty="0"/>
              <a:t>Blockchain helps the decentralized the transactions and makes it more trustworthy for the seller and the buyer</a:t>
            </a:r>
          </a:p>
          <a:p>
            <a:pPr marL="0" indent="0">
              <a:buNone/>
            </a:pPr>
            <a:endParaRPr lang="en-US" dirty="0"/>
          </a:p>
        </p:txBody>
      </p:sp>
      <p:pic>
        <p:nvPicPr>
          <p:cNvPr id="100" name="Google Shape;100;p3"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1524001" y="0"/>
            <a:ext cx="1076325" cy="1076326"/>
          </a:xfrm>
          <a:prstGeom prst="rect">
            <a:avLst/>
          </a:prstGeom>
          <a:noFill/>
          <a:ln>
            <a:noFill/>
          </a:ln>
        </p:spPr>
      </p:pic>
    </p:spTree>
    <p:extLst>
      <p:ext uri="{BB962C8B-B14F-4D97-AF65-F5344CB8AC3E}">
        <p14:creationId xmlns:p14="http://schemas.microsoft.com/office/powerpoint/2010/main" val="254830258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spcBef>
                <a:spcPts val="0"/>
              </a:spcBef>
              <a:buClr>
                <a:schemeClr val="dk1"/>
              </a:buClr>
              <a:buSzPts val="4400"/>
            </a:pPr>
            <a:r>
              <a:rPr lang="en-US" b="1" dirty="0">
                <a:ea typeface="Times New Roman"/>
                <a:cs typeface="Times New Roman"/>
                <a:sym typeface="Times New Roman"/>
              </a:rPr>
              <a:t>Background</a:t>
            </a:r>
            <a:endParaRPr b="1" dirty="0">
              <a:ea typeface="Times New Roman"/>
              <a:cs typeface="Times New Roman"/>
              <a:sym typeface="Times New Roman"/>
            </a:endParaRPr>
          </a:p>
        </p:txBody>
      </p:sp>
      <p:sp>
        <p:nvSpPr>
          <p:cNvPr id="106" name="Google Shape;106;p4"/>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546100" indent="-342900">
              <a:spcBef>
                <a:spcPts val="0"/>
              </a:spcBef>
              <a:buClr>
                <a:schemeClr val="dk1"/>
              </a:buClr>
              <a:buSzPts val="3200"/>
            </a:pPr>
            <a:r>
              <a:rPr lang="en-US" dirty="0">
                <a:ea typeface="Times New Roman"/>
                <a:cs typeface="Times New Roman"/>
                <a:sym typeface="Times New Roman"/>
              </a:rPr>
              <a:t>There are many website which have certain privacy and data corruption possibility .</a:t>
            </a:r>
          </a:p>
          <a:p>
            <a:pPr marL="203200" indent="0">
              <a:spcBef>
                <a:spcPts val="0"/>
              </a:spcBef>
              <a:buClr>
                <a:schemeClr val="dk1"/>
              </a:buClr>
              <a:buSzPts val="3200"/>
              <a:buNone/>
            </a:pPr>
            <a:endParaRPr lang="en-US" dirty="0">
              <a:ea typeface="Times New Roman"/>
              <a:cs typeface="Times New Roman"/>
              <a:sym typeface="Times New Roman"/>
            </a:endParaRPr>
          </a:p>
          <a:p>
            <a:pPr marL="546100" indent="-342900">
              <a:spcBef>
                <a:spcPts val="0"/>
              </a:spcBef>
              <a:buClr>
                <a:schemeClr val="dk1"/>
              </a:buClr>
              <a:buSzPts val="3200"/>
            </a:pPr>
            <a:r>
              <a:rPr lang="en-US" dirty="0">
                <a:ea typeface="Times New Roman"/>
                <a:cs typeface="Times New Roman"/>
                <a:sym typeface="Times New Roman"/>
              </a:rPr>
              <a:t>The user has basically now idea what is happening with his/her data</a:t>
            </a:r>
          </a:p>
          <a:p>
            <a:pPr marL="546100" indent="-342900">
              <a:spcBef>
                <a:spcPts val="0"/>
              </a:spcBef>
              <a:buClr>
                <a:schemeClr val="dk1"/>
              </a:buClr>
              <a:buSzPts val="3200"/>
            </a:pPr>
            <a:endParaRPr lang="en-US" dirty="0">
              <a:ea typeface="Times New Roman"/>
              <a:cs typeface="Times New Roman"/>
              <a:sym typeface="Times New Roman"/>
            </a:endParaRPr>
          </a:p>
          <a:p>
            <a:pPr marL="546100" indent="-342900">
              <a:spcBef>
                <a:spcPts val="0"/>
              </a:spcBef>
              <a:buClr>
                <a:schemeClr val="dk1"/>
              </a:buClr>
              <a:buSzPts val="3200"/>
            </a:pPr>
            <a:r>
              <a:rPr lang="en-US" dirty="0">
                <a:ea typeface="Times New Roman"/>
                <a:cs typeface="Times New Roman"/>
                <a:sym typeface="Times New Roman"/>
              </a:rPr>
              <a:t>This eventually leads to loss of trust of the user in ever aspect of the internet </a:t>
            </a:r>
          </a:p>
        </p:txBody>
      </p:sp>
      <p:pic>
        <p:nvPicPr>
          <p:cNvPr id="107" name="Google Shape;107;p4"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Tree>
    <p:extLst>
      <p:ext uri="{BB962C8B-B14F-4D97-AF65-F5344CB8AC3E}">
        <p14:creationId xmlns:p14="http://schemas.microsoft.com/office/powerpoint/2010/main" val="109068981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2552700" y="135172"/>
            <a:ext cx="7200900" cy="1208598"/>
          </a:xfrm>
          <a:prstGeom prst="rect">
            <a:avLst/>
          </a:prstGeom>
          <a:noFill/>
          <a:ln>
            <a:noFill/>
          </a:ln>
        </p:spPr>
        <p:txBody>
          <a:bodyPr spcFirstLastPara="1" vert="horz" wrap="square" lIns="91425" tIns="45700" rIns="91425" bIns="45700" rtlCol="0" anchor="ctr" anchorCtr="0">
            <a:normAutofit/>
          </a:bodyPr>
          <a:lstStyle/>
          <a:p>
            <a:pPr>
              <a:spcBef>
                <a:spcPts val="0"/>
              </a:spcBef>
              <a:buClr>
                <a:schemeClr val="dk1"/>
              </a:buClr>
              <a:buSzPts val="4400"/>
            </a:pPr>
            <a:r>
              <a:rPr lang="en-US" b="1" dirty="0">
                <a:latin typeface="Times New Roman"/>
                <a:ea typeface="Times New Roman"/>
                <a:cs typeface="Times New Roman"/>
                <a:sym typeface="Times New Roman"/>
              </a:rPr>
              <a:t>Proposed Solution</a:t>
            </a:r>
            <a:endParaRPr b="1" dirty="0">
              <a:latin typeface="Times New Roman"/>
              <a:ea typeface="Times New Roman"/>
              <a:cs typeface="Times New Roman"/>
              <a:sym typeface="Times New Roman"/>
            </a:endParaRPr>
          </a:p>
        </p:txBody>
      </p:sp>
      <p:sp>
        <p:nvSpPr>
          <p:cNvPr id="5" name="Content Placeholder 2">
            <a:extLst>
              <a:ext uri="{FF2B5EF4-FFF2-40B4-BE49-F238E27FC236}">
                <a16:creationId xmlns:a16="http://schemas.microsoft.com/office/drawing/2014/main" id="{52342E20-A1CC-464D-BDEB-F8C54B8C0558}"/>
              </a:ext>
            </a:extLst>
          </p:cNvPr>
          <p:cNvSpPr>
            <a:spLocks noGrp="1"/>
          </p:cNvSpPr>
          <p:nvPr>
            <p:ph idx="1"/>
          </p:nvPr>
        </p:nvSpPr>
        <p:spPr>
          <a:xfrm>
            <a:off x="2242599" y="1478942"/>
            <a:ext cx="7200900" cy="5247862"/>
          </a:xfrm>
        </p:spPr>
        <p:txBody>
          <a:bodyPr>
            <a:normAutofit/>
          </a:bodyPr>
          <a:lstStyle/>
          <a:p>
            <a:r>
              <a:rPr lang="en-US" sz="1800" dirty="0"/>
              <a:t>A website with a decentralized system of transaction management which will leads to gaining more trust  of the user in the website and attracting more business towards the company </a:t>
            </a:r>
          </a:p>
          <a:p>
            <a:endParaRPr lang="en-US" sz="1800" dirty="0"/>
          </a:p>
          <a:p>
            <a:r>
              <a:rPr lang="en-US" sz="1800" dirty="0"/>
              <a:t>Blockchain is the technology which has the developer in crypto market to achieve decentralization and eventually more trust towards It as the new generation comes along</a:t>
            </a:r>
          </a:p>
          <a:p>
            <a:r>
              <a:rPr lang="en-US" sz="1800" dirty="0"/>
              <a:t>A broader spectrum of things that can be sold (</a:t>
            </a:r>
            <a:r>
              <a:rPr lang="en-US" sz="1800" dirty="0" err="1"/>
              <a:t>ie</a:t>
            </a:r>
            <a:r>
              <a:rPr lang="en-US" sz="1800" dirty="0"/>
              <a:t> projects, digital assets) and a much broader spectrum of transaction currency (</a:t>
            </a:r>
            <a:r>
              <a:rPr lang="en-US" sz="1800" dirty="0" err="1"/>
              <a:t>ie</a:t>
            </a:r>
            <a:r>
              <a:rPr lang="en-US" sz="1800" dirty="0"/>
              <a:t> crypto currency and many more ) </a:t>
            </a:r>
          </a:p>
        </p:txBody>
      </p:sp>
      <p:pic>
        <p:nvPicPr>
          <p:cNvPr id="121" name="Google Shape;121;p6"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1476376" y="0"/>
            <a:ext cx="1076325" cy="1076326"/>
          </a:xfrm>
          <a:prstGeom prst="rect">
            <a:avLst/>
          </a:prstGeom>
          <a:noFill/>
          <a:ln>
            <a:noFill/>
          </a:ln>
        </p:spPr>
      </p:pic>
    </p:spTree>
    <p:extLst>
      <p:ext uri="{BB962C8B-B14F-4D97-AF65-F5344CB8AC3E}">
        <p14:creationId xmlns:p14="http://schemas.microsoft.com/office/powerpoint/2010/main" val="1789376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631AC76-3C3C-4347-9D45-6CE3B5983C60}"/>
              </a:ext>
            </a:extLst>
          </p:cNvPr>
          <p:cNvSpPr txBox="1">
            <a:spLocks/>
          </p:cNvSpPr>
          <p:nvPr/>
        </p:nvSpPr>
        <p:spPr>
          <a:xfrm>
            <a:off x="2231136" y="622633"/>
            <a:ext cx="7729728" cy="31019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p>
        </p:txBody>
      </p:sp>
      <p:sp>
        <p:nvSpPr>
          <p:cNvPr id="3" name="Content Placeholder 2">
            <a:extLst>
              <a:ext uri="{FF2B5EF4-FFF2-40B4-BE49-F238E27FC236}">
                <a16:creationId xmlns:a16="http://schemas.microsoft.com/office/drawing/2014/main" id="{C48DF38B-3C91-4B9E-AEB4-2C760A525364}"/>
              </a:ext>
            </a:extLst>
          </p:cNvPr>
          <p:cNvSpPr txBox="1">
            <a:spLocks/>
          </p:cNvSpPr>
          <p:nvPr/>
        </p:nvSpPr>
        <p:spPr>
          <a:xfrm>
            <a:off x="2231136" y="444137"/>
            <a:ext cx="7729728" cy="1123407"/>
          </a:xfrm>
          <a:prstGeom prst="rect">
            <a:avLst/>
          </a:prstGeom>
        </p:spPr>
        <p:txBody>
          <a:bodyPr>
            <a:normAutofit fontScale="6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57250" indent="-857250">
              <a:buFont typeface="Arial" panose="020B0604020202020204" pitchFamily="34" charset="0"/>
              <a:buChar char="•"/>
            </a:pPr>
            <a:endParaRPr lang="en-US" sz="2800" dirty="0">
              <a:latin typeface="+mn-lt"/>
            </a:endParaRPr>
          </a:p>
          <a:p>
            <a:r>
              <a:rPr lang="en-US" sz="2800" dirty="0">
                <a:latin typeface="+mn-lt"/>
              </a:rPr>
              <a:t>                                       </a:t>
            </a:r>
          </a:p>
          <a:p>
            <a:pPr algn="ctr"/>
            <a:r>
              <a:rPr lang="en-US" sz="7000" b="1" dirty="0">
                <a:latin typeface="+mj-lt"/>
              </a:rPr>
              <a:t>FEATURES</a:t>
            </a:r>
            <a:endParaRPr lang="en-US" sz="7000" dirty="0">
              <a:latin typeface="+mn-lt"/>
            </a:endParaRPr>
          </a:p>
          <a:p>
            <a:endParaRPr lang="en-US" sz="2800" dirty="0">
              <a:latin typeface="+mn-lt"/>
            </a:endParaRPr>
          </a:p>
          <a:p>
            <a:pPr marL="857250" indent="-857250">
              <a:buFont typeface="Arial" panose="020B0604020202020204" pitchFamily="34" charset="0"/>
              <a:buChar char="•"/>
            </a:pPr>
            <a:endParaRPr lang="en-US" sz="2800" dirty="0">
              <a:latin typeface="+mn-lt"/>
            </a:endParaRPr>
          </a:p>
          <a:p>
            <a:pPr marL="857250" indent="-857250">
              <a:buFont typeface="Arial" panose="020B0604020202020204" pitchFamily="34" charset="0"/>
              <a:buChar char="•"/>
            </a:pPr>
            <a:endParaRPr lang="en-US" sz="2800" dirty="0">
              <a:latin typeface="+mn-lt"/>
            </a:endParaRPr>
          </a:p>
          <a:p>
            <a:endParaRPr lang="en-US" sz="2800" dirty="0">
              <a:latin typeface="+mn-lt"/>
            </a:endParaRPr>
          </a:p>
          <a:p>
            <a:endParaRPr lang="en-US" sz="2800" dirty="0">
              <a:latin typeface="+mn-lt"/>
            </a:endParaRPr>
          </a:p>
          <a:p>
            <a:endParaRPr lang="en-US" sz="2800" dirty="0">
              <a:latin typeface="+mn-lt"/>
            </a:endParaRPr>
          </a:p>
          <a:p>
            <a:endParaRPr lang="en-US" sz="2800" dirty="0">
              <a:latin typeface="+mn-lt"/>
            </a:endParaRPr>
          </a:p>
        </p:txBody>
      </p:sp>
      <p:pic>
        <p:nvPicPr>
          <p:cNvPr id="4" name="Google Shape;121;p6"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95A4B81A-4CC2-D144-805D-C140F4E58929}"/>
              </a:ext>
            </a:extLst>
          </p:cNvPr>
          <p:cNvPicPr preferRelativeResize="0"/>
          <p:nvPr/>
        </p:nvPicPr>
        <p:blipFill rotWithShape="1">
          <a:blip r:embed="rId2">
            <a:alphaModFix/>
          </a:blip>
          <a:srcRect/>
          <a:stretch/>
        </p:blipFill>
        <p:spPr>
          <a:xfrm>
            <a:off x="0" y="0"/>
            <a:ext cx="1076325" cy="1076326"/>
          </a:xfrm>
          <a:prstGeom prst="rect">
            <a:avLst/>
          </a:prstGeom>
          <a:noFill/>
          <a:ln>
            <a:noFill/>
          </a:ln>
        </p:spPr>
      </p:pic>
      <p:sp>
        <p:nvSpPr>
          <p:cNvPr id="5" name="TextBox 4">
            <a:extLst>
              <a:ext uri="{FF2B5EF4-FFF2-40B4-BE49-F238E27FC236}">
                <a16:creationId xmlns:a16="http://schemas.microsoft.com/office/drawing/2014/main" id="{E17B2A6E-9645-8B4D-95CE-80DFE900C830}"/>
              </a:ext>
            </a:extLst>
          </p:cNvPr>
          <p:cNvSpPr txBox="1"/>
          <p:nvPr/>
        </p:nvSpPr>
        <p:spPr>
          <a:xfrm>
            <a:off x="2351314" y="2965269"/>
            <a:ext cx="8582297" cy="1569660"/>
          </a:xfrm>
          <a:prstGeom prst="rect">
            <a:avLst/>
          </a:prstGeom>
          <a:noFill/>
        </p:spPr>
        <p:txBody>
          <a:bodyPr wrap="square" rtlCol="0">
            <a:spAutoFit/>
          </a:bodyPr>
          <a:lstStyle/>
          <a:p>
            <a:r>
              <a:rPr lang="en-US" sz="2400" dirty="0"/>
              <a:t>The E commerce website is just a implementation tool to show how the blockchain can be an game changer in. the e commerce industries</a:t>
            </a:r>
          </a:p>
          <a:p>
            <a:r>
              <a:rPr lang="en-US" sz="2400" dirty="0"/>
              <a:t>The website is highly user friendly as the user can use the feature like speech to txt and </a:t>
            </a:r>
            <a:r>
              <a:rPr lang="en-US" sz="2400" dirty="0" err="1"/>
              <a:t>etc</a:t>
            </a:r>
            <a:endParaRPr lang="en-US" sz="2400" dirty="0"/>
          </a:p>
        </p:txBody>
      </p:sp>
    </p:spTree>
    <p:extLst>
      <p:ext uri="{BB962C8B-B14F-4D97-AF65-F5344CB8AC3E}">
        <p14:creationId xmlns:p14="http://schemas.microsoft.com/office/powerpoint/2010/main" val="36989506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9B7B-45EA-3548-B597-279417308BCF}"/>
              </a:ext>
            </a:extLst>
          </p:cNvPr>
          <p:cNvSpPr>
            <a:spLocks noGrp="1"/>
          </p:cNvSpPr>
          <p:nvPr>
            <p:ph type="title"/>
          </p:nvPr>
        </p:nvSpPr>
        <p:spPr/>
        <p:txBody>
          <a:bodyPr/>
          <a:lstStyle/>
          <a:p>
            <a:r>
              <a:rPr lang="en-US" dirty="0"/>
              <a:t>Login page </a:t>
            </a:r>
          </a:p>
        </p:txBody>
      </p:sp>
      <p:sp>
        <p:nvSpPr>
          <p:cNvPr id="3" name="Content Placeholder 2">
            <a:extLst>
              <a:ext uri="{FF2B5EF4-FFF2-40B4-BE49-F238E27FC236}">
                <a16:creationId xmlns:a16="http://schemas.microsoft.com/office/drawing/2014/main" id="{25D105AC-7AAA-8940-A7B0-4FD22ACD1BCF}"/>
              </a:ext>
            </a:extLst>
          </p:cNvPr>
          <p:cNvSpPr>
            <a:spLocks noGrp="1"/>
          </p:cNvSpPr>
          <p:nvPr>
            <p:ph sz="quarter" idx="13"/>
          </p:nvPr>
        </p:nvSpPr>
        <p:spPr/>
        <p:txBody>
          <a:bodyPr/>
          <a:lstStyle/>
          <a:p>
            <a:r>
              <a:rPr lang="en-US" dirty="0"/>
              <a:t>Login page us an developers to add a firewall between the unknown users and our websites interfaces </a:t>
            </a:r>
          </a:p>
          <a:p>
            <a:r>
              <a:rPr lang="en-US" dirty="0"/>
              <a:t>Login page in our website is made with the help flask framework and MY </a:t>
            </a:r>
            <a:r>
              <a:rPr lang="en-US" dirty="0" err="1"/>
              <a:t>sql</a:t>
            </a:r>
            <a:r>
              <a:rPr lang="en-US" dirty="0"/>
              <a:t> database and the authorization is done with the help of python</a:t>
            </a:r>
          </a:p>
          <a:p>
            <a:pPr marL="0" indent="0">
              <a:buNone/>
            </a:pPr>
            <a:endParaRPr lang="en-US" dirty="0"/>
          </a:p>
        </p:txBody>
      </p:sp>
      <p:pic>
        <p:nvPicPr>
          <p:cNvPr id="4" name="Google Shape;114;p5"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D2A926AF-41E9-E44E-9D9E-5D06CC10C62F}"/>
              </a:ext>
            </a:extLst>
          </p:cNvPr>
          <p:cNvPicPr preferRelativeResize="0"/>
          <p:nvPr/>
        </p:nvPicPr>
        <p:blipFill rotWithShape="1">
          <a:blip r:embed="rId2">
            <a:alphaModFix/>
          </a:blip>
          <a:srcRect/>
          <a:stretch/>
        </p:blipFill>
        <p:spPr>
          <a:xfrm>
            <a:off x="0" y="-40293"/>
            <a:ext cx="1161972" cy="1012824"/>
          </a:xfrm>
          <a:prstGeom prst="rect">
            <a:avLst/>
          </a:prstGeom>
          <a:noFill/>
          <a:ln>
            <a:noFill/>
          </a:ln>
        </p:spPr>
      </p:pic>
    </p:spTree>
    <p:extLst>
      <p:ext uri="{BB962C8B-B14F-4D97-AF65-F5344CB8AC3E}">
        <p14:creationId xmlns:p14="http://schemas.microsoft.com/office/powerpoint/2010/main" val="33858139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1398</TotalTime>
  <Words>1147</Words>
  <Application>Microsoft Macintosh PowerPoint</Application>
  <PresentationFormat>Widescreen</PresentationFormat>
  <Paragraphs>89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Tw Cen MT</vt:lpstr>
      <vt:lpstr>Droplet</vt:lpstr>
      <vt:lpstr>Ecommerce Website (M.r. E-commerce) </vt:lpstr>
      <vt:lpstr>Problem Definition</vt:lpstr>
      <vt:lpstr>PowerPoint Presentation</vt:lpstr>
      <vt:lpstr>PowerPoint Presentation</vt:lpstr>
      <vt:lpstr>Introduction</vt:lpstr>
      <vt:lpstr>Background</vt:lpstr>
      <vt:lpstr>Proposed Solution</vt:lpstr>
      <vt:lpstr>PowerPoint Presentation</vt:lpstr>
      <vt:lpstr>Login page </vt:lpstr>
      <vt:lpstr>Home page </vt:lpstr>
      <vt:lpstr>Dashboard</vt:lpstr>
      <vt:lpstr>Transactions </vt:lpstr>
      <vt:lpstr>FLOWCHART OF WEBSITE</vt:lpstr>
      <vt:lpstr>Screenshot of the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Microsoft Office User</dc:creator>
  <cp:lastModifiedBy>Microsoft Office User</cp:lastModifiedBy>
  <cp:revision>45</cp:revision>
  <dcterms:created xsi:type="dcterms:W3CDTF">2022-03-12T09:23:38Z</dcterms:created>
  <dcterms:modified xsi:type="dcterms:W3CDTF">2023-04-01T05:30:56Z</dcterms:modified>
</cp:coreProperties>
</file>