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2" r:id="rId5"/>
    <p:sldId id="256" r:id="rId6"/>
    <p:sldId id="261"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D0EC"/>
    <a:srgbClr val="E0D8B0"/>
    <a:srgbClr val="B2C8DF"/>
    <a:srgbClr val="FBF8F1"/>
    <a:srgbClr val="FFEF82"/>
    <a:srgbClr val="F9EBC8"/>
    <a:srgbClr val="FEFBF3"/>
    <a:srgbClr val="85F4FF"/>
    <a:srgbClr val="42C2FF"/>
    <a:srgbClr val="CDF0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0B716-F430-5E43-4EF5-49FBDD701D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1EE144A-ECA7-B234-6CB7-CCDA90194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0BF3654-F0D2-51AE-FD9C-FF6220A8C021}"/>
              </a:ext>
            </a:extLst>
          </p:cNvPr>
          <p:cNvSpPr>
            <a:spLocks noGrp="1"/>
          </p:cNvSpPr>
          <p:nvPr>
            <p:ph type="dt" sz="half" idx="10"/>
          </p:nvPr>
        </p:nvSpPr>
        <p:spPr/>
        <p:txBody>
          <a:bodyPr/>
          <a:lstStyle/>
          <a:p>
            <a:fld id="{61EE86DB-E102-4952-8D72-F82FC58A2791}" type="datetimeFigureOut">
              <a:rPr lang="en-IN" smtClean="0"/>
              <a:t>09-10-2022</a:t>
            </a:fld>
            <a:endParaRPr lang="en-IN"/>
          </a:p>
        </p:txBody>
      </p:sp>
      <p:sp>
        <p:nvSpPr>
          <p:cNvPr id="5" name="Footer Placeholder 4">
            <a:extLst>
              <a:ext uri="{FF2B5EF4-FFF2-40B4-BE49-F238E27FC236}">
                <a16:creationId xmlns:a16="http://schemas.microsoft.com/office/drawing/2014/main" id="{DDB1F67E-443F-8CBA-2182-9D90D46C3E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D583E1-F043-D60B-B734-8A144A400AA6}"/>
              </a:ext>
            </a:extLst>
          </p:cNvPr>
          <p:cNvSpPr>
            <a:spLocks noGrp="1"/>
          </p:cNvSpPr>
          <p:nvPr>
            <p:ph type="sldNum" sz="quarter" idx="12"/>
          </p:nvPr>
        </p:nvSpPr>
        <p:spPr/>
        <p:txBody>
          <a:bodyPr/>
          <a:lstStyle/>
          <a:p>
            <a:fld id="{931E2405-0520-4F02-938E-D2D8C28774B2}" type="slidenum">
              <a:rPr lang="en-IN" smtClean="0"/>
              <a:t>‹#›</a:t>
            </a:fld>
            <a:endParaRPr lang="en-IN"/>
          </a:p>
        </p:txBody>
      </p:sp>
    </p:spTree>
    <p:extLst>
      <p:ext uri="{BB962C8B-B14F-4D97-AF65-F5344CB8AC3E}">
        <p14:creationId xmlns:p14="http://schemas.microsoft.com/office/powerpoint/2010/main" val="1166017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7DFFA-95F5-AE98-C2B1-BE2B8336B60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9F601E-FDE3-A729-6855-DE91B3C96C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32D76F-8273-45D2-C378-AA76EC8DF489}"/>
              </a:ext>
            </a:extLst>
          </p:cNvPr>
          <p:cNvSpPr>
            <a:spLocks noGrp="1"/>
          </p:cNvSpPr>
          <p:nvPr>
            <p:ph type="dt" sz="half" idx="10"/>
          </p:nvPr>
        </p:nvSpPr>
        <p:spPr/>
        <p:txBody>
          <a:bodyPr/>
          <a:lstStyle/>
          <a:p>
            <a:fld id="{61EE86DB-E102-4952-8D72-F82FC58A2791}" type="datetimeFigureOut">
              <a:rPr lang="en-IN" smtClean="0"/>
              <a:t>09-10-2022</a:t>
            </a:fld>
            <a:endParaRPr lang="en-IN"/>
          </a:p>
        </p:txBody>
      </p:sp>
      <p:sp>
        <p:nvSpPr>
          <p:cNvPr id="5" name="Footer Placeholder 4">
            <a:extLst>
              <a:ext uri="{FF2B5EF4-FFF2-40B4-BE49-F238E27FC236}">
                <a16:creationId xmlns:a16="http://schemas.microsoft.com/office/drawing/2014/main" id="{4E3B8F33-5216-E5CF-E6B4-BAF7AE0271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CBD23D-BECF-E86B-E5E4-A2DBD3376A72}"/>
              </a:ext>
            </a:extLst>
          </p:cNvPr>
          <p:cNvSpPr>
            <a:spLocks noGrp="1"/>
          </p:cNvSpPr>
          <p:nvPr>
            <p:ph type="sldNum" sz="quarter" idx="12"/>
          </p:nvPr>
        </p:nvSpPr>
        <p:spPr/>
        <p:txBody>
          <a:bodyPr/>
          <a:lstStyle/>
          <a:p>
            <a:fld id="{931E2405-0520-4F02-938E-D2D8C28774B2}" type="slidenum">
              <a:rPr lang="en-IN" smtClean="0"/>
              <a:t>‹#›</a:t>
            </a:fld>
            <a:endParaRPr lang="en-IN"/>
          </a:p>
        </p:txBody>
      </p:sp>
    </p:spTree>
    <p:extLst>
      <p:ext uri="{BB962C8B-B14F-4D97-AF65-F5344CB8AC3E}">
        <p14:creationId xmlns:p14="http://schemas.microsoft.com/office/powerpoint/2010/main" val="2990119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7AC125-E55E-A1AB-BB3F-1F58B092A2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F945AD-06C7-B64E-D1AE-D0C1EB1548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43F993-B15A-3F69-DD6D-9D850B9510B4}"/>
              </a:ext>
            </a:extLst>
          </p:cNvPr>
          <p:cNvSpPr>
            <a:spLocks noGrp="1"/>
          </p:cNvSpPr>
          <p:nvPr>
            <p:ph type="dt" sz="half" idx="10"/>
          </p:nvPr>
        </p:nvSpPr>
        <p:spPr/>
        <p:txBody>
          <a:bodyPr/>
          <a:lstStyle/>
          <a:p>
            <a:fld id="{61EE86DB-E102-4952-8D72-F82FC58A2791}" type="datetimeFigureOut">
              <a:rPr lang="en-IN" smtClean="0"/>
              <a:t>09-10-2022</a:t>
            </a:fld>
            <a:endParaRPr lang="en-IN"/>
          </a:p>
        </p:txBody>
      </p:sp>
      <p:sp>
        <p:nvSpPr>
          <p:cNvPr id="5" name="Footer Placeholder 4">
            <a:extLst>
              <a:ext uri="{FF2B5EF4-FFF2-40B4-BE49-F238E27FC236}">
                <a16:creationId xmlns:a16="http://schemas.microsoft.com/office/drawing/2014/main" id="{14C9A60C-9102-3F04-6A58-54126CD314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ED8DB5-A5C3-C8A6-65C5-6512F34E1FD0}"/>
              </a:ext>
            </a:extLst>
          </p:cNvPr>
          <p:cNvSpPr>
            <a:spLocks noGrp="1"/>
          </p:cNvSpPr>
          <p:nvPr>
            <p:ph type="sldNum" sz="quarter" idx="12"/>
          </p:nvPr>
        </p:nvSpPr>
        <p:spPr/>
        <p:txBody>
          <a:bodyPr/>
          <a:lstStyle/>
          <a:p>
            <a:fld id="{931E2405-0520-4F02-938E-D2D8C28774B2}" type="slidenum">
              <a:rPr lang="en-IN" smtClean="0"/>
              <a:t>‹#›</a:t>
            </a:fld>
            <a:endParaRPr lang="en-IN"/>
          </a:p>
        </p:txBody>
      </p:sp>
    </p:spTree>
    <p:extLst>
      <p:ext uri="{BB962C8B-B14F-4D97-AF65-F5344CB8AC3E}">
        <p14:creationId xmlns:p14="http://schemas.microsoft.com/office/powerpoint/2010/main" val="3022796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63DFC-CC2E-6D38-1DE4-8FE560F1BF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9B2C14-7994-C0C7-D2AB-AAA68E7A7A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13169D-B52F-0B2B-EEA3-BA56E09B4564}"/>
              </a:ext>
            </a:extLst>
          </p:cNvPr>
          <p:cNvSpPr>
            <a:spLocks noGrp="1"/>
          </p:cNvSpPr>
          <p:nvPr>
            <p:ph type="dt" sz="half" idx="10"/>
          </p:nvPr>
        </p:nvSpPr>
        <p:spPr/>
        <p:txBody>
          <a:bodyPr/>
          <a:lstStyle/>
          <a:p>
            <a:fld id="{61EE86DB-E102-4952-8D72-F82FC58A2791}" type="datetimeFigureOut">
              <a:rPr lang="en-IN" smtClean="0"/>
              <a:t>09-10-2022</a:t>
            </a:fld>
            <a:endParaRPr lang="en-IN"/>
          </a:p>
        </p:txBody>
      </p:sp>
      <p:sp>
        <p:nvSpPr>
          <p:cNvPr id="5" name="Footer Placeholder 4">
            <a:extLst>
              <a:ext uri="{FF2B5EF4-FFF2-40B4-BE49-F238E27FC236}">
                <a16:creationId xmlns:a16="http://schemas.microsoft.com/office/drawing/2014/main" id="{9196E4D0-C980-D6A2-127F-C4A6D702BD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3A7E1B-0E3F-9A91-106F-C6EBF78AF6A2}"/>
              </a:ext>
            </a:extLst>
          </p:cNvPr>
          <p:cNvSpPr>
            <a:spLocks noGrp="1"/>
          </p:cNvSpPr>
          <p:nvPr>
            <p:ph type="sldNum" sz="quarter" idx="12"/>
          </p:nvPr>
        </p:nvSpPr>
        <p:spPr/>
        <p:txBody>
          <a:bodyPr/>
          <a:lstStyle/>
          <a:p>
            <a:fld id="{931E2405-0520-4F02-938E-D2D8C28774B2}" type="slidenum">
              <a:rPr lang="en-IN" smtClean="0"/>
              <a:t>‹#›</a:t>
            </a:fld>
            <a:endParaRPr lang="en-IN"/>
          </a:p>
        </p:txBody>
      </p:sp>
    </p:spTree>
    <p:extLst>
      <p:ext uri="{BB962C8B-B14F-4D97-AF65-F5344CB8AC3E}">
        <p14:creationId xmlns:p14="http://schemas.microsoft.com/office/powerpoint/2010/main" val="1235408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C40AF-810F-D36E-3D1C-0CB3E613FE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EE431D-F42F-3AFF-D17D-2C20567EF8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13F664-1ADD-02CB-468B-533D7456860C}"/>
              </a:ext>
            </a:extLst>
          </p:cNvPr>
          <p:cNvSpPr>
            <a:spLocks noGrp="1"/>
          </p:cNvSpPr>
          <p:nvPr>
            <p:ph type="dt" sz="half" idx="10"/>
          </p:nvPr>
        </p:nvSpPr>
        <p:spPr/>
        <p:txBody>
          <a:bodyPr/>
          <a:lstStyle/>
          <a:p>
            <a:fld id="{61EE86DB-E102-4952-8D72-F82FC58A2791}" type="datetimeFigureOut">
              <a:rPr lang="en-IN" smtClean="0"/>
              <a:t>09-10-2022</a:t>
            </a:fld>
            <a:endParaRPr lang="en-IN"/>
          </a:p>
        </p:txBody>
      </p:sp>
      <p:sp>
        <p:nvSpPr>
          <p:cNvPr id="5" name="Footer Placeholder 4">
            <a:extLst>
              <a:ext uri="{FF2B5EF4-FFF2-40B4-BE49-F238E27FC236}">
                <a16:creationId xmlns:a16="http://schemas.microsoft.com/office/drawing/2014/main" id="{19052C0A-A959-3F27-8D72-B35C98E50B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A4583C-0D20-507B-4950-A013725D9B79}"/>
              </a:ext>
            </a:extLst>
          </p:cNvPr>
          <p:cNvSpPr>
            <a:spLocks noGrp="1"/>
          </p:cNvSpPr>
          <p:nvPr>
            <p:ph type="sldNum" sz="quarter" idx="12"/>
          </p:nvPr>
        </p:nvSpPr>
        <p:spPr/>
        <p:txBody>
          <a:bodyPr/>
          <a:lstStyle/>
          <a:p>
            <a:fld id="{931E2405-0520-4F02-938E-D2D8C28774B2}" type="slidenum">
              <a:rPr lang="en-IN" smtClean="0"/>
              <a:t>‹#›</a:t>
            </a:fld>
            <a:endParaRPr lang="en-IN"/>
          </a:p>
        </p:txBody>
      </p:sp>
    </p:spTree>
    <p:extLst>
      <p:ext uri="{BB962C8B-B14F-4D97-AF65-F5344CB8AC3E}">
        <p14:creationId xmlns:p14="http://schemas.microsoft.com/office/powerpoint/2010/main" val="1892731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F81CF-4301-1F4A-87F7-91B342108C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AE77A9-C3D1-86E6-C2EC-54F8602C06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5161343-7B3A-CBA5-8E18-A99529C60B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C7E78A-30EB-38AA-ECE6-A48BFB7EEAFB}"/>
              </a:ext>
            </a:extLst>
          </p:cNvPr>
          <p:cNvSpPr>
            <a:spLocks noGrp="1"/>
          </p:cNvSpPr>
          <p:nvPr>
            <p:ph type="dt" sz="half" idx="10"/>
          </p:nvPr>
        </p:nvSpPr>
        <p:spPr/>
        <p:txBody>
          <a:bodyPr/>
          <a:lstStyle/>
          <a:p>
            <a:fld id="{61EE86DB-E102-4952-8D72-F82FC58A2791}" type="datetimeFigureOut">
              <a:rPr lang="en-IN" smtClean="0"/>
              <a:t>09-10-2022</a:t>
            </a:fld>
            <a:endParaRPr lang="en-IN"/>
          </a:p>
        </p:txBody>
      </p:sp>
      <p:sp>
        <p:nvSpPr>
          <p:cNvPr id="6" name="Footer Placeholder 5">
            <a:extLst>
              <a:ext uri="{FF2B5EF4-FFF2-40B4-BE49-F238E27FC236}">
                <a16:creationId xmlns:a16="http://schemas.microsoft.com/office/drawing/2014/main" id="{CDAC6FA4-785A-693B-CF45-1BDE11E15F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881B1A-C4FE-ACA1-914E-A70F80FF01B0}"/>
              </a:ext>
            </a:extLst>
          </p:cNvPr>
          <p:cNvSpPr>
            <a:spLocks noGrp="1"/>
          </p:cNvSpPr>
          <p:nvPr>
            <p:ph type="sldNum" sz="quarter" idx="12"/>
          </p:nvPr>
        </p:nvSpPr>
        <p:spPr/>
        <p:txBody>
          <a:bodyPr/>
          <a:lstStyle/>
          <a:p>
            <a:fld id="{931E2405-0520-4F02-938E-D2D8C28774B2}" type="slidenum">
              <a:rPr lang="en-IN" smtClean="0"/>
              <a:t>‹#›</a:t>
            </a:fld>
            <a:endParaRPr lang="en-IN"/>
          </a:p>
        </p:txBody>
      </p:sp>
    </p:spTree>
    <p:extLst>
      <p:ext uri="{BB962C8B-B14F-4D97-AF65-F5344CB8AC3E}">
        <p14:creationId xmlns:p14="http://schemas.microsoft.com/office/powerpoint/2010/main" val="2784686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0E373-3EAB-F98B-DCF6-6269412E692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E1CC10-CF6A-7BAF-5D5E-CB72CA9E66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A8A5E1-7642-8371-A057-5BFE4135CE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FF8EEA7-4819-DFD9-4774-EDD1C0F681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734FF1-C940-D23B-1F87-23D07F25CC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888B3D-1B52-B667-0A3C-D4D4D719F7E0}"/>
              </a:ext>
            </a:extLst>
          </p:cNvPr>
          <p:cNvSpPr>
            <a:spLocks noGrp="1"/>
          </p:cNvSpPr>
          <p:nvPr>
            <p:ph type="dt" sz="half" idx="10"/>
          </p:nvPr>
        </p:nvSpPr>
        <p:spPr/>
        <p:txBody>
          <a:bodyPr/>
          <a:lstStyle/>
          <a:p>
            <a:fld id="{61EE86DB-E102-4952-8D72-F82FC58A2791}" type="datetimeFigureOut">
              <a:rPr lang="en-IN" smtClean="0"/>
              <a:t>09-10-2022</a:t>
            </a:fld>
            <a:endParaRPr lang="en-IN"/>
          </a:p>
        </p:txBody>
      </p:sp>
      <p:sp>
        <p:nvSpPr>
          <p:cNvPr id="8" name="Footer Placeholder 7">
            <a:extLst>
              <a:ext uri="{FF2B5EF4-FFF2-40B4-BE49-F238E27FC236}">
                <a16:creationId xmlns:a16="http://schemas.microsoft.com/office/drawing/2014/main" id="{1FF59043-307A-423A-33A3-66B9182246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A1AB76C-F4FB-FF01-5820-4ADF2976DD0A}"/>
              </a:ext>
            </a:extLst>
          </p:cNvPr>
          <p:cNvSpPr>
            <a:spLocks noGrp="1"/>
          </p:cNvSpPr>
          <p:nvPr>
            <p:ph type="sldNum" sz="quarter" idx="12"/>
          </p:nvPr>
        </p:nvSpPr>
        <p:spPr/>
        <p:txBody>
          <a:bodyPr/>
          <a:lstStyle/>
          <a:p>
            <a:fld id="{931E2405-0520-4F02-938E-D2D8C28774B2}" type="slidenum">
              <a:rPr lang="en-IN" smtClean="0"/>
              <a:t>‹#›</a:t>
            </a:fld>
            <a:endParaRPr lang="en-IN"/>
          </a:p>
        </p:txBody>
      </p:sp>
    </p:spTree>
    <p:extLst>
      <p:ext uri="{BB962C8B-B14F-4D97-AF65-F5344CB8AC3E}">
        <p14:creationId xmlns:p14="http://schemas.microsoft.com/office/powerpoint/2010/main" val="126486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9B10D-90DE-E3AD-86F4-0447EB0EDA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A80DBC-6728-AC73-EB04-5D3125B83077}"/>
              </a:ext>
            </a:extLst>
          </p:cNvPr>
          <p:cNvSpPr>
            <a:spLocks noGrp="1"/>
          </p:cNvSpPr>
          <p:nvPr>
            <p:ph type="dt" sz="half" idx="10"/>
          </p:nvPr>
        </p:nvSpPr>
        <p:spPr/>
        <p:txBody>
          <a:bodyPr/>
          <a:lstStyle/>
          <a:p>
            <a:fld id="{61EE86DB-E102-4952-8D72-F82FC58A2791}" type="datetimeFigureOut">
              <a:rPr lang="en-IN" smtClean="0"/>
              <a:t>09-10-2022</a:t>
            </a:fld>
            <a:endParaRPr lang="en-IN"/>
          </a:p>
        </p:txBody>
      </p:sp>
      <p:sp>
        <p:nvSpPr>
          <p:cNvPr id="4" name="Footer Placeholder 3">
            <a:extLst>
              <a:ext uri="{FF2B5EF4-FFF2-40B4-BE49-F238E27FC236}">
                <a16:creationId xmlns:a16="http://schemas.microsoft.com/office/drawing/2014/main" id="{2E50BF39-31AA-7324-2653-DDAE5F36338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1E9C330-FA8A-783F-917F-865867338644}"/>
              </a:ext>
            </a:extLst>
          </p:cNvPr>
          <p:cNvSpPr>
            <a:spLocks noGrp="1"/>
          </p:cNvSpPr>
          <p:nvPr>
            <p:ph type="sldNum" sz="quarter" idx="12"/>
          </p:nvPr>
        </p:nvSpPr>
        <p:spPr/>
        <p:txBody>
          <a:bodyPr/>
          <a:lstStyle/>
          <a:p>
            <a:fld id="{931E2405-0520-4F02-938E-D2D8C28774B2}" type="slidenum">
              <a:rPr lang="en-IN" smtClean="0"/>
              <a:t>‹#›</a:t>
            </a:fld>
            <a:endParaRPr lang="en-IN"/>
          </a:p>
        </p:txBody>
      </p:sp>
    </p:spTree>
    <p:extLst>
      <p:ext uri="{BB962C8B-B14F-4D97-AF65-F5344CB8AC3E}">
        <p14:creationId xmlns:p14="http://schemas.microsoft.com/office/powerpoint/2010/main" val="2552324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5A5FF3-13D4-5420-9D9A-1FCA62E0E8C5}"/>
              </a:ext>
            </a:extLst>
          </p:cNvPr>
          <p:cNvSpPr>
            <a:spLocks noGrp="1"/>
          </p:cNvSpPr>
          <p:nvPr>
            <p:ph type="dt" sz="half" idx="10"/>
          </p:nvPr>
        </p:nvSpPr>
        <p:spPr/>
        <p:txBody>
          <a:bodyPr/>
          <a:lstStyle/>
          <a:p>
            <a:fld id="{61EE86DB-E102-4952-8D72-F82FC58A2791}" type="datetimeFigureOut">
              <a:rPr lang="en-IN" smtClean="0"/>
              <a:t>09-10-2022</a:t>
            </a:fld>
            <a:endParaRPr lang="en-IN"/>
          </a:p>
        </p:txBody>
      </p:sp>
      <p:sp>
        <p:nvSpPr>
          <p:cNvPr id="3" name="Footer Placeholder 2">
            <a:extLst>
              <a:ext uri="{FF2B5EF4-FFF2-40B4-BE49-F238E27FC236}">
                <a16:creationId xmlns:a16="http://schemas.microsoft.com/office/drawing/2014/main" id="{2EA8DF82-E4D8-E336-5674-D296E85179F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8F3CBA8-5A3D-AB88-B621-0CB5C0324D94}"/>
              </a:ext>
            </a:extLst>
          </p:cNvPr>
          <p:cNvSpPr>
            <a:spLocks noGrp="1"/>
          </p:cNvSpPr>
          <p:nvPr>
            <p:ph type="sldNum" sz="quarter" idx="12"/>
          </p:nvPr>
        </p:nvSpPr>
        <p:spPr/>
        <p:txBody>
          <a:bodyPr/>
          <a:lstStyle/>
          <a:p>
            <a:fld id="{931E2405-0520-4F02-938E-D2D8C28774B2}" type="slidenum">
              <a:rPr lang="en-IN" smtClean="0"/>
              <a:t>‹#›</a:t>
            </a:fld>
            <a:endParaRPr lang="en-IN"/>
          </a:p>
        </p:txBody>
      </p:sp>
    </p:spTree>
    <p:extLst>
      <p:ext uri="{BB962C8B-B14F-4D97-AF65-F5344CB8AC3E}">
        <p14:creationId xmlns:p14="http://schemas.microsoft.com/office/powerpoint/2010/main" val="1102589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87EE7-6CED-D3E7-8D15-523DC24F23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D6AF22-1437-843A-95B6-7D01515DEE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B2E15A-86F9-491B-0096-A0C48CC39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78DA52-DEB4-9ADC-34FF-AA80B6EE2F03}"/>
              </a:ext>
            </a:extLst>
          </p:cNvPr>
          <p:cNvSpPr>
            <a:spLocks noGrp="1"/>
          </p:cNvSpPr>
          <p:nvPr>
            <p:ph type="dt" sz="half" idx="10"/>
          </p:nvPr>
        </p:nvSpPr>
        <p:spPr/>
        <p:txBody>
          <a:bodyPr/>
          <a:lstStyle/>
          <a:p>
            <a:fld id="{61EE86DB-E102-4952-8D72-F82FC58A2791}" type="datetimeFigureOut">
              <a:rPr lang="en-IN" smtClean="0"/>
              <a:t>09-10-2022</a:t>
            </a:fld>
            <a:endParaRPr lang="en-IN"/>
          </a:p>
        </p:txBody>
      </p:sp>
      <p:sp>
        <p:nvSpPr>
          <p:cNvPr id="6" name="Footer Placeholder 5">
            <a:extLst>
              <a:ext uri="{FF2B5EF4-FFF2-40B4-BE49-F238E27FC236}">
                <a16:creationId xmlns:a16="http://schemas.microsoft.com/office/drawing/2014/main" id="{EB45B326-3AE8-6E09-6BC2-5D0ED4A51D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C9F9C2-23E7-AA88-4E0F-3E33091EED9B}"/>
              </a:ext>
            </a:extLst>
          </p:cNvPr>
          <p:cNvSpPr>
            <a:spLocks noGrp="1"/>
          </p:cNvSpPr>
          <p:nvPr>
            <p:ph type="sldNum" sz="quarter" idx="12"/>
          </p:nvPr>
        </p:nvSpPr>
        <p:spPr/>
        <p:txBody>
          <a:bodyPr/>
          <a:lstStyle/>
          <a:p>
            <a:fld id="{931E2405-0520-4F02-938E-D2D8C28774B2}" type="slidenum">
              <a:rPr lang="en-IN" smtClean="0"/>
              <a:t>‹#›</a:t>
            </a:fld>
            <a:endParaRPr lang="en-IN"/>
          </a:p>
        </p:txBody>
      </p:sp>
    </p:spTree>
    <p:extLst>
      <p:ext uri="{BB962C8B-B14F-4D97-AF65-F5344CB8AC3E}">
        <p14:creationId xmlns:p14="http://schemas.microsoft.com/office/powerpoint/2010/main" val="1235905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A414-29DD-4687-D154-B830BEF774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16B2751-7D7F-AFC7-E03E-C914E5D055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4C623A-DE3C-2155-23E1-8FBB72806B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89EE80-E9FC-FDB8-8E26-7FFF0AFA4EC8}"/>
              </a:ext>
            </a:extLst>
          </p:cNvPr>
          <p:cNvSpPr>
            <a:spLocks noGrp="1"/>
          </p:cNvSpPr>
          <p:nvPr>
            <p:ph type="dt" sz="half" idx="10"/>
          </p:nvPr>
        </p:nvSpPr>
        <p:spPr/>
        <p:txBody>
          <a:bodyPr/>
          <a:lstStyle/>
          <a:p>
            <a:fld id="{61EE86DB-E102-4952-8D72-F82FC58A2791}" type="datetimeFigureOut">
              <a:rPr lang="en-IN" smtClean="0"/>
              <a:t>09-10-2022</a:t>
            </a:fld>
            <a:endParaRPr lang="en-IN"/>
          </a:p>
        </p:txBody>
      </p:sp>
      <p:sp>
        <p:nvSpPr>
          <p:cNvPr id="6" name="Footer Placeholder 5">
            <a:extLst>
              <a:ext uri="{FF2B5EF4-FFF2-40B4-BE49-F238E27FC236}">
                <a16:creationId xmlns:a16="http://schemas.microsoft.com/office/drawing/2014/main" id="{B2F3BE4D-850B-C973-2F99-8E176041AD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1E3AE8-46BB-4A11-B004-FFE20B0732D7}"/>
              </a:ext>
            </a:extLst>
          </p:cNvPr>
          <p:cNvSpPr>
            <a:spLocks noGrp="1"/>
          </p:cNvSpPr>
          <p:nvPr>
            <p:ph type="sldNum" sz="quarter" idx="12"/>
          </p:nvPr>
        </p:nvSpPr>
        <p:spPr/>
        <p:txBody>
          <a:bodyPr/>
          <a:lstStyle/>
          <a:p>
            <a:fld id="{931E2405-0520-4F02-938E-D2D8C28774B2}" type="slidenum">
              <a:rPr lang="en-IN" smtClean="0"/>
              <a:t>‹#›</a:t>
            </a:fld>
            <a:endParaRPr lang="en-IN"/>
          </a:p>
        </p:txBody>
      </p:sp>
    </p:spTree>
    <p:extLst>
      <p:ext uri="{BB962C8B-B14F-4D97-AF65-F5344CB8AC3E}">
        <p14:creationId xmlns:p14="http://schemas.microsoft.com/office/powerpoint/2010/main" val="2345009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C77DAE-5BC1-DD43-C798-31AAA5D9B5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0EBF9-9157-91F9-2FAE-19C1759050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D8A3AF-8529-98CF-D917-C9EDA7AEC3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EE86DB-E102-4952-8D72-F82FC58A2791}" type="datetimeFigureOut">
              <a:rPr lang="en-IN" smtClean="0"/>
              <a:t>09-10-2022</a:t>
            </a:fld>
            <a:endParaRPr lang="en-IN"/>
          </a:p>
        </p:txBody>
      </p:sp>
      <p:sp>
        <p:nvSpPr>
          <p:cNvPr id="5" name="Footer Placeholder 4">
            <a:extLst>
              <a:ext uri="{FF2B5EF4-FFF2-40B4-BE49-F238E27FC236}">
                <a16:creationId xmlns:a16="http://schemas.microsoft.com/office/drawing/2014/main" id="{19B9A0B3-32FB-F91F-2FD3-BB2072BCF3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314A744-6784-E972-E70D-B91D75839B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1E2405-0520-4F02-938E-D2D8C28774B2}" type="slidenum">
              <a:rPr lang="en-IN" smtClean="0"/>
              <a:t>‹#›</a:t>
            </a:fld>
            <a:endParaRPr lang="en-IN"/>
          </a:p>
        </p:txBody>
      </p:sp>
    </p:spTree>
    <p:extLst>
      <p:ext uri="{BB962C8B-B14F-4D97-AF65-F5344CB8AC3E}">
        <p14:creationId xmlns:p14="http://schemas.microsoft.com/office/powerpoint/2010/main" val="2177449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dex - Free computer icons">
            <a:extLst>
              <a:ext uri="{FF2B5EF4-FFF2-40B4-BE49-F238E27FC236}">
                <a16:creationId xmlns:a16="http://schemas.microsoft.com/office/drawing/2014/main" id="{1F3BDE46-4DEE-BD20-7CEB-F0CAAF65E8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5202" y="1600767"/>
            <a:ext cx="3746470" cy="3647501"/>
          </a:xfrm>
          <a:prstGeom prst="rect">
            <a:avLst/>
          </a:prstGeom>
          <a:ln w="34925">
            <a:solidFill>
              <a:srgbClr val="FFFFFF"/>
            </a:solidFill>
          </a:ln>
          <a:effectLst>
            <a:outerShdw blurRad="152400" dist="317500" dir="5400000" sx="90000" sy="-19000" rotWithShape="0">
              <a:prstClr val="black">
                <a:alpha val="15000"/>
              </a:prstClr>
            </a:outerShdw>
            <a:softEdge rad="3175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01637CD6-5ECB-E5A5-A35D-027FC5604CE0}"/>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9F81E79D-A6F0-C092-CB05-D4B5C47F8F42}"/>
                </a:ext>
              </a:extLst>
            </p:cNvPr>
            <p:cNvSpPr/>
            <p:nvPr/>
          </p:nvSpPr>
          <p:spPr>
            <a:xfrm>
              <a:off x="152400" y="134471"/>
              <a:ext cx="11932024" cy="6562164"/>
            </a:xfrm>
            <a:prstGeom prst="rect">
              <a:avLst/>
            </a:prstGeom>
            <a:noFill/>
            <a:ln>
              <a:noFill/>
            </a:ln>
            <a:effectLst>
              <a:softEdge rad="317500"/>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7E57ABC4-A93F-3DBE-EC65-BB43F575172B}"/>
                </a:ext>
              </a:extLst>
            </p:cNvPr>
            <p:cNvSpPr/>
            <p:nvPr/>
          </p:nvSpPr>
          <p:spPr>
            <a:xfrm>
              <a:off x="0" y="0"/>
              <a:ext cx="12192000" cy="6858000"/>
            </a:xfrm>
            <a:prstGeom prst="rect">
              <a:avLst/>
            </a:prstGeom>
            <a:solidFill>
              <a:srgbClr val="E0D8B0"/>
            </a:solidFill>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2" descr="Index - Free computer icons">
              <a:extLst>
                <a:ext uri="{FF2B5EF4-FFF2-40B4-BE49-F238E27FC236}">
                  <a16:creationId xmlns:a16="http://schemas.microsoft.com/office/drawing/2014/main" id="{5BBE339A-8CE0-90CC-E2EA-AFC1C179D1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5202" y="1600767"/>
              <a:ext cx="3746470" cy="3647501"/>
            </a:xfrm>
            <a:prstGeom prst="rect">
              <a:avLst/>
            </a:prstGeom>
            <a:ln w="34925">
              <a:solidFill>
                <a:srgbClr val="FFFFFF"/>
              </a:solidFill>
            </a:ln>
            <a:effectLst>
              <a:outerShdw blurRad="152400" dist="317500" dir="5400000" sx="90000" sy="-19000" rotWithShape="0">
                <a:prstClr val="black">
                  <a:alpha val="15000"/>
                </a:prstClr>
              </a:outerShdw>
              <a:softEdge rad="3175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83C4441B-D10B-3143-515A-1FC2D6E17862}"/>
                </a:ext>
              </a:extLst>
            </p:cNvPr>
            <p:cNvSpPr/>
            <p:nvPr/>
          </p:nvSpPr>
          <p:spPr>
            <a:xfrm>
              <a:off x="242047" y="1452648"/>
              <a:ext cx="11707906" cy="4005177"/>
            </a:xfrm>
            <a:prstGeom prst="roundRect">
              <a:avLst/>
            </a:prstGeom>
            <a:noFill/>
            <a:ln>
              <a:solidFill>
                <a:schemeClr val="tx1"/>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3C318FFE-06A8-3535-2C7B-3A7FC4FB4BFC}"/>
                </a:ext>
              </a:extLst>
            </p:cNvPr>
            <p:cNvSpPr txBox="1"/>
            <p:nvPr/>
          </p:nvSpPr>
          <p:spPr>
            <a:xfrm>
              <a:off x="5062538" y="1600767"/>
              <a:ext cx="2066925" cy="523220"/>
            </a:xfrm>
            <a:prstGeom prst="rect">
              <a:avLst/>
            </a:prstGeom>
            <a:noFill/>
          </p:spPr>
          <p:txBody>
            <a:bodyPr wrap="square" rtlCol="0" anchor="ctr">
              <a:spAutoFit/>
            </a:bodyPr>
            <a:lstStyle/>
            <a:p>
              <a:pPr algn="ctr"/>
              <a:r>
                <a:rPr lang="en-IN" sz="2800" b="1" u="sng" dirty="0">
                  <a:latin typeface="Helvetica" pitchFamily="2" charset="0"/>
                </a:rPr>
                <a:t>INDEX</a:t>
              </a:r>
            </a:p>
          </p:txBody>
        </p:sp>
        <p:sp>
          <p:nvSpPr>
            <p:cNvPr id="13" name="TextBox 12">
              <a:extLst>
                <a:ext uri="{FF2B5EF4-FFF2-40B4-BE49-F238E27FC236}">
                  <a16:creationId xmlns:a16="http://schemas.microsoft.com/office/drawing/2014/main" id="{FB1ECA8A-685A-05AA-C848-1B3B7EC18942}"/>
                </a:ext>
              </a:extLst>
            </p:cNvPr>
            <p:cNvSpPr txBox="1"/>
            <p:nvPr/>
          </p:nvSpPr>
          <p:spPr>
            <a:xfrm>
              <a:off x="482974" y="2117902"/>
              <a:ext cx="5753100" cy="3231654"/>
            </a:xfrm>
            <a:prstGeom prst="rect">
              <a:avLst/>
            </a:prstGeom>
            <a:noFill/>
          </p:spPr>
          <p:txBody>
            <a:bodyPr wrap="square" rtlCol="0">
              <a:spAutoFit/>
            </a:bodyPr>
            <a:lstStyle/>
            <a:p>
              <a:pPr algn="ctr"/>
              <a:r>
                <a:rPr lang="en-IN" sz="2400" b="1" u="sng" dirty="0">
                  <a:solidFill>
                    <a:schemeClr val="tx1">
                      <a:lumMod val="75000"/>
                      <a:lumOff val="25000"/>
                    </a:schemeClr>
                  </a:solidFill>
                  <a:latin typeface="Helvetica" pitchFamily="2" charset="0"/>
                </a:rPr>
                <a:t>CONTENTS</a:t>
              </a:r>
            </a:p>
            <a:p>
              <a:pPr marL="457200" indent="-457200" algn="just">
                <a:buFont typeface="+mj-lt"/>
                <a:buAutoNum type="arabicParenR"/>
              </a:pPr>
              <a:r>
                <a:rPr lang="en-IN" sz="2000" i="1" dirty="0">
                  <a:solidFill>
                    <a:schemeClr val="tx1">
                      <a:lumMod val="75000"/>
                      <a:lumOff val="25000"/>
                    </a:schemeClr>
                  </a:solidFill>
                  <a:latin typeface="Helvetica" pitchFamily="2" charset="0"/>
                </a:rPr>
                <a:t>Introduction</a:t>
              </a:r>
            </a:p>
            <a:p>
              <a:pPr marL="457200" indent="-457200" algn="just">
                <a:buFont typeface="+mj-lt"/>
                <a:buAutoNum type="arabicParenR"/>
              </a:pPr>
              <a:r>
                <a:rPr lang="en-IN" sz="2000" i="1" dirty="0">
                  <a:solidFill>
                    <a:schemeClr val="tx1">
                      <a:lumMod val="75000"/>
                      <a:lumOff val="25000"/>
                    </a:schemeClr>
                  </a:solidFill>
                  <a:latin typeface="Helvetica" pitchFamily="2" charset="0"/>
                </a:rPr>
                <a:t>General Overview</a:t>
              </a:r>
            </a:p>
            <a:p>
              <a:pPr marL="457200" indent="-457200" algn="just">
                <a:buFont typeface="+mj-lt"/>
                <a:buAutoNum type="arabicParenR"/>
              </a:pPr>
              <a:r>
                <a:rPr lang="en-IN" sz="2000" i="1" dirty="0">
                  <a:solidFill>
                    <a:schemeClr val="tx1">
                      <a:lumMod val="75000"/>
                      <a:lumOff val="25000"/>
                    </a:schemeClr>
                  </a:solidFill>
                  <a:latin typeface="Helvetica" pitchFamily="2" charset="0"/>
                </a:rPr>
                <a:t>Real Time Analysis</a:t>
              </a:r>
            </a:p>
            <a:p>
              <a:pPr marL="457200" indent="-457200" algn="just">
                <a:buFont typeface="+mj-lt"/>
                <a:buAutoNum type="arabicParenR"/>
              </a:pPr>
              <a:r>
                <a:rPr lang="en-IN" sz="2000" i="1" dirty="0">
                  <a:solidFill>
                    <a:schemeClr val="tx1">
                      <a:lumMod val="75000"/>
                      <a:lumOff val="25000"/>
                    </a:schemeClr>
                  </a:solidFill>
                  <a:latin typeface="Helvetica" pitchFamily="2" charset="0"/>
                </a:rPr>
                <a:t>Technical Overview</a:t>
              </a:r>
            </a:p>
            <a:p>
              <a:pPr marL="457200" indent="-457200" algn="just">
                <a:buFont typeface="+mj-lt"/>
                <a:buAutoNum type="arabicParenR"/>
              </a:pPr>
              <a:r>
                <a:rPr lang="en-IN" sz="2000" i="1" dirty="0">
                  <a:solidFill>
                    <a:schemeClr val="tx1">
                      <a:lumMod val="75000"/>
                      <a:lumOff val="25000"/>
                    </a:schemeClr>
                  </a:solidFill>
                  <a:latin typeface="Helvetica" pitchFamily="2" charset="0"/>
                </a:rPr>
                <a:t>Tech Stack</a:t>
              </a:r>
            </a:p>
            <a:p>
              <a:pPr marL="457200" indent="-457200" algn="just">
                <a:buFont typeface="+mj-lt"/>
                <a:buAutoNum type="arabicParenR"/>
              </a:pPr>
              <a:r>
                <a:rPr lang="en-IN" sz="2000" i="1" dirty="0">
                  <a:solidFill>
                    <a:schemeClr val="tx1">
                      <a:lumMod val="75000"/>
                      <a:lumOff val="25000"/>
                    </a:schemeClr>
                  </a:solidFill>
                  <a:latin typeface="Helvetica" pitchFamily="2" charset="0"/>
                </a:rPr>
                <a:t>Project Highlights</a:t>
              </a:r>
            </a:p>
            <a:p>
              <a:pPr marL="457200" indent="-457200" algn="just">
                <a:buFont typeface="+mj-lt"/>
                <a:buAutoNum type="arabicParenR"/>
              </a:pPr>
              <a:r>
                <a:rPr lang="en-IN" sz="2000" i="1" dirty="0">
                  <a:solidFill>
                    <a:schemeClr val="tx1">
                      <a:lumMod val="75000"/>
                      <a:lumOff val="25000"/>
                    </a:schemeClr>
                  </a:solidFill>
                  <a:latin typeface="Helvetica" pitchFamily="2" charset="0"/>
                </a:rPr>
                <a:t>Future Planning</a:t>
              </a:r>
            </a:p>
            <a:p>
              <a:pPr marL="457200" indent="-457200" algn="just">
                <a:buFont typeface="+mj-lt"/>
                <a:buAutoNum type="arabicParenR"/>
              </a:pPr>
              <a:r>
                <a:rPr lang="en-IN" sz="2000" i="1" dirty="0">
                  <a:solidFill>
                    <a:schemeClr val="tx1">
                      <a:lumMod val="75000"/>
                      <a:lumOff val="25000"/>
                    </a:schemeClr>
                  </a:solidFill>
                  <a:latin typeface="Helvetica" pitchFamily="2" charset="0"/>
                </a:rPr>
                <a:t>Team Members</a:t>
              </a:r>
            </a:p>
            <a:p>
              <a:pPr marL="457200" indent="-457200" algn="just">
                <a:buFont typeface="+mj-lt"/>
                <a:buAutoNum type="arabicParenR"/>
              </a:pPr>
              <a:endParaRPr lang="en-IN" sz="2000" i="1" dirty="0">
                <a:solidFill>
                  <a:schemeClr val="tx1">
                    <a:lumMod val="75000"/>
                    <a:lumOff val="25000"/>
                  </a:schemeClr>
                </a:solidFill>
                <a:latin typeface="Helvetica" pitchFamily="2" charset="0"/>
              </a:endParaRPr>
            </a:p>
          </p:txBody>
        </p:sp>
        <p:sp>
          <p:nvSpPr>
            <p:cNvPr id="14" name="TextBox 13">
              <a:extLst>
                <a:ext uri="{FF2B5EF4-FFF2-40B4-BE49-F238E27FC236}">
                  <a16:creationId xmlns:a16="http://schemas.microsoft.com/office/drawing/2014/main" id="{758DA229-44F2-47CC-F36D-F51C516FBE40}"/>
                </a:ext>
              </a:extLst>
            </p:cNvPr>
            <p:cNvSpPr txBox="1"/>
            <p:nvPr/>
          </p:nvSpPr>
          <p:spPr>
            <a:xfrm>
              <a:off x="6286500" y="2123987"/>
              <a:ext cx="5753100" cy="2923877"/>
            </a:xfrm>
            <a:prstGeom prst="rect">
              <a:avLst/>
            </a:prstGeom>
            <a:noFill/>
          </p:spPr>
          <p:txBody>
            <a:bodyPr wrap="square" rtlCol="0">
              <a:spAutoFit/>
            </a:bodyPr>
            <a:lstStyle/>
            <a:p>
              <a:pPr algn="ctr"/>
              <a:r>
                <a:rPr lang="en-IN" sz="2400" b="1" u="sng" dirty="0">
                  <a:solidFill>
                    <a:schemeClr val="tx1">
                      <a:lumMod val="75000"/>
                      <a:lumOff val="25000"/>
                    </a:schemeClr>
                  </a:solidFill>
                  <a:latin typeface="Helvetica" pitchFamily="2" charset="0"/>
                </a:rPr>
                <a:t>PAGES</a:t>
              </a:r>
            </a:p>
            <a:p>
              <a:pPr algn="ctr"/>
              <a:r>
                <a:rPr lang="en-IN" sz="2000" b="1" dirty="0">
                  <a:solidFill>
                    <a:schemeClr val="tx1">
                      <a:lumMod val="75000"/>
                      <a:lumOff val="25000"/>
                    </a:schemeClr>
                  </a:solidFill>
                  <a:latin typeface="Helvetica" pitchFamily="2" charset="0"/>
                </a:rPr>
                <a:t>2</a:t>
              </a:r>
            </a:p>
            <a:p>
              <a:pPr algn="ctr"/>
              <a:r>
                <a:rPr lang="en-IN" sz="2000" b="1" dirty="0">
                  <a:solidFill>
                    <a:schemeClr val="tx1">
                      <a:lumMod val="75000"/>
                      <a:lumOff val="25000"/>
                    </a:schemeClr>
                  </a:solidFill>
                  <a:latin typeface="Helvetica" pitchFamily="2" charset="0"/>
                </a:rPr>
                <a:t>3</a:t>
              </a:r>
            </a:p>
            <a:p>
              <a:pPr algn="ctr"/>
              <a:r>
                <a:rPr lang="en-IN" sz="2000" b="1" dirty="0">
                  <a:solidFill>
                    <a:schemeClr val="tx1">
                      <a:lumMod val="75000"/>
                      <a:lumOff val="25000"/>
                    </a:schemeClr>
                  </a:solidFill>
                  <a:latin typeface="Helvetica" pitchFamily="2" charset="0"/>
                </a:rPr>
                <a:t>4</a:t>
              </a:r>
            </a:p>
            <a:p>
              <a:pPr algn="ctr"/>
              <a:r>
                <a:rPr lang="en-IN" sz="2000" b="1" dirty="0">
                  <a:solidFill>
                    <a:schemeClr val="tx1">
                      <a:lumMod val="75000"/>
                      <a:lumOff val="25000"/>
                    </a:schemeClr>
                  </a:solidFill>
                  <a:latin typeface="Helvetica" pitchFamily="2" charset="0"/>
                </a:rPr>
                <a:t>5</a:t>
              </a:r>
            </a:p>
            <a:p>
              <a:pPr algn="ctr"/>
              <a:r>
                <a:rPr lang="en-IN" sz="2000" b="1" dirty="0">
                  <a:solidFill>
                    <a:schemeClr val="tx1">
                      <a:lumMod val="75000"/>
                      <a:lumOff val="25000"/>
                    </a:schemeClr>
                  </a:solidFill>
                  <a:latin typeface="Helvetica" pitchFamily="2" charset="0"/>
                </a:rPr>
                <a:t>6</a:t>
              </a:r>
            </a:p>
            <a:p>
              <a:pPr algn="ctr"/>
              <a:r>
                <a:rPr lang="en-IN" sz="2000" b="1" dirty="0">
                  <a:solidFill>
                    <a:schemeClr val="tx1">
                      <a:lumMod val="75000"/>
                      <a:lumOff val="25000"/>
                    </a:schemeClr>
                  </a:solidFill>
                  <a:latin typeface="Helvetica" pitchFamily="2" charset="0"/>
                </a:rPr>
                <a:t>7</a:t>
              </a:r>
            </a:p>
            <a:p>
              <a:pPr algn="ctr"/>
              <a:r>
                <a:rPr lang="en-IN" sz="2000" b="1" dirty="0">
                  <a:solidFill>
                    <a:schemeClr val="tx1">
                      <a:lumMod val="75000"/>
                      <a:lumOff val="25000"/>
                    </a:schemeClr>
                  </a:solidFill>
                  <a:latin typeface="Helvetica" pitchFamily="2" charset="0"/>
                </a:rPr>
                <a:t>8</a:t>
              </a:r>
            </a:p>
            <a:p>
              <a:pPr algn="ctr"/>
              <a:r>
                <a:rPr lang="en-IN" sz="2000" b="1" dirty="0">
                  <a:solidFill>
                    <a:schemeClr val="tx1">
                      <a:lumMod val="75000"/>
                      <a:lumOff val="25000"/>
                    </a:schemeClr>
                  </a:solidFill>
                  <a:latin typeface="Helvetica" pitchFamily="2" charset="0"/>
                </a:rPr>
                <a:t>9</a:t>
              </a:r>
            </a:p>
          </p:txBody>
        </p:sp>
        <p:grpSp>
          <p:nvGrpSpPr>
            <p:cNvPr id="15" name="Group 14">
              <a:extLst>
                <a:ext uri="{FF2B5EF4-FFF2-40B4-BE49-F238E27FC236}">
                  <a16:creationId xmlns:a16="http://schemas.microsoft.com/office/drawing/2014/main" id="{A06170C0-99A2-D611-1F8E-69BCD1CFBB1A}"/>
                </a:ext>
              </a:extLst>
            </p:cNvPr>
            <p:cNvGrpSpPr/>
            <p:nvPr/>
          </p:nvGrpSpPr>
          <p:grpSpPr>
            <a:xfrm>
              <a:off x="93456" y="98331"/>
              <a:ext cx="2091408" cy="669184"/>
              <a:chOff x="93456" y="98331"/>
              <a:chExt cx="2091408" cy="669184"/>
            </a:xfrm>
          </p:grpSpPr>
          <p:cxnSp>
            <p:nvCxnSpPr>
              <p:cNvPr id="16" name="Straight Connector 15">
                <a:extLst>
                  <a:ext uri="{FF2B5EF4-FFF2-40B4-BE49-F238E27FC236}">
                    <a16:creationId xmlns:a16="http://schemas.microsoft.com/office/drawing/2014/main" id="{9F433A88-E3F8-D8C7-EB19-CE589FB3562B}"/>
                  </a:ext>
                </a:extLst>
              </p:cNvPr>
              <p:cNvCxnSpPr>
                <a:cxnSpLocks/>
              </p:cNvCxnSpPr>
              <p:nvPr/>
            </p:nvCxnSpPr>
            <p:spPr>
              <a:xfrm>
                <a:off x="504404" y="98331"/>
                <a:ext cx="0" cy="627810"/>
              </a:xfrm>
              <a:prstGeom prst="line">
                <a:avLst/>
              </a:prstGeom>
              <a:ln w="19050"/>
            </p:spPr>
            <p:style>
              <a:lnRef idx="1">
                <a:schemeClr val="dk1"/>
              </a:lnRef>
              <a:fillRef idx="0">
                <a:schemeClr val="dk1"/>
              </a:fillRef>
              <a:effectRef idx="0">
                <a:schemeClr val="dk1"/>
              </a:effectRef>
              <a:fontRef idx="minor">
                <a:schemeClr val="tx1"/>
              </a:fontRef>
            </p:style>
          </p:cxnSp>
          <p:grpSp>
            <p:nvGrpSpPr>
              <p:cNvPr id="18" name="Group 17">
                <a:extLst>
                  <a:ext uri="{FF2B5EF4-FFF2-40B4-BE49-F238E27FC236}">
                    <a16:creationId xmlns:a16="http://schemas.microsoft.com/office/drawing/2014/main" id="{017FAA97-2B5B-4D25-8CD5-CDF39229F673}"/>
                  </a:ext>
                </a:extLst>
              </p:cNvPr>
              <p:cNvGrpSpPr/>
              <p:nvPr/>
            </p:nvGrpSpPr>
            <p:grpSpPr>
              <a:xfrm>
                <a:off x="93456" y="98331"/>
                <a:ext cx="2091408" cy="669184"/>
                <a:chOff x="93456" y="98331"/>
                <a:chExt cx="2091408" cy="669184"/>
              </a:xfrm>
            </p:grpSpPr>
            <p:cxnSp>
              <p:nvCxnSpPr>
                <p:cNvPr id="19" name="Straight Connector 18">
                  <a:extLst>
                    <a:ext uri="{FF2B5EF4-FFF2-40B4-BE49-F238E27FC236}">
                      <a16:creationId xmlns:a16="http://schemas.microsoft.com/office/drawing/2014/main" id="{DA6BB575-4928-0F9D-8540-3C8A75981E36}"/>
                    </a:ext>
                  </a:extLst>
                </p:cNvPr>
                <p:cNvCxnSpPr>
                  <a:cxnSpLocks/>
                </p:cNvCxnSpPr>
                <p:nvPr/>
              </p:nvCxnSpPr>
              <p:spPr>
                <a:xfrm flipH="1">
                  <a:off x="96230" y="519954"/>
                  <a:ext cx="685800" cy="0"/>
                </a:xfrm>
                <a:prstGeom prst="line">
                  <a:avLst/>
                </a:prstGeom>
                <a:ln w="19050"/>
              </p:spPr>
              <p:style>
                <a:lnRef idx="1">
                  <a:schemeClr val="dk1"/>
                </a:lnRef>
                <a:fillRef idx="0">
                  <a:schemeClr val="dk1"/>
                </a:fillRef>
                <a:effectRef idx="0">
                  <a:schemeClr val="dk1"/>
                </a:effectRef>
                <a:fontRef idx="minor">
                  <a:schemeClr val="tx1"/>
                </a:fontRef>
              </p:style>
            </p:cxnSp>
            <p:pic>
              <p:nvPicPr>
                <p:cNvPr id="20" name="Picture 2">
                  <a:extLst>
                    <a:ext uri="{FF2B5EF4-FFF2-40B4-BE49-F238E27FC236}">
                      <a16:creationId xmlns:a16="http://schemas.microsoft.com/office/drawing/2014/main" id="{3550DF06-4F17-0E71-397E-4865CBAF0C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7715" y="98331"/>
                  <a:ext cx="385203" cy="408174"/>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31750"/>
                </a:effectLst>
              </p:spPr>
            </p:pic>
            <p:sp>
              <p:nvSpPr>
                <p:cNvPr id="21" name="TextBox 20">
                  <a:extLst>
                    <a:ext uri="{FF2B5EF4-FFF2-40B4-BE49-F238E27FC236}">
                      <a16:creationId xmlns:a16="http://schemas.microsoft.com/office/drawing/2014/main" id="{41240BAD-32DB-8BB1-4E43-FD648C8957DA}"/>
                    </a:ext>
                  </a:extLst>
                </p:cNvPr>
                <p:cNvSpPr txBox="1"/>
                <p:nvPr/>
              </p:nvSpPr>
              <p:spPr>
                <a:xfrm>
                  <a:off x="439130" y="135295"/>
                  <a:ext cx="1745734" cy="307777"/>
                </a:xfrm>
                <a:prstGeom prst="rect">
                  <a:avLst/>
                </a:prstGeom>
                <a:noFill/>
              </p:spPr>
              <p:txBody>
                <a:bodyPr wrap="square" rtlCol="0">
                  <a:spAutoFit/>
                </a:bodyPr>
                <a:lstStyle/>
                <a:p>
                  <a:r>
                    <a:rPr lang="en-IN" sz="1400" b="1" i="1" dirty="0">
                      <a:solidFill>
                        <a:schemeClr val="accent1"/>
                      </a:solidFill>
                      <a:effectLst>
                        <a:outerShdw blurRad="38100" dist="38100" dir="2700000" algn="tl">
                          <a:srgbClr val="000000">
                            <a:alpha val="43137"/>
                          </a:srgbClr>
                        </a:outerShdw>
                      </a:effectLst>
                    </a:rPr>
                    <a:t>INDEX</a:t>
                  </a:r>
                  <a:endParaRPr lang="en-IN" sz="1600" b="1" i="1" dirty="0">
                    <a:solidFill>
                      <a:schemeClr val="accent1"/>
                    </a:solidFill>
                    <a:effectLst>
                      <a:outerShdw blurRad="38100" dist="38100" dir="2700000" algn="tl">
                        <a:srgbClr val="000000">
                          <a:alpha val="43137"/>
                        </a:srgbClr>
                      </a:outerShdw>
                    </a:effectLst>
                  </a:endParaRPr>
                </a:p>
              </p:txBody>
            </p:sp>
            <p:sp>
              <p:nvSpPr>
                <p:cNvPr id="22" name="TextBox 21">
                  <a:extLst>
                    <a:ext uri="{FF2B5EF4-FFF2-40B4-BE49-F238E27FC236}">
                      <a16:creationId xmlns:a16="http://schemas.microsoft.com/office/drawing/2014/main" id="{6864E282-2C09-11D0-0120-B242594A96FA}"/>
                    </a:ext>
                  </a:extLst>
                </p:cNvPr>
                <p:cNvSpPr txBox="1"/>
                <p:nvPr/>
              </p:nvSpPr>
              <p:spPr>
                <a:xfrm>
                  <a:off x="93456" y="490516"/>
                  <a:ext cx="408163" cy="276999"/>
                </a:xfrm>
                <a:prstGeom prst="rect">
                  <a:avLst/>
                </a:prstGeom>
                <a:noFill/>
              </p:spPr>
              <p:txBody>
                <a:bodyPr wrap="square" rtlCol="0">
                  <a:spAutoFit/>
                </a:bodyPr>
                <a:lstStyle/>
                <a:p>
                  <a:r>
                    <a:rPr lang="en-IN" sz="1200" b="1" dirty="0">
                      <a:effectLst>
                        <a:outerShdw blurRad="38100" dist="38100" dir="2700000" algn="tl">
                          <a:srgbClr val="000000">
                            <a:alpha val="43137"/>
                          </a:srgbClr>
                        </a:outerShdw>
                      </a:effectLst>
                    </a:rPr>
                    <a:t>01</a:t>
                  </a:r>
                </a:p>
              </p:txBody>
            </p:sp>
          </p:grpSp>
        </p:grpSp>
      </p:grpSp>
    </p:spTree>
    <p:extLst>
      <p:ext uri="{BB962C8B-B14F-4D97-AF65-F5344CB8AC3E}">
        <p14:creationId xmlns:p14="http://schemas.microsoft.com/office/powerpoint/2010/main" val="1757403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817FD4-2FDA-ADAF-BFF5-7A37D76B7354}"/>
              </a:ext>
            </a:extLst>
          </p:cNvPr>
          <p:cNvSpPr/>
          <p:nvPr/>
        </p:nvSpPr>
        <p:spPr>
          <a:xfrm>
            <a:off x="0" y="0"/>
            <a:ext cx="12192000" cy="6858000"/>
          </a:xfrm>
          <a:prstGeom prst="rect">
            <a:avLst/>
          </a:prstGeom>
          <a:solidFill>
            <a:srgbClr val="14C38E">
              <a:alpha val="69020"/>
            </a:srgbClr>
          </a:solidFill>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6DC2C92B-31FE-0CFA-AA0E-E52989201C99}"/>
              </a:ext>
            </a:extLst>
          </p:cNvPr>
          <p:cNvGrpSpPr/>
          <p:nvPr/>
        </p:nvGrpSpPr>
        <p:grpSpPr>
          <a:xfrm>
            <a:off x="96230" y="98331"/>
            <a:ext cx="685800" cy="627810"/>
            <a:chOff x="96230" y="98331"/>
            <a:chExt cx="685800" cy="627810"/>
          </a:xfrm>
        </p:grpSpPr>
        <p:cxnSp>
          <p:nvCxnSpPr>
            <p:cNvPr id="6" name="Straight Connector 5">
              <a:extLst>
                <a:ext uri="{FF2B5EF4-FFF2-40B4-BE49-F238E27FC236}">
                  <a16:creationId xmlns:a16="http://schemas.microsoft.com/office/drawing/2014/main" id="{47F38B51-42FA-9D56-28AE-A64B71D9C697}"/>
                </a:ext>
              </a:extLst>
            </p:cNvPr>
            <p:cNvCxnSpPr>
              <a:cxnSpLocks/>
            </p:cNvCxnSpPr>
            <p:nvPr/>
          </p:nvCxnSpPr>
          <p:spPr>
            <a:xfrm>
              <a:off x="504404" y="98331"/>
              <a:ext cx="0" cy="627810"/>
            </a:xfrm>
            <a:prstGeom prst="line">
              <a:avLst/>
            </a:prstGeom>
            <a:ln w="1905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56BE0C3C-CAC6-ADE1-0B6D-22D55F04D4AF}"/>
                </a:ext>
              </a:extLst>
            </p:cNvPr>
            <p:cNvCxnSpPr>
              <a:cxnSpLocks/>
            </p:cNvCxnSpPr>
            <p:nvPr/>
          </p:nvCxnSpPr>
          <p:spPr>
            <a:xfrm flipH="1">
              <a:off x="96230" y="519954"/>
              <a:ext cx="685800" cy="0"/>
            </a:xfrm>
            <a:prstGeom prst="line">
              <a:avLst/>
            </a:prstGeom>
            <a:ln w="19050"/>
          </p:spPr>
          <p:style>
            <a:lnRef idx="1">
              <a:schemeClr val="dk1"/>
            </a:lnRef>
            <a:fillRef idx="0">
              <a:schemeClr val="dk1"/>
            </a:fillRef>
            <a:effectRef idx="0">
              <a:schemeClr val="dk1"/>
            </a:effectRef>
            <a:fontRef idx="minor">
              <a:schemeClr val="tx1"/>
            </a:fontRef>
          </p:style>
        </p:cxnSp>
        <p:pic>
          <p:nvPicPr>
            <p:cNvPr id="3074" name="Picture 2" descr="Vector Location Icon, Location Icons, Location Clipart, Location Icon PNG  and Vector with Transparent Background for Free Download">
              <a:extLst>
                <a:ext uri="{FF2B5EF4-FFF2-40B4-BE49-F238E27FC236}">
                  <a16:creationId xmlns:a16="http://schemas.microsoft.com/office/drawing/2014/main" id="{CF59D4F6-B595-4E56-FEC3-604BADEFBF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30" y="98331"/>
              <a:ext cx="408174" cy="408174"/>
            </a:xfrm>
            <a:prstGeom prst="rect">
              <a:avLst/>
            </a:prstGeom>
            <a:noFill/>
            <a:ln>
              <a:noFill/>
            </a:ln>
            <a:effectLst>
              <a:softEdge rad="63500"/>
            </a:effectLst>
            <a:extLst>
              <a:ext uri="{909E8E84-426E-40DD-AFC4-6F175D3DCCD1}">
                <a14:hiddenFill xmlns:a14="http://schemas.microsoft.com/office/drawing/2010/main">
                  <a:solidFill>
                    <a:srgbClr val="FFFFFF"/>
                  </a:solidFill>
                </a14:hiddenFill>
              </a:ext>
            </a:extLst>
          </p:spPr>
        </p:pic>
      </p:grpSp>
      <p:sp>
        <p:nvSpPr>
          <p:cNvPr id="14" name="TextBox 13">
            <a:extLst>
              <a:ext uri="{FF2B5EF4-FFF2-40B4-BE49-F238E27FC236}">
                <a16:creationId xmlns:a16="http://schemas.microsoft.com/office/drawing/2014/main" id="{7A3AD08C-6557-A71A-BD64-0C96AB634BA0}"/>
              </a:ext>
            </a:extLst>
          </p:cNvPr>
          <p:cNvSpPr txBox="1"/>
          <p:nvPr/>
        </p:nvSpPr>
        <p:spPr>
          <a:xfrm>
            <a:off x="468546" y="130441"/>
            <a:ext cx="1255058" cy="307777"/>
          </a:xfrm>
          <a:prstGeom prst="rect">
            <a:avLst/>
          </a:prstGeom>
          <a:noFill/>
          <a:ln>
            <a:noFill/>
          </a:ln>
        </p:spPr>
        <p:txBody>
          <a:bodyPr wrap="square" rtlCol="0" anchor="t">
            <a:spAutoFit/>
          </a:bodyPr>
          <a:lstStyle/>
          <a:p>
            <a:r>
              <a:rPr lang="en-IN" sz="1400" b="1" i="1" dirty="0">
                <a:solidFill>
                  <a:schemeClr val="accent1"/>
                </a:solidFill>
                <a:effectLst>
                  <a:outerShdw blurRad="38100" dist="38100" dir="2700000" algn="tl">
                    <a:srgbClr val="000000">
                      <a:alpha val="43137"/>
                    </a:srgbClr>
                  </a:outerShdw>
                </a:effectLst>
              </a:rPr>
              <a:t>INTODUCTION</a:t>
            </a:r>
          </a:p>
        </p:txBody>
      </p:sp>
      <p:sp>
        <p:nvSpPr>
          <p:cNvPr id="15" name="TextBox 14">
            <a:extLst>
              <a:ext uri="{FF2B5EF4-FFF2-40B4-BE49-F238E27FC236}">
                <a16:creationId xmlns:a16="http://schemas.microsoft.com/office/drawing/2014/main" id="{647D41F9-4C12-E89D-D116-F2DEAAB327AE}"/>
              </a:ext>
            </a:extLst>
          </p:cNvPr>
          <p:cNvSpPr txBox="1"/>
          <p:nvPr/>
        </p:nvSpPr>
        <p:spPr>
          <a:xfrm>
            <a:off x="93456" y="490516"/>
            <a:ext cx="408163" cy="276999"/>
          </a:xfrm>
          <a:prstGeom prst="rect">
            <a:avLst/>
          </a:prstGeom>
          <a:noFill/>
        </p:spPr>
        <p:txBody>
          <a:bodyPr wrap="square" rtlCol="0">
            <a:spAutoFit/>
          </a:bodyPr>
          <a:lstStyle/>
          <a:p>
            <a:r>
              <a:rPr lang="en-IN" sz="1200" b="1" dirty="0">
                <a:effectLst>
                  <a:outerShdw blurRad="38100" dist="38100" dir="2700000" algn="tl">
                    <a:srgbClr val="000000">
                      <a:alpha val="43137"/>
                    </a:srgbClr>
                  </a:outerShdw>
                </a:effectLst>
              </a:rPr>
              <a:t>02</a:t>
            </a:r>
          </a:p>
        </p:txBody>
      </p:sp>
      <p:grpSp>
        <p:nvGrpSpPr>
          <p:cNvPr id="24" name="Group 23">
            <a:extLst>
              <a:ext uri="{FF2B5EF4-FFF2-40B4-BE49-F238E27FC236}">
                <a16:creationId xmlns:a16="http://schemas.microsoft.com/office/drawing/2014/main" id="{B2CE1FDB-77B8-2F19-97F4-1D468B7018EB}"/>
              </a:ext>
            </a:extLst>
          </p:cNvPr>
          <p:cNvGrpSpPr/>
          <p:nvPr/>
        </p:nvGrpSpPr>
        <p:grpSpPr>
          <a:xfrm>
            <a:off x="504404" y="186747"/>
            <a:ext cx="11499333" cy="6500910"/>
            <a:chOff x="504404" y="186747"/>
            <a:chExt cx="11499333" cy="6500910"/>
          </a:xfrm>
        </p:grpSpPr>
        <p:sp>
          <p:nvSpPr>
            <p:cNvPr id="16" name="Rectangle 15">
              <a:extLst>
                <a:ext uri="{FF2B5EF4-FFF2-40B4-BE49-F238E27FC236}">
                  <a16:creationId xmlns:a16="http://schemas.microsoft.com/office/drawing/2014/main" id="{F0A925B5-C363-C6E3-1440-D3A46347D1FB}"/>
                </a:ext>
              </a:extLst>
            </p:cNvPr>
            <p:cNvSpPr/>
            <p:nvPr/>
          </p:nvSpPr>
          <p:spPr>
            <a:xfrm>
              <a:off x="5387788" y="186747"/>
              <a:ext cx="6615949" cy="650091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84" name="Picture 12" descr="33,938,035 Tourism Images, Stock Photos &amp; Vectors | Shutterstock">
              <a:extLst>
                <a:ext uri="{FF2B5EF4-FFF2-40B4-BE49-F238E27FC236}">
                  <a16:creationId xmlns:a16="http://schemas.microsoft.com/office/drawing/2014/main" id="{2F5927A2-AB18-C193-79B7-DE5151641F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487"/>
            <a:stretch/>
          </p:blipFill>
          <p:spPr bwMode="auto">
            <a:xfrm>
              <a:off x="504404" y="1071283"/>
              <a:ext cx="5986449" cy="3462617"/>
            </a:xfrm>
            <a:prstGeom prst="rect">
              <a:avLst/>
            </a:prstGeom>
            <a:ln w="190500" cap="sq">
              <a:solidFill>
                <a:srgbClr val="C8C6BD"/>
              </a:solidFill>
              <a:prstDash val="solid"/>
              <a:miter lim="800000"/>
            </a:ln>
            <a:effectLst>
              <a:glow rad="228600">
                <a:schemeClr val="accent1">
                  <a:satMod val="175000"/>
                  <a:alpha val="40000"/>
                </a:schemeClr>
              </a:glow>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0A10017A-D5F0-B521-FB08-D6CE00E16035}"/>
              </a:ext>
            </a:extLst>
          </p:cNvPr>
          <p:cNvGrpSpPr/>
          <p:nvPr/>
        </p:nvGrpSpPr>
        <p:grpSpPr>
          <a:xfrm>
            <a:off x="6606988" y="313765"/>
            <a:ext cx="5271653" cy="6266329"/>
            <a:chOff x="6606988" y="313765"/>
            <a:chExt cx="5271653" cy="6266329"/>
          </a:xfrm>
        </p:grpSpPr>
        <p:sp>
          <p:nvSpPr>
            <p:cNvPr id="17" name="TextBox 16">
              <a:extLst>
                <a:ext uri="{FF2B5EF4-FFF2-40B4-BE49-F238E27FC236}">
                  <a16:creationId xmlns:a16="http://schemas.microsoft.com/office/drawing/2014/main" id="{AD98995C-9B1D-0CF2-2C10-87F072E38CD8}"/>
                </a:ext>
              </a:extLst>
            </p:cNvPr>
            <p:cNvSpPr txBox="1"/>
            <p:nvPr/>
          </p:nvSpPr>
          <p:spPr>
            <a:xfrm>
              <a:off x="6606988" y="313765"/>
              <a:ext cx="5271653" cy="6266329"/>
            </a:xfrm>
            <a:prstGeom prst="rect">
              <a:avLst/>
            </a:prstGeom>
            <a:solidFill>
              <a:srgbClr val="CDF0EA"/>
            </a:solidFill>
            <a:ln>
              <a:noFill/>
            </a:ln>
            <a:scene3d>
              <a:camera prst="orthographicFront"/>
              <a:lightRig rig="threePt" dir="t"/>
            </a:scene3d>
            <a:sp3d>
              <a:bevelT w="152400" h="50800" prst="softRound"/>
            </a:sp3d>
          </p:spPr>
          <p:txBody>
            <a:bodyPr wrap="square" rtlCol="0">
              <a:spAutoFit/>
            </a:bodyPr>
            <a:lstStyle/>
            <a:p>
              <a:endParaRPr lang="en-IN" dirty="0"/>
            </a:p>
          </p:txBody>
        </p:sp>
        <p:sp>
          <p:nvSpPr>
            <p:cNvPr id="18" name="TextBox 17">
              <a:extLst>
                <a:ext uri="{FF2B5EF4-FFF2-40B4-BE49-F238E27FC236}">
                  <a16:creationId xmlns:a16="http://schemas.microsoft.com/office/drawing/2014/main" id="{937868EC-D7DE-C052-49FB-97A4434CF41C}"/>
                </a:ext>
              </a:extLst>
            </p:cNvPr>
            <p:cNvSpPr txBox="1"/>
            <p:nvPr/>
          </p:nvSpPr>
          <p:spPr>
            <a:xfrm>
              <a:off x="6712183" y="313765"/>
              <a:ext cx="5094335" cy="6186309"/>
            </a:xfrm>
            <a:prstGeom prst="rect">
              <a:avLst/>
            </a:prstGeom>
            <a:noFill/>
            <a:ln>
              <a:noFill/>
            </a:ln>
          </p:spPr>
          <p:txBody>
            <a:bodyPr wrap="square" rtlCol="0">
              <a:spAutoFit/>
            </a:bodyPr>
            <a:lstStyle/>
            <a:p>
              <a:pPr algn="just"/>
              <a:r>
                <a:rPr lang="en-IN" b="1" u="sng" dirty="0">
                  <a:latin typeface="Helvetica" pitchFamily="2" charset="0"/>
                  <a:cs typeface="Times New Roman" panose="02020603050405020304" pitchFamily="18" charset="0"/>
                </a:rPr>
                <a:t>Motivation behind the Project: -</a:t>
              </a:r>
            </a:p>
            <a:p>
              <a:pPr algn="just"/>
              <a:endParaRPr lang="en-IN" b="1" u="sng" dirty="0">
                <a:latin typeface="Helvetica" pitchFamily="2" charset="0"/>
                <a:cs typeface="Times New Roman" panose="02020603050405020304" pitchFamily="18" charset="0"/>
              </a:endParaRPr>
            </a:p>
            <a:p>
              <a:pPr algn="just"/>
              <a:endParaRPr lang="en-IN" b="1" u="sng" dirty="0">
                <a:latin typeface="Helvetica" pitchFamily="2" charset="0"/>
                <a:cs typeface="Times New Roman" panose="02020603050405020304" pitchFamily="18" charset="0"/>
              </a:endParaRPr>
            </a:p>
            <a:p>
              <a:pPr algn="just"/>
              <a:endParaRPr lang="en-IN" b="1" u="sng" dirty="0">
                <a:latin typeface="Helvetica" pitchFamily="2" charset="0"/>
                <a:cs typeface="Times New Roman" panose="02020603050405020304" pitchFamily="18" charset="0"/>
              </a:endParaRPr>
            </a:p>
            <a:p>
              <a:pPr algn="just"/>
              <a:endParaRPr lang="en-IN" b="1" u="sng" dirty="0">
                <a:latin typeface="Helvetica" pitchFamily="2" charset="0"/>
                <a:cs typeface="Times New Roman" panose="02020603050405020304" pitchFamily="18" charset="0"/>
              </a:endParaRPr>
            </a:p>
            <a:p>
              <a:pPr algn="just"/>
              <a:endParaRPr lang="en-IN" b="1" u="sng" dirty="0">
                <a:latin typeface="Helvetica" pitchFamily="2" charset="0"/>
                <a:cs typeface="Times New Roman" panose="02020603050405020304" pitchFamily="18" charset="0"/>
              </a:endParaRPr>
            </a:p>
            <a:p>
              <a:pPr algn="just"/>
              <a:endParaRPr lang="en-IN" sz="1600" dirty="0">
                <a:latin typeface="Helvetica" pitchFamily="2" charset="0"/>
                <a:cs typeface="Times New Roman" panose="02020603050405020304" pitchFamily="18" charset="0"/>
              </a:endParaRPr>
            </a:p>
            <a:p>
              <a:pPr algn="just"/>
              <a:endParaRPr lang="en-IN" sz="1600" dirty="0">
                <a:latin typeface="Helvetica" pitchFamily="2" charset="0"/>
                <a:cs typeface="Times New Roman" panose="02020603050405020304" pitchFamily="18" charset="0"/>
              </a:endParaRPr>
            </a:p>
            <a:p>
              <a:pPr algn="just"/>
              <a:endParaRPr lang="en-IN" sz="1600" dirty="0">
                <a:latin typeface="Helvetica" pitchFamily="2" charset="0"/>
                <a:cs typeface="Times New Roman" panose="02020603050405020304" pitchFamily="18" charset="0"/>
              </a:endParaRPr>
            </a:p>
            <a:p>
              <a:pPr algn="just"/>
              <a:endParaRPr lang="en-IN" sz="1600" dirty="0">
                <a:latin typeface="Helvetica" pitchFamily="2" charset="0"/>
                <a:cs typeface="Times New Roman" panose="02020603050405020304" pitchFamily="18" charset="0"/>
              </a:endParaRPr>
            </a:p>
            <a:p>
              <a:pPr algn="just"/>
              <a:r>
                <a:rPr lang="en-IN" sz="1600" dirty="0">
                  <a:latin typeface="Helvetica" pitchFamily="2" charset="0"/>
                  <a:cs typeface="Times New Roman" panose="02020603050405020304" pitchFamily="18" charset="0"/>
                </a:rPr>
                <a:t>Tourism is one of the most important sectors in our country. Tourists are attracted by our rich culture and heritage and generates a huge revenue and also the Government gets foreign exchange from it. This gives the country to open up to the world and can exchange their cultures and build up a better community. The language is a problem for the locals and the tourists and sometimes lack of knowledge makes them lose interests over time in the world famous heritages and guides are more often interested in earning rather than taking the tourists on a tour. If we can overcome this problem we can build a better world and can promote this sector and exchanging culture will lead to the growth of our National Interests in UN.</a:t>
              </a:r>
              <a:endParaRPr lang="en-IN" b="1" u="sng" dirty="0">
                <a:latin typeface="Helvetica" pitchFamily="2" charset="0"/>
                <a:cs typeface="Times New Roman" panose="02020603050405020304" pitchFamily="18" charset="0"/>
              </a:endParaRPr>
            </a:p>
          </p:txBody>
        </p:sp>
      </p:grpSp>
      <p:pic>
        <p:nvPicPr>
          <p:cNvPr id="3086" name="Picture 14" descr="Travel Logo Images | Free Vectors, Stock Photos &amp; PSD">
            <a:extLst>
              <a:ext uri="{FF2B5EF4-FFF2-40B4-BE49-F238E27FC236}">
                <a16:creationId xmlns:a16="http://schemas.microsoft.com/office/drawing/2014/main" id="{BD9735A7-B062-2B4B-0DE3-7F25A8B8FF33}"/>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l="17335" t="8618" r="17411" b="16926"/>
          <a:stretch/>
        </p:blipFill>
        <p:spPr bwMode="auto">
          <a:xfrm>
            <a:off x="8211671" y="995082"/>
            <a:ext cx="1398494" cy="1595718"/>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cxnSp>
        <p:nvCxnSpPr>
          <p:cNvPr id="20" name="Straight Connector 19">
            <a:extLst>
              <a:ext uri="{FF2B5EF4-FFF2-40B4-BE49-F238E27FC236}">
                <a16:creationId xmlns:a16="http://schemas.microsoft.com/office/drawing/2014/main" id="{7A507021-8E5C-3429-5F96-248C3B84FE6D}"/>
              </a:ext>
            </a:extLst>
          </p:cNvPr>
          <p:cNvCxnSpPr>
            <a:cxnSpLocks/>
          </p:cNvCxnSpPr>
          <p:nvPr/>
        </p:nvCxnSpPr>
        <p:spPr>
          <a:xfrm>
            <a:off x="6831106" y="2931459"/>
            <a:ext cx="485649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354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039B02-9EE1-1A8C-7511-F2F2D6582C6D}"/>
              </a:ext>
            </a:extLst>
          </p:cNvPr>
          <p:cNvSpPr/>
          <p:nvPr/>
        </p:nvSpPr>
        <p:spPr>
          <a:xfrm>
            <a:off x="0" y="0"/>
            <a:ext cx="12192000" cy="6858000"/>
          </a:xfrm>
          <a:prstGeom prst="rect">
            <a:avLst/>
          </a:prstGeom>
          <a:gradFill flip="none" rotWithShape="1">
            <a:gsLst>
              <a:gs pos="0">
                <a:srgbClr val="9AD0EC">
                  <a:tint val="66000"/>
                  <a:satMod val="160000"/>
                </a:srgbClr>
              </a:gs>
              <a:gs pos="50000">
                <a:srgbClr val="9AD0EC">
                  <a:tint val="44500"/>
                  <a:satMod val="160000"/>
                </a:srgbClr>
              </a:gs>
              <a:gs pos="100000">
                <a:srgbClr val="9AD0EC">
                  <a:tint val="23500"/>
                  <a:satMod val="160000"/>
                </a:srgbClr>
              </a:gs>
            </a:gsLst>
            <a:path path="circle">
              <a:fillToRect l="50000" t="50000" r="50000" b="50000"/>
            </a:path>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7" name="Group 6">
            <a:extLst>
              <a:ext uri="{FF2B5EF4-FFF2-40B4-BE49-F238E27FC236}">
                <a16:creationId xmlns:a16="http://schemas.microsoft.com/office/drawing/2014/main" id="{FFD4804A-8873-B64D-E795-763D05A72363}"/>
              </a:ext>
            </a:extLst>
          </p:cNvPr>
          <p:cNvGrpSpPr/>
          <p:nvPr/>
        </p:nvGrpSpPr>
        <p:grpSpPr>
          <a:xfrm>
            <a:off x="96230" y="98331"/>
            <a:ext cx="685800" cy="627810"/>
            <a:chOff x="96230" y="98331"/>
            <a:chExt cx="685800" cy="627810"/>
          </a:xfrm>
        </p:grpSpPr>
        <p:cxnSp>
          <p:nvCxnSpPr>
            <p:cNvPr id="8" name="Straight Connector 7">
              <a:extLst>
                <a:ext uri="{FF2B5EF4-FFF2-40B4-BE49-F238E27FC236}">
                  <a16:creationId xmlns:a16="http://schemas.microsoft.com/office/drawing/2014/main" id="{1239264F-DA39-814D-9567-842BC03A7905}"/>
                </a:ext>
              </a:extLst>
            </p:cNvPr>
            <p:cNvCxnSpPr>
              <a:cxnSpLocks/>
            </p:cNvCxnSpPr>
            <p:nvPr/>
          </p:nvCxnSpPr>
          <p:spPr>
            <a:xfrm>
              <a:off x="504404" y="98331"/>
              <a:ext cx="0" cy="627810"/>
            </a:xfrm>
            <a:prstGeom prst="line">
              <a:avLst/>
            </a:prstGeom>
            <a:ln w="1905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22E99077-7451-8C99-A285-2F814032F326}"/>
                </a:ext>
              </a:extLst>
            </p:cNvPr>
            <p:cNvCxnSpPr>
              <a:cxnSpLocks/>
            </p:cNvCxnSpPr>
            <p:nvPr/>
          </p:nvCxnSpPr>
          <p:spPr>
            <a:xfrm flipH="1">
              <a:off x="96230" y="519954"/>
              <a:ext cx="685800" cy="0"/>
            </a:xfrm>
            <a:prstGeom prst="line">
              <a:avLst/>
            </a:prstGeom>
            <a:ln w="19050"/>
          </p:spPr>
          <p:style>
            <a:lnRef idx="1">
              <a:schemeClr val="dk1"/>
            </a:lnRef>
            <a:fillRef idx="0">
              <a:schemeClr val="dk1"/>
            </a:fillRef>
            <a:effectRef idx="0">
              <a:schemeClr val="dk1"/>
            </a:effectRef>
            <a:fontRef idx="minor">
              <a:schemeClr val="tx1"/>
            </a:fontRef>
          </p:style>
        </p:cxnSp>
        <p:pic>
          <p:nvPicPr>
            <p:cNvPr id="10" name="Picture 2" descr="Vector Location Icon, Location Icons, Location Clipart, Location Icon PNG  and Vector with Transparent Background for Free Download">
              <a:extLst>
                <a:ext uri="{FF2B5EF4-FFF2-40B4-BE49-F238E27FC236}">
                  <a16:creationId xmlns:a16="http://schemas.microsoft.com/office/drawing/2014/main" id="{CCCFAB01-66BF-5713-3C3F-72E232EFA3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30" y="98331"/>
              <a:ext cx="408174" cy="408174"/>
            </a:xfrm>
            <a:prstGeom prst="rect">
              <a:avLst/>
            </a:prstGeom>
            <a:noFill/>
            <a:ln>
              <a:noFill/>
            </a:ln>
            <a:effectLst>
              <a:softEdge rad="63500"/>
            </a:effectLst>
            <a:extLst>
              <a:ext uri="{909E8E84-426E-40DD-AFC4-6F175D3DCCD1}">
                <a14:hiddenFill xmlns:a14="http://schemas.microsoft.com/office/drawing/2010/main">
                  <a:solidFill>
                    <a:srgbClr val="FFFFFF"/>
                  </a:solidFill>
                </a14:hiddenFill>
              </a:ext>
            </a:extLst>
          </p:spPr>
        </p:pic>
      </p:grpSp>
      <p:sp>
        <p:nvSpPr>
          <p:cNvPr id="11" name="TextBox 10">
            <a:extLst>
              <a:ext uri="{FF2B5EF4-FFF2-40B4-BE49-F238E27FC236}">
                <a16:creationId xmlns:a16="http://schemas.microsoft.com/office/drawing/2014/main" id="{D5653693-8446-9C14-5F68-A68C54F85276}"/>
              </a:ext>
            </a:extLst>
          </p:cNvPr>
          <p:cNvSpPr txBox="1"/>
          <p:nvPr/>
        </p:nvSpPr>
        <p:spPr>
          <a:xfrm>
            <a:off x="439130" y="135295"/>
            <a:ext cx="1745734" cy="307777"/>
          </a:xfrm>
          <a:prstGeom prst="rect">
            <a:avLst/>
          </a:prstGeom>
          <a:noFill/>
        </p:spPr>
        <p:txBody>
          <a:bodyPr wrap="square" rtlCol="0">
            <a:spAutoFit/>
          </a:bodyPr>
          <a:lstStyle/>
          <a:p>
            <a:r>
              <a:rPr lang="en-IN" sz="1400" b="1" i="1" dirty="0">
                <a:solidFill>
                  <a:schemeClr val="accent1"/>
                </a:solidFill>
                <a:effectLst>
                  <a:outerShdw blurRad="38100" dist="38100" dir="2700000" algn="tl">
                    <a:srgbClr val="000000">
                      <a:alpha val="43137"/>
                    </a:srgbClr>
                  </a:outerShdw>
                </a:effectLst>
              </a:rPr>
              <a:t>GENERAL OVERVIEW</a:t>
            </a:r>
            <a:endParaRPr lang="en-IN" sz="1600" b="1" i="1" dirty="0">
              <a:solidFill>
                <a:schemeClr val="accent1"/>
              </a:solidFill>
              <a:effectLst>
                <a:outerShdw blurRad="38100" dist="38100" dir="2700000" algn="tl">
                  <a:srgbClr val="000000">
                    <a:alpha val="43137"/>
                  </a:srgbClr>
                </a:outerShdw>
              </a:effectLst>
            </a:endParaRPr>
          </a:p>
        </p:txBody>
      </p:sp>
      <p:sp>
        <p:nvSpPr>
          <p:cNvPr id="12" name="TextBox 11">
            <a:extLst>
              <a:ext uri="{FF2B5EF4-FFF2-40B4-BE49-F238E27FC236}">
                <a16:creationId xmlns:a16="http://schemas.microsoft.com/office/drawing/2014/main" id="{A3F5C103-6E5D-9928-331E-020435598526}"/>
              </a:ext>
            </a:extLst>
          </p:cNvPr>
          <p:cNvSpPr txBox="1"/>
          <p:nvPr/>
        </p:nvSpPr>
        <p:spPr>
          <a:xfrm>
            <a:off x="93456" y="490516"/>
            <a:ext cx="408163" cy="276999"/>
          </a:xfrm>
          <a:prstGeom prst="rect">
            <a:avLst/>
          </a:prstGeom>
          <a:noFill/>
        </p:spPr>
        <p:txBody>
          <a:bodyPr wrap="square" rtlCol="0">
            <a:spAutoFit/>
          </a:bodyPr>
          <a:lstStyle/>
          <a:p>
            <a:r>
              <a:rPr lang="en-IN" sz="1200" b="1" dirty="0">
                <a:effectLst>
                  <a:outerShdw blurRad="38100" dist="38100" dir="2700000" algn="tl">
                    <a:srgbClr val="000000">
                      <a:alpha val="43137"/>
                    </a:srgbClr>
                  </a:outerShdw>
                </a:effectLst>
              </a:rPr>
              <a:t>03</a:t>
            </a:r>
          </a:p>
        </p:txBody>
      </p:sp>
      <p:sp>
        <p:nvSpPr>
          <p:cNvPr id="14" name="Rectangle 13">
            <a:extLst>
              <a:ext uri="{FF2B5EF4-FFF2-40B4-BE49-F238E27FC236}">
                <a16:creationId xmlns:a16="http://schemas.microsoft.com/office/drawing/2014/main" id="{DD812001-EA4D-43A5-19F6-4F6859924703}"/>
              </a:ext>
            </a:extLst>
          </p:cNvPr>
          <p:cNvSpPr/>
          <p:nvPr/>
        </p:nvSpPr>
        <p:spPr>
          <a:xfrm>
            <a:off x="595075" y="629015"/>
            <a:ext cx="5172636" cy="6040726"/>
          </a:xfrm>
          <a:prstGeom prst="rect">
            <a:avLst/>
          </a:prstGeom>
          <a:noFill/>
          <a:ln>
            <a:solidFill>
              <a:srgbClr val="2B4865"/>
            </a:solidFill>
          </a:ln>
          <a:effectLst>
            <a:glow rad="101600">
              <a:srgbClr val="2B4865">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TextBox 14">
            <a:extLst>
              <a:ext uri="{FF2B5EF4-FFF2-40B4-BE49-F238E27FC236}">
                <a16:creationId xmlns:a16="http://schemas.microsoft.com/office/drawing/2014/main" id="{7AB15448-DDD8-84C8-FC9F-134F34D98B3E}"/>
              </a:ext>
            </a:extLst>
          </p:cNvPr>
          <p:cNvSpPr txBox="1"/>
          <p:nvPr/>
        </p:nvSpPr>
        <p:spPr>
          <a:xfrm>
            <a:off x="702652" y="672767"/>
            <a:ext cx="4957482" cy="5632311"/>
          </a:xfrm>
          <a:prstGeom prst="rect">
            <a:avLst/>
          </a:prstGeom>
          <a:noFill/>
        </p:spPr>
        <p:txBody>
          <a:bodyPr wrap="square" rtlCol="0">
            <a:spAutoFit/>
          </a:bodyPr>
          <a:lstStyle/>
          <a:p>
            <a:pPr algn="ctr"/>
            <a:r>
              <a:rPr lang="en-IN" sz="1500" b="1" u="sng" dirty="0">
                <a:latin typeface="Helvetica" pitchFamily="2" charset="0"/>
                <a:cs typeface="Times New Roman" panose="02020603050405020304" pitchFamily="18" charset="0"/>
              </a:rPr>
              <a:t>Objectives</a:t>
            </a:r>
          </a:p>
          <a:p>
            <a:pPr algn="just"/>
            <a:r>
              <a:rPr lang="en-IN" sz="1500" dirty="0">
                <a:latin typeface="Helvetica" pitchFamily="2" charset="0"/>
                <a:cs typeface="Times New Roman" panose="02020603050405020304" pitchFamily="18" charset="0"/>
              </a:rPr>
              <a:t>The main objective of our project is to make a tour guide application. The motive is to minimize the barriers of the language between the locals and the tourists. Over time we had faced a lot of problem when we visit any kind of heritages, we either don’t get a proper tour guide or the guide sometimes lack knowledge of the foreign language or knows a little about the place. It is also observed that sometimes local-guides does not show proper places and do it casually and takes the extra profit from the foreign who is unaware of the tricks of the guides which was under his sleeves all the time.</a:t>
            </a:r>
          </a:p>
          <a:p>
            <a:pPr algn="just"/>
            <a:r>
              <a:rPr lang="en-IN" sz="1500" dirty="0">
                <a:latin typeface="Helvetica" pitchFamily="2" charset="0"/>
                <a:cs typeface="Times New Roman" panose="02020603050405020304" pitchFamily="18" charset="0"/>
              </a:rPr>
              <a:t>So, this app will tell about the famous tourist attractions with proper information and with language preference without any extra cost. This will help the tourism industry to grow a lot and will generate a revenue for the government. It will also grow the interest of the tourist to visit the place more often and would like to know more about the place. It can also help the students who are on educational tour with the usage of this app and can promote education on a higher level. It will enrich the them about the heritages which they had read only in books but now can visualise with proper information at the same time. </a:t>
            </a:r>
          </a:p>
        </p:txBody>
      </p:sp>
      <p:grpSp>
        <p:nvGrpSpPr>
          <p:cNvPr id="16" name="Group 15">
            <a:extLst>
              <a:ext uri="{FF2B5EF4-FFF2-40B4-BE49-F238E27FC236}">
                <a16:creationId xmlns:a16="http://schemas.microsoft.com/office/drawing/2014/main" id="{A60A0EC9-E91C-3615-71FB-3494A5203907}"/>
              </a:ext>
            </a:extLst>
          </p:cNvPr>
          <p:cNvGrpSpPr/>
          <p:nvPr/>
        </p:nvGrpSpPr>
        <p:grpSpPr>
          <a:xfrm>
            <a:off x="7904385" y="629015"/>
            <a:ext cx="4194159" cy="4545106"/>
            <a:chOff x="7889602" y="161365"/>
            <a:chExt cx="4194159" cy="4545106"/>
          </a:xfrm>
        </p:grpSpPr>
        <p:pic>
          <p:nvPicPr>
            <p:cNvPr id="17" name="Picture 16">
              <a:extLst>
                <a:ext uri="{FF2B5EF4-FFF2-40B4-BE49-F238E27FC236}">
                  <a16:creationId xmlns:a16="http://schemas.microsoft.com/office/drawing/2014/main" id="{8AD42755-9D0B-9ACE-D32C-CB7EB71A8AAE}"/>
                </a:ext>
              </a:extLst>
            </p:cNvPr>
            <p:cNvPicPr>
              <a:picLocks noChangeAspect="1"/>
            </p:cNvPicPr>
            <p:nvPr/>
          </p:nvPicPr>
          <p:blipFill>
            <a:blip r:embed="rId3"/>
            <a:stretch>
              <a:fillRect/>
            </a:stretch>
          </p:blipFill>
          <p:spPr>
            <a:xfrm>
              <a:off x="7889602" y="161365"/>
              <a:ext cx="4194159" cy="4545106"/>
            </a:xfrm>
            <a:prstGeom prst="rect">
              <a:avLst/>
            </a:prstGeom>
          </p:spPr>
        </p:pic>
        <p:sp>
          <p:nvSpPr>
            <p:cNvPr id="18" name="TextBox 17">
              <a:extLst>
                <a:ext uri="{FF2B5EF4-FFF2-40B4-BE49-F238E27FC236}">
                  <a16:creationId xmlns:a16="http://schemas.microsoft.com/office/drawing/2014/main" id="{F0510C77-D5A1-7F9C-7B47-ADB05D0A62CA}"/>
                </a:ext>
              </a:extLst>
            </p:cNvPr>
            <p:cNvSpPr txBox="1"/>
            <p:nvPr/>
          </p:nvSpPr>
          <p:spPr>
            <a:xfrm>
              <a:off x="8113059" y="340659"/>
              <a:ext cx="3747247" cy="4016484"/>
            </a:xfrm>
            <a:prstGeom prst="rect">
              <a:avLst/>
            </a:prstGeom>
            <a:noFill/>
          </p:spPr>
          <p:txBody>
            <a:bodyPr wrap="square" rtlCol="0">
              <a:spAutoFit/>
            </a:bodyPr>
            <a:lstStyle/>
            <a:p>
              <a:pPr algn="just"/>
              <a:r>
                <a:rPr lang="en-IN" sz="1500" b="1" u="sng" dirty="0">
                  <a:latin typeface="Helvetica" pitchFamily="2" charset="0"/>
                  <a:cs typeface="Times New Roman" panose="02020603050405020304" pitchFamily="18" charset="0"/>
                </a:rPr>
                <a:t>Problems Faced:-</a:t>
              </a:r>
            </a:p>
            <a:p>
              <a:pPr algn="just"/>
              <a:r>
                <a:rPr lang="en-IN" sz="1500" dirty="0">
                  <a:latin typeface="Helvetica" pitchFamily="2" charset="0"/>
                  <a:cs typeface="Times New Roman" panose="02020603050405020304" pitchFamily="18" charset="0"/>
                </a:rPr>
                <a:t>1) Guides nowadays have less knowledge of the heritages.</a:t>
              </a:r>
            </a:p>
            <a:p>
              <a:pPr algn="just"/>
              <a:r>
                <a:rPr lang="en-IN" sz="1500" dirty="0">
                  <a:latin typeface="Helvetica" pitchFamily="2" charset="0"/>
                  <a:cs typeface="Times New Roman" panose="02020603050405020304" pitchFamily="18" charset="0"/>
                </a:rPr>
                <a:t>2) Tourist often lose their interests on the heritages sites.</a:t>
              </a:r>
            </a:p>
            <a:p>
              <a:pPr algn="just"/>
              <a:r>
                <a:rPr lang="en-IN" sz="1500" dirty="0">
                  <a:latin typeface="Helvetica" pitchFamily="2" charset="0"/>
                  <a:cs typeface="Times New Roman" panose="02020603050405020304" pitchFamily="18" charset="0"/>
                </a:rPr>
                <a:t>3) Problems arise with language problems.</a:t>
              </a:r>
            </a:p>
            <a:p>
              <a:pPr algn="just"/>
              <a:r>
                <a:rPr lang="en-IN" sz="1500" dirty="0">
                  <a:latin typeface="Helvetica" pitchFamily="2" charset="0"/>
                  <a:cs typeface="Times New Roman" panose="02020603050405020304" pitchFamily="18" charset="0"/>
                </a:rPr>
                <a:t>4) Tour and travel companies provide a guide with a lot of extra cost and guides are sometimes not up to the  mark.</a:t>
              </a:r>
            </a:p>
            <a:p>
              <a:pPr algn="just"/>
              <a:r>
                <a:rPr lang="en-IN" sz="1500" dirty="0">
                  <a:latin typeface="Helvetica" pitchFamily="2" charset="0"/>
                  <a:cs typeface="Times New Roman" panose="02020603050405020304" pitchFamily="18" charset="0"/>
                </a:rPr>
                <a:t>5) Even local guides charges an extra cost and separately charges cost for the translators.</a:t>
              </a:r>
            </a:p>
            <a:p>
              <a:pPr algn="just"/>
              <a:r>
                <a:rPr lang="en-IN" sz="1500" dirty="0">
                  <a:latin typeface="Helvetica" pitchFamily="2" charset="0"/>
                  <a:cs typeface="Times New Roman" panose="02020603050405020304" pitchFamily="18" charset="0"/>
                </a:rPr>
                <a:t>6) Schools sometimes cannot afford an guide for an extra charge and it would prove beneficiary for the school cutting down the extra expenditure.</a:t>
              </a:r>
            </a:p>
          </p:txBody>
        </p:sp>
      </p:grpSp>
      <p:grpSp>
        <p:nvGrpSpPr>
          <p:cNvPr id="23" name="Group 22">
            <a:extLst>
              <a:ext uri="{FF2B5EF4-FFF2-40B4-BE49-F238E27FC236}">
                <a16:creationId xmlns:a16="http://schemas.microsoft.com/office/drawing/2014/main" id="{644AA8B5-B1B4-DB7F-6A4F-93BDC2558358}"/>
              </a:ext>
            </a:extLst>
          </p:cNvPr>
          <p:cNvGrpSpPr/>
          <p:nvPr/>
        </p:nvGrpSpPr>
        <p:grpSpPr>
          <a:xfrm>
            <a:off x="6053847" y="208208"/>
            <a:ext cx="1686688" cy="6272862"/>
            <a:chOff x="6053847" y="208208"/>
            <a:chExt cx="1686688" cy="6272862"/>
          </a:xfrm>
        </p:grpSpPr>
        <p:pic>
          <p:nvPicPr>
            <p:cNvPr id="19" name="Picture 2" descr="Image result for location icons">
              <a:extLst>
                <a:ext uri="{FF2B5EF4-FFF2-40B4-BE49-F238E27FC236}">
                  <a16:creationId xmlns:a16="http://schemas.microsoft.com/office/drawing/2014/main" id="{F60FCAEC-798C-BCC3-08AD-8E7B3CECCC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3949" y="208208"/>
              <a:ext cx="766483" cy="766483"/>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7124774B-CCC4-D044-2D28-D2B0865CD2A2}"/>
                </a:ext>
              </a:extLst>
            </p:cNvPr>
            <p:cNvGrpSpPr/>
            <p:nvPr/>
          </p:nvGrpSpPr>
          <p:grpSpPr>
            <a:xfrm>
              <a:off x="6053847" y="1102246"/>
              <a:ext cx="1686688" cy="5378824"/>
              <a:chOff x="5873461" y="994257"/>
              <a:chExt cx="1686688" cy="5378824"/>
            </a:xfrm>
          </p:grpSpPr>
          <p:sp>
            <p:nvSpPr>
              <p:cNvPr id="21" name="Rectangle 20">
                <a:extLst>
                  <a:ext uri="{FF2B5EF4-FFF2-40B4-BE49-F238E27FC236}">
                    <a16:creationId xmlns:a16="http://schemas.microsoft.com/office/drawing/2014/main" id="{C5F8BC53-3CB7-6954-EA61-F7E2E64A953B}"/>
                  </a:ext>
                </a:extLst>
              </p:cNvPr>
              <p:cNvSpPr/>
              <p:nvPr/>
            </p:nvSpPr>
            <p:spPr>
              <a:xfrm>
                <a:off x="5873461" y="994257"/>
                <a:ext cx="1686688" cy="5378824"/>
              </a:xfrm>
              <a:prstGeom prst="rect">
                <a:avLst/>
              </a:prstGeom>
              <a:solidFill>
                <a:srgbClr val="4CACBC"/>
              </a:solidFill>
              <a:ln w="57150">
                <a:solidFill>
                  <a:srgbClr val="003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22" name="TextBox 21">
                <a:extLst>
                  <a:ext uri="{FF2B5EF4-FFF2-40B4-BE49-F238E27FC236}">
                    <a16:creationId xmlns:a16="http://schemas.microsoft.com/office/drawing/2014/main" id="{A16CB976-7B43-241D-9B3B-031669526BA5}"/>
                  </a:ext>
                </a:extLst>
              </p:cNvPr>
              <p:cNvSpPr txBox="1"/>
              <p:nvPr/>
            </p:nvSpPr>
            <p:spPr>
              <a:xfrm>
                <a:off x="5934635" y="1080248"/>
                <a:ext cx="1541930" cy="5078313"/>
              </a:xfrm>
              <a:prstGeom prst="rect">
                <a:avLst/>
              </a:prstGeom>
              <a:noFill/>
            </p:spPr>
            <p:txBody>
              <a:bodyPr wrap="square" rtlCol="0">
                <a:spAutoFit/>
              </a:bodyPr>
              <a:lstStyle/>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p>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p>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a:t>
                </a:r>
              </a:p>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p>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p>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p>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p>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p>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a:t>
                </a:r>
              </a:p>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p>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p>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p>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p>
              <a:p>
                <a:pPr algn="ctr"/>
                <a:endPar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p>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p>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p>
            </p:txBody>
          </p:sp>
        </p:grpSp>
      </p:grpSp>
      <p:pic>
        <p:nvPicPr>
          <p:cNvPr id="24" name="Picture 6" descr="Image result for TOURIST icons">
            <a:extLst>
              <a:ext uri="{FF2B5EF4-FFF2-40B4-BE49-F238E27FC236}">
                <a16:creationId xmlns:a16="http://schemas.microsoft.com/office/drawing/2014/main" id="{C9EDBEF2-5FF7-1BE1-81FD-9497589FA8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2467" y="5174122"/>
            <a:ext cx="1381936" cy="13069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5" name="Picture 4" descr="Image result for EARTH icons">
            <a:extLst>
              <a:ext uri="{FF2B5EF4-FFF2-40B4-BE49-F238E27FC236}">
                <a16:creationId xmlns:a16="http://schemas.microsoft.com/office/drawing/2014/main" id="{7DDFC615-6C32-DD17-70EB-5D76AA0D6B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33259" y="6001868"/>
            <a:ext cx="667873" cy="667873"/>
          </a:xfrm>
          <a:prstGeom prst="rect">
            <a:avLst/>
          </a:prstGeom>
          <a:solidFill>
            <a:srgbClr val="4CACBC"/>
          </a:solidFill>
        </p:spPr>
      </p:pic>
    </p:spTree>
    <p:extLst>
      <p:ext uri="{BB962C8B-B14F-4D97-AF65-F5344CB8AC3E}">
        <p14:creationId xmlns:p14="http://schemas.microsoft.com/office/powerpoint/2010/main" val="1071899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BED4B3-CCF9-1184-C9A4-D407647531B8}"/>
              </a:ext>
            </a:extLst>
          </p:cNvPr>
          <p:cNvSpPr/>
          <p:nvPr/>
        </p:nvSpPr>
        <p:spPr>
          <a:xfrm>
            <a:off x="0" y="0"/>
            <a:ext cx="12192000" cy="6858000"/>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path path="circle">
              <a:fillToRect l="100000" t="100000"/>
            </a:path>
            <a:tileRect r="-100000" b="-100000"/>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 name="Group 2">
            <a:extLst>
              <a:ext uri="{FF2B5EF4-FFF2-40B4-BE49-F238E27FC236}">
                <a16:creationId xmlns:a16="http://schemas.microsoft.com/office/drawing/2014/main" id="{8440CE70-EB99-987B-B28C-08A55E76E015}"/>
              </a:ext>
            </a:extLst>
          </p:cNvPr>
          <p:cNvGrpSpPr/>
          <p:nvPr/>
        </p:nvGrpSpPr>
        <p:grpSpPr>
          <a:xfrm>
            <a:off x="93456" y="98331"/>
            <a:ext cx="2091408" cy="669184"/>
            <a:chOff x="93456" y="98331"/>
            <a:chExt cx="2091408" cy="669184"/>
          </a:xfrm>
        </p:grpSpPr>
        <p:cxnSp>
          <p:nvCxnSpPr>
            <p:cNvPr id="4" name="Straight Connector 3">
              <a:extLst>
                <a:ext uri="{FF2B5EF4-FFF2-40B4-BE49-F238E27FC236}">
                  <a16:creationId xmlns:a16="http://schemas.microsoft.com/office/drawing/2014/main" id="{A9403597-B36D-75F8-C33E-657E72B59D87}"/>
                </a:ext>
              </a:extLst>
            </p:cNvPr>
            <p:cNvCxnSpPr>
              <a:cxnSpLocks/>
            </p:cNvCxnSpPr>
            <p:nvPr/>
          </p:nvCxnSpPr>
          <p:spPr>
            <a:xfrm>
              <a:off x="504404" y="98331"/>
              <a:ext cx="0" cy="627810"/>
            </a:xfrm>
            <a:prstGeom prst="line">
              <a:avLst/>
            </a:prstGeom>
            <a:ln w="19050"/>
          </p:spPr>
          <p:style>
            <a:lnRef idx="1">
              <a:schemeClr val="dk1"/>
            </a:lnRef>
            <a:fillRef idx="0">
              <a:schemeClr val="dk1"/>
            </a:fillRef>
            <a:effectRef idx="0">
              <a:schemeClr val="dk1"/>
            </a:effectRef>
            <a:fontRef idx="minor">
              <a:schemeClr val="tx1"/>
            </a:fontRef>
          </p:style>
        </p:cxnSp>
        <p:grpSp>
          <p:nvGrpSpPr>
            <p:cNvPr id="5" name="Group 4">
              <a:extLst>
                <a:ext uri="{FF2B5EF4-FFF2-40B4-BE49-F238E27FC236}">
                  <a16:creationId xmlns:a16="http://schemas.microsoft.com/office/drawing/2014/main" id="{44D07B15-0277-C258-AD24-643990D2CEB5}"/>
                </a:ext>
              </a:extLst>
            </p:cNvPr>
            <p:cNvGrpSpPr/>
            <p:nvPr/>
          </p:nvGrpSpPr>
          <p:grpSpPr>
            <a:xfrm>
              <a:off x="93456" y="98331"/>
              <a:ext cx="2091408" cy="669184"/>
              <a:chOff x="93456" y="98331"/>
              <a:chExt cx="2091408" cy="669184"/>
            </a:xfrm>
          </p:grpSpPr>
          <p:cxnSp>
            <p:nvCxnSpPr>
              <p:cNvPr id="6" name="Straight Connector 5">
                <a:extLst>
                  <a:ext uri="{FF2B5EF4-FFF2-40B4-BE49-F238E27FC236}">
                    <a16:creationId xmlns:a16="http://schemas.microsoft.com/office/drawing/2014/main" id="{51856F70-608F-F7D5-5291-8329377CEB3F}"/>
                  </a:ext>
                </a:extLst>
              </p:cNvPr>
              <p:cNvCxnSpPr>
                <a:cxnSpLocks/>
              </p:cNvCxnSpPr>
              <p:nvPr/>
            </p:nvCxnSpPr>
            <p:spPr>
              <a:xfrm flipH="1">
                <a:off x="96230" y="519954"/>
                <a:ext cx="685800" cy="0"/>
              </a:xfrm>
              <a:prstGeom prst="line">
                <a:avLst/>
              </a:prstGeom>
              <a:ln w="19050"/>
            </p:spPr>
            <p:style>
              <a:lnRef idx="1">
                <a:schemeClr val="dk1"/>
              </a:lnRef>
              <a:fillRef idx="0">
                <a:schemeClr val="dk1"/>
              </a:fillRef>
              <a:effectRef idx="0">
                <a:schemeClr val="dk1"/>
              </a:effectRef>
              <a:fontRef idx="minor">
                <a:schemeClr val="tx1"/>
              </a:fontRef>
            </p:style>
          </p:cxnSp>
          <p:pic>
            <p:nvPicPr>
              <p:cNvPr id="7" name="Picture 2">
                <a:extLst>
                  <a:ext uri="{FF2B5EF4-FFF2-40B4-BE49-F238E27FC236}">
                    <a16:creationId xmlns:a16="http://schemas.microsoft.com/office/drawing/2014/main" id="{2ABCBEB4-33B2-154E-2288-01864DD8A7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07715" y="98331"/>
                <a:ext cx="385203" cy="408174"/>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31750"/>
              </a:effectLst>
            </p:spPr>
          </p:pic>
          <p:sp>
            <p:nvSpPr>
              <p:cNvPr id="8" name="TextBox 7">
                <a:extLst>
                  <a:ext uri="{FF2B5EF4-FFF2-40B4-BE49-F238E27FC236}">
                    <a16:creationId xmlns:a16="http://schemas.microsoft.com/office/drawing/2014/main" id="{AE68B397-C747-9B5A-B059-E65BF6156B4B}"/>
                  </a:ext>
                </a:extLst>
              </p:cNvPr>
              <p:cNvSpPr txBox="1"/>
              <p:nvPr/>
            </p:nvSpPr>
            <p:spPr>
              <a:xfrm>
                <a:off x="439130" y="135295"/>
                <a:ext cx="1745734" cy="307777"/>
              </a:xfrm>
              <a:prstGeom prst="rect">
                <a:avLst/>
              </a:prstGeom>
              <a:noFill/>
            </p:spPr>
            <p:txBody>
              <a:bodyPr wrap="square" rtlCol="0">
                <a:spAutoFit/>
              </a:bodyPr>
              <a:lstStyle/>
              <a:p>
                <a:r>
                  <a:rPr lang="en-IN" sz="1400" b="1" i="1" dirty="0">
                    <a:solidFill>
                      <a:schemeClr val="accent1"/>
                    </a:solidFill>
                    <a:effectLst>
                      <a:outerShdw blurRad="38100" dist="38100" dir="2700000" algn="tl">
                        <a:srgbClr val="000000">
                          <a:alpha val="43137"/>
                        </a:srgbClr>
                      </a:outerShdw>
                    </a:effectLst>
                  </a:rPr>
                  <a:t>REAL TIME ANALYSIS</a:t>
                </a:r>
                <a:endParaRPr lang="en-IN" sz="1600" b="1" i="1" dirty="0">
                  <a:solidFill>
                    <a:schemeClr val="accent1"/>
                  </a:solidFill>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EC0371A8-028E-41A8-43A4-1A4403AF31BE}"/>
                  </a:ext>
                </a:extLst>
              </p:cNvPr>
              <p:cNvSpPr txBox="1"/>
              <p:nvPr/>
            </p:nvSpPr>
            <p:spPr>
              <a:xfrm>
                <a:off x="93456" y="490516"/>
                <a:ext cx="408163" cy="276999"/>
              </a:xfrm>
              <a:prstGeom prst="rect">
                <a:avLst/>
              </a:prstGeom>
              <a:noFill/>
            </p:spPr>
            <p:txBody>
              <a:bodyPr wrap="square" rtlCol="0">
                <a:spAutoFit/>
              </a:bodyPr>
              <a:lstStyle/>
              <a:p>
                <a:r>
                  <a:rPr lang="en-IN" sz="1200" b="1" dirty="0">
                    <a:effectLst>
                      <a:outerShdw blurRad="38100" dist="38100" dir="2700000" algn="tl">
                        <a:srgbClr val="000000">
                          <a:alpha val="43137"/>
                        </a:srgbClr>
                      </a:outerShdw>
                    </a:effectLst>
                  </a:rPr>
                  <a:t>04</a:t>
                </a:r>
              </a:p>
            </p:txBody>
          </p:sp>
        </p:grpSp>
      </p:grpSp>
      <p:sp>
        <p:nvSpPr>
          <p:cNvPr id="11" name="Rectangle 10">
            <a:extLst>
              <a:ext uri="{FF2B5EF4-FFF2-40B4-BE49-F238E27FC236}">
                <a16:creationId xmlns:a16="http://schemas.microsoft.com/office/drawing/2014/main" id="{09BC6C3B-6215-4935-E407-12735EAFF6EC}"/>
              </a:ext>
            </a:extLst>
          </p:cNvPr>
          <p:cNvSpPr/>
          <p:nvPr/>
        </p:nvSpPr>
        <p:spPr>
          <a:xfrm>
            <a:off x="595074" y="629015"/>
            <a:ext cx="11387371" cy="6040726"/>
          </a:xfrm>
          <a:prstGeom prst="rect">
            <a:avLst/>
          </a:prstGeom>
          <a:noFill/>
          <a:ln>
            <a:solidFill>
              <a:schemeClr val="accent4">
                <a:lumMod val="60000"/>
                <a:lumOff val="40000"/>
              </a:schemeClr>
            </a:solidFill>
          </a:ln>
          <a:effectLst/>
          <a:scene3d>
            <a:camera prst="obliqueTopLeft"/>
            <a:lightRig rig="flat" dir="t"/>
          </a:scene3d>
          <a:sp3d extrusionH="50800" prstMaterial="plastic">
            <a:bevelT w="190500" h="889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1026" name="Picture 2" descr="Lost Traveller Illustration">
            <a:extLst>
              <a:ext uri="{FF2B5EF4-FFF2-40B4-BE49-F238E27FC236}">
                <a16:creationId xmlns:a16="http://schemas.microsoft.com/office/drawing/2014/main" id="{C50C86BF-509F-2812-BD51-1A6EDA81EF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2099" y="4470912"/>
            <a:ext cx="2714621" cy="203596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7E03ED3-AE43-2E20-E265-58FAC0CE6FA5}"/>
              </a:ext>
            </a:extLst>
          </p:cNvPr>
          <p:cNvSpPr txBox="1"/>
          <p:nvPr/>
        </p:nvSpPr>
        <p:spPr>
          <a:xfrm>
            <a:off x="680797" y="705898"/>
            <a:ext cx="11215924" cy="3970318"/>
          </a:xfrm>
          <a:prstGeom prst="rect">
            <a:avLst/>
          </a:prstGeom>
          <a:noFill/>
        </p:spPr>
        <p:txBody>
          <a:bodyPr wrap="square" rtlCol="0">
            <a:spAutoFit/>
          </a:bodyPr>
          <a:lstStyle/>
          <a:p>
            <a:r>
              <a:rPr lang="en-IN" sz="1400" b="1" dirty="0">
                <a:latin typeface="Helvetica" pitchFamily="2" charset="0"/>
              </a:rPr>
              <a:t>Why this project in the first place? </a:t>
            </a:r>
            <a:r>
              <a:rPr lang="en-IN" sz="1400" dirty="0">
                <a:latin typeface="Helvetica" pitchFamily="2" charset="0"/>
              </a:rPr>
              <a:t>This is the first question that arises in everyone’s mind. While explaining this question we need to go for the real time scenario. It has been observed many a times that the tourists has lost their interest in many historical and heritage places due to the tourist who has communication problem or lack of knowledge. Sometimes the travel companies does profit much more just by hiring non-professional guides or the local guides. So this affects the tourism sector. This can be solved by this app. </a:t>
            </a:r>
          </a:p>
          <a:p>
            <a:r>
              <a:rPr lang="en-IN" sz="1400" dirty="0">
                <a:latin typeface="Helvetica" pitchFamily="2" charset="0"/>
              </a:rPr>
              <a:t>The solution is quite simple and i.e. by using this app. Now the question arises- “</a:t>
            </a:r>
            <a:r>
              <a:rPr lang="en-IN" sz="1400" b="1" dirty="0">
                <a:latin typeface="Helvetica" pitchFamily="2" charset="0"/>
              </a:rPr>
              <a:t>Why and How?</a:t>
            </a:r>
            <a:r>
              <a:rPr lang="en-IN" sz="1400" dirty="0">
                <a:latin typeface="Helvetica" pitchFamily="2" charset="0"/>
              </a:rPr>
              <a:t>”. So, first analysing the Why part we can give a small real time example. Supposedly, there is a foreigner tourist so now there is a language barrier as the guide might now know the foreign language so there comes the translator to solve this problem but many times it has been observed that the guide incorrectly guide the tourist and give wrong information and improper explanation on the place. So this results in the loss of interest of the tourist. Here comes our app to rescue from this situation. So now we need to explain the How part.</a:t>
            </a:r>
          </a:p>
          <a:p>
            <a:r>
              <a:rPr lang="en-IN" sz="1400" dirty="0">
                <a:latin typeface="Helvetica" pitchFamily="2" charset="0"/>
              </a:rPr>
              <a:t>The app will work on tourist’s preference and it’s a website form so it will not occupy the permanent memory space of the device. It will use a VPA voice as well as text assistant to explain the information of the place. We will try to accommodate a algorithm approach how to roam and proceed further in a particular place. Say we are in “The Great Indian Museum” the app will try to give a algorithmic approach to visit from one department to another say pre-historic department to Egyptian Civilization Department. When in a city it will give the possibilities of the tourist places in a city. Now the tourist comes to Birla Mandir, the user needs to select the tourist choice of that place and the information will come on the website or app on the screen along with voice format if the user’s want. Then the algorithmic approach will start with voice and text support. </a:t>
            </a:r>
          </a:p>
          <a:p>
            <a:r>
              <a:rPr lang="en-IN" sz="1400" dirty="0">
                <a:latin typeface="Helvetica" pitchFamily="2" charset="0"/>
              </a:rPr>
              <a:t>So this approach with online tourist guide app will increase the profit of tourism sector and might bring a revolutionary thing in the tourism sector.</a:t>
            </a:r>
          </a:p>
        </p:txBody>
      </p:sp>
    </p:spTree>
    <p:extLst>
      <p:ext uri="{BB962C8B-B14F-4D97-AF65-F5344CB8AC3E}">
        <p14:creationId xmlns:p14="http://schemas.microsoft.com/office/powerpoint/2010/main" val="4101790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F95466-11D2-F19F-4251-58C8E10B288B}"/>
              </a:ext>
            </a:extLst>
          </p:cNvPr>
          <p:cNvSpPr/>
          <p:nvPr/>
        </p:nvSpPr>
        <p:spPr>
          <a:xfrm>
            <a:off x="0" y="0"/>
            <a:ext cx="12192000" cy="6858000"/>
          </a:xfrm>
          <a:prstGeom prst="rect">
            <a:avLst/>
          </a:prstGeom>
          <a:gradFill flip="none" rotWithShape="1">
            <a:gsLst>
              <a:gs pos="0">
                <a:srgbClr val="92B4EC">
                  <a:tint val="66000"/>
                  <a:satMod val="160000"/>
                </a:srgbClr>
              </a:gs>
              <a:gs pos="50000">
                <a:srgbClr val="92B4EC">
                  <a:tint val="44500"/>
                  <a:satMod val="160000"/>
                </a:srgbClr>
              </a:gs>
              <a:gs pos="100000">
                <a:srgbClr val="92B4EC">
                  <a:tint val="23500"/>
                  <a:satMod val="160000"/>
                </a:srgbClr>
              </a:gs>
            </a:gsLst>
            <a:path path="circle">
              <a:fillToRect l="50000" t="50000" r="50000" b="50000"/>
            </a:path>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6" name="Group 15">
            <a:extLst>
              <a:ext uri="{FF2B5EF4-FFF2-40B4-BE49-F238E27FC236}">
                <a16:creationId xmlns:a16="http://schemas.microsoft.com/office/drawing/2014/main" id="{69649E5F-5879-B76A-0961-1C1AB8419F17}"/>
              </a:ext>
            </a:extLst>
          </p:cNvPr>
          <p:cNvGrpSpPr/>
          <p:nvPr/>
        </p:nvGrpSpPr>
        <p:grpSpPr>
          <a:xfrm>
            <a:off x="96230" y="98331"/>
            <a:ext cx="685800" cy="627810"/>
            <a:chOff x="96230" y="98331"/>
            <a:chExt cx="685800" cy="627810"/>
          </a:xfrm>
        </p:grpSpPr>
        <p:cxnSp>
          <p:nvCxnSpPr>
            <p:cNvPr id="17" name="Straight Connector 16">
              <a:extLst>
                <a:ext uri="{FF2B5EF4-FFF2-40B4-BE49-F238E27FC236}">
                  <a16:creationId xmlns:a16="http://schemas.microsoft.com/office/drawing/2014/main" id="{108956DA-6B1C-0D45-4BFB-36DF314EBA4E}"/>
                </a:ext>
              </a:extLst>
            </p:cNvPr>
            <p:cNvCxnSpPr>
              <a:cxnSpLocks/>
            </p:cNvCxnSpPr>
            <p:nvPr/>
          </p:nvCxnSpPr>
          <p:spPr>
            <a:xfrm>
              <a:off x="504404" y="98331"/>
              <a:ext cx="0" cy="627810"/>
            </a:xfrm>
            <a:prstGeom prst="line">
              <a:avLst/>
            </a:prstGeom>
            <a:ln w="1905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2FED57C0-05BD-DE36-5C09-C226FC35DB90}"/>
                </a:ext>
              </a:extLst>
            </p:cNvPr>
            <p:cNvCxnSpPr>
              <a:cxnSpLocks/>
            </p:cNvCxnSpPr>
            <p:nvPr/>
          </p:nvCxnSpPr>
          <p:spPr>
            <a:xfrm flipH="1">
              <a:off x="96230" y="519954"/>
              <a:ext cx="685800" cy="0"/>
            </a:xfrm>
            <a:prstGeom prst="line">
              <a:avLst/>
            </a:prstGeom>
            <a:ln w="19050"/>
          </p:spPr>
          <p:style>
            <a:lnRef idx="1">
              <a:schemeClr val="dk1"/>
            </a:lnRef>
            <a:fillRef idx="0">
              <a:schemeClr val="dk1"/>
            </a:fillRef>
            <a:effectRef idx="0">
              <a:schemeClr val="dk1"/>
            </a:effectRef>
            <a:fontRef idx="minor">
              <a:schemeClr val="tx1"/>
            </a:fontRef>
          </p:style>
        </p:cxnSp>
        <p:pic>
          <p:nvPicPr>
            <p:cNvPr id="19" name="Picture 2" descr="Vector Location Icon, Location Icons, Location Clipart, Location Icon PNG  and Vector with Transparent Background for Free Download">
              <a:extLst>
                <a:ext uri="{FF2B5EF4-FFF2-40B4-BE49-F238E27FC236}">
                  <a16:creationId xmlns:a16="http://schemas.microsoft.com/office/drawing/2014/main" id="{409ADC8A-6FD8-9130-06AB-A1559202A8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30" y="98331"/>
              <a:ext cx="408174" cy="408174"/>
            </a:xfrm>
            <a:prstGeom prst="rect">
              <a:avLst/>
            </a:prstGeom>
            <a:noFill/>
            <a:ln>
              <a:noFill/>
            </a:ln>
            <a:effectLst>
              <a:softEdge rad="63500"/>
            </a:effectLst>
            <a:extLst>
              <a:ext uri="{909E8E84-426E-40DD-AFC4-6F175D3DCCD1}">
                <a14:hiddenFill xmlns:a14="http://schemas.microsoft.com/office/drawing/2010/main">
                  <a:solidFill>
                    <a:srgbClr val="FFFFFF"/>
                  </a:solidFill>
                </a14:hiddenFill>
              </a:ext>
            </a:extLst>
          </p:spPr>
        </p:pic>
      </p:grpSp>
      <p:sp>
        <p:nvSpPr>
          <p:cNvPr id="22" name="TextBox 21">
            <a:extLst>
              <a:ext uri="{FF2B5EF4-FFF2-40B4-BE49-F238E27FC236}">
                <a16:creationId xmlns:a16="http://schemas.microsoft.com/office/drawing/2014/main" id="{7C5A7125-79C6-C5D5-3FE5-4943B45C200D}"/>
              </a:ext>
            </a:extLst>
          </p:cNvPr>
          <p:cNvSpPr txBox="1"/>
          <p:nvPr/>
        </p:nvSpPr>
        <p:spPr>
          <a:xfrm>
            <a:off x="439130" y="155254"/>
            <a:ext cx="1855836" cy="307777"/>
          </a:xfrm>
          <a:prstGeom prst="rect">
            <a:avLst/>
          </a:prstGeom>
          <a:noFill/>
        </p:spPr>
        <p:txBody>
          <a:bodyPr wrap="square" rtlCol="0">
            <a:spAutoFit/>
          </a:bodyPr>
          <a:lstStyle/>
          <a:p>
            <a:r>
              <a:rPr lang="en-IN" sz="1400" b="1" i="1" dirty="0">
                <a:solidFill>
                  <a:schemeClr val="accent1"/>
                </a:solidFill>
                <a:effectLst>
                  <a:outerShdw blurRad="38100" dist="38100" dir="2700000" algn="tl">
                    <a:srgbClr val="000000">
                      <a:alpha val="43137"/>
                    </a:srgbClr>
                  </a:outerShdw>
                </a:effectLst>
              </a:rPr>
              <a:t>TECHNICAL OVERVIEW</a:t>
            </a:r>
            <a:endParaRPr lang="en-IN" sz="1600" b="1" i="1" dirty="0">
              <a:solidFill>
                <a:schemeClr val="accent1"/>
              </a:solidFill>
              <a:effectLst>
                <a:outerShdw blurRad="38100" dist="38100" dir="2700000" algn="tl">
                  <a:srgbClr val="000000">
                    <a:alpha val="43137"/>
                  </a:srgbClr>
                </a:outerShdw>
              </a:effectLst>
            </a:endParaRPr>
          </a:p>
        </p:txBody>
      </p:sp>
      <p:sp>
        <p:nvSpPr>
          <p:cNvPr id="36" name="Rectangle 35">
            <a:extLst>
              <a:ext uri="{FF2B5EF4-FFF2-40B4-BE49-F238E27FC236}">
                <a16:creationId xmlns:a16="http://schemas.microsoft.com/office/drawing/2014/main" id="{3FEA50B4-891A-45CE-DF8C-0E83C6F93CC4}"/>
              </a:ext>
            </a:extLst>
          </p:cNvPr>
          <p:cNvSpPr/>
          <p:nvPr/>
        </p:nvSpPr>
        <p:spPr>
          <a:xfrm>
            <a:off x="179294" y="767515"/>
            <a:ext cx="2017047" cy="2979732"/>
          </a:xfrm>
          <a:prstGeom prst="rect">
            <a:avLst/>
          </a:prstGeom>
          <a:solidFill>
            <a:srgbClr val="B2C8DF">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FCE0FC1D-A5F5-70DE-41F0-7AAC42D6BA57}"/>
              </a:ext>
            </a:extLst>
          </p:cNvPr>
          <p:cNvSpPr txBox="1"/>
          <p:nvPr/>
        </p:nvSpPr>
        <p:spPr>
          <a:xfrm>
            <a:off x="93456" y="490516"/>
            <a:ext cx="408163" cy="276999"/>
          </a:xfrm>
          <a:prstGeom prst="rect">
            <a:avLst/>
          </a:prstGeom>
          <a:noFill/>
        </p:spPr>
        <p:txBody>
          <a:bodyPr wrap="square" rtlCol="0">
            <a:spAutoFit/>
          </a:bodyPr>
          <a:lstStyle/>
          <a:p>
            <a:r>
              <a:rPr lang="en-IN" sz="1200" b="1" dirty="0">
                <a:effectLst>
                  <a:outerShdw blurRad="38100" dist="38100" dir="2700000" algn="tl">
                    <a:srgbClr val="000000">
                      <a:alpha val="43137"/>
                    </a:srgbClr>
                  </a:outerShdw>
                </a:effectLst>
              </a:rPr>
              <a:t>05</a:t>
            </a:r>
          </a:p>
        </p:txBody>
      </p:sp>
      <p:grpSp>
        <p:nvGrpSpPr>
          <p:cNvPr id="28" name="Group 27">
            <a:extLst>
              <a:ext uri="{FF2B5EF4-FFF2-40B4-BE49-F238E27FC236}">
                <a16:creationId xmlns:a16="http://schemas.microsoft.com/office/drawing/2014/main" id="{A5D8BC13-607D-37DB-0994-C6EF29E026B2}"/>
              </a:ext>
            </a:extLst>
          </p:cNvPr>
          <p:cNvGrpSpPr/>
          <p:nvPr/>
        </p:nvGrpSpPr>
        <p:grpSpPr>
          <a:xfrm>
            <a:off x="297537" y="881395"/>
            <a:ext cx="1766047" cy="1084726"/>
            <a:chOff x="297537" y="881395"/>
            <a:chExt cx="1766047" cy="1084726"/>
          </a:xfrm>
        </p:grpSpPr>
        <p:sp>
          <p:nvSpPr>
            <p:cNvPr id="25" name="Rectangle 24">
              <a:extLst>
                <a:ext uri="{FF2B5EF4-FFF2-40B4-BE49-F238E27FC236}">
                  <a16:creationId xmlns:a16="http://schemas.microsoft.com/office/drawing/2014/main" id="{5220E794-1ADA-3218-5571-F01FFBB0FD93}"/>
                </a:ext>
              </a:extLst>
            </p:cNvPr>
            <p:cNvSpPr/>
            <p:nvPr/>
          </p:nvSpPr>
          <p:spPr>
            <a:xfrm>
              <a:off x="297537" y="881395"/>
              <a:ext cx="1766047" cy="1084726"/>
            </a:xfrm>
            <a:prstGeom prst="rect">
              <a:avLst/>
            </a:prstGeom>
            <a:noFill/>
            <a:ln w="19050">
              <a:solidFill>
                <a:srgbClr val="0070C0"/>
              </a:solidFill>
              <a:prstDash val="solid"/>
            </a:ln>
            <a:scene3d>
              <a:camera prst="orthographicFront"/>
              <a:lightRig rig="freezing" dir="t"/>
            </a:scene3d>
            <a:sp3d prstMaterial="metal">
              <a:bevelT w="165100" prst="coolSlant"/>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109BA285-9F24-BD63-BB37-3ACF8C54301C}"/>
                </a:ext>
              </a:extLst>
            </p:cNvPr>
            <p:cNvSpPr txBox="1"/>
            <p:nvPr/>
          </p:nvSpPr>
          <p:spPr>
            <a:xfrm>
              <a:off x="297537" y="1087581"/>
              <a:ext cx="1766046" cy="738664"/>
            </a:xfrm>
            <a:prstGeom prst="rect">
              <a:avLst/>
            </a:prstGeom>
            <a:noFill/>
            <a:ln>
              <a:noFill/>
            </a:ln>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 </a:t>
              </a:r>
              <a:r>
                <a:rPr lang="en-IN" sz="1400" b="1" dirty="0">
                  <a:latin typeface="Helvetica" pitchFamily="2" charset="0"/>
                  <a:cs typeface="Times New Roman" panose="02020603050405020304" pitchFamily="18" charset="0"/>
                </a:rPr>
                <a:t>DATA-SET</a:t>
              </a:r>
            </a:p>
            <a:p>
              <a:pPr algn="ctr"/>
              <a:r>
                <a:rPr lang="en-IN" sz="1400" b="1" dirty="0">
                  <a:latin typeface="Helvetica" pitchFamily="2" charset="0"/>
                  <a:cs typeface="Times New Roman" panose="02020603050405020304" pitchFamily="18" charset="0"/>
                </a:rPr>
                <a:t>&amp; MODEL ON HERITAGES</a:t>
              </a:r>
            </a:p>
          </p:txBody>
        </p:sp>
      </p:grpSp>
      <p:grpSp>
        <p:nvGrpSpPr>
          <p:cNvPr id="35" name="Group 34">
            <a:extLst>
              <a:ext uri="{FF2B5EF4-FFF2-40B4-BE49-F238E27FC236}">
                <a16:creationId xmlns:a16="http://schemas.microsoft.com/office/drawing/2014/main" id="{83133BD4-6F9D-56F9-3C10-E93F02D4BCD6}"/>
              </a:ext>
            </a:extLst>
          </p:cNvPr>
          <p:cNvGrpSpPr/>
          <p:nvPr/>
        </p:nvGrpSpPr>
        <p:grpSpPr>
          <a:xfrm>
            <a:off x="260570" y="2525737"/>
            <a:ext cx="1803014" cy="1169551"/>
            <a:chOff x="262271" y="2836585"/>
            <a:chExt cx="1803014" cy="1169551"/>
          </a:xfrm>
        </p:grpSpPr>
        <p:sp>
          <p:nvSpPr>
            <p:cNvPr id="33" name="Rectangle 32">
              <a:extLst>
                <a:ext uri="{FF2B5EF4-FFF2-40B4-BE49-F238E27FC236}">
                  <a16:creationId xmlns:a16="http://schemas.microsoft.com/office/drawing/2014/main" id="{79A212C2-9598-7249-7A32-ABFC325F8F76}"/>
                </a:ext>
              </a:extLst>
            </p:cNvPr>
            <p:cNvSpPr/>
            <p:nvPr/>
          </p:nvSpPr>
          <p:spPr>
            <a:xfrm>
              <a:off x="299238" y="2886637"/>
              <a:ext cx="1766047" cy="1084726"/>
            </a:xfrm>
            <a:prstGeom prst="rect">
              <a:avLst/>
            </a:prstGeom>
            <a:noFill/>
            <a:ln w="19050">
              <a:solidFill>
                <a:srgbClr val="0070C0"/>
              </a:solidFill>
              <a:prstDash val="solid"/>
            </a:ln>
            <a:scene3d>
              <a:camera prst="orthographicFront"/>
              <a:lightRig rig="freezing" dir="t"/>
            </a:scene3d>
            <a:sp3d prstMaterial="metal">
              <a:bevelT w="165100" prst="coolSlant"/>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0865726E-6319-33B3-6019-2C44B181350E}"/>
                </a:ext>
              </a:extLst>
            </p:cNvPr>
            <p:cNvSpPr txBox="1"/>
            <p:nvPr/>
          </p:nvSpPr>
          <p:spPr>
            <a:xfrm>
              <a:off x="262271" y="2836585"/>
              <a:ext cx="1766046" cy="1169551"/>
            </a:xfrm>
            <a:prstGeom prst="rect">
              <a:avLst/>
            </a:prstGeom>
            <a:noFill/>
            <a:ln>
              <a:noFill/>
            </a:ln>
          </p:spPr>
          <p:txBody>
            <a:bodyPr wrap="square" rtlCol="0">
              <a:spAutoFit/>
            </a:bodyPr>
            <a:lstStyle/>
            <a:p>
              <a:pPr algn="ctr"/>
              <a:r>
                <a:rPr lang="en-IN" sz="1400" b="1" dirty="0">
                  <a:latin typeface="Helvetica" pitchFamily="2" charset="0"/>
                  <a:cs typeface="Times New Roman" panose="02020603050405020304" pitchFamily="18" charset="0"/>
                </a:rPr>
                <a:t> Databases</a:t>
              </a:r>
            </a:p>
            <a:p>
              <a:pPr algn="ctr"/>
              <a:r>
                <a:rPr lang="en-IN" sz="1400" b="1" dirty="0">
                  <a:latin typeface="Helvetica" pitchFamily="2" charset="0"/>
                  <a:cs typeface="Times New Roman" panose="02020603050405020304" pitchFamily="18" charset="0"/>
                </a:rPr>
                <a:t>(H2 as testing database and later on MongoDB or MySQL</a:t>
              </a:r>
            </a:p>
          </p:txBody>
        </p:sp>
      </p:grpSp>
      <p:cxnSp>
        <p:nvCxnSpPr>
          <p:cNvPr id="39" name="Straight Arrow Connector 38">
            <a:extLst>
              <a:ext uri="{FF2B5EF4-FFF2-40B4-BE49-F238E27FC236}">
                <a16:creationId xmlns:a16="http://schemas.microsoft.com/office/drawing/2014/main" id="{F223D0C7-DB5C-8DC0-C042-0D7209F54745}"/>
              </a:ext>
            </a:extLst>
          </p:cNvPr>
          <p:cNvCxnSpPr>
            <a:cxnSpLocks/>
          </p:cNvCxnSpPr>
          <p:nvPr/>
        </p:nvCxnSpPr>
        <p:spPr>
          <a:xfrm>
            <a:off x="1102659" y="1966121"/>
            <a:ext cx="0" cy="609668"/>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58FB84D9-C97E-726E-F64E-CC0F5B4A4AB6}"/>
              </a:ext>
            </a:extLst>
          </p:cNvPr>
          <p:cNvSpPr txBox="1"/>
          <p:nvPr/>
        </p:nvSpPr>
        <p:spPr>
          <a:xfrm>
            <a:off x="129981" y="5625528"/>
            <a:ext cx="2115672" cy="1077218"/>
          </a:xfrm>
          <a:prstGeom prst="rect">
            <a:avLst/>
          </a:prstGeom>
          <a:noFill/>
        </p:spPr>
        <p:txBody>
          <a:bodyPr wrap="square" rtlCol="0">
            <a:spAutoFit/>
          </a:bodyPr>
          <a:lstStyle/>
          <a:p>
            <a:pPr algn="just"/>
            <a:r>
              <a:rPr lang="en-IN" sz="800" dirty="0">
                <a:latin typeface="Helvetica" pitchFamily="2" charset="0"/>
              </a:rPr>
              <a:t>DATA-SET &amp; MODEL ON HERITAGES – PREDICTION-SET</a:t>
            </a:r>
          </a:p>
          <a:p>
            <a:pPr algn="just"/>
            <a:r>
              <a:rPr lang="en-IN" sz="800" dirty="0">
                <a:latin typeface="Helvetica" pitchFamily="2" charset="0"/>
              </a:rPr>
              <a:t>USER’S DETAIL &amp; PREFERRED LANGUAGE- DATABASE</a:t>
            </a:r>
          </a:p>
          <a:p>
            <a:pPr algn="just"/>
            <a:r>
              <a:rPr lang="en-IN" sz="800" dirty="0">
                <a:latin typeface="Helvetica" pitchFamily="2" charset="0"/>
              </a:rPr>
              <a:t>** (AS FAR AS PLANNED AND OVERVIEW CAN BE CHANGED IN FUTURE IF REQUIRED FOR BETTER EFFICIENCY)</a:t>
            </a:r>
          </a:p>
        </p:txBody>
      </p:sp>
      <p:sp>
        <p:nvSpPr>
          <p:cNvPr id="112" name="TextBox 111">
            <a:extLst>
              <a:ext uri="{FF2B5EF4-FFF2-40B4-BE49-F238E27FC236}">
                <a16:creationId xmlns:a16="http://schemas.microsoft.com/office/drawing/2014/main" id="{E70CE432-A370-AECD-94E4-D4D07A8806DD}"/>
              </a:ext>
            </a:extLst>
          </p:cNvPr>
          <p:cNvSpPr txBox="1"/>
          <p:nvPr/>
        </p:nvSpPr>
        <p:spPr>
          <a:xfrm>
            <a:off x="1163369" y="1966121"/>
            <a:ext cx="993733" cy="646331"/>
          </a:xfrm>
          <a:prstGeom prst="rect">
            <a:avLst/>
          </a:prstGeom>
          <a:noFill/>
        </p:spPr>
        <p:txBody>
          <a:bodyPr wrap="square" rtlCol="0">
            <a:spAutoFit/>
          </a:bodyPr>
          <a:lstStyle/>
          <a:p>
            <a:pPr algn="ctr"/>
            <a:r>
              <a:rPr lang="en-IN" sz="1200" b="1" dirty="0">
                <a:latin typeface="Helvetica" pitchFamily="2" charset="0"/>
              </a:rPr>
              <a:t>REQUEST OR </a:t>
            </a:r>
            <a:r>
              <a:rPr lang="en-IN" sz="1100" b="1" dirty="0">
                <a:latin typeface="Helvetica" pitchFamily="2" charset="0"/>
              </a:rPr>
              <a:t>RESPONSE</a:t>
            </a:r>
            <a:r>
              <a:rPr lang="en-IN" sz="1200" b="1" dirty="0">
                <a:latin typeface="Helvetica" pitchFamily="2" charset="0"/>
              </a:rPr>
              <a:t>  </a:t>
            </a:r>
          </a:p>
        </p:txBody>
      </p:sp>
      <p:grpSp>
        <p:nvGrpSpPr>
          <p:cNvPr id="136" name="Group 135">
            <a:extLst>
              <a:ext uri="{FF2B5EF4-FFF2-40B4-BE49-F238E27FC236}">
                <a16:creationId xmlns:a16="http://schemas.microsoft.com/office/drawing/2014/main" id="{99A351E5-1068-A761-094E-9A0A2D1AA8CC}"/>
              </a:ext>
            </a:extLst>
          </p:cNvPr>
          <p:cNvGrpSpPr/>
          <p:nvPr/>
        </p:nvGrpSpPr>
        <p:grpSpPr>
          <a:xfrm>
            <a:off x="3483001" y="197478"/>
            <a:ext cx="6320047" cy="4594412"/>
            <a:chOff x="2740413" y="488576"/>
            <a:chExt cx="6320047" cy="4594412"/>
          </a:xfrm>
        </p:grpSpPr>
        <p:grpSp>
          <p:nvGrpSpPr>
            <p:cNvPr id="135" name="Group 134">
              <a:extLst>
                <a:ext uri="{FF2B5EF4-FFF2-40B4-BE49-F238E27FC236}">
                  <a16:creationId xmlns:a16="http://schemas.microsoft.com/office/drawing/2014/main" id="{20857CC3-3484-5F39-1E0F-FA18B0E627FA}"/>
                </a:ext>
              </a:extLst>
            </p:cNvPr>
            <p:cNvGrpSpPr/>
            <p:nvPr/>
          </p:nvGrpSpPr>
          <p:grpSpPr>
            <a:xfrm>
              <a:off x="2740413" y="488576"/>
              <a:ext cx="6320047" cy="4594412"/>
              <a:chOff x="2740413" y="488576"/>
              <a:chExt cx="6320047" cy="4594412"/>
            </a:xfrm>
          </p:grpSpPr>
          <p:sp>
            <p:nvSpPr>
              <p:cNvPr id="113" name="Rectangle 112">
                <a:extLst>
                  <a:ext uri="{FF2B5EF4-FFF2-40B4-BE49-F238E27FC236}">
                    <a16:creationId xmlns:a16="http://schemas.microsoft.com/office/drawing/2014/main" id="{583D012D-BFFB-54F7-EC1F-6D1A4230BF57}"/>
                  </a:ext>
                </a:extLst>
              </p:cNvPr>
              <p:cNvSpPr/>
              <p:nvPr/>
            </p:nvSpPr>
            <p:spPr>
              <a:xfrm>
                <a:off x="2740413" y="488576"/>
                <a:ext cx="6320047" cy="4594412"/>
              </a:xfrm>
              <a:prstGeom prst="rect">
                <a:avLst/>
              </a:prstGeom>
              <a:solidFill>
                <a:schemeClr val="accent1">
                  <a:lumMod val="60000"/>
                  <a:lumOff val="40000"/>
                </a:schemeClr>
              </a:solidFill>
              <a:ln>
                <a:solidFill>
                  <a:schemeClr val="tx1"/>
                </a:solid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Rounded Corners 1">
                <a:extLst>
                  <a:ext uri="{FF2B5EF4-FFF2-40B4-BE49-F238E27FC236}">
                    <a16:creationId xmlns:a16="http://schemas.microsoft.com/office/drawing/2014/main" id="{39776C77-1250-EF58-AF3C-89B032E1DFA5}"/>
                  </a:ext>
                </a:extLst>
              </p:cNvPr>
              <p:cNvSpPr/>
              <p:nvPr/>
            </p:nvSpPr>
            <p:spPr>
              <a:xfrm>
                <a:off x="2986948" y="629015"/>
                <a:ext cx="5861216" cy="6278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46A59606-281D-D555-1808-A604ABDD5213}"/>
                  </a:ext>
                </a:extLst>
              </p:cNvPr>
              <p:cNvSpPr txBox="1"/>
              <p:nvPr/>
            </p:nvSpPr>
            <p:spPr>
              <a:xfrm>
                <a:off x="3056964" y="712255"/>
                <a:ext cx="5656729" cy="461665"/>
              </a:xfrm>
              <a:prstGeom prst="rect">
                <a:avLst/>
              </a:prstGeom>
              <a:noFill/>
            </p:spPr>
            <p:txBody>
              <a:bodyPr wrap="square" rtlCol="0">
                <a:spAutoFit/>
              </a:bodyPr>
              <a:lstStyle/>
              <a:p>
                <a:pPr algn="just"/>
                <a:r>
                  <a:rPr lang="en-IN" sz="1200" b="1" dirty="0">
                    <a:solidFill>
                      <a:schemeClr val="accent1"/>
                    </a:solidFill>
                    <a:latin typeface="Helvetica" pitchFamily="2" charset="0"/>
                  </a:rPr>
                  <a:t>Determine the location by calculating longitudes and latitude(Reverse Geocoding)</a:t>
                </a:r>
              </a:p>
            </p:txBody>
          </p:sp>
          <p:sp>
            <p:nvSpPr>
              <p:cNvPr id="5" name="Rectangle: Rounded Corners 4">
                <a:extLst>
                  <a:ext uri="{FF2B5EF4-FFF2-40B4-BE49-F238E27FC236}">
                    <a16:creationId xmlns:a16="http://schemas.microsoft.com/office/drawing/2014/main" id="{CDC7954F-FAD8-F084-52A1-68079D637D7E}"/>
                  </a:ext>
                </a:extLst>
              </p:cNvPr>
              <p:cNvSpPr/>
              <p:nvPr/>
            </p:nvSpPr>
            <p:spPr>
              <a:xfrm>
                <a:off x="2954721" y="1512340"/>
                <a:ext cx="5861216" cy="6278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6DDA5223-873D-8D91-AE01-B280024B395D}"/>
                  </a:ext>
                </a:extLst>
              </p:cNvPr>
              <p:cNvSpPr txBox="1"/>
              <p:nvPr/>
            </p:nvSpPr>
            <p:spPr>
              <a:xfrm>
                <a:off x="3088335" y="1595412"/>
                <a:ext cx="5656729" cy="461665"/>
              </a:xfrm>
              <a:prstGeom prst="rect">
                <a:avLst/>
              </a:prstGeom>
              <a:noFill/>
            </p:spPr>
            <p:txBody>
              <a:bodyPr wrap="square" rtlCol="0">
                <a:spAutoFit/>
              </a:bodyPr>
              <a:lstStyle/>
              <a:p>
                <a:pPr algn="just"/>
                <a:r>
                  <a:rPr lang="en-IN" sz="1200" b="1" dirty="0">
                    <a:solidFill>
                      <a:schemeClr val="accent1"/>
                    </a:solidFill>
                    <a:latin typeface="Helvetica" pitchFamily="2" charset="0"/>
                  </a:rPr>
                  <a:t>Fetching all the tourist attractions of that particular place fetched from user’s location by using the trained data-set.</a:t>
                </a:r>
              </a:p>
            </p:txBody>
          </p:sp>
          <p:sp>
            <p:nvSpPr>
              <p:cNvPr id="7" name="Rectangle: Rounded Corners 6">
                <a:extLst>
                  <a:ext uri="{FF2B5EF4-FFF2-40B4-BE49-F238E27FC236}">
                    <a16:creationId xmlns:a16="http://schemas.microsoft.com/office/drawing/2014/main" id="{C4D99893-2259-0B7A-4778-F41F9D7C5427}"/>
                  </a:ext>
                </a:extLst>
              </p:cNvPr>
              <p:cNvSpPr/>
              <p:nvPr/>
            </p:nvSpPr>
            <p:spPr>
              <a:xfrm>
                <a:off x="2972614" y="2384286"/>
                <a:ext cx="5861216" cy="6278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DCC8F04F-D2AC-8923-AFFF-899677AE4B29}"/>
                  </a:ext>
                </a:extLst>
              </p:cNvPr>
              <p:cNvSpPr txBox="1"/>
              <p:nvPr/>
            </p:nvSpPr>
            <p:spPr>
              <a:xfrm>
                <a:off x="3151076" y="2467358"/>
                <a:ext cx="5593988" cy="461665"/>
              </a:xfrm>
              <a:prstGeom prst="rect">
                <a:avLst/>
              </a:prstGeom>
              <a:noFill/>
            </p:spPr>
            <p:txBody>
              <a:bodyPr wrap="square" rtlCol="0">
                <a:spAutoFit/>
              </a:bodyPr>
              <a:lstStyle/>
              <a:p>
                <a:pPr algn="just"/>
                <a:r>
                  <a:rPr lang="en-IN" sz="1200" b="1" dirty="0">
                    <a:solidFill>
                      <a:schemeClr val="accent1"/>
                    </a:solidFill>
                    <a:latin typeface="Helvetica" pitchFamily="2" charset="0"/>
                  </a:rPr>
                  <a:t>Fetching user’s details from the user database that is registered and its language’s details.</a:t>
                </a:r>
              </a:p>
            </p:txBody>
          </p:sp>
          <p:sp>
            <p:nvSpPr>
              <p:cNvPr id="32" name="Rectangle: Rounded Corners 31">
                <a:extLst>
                  <a:ext uri="{FF2B5EF4-FFF2-40B4-BE49-F238E27FC236}">
                    <a16:creationId xmlns:a16="http://schemas.microsoft.com/office/drawing/2014/main" id="{E5AE2648-3F78-E556-C786-BA5F89E62814}"/>
                  </a:ext>
                </a:extLst>
              </p:cNvPr>
              <p:cNvSpPr/>
              <p:nvPr/>
            </p:nvSpPr>
            <p:spPr>
              <a:xfrm>
                <a:off x="2954720" y="3271285"/>
                <a:ext cx="5861216" cy="6278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accent1"/>
                    </a:solidFill>
                    <a:latin typeface="Helvetica" pitchFamily="2" charset="0"/>
                  </a:rPr>
                  <a:t>Fetching all the details about the tourist attraction in a sequential manner selected by the user from the fetched list of tourist attraction from the particular place.</a:t>
                </a:r>
              </a:p>
            </p:txBody>
          </p:sp>
          <p:sp>
            <p:nvSpPr>
              <p:cNvPr id="66" name="Rectangle: Rounded Corners 65">
                <a:extLst>
                  <a:ext uri="{FF2B5EF4-FFF2-40B4-BE49-F238E27FC236}">
                    <a16:creationId xmlns:a16="http://schemas.microsoft.com/office/drawing/2014/main" id="{0C2205E9-9527-08AA-95EE-0FE96AF7B95F}"/>
                  </a:ext>
                </a:extLst>
              </p:cNvPr>
              <p:cNvSpPr/>
              <p:nvPr/>
            </p:nvSpPr>
            <p:spPr>
              <a:xfrm>
                <a:off x="2972614" y="4154610"/>
                <a:ext cx="5861216" cy="6278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100" b="1" dirty="0">
                    <a:solidFill>
                      <a:schemeClr val="accent1"/>
                    </a:solidFill>
                    <a:latin typeface="Helvetica" pitchFamily="2" charset="0"/>
                  </a:rPr>
                  <a:t>Giving a </a:t>
                </a:r>
                <a:r>
                  <a:rPr lang="en-IN" sz="1200" b="1" dirty="0">
                    <a:solidFill>
                      <a:schemeClr val="accent1"/>
                    </a:solidFill>
                    <a:latin typeface="Helvetica" pitchFamily="2" charset="0"/>
                  </a:rPr>
                  <a:t>documentation of the details on the web and telling it with the language preference of the user’s choice.</a:t>
                </a:r>
                <a:endParaRPr lang="en-IN" sz="1100" b="1" dirty="0">
                  <a:solidFill>
                    <a:schemeClr val="accent1"/>
                  </a:solidFill>
                  <a:latin typeface="Helvetica" pitchFamily="2" charset="0"/>
                </a:endParaRPr>
              </a:p>
            </p:txBody>
          </p:sp>
        </p:grpSp>
        <p:cxnSp>
          <p:nvCxnSpPr>
            <p:cNvPr id="114" name="Straight Arrow Connector 113">
              <a:extLst>
                <a:ext uri="{FF2B5EF4-FFF2-40B4-BE49-F238E27FC236}">
                  <a16:creationId xmlns:a16="http://schemas.microsoft.com/office/drawing/2014/main" id="{7D2139DA-8675-8E55-9822-7AEDAB1DC442}"/>
                </a:ext>
              </a:extLst>
            </p:cNvPr>
            <p:cNvCxnSpPr>
              <a:cxnSpLocks/>
            </p:cNvCxnSpPr>
            <p:nvPr/>
          </p:nvCxnSpPr>
          <p:spPr>
            <a:xfrm>
              <a:off x="5884471" y="1256825"/>
              <a:ext cx="0" cy="262755"/>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16" name="Straight Arrow Connector 115">
              <a:extLst>
                <a:ext uri="{FF2B5EF4-FFF2-40B4-BE49-F238E27FC236}">
                  <a16:creationId xmlns:a16="http://schemas.microsoft.com/office/drawing/2014/main" id="{B5A13C07-883F-D9D7-6C9C-00A42805DD8D}"/>
                </a:ext>
              </a:extLst>
            </p:cNvPr>
            <p:cNvCxnSpPr>
              <a:cxnSpLocks/>
            </p:cNvCxnSpPr>
            <p:nvPr/>
          </p:nvCxnSpPr>
          <p:spPr>
            <a:xfrm>
              <a:off x="5898047" y="3020401"/>
              <a:ext cx="1194" cy="262263"/>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20" name="Straight Arrow Connector 119">
              <a:extLst>
                <a:ext uri="{FF2B5EF4-FFF2-40B4-BE49-F238E27FC236}">
                  <a16:creationId xmlns:a16="http://schemas.microsoft.com/office/drawing/2014/main" id="{82D3A3F8-83FC-E653-7F9B-67C38E7FD68C}"/>
                </a:ext>
              </a:extLst>
            </p:cNvPr>
            <p:cNvCxnSpPr>
              <a:cxnSpLocks/>
            </p:cNvCxnSpPr>
            <p:nvPr/>
          </p:nvCxnSpPr>
          <p:spPr>
            <a:xfrm flipH="1">
              <a:off x="5898047" y="2135340"/>
              <a:ext cx="2389" cy="262213"/>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22" name="Straight Arrow Connector 121">
              <a:extLst>
                <a:ext uri="{FF2B5EF4-FFF2-40B4-BE49-F238E27FC236}">
                  <a16:creationId xmlns:a16="http://schemas.microsoft.com/office/drawing/2014/main" id="{999EA51F-A28C-4D8A-BBE0-55D39DC8BBD2}"/>
                </a:ext>
              </a:extLst>
            </p:cNvPr>
            <p:cNvCxnSpPr>
              <a:cxnSpLocks/>
            </p:cNvCxnSpPr>
            <p:nvPr/>
          </p:nvCxnSpPr>
          <p:spPr>
            <a:xfrm flipH="1">
              <a:off x="5917750" y="3892077"/>
              <a:ext cx="428" cy="24748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cxnSp>
        <p:nvCxnSpPr>
          <p:cNvPr id="134" name="Connector: Elbow 133">
            <a:extLst>
              <a:ext uri="{FF2B5EF4-FFF2-40B4-BE49-F238E27FC236}">
                <a16:creationId xmlns:a16="http://schemas.microsoft.com/office/drawing/2014/main" id="{3D6F19B6-0A4B-AEEC-2C6F-FD2A70582CD0}"/>
              </a:ext>
            </a:extLst>
          </p:cNvPr>
          <p:cNvCxnSpPr>
            <a:stCxn id="25" idx="3"/>
            <a:endCxn id="5" idx="1"/>
          </p:cNvCxnSpPr>
          <p:nvPr/>
        </p:nvCxnSpPr>
        <p:spPr>
          <a:xfrm>
            <a:off x="2063584" y="1423758"/>
            <a:ext cx="1633725" cy="111389"/>
          </a:xfrm>
          <a:prstGeom prst="bentConnector3">
            <a:avLst/>
          </a:prstGeom>
          <a:ln w="1905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grpSp>
        <p:nvGrpSpPr>
          <p:cNvPr id="137" name="Group 136">
            <a:extLst>
              <a:ext uri="{FF2B5EF4-FFF2-40B4-BE49-F238E27FC236}">
                <a16:creationId xmlns:a16="http://schemas.microsoft.com/office/drawing/2014/main" id="{EB23DE77-D432-7777-F47C-C4F93837345E}"/>
              </a:ext>
            </a:extLst>
          </p:cNvPr>
          <p:cNvGrpSpPr/>
          <p:nvPr/>
        </p:nvGrpSpPr>
        <p:grpSpPr>
          <a:xfrm>
            <a:off x="9782266" y="629015"/>
            <a:ext cx="2166655" cy="2962261"/>
            <a:chOff x="9794280" y="412236"/>
            <a:chExt cx="2166655" cy="2962261"/>
          </a:xfrm>
        </p:grpSpPr>
        <p:grpSp>
          <p:nvGrpSpPr>
            <p:cNvPr id="138" name="Group 137">
              <a:extLst>
                <a:ext uri="{FF2B5EF4-FFF2-40B4-BE49-F238E27FC236}">
                  <a16:creationId xmlns:a16="http://schemas.microsoft.com/office/drawing/2014/main" id="{15A8F20F-89A0-2639-FF60-79087E12B89D}"/>
                </a:ext>
              </a:extLst>
            </p:cNvPr>
            <p:cNvGrpSpPr/>
            <p:nvPr/>
          </p:nvGrpSpPr>
          <p:grpSpPr>
            <a:xfrm>
              <a:off x="10735226" y="412236"/>
              <a:ext cx="1225709" cy="1096592"/>
              <a:chOff x="649953" y="4817374"/>
              <a:chExt cx="2017047" cy="1482626"/>
            </a:xfrm>
          </p:grpSpPr>
          <p:sp>
            <p:nvSpPr>
              <p:cNvPr id="148" name="Rectangle 147">
                <a:extLst>
                  <a:ext uri="{FF2B5EF4-FFF2-40B4-BE49-F238E27FC236}">
                    <a16:creationId xmlns:a16="http://schemas.microsoft.com/office/drawing/2014/main" id="{B200D908-8CBC-9967-99F4-049E1DDA91C8}"/>
                  </a:ext>
                </a:extLst>
              </p:cNvPr>
              <p:cNvSpPr/>
              <p:nvPr/>
            </p:nvSpPr>
            <p:spPr>
              <a:xfrm>
                <a:off x="649953" y="4817374"/>
                <a:ext cx="2017047" cy="1482626"/>
              </a:xfrm>
              <a:prstGeom prst="rect">
                <a:avLst/>
              </a:prstGeom>
              <a:solidFill>
                <a:srgbClr val="B2C8DF">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latin typeface="Helvetica" pitchFamily="2" charset="0"/>
                  </a:rPr>
                  <a:t>Front-End</a:t>
                </a:r>
              </a:p>
              <a:p>
                <a:pPr algn="ctr"/>
                <a:r>
                  <a:rPr lang="en-IN" sz="1200" b="1" dirty="0">
                    <a:solidFill>
                      <a:schemeClr val="tx1"/>
                    </a:solidFill>
                    <a:latin typeface="Helvetica" pitchFamily="2" charset="0"/>
                  </a:rPr>
                  <a:t>(ANGULAR / REACT)</a:t>
                </a:r>
              </a:p>
            </p:txBody>
          </p:sp>
          <p:sp>
            <p:nvSpPr>
              <p:cNvPr id="149" name="Rectangle 148">
                <a:extLst>
                  <a:ext uri="{FF2B5EF4-FFF2-40B4-BE49-F238E27FC236}">
                    <a16:creationId xmlns:a16="http://schemas.microsoft.com/office/drawing/2014/main" id="{BFCFA049-07A7-AB8A-9DC3-9353CBC41F67}"/>
                  </a:ext>
                </a:extLst>
              </p:cNvPr>
              <p:cNvSpPr/>
              <p:nvPr/>
            </p:nvSpPr>
            <p:spPr>
              <a:xfrm>
                <a:off x="771924" y="4884260"/>
                <a:ext cx="1766047" cy="1354003"/>
              </a:xfrm>
              <a:prstGeom prst="rect">
                <a:avLst/>
              </a:prstGeom>
              <a:noFill/>
              <a:ln w="19050">
                <a:solidFill>
                  <a:srgbClr val="0070C0"/>
                </a:solidFill>
                <a:prstDash val="solid"/>
              </a:ln>
              <a:scene3d>
                <a:camera prst="orthographicFront"/>
                <a:lightRig rig="freezing" dir="t"/>
              </a:scene3d>
              <a:sp3d prstMaterial="metal">
                <a:bevelT w="165100" prst="coolSlant"/>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0" name="TextBox 149">
                <a:extLst>
                  <a:ext uri="{FF2B5EF4-FFF2-40B4-BE49-F238E27FC236}">
                    <a16:creationId xmlns:a16="http://schemas.microsoft.com/office/drawing/2014/main" id="{9FF9F639-8534-E852-6823-DDDAEFBF634A}"/>
                  </a:ext>
                </a:extLst>
              </p:cNvPr>
              <p:cNvSpPr txBox="1"/>
              <p:nvPr/>
            </p:nvSpPr>
            <p:spPr>
              <a:xfrm>
                <a:off x="782030" y="4940723"/>
                <a:ext cx="1766046" cy="261610"/>
              </a:xfrm>
              <a:prstGeom prst="rect">
                <a:avLst/>
              </a:prstGeom>
              <a:noFill/>
              <a:ln>
                <a:noFill/>
              </a:ln>
            </p:spPr>
            <p:txBody>
              <a:bodyPr wrap="square" rtlCol="0">
                <a:spAutoFit/>
              </a:bodyPr>
              <a:lstStyle/>
              <a:p>
                <a:pPr algn="ctr"/>
                <a:endParaRPr lang="en-IN" sz="1100" b="1" dirty="0">
                  <a:latin typeface="Helvetica" pitchFamily="2" charset="0"/>
                  <a:cs typeface="Times New Roman" panose="02020603050405020304" pitchFamily="18" charset="0"/>
                </a:endParaRPr>
              </a:p>
            </p:txBody>
          </p:sp>
        </p:grpSp>
        <p:grpSp>
          <p:nvGrpSpPr>
            <p:cNvPr id="139" name="Group 138">
              <a:extLst>
                <a:ext uri="{FF2B5EF4-FFF2-40B4-BE49-F238E27FC236}">
                  <a16:creationId xmlns:a16="http://schemas.microsoft.com/office/drawing/2014/main" id="{6E185AC5-D0B9-8F4A-EC5F-CE6CFD906188}"/>
                </a:ext>
              </a:extLst>
            </p:cNvPr>
            <p:cNvGrpSpPr/>
            <p:nvPr/>
          </p:nvGrpSpPr>
          <p:grpSpPr>
            <a:xfrm>
              <a:off x="10735226" y="2277905"/>
              <a:ext cx="1225709" cy="1096592"/>
              <a:chOff x="649953" y="4817374"/>
              <a:chExt cx="2017047" cy="1482626"/>
            </a:xfrm>
          </p:grpSpPr>
          <p:sp>
            <p:nvSpPr>
              <p:cNvPr id="145" name="Rectangle 144">
                <a:extLst>
                  <a:ext uri="{FF2B5EF4-FFF2-40B4-BE49-F238E27FC236}">
                    <a16:creationId xmlns:a16="http://schemas.microsoft.com/office/drawing/2014/main" id="{4560B3C7-96A6-5126-B46F-3C1E4CFF5690}"/>
                  </a:ext>
                </a:extLst>
              </p:cNvPr>
              <p:cNvSpPr/>
              <p:nvPr/>
            </p:nvSpPr>
            <p:spPr>
              <a:xfrm>
                <a:off x="649953" y="4817374"/>
                <a:ext cx="2017047" cy="1482626"/>
              </a:xfrm>
              <a:prstGeom prst="rect">
                <a:avLst/>
              </a:prstGeom>
              <a:solidFill>
                <a:srgbClr val="B2C8DF">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latin typeface="Helvetica" pitchFamily="2" charset="0"/>
                  </a:rPr>
                  <a:t>Front-End</a:t>
                </a:r>
              </a:p>
              <a:p>
                <a:pPr algn="ctr"/>
                <a:r>
                  <a:rPr lang="en-IN" sz="1200" b="1" dirty="0">
                    <a:solidFill>
                      <a:schemeClr val="tx1"/>
                    </a:solidFill>
                    <a:latin typeface="Helvetica" pitchFamily="2" charset="0"/>
                  </a:rPr>
                  <a:t>Cloud Deployment</a:t>
                </a:r>
              </a:p>
              <a:p>
                <a:pPr algn="ctr"/>
                <a:r>
                  <a:rPr lang="en-IN" sz="1200" b="1" dirty="0">
                    <a:solidFill>
                      <a:schemeClr val="tx1"/>
                    </a:solidFill>
                    <a:latin typeface="Helvetica" pitchFamily="2" charset="0"/>
                  </a:rPr>
                  <a:t>(NETLIFY)</a:t>
                </a:r>
              </a:p>
            </p:txBody>
          </p:sp>
          <p:sp>
            <p:nvSpPr>
              <p:cNvPr id="146" name="Rectangle 145">
                <a:extLst>
                  <a:ext uri="{FF2B5EF4-FFF2-40B4-BE49-F238E27FC236}">
                    <a16:creationId xmlns:a16="http://schemas.microsoft.com/office/drawing/2014/main" id="{D9D13F85-BDB8-AC23-BB44-7ECCFA06BB45}"/>
                  </a:ext>
                </a:extLst>
              </p:cNvPr>
              <p:cNvSpPr/>
              <p:nvPr/>
            </p:nvSpPr>
            <p:spPr>
              <a:xfrm>
                <a:off x="771924" y="4884260"/>
                <a:ext cx="1766047" cy="1354003"/>
              </a:xfrm>
              <a:prstGeom prst="rect">
                <a:avLst/>
              </a:prstGeom>
              <a:noFill/>
              <a:ln w="19050">
                <a:solidFill>
                  <a:srgbClr val="0070C0"/>
                </a:solidFill>
                <a:prstDash val="solid"/>
              </a:ln>
              <a:scene3d>
                <a:camera prst="orthographicFront"/>
                <a:lightRig rig="freezing" dir="t"/>
              </a:scene3d>
              <a:sp3d prstMaterial="metal">
                <a:bevelT w="165100" prst="coolSlant"/>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 name="TextBox 146">
                <a:extLst>
                  <a:ext uri="{FF2B5EF4-FFF2-40B4-BE49-F238E27FC236}">
                    <a16:creationId xmlns:a16="http://schemas.microsoft.com/office/drawing/2014/main" id="{58AB00BD-215F-4C07-1A2B-D036BD69009D}"/>
                  </a:ext>
                </a:extLst>
              </p:cNvPr>
              <p:cNvSpPr txBox="1"/>
              <p:nvPr/>
            </p:nvSpPr>
            <p:spPr>
              <a:xfrm>
                <a:off x="782030" y="4940723"/>
                <a:ext cx="1766046" cy="261610"/>
              </a:xfrm>
              <a:prstGeom prst="rect">
                <a:avLst/>
              </a:prstGeom>
              <a:noFill/>
              <a:ln>
                <a:noFill/>
              </a:ln>
            </p:spPr>
            <p:txBody>
              <a:bodyPr wrap="square" rtlCol="0">
                <a:spAutoFit/>
              </a:bodyPr>
              <a:lstStyle/>
              <a:p>
                <a:pPr algn="ctr"/>
                <a:endParaRPr lang="en-IN" sz="1100" b="1" dirty="0">
                  <a:latin typeface="Helvetica" pitchFamily="2" charset="0"/>
                  <a:cs typeface="Times New Roman" panose="02020603050405020304" pitchFamily="18" charset="0"/>
                </a:endParaRPr>
              </a:p>
            </p:txBody>
          </p:sp>
        </p:grpSp>
        <p:cxnSp>
          <p:nvCxnSpPr>
            <p:cNvPr id="140" name="Straight Arrow Connector 139">
              <a:extLst>
                <a:ext uri="{FF2B5EF4-FFF2-40B4-BE49-F238E27FC236}">
                  <a16:creationId xmlns:a16="http://schemas.microsoft.com/office/drawing/2014/main" id="{516F9422-18A7-E347-6750-CE8F761B6B0E}"/>
                </a:ext>
              </a:extLst>
            </p:cNvPr>
            <p:cNvCxnSpPr>
              <a:stCxn id="148" idx="2"/>
              <a:endCxn id="145" idx="0"/>
            </p:cNvCxnSpPr>
            <p:nvPr/>
          </p:nvCxnSpPr>
          <p:spPr>
            <a:xfrm>
              <a:off x="11348081" y="1508828"/>
              <a:ext cx="0" cy="76907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41" name="TextBox 140">
              <a:extLst>
                <a:ext uri="{FF2B5EF4-FFF2-40B4-BE49-F238E27FC236}">
                  <a16:creationId xmlns:a16="http://schemas.microsoft.com/office/drawing/2014/main" id="{F4DEF376-1A36-60FF-B72B-7AAFEE31A782}"/>
                </a:ext>
              </a:extLst>
            </p:cNvPr>
            <p:cNvSpPr txBox="1"/>
            <p:nvPr/>
          </p:nvSpPr>
          <p:spPr>
            <a:xfrm>
              <a:off x="10548585" y="1727350"/>
              <a:ext cx="849923" cy="336626"/>
            </a:xfrm>
            <a:prstGeom prst="rect">
              <a:avLst/>
            </a:prstGeom>
            <a:noFill/>
          </p:spPr>
          <p:txBody>
            <a:bodyPr vert="horz" wrap="square" rtlCol="0" anchor="ctr" anchorCtr="1">
              <a:noAutofit/>
            </a:bodyPr>
            <a:lstStyle/>
            <a:p>
              <a:r>
                <a:rPr lang="en-IN" sz="700" b="1" dirty="0">
                  <a:latin typeface="Helvetica" pitchFamily="2" charset="0"/>
                </a:rPr>
                <a:t>DEPLOYMENT</a:t>
              </a:r>
            </a:p>
          </p:txBody>
        </p:sp>
        <p:cxnSp>
          <p:nvCxnSpPr>
            <p:cNvPr id="142" name="Straight Arrow Connector 141">
              <a:extLst>
                <a:ext uri="{FF2B5EF4-FFF2-40B4-BE49-F238E27FC236}">
                  <a16:creationId xmlns:a16="http://schemas.microsoft.com/office/drawing/2014/main" id="{8FFCD400-C056-D136-4B46-0CD34B1233A2}"/>
                </a:ext>
              </a:extLst>
            </p:cNvPr>
            <p:cNvCxnSpPr/>
            <p:nvPr/>
          </p:nvCxnSpPr>
          <p:spPr>
            <a:xfrm>
              <a:off x="9794280" y="927812"/>
              <a:ext cx="940946"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143" name="TextBox 142">
              <a:extLst>
                <a:ext uri="{FF2B5EF4-FFF2-40B4-BE49-F238E27FC236}">
                  <a16:creationId xmlns:a16="http://schemas.microsoft.com/office/drawing/2014/main" id="{8A3554BF-CD1D-2F0D-BACF-0C37BA84EA1B}"/>
                </a:ext>
              </a:extLst>
            </p:cNvPr>
            <p:cNvSpPr txBox="1"/>
            <p:nvPr/>
          </p:nvSpPr>
          <p:spPr>
            <a:xfrm>
              <a:off x="9833510" y="600215"/>
              <a:ext cx="828766" cy="276999"/>
            </a:xfrm>
            <a:prstGeom prst="rect">
              <a:avLst/>
            </a:prstGeom>
            <a:noFill/>
          </p:spPr>
          <p:txBody>
            <a:bodyPr wrap="square" rtlCol="0">
              <a:spAutoFit/>
            </a:bodyPr>
            <a:lstStyle/>
            <a:p>
              <a:pPr algn="ctr"/>
              <a:r>
                <a:rPr lang="en-IN" sz="1200" b="1" dirty="0">
                  <a:latin typeface="Helvetica" pitchFamily="2" charset="0"/>
                </a:rPr>
                <a:t>SEND</a:t>
              </a:r>
            </a:p>
          </p:txBody>
        </p:sp>
        <p:sp>
          <p:nvSpPr>
            <p:cNvPr id="144" name="TextBox 143">
              <a:extLst>
                <a:ext uri="{FF2B5EF4-FFF2-40B4-BE49-F238E27FC236}">
                  <a16:creationId xmlns:a16="http://schemas.microsoft.com/office/drawing/2014/main" id="{C3AB10F6-AD20-693F-538B-985D7156A4BE}"/>
                </a:ext>
              </a:extLst>
            </p:cNvPr>
            <p:cNvSpPr txBox="1"/>
            <p:nvPr/>
          </p:nvSpPr>
          <p:spPr>
            <a:xfrm>
              <a:off x="9869564" y="1026353"/>
              <a:ext cx="828766" cy="276999"/>
            </a:xfrm>
            <a:prstGeom prst="rect">
              <a:avLst/>
            </a:prstGeom>
            <a:noFill/>
          </p:spPr>
          <p:txBody>
            <a:bodyPr wrap="square" rtlCol="0">
              <a:spAutoFit/>
            </a:bodyPr>
            <a:lstStyle/>
            <a:p>
              <a:pPr algn="ctr"/>
              <a:r>
                <a:rPr lang="en-IN" sz="1200" b="1" dirty="0">
                  <a:latin typeface="Helvetica" pitchFamily="2" charset="0"/>
                </a:rPr>
                <a:t>FETCH</a:t>
              </a:r>
            </a:p>
          </p:txBody>
        </p:sp>
      </p:grpSp>
      <p:grpSp>
        <p:nvGrpSpPr>
          <p:cNvPr id="166" name="Group 165">
            <a:extLst>
              <a:ext uri="{FF2B5EF4-FFF2-40B4-BE49-F238E27FC236}">
                <a16:creationId xmlns:a16="http://schemas.microsoft.com/office/drawing/2014/main" id="{1040B36A-864C-0B1E-6D44-684F01E197CA}"/>
              </a:ext>
            </a:extLst>
          </p:cNvPr>
          <p:cNvGrpSpPr/>
          <p:nvPr/>
        </p:nvGrpSpPr>
        <p:grpSpPr>
          <a:xfrm>
            <a:off x="9931874" y="4923540"/>
            <a:ext cx="2017047" cy="1482626"/>
            <a:chOff x="649953" y="4817374"/>
            <a:chExt cx="2017047" cy="1482626"/>
          </a:xfrm>
        </p:grpSpPr>
        <p:sp>
          <p:nvSpPr>
            <p:cNvPr id="173" name="Rectangle 172">
              <a:extLst>
                <a:ext uri="{FF2B5EF4-FFF2-40B4-BE49-F238E27FC236}">
                  <a16:creationId xmlns:a16="http://schemas.microsoft.com/office/drawing/2014/main" id="{18E42704-1D1E-8963-87B7-EFFA97DFB460}"/>
                </a:ext>
              </a:extLst>
            </p:cNvPr>
            <p:cNvSpPr/>
            <p:nvPr/>
          </p:nvSpPr>
          <p:spPr>
            <a:xfrm>
              <a:off x="649953" y="4817374"/>
              <a:ext cx="2017047" cy="1482626"/>
            </a:xfrm>
            <a:prstGeom prst="rect">
              <a:avLst/>
            </a:prstGeom>
            <a:solidFill>
              <a:srgbClr val="B2C8DF">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Rectangle 173">
              <a:extLst>
                <a:ext uri="{FF2B5EF4-FFF2-40B4-BE49-F238E27FC236}">
                  <a16:creationId xmlns:a16="http://schemas.microsoft.com/office/drawing/2014/main" id="{FC477158-BECC-393B-701D-59A5006F0C3C}"/>
                </a:ext>
              </a:extLst>
            </p:cNvPr>
            <p:cNvSpPr/>
            <p:nvPr/>
          </p:nvSpPr>
          <p:spPr>
            <a:xfrm>
              <a:off x="771924" y="4884260"/>
              <a:ext cx="1766047" cy="1354003"/>
            </a:xfrm>
            <a:prstGeom prst="rect">
              <a:avLst/>
            </a:prstGeom>
            <a:noFill/>
            <a:ln w="19050">
              <a:solidFill>
                <a:srgbClr val="0070C0"/>
              </a:solidFill>
              <a:prstDash val="solid"/>
            </a:ln>
            <a:scene3d>
              <a:camera prst="orthographicFront"/>
              <a:lightRig rig="freezing" dir="t"/>
            </a:scene3d>
            <a:sp3d prstMaterial="metal">
              <a:bevelT w="165100" prst="coolSlant"/>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5" name="TextBox 174">
              <a:extLst>
                <a:ext uri="{FF2B5EF4-FFF2-40B4-BE49-F238E27FC236}">
                  <a16:creationId xmlns:a16="http://schemas.microsoft.com/office/drawing/2014/main" id="{696E0857-B168-9482-9C0A-DB053ECE9D90}"/>
                </a:ext>
              </a:extLst>
            </p:cNvPr>
            <p:cNvSpPr txBox="1"/>
            <p:nvPr/>
          </p:nvSpPr>
          <p:spPr>
            <a:xfrm>
              <a:off x="782030" y="4940723"/>
              <a:ext cx="1766046" cy="1277273"/>
            </a:xfrm>
            <a:prstGeom prst="rect">
              <a:avLst/>
            </a:prstGeom>
            <a:noFill/>
            <a:ln>
              <a:noFill/>
            </a:ln>
          </p:spPr>
          <p:txBody>
            <a:bodyPr wrap="square" rtlCol="0">
              <a:spAutoFit/>
            </a:bodyPr>
            <a:lstStyle/>
            <a:p>
              <a:pPr algn="ctr"/>
              <a:r>
                <a:rPr lang="en-IN" sz="1100" b="1" dirty="0">
                  <a:latin typeface="Helvetica" pitchFamily="2" charset="0"/>
                  <a:cs typeface="Times New Roman" panose="02020603050405020304" pitchFamily="18" charset="0"/>
                </a:rPr>
                <a:t>BaaS with Heroku/Firebase (Backend as a service will provide the      back-end to be hosted on cloud and act as a server).</a:t>
              </a:r>
            </a:p>
          </p:txBody>
        </p:sp>
      </p:grpSp>
      <p:sp>
        <p:nvSpPr>
          <p:cNvPr id="167" name="TextBox 166">
            <a:extLst>
              <a:ext uri="{FF2B5EF4-FFF2-40B4-BE49-F238E27FC236}">
                <a16:creationId xmlns:a16="http://schemas.microsoft.com/office/drawing/2014/main" id="{98285ADA-39EE-7A33-FB64-CACBB4AEDB1F}"/>
              </a:ext>
            </a:extLst>
          </p:cNvPr>
          <p:cNvSpPr txBox="1"/>
          <p:nvPr/>
        </p:nvSpPr>
        <p:spPr>
          <a:xfrm>
            <a:off x="9229616" y="4844978"/>
            <a:ext cx="178808" cy="1350625"/>
          </a:xfrm>
          <a:prstGeom prst="rect">
            <a:avLst/>
          </a:prstGeom>
          <a:noFill/>
        </p:spPr>
        <p:txBody>
          <a:bodyPr vert="wordArtVert" wrap="square" rtlCol="0" anchor="ctr" anchorCtr="1">
            <a:noAutofit/>
          </a:bodyPr>
          <a:lstStyle/>
          <a:p>
            <a:r>
              <a:rPr lang="en-IN" sz="700" b="1" dirty="0">
                <a:latin typeface="Helvetica" pitchFamily="2" charset="0"/>
              </a:rPr>
              <a:t>DEPLOYMENT</a:t>
            </a:r>
          </a:p>
        </p:txBody>
      </p:sp>
      <p:sp>
        <p:nvSpPr>
          <p:cNvPr id="168" name="TextBox 167">
            <a:extLst>
              <a:ext uri="{FF2B5EF4-FFF2-40B4-BE49-F238E27FC236}">
                <a16:creationId xmlns:a16="http://schemas.microsoft.com/office/drawing/2014/main" id="{913EF56B-2948-8474-401D-4A7A6DBEEFF5}"/>
              </a:ext>
            </a:extLst>
          </p:cNvPr>
          <p:cNvSpPr txBox="1"/>
          <p:nvPr/>
        </p:nvSpPr>
        <p:spPr>
          <a:xfrm>
            <a:off x="10377892" y="6460684"/>
            <a:ext cx="1138164" cy="276999"/>
          </a:xfrm>
          <a:prstGeom prst="rect">
            <a:avLst/>
          </a:prstGeom>
          <a:noFill/>
        </p:spPr>
        <p:txBody>
          <a:bodyPr wrap="square" rtlCol="0">
            <a:spAutoFit/>
          </a:bodyPr>
          <a:lstStyle/>
          <a:p>
            <a:pPr algn="ctr"/>
            <a:r>
              <a:rPr lang="en-IN" sz="1200" b="1" i="1" dirty="0">
                <a:solidFill>
                  <a:schemeClr val="accent1"/>
                </a:solidFill>
                <a:effectLst>
                  <a:outerShdw blurRad="38100" dist="38100" dir="2700000" algn="tl">
                    <a:srgbClr val="000000">
                      <a:alpha val="43137"/>
                    </a:srgbClr>
                  </a:outerShdw>
                </a:effectLst>
                <a:latin typeface="Helvetica" pitchFamily="2" charset="0"/>
              </a:rPr>
              <a:t>SERVER</a:t>
            </a:r>
          </a:p>
        </p:txBody>
      </p:sp>
      <p:cxnSp>
        <p:nvCxnSpPr>
          <p:cNvPr id="169" name="Connector: Elbow 168">
            <a:extLst>
              <a:ext uri="{FF2B5EF4-FFF2-40B4-BE49-F238E27FC236}">
                <a16:creationId xmlns:a16="http://schemas.microsoft.com/office/drawing/2014/main" id="{8B1B29B4-0BAC-98DE-F9E1-3F7990038FA3}"/>
              </a:ext>
            </a:extLst>
          </p:cNvPr>
          <p:cNvCxnSpPr>
            <a:endCxn id="173" idx="1"/>
          </p:cNvCxnSpPr>
          <p:nvPr/>
        </p:nvCxnSpPr>
        <p:spPr>
          <a:xfrm rot="16200000" flipH="1">
            <a:off x="9224683" y="4957661"/>
            <a:ext cx="878263" cy="536119"/>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170" name="Straight Arrow Connector 169">
            <a:extLst>
              <a:ext uri="{FF2B5EF4-FFF2-40B4-BE49-F238E27FC236}">
                <a16:creationId xmlns:a16="http://schemas.microsoft.com/office/drawing/2014/main" id="{7C1731A6-2CB2-2714-607D-D4D7FBA960FB}"/>
              </a:ext>
            </a:extLst>
          </p:cNvPr>
          <p:cNvCxnSpPr>
            <a:cxnSpLocks/>
            <a:stCxn id="145" idx="2"/>
          </p:cNvCxnSpPr>
          <p:nvPr/>
        </p:nvCxnSpPr>
        <p:spPr>
          <a:xfrm flipH="1">
            <a:off x="11333922" y="3591276"/>
            <a:ext cx="2145" cy="1329575"/>
          </a:xfrm>
          <a:prstGeom prst="straightConnector1">
            <a:avLst/>
          </a:prstGeom>
          <a:ln w="19050">
            <a:prstDash val="dash"/>
            <a:headEnd type="triangle"/>
            <a:tailEnd type="triangle"/>
          </a:ln>
        </p:spPr>
        <p:style>
          <a:lnRef idx="1">
            <a:schemeClr val="dk1"/>
          </a:lnRef>
          <a:fillRef idx="0">
            <a:schemeClr val="dk1"/>
          </a:fillRef>
          <a:effectRef idx="0">
            <a:schemeClr val="dk1"/>
          </a:effectRef>
          <a:fontRef idx="minor">
            <a:schemeClr val="tx1"/>
          </a:fontRef>
        </p:style>
      </p:cxnSp>
      <p:sp>
        <p:nvSpPr>
          <p:cNvPr id="171" name="TextBox 170">
            <a:extLst>
              <a:ext uri="{FF2B5EF4-FFF2-40B4-BE49-F238E27FC236}">
                <a16:creationId xmlns:a16="http://schemas.microsoft.com/office/drawing/2014/main" id="{06C8FB68-1A31-41D4-2C23-F689562E65D3}"/>
              </a:ext>
            </a:extLst>
          </p:cNvPr>
          <p:cNvSpPr txBox="1"/>
          <p:nvPr/>
        </p:nvSpPr>
        <p:spPr>
          <a:xfrm>
            <a:off x="10682605" y="3344848"/>
            <a:ext cx="615553" cy="1558425"/>
          </a:xfrm>
          <a:prstGeom prst="rect">
            <a:avLst/>
          </a:prstGeom>
          <a:noFill/>
        </p:spPr>
        <p:txBody>
          <a:bodyPr vert="vert270" wrap="square" rtlCol="0">
            <a:spAutoFit/>
          </a:bodyPr>
          <a:lstStyle/>
          <a:p>
            <a:r>
              <a:rPr lang="en-IN" sz="1400" b="1" dirty="0">
                <a:latin typeface="Helvetica" pitchFamily="2" charset="0"/>
              </a:rPr>
              <a:t>CONTINUOUS INTEGRATION</a:t>
            </a:r>
          </a:p>
        </p:txBody>
      </p:sp>
      <p:sp>
        <p:nvSpPr>
          <p:cNvPr id="172" name="TextBox 171">
            <a:extLst>
              <a:ext uri="{FF2B5EF4-FFF2-40B4-BE49-F238E27FC236}">
                <a16:creationId xmlns:a16="http://schemas.microsoft.com/office/drawing/2014/main" id="{483D0B87-264E-A13B-049C-E880E4B6F274}"/>
              </a:ext>
            </a:extLst>
          </p:cNvPr>
          <p:cNvSpPr txBox="1"/>
          <p:nvPr/>
        </p:nvSpPr>
        <p:spPr>
          <a:xfrm>
            <a:off x="11355843" y="3243792"/>
            <a:ext cx="400110" cy="1558425"/>
          </a:xfrm>
          <a:prstGeom prst="rect">
            <a:avLst/>
          </a:prstGeom>
          <a:noFill/>
        </p:spPr>
        <p:txBody>
          <a:bodyPr vert="vert270" wrap="square" rtlCol="0">
            <a:spAutoFit/>
          </a:bodyPr>
          <a:lstStyle/>
          <a:p>
            <a:r>
              <a:rPr lang="en-IN" sz="1400" b="1" dirty="0">
                <a:latin typeface="Helvetica" pitchFamily="2" charset="0"/>
              </a:rPr>
              <a:t>&amp; BINDING **</a:t>
            </a:r>
          </a:p>
        </p:txBody>
      </p:sp>
      <p:cxnSp>
        <p:nvCxnSpPr>
          <p:cNvPr id="178" name="Connector: Elbow 177">
            <a:extLst>
              <a:ext uri="{FF2B5EF4-FFF2-40B4-BE49-F238E27FC236}">
                <a16:creationId xmlns:a16="http://schemas.microsoft.com/office/drawing/2014/main" id="{B0A64128-02C0-DB8F-303F-EDBF8330D5B4}"/>
              </a:ext>
            </a:extLst>
          </p:cNvPr>
          <p:cNvCxnSpPr>
            <a:stCxn id="34" idx="3"/>
            <a:endCxn id="7" idx="1"/>
          </p:cNvCxnSpPr>
          <p:nvPr/>
        </p:nvCxnSpPr>
        <p:spPr>
          <a:xfrm flipV="1">
            <a:off x="2026616" y="2407093"/>
            <a:ext cx="1688586" cy="703420"/>
          </a:xfrm>
          <a:prstGeom prst="bentConnector3">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nvGrpSpPr>
          <p:cNvPr id="179" name="Group 178">
            <a:extLst>
              <a:ext uri="{FF2B5EF4-FFF2-40B4-BE49-F238E27FC236}">
                <a16:creationId xmlns:a16="http://schemas.microsoft.com/office/drawing/2014/main" id="{01068A03-87B1-7072-9746-D37469CD74ED}"/>
              </a:ext>
            </a:extLst>
          </p:cNvPr>
          <p:cNvGrpSpPr/>
          <p:nvPr/>
        </p:nvGrpSpPr>
        <p:grpSpPr>
          <a:xfrm>
            <a:off x="741132" y="4188219"/>
            <a:ext cx="1504521" cy="1257685"/>
            <a:chOff x="179294" y="2898873"/>
            <a:chExt cx="2017047" cy="1713380"/>
          </a:xfrm>
        </p:grpSpPr>
        <p:sp>
          <p:nvSpPr>
            <p:cNvPr id="180" name="Rectangle 179">
              <a:extLst>
                <a:ext uri="{FF2B5EF4-FFF2-40B4-BE49-F238E27FC236}">
                  <a16:creationId xmlns:a16="http://schemas.microsoft.com/office/drawing/2014/main" id="{1DF1E602-34EE-8CB4-0B36-4142294FDDAF}"/>
                </a:ext>
              </a:extLst>
            </p:cNvPr>
            <p:cNvSpPr/>
            <p:nvPr/>
          </p:nvSpPr>
          <p:spPr>
            <a:xfrm>
              <a:off x="179294" y="2898873"/>
              <a:ext cx="2017047" cy="1713380"/>
            </a:xfrm>
            <a:prstGeom prst="rect">
              <a:avLst/>
            </a:prstGeom>
            <a:solidFill>
              <a:srgbClr val="B2C8DF">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81" name="Group 180">
              <a:extLst>
                <a:ext uri="{FF2B5EF4-FFF2-40B4-BE49-F238E27FC236}">
                  <a16:creationId xmlns:a16="http://schemas.microsoft.com/office/drawing/2014/main" id="{B00DA6FE-B5DE-8999-6415-95CC975AC9C5}"/>
                </a:ext>
              </a:extLst>
            </p:cNvPr>
            <p:cNvGrpSpPr/>
            <p:nvPr/>
          </p:nvGrpSpPr>
          <p:grpSpPr>
            <a:xfrm>
              <a:off x="297537" y="3065163"/>
              <a:ext cx="1773303" cy="1354003"/>
              <a:chOff x="299238" y="2886637"/>
              <a:chExt cx="1773303" cy="1084726"/>
            </a:xfrm>
          </p:grpSpPr>
          <p:sp>
            <p:nvSpPr>
              <p:cNvPr id="182" name="Rectangle 181">
                <a:extLst>
                  <a:ext uri="{FF2B5EF4-FFF2-40B4-BE49-F238E27FC236}">
                    <a16:creationId xmlns:a16="http://schemas.microsoft.com/office/drawing/2014/main" id="{798C9B2E-142F-B49E-A96E-5BECCDEE815B}"/>
                  </a:ext>
                </a:extLst>
              </p:cNvPr>
              <p:cNvSpPr/>
              <p:nvPr/>
            </p:nvSpPr>
            <p:spPr>
              <a:xfrm>
                <a:off x="299238" y="2886637"/>
                <a:ext cx="1766047" cy="1084726"/>
              </a:xfrm>
              <a:prstGeom prst="rect">
                <a:avLst/>
              </a:prstGeom>
              <a:noFill/>
              <a:ln w="19050">
                <a:solidFill>
                  <a:srgbClr val="0070C0"/>
                </a:solidFill>
                <a:prstDash val="solid"/>
              </a:ln>
              <a:scene3d>
                <a:camera prst="orthographicFront"/>
                <a:lightRig rig="freezing" dir="t"/>
              </a:scene3d>
              <a:sp3d prstMaterial="metal">
                <a:bevelT w="165100" prst="coolSlant"/>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3" name="TextBox 182">
                <a:extLst>
                  <a:ext uri="{FF2B5EF4-FFF2-40B4-BE49-F238E27FC236}">
                    <a16:creationId xmlns:a16="http://schemas.microsoft.com/office/drawing/2014/main" id="{34AF5CBE-ACE5-DE3A-9232-4548D93607EC}"/>
                  </a:ext>
                </a:extLst>
              </p:cNvPr>
              <p:cNvSpPr txBox="1"/>
              <p:nvPr/>
            </p:nvSpPr>
            <p:spPr>
              <a:xfrm>
                <a:off x="306495" y="2969944"/>
                <a:ext cx="1766046" cy="744726"/>
              </a:xfrm>
              <a:prstGeom prst="rect">
                <a:avLst/>
              </a:prstGeom>
              <a:noFill/>
              <a:ln>
                <a:noFill/>
              </a:ln>
            </p:spPr>
            <p:txBody>
              <a:bodyPr wrap="square" rtlCol="0">
                <a:spAutoFit/>
              </a:bodyPr>
              <a:lstStyle/>
              <a:p>
                <a:pPr algn="ctr"/>
                <a:r>
                  <a:rPr lang="en-IN" sz="1100" b="1" dirty="0">
                    <a:latin typeface="Helvetica" pitchFamily="2" charset="0"/>
                    <a:cs typeface="Times New Roman" panose="02020603050405020304" pitchFamily="18" charset="0"/>
                  </a:rPr>
                  <a:t>VPA with Python preferably</a:t>
                </a:r>
              </a:p>
              <a:p>
                <a:pPr algn="ctr"/>
                <a:r>
                  <a:rPr lang="en-IN" sz="1100" b="1" dirty="0">
                    <a:latin typeface="Helvetica" pitchFamily="2" charset="0"/>
                    <a:cs typeface="Times New Roman" panose="02020603050405020304" pitchFamily="18" charset="0"/>
                  </a:rPr>
                  <a:t>[ VPA – Virtual Personal Assistant ] </a:t>
                </a:r>
              </a:p>
            </p:txBody>
          </p:sp>
        </p:grpSp>
      </p:grpSp>
      <p:sp>
        <p:nvSpPr>
          <p:cNvPr id="184" name="TextBox 183">
            <a:extLst>
              <a:ext uri="{FF2B5EF4-FFF2-40B4-BE49-F238E27FC236}">
                <a16:creationId xmlns:a16="http://schemas.microsoft.com/office/drawing/2014/main" id="{52B48932-806C-757D-CD3F-9CD05689A597}"/>
              </a:ext>
            </a:extLst>
          </p:cNvPr>
          <p:cNvSpPr txBox="1"/>
          <p:nvPr/>
        </p:nvSpPr>
        <p:spPr>
          <a:xfrm>
            <a:off x="3797043" y="4736027"/>
            <a:ext cx="5846882" cy="523220"/>
          </a:xfrm>
          <a:prstGeom prst="rect">
            <a:avLst/>
          </a:prstGeom>
          <a:noFill/>
        </p:spPr>
        <p:txBody>
          <a:bodyPr wrap="square" rtlCol="0">
            <a:spAutoFit/>
          </a:bodyPr>
          <a:lstStyle/>
          <a:p>
            <a:r>
              <a:rPr lang="en-IN" sz="1400" b="1" i="1" dirty="0">
                <a:solidFill>
                  <a:schemeClr val="accent1"/>
                </a:solidFill>
                <a:effectLst>
                  <a:outerShdw blurRad="38100" dist="38100" dir="2700000" algn="tl">
                    <a:srgbClr val="000000">
                      <a:alpha val="43137"/>
                    </a:srgbClr>
                  </a:outerShdw>
                </a:effectLst>
                <a:latin typeface="Helvetica" pitchFamily="2" charset="0"/>
              </a:rPr>
              <a:t>BACK-END (Using Spring Boot with JAVA + Integration with Python for VPA and ML with Jython)</a:t>
            </a:r>
          </a:p>
        </p:txBody>
      </p:sp>
      <p:cxnSp>
        <p:nvCxnSpPr>
          <p:cNvPr id="187" name="Connector: Elbow 186">
            <a:extLst>
              <a:ext uri="{FF2B5EF4-FFF2-40B4-BE49-F238E27FC236}">
                <a16:creationId xmlns:a16="http://schemas.microsoft.com/office/drawing/2014/main" id="{5D78713B-5C0B-9494-ED62-B2FD7F8579CA}"/>
              </a:ext>
            </a:extLst>
          </p:cNvPr>
          <p:cNvCxnSpPr>
            <a:stCxn id="180" idx="3"/>
            <a:endCxn id="66" idx="1"/>
          </p:cNvCxnSpPr>
          <p:nvPr/>
        </p:nvCxnSpPr>
        <p:spPr>
          <a:xfrm flipV="1">
            <a:off x="2245653" y="4177417"/>
            <a:ext cx="1469549" cy="639645"/>
          </a:xfrm>
          <a:prstGeom prst="bentConnector3">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89" name="Connector: Elbow 188">
            <a:extLst>
              <a:ext uri="{FF2B5EF4-FFF2-40B4-BE49-F238E27FC236}">
                <a16:creationId xmlns:a16="http://schemas.microsoft.com/office/drawing/2014/main" id="{800BFC5D-E234-51C6-52B8-71E0189468EC}"/>
              </a:ext>
            </a:extLst>
          </p:cNvPr>
          <p:cNvCxnSpPr>
            <a:endCxn id="180" idx="1"/>
          </p:cNvCxnSpPr>
          <p:nvPr/>
        </p:nvCxnSpPr>
        <p:spPr>
          <a:xfrm rot="16200000" flipH="1">
            <a:off x="55224" y="4131153"/>
            <a:ext cx="1069815" cy="302002"/>
          </a:xfrm>
          <a:prstGeom prst="bentConnector2">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90" name="Straight Arrow Connector 189">
            <a:extLst>
              <a:ext uri="{FF2B5EF4-FFF2-40B4-BE49-F238E27FC236}">
                <a16:creationId xmlns:a16="http://schemas.microsoft.com/office/drawing/2014/main" id="{F9C09E6F-DBA3-318E-137C-4F72643A02FA}"/>
              </a:ext>
            </a:extLst>
          </p:cNvPr>
          <p:cNvCxnSpPr>
            <a:cxnSpLocks/>
          </p:cNvCxnSpPr>
          <p:nvPr/>
        </p:nvCxnSpPr>
        <p:spPr>
          <a:xfrm>
            <a:off x="2196341" y="3344848"/>
            <a:ext cx="40567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91" name="Straight Arrow Connector 190">
            <a:extLst>
              <a:ext uri="{FF2B5EF4-FFF2-40B4-BE49-F238E27FC236}">
                <a16:creationId xmlns:a16="http://schemas.microsoft.com/office/drawing/2014/main" id="{78653BB0-D09E-524C-D893-281251682C88}"/>
              </a:ext>
            </a:extLst>
          </p:cNvPr>
          <p:cNvCxnSpPr>
            <a:cxnSpLocks/>
          </p:cNvCxnSpPr>
          <p:nvPr/>
        </p:nvCxnSpPr>
        <p:spPr>
          <a:xfrm>
            <a:off x="2245653" y="4618298"/>
            <a:ext cx="35635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92" name="Straight Arrow Connector 191">
            <a:extLst>
              <a:ext uri="{FF2B5EF4-FFF2-40B4-BE49-F238E27FC236}">
                <a16:creationId xmlns:a16="http://schemas.microsoft.com/office/drawing/2014/main" id="{7F4918E7-873D-CBCD-75C9-566A12A1780E}"/>
              </a:ext>
            </a:extLst>
          </p:cNvPr>
          <p:cNvCxnSpPr>
            <a:cxnSpLocks/>
          </p:cNvCxnSpPr>
          <p:nvPr/>
        </p:nvCxnSpPr>
        <p:spPr>
          <a:xfrm>
            <a:off x="2602012" y="3327524"/>
            <a:ext cx="0" cy="1290774"/>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94" name="Straight Arrow Connector 193">
            <a:extLst>
              <a:ext uri="{FF2B5EF4-FFF2-40B4-BE49-F238E27FC236}">
                <a16:creationId xmlns:a16="http://schemas.microsoft.com/office/drawing/2014/main" id="{3A6292B9-26C2-3B71-36DD-7D921DE902DC}"/>
              </a:ext>
            </a:extLst>
          </p:cNvPr>
          <p:cNvCxnSpPr>
            <a:cxnSpLocks/>
          </p:cNvCxnSpPr>
          <p:nvPr/>
        </p:nvCxnSpPr>
        <p:spPr>
          <a:xfrm>
            <a:off x="2602012" y="3747246"/>
            <a:ext cx="880989"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198" name="TextBox 197">
            <a:extLst>
              <a:ext uri="{FF2B5EF4-FFF2-40B4-BE49-F238E27FC236}">
                <a16:creationId xmlns:a16="http://schemas.microsoft.com/office/drawing/2014/main" id="{23AE7E3E-D785-4067-EA68-D34CA9E12CF8}"/>
              </a:ext>
            </a:extLst>
          </p:cNvPr>
          <p:cNvSpPr txBox="1"/>
          <p:nvPr/>
        </p:nvSpPr>
        <p:spPr>
          <a:xfrm>
            <a:off x="2609498" y="3447404"/>
            <a:ext cx="828766" cy="276999"/>
          </a:xfrm>
          <a:prstGeom prst="rect">
            <a:avLst/>
          </a:prstGeom>
          <a:noFill/>
        </p:spPr>
        <p:txBody>
          <a:bodyPr wrap="square" rtlCol="0">
            <a:spAutoFit/>
          </a:bodyPr>
          <a:lstStyle/>
          <a:p>
            <a:pPr algn="ctr"/>
            <a:r>
              <a:rPr lang="en-IN" sz="1200" b="1" dirty="0">
                <a:latin typeface="Helvetica" pitchFamily="2" charset="0"/>
              </a:rPr>
              <a:t>SEND</a:t>
            </a:r>
          </a:p>
        </p:txBody>
      </p:sp>
      <p:sp>
        <p:nvSpPr>
          <p:cNvPr id="199" name="TextBox 198">
            <a:extLst>
              <a:ext uri="{FF2B5EF4-FFF2-40B4-BE49-F238E27FC236}">
                <a16:creationId xmlns:a16="http://schemas.microsoft.com/office/drawing/2014/main" id="{A06BEA8B-0CE4-4FF0-E657-65F93F19C5DC}"/>
              </a:ext>
            </a:extLst>
          </p:cNvPr>
          <p:cNvSpPr txBox="1"/>
          <p:nvPr/>
        </p:nvSpPr>
        <p:spPr>
          <a:xfrm>
            <a:off x="2625787" y="3804581"/>
            <a:ext cx="828766" cy="276999"/>
          </a:xfrm>
          <a:prstGeom prst="rect">
            <a:avLst/>
          </a:prstGeom>
          <a:noFill/>
        </p:spPr>
        <p:txBody>
          <a:bodyPr wrap="square" rtlCol="0">
            <a:spAutoFit/>
          </a:bodyPr>
          <a:lstStyle/>
          <a:p>
            <a:pPr algn="ctr"/>
            <a:r>
              <a:rPr lang="en-IN" sz="1200" b="1" dirty="0">
                <a:latin typeface="Helvetica" pitchFamily="2" charset="0"/>
              </a:rPr>
              <a:t>FETCH</a:t>
            </a:r>
          </a:p>
        </p:txBody>
      </p:sp>
      <p:sp>
        <p:nvSpPr>
          <p:cNvPr id="200" name="TextBox 199">
            <a:extLst>
              <a:ext uri="{FF2B5EF4-FFF2-40B4-BE49-F238E27FC236}">
                <a16:creationId xmlns:a16="http://schemas.microsoft.com/office/drawing/2014/main" id="{76A58290-F01F-366A-979D-CEB951090A03}"/>
              </a:ext>
            </a:extLst>
          </p:cNvPr>
          <p:cNvSpPr txBox="1"/>
          <p:nvPr/>
        </p:nvSpPr>
        <p:spPr>
          <a:xfrm>
            <a:off x="2080353" y="4840522"/>
            <a:ext cx="1117180" cy="307777"/>
          </a:xfrm>
          <a:prstGeom prst="rect">
            <a:avLst/>
          </a:prstGeom>
          <a:noFill/>
        </p:spPr>
        <p:txBody>
          <a:bodyPr wrap="square" rtlCol="0">
            <a:spAutoFit/>
          </a:bodyPr>
          <a:lstStyle/>
          <a:p>
            <a:pPr algn="ctr"/>
            <a:r>
              <a:rPr lang="en-IN" sz="1400" b="1" dirty="0">
                <a:latin typeface="Helvetica" pitchFamily="2" charset="0"/>
              </a:rPr>
              <a:t>JYTHON</a:t>
            </a:r>
          </a:p>
        </p:txBody>
      </p:sp>
      <p:sp>
        <p:nvSpPr>
          <p:cNvPr id="201" name="TextBox 200">
            <a:extLst>
              <a:ext uri="{FF2B5EF4-FFF2-40B4-BE49-F238E27FC236}">
                <a16:creationId xmlns:a16="http://schemas.microsoft.com/office/drawing/2014/main" id="{E44000DC-FB72-C02A-FB83-4BBD794AC5F7}"/>
              </a:ext>
            </a:extLst>
          </p:cNvPr>
          <p:cNvSpPr txBox="1"/>
          <p:nvPr/>
        </p:nvSpPr>
        <p:spPr>
          <a:xfrm rot="16200000">
            <a:off x="2492961" y="4490579"/>
            <a:ext cx="1181372" cy="246221"/>
          </a:xfrm>
          <a:prstGeom prst="rect">
            <a:avLst/>
          </a:prstGeom>
          <a:noFill/>
        </p:spPr>
        <p:txBody>
          <a:bodyPr wrap="square" rtlCol="0">
            <a:spAutoFit/>
          </a:bodyPr>
          <a:lstStyle/>
          <a:p>
            <a:r>
              <a:rPr lang="en-IN" sz="1000" b="1" dirty="0">
                <a:latin typeface="Helvetica" pitchFamily="2" charset="0"/>
              </a:rPr>
              <a:t>INTEGRATION</a:t>
            </a:r>
          </a:p>
        </p:txBody>
      </p:sp>
      <p:sp>
        <p:nvSpPr>
          <p:cNvPr id="202" name="TextBox 201">
            <a:extLst>
              <a:ext uri="{FF2B5EF4-FFF2-40B4-BE49-F238E27FC236}">
                <a16:creationId xmlns:a16="http://schemas.microsoft.com/office/drawing/2014/main" id="{081CD648-287C-1C21-89AF-CC258759C676}"/>
              </a:ext>
            </a:extLst>
          </p:cNvPr>
          <p:cNvSpPr txBox="1"/>
          <p:nvPr/>
        </p:nvSpPr>
        <p:spPr>
          <a:xfrm rot="16200000">
            <a:off x="-127975" y="4049720"/>
            <a:ext cx="828766" cy="276999"/>
          </a:xfrm>
          <a:prstGeom prst="rect">
            <a:avLst/>
          </a:prstGeom>
          <a:noFill/>
        </p:spPr>
        <p:txBody>
          <a:bodyPr wrap="square" rtlCol="0">
            <a:spAutoFit/>
          </a:bodyPr>
          <a:lstStyle/>
          <a:p>
            <a:pPr algn="ctr"/>
            <a:r>
              <a:rPr lang="en-IN" sz="1200" b="1" dirty="0">
                <a:latin typeface="Helvetica" pitchFamily="2" charset="0"/>
              </a:rPr>
              <a:t>SEND</a:t>
            </a:r>
          </a:p>
        </p:txBody>
      </p:sp>
      <p:sp>
        <p:nvSpPr>
          <p:cNvPr id="203" name="TextBox 202">
            <a:extLst>
              <a:ext uri="{FF2B5EF4-FFF2-40B4-BE49-F238E27FC236}">
                <a16:creationId xmlns:a16="http://schemas.microsoft.com/office/drawing/2014/main" id="{6DBC060B-DF12-8914-0FDC-2E56021B6B22}"/>
              </a:ext>
            </a:extLst>
          </p:cNvPr>
          <p:cNvSpPr txBox="1"/>
          <p:nvPr/>
        </p:nvSpPr>
        <p:spPr>
          <a:xfrm rot="16200000">
            <a:off x="180765" y="4033932"/>
            <a:ext cx="828766" cy="276999"/>
          </a:xfrm>
          <a:prstGeom prst="rect">
            <a:avLst/>
          </a:prstGeom>
          <a:noFill/>
        </p:spPr>
        <p:txBody>
          <a:bodyPr wrap="square" rtlCol="0">
            <a:spAutoFit/>
          </a:bodyPr>
          <a:lstStyle/>
          <a:p>
            <a:pPr algn="ctr"/>
            <a:r>
              <a:rPr lang="en-IN" sz="1200" b="1" dirty="0">
                <a:latin typeface="Helvetica" pitchFamily="2" charset="0"/>
              </a:rPr>
              <a:t>FETCH</a:t>
            </a:r>
          </a:p>
        </p:txBody>
      </p:sp>
      <p:sp>
        <p:nvSpPr>
          <p:cNvPr id="204" name="TextBox 203">
            <a:extLst>
              <a:ext uri="{FF2B5EF4-FFF2-40B4-BE49-F238E27FC236}">
                <a16:creationId xmlns:a16="http://schemas.microsoft.com/office/drawing/2014/main" id="{85F7D966-C7AC-D017-1671-CA6D3084B5DC}"/>
              </a:ext>
            </a:extLst>
          </p:cNvPr>
          <p:cNvSpPr txBox="1"/>
          <p:nvPr/>
        </p:nvSpPr>
        <p:spPr>
          <a:xfrm>
            <a:off x="2144950" y="2750936"/>
            <a:ext cx="716824" cy="329810"/>
          </a:xfrm>
          <a:prstGeom prst="rect">
            <a:avLst/>
          </a:prstGeom>
          <a:noFill/>
        </p:spPr>
        <p:txBody>
          <a:bodyPr vert="horz" wrap="square" rtlCol="0" anchor="ctr" anchorCtr="1">
            <a:noAutofit/>
          </a:bodyPr>
          <a:lstStyle/>
          <a:p>
            <a:pPr algn="ctr"/>
            <a:r>
              <a:rPr lang="en-IN" sz="700" b="1" i="1" dirty="0">
                <a:effectLst>
                  <a:outerShdw blurRad="38100" dist="38100" dir="2700000" algn="tl">
                    <a:srgbClr val="000000">
                      <a:alpha val="43137"/>
                    </a:srgbClr>
                  </a:outerShdw>
                </a:effectLst>
                <a:latin typeface="Helvetica" pitchFamily="2" charset="0"/>
              </a:rPr>
              <a:t>DATABASE</a:t>
            </a:r>
          </a:p>
        </p:txBody>
      </p:sp>
      <p:sp>
        <p:nvSpPr>
          <p:cNvPr id="205" name="TextBox 204">
            <a:extLst>
              <a:ext uri="{FF2B5EF4-FFF2-40B4-BE49-F238E27FC236}">
                <a16:creationId xmlns:a16="http://schemas.microsoft.com/office/drawing/2014/main" id="{73CE207F-1B67-9BFF-A2EB-0B70E09558DF}"/>
              </a:ext>
            </a:extLst>
          </p:cNvPr>
          <p:cNvSpPr txBox="1"/>
          <p:nvPr/>
        </p:nvSpPr>
        <p:spPr>
          <a:xfrm>
            <a:off x="2089578" y="1104306"/>
            <a:ext cx="1117180" cy="307777"/>
          </a:xfrm>
          <a:prstGeom prst="rect">
            <a:avLst/>
          </a:prstGeom>
          <a:noFill/>
        </p:spPr>
        <p:txBody>
          <a:bodyPr wrap="square" rtlCol="0">
            <a:spAutoFit/>
          </a:bodyPr>
          <a:lstStyle/>
          <a:p>
            <a:pPr algn="ctr"/>
            <a:r>
              <a:rPr lang="en-IN" sz="1400" b="1" dirty="0">
                <a:latin typeface="Helvetica" pitchFamily="2" charset="0"/>
              </a:rPr>
              <a:t>JYTHON</a:t>
            </a:r>
          </a:p>
        </p:txBody>
      </p:sp>
      <p:sp>
        <p:nvSpPr>
          <p:cNvPr id="206" name="TextBox 205">
            <a:extLst>
              <a:ext uri="{FF2B5EF4-FFF2-40B4-BE49-F238E27FC236}">
                <a16:creationId xmlns:a16="http://schemas.microsoft.com/office/drawing/2014/main" id="{A04E95B9-C2E8-841A-E7CE-D177606C6445}"/>
              </a:ext>
            </a:extLst>
          </p:cNvPr>
          <p:cNvSpPr txBox="1"/>
          <p:nvPr/>
        </p:nvSpPr>
        <p:spPr>
          <a:xfrm>
            <a:off x="2408534" y="1509605"/>
            <a:ext cx="1208550" cy="261610"/>
          </a:xfrm>
          <a:prstGeom prst="rect">
            <a:avLst/>
          </a:prstGeom>
          <a:noFill/>
        </p:spPr>
        <p:txBody>
          <a:bodyPr wrap="square" rtlCol="0">
            <a:spAutoFit/>
          </a:bodyPr>
          <a:lstStyle/>
          <a:p>
            <a:r>
              <a:rPr lang="en-IN" sz="1100" b="1" dirty="0">
                <a:latin typeface="Helvetica" pitchFamily="2" charset="0"/>
              </a:rPr>
              <a:t>INTEGRATION</a:t>
            </a:r>
          </a:p>
        </p:txBody>
      </p:sp>
      <p:sp>
        <p:nvSpPr>
          <p:cNvPr id="207" name="TextBox 206">
            <a:extLst>
              <a:ext uri="{FF2B5EF4-FFF2-40B4-BE49-F238E27FC236}">
                <a16:creationId xmlns:a16="http://schemas.microsoft.com/office/drawing/2014/main" id="{87784B96-D35E-2B72-CB7A-F6D70A6F24F1}"/>
              </a:ext>
            </a:extLst>
          </p:cNvPr>
          <p:cNvSpPr txBox="1"/>
          <p:nvPr/>
        </p:nvSpPr>
        <p:spPr>
          <a:xfrm>
            <a:off x="2980427" y="5875909"/>
            <a:ext cx="2063534" cy="861774"/>
          </a:xfrm>
          <a:prstGeom prst="rect">
            <a:avLst/>
          </a:prstGeom>
          <a:noFill/>
        </p:spPr>
        <p:txBody>
          <a:bodyPr wrap="square" rtlCol="0">
            <a:spAutoFit/>
          </a:bodyPr>
          <a:lstStyle/>
          <a:p>
            <a:r>
              <a:rPr lang="en-IN" sz="1000" dirty="0">
                <a:latin typeface="Helvetica" pitchFamily="2" charset="0"/>
              </a:rPr>
              <a:t>Database and Back-end together will constitute the Server.</a:t>
            </a:r>
          </a:p>
          <a:p>
            <a:r>
              <a:rPr lang="en-IN" sz="1000" dirty="0">
                <a:latin typeface="Helvetica" pitchFamily="2" charset="0"/>
              </a:rPr>
              <a:t>**Data binding must take place in smooth functionality in this project flow.</a:t>
            </a:r>
          </a:p>
        </p:txBody>
      </p:sp>
    </p:spTree>
    <p:extLst>
      <p:ext uri="{BB962C8B-B14F-4D97-AF65-F5344CB8AC3E}">
        <p14:creationId xmlns:p14="http://schemas.microsoft.com/office/powerpoint/2010/main" val="2894641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30AD34-4C98-B945-E2C2-9D994C08DEB9}"/>
              </a:ext>
            </a:extLst>
          </p:cNvPr>
          <p:cNvGrpSpPr/>
          <p:nvPr/>
        </p:nvGrpSpPr>
        <p:grpSpPr>
          <a:xfrm>
            <a:off x="0" y="-3967"/>
            <a:ext cx="12192000" cy="6858000"/>
            <a:chOff x="0" y="-3967"/>
            <a:chExt cx="12192000" cy="6858000"/>
          </a:xfrm>
        </p:grpSpPr>
        <p:sp>
          <p:nvSpPr>
            <p:cNvPr id="5" name="Rectangle 4">
              <a:extLst>
                <a:ext uri="{FF2B5EF4-FFF2-40B4-BE49-F238E27FC236}">
                  <a16:creationId xmlns:a16="http://schemas.microsoft.com/office/drawing/2014/main" id="{8A174FC8-335E-7F0C-361C-EF0704A0FACF}"/>
                </a:ext>
              </a:extLst>
            </p:cNvPr>
            <p:cNvSpPr/>
            <p:nvPr/>
          </p:nvSpPr>
          <p:spPr>
            <a:xfrm>
              <a:off x="0" y="-3967"/>
              <a:ext cx="12192000" cy="6858000"/>
            </a:xfrm>
            <a:prstGeom prst="rect">
              <a:avLst/>
            </a:prstGeom>
            <a:gradFill flip="none" rotWithShape="1">
              <a:gsLst>
                <a:gs pos="0">
                  <a:schemeClr val="accent2">
                    <a:shade val="30000"/>
                    <a:satMod val="115000"/>
                    <a:lumMod val="0"/>
                    <a:lumOff val="100000"/>
                  </a:schemeClr>
                </a:gs>
                <a:gs pos="50000">
                  <a:schemeClr val="accent2">
                    <a:lumMod val="40000"/>
                    <a:lumOff val="60000"/>
                    <a:shade val="67500"/>
                    <a:satMod val="115000"/>
                    <a:alpha val="79000"/>
                  </a:schemeClr>
                </a:gs>
                <a:gs pos="100000">
                  <a:schemeClr val="accent2">
                    <a:lumMod val="60000"/>
                    <a:lumOff val="40000"/>
                    <a:alpha val="50000"/>
                  </a:schemeClr>
                </a:gs>
              </a:gsLst>
              <a:lin ang="270000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2" name="Group 11">
              <a:extLst>
                <a:ext uri="{FF2B5EF4-FFF2-40B4-BE49-F238E27FC236}">
                  <a16:creationId xmlns:a16="http://schemas.microsoft.com/office/drawing/2014/main" id="{C7191ECF-8C80-7567-36F6-0491C2E00E3A}"/>
                </a:ext>
              </a:extLst>
            </p:cNvPr>
            <p:cNvGrpSpPr/>
            <p:nvPr/>
          </p:nvGrpSpPr>
          <p:grpSpPr>
            <a:xfrm>
              <a:off x="93456" y="98331"/>
              <a:ext cx="2091408" cy="669184"/>
              <a:chOff x="93456" y="98331"/>
              <a:chExt cx="2091408" cy="669184"/>
            </a:xfrm>
          </p:grpSpPr>
          <p:cxnSp>
            <p:nvCxnSpPr>
              <p:cNvPr id="13" name="Straight Connector 12">
                <a:extLst>
                  <a:ext uri="{FF2B5EF4-FFF2-40B4-BE49-F238E27FC236}">
                    <a16:creationId xmlns:a16="http://schemas.microsoft.com/office/drawing/2014/main" id="{E578EC2C-1BA3-2E34-6B4F-FA8726D7DF2D}"/>
                  </a:ext>
                </a:extLst>
              </p:cNvPr>
              <p:cNvCxnSpPr>
                <a:cxnSpLocks/>
              </p:cNvCxnSpPr>
              <p:nvPr/>
            </p:nvCxnSpPr>
            <p:spPr>
              <a:xfrm>
                <a:off x="504404" y="98331"/>
                <a:ext cx="0" cy="627810"/>
              </a:xfrm>
              <a:prstGeom prst="line">
                <a:avLst/>
              </a:prstGeom>
              <a:ln w="19050"/>
            </p:spPr>
            <p:style>
              <a:lnRef idx="1">
                <a:schemeClr val="dk1"/>
              </a:lnRef>
              <a:fillRef idx="0">
                <a:schemeClr val="dk1"/>
              </a:fillRef>
              <a:effectRef idx="0">
                <a:schemeClr val="dk1"/>
              </a:effectRef>
              <a:fontRef idx="minor">
                <a:schemeClr val="tx1"/>
              </a:fontRef>
            </p:style>
          </p:cxnSp>
          <p:grpSp>
            <p:nvGrpSpPr>
              <p:cNvPr id="14" name="Group 13">
                <a:extLst>
                  <a:ext uri="{FF2B5EF4-FFF2-40B4-BE49-F238E27FC236}">
                    <a16:creationId xmlns:a16="http://schemas.microsoft.com/office/drawing/2014/main" id="{CBA5C37A-0B45-E9C2-8CB6-E1D9D860AF58}"/>
                  </a:ext>
                </a:extLst>
              </p:cNvPr>
              <p:cNvGrpSpPr/>
              <p:nvPr/>
            </p:nvGrpSpPr>
            <p:grpSpPr>
              <a:xfrm>
                <a:off x="93456" y="98331"/>
                <a:ext cx="2091408" cy="669184"/>
                <a:chOff x="93456" y="98331"/>
                <a:chExt cx="2091408" cy="669184"/>
              </a:xfrm>
            </p:grpSpPr>
            <p:cxnSp>
              <p:nvCxnSpPr>
                <p:cNvPr id="15" name="Straight Connector 14">
                  <a:extLst>
                    <a:ext uri="{FF2B5EF4-FFF2-40B4-BE49-F238E27FC236}">
                      <a16:creationId xmlns:a16="http://schemas.microsoft.com/office/drawing/2014/main" id="{6248D6EF-8E02-27CC-4FC8-E3CD93B56A71}"/>
                    </a:ext>
                  </a:extLst>
                </p:cNvPr>
                <p:cNvCxnSpPr>
                  <a:cxnSpLocks/>
                </p:cNvCxnSpPr>
                <p:nvPr/>
              </p:nvCxnSpPr>
              <p:spPr>
                <a:xfrm flipH="1">
                  <a:off x="96230" y="519954"/>
                  <a:ext cx="685800" cy="0"/>
                </a:xfrm>
                <a:prstGeom prst="line">
                  <a:avLst/>
                </a:prstGeom>
                <a:ln w="19050"/>
              </p:spPr>
              <p:style>
                <a:lnRef idx="1">
                  <a:schemeClr val="dk1"/>
                </a:lnRef>
                <a:fillRef idx="0">
                  <a:schemeClr val="dk1"/>
                </a:fillRef>
                <a:effectRef idx="0">
                  <a:schemeClr val="dk1"/>
                </a:effectRef>
                <a:fontRef idx="minor">
                  <a:schemeClr val="tx1"/>
                </a:fontRef>
              </p:style>
            </p:cxnSp>
            <p:pic>
              <p:nvPicPr>
                <p:cNvPr id="16" name="Picture 2">
                  <a:extLst>
                    <a:ext uri="{FF2B5EF4-FFF2-40B4-BE49-F238E27FC236}">
                      <a16:creationId xmlns:a16="http://schemas.microsoft.com/office/drawing/2014/main" id="{BE0FDCD7-6794-A2E6-1943-9D6B634493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07715" y="98331"/>
                  <a:ext cx="385203" cy="408174"/>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31750"/>
                </a:effectLst>
              </p:spPr>
            </p:pic>
            <p:sp>
              <p:nvSpPr>
                <p:cNvPr id="17" name="TextBox 16">
                  <a:extLst>
                    <a:ext uri="{FF2B5EF4-FFF2-40B4-BE49-F238E27FC236}">
                      <a16:creationId xmlns:a16="http://schemas.microsoft.com/office/drawing/2014/main" id="{97CD1236-E5D4-42C1-8B07-A7491D2FB175}"/>
                    </a:ext>
                  </a:extLst>
                </p:cNvPr>
                <p:cNvSpPr txBox="1"/>
                <p:nvPr/>
              </p:nvSpPr>
              <p:spPr>
                <a:xfrm>
                  <a:off x="439130" y="135295"/>
                  <a:ext cx="1745734" cy="307777"/>
                </a:xfrm>
                <a:prstGeom prst="rect">
                  <a:avLst/>
                </a:prstGeom>
                <a:noFill/>
              </p:spPr>
              <p:txBody>
                <a:bodyPr wrap="square" rtlCol="0">
                  <a:spAutoFit/>
                </a:bodyPr>
                <a:lstStyle/>
                <a:p>
                  <a:r>
                    <a:rPr lang="en-IN" sz="1400" b="1" i="1" dirty="0">
                      <a:solidFill>
                        <a:schemeClr val="accent1"/>
                      </a:solidFill>
                      <a:effectLst>
                        <a:outerShdw blurRad="38100" dist="38100" dir="2700000" algn="tl">
                          <a:srgbClr val="000000">
                            <a:alpha val="43137"/>
                          </a:srgbClr>
                        </a:outerShdw>
                      </a:effectLst>
                    </a:rPr>
                    <a:t>TECH STACK</a:t>
                  </a:r>
                  <a:endParaRPr lang="en-IN" sz="1600" b="1" i="1" dirty="0">
                    <a:solidFill>
                      <a:schemeClr val="accent1"/>
                    </a:solidFill>
                    <a:effectLst>
                      <a:outerShdw blurRad="38100" dist="38100" dir="2700000" algn="tl">
                        <a:srgbClr val="000000">
                          <a:alpha val="43137"/>
                        </a:srgbClr>
                      </a:outerShdw>
                    </a:effectLst>
                  </a:endParaRPr>
                </a:p>
              </p:txBody>
            </p:sp>
            <p:sp>
              <p:nvSpPr>
                <p:cNvPr id="18" name="TextBox 17">
                  <a:extLst>
                    <a:ext uri="{FF2B5EF4-FFF2-40B4-BE49-F238E27FC236}">
                      <a16:creationId xmlns:a16="http://schemas.microsoft.com/office/drawing/2014/main" id="{9471C75A-F8FF-B80B-8654-D560DAC0264D}"/>
                    </a:ext>
                  </a:extLst>
                </p:cNvPr>
                <p:cNvSpPr txBox="1"/>
                <p:nvPr/>
              </p:nvSpPr>
              <p:spPr>
                <a:xfrm>
                  <a:off x="93456" y="490516"/>
                  <a:ext cx="408163" cy="276999"/>
                </a:xfrm>
                <a:prstGeom prst="rect">
                  <a:avLst/>
                </a:prstGeom>
                <a:noFill/>
              </p:spPr>
              <p:txBody>
                <a:bodyPr wrap="square" rtlCol="0">
                  <a:spAutoFit/>
                </a:bodyPr>
                <a:lstStyle/>
                <a:p>
                  <a:r>
                    <a:rPr lang="en-IN" sz="1200" b="1" dirty="0">
                      <a:effectLst>
                        <a:outerShdw blurRad="38100" dist="38100" dir="2700000" algn="tl">
                          <a:srgbClr val="000000">
                            <a:alpha val="43137"/>
                          </a:srgbClr>
                        </a:outerShdw>
                      </a:effectLst>
                    </a:rPr>
                    <a:t>06</a:t>
                  </a:r>
                </a:p>
              </p:txBody>
            </p:sp>
          </p:grpSp>
        </p:grpSp>
        <p:sp>
          <p:nvSpPr>
            <p:cNvPr id="19" name="Rectangle 18">
              <a:extLst>
                <a:ext uri="{FF2B5EF4-FFF2-40B4-BE49-F238E27FC236}">
                  <a16:creationId xmlns:a16="http://schemas.microsoft.com/office/drawing/2014/main" id="{79305147-43DC-D407-7482-831860E100DE}"/>
                </a:ext>
              </a:extLst>
            </p:cNvPr>
            <p:cNvSpPr/>
            <p:nvPr/>
          </p:nvSpPr>
          <p:spPr>
            <a:xfrm>
              <a:off x="595074" y="629015"/>
              <a:ext cx="11387371" cy="6040726"/>
            </a:xfrm>
            <a:prstGeom prst="rect">
              <a:avLst/>
            </a:prstGeom>
            <a:noFill/>
            <a:ln>
              <a:solidFill>
                <a:schemeClr val="accent2">
                  <a:lumMod val="60000"/>
                  <a:lumOff val="40000"/>
                </a:schemeClr>
              </a:solidFill>
            </a:ln>
            <a:effectLst>
              <a:glow rad="63500">
                <a:schemeClr val="accent2">
                  <a:satMod val="175000"/>
                  <a:alpha val="40000"/>
                </a:schemeClr>
              </a:glow>
            </a:effectLst>
            <a:scene3d>
              <a:camera prst="perspectiveFront"/>
              <a:lightRig rig="flat" dir="t"/>
            </a:scene3d>
            <a:sp3d extrusionH="50800" prstMaterial="plastic">
              <a:bevelT w="190500" h="889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TextBox 19">
              <a:extLst>
                <a:ext uri="{FF2B5EF4-FFF2-40B4-BE49-F238E27FC236}">
                  <a16:creationId xmlns:a16="http://schemas.microsoft.com/office/drawing/2014/main" id="{0DE29519-9CEC-66F5-6F51-3B444749B0AF}"/>
                </a:ext>
              </a:extLst>
            </p:cNvPr>
            <p:cNvSpPr txBox="1"/>
            <p:nvPr/>
          </p:nvSpPr>
          <p:spPr>
            <a:xfrm>
              <a:off x="694592" y="735019"/>
              <a:ext cx="11183084" cy="5310108"/>
            </a:xfrm>
            <a:prstGeom prst="rect">
              <a:avLst/>
            </a:prstGeom>
            <a:noFill/>
          </p:spPr>
          <p:txBody>
            <a:bodyPr wrap="square" rtlCol="0" anchor="t">
              <a:spAutoFit/>
            </a:bodyPr>
            <a:lstStyle/>
            <a:p>
              <a:pPr algn="ctr"/>
              <a:r>
                <a:rPr lang="en-IN" sz="2000" b="1" u="sng" dirty="0">
                  <a:solidFill>
                    <a:schemeClr val="bg2">
                      <a:lumMod val="10000"/>
                    </a:schemeClr>
                  </a:solidFill>
                  <a:effectLst>
                    <a:outerShdw blurRad="38100" dist="38100" dir="2700000" algn="tl">
                      <a:srgbClr val="000000">
                        <a:alpha val="43137"/>
                      </a:srgbClr>
                    </a:outerShdw>
                  </a:effectLst>
                  <a:latin typeface="Helvetica" pitchFamily="2" charset="0"/>
                </a:rPr>
                <a:t>TECH STACK</a:t>
              </a:r>
            </a:p>
            <a:p>
              <a:pPr algn="ctr"/>
              <a:endParaRPr lang="en-IN" sz="2000" b="1" u="sng" dirty="0">
                <a:solidFill>
                  <a:schemeClr val="bg2">
                    <a:lumMod val="10000"/>
                  </a:schemeClr>
                </a:solidFill>
                <a:effectLst>
                  <a:outerShdw blurRad="38100" dist="38100" dir="2700000" algn="tl">
                    <a:srgbClr val="000000">
                      <a:alpha val="43137"/>
                    </a:srgbClr>
                  </a:outerShdw>
                </a:effectLst>
                <a:latin typeface="Helvetica" pitchFamily="2" charset="0"/>
              </a:endParaRPr>
            </a:p>
            <a:p>
              <a:pPr algn="just"/>
              <a:r>
                <a:rPr lang="en-IN" sz="1600" b="1" dirty="0">
                  <a:solidFill>
                    <a:schemeClr val="bg2">
                      <a:lumMod val="10000"/>
                    </a:schemeClr>
                  </a:solidFill>
                  <a:latin typeface="Helvetica" pitchFamily="2" charset="0"/>
                </a:rPr>
                <a:t>TITLE: - </a:t>
              </a:r>
              <a:r>
                <a:rPr lang="en-IN" sz="1600" i="1" dirty="0">
                  <a:solidFill>
                    <a:schemeClr val="bg2">
                      <a:lumMod val="10000"/>
                    </a:schemeClr>
                  </a:solidFill>
                  <a:latin typeface="Helvetica" pitchFamily="2" charset="0"/>
                </a:rPr>
                <a:t> TOURIST GUIDER APP WITH VIRTUAL PERSONAL ASSISTANT (VPA)</a:t>
              </a:r>
            </a:p>
            <a:p>
              <a:pPr algn="just"/>
              <a:endParaRPr lang="en-IN" sz="1600" b="1" i="1" dirty="0">
                <a:solidFill>
                  <a:schemeClr val="bg2">
                    <a:lumMod val="10000"/>
                  </a:schemeClr>
                </a:solidFill>
                <a:latin typeface="Helvetica" pitchFamily="2" charset="0"/>
              </a:endParaRPr>
            </a:p>
            <a:p>
              <a:pPr algn="just"/>
              <a:r>
                <a:rPr lang="en-IN" sz="1600" b="1" dirty="0">
                  <a:solidFill>
                    <a:schemeClr val="bg2">
                      <a:lumMod val="10000"/>
                    </a:schemeClr>
                  </a:solidFill>
                  <a:latin typeface="Helvetica" pitchFamily="2" charset="0"/>
                </a:rPr>
                <a:t>TECHNOLOGY USED: -</a:t>
              </a:r>
            </a:p>
            <a:p>
              <a:pPr marL="342900" indent="-342900" algn="just">
                <a:lnSpc>
                  <a:spcPct val="200000"/>
                </a:lnSpc>
                <a:buFont typeface="+mj-lt"/>
                <a:buAutoNum type="arabicParenR"/>
              </a:pPr>
              <a:r>
                <a:rPr lang="en-IN" sz="1600" i="1" dirty="0">
                  <a:solidFill>
                    <a:schemeClr val="bg2">
                      <a:lumMod val="10000"/>
                    </a:schemeClr>
                  </a:solidFill>
                  <a:latin typeface="Helvetica" pitchFamily="2" charset="0"/>
                </a:rPr>
                <a:t>SPRING BOOT WITH JAVA. (BACK-END)</a:t>
              </a:r>
            </a:p>
            <a:p>
              <a:pPr marL="342900" indent="-342900" algn="just">
                <a:lnSpc>
                  <a:spcPct val="200000"/>
                </a:lnSpc>
                <a:buFont typeface="+mj-lt"/>
                <a:buAutoNum type="arabicParenR"/>
              </a:pPr>
              <a:r>
                <a:rPr lang="en-IN" sz="1600" i="1" dirty="0">
                  <a:solidFill>
                    <a:schemeClr val="bg2">
                      <a:lumMod val="10000"/>
                    </a:schemeClr>
                  </a:solidFill>
                  <a:latin typeface="Helvetica" pitchFamily="2" charset="0"/>
                </a:rPr>
                <a:t>ANGULAR / REACT (FRONT-END) </a:t>
              </a:r>
              <a:r>
                <a:rPr lang="en-IN" sz="1600" i="1" dirty="0">
                  <a:solidFill>
                    <a:schemeClr val="bg2">
                      <a:lumMod val="10000"/>
                    </a:schemeClr>
                  </a:solidFill>
                  <a:latin typeface="Helvetica" pitchFamily="2" charset="0"/>
                  <a:sym typeface="Wingdings" panose="05000000000000000000" pitchFamily="2" charset="2"/>
                </a:rPr>
                <a:t> TO GIVE A USER’S VIEW FOR THE BACK-END</a:t>
              </a:r>
              <a:endParaRPr lang="en-IN" sz="1600" i="1" dirty="0">
                <a:solidFill>
                  <a:schemeClr val="bg2">
                    <a:lumMod val="10000"/>
                  </a:schemeClr>
                </a:solidFill>
                <a:latin typeface="Helvetica" pitchFamily="2" charset="0"/>
              </a:endParaRPr>
            </a:p>
            <a:p>
              <a:pPr marL="342900" indent="-342900" algn="just">
                <a:lnSpc>
                  <a:spcPct val="200000"/>
                </a:lnSpc>
                <a:buFont typeface="+mj-lt"/>
                <a:buAutoNum type="arabicParenR"/>
              </a:pPr>
              <a:r>
                <a:rPr lang="en-IN" sz="1600" i="1" dirty="0">
                  <a:solidFill>
                    <a:schemeClr val="bg2">
                      <a:lumMod val="10000"/>
                    </a:schemeClr>
                  </a:solidFill>
                  <a:latin typeface="Helvetica" pitchFamily="2" charset="0"/>
                </a:rPr>
                <a:t>HEROKU / FIREBASE </a:t>
              </a:r>
              <a:r>
                <a:rPr lang="en-IN" sz="1600" i="1" dirty="0">
                  <a:solidFill>
                    <a:schemeClr val="bg2">
                      <a:lumMod val="10000"/>
                    </a:schemeClr>
                  </a:solidFill>
                  <a:latin typeface="Helvetica" pitchFamily="2" charset="0"/>
                  <a:sym typeface="Wingdings" panose="05000000000000000000" pitchFamily="2" charset="2"/>
                </a:rPr>
                <a:t> DEPLOYMENT OF BACK-END IN CLOUD SERVER. [ACTING AS A SERVER PART]</a:t>
              </a:r>
            </a:p>
            <a:p>
              <a:pPr marL="342900" indent="-342900" algn="just">
                <a:lnSpc>
                  <a:spcPct val="200000"/>
                </a:lnSpc>
                <a:buFont typeface="+mj-lt"/>
                <a:buAutoNum type="arabicParenR"/>
              </a:pPr>
              <a:r>
                <a:rPr lang="en-IN" sz="1600" i="1" dirty="0">
                  <a:solidFill>
                    <a:schemeClr val="bg2">
                      <a:lumMod val="10000"/>
                    </a:schemeClr>
                  </a:solidFill>
                  <a:latin typeface="Helvetica" pitchFamily="2" charset="0"/>
                  <a:sym typeface="Wingdings" panose="05000000000000000000" pitchFamily="2" charset="2"/>
                </a:rPr>
                <a:t>NETLIFY  DEPLOYMENT OF THE FRONT-END AS A CLOUD SERVER.</a:t>
              </a:r>
            </a:p>
            <a:p>
              <a:pPr marL="342900" indent="-342900" algn="just">
                <a:lnSpc>
                  <a:spcPct val="200000"/>
                </a:lnSpc>
                <a:buFont typeface="+mj-lt"/>
                <a:buAutoNum type="arabicParenR"/>
              </a:pPr>
              <a:r>
                <a:rPr lang="en-IN" sz="1600" i="1" dirty="0">
                  <a:solidFill>
                    <a:schemeClr val="bg2">
                      <a:lumMod val="10000"/>
                    </a:schemeClr>
                  </a:solidFill>
                  <a:latin typeface="Helvetica" pitchFamily="2" charset="0"/>
                  <a:sym typeface="Wingdings" panose="05000000000000000000" pitchFamily="2" charset="2"/>
                </a:rPr>
                <a:t>PYTHON  DEVELOPMENT OF THE VIRTUAL PERSONAL ASSISTANT AND MACHINE LEARNING PREDICTION SET.</a:t>
              </a:r>
            </a:p>
            <a:p>
              <a:pPr marL="342900" indent="-342900" algn="just">
                <a:lnSpc>
                  <a:spcPct val="200000"/>
                </a:lnSpc>
                <a:buFont typeface="+mj-lt"/>
                <a:buAutoNum type="arabicParenR"/>
              </a:pPr>
              <a:r>
                <a:rPr lang="en-IN" sz="1600" i="1" dirty="0">
                  <a:solidFill>
                    <a:schemeClr val="bg2">
                      <a:lumMod val="10000"/>
                    </a:schemeClr>
                  </a:solidFill>
                  <a:latin typeface="Helvetica" pitchFamily="2" charset="0"/>
                  <a:sym typeface="Wingdings" panose="05000000000000000000" pitchFamily="2" charset="2"/>
                </a:rPr>
                <a:t>JYTHON  INTEGRATING PART BETWEEN PYTHON AND SPRING BOOT WITH JAVA AND SUCCESSFULLY BINDING IT.</a:t>
              </a:r>
              <a:endParaRPr lang="en-IN" sz="1600" i="1" dirty="0">
                <a:solidFill>
                  <a:schemeClr val="bg2">
                    <a:lumMod val="10000"/>
                  </a:schemeClr>
                </a:solidFill>
                <a:latin typeface="Helvetica" pitchFamily="2" charset="0"/>
              </a:endParaRPr>
            </a:p>
          </p:txBody>
        </p:sp>
      </p:grpSp>
    </p:spTree>
    <p:extLst>
      <p:ext uri="{BB962C8B-B14F-4D97-AF65-F5344CB8AC3E}">
        <p14:creationId xmlns:p14="http://schemas.microsoft.com/office/powerpoint/2010/main" val="340181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7B0D91-CDDF-D9AD-A95E-2BBFB9777160}"/>
              </a:ext>
            </a:extLst>
          </p:cNvPr>
          <p:cNvSpPr/>
          <p:nvPr/>
        </p:nvSpPr>
        <p:spPr>
          <a:xfrm>
            <a:off x="0" y="-3967"/>
            <a:ext cx="12192000" cy="6858000"/>
          </a:xfrm>
          <a:prstGeom prst="rect">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 name="Group 2">
            <a:extLst>
              <a:ext uri="{FF2B5EF4-FFF2-40B4-BE49-F238E27FC236}">
                <a16:creationId xmlns:a16="http://schemas.microsoft.com/office/drawing/2014/main" id="{C8C270C7-FBC3-A8FB-2F64-FF62D69C8AA7}"/>
              </a:ext>
            </a:extLst>
          </p:cNvPr>
          <p:cNvGrpSpPr/>
          <p:nvPr/>
        </p:nvGrpSpPr>
        <p:grpSpPr>
          <a:xfrm>
            <a:off x="93456" y="98331"/>
            <a:ext cx="2154440" cy="669184"/>
            <a:chOff x="93456" y="98331"/>
            <a:chExt cx="2154440" cy="669184"/>
          </a:xfrm>
        </p:grpSpPr>
        <p:cxnSp>
          <p:nvCxnSpPr>
            <p:cNvPr id="4" name="Straight Connector 3">
              <a:extLst>
                <a:ext uri="{FF2B5EF4-FFF2-40B4-BE49-F238E27FC236}">
                  <a16:creationId xmlns:a16="http://schemas.microsoft.com/office/drawing/2014/main" id="{1C403C3E-E616-47E5-EA87-AF2F77B9F223}"/>
                </a:ext>
              </a:extLst>
            </p:cNvPr>
            <p:cNvCxnSpPr>
              <a:cxnSpLocks/>
            </p:cNvCxnSpPr>
            <p:nvPr/>
          </p:nvCxnSpPr>
          <p:spPr>
            <a:xfrm>
              <a:off x="504404" y="98331"/>
              <a:ext cx="0" cy="627810"/>
            </a:xfrm>
            <a:prstGeom prst="line">
              <a:avLst/>
            </a:prstGeom>
            <a:ln w="19050"/>
          </p:spPr>
          <p:style>
            <a:lnRef idx="1">
              <a:schemeClr val="dk1"/>
            </a:lnRef>
            <a:fillRef idx="0">
              <a:schemeClr val="dk1"/>
            </a:fillRef>
            <a:effectRef idx="0">
              <a:schemeClr val="dk1"/>
            </a:effectRef>
            <a:fontRef idx="minor">
              <a:schemeClr val="tx1"/>
            </a:fontRef>
          </p:style>
        </p:cxnSp>
        <p:grpSp>
          <p:nvGrpSpPr>
            <p:cNvPr id="5" name="Group 4">
              <a:extLst>
                <a:ext uri="{FF2B5EF4-FFF2-40B4-BE49-F238E27FC236}">
                  <a16:creationId xmlns:a16="http://schemas.microsoft.com/office/drawing/2014/main" id="{0AF51737-E6E0-A5D8-4C06-654C0CFEF5D9}"/>
                </a:ext>
              </a:extLst>
            </p:cNvPr>
            <p:cNvGrpSpPr/>
            <p:nvPr/>
          </p:nvGrpSpPr>
          <p:grpSpPr>
            <a:xfrm>
              <a:off x="93456" y="98331"/>
              <a:ext cx="2154440" cy="669184"/>
              <a:chOff x="93456" y="98331"/>
              <a:chExt cx="2154440" cy="669184"/>
            </a:xfrm>
          </p:grpSpPr>
          <p:cxnSp>
            <p:nvCxnSpPr>
              <p:cNvPr id="6" name="Straight Connector 5">
                <a:extLst>
                  <a:ext uri="{FF2B5EF4-FFF2-40B4-BE49-F238E27FC236}">
                    <a16:creationId xmlns:a16="http://schemas.microsoft.com/office/drawing/2014/main" id="{8759FEB2-AECC-6AE9-5D24-95A233EA0A01}"/>
                  </a:ext>
                </a:extLst>
              </p:cNvPr>
              <p:cNvCxnSpPr>
                <a:cxnSpLocks/>
              </p:cNvCxnSpPr>
              <p:nvPr/>
            </p:nvCxnSpPr>
            <p:spPr>
              <a:xfrm flipH="1">
                <a:off x="96230" y="519954"/>
                <a:ext cx="685800" cy="0"/>
              </a:xfrm>
              <a:prstGeom prst="line">
                <a:avLst/>
              </a:prstGeom>
              <a:ln w="19050"/>
            </p:spPr>
            <p:style>
              <a:lnRef idx="1">
                <a:schemeClr val="dk1"/>
              </a:lnRef>
              <a:fillRef idx="0">
                <a:schemeClr val="dk1"/>
              </a:fillRef>
              <a:effectRef idx="0">
                <a:schemeClr val="dk1"/>
              </a:effectRef>
              <a:fontRef idx="minor">
                <a:schemeClr val="tx1"/>
              </a:fontRef>
            </p:style>
          </p:cxnSp>
          <p:pic>
            <p:nvPicPr>
              <p:cNvPr id="7" name="Picture 2">
                <a:extLst>
                  <a:ext uri="{FF2B5EF4-FFF2-40B4-BE49-F238E27FC236}">
                    <a16:creationId xmlns:a16="http://schemas.microsoft.com/office/drawing/2014/main" id="{1C1BF626-8C9A-05A8-2576-A264BD6753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07715" y="98331"/>
                <a:ext cx="385203" cy="408174"/>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31750"/>
              </a:effectLst>
            </p:spPr>
          </p:pic>
          <p:sp>
            <p:nvSpPr>
              <p:cNvPr id="8" name="TextBox 7">
                <a:extLst>
                  <a:ext uri="{FF2B5EF4-FFF2-40B4-BE49-F238E27FC236}">
                    <a16:creationId xmlns:a16="http://schemas.microsoft.com/office/drawing/2014/main" id="{75975FEB-3E39-20D3-61A6-1C2B09F169FC}"/>
                  </a:ext>
                </a:extLst>
              </p:cNvPr>
              <p:cNvSpPr txBox="1"/>
              <p:nvPr/>
            </p:nvSpPr>
            <p:spPr>
              <a:xfrm>
                <a:off x="439129" y="135295"/>
                <a:ext cx="1808767" cy="307777"/>
              </a:xfrm>
              <a:prstGeom prst="rect">
                <a:avLst/>
              </a:prstGeom>
              <a:noFill/>
            </p:spPr>
            <p:txBody>
              <a:bodyPr wrap="square" rtlCol="0">
                <a:spAutoFit/>
              </a:bodyPr>
              <a:lstStyle/>
              <a:p>
                <a:r>
                  <a:rPr lang="en-IN" sz="1400" b="1" i="1" dirty="0">
                    <a:solidFill>
                      <a:schemeClr val="accent1"/>
                    </a:solidFill>
                    <a:effectLst>
                      <a:outerShdw blurRad="38100" dist="38100" dir="2700000" algn="tl">
                        <a:srgbClr val="000000">
                          <a:alpha val="43137"/>
                        </a:srgbClr>
                      </a:outerShdw>
                    </a:effectLst>
                  </a:rPr>
                  <a:t>PROJECT HIGHLIGHTS</a:t>
                </a:r>
                <a:endParaRPr lang="en-IN" sz="1600" b="1" i="1" dirty="0">
                  <a:solidFill>
                    <a:schemeClr val="accent1"/>
                  </a:solidFill>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8826A621-6974-03A1-334F-85AAE535B814}"/>
                  </a:ext>
                </a:extLst>
              </p:cNvPr>
              <p:cNvSpPr txBox="1"/>
              <p:nvPr/>
            </p:nvSpPr>
            <p:spPr>
              <a:xfrm>
                <a:off x="93456" y="490516"/>
                <a:ext cx="408163" cy="276999"/>
              </a:xfrm>
              <a:prstGeom prst="rect">
                <a:avLst/>
              </a:prstGeom>
              <a:noFill/>
            </p:spPr>
            <p:txBody>
              <a:bodyPr wrap="square" rtlCol="0">
                <a:spAutoFit/>
              </a:bodyPr>
              <a:lstStyle/>
              <a:p>
                <a:r>
                  <a:rPr lang="en-IN" sz="1200" b="1" dirty="0">
                    <a:effectLst>
                      <a:outerShdw blurRad="38100" dist="38100" dir="2700000" algn="tl">
                        <a:srgbClr val="000000">
                          <a:alpha val="43137"/>
                        </a:srgbClr>
                      </a:outerShdw>
                    </a:effectLst>
                  </a:rPr>
                  <a:t>07</a:t>
                </a:r>
              </a:p>
            </p:txBody>
          </p:sp>
        </p:grpSp>
      </p:grpSp>
      <p:sp>
        <p:nvSpPr>
          <p:cNvPr id="10" name="Rectangle 9">
            <a:extLst>
              <a:ext uri="{FF2B5EF4-FFF2-40B4-BE49-F238E27FC236}">
                <a16:creationId xmlns:a16="http://schemas.microsoft.com/office/drawing/2014/main" id="{1B28B327-9D71-7629-8ADF-F5AE6958DDD8}"/>
              </a:ext>
            </a:extLst>
          </p:cNvPr>
          <p:cNvSpPr/>
          <p:nvPr/>
        </p:nvSpPr>
        <p:spPr>
          <a:xfrm>
            <a:off x="595074" y="629015"/>
            <a:ext cx="11387371" cy="6040726"/>
          </a:xfrm>
          <a:prstGeom prst="rect">
            <a:avLst/>
          </a:prstGeom>
          <a:noFill/>
          <a:ln>
            <a:solidFill>
              <a:schemeClr val="accent6">
                <a:lumMod val="75000"/>
              </a:schemeClr>
            </a:solidFill>
          </a:ln>
          <a:effectLst>
            <a:glow rad="63500">
              <a:schemeClr val="accent6">
                <a:satMod val="175000"/>
                <a:alpha val="40000"/>
              </a:schemeClr>
            </a:glow>
          </a:effectLst>
          <a:scene3d>
            <a:camera prst="perspectiveFront"/>
            <a:lightRig rig="flat" dir="t"/>
          </a:scene3d>
          <a:sp3d extrusionH="50800" prstMaterial="plastic">
            <a:bevelT w="190500" h="889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TextBox 10">
            <a:extLst>
              <a:ext uri="{FF2B5EF4-FFF2-40B4-BE49-F238E27FC236}">
                <a16:creationId xmlns:a16="http://schemas.microsoft.com/office/drawing/2014/main" id="{757B89B4-CF13-31F2-7000-9C22323610B7}"/>
              </a:ext>
            </a:extLst>
          </p:cNvPr>
          <p:cNvSpPr txBox="1"/>
          <p:nvPr/>
        </p:nvSpPr>
        <p:spPr>
          <a:xfrm>
            <a:off x="680797" y="705898"/>
            <a:ext cx="11215924" cy="6017032"/>
          </a:xfrm>
          <a:prstGeom prst="rect">
            <a:avLst/>
          </a:prstGeom>
          <a:noFill/>
        </p:spPr>
        <p:txBody>
          <a:bodyPr wrap="square" rtlCol="0">
            <a:spAutoFit/>
          </a:bodyPr>
          <a:lstStyle/>
          <a:p>
            <a:pPr>
              <a:lnSpc>
                <a:spcPct val="150000"/>
              </a:lnSpc>
            </a:pPr>
            <a:r>
              <a:rPr lang="en-IN" sz="1400" dirty="0">
                <a:latin typeface="Helvetica" pitchFamily="2" charset="0"/>
              </a:rPr>
              <a:t>The project is still ongoing as the planning is still in the process and this presentation is just the first step towards this project. The project architecture may changed a bit later with respect to planning.</a:t>
            </a:r>
          </a:p>
          <a:p>
            <a:pPr>
              <a:lnSpc>
                <a:spcPct val="150000"/>
              </a:lnSpc>
            </a:pPr>
            <a:r>
              <a:rPr lang="en-IN" sz="1400" dirty="0">
                <a:latin typeface="Helvetica" pitchFamily="2" charset="0"/>
              </a:rPr>
              <a:t>We have tried to brief the whole project with some points below: -</a:t>
            </a:r>
          </a:p>
          <a:p>
            <a:pPr marL="285750" indent="-285750">
              <a:lnSpc>
                <a:spcPct val="150000"/>
              </a:lnSpc>
              <a:buFont typeface="Wingdings" panose="05000000000000000000" pitchFamily="2" charset="2"/>
              <a:buChar char="Ø"/>
            </a:pPr>
            <a:r>
              <a:rPr lang="en-IN" sz="1400" dirty="0">
                <a:latin typeface="Helvetica" pitchFamily="2" charset="0"/>
              </a:rPr>
              <a:t>A prediction set of tourist places with respect to cities is needed to be done as API might give random places and difficult to manipulate so customized API is a better approach by Python.</a:t>
            </a:r>
          </a:p>
          <a:p>
            <a:pPr marL="285750" indent="-285750">
              <a:lnSpc>
                <a:spcPct val="150000"/>
              </a:lnSpc>
              <a:buFont typeface="Wingdings" panose="05000000000000000000" pitchFamily="2" charset="2"/>
              <a:buChar char="Ø"/>
            </a:pPr>
            <a:r>
              <a:rPr lang="en-IN" sz="1400" dirty="0">
                <a:latin typeface="Helvetica" pitchFamily="2" charset="0"/>
              </a:rPr>
              <a:t>VPA with Python will give the voice assistant approach with the main Back-End part.</a:t>
            </a:r>
          </a:p>
          <a:p>
            <a:pPr marL="285750" indent="-285750">
              <a:lnSpc>
                <a:spcPct val="150000"/>
              </a:lnSpc>
              <a:buFont typeface="Wingdings" panose="05000000000000000000" pitchFamily="2" charset="2"/>
              <a:buChar char="Ø"/>
            </a:pPr>
            <a:r>
              <a:rPr lang="en-IN" sz="1400" dirty="0">
                <a:latin typeface="Helvetica" pitchFamily="2" charset="0"/>
              </a:rPr>
              <a:t>Spring Boot with JAVA will build REST API Endpoints and the whole database part comprised of the User’s data part</a:t>
            </a:r>
          </a:p>
          <a:p>
            <a:pPr marL="285750" indent="-285750">
              <a:lnSpc>
                <a:spcPct val="150000"/>
              </a:lnSpc>
              <a:buFont typeface="Wingdings" panose="05000000000000000000" pitchFamily="2" charset="2"/>
              <a:buChar char="Ø"/>
            </a:pPr>
            <a:r>
              <a:rPr lang="en-IN" sz="1400" dirty="0">
                <a:latin typeface="Helvetica" pitchFamily="2" charset="0"/>
              </a:rPr>
              <a:t>Integrating the Machine Learning with Python and VPA with Python with the Spring Boot in JAVA with Jython Dependency which is totally a new approach in this project.</a:t>
            </a:r>
          </a:p>
          <a:p>
            <a:pPr marL="285750" indent="-285750">
              <a:lnSpc>
                <a:spcPct val="150000"/>
              </a:lnSpc>
              <a:buFont typeface="Wingdings" panose="05000000000000000000" pitchFamily="2" charset="2"/>
              <a:buChar char="Ø"/>
            </a:pPr>
            <a:r>
              <a:rPr lang="en-IN" sz="1400" dirty="0">
                <a:latin typeface="Helvetica" pitchFamily="2" charset="0"/>
              </a:rPr>
              <a:t>Front-End part will be done on either Angular or React.</a:t>
            </a:r>
          </a:p>
          <a:p>
            <a:pPr marL="285750" indent="-285750">
              <a:lnSpc>
                <a:spcPct val="150000"/>
              </a:lnSpc>
              <a:buFont typeface="Wingdings" panose="05000000000000000000" pitchFamily="2" charset="2"/>
              <a:buChar char="Ø"/>
            </a:pPr>
            <a:r>
              <a:rPr lang="en-IN" sz="1400" dirty="0">
                <a:latin typeface="Helvetica" pitchFamily="2" charset="0"/>
              </a:rPr>
              <a:t>The final approach is to connect the Back-end part with Front-End part.</a:t>
            </a:r>
          </a:p>
          <a:p>
            <a:pPr marL="285750" indent="-285750">
              <a:lnSpc>
                <a:spcPct val="150000"/>
              </a:lnSpc>
              <a:buFont typeface="Wingdings" panose="05000000000000000000" pitchFamily="2" charset="2"/>
              <a:buChar char="Ø"/>
            </a:pPr>
            <a:endParaRPr lang="en-IN" sz="1400" dirty="0">
              <a:latin typeface="Helvetica" pitchFamily="2" charset="0"/>
            </a:endParaRPr>
          </a:p>
          <a:p>
            <a:pPr>
              <a:lnSpc>
                <a:spcPct val="150000"/>
              </a:lnSpc>
            </a:pPr>
            <a:r>
              <a:rPr lang="en-IN" sz="1400" dirty="0">
                <a:latin typeface="Helvetica" pitchFamily="2" charset="0"/>
              </a:rPr>
              <a:t>The Deployment of this project steps are as follows: -</a:t>
            </a:r>
          </a:p>
          <a:p>
            <a:pPr marL="285750" indent="-285750">
              <a:lnSpc>
                <a:spcPct val="150000"/>
              </a:lnSpc>
              <a:buFont typeface="Wingdings" panose="05000000000000000000" pitchFamily="2" charset="2"/>
              <a:buChar char="Ø"/>
            </a:pPr>
            <a:r>
              <a:rPr lang="en-IN" sz="1400" dirty="0">
                <a:latin typeface="Helvetica" pitchFamily="2" charset="0"/>
              </a:rPr>
              <a:t>The Back-End needs to be hosted in either Heroku or Firebase most preferably which will act as a Server in our project.</a:t>
            </a:r>
          </a:p>
          <a:p>
            <a:pPr marL="285750" indent="-285750">
              <a:lnSpc>
                <a:spcPct val="150000"/>
              </a:lnSpc>
              <a:buFont typeface="Wingdings" panose="05000000000000000000" pitchFamily="2" charset="2"/>
              <a:buChar char="Ø"/>
            </a:pPr>
            <a:r>
              <a:rPr lang="en-IN" sz="1400" dirty="0">
                <a:latin typeface="Helvetica" pitchFamily="2" charset="0"/>
              </a:rPr>
              <a:t>The Front-End will be hosted in the cloud mostly Netlify as an independent entity.</a:t>
            </a:r>
          </a:p>
          <a:p>
            <a:pPr marL="285750" indent="-285750">
              <a:lnSpc>
                <a:spcPct val="150000"/>
              </a:lnSpc>
              <a:buFont typeface="Wingdings" panose="05000000000000000000" pitchFamily="2" charset="2"/>
              <a:buChar char="Ø"/>
            </a:pPr>
            <a:r>
              <a:rPr lang="en-IN" sz="1400" dirty="0">
                <a:latin typeface="Helvetica" pitchFamily="2" charset="0"/>
              </a:rPr>
              <a:t>The final step of this deployment is to connect both the clouds and then host it in the GitHub. </a:t>
            </a:r>
          </a:p>
          <a:p>
            <a:pPr marL="285750" indent="-285750">
              <a:lnSpc>
                <a:spcPct val="150000"/>
              </a:lnSpc>
              <a:buFont typeface="Wingdings" panose="05000000000000000000" pitchFamily="2" charset="2"/>
              <a:buChar char="Ø"/>
            </a:pPr>
            <a:endParaRPr lang="en-IN" sz="1400" dirty="0">
              <a:latin typeface="Helvetica" pitchFamily="2" charset="0"/>
            </a:endParaRPr>
          </a:p>
          <a:p>
            <a:r>
              <a:rPr lang="en-IN" sz="1400" dirty="0">
                <a:latin typeface="Helvetica" pitchFamily="2" charset="0"/>
              </a:rPr>
              <a:t>** Testing of individual module will also be done. (Junit Testing or Selenium Testing will be used in this Project)</a:t>
            </a:r>
          </a:p>
        </p:txBody>
      </p:sp>
    </p:spTree>
    <p:extLst>
      <p:ext uri="{BB962C8B-B14F-4D97-AF65-F5344CB8AC3E}">
        <p14:creationId xmlns:p14="http://schemas.microsoft.com/office/powerpoint/2010/main" val="4220570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C5C83A-4067-4AAD-67AB-AF7DBECBBF38}"/>
              </a:ext>
            </a:extLst>
          </p:cNvPr>
          <p:cNvSpPr/>
          <p:nvPr/>
        </p:nvSpPr>
        <p:spPr>
          <a:xfrm>
            <a:off x="0" y="-3967"/>
            <a:ext cx="12192000" cy="6858000"/>
          </a:xfrm>
          <a:prstGeom prst="rect">
            <a:avLst/>
          </a:prstGeom>
          <a:gradFill flip="none" rotWithShape="1">
            <a:gsLst>
              <a:gs pos="0">
                <a:srgbClr val="9AD0EC">
                  <a:tint val="66000"/>
                  <a:satMod val="160000"/>
                </a:srgbClr>
              </a:gs>
              <a:gs pos="50000">
                <a:srgbClr val="9AD0EC">
                  <a:tint val="44500"/>
                  <a:satMod val="160000"/>
                </a:srgbClr>
              </a:gs>
              <a:gs pos="100000">
                <a:srgbClr val="9AD0EC">
                  <a:tint val="23500"/>
                  <a:satMod val="160000"/>
                </a:srgbClr>
              </a:gs>
            </a:gsLst>
            <a:lin ang="540000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 name="Group 2">
            <a:extLst>
              <a:ext uri="{FF2B5EF4-FFF2-40B4-BE49-F238E27FC236}">
                <a16:creationId xmlns:a16="http://schemas.microsoft.com/office/drawing/2014/main" id="{0AB47740-EC66-F27B-7E10-5D0CA5FB677F}"/>
              </a:ext>
            </a:extLst>
          </p:cNvPr>
          <p:cNvGrpSpPr/>
          <p:nvPr/>
        </p:nvGrpSpPr>
        <p:grpSpPr>
          <a:xfrm>
            <a:off x="93456" y="98331"/>
            <a:ext cx="2154440" cy="669184"/>
            <a:chOff x="93456" y="98331"/>
            <a:chExt cx="2154440" cy="669184"/>
          </a:xfrm>
        </p:grpSpPr>
        <p:cxnSp>
          <p:nvCxnSpPr>
            <p:cNvPr id="4" name="Straight Connector 3">
              <a:extLst>
                <a:ext uri="{FF2B5EF4-FFF2-40B4-BE49-F238E27FC236}">
                  <a16:creationId xmlns:a16="http://schemas.microsoft.com/office/drawing/2014/main" id="{268B99BF-A3EB-4E03-AA4D-840434522C90}"/>
                </a:ext>
              </a:extLst>
            </p:cNvPr>
            <p:cNvCxnSpPr>
              <a:cxnSpLocks/>
            </p:cNvCxnSpPr>
            <p:nvPr/>
          </p:nvCxnSpPr>
          <p:spPr>
            <a:xfrm>
              <a:off x="504404" y="98331"/>
              <a:ext cx="0" cy="627810"/>
            </a:xfrm>
            <a:prstGeom prst="line">
              <a:avLst/>
            </a:prstGeom>
            <a:ln w="19050"/>
          </p:spPr>
          <p:style>
            <a:lnRef idx="1">
              <a:schemeClr val="dk1"/>
            </a:lnRef>
            <a:fillRef idx="0">
              <a:schemeClr val="dk1"/>
            </a:fillRef>
            <a:effectRef idx="0">
              <a:schemeClr val="dk1"/>
            </a:effectRef>
            <a:fontRef idx="minor">
              <a:schemeClr val="tx1"/>
            </a:fontRef>
          </p:style>
        </p:cxnSp>
        <p:grpSp>
          <p:nvGrpSpPr>
            <p:cNvPr id="5" name="Group 4">
              <a:extLst>
                <a:ext uri="{FF2B5EF4-FFF2-40B4-BE49-F238E27FC236}">
                  <a16:creationId xmlns:a16="http://schemas.microsoft.com/office/drawing/2014/main" id="{3CB58722-C98E-1E54-D912-882F19D39CFA}"/>
                </a:ext>
              </a:extLst>
            </p:cNvPr>
            <p:cNvGrpSpPr/>
            <p:nvPr/>
          </p:nvGrpSpPr>
          <p:grpSpPr>
            <a:xfrm>
              <a:off x="93456" y="98331"/>
              <a:ext cx="2154440" cy="669184"/>
              <a:chOff x="93456" y="98331"/>
              <a:chExt cx="2154440" cy="669184"/>
            </a:xfrm>
          </p:grpSpPr>
          <p:cxnSp>
            <p:nvCxnSpPr>
              <p:cNvPr id="6" name="Straight Connector 5">
                <a:extLst>
                  <a:ext uri="{FF2B5EF4-FFF2-40B4-BE49-F238E27FC236}">
                    <a16:creationId xmlns:a16="http://schemas.microsoft.com/office/drawing/2014/main" id="{1E7D8376-92B2-CEF1-451E-B24C9348961B}"/>
                  </a:ext>
                </a:extLst>
              </p:cNvPr>
              <p:cNvCxnSpPr>
                <a:cxnSpLocks/>
              </p:cNvCxnSpPr>
              <p:nvPr/>
            </p:nvCxnSpPr>
            <p:spPr>
              <a:xfrm flipH="1">
                <a:off x="96230" y="519954"/>
                <a:ext cx="685800" cy="0"/>
              </a:xfrm>
              <a:prstGeom prst="line">
                <a:avLst/>
              </a:prstGeom>
              <a:ln w="19050"/>
            </p:spPr>
            <p:style>
              <a:lnRef idx="1">
                <a:schemeClr val="dk1"/>
              </a:lnRef>
              <a:fillRef idx="0">
                <a:schemeClr val="dk1"/>
              </a:fillRef>
              <a:effectRef idx="0">
                <a:schemeClr val="dk1"/>
              </a:effectRef>
              <a:fontRef idx="minor">
                <a:schemeClr val="tx1"/>
              </a:fontRef>
            </p:style>
          </p:cxnSp>
          <p:pic>
            <p:nvPicPr>
              <p:cNvPr id="7" name="Picture 2">
                <a:extLst>
                  <a:ext uri="{FF2B5EF4-FFF2-40B4-BE49-F238E27FC236}">
                    <a16:creationId xmlns:a16="http://schemas.microsoft.com/office/drawing/2014/main" id="{F3C9F9E0-CB09-DAC4-FE1E-A3DE40A931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07715" y="98331"/>
                <a:ext cx="385203" cy="408174"/>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31750"/>
              </a:effectLst>
            </p:spPr>
          </p:pic>
          <p:sp>
            <p:nvSpPr>
              <p:cNvPr id="8" name="TextBox 7">
                <a:extLst>
                  <a:ext uri="{FF2B5EF4-FFF2-40B4-BE49-F238E27FC236}">
                    <a16:creationId xmlns:a16="http://schemas.microsoft.com/office/drawing/2014/main" id="{3B3AB587-F29B-A5EA-4C31-A383A69A97A2}"/>
                  </a:ext>
                </a:extLst>
              </p:cNvPr>
              <p:cNvSpPr txBox="1"/>
              <p:nvPr/>
            </p:nvSpPr>
            <p:spPr>
              <a:xfrm>
                <a:off x="439129" y="135295"/>
                <a:ext cx="1808767" cy="307777"/>
              </a:xfrm>
              <a:prstGeom prst="rect">
                <a:avLst/>
              </a:prstGeom>
              <a:noFill/>
            </p:spPr>
            <p:txBody>
              <a:bodyPr wrap="square" rtlCol="0">
                <a:spAutoFit/>
              </a:bodyPr>
              <a:lstStyle/>
              <a:p>
                <a:r>
                  <a:rPr lang="en-IN" sz="1400" b="1" i="1" dirty="0">
                    <a:solidFill>
                      <a:schemeClr val="accent1"/>
                    </a:solidFill>
                    <a:effectLst>
                      <a:outerShdw blurRad="38100" dist="38100" dir="2700000" algn="tl">
                        <a:srgbClr val="000000">
                          <a:alpha val="43137"/>
                        </a:srgbClr>
                      </a:outerShdw>
                    </a:effectLst>
                  </a:rPr>
                  <a:t>FUTURE PLANNING</a:t>
                </a:r>
                <a:endParaRPr lang="en-IN" sz="1600" b="1" i="1" dirty="0">
                  <a:solidFill>
                    <a:schemeClr val="accent1"/>
                  </a:solidFill>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C38FF4E7-2EB2-E3E7-8D39-086D83A7A4CB}"/>
                  </a:ext>
                </a:extLst>
              </p:cNvPr>
              <p:cNvSpPr txBox="1"/>
              <p:nvPr/>
            </p:nvSpPr>
            <p:spPr>
              <a:xfrm>
                <a:off x="93456" y="490516"/>
                <a:ext cx="408163" cy="276999"/>
              </a:xfrm>
              <a:prstGeom prst="rect">
                <a:avLst/>
              </a:prstGeom>
              <a:noFill/>
            </p:spPr>
            <p:txBody>
              <a:bodyPr wrap="square" rtlCol="0">
                <a:spAutoFit/>
              </a:bodyPr>
              <a:lstStyle/>
              <a:p>
                <a:r>
                  <a:rPr lang="en-IN" sz="1200" b="1" dirty="0">
                    <a:effectLst>
                      <a:outerShdw blurRad="38100" dist="38100" dir="2700000" algn="tl">
                        <a:srgbClr val="000000">
                          <a:alpha val="43137"/>
                        </a:srgbClr>
                      </a:outerShdw>
                    </a:effectLst>
                  </a:rPr>
                  <a:t>08</a:t>
                </a:r>
              </a:p>
            </p:txBody>
          </p:sp>
        </p:grpSp>
      </p:grpSp>
      <p:pic>
        <p:nvPicPr>
          <p:cNvPr id="2052" name="Picture 4" descr="What Is An Algorithm? Characteristics, Types and How to write it |  Simplilearn">
            <a:extLst>
              <a:ext uri="{FF2B5EF4-FFF2-40B4-BE49-F238E27FC236}">
                <a16:creationId xmlns:a16="http://schemas.microsoft.com/office/drawing/2014/main" id="{4337DF35-8A9F-A572-7233-F21C91FECD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6232" y="4067206"/>
            <a:ext cx="3386667" cy="1905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4BF49139-4BEF-A984-10DE-2D76473B2FDA}"/>
              </a:ext>
            </a:extLst>
          </p:cNvPr>
          <p:cNvSpPr/>
          <p:nvPr/>
        </p:nvSpPr>
        <p:spPr>
          <a:xfrm>
            <a:off x="595074" y="629015"/>
            <a:ext cx="11387371" cy="6040726"/>
          </a:xfrm>
          <a:prstGeom prst="rect">
            <a:avLst/>
          </a:prstGeom>
          <a:noFill/>
          <a:ln>
            <a:solidFill>
              <a:srgbClr val="00B0F0"/>
            </a:solidFill>
          </a:ln>
          <a:effectLst>
            <a:glow rad="139700">
              <a:schemeClr val="accent5">
                <a:satMod val="175000"/>
                <a:alpha val="40000"/>
              </a:schemeClr>
            </a:glow>
          </a:effectLst>
          <a:scene3d>
            <a:camera prst="perspectiveFront"/>
            <a:lightRig rig="flat" dir="t"/>
          </a:scene3d>
          <a:sp3d extrusionH="50800" prstMaterial="plastic">
            <a:bevelT w="190500" h="889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TextBox 10">
            <a:extLst>
              <a:ext uri="{FF2B5EF4-FFF2-40B4-BE49-F238E27FC236}">
                <a16:creationId xmlns:a16="http://schemas.microsoft.com/office/drawing/2014/main" id="{0823FA19-07AC-DA8C-A01A-4ED581703CCD}"/>
              </a:ext>
            </a:extLst>
          </p:cNvPr>
          <p:cNvSpPr txBox="1"/>
          <p:nvPr/>
        </p:nvSpPr>
        <p:spPr>
          <a:xfrm>
            <a:off x="680797" y="705898"/>
            <a:ext cx="11215924" cy="3284425"/>
          </a:xfrm>
          <a:prstGeom prst="rect">
            <a:avLst/>
          </a:prstGeom>
          <a:noFill/>
        </p:spPr>
        <p:txBody>
          <a:bodyPr wrap="square" rtlCol="0" anchor="ctr">
            <a:spAutoFit/>
          </a:bodyPr>
          <a:lstStyle/>
          <a:p>
            <a:pPr>
              <a:lnSpc>
                <a:spcPct val="150000"/>
              </a:lnSpc>
            </a:pPr>
            <a:r>
              <a:rPr lang="en-IN" sz="1400" dirty="0">
                <a:latin typeface="Helvetica" pitchFamily="2" charset="0"/>
              </a:rPr>
              <a:t>We also decided to do some modifications in this project. The modification is </a:t>
            </a:r>
            <a:r>
              <a:rPr lang="en-IN" sz="1400" b="1" dirty="0">
                <a:latin typeface="Helvetica" pitchFamily="2" charset="0"/>
              </a:rPr>
              <a:t>ALGORITHMIC APPROACH. </a:t>
            </a:r>
            <a:endParaRPr lang="en-IN" sz="1400" dirty="0">
              <a:latin typeface="Helvetica" pitchFamily="2" charset="0"/>
            </a:endParaRPr>
          </a:p>
          <a:p>
            <a:pPr>
              <a:lnSpc>
                <a:spcPct val="150000"/>
              </a:lnSpc>
            </a:pPr>
            <a:r>
              <a:rPr lang="en-IN" sz="1400" dirty="0">
                <a:latin typeface="Helvetica" pitchFamily="2" charset="0"/>
              </a:rPr>
              <a:t>This is a modification we would like to introduce in this project that the tourist will get a proper guide to visit from where and what should be the proper way to visit places and to how to properly know the place. Lets bring up the same example mentioned before: -</a:t>
            </a:r>
          </a:p>
          <a:p>
            <a:pPr>
              <a:lnSpc>
                <a:spcPct val="150000"/>
              </a:lnSpc>
            </a:pPr>
            <a:r>
              <a:rPr lang="en-IN" sz="1400" dirty="0">
                <a:latin typeface="Helvetica" pitchFamily="2" charset="0"/>
              </a:rPr>
              <a:t>Say we have visited to the Great Indian Museum and the app has been activated and have fetched the proper location and information. Now we need to give a proper guide how to roam in that particular place in a proper and systematic manner. So an algorithm comes on the website to go in a systematic manner but that completely depends on user’s selection whether to follow the algorithm or not. If the user is in the place we mentioned and select the Algorithm To Follow then it might suggest to visit first the pre-historic periods then the Evolution of Human which is present in the same floor. Then it suggests to go to visit human civilization and many more procedures.</a:t>
            </a:r>
          </a:p>
          <a:p>
            <a:pPr>
              <a:lnSpc>
                <a:spcPct val="150000"/>
              </a:lnSpc>
            </a:pPr>
            <a:r>
              <a:rPr lang="en-IN" sz="1400" dirty="0">
                <a:latin typeface="Helvetica" pitchFamily="2" charset="0"/>
              </a:rPr>
              <a:t>So this is the whole new algorithmic approach which is kind of enhancement and have not been used in any kind of website. So we would like to give this try if it gets a success or not.</a:t>
            </a:r>
          </a:p>
        </p:txBody>
      </p:sp>
      <p:pic>
        <p:nvPicPr>
          <p:cNvPr id="12" name="Picture 11">
            <a:extLst>
              <a:ext uri="{FF2B5EF4-FFF2-40B4-BE49-F238E27FC236}">
                <a16:creationId xmlns:a16="http://schemas.microsoft.com/office/drawing/2014/main" id="{B325F4A4-F781-3D34-D19A-69239D77714E}"/>
              </a:ext>
            </a:extLst>
          </p:cNvPr>
          <p:cNvPicPr>
            <a:picLocks noChangeAspect="1"/>
          </p:cNvPicPr>
          <p:nvPr/>
        </p:nvPicPr>
        <p:blipFill>
          <a:blip r:embed="rId4"/>
          <a:stretch>
            <a:fillRect/>
          </a:stretch>
        </p:blipFill>
        <p:spPr>
          <a:xfrm>
            <a:off x="782030" y="4198885"/>
            <a:ext cx="3386667" cy="2262294"/>
          </a:xfrm>
          <a:prstGeom prst="rect">
            <a:avLst/>
          </a:prstGeom>
          <a:ln>
            <a:noFill/>
          </a:ln>
          <a:effectLst>
            <a:softEdge rad="112500"/>
          </a:effectLst>
        </p:spPr>
      </p:pic>
    </p:spTree>
    <p:extLst>
      <p:ext uri="{BB962C8B-B14F-4D97-AF65-F5344CB8AC3E}">
        <p14:creationId xmlns:p14="http://schemas.microsoft.com/office/powerpoint/2010/main" val="2131125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45FD17-157F-9A0E-6A86-FEA1547EAFFB}"/>
              </a:ext>
            </a:extLst>
          </p:cNvPr>
          <p:cNvSpPr/>
          <p:nvPr/>
        </p:nvSpPr>
        <p:spPr>
          <a:xfrm>
            <a:off x="0" y="0"/>
            <a:ext cx="12192000" cy="6858000"/>
          </a:xfrm>
          <a:prstGeom prst="rect">
            <a:avLst/>
          </a:prstGeom>
          <a:solidFill>
            <a:srgbClr val="14C38E">
              <a:alpha val="69020"/>
            </a:srgbClr>
          </a:solidFill>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88703271-C046-97AD-7637-1B647928E379}"/>
              </a:ext>
            </a:extLst>
          </p:cNvPr>
          <p:cNvSpPr/>
          <p:nvPr/>
        </p:nvSpPr>
        <p:spPr>
          <a:xfrm>
            <a:off x="1857375" y="138113"/>
            <a:ext cx="8477250" cy="658177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 name="Group 5">
            <a:extLst>
              <a:ext uri="{FF2B5EF4-FFF2-40B4-BE49-F238E27FC236}">
                <a16:creationId xmlns:a16="http://schemas.microsoft.com/office/drawing/2014/main" id="{4FB489B5-5975-D787-C766-C1336D33A125}"/>
              </a:ext>
            </a:extLst>
          </p:cNvPr>
          <p:cNvGrpSpPr/>
          <p:nvPr/>
        </p:nvGrpSpPr>
        <p:grpSpPr>
          <a:xfrm>
            <a:off x="2745581" y="695045"/>
            <a:ext cx="6700837" cy="5467910"/>
            <a:chOff x="6606988" y="313765"/>
            <a:chExt cx="5271653" cy="6266329"/>
          </a:xfrm>
        </p:grpSpPr>
        <p:sp>
          <p:nvSpPr>
            <p:cNvPr id="7" name="TextBox 6">
              <a:extLst>
                <a:ext uri="{FF2B5EF4-FFF2-40B4-BE49-F238E27FC236}">
                  <a16:creationId xmlns:a16="http://schemas.microsoft.com/office/drawing/2014/main" id="{3AC206F6-9BD0-1F83-6D62-42EBC56C216A}"/>
                </a:ext>
              </a:extLst>
            </p:cNvPr>
            <p:cNvSpPr txBox="1"/>
            <p:nvPr/>
          </p:nvSpPr>
          <p:spPr>
            <a:xfrm>
              <a:off x="6606988" y="313765"/>
              <a:ext cx="5271653" cy="6266329"/>
            </a:xfrm>
            <a:prstGeom prst="rect">
              <a:avLst/>
            </a:prstGeom>
            <a:solidFill>
              <a:srgbClr val="CDF0EA"/>
            </a:solidFill>
            <a:ln>
              <a:noFill/>
            </a:ln>
            <a:scene3d>
              <a:camera prst="orthographicFront"/>
              <a:lightRig rig="threePt" dir="t"/>
            </a:scene3d>
            <a:sp3d>
              <a:bevelT w="152400" h="50800" prst="softRound"/>
            </a:sp3d>
          </p:spPr>
          <p:txBody>
            <a:bodyPr wrap="square" rtlCol="0">
              <a:spAutoFit/>
            </a:bodyPr>
            <a:lstStyle/>
            <a:p>
              <a:endParaRPr lang="en-IN" dirty="0"/>
            </a:p>
          </p:txBody>
        </p:sp>
        <p:sp>
          <p:nvSpPr>
            <p:cNvPr id="8" name="TextBox 7">
              <a:extLst>
                <a:ext uri="{FF2B5EF4-FFF2-40B4-BE49-F238E27FC236}">
                  <a16:creationId xmlns:a16="http://schemas.microsoft.com/office/drawing/2014/main" id="{43DBF088-1749-F65A-9EF3-C0D153C1E0AD}"/>
                </a:ext>
              </a:extLst>
            </p:cNvPr>
            <p:cNvSpPr txBox="1"/>
            <p:nvPr/>
          </p:nvSpPr>
          <p:spPr>
            <a:xfrm>
              <a:off x="7054723" y="423662"/>
              <a:ext cx="4361197" cy="5079137"/>
            </a:xfrm>
            <a:prstGeom prst="rect">
              <a:avLst/>
            </a:prstGeom>
            <a:noFill/>
            <a:ln>
              <a:noFill/>
            </a:ln>
          </p:spPr>
          <p:txBody>
            <a:bodyPr wrap="square" rtlCol="0">
              <a:spAutoFit/>
            </a:bodyPr>
            <a:lstStyle/>
            <a:p>
              <a:pPr algn="ctr"/>
              <a:r>
                <a:rPr lang="en-IN" sz="2000" b="1" u="sng" dirty="0">
                  <a:latin typeface="Helvetica" pitchFamily="2" charset="0"/>
                  <a:cs typeface="Times New Roman" panose="02020603050405020304" pitchFamily="18" charset="0"/>
                </a:rPr>
                <a:t>Team Members of the Project: -</a:t>
              </a:r>
            </a:p>
            <a:p>
              <a:pPr algn="just"/>
              <a:endParaRPr lang="en-IN" sz="2000" b="1" u="sng" dirty="0">
                <a:latin typeface="Helvetica" pitchFamily="2"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Helvetica" pitchFamily="2" charset="0"/>
                  <a:cs typeface="Times New Roman" panose="02020603050405020304" pitchFamily="18" charset="0"/>
                </a:rPr>
                <a:t>Mriganka Paul –  mriganka56 (GitHub ID)</a:t>
              </a:r>
            </a:p>
            <a:p>
              <a:pPr algn="just"/>
              <a:r>
                <a:rPr lang="en-IN" sz="2000" dirty="0">
                  <a:latin typeface="Helvetica" pitchFamily="2" charset="0"/>
                  <a:cs typeface="Times New Roman" panose="02020603050405020304" pitchFamily="18" charset="0"/>
                </a:rPr>
                <a:t>Collaborators: -</a:t>
              </a:r>
            </a:p>
            <a:p>
              <a:pPr marL="285750" indent="-285750" algn="just">
                <a:buFont typeface="Arial" panose="020B0604020202020204" pitchFamily="34" charset="0"/>
                <a:buChar char="•"/>
              </a:pPr>
              <a:r>
                <a:rPr lang="en-IN" sz="2000" dirty="0">
                  <a:latin typeface="Helvetica" pitchFamily="2" charset="0"/>
                  <a:cs typeface="Times New Roman" panose="02020603050405020304" pitchFamily="18" charset="0"/>
                </a:rPr>
                <a:t>Arpan Ghosh</a:t>
              </a:r>
            </a:p>
            <a:p>
              <a:pPr marL="285750" indent="-285750" algn="just">
                <a:buFont typeface="Arial" panose="020B0604020202020204" pitchFamily="34" charset="0"/>
                <a:buChar char="•"/>
              </a:pPr>
              <a:r>
                <a:rPr lang="en-IN" sz="2000" dirty="0">
                  <a:latin typeface="Helvetica" pitchFamily="2" charset="0"/>
                  <a:cs typeface="Times New Roman" panose="02020603050405020304" pitchFamily="18" charset="0"/>
                </a:rPr>
                <a:t>Supratim Majumder</a:t>
              </a:r>
            </a:p>
            <a:p>
              <a:pPr marL="285750" indent="-285750" algn="just">
                <a:buFont typeface="Arial" panose="020B0604020202020204" pitchFamily="34" charset="0"/>
                <a:buChar char="•"/>
              </a:pPr>
              <a:r>
                <a:rPr lang="en-IN" sz="2000" dirty="0">
                  <a:latin typeface="Helvetica" pitchFamily="2" charset="0"/>
                  <a:cs typeface="Times New Roman" panose="02020603050405020304" pitchFamily="18" charset="0"/>
                </a:rPr>
                <a:t>Ankita De</a:t>
              </a:r>
            </a:p>
            <a:p>
              <a:pPr marL="285750" indent="-285750" algn="just">
                <a:buFont typeface="Arial" panose="020B0604020202020204" pitchFamily="34" charset="0"/>
                <a:buChar char="•"/>
              </a:pPr>
              <a:r>
                <a:rPr lang="en-IN" sz="2000" dirty="0">
                  <a:latin typeface="Helvetica" pitchFamily="2" charset="0"/>
                  <a:cs typeface="Times New Roman" panose="02020603050405020304" pitchFamily="18" charset="0"/>
                </a:rPr>
                <a:t>Shreedatri Banerjee</a:t>
              </a:r>
            </a:p>
            <a:p>
              <a:pPr marL="285750" indent="-285750" algn="just">
                <a:buFont typeface="Arial" panose="020B0604020202020204" pitchFamily="34" charset="0"/>
                <a:buChar char="•"/>
              </a:pPr>
              <a:r>
                <a:rPr lang="en-IN" sz="2000">
                  <a:latin typeface="Helvetica" pitchFamily="2" charset="0"/>
                  <a:cs typeface="Times New Roman" panose="02020603050405020304" pitchFamily="18" charset="0"/>
                </a:rPr>
                <a:t>Oishe </a:t>
              </a:r>
              <a:r>
                <a:rPr lang="en-IN" sz="2000" dirty="0">
                  <a:latin typeface="Helvetica" pitchFamily="2" charset="0"/>
                  <a:cs typeface="Times New Roman" panose="02020603050405020304" pitchFamily="18" charset="0"/>
                </a:rPr>
                <a:t>Chakraborty</a:t>
              </a:r>
            </a:p>
            <a:p>
              <a:pPr algn="just"/>
              <a:endParaRPr lang="en-IN" b="1" u="sng" dirty="0">
                <a:latin typeface="Helvetica" pitchFamily="2" charset="0"/>
                <a:cs typeface="Times New Roman" panose="02020603050405020304" pitchFamily="18" charset="0"/>
              </a:endParaRPr>
            </a:p>
            <a:p>
              <a:pPr algn="just"/>
              <a:endParaRPr lang="en-IN" b="1" u="sng" dirty="0">
                <a:latin typeface="Helvetica" pitchFamily="2" charset="0"/>
                <a:cs typeface="Times New Roman" panose="02020603050405020304" pitchFamily="18" charset="0"/>
              </a:endParaRPr>
            </a:p>
            <a:p>
              <a:pPr algn="just"/>
              <a:endParaRPr lang="en-IN" b="1" u="sng" dirty="0">
                <a:latin typeface="Helvetica" pitchFamily="2" charset="0"/>
                <a:cs typeface="Times New Roman" panose="02020603050405020304" pitchFamily="18" charset="0"/>
              </a:endParaRPr>
            </a:p>
            <a:p>
              <a:pPr algn="just"/>
              <a:endParaRPr lang="en-IN" sz="1600" dirty="0">
                <a:latin typeface="Helvetica" pitchFamily="2" charset="0"/>
                <a:cs typeface="Times New Roman" panose="02020603050405020304" pitchFamily="18" charset="0"/>
              </a:endParaRPr>
            </a:p>
            <a:p>
              <a:pPr algn="just"/>
              <a:endParaRPr lang="en-IN" sz="1600" dirty="0">
                <a:latin typeface="Helvetica" pitchFamily="2" charset="0"/>
                <a:cs typeface="Times New Roman" panose="02020603050405020304" pitchFamily="18" charset="0"/>
              </a:endParaRPr>
            </a:p>
            <a:p>
              <a:pPr algn="just"/>
              <a:endParaRPr lang="en-IN" sz="1600" dirty="0">
                <a:latin typeface="Helvetica" pitchFamily="2" charset="0"/>
                <a:cs typeface="Times New Roman" panose="02020603050405020304" pitchFamily="18" charset="0"/>
              </a:endParaRPr>
            </a:p>
          </p:txBody>
        </p:sp>
      </p:grpSp>
    </p:spTree>
    <p:extLst>
      <p:ext uri="{BB962C8B-B14F-4D97-AF65-F5344CB8AC3E}">
        <p14:creationId xmlns:p14="http://schemas.microsoft.com/office/powerpoint/2010/main" val="3371913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6919</TotalTime>
  <Words>1856</Words>
  <Application>Microsoft Office PowerPoint</Application>
  <PresentationFormat>Widescreen</PresentationFormat>
  <Paragraphs>161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Helvetica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Arpan Ghosh</dc:creator>
  <cp:lastModifiedBy>Arpan Ghosh</cp:lastModifiedBy>
  <cp:revision>121</cp:revision>
  <dcterms:created xsi:type="dcterms:W3CDTF">2022-08-09T05:27:38Z</dcterms:created>
  <dcterms:modified xsi:type="dcterms:W3CDTF">2022-10-09T15:38:15Z</dcterms:modified>
</cp:coreProperties>
</file>