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63" r:id="rId3"/>
    <p:sldId id="258" r:id="rId4"/>
    <p:sldId id="259" r:id="rId5"/>
    <p:sldId id="260" r:id="rId6"/>
    <p:sldId id="261"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3" d="100"/>
          <a:sy n="73" d="100"/>
        </p:scale>
        <p:origin x="10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295770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CB707-7121-43D1-A49B-751111BC6802}"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1163977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3923265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79819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187295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1981493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2459169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1780851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285553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1119038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2218995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9CB707-7121-43D1-A49B-751111BC6802}"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178342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9CB707-7121-43D1-A49B-751111BC6802}" type="datetimeFigureOut">
              <a:rPr lang="en-IN" smtClean="0"/>
              <a:t>29-05-2025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396256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258526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3414974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69CB707-7121-43D1-A49B-751111BC6802}" type="datetimeFigureOut">
              <a:rPr lang="en-IN" smtClean="0"/>
              <a:t>29-05-2025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1492966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CB707-7121-43D1-A49B-751111BC6802}"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C94DBE-DE0C-470F-9226-8858C3CE3EC0}" type="slidenum">
              <a:rPr lang="en-IN" smtClean="0"/>
              <a:t>‹#›</a:t>
            </a:fld>
            <a:endParaRPr lang="en-IN"/>
          </a:p>
        </p:txBody>
      </p:sp>
    </p:spTree>
    <p:extLst>
      <p:ext uri="{BB962C8B-B14F-4D97-AF65-F5344CB8AC3E}">
        <p14:creationId xmlns:p14="http://schemas.microsoft.com/office/powerpoint/2010/main" val="134841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69CB707-7121-43D1-A49B-751111BC6802}" type="datetimeFigureOut">
              <a:rPr lang="en-IN" smtClean="0"/>
              <a:t>29-05-2025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7C94DBE-DE0C-470F-9226-8858C3CE3EC0}" type="slidenum">
              <a:rPr lang="en-IN" smtClean="0"/>
              <a:t>‹#›</a:t>
            </a:fld>
            <a:endParaRPr lang="en-IN"/>
          </a:p>
        </p:txBody>
      </p:sp>
    </p:spTree>
    <p:extLst>
      <p:ext uri="{BB962C8B-B14F-4D97-AF65-F5344CB8AC3E}">
        <p14:creationId xmlns:p14="http://schemas.microsoft.com/office/powerpoint/2010/main" val="1560562868"/>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E0C26-9F4D-A601-47DE-A6D82C52CB1C}"/>
              </a:ext>
            </a:extLst>
          </p:cNvPr>
          <p:cNvSpPr>
            <a:spLocks noGrp="1"/>
          </p:cNvSpPr>
          <p:nvPr>
            <p:ph type="ctrTitle"/>
          </p:nvPr>
        </p:nvSpPr>
        <p:spPr>
          <a:xfrm>
            <a:off x="1390624" y="1621410"/>
            <a:ext cx="8825658" cy="1536569"/>
          </a:xfrm>
        </p:spPr>
        <p:txBody>
          <a:bodyPr/>
          <a:lstStyle/>
          <a:p>
            <a:r>
              <a:rPr lang="en-IN" sz="4800" dirty="0">
                <a:solidFill>
                  <a:schemeClr val="accent6">
                    <a:lumMod val="60000"/>
                    <a:lumOff val="40000"/>
                  </a:schemeClr>
                </a:solidFill>
                <a:latin typeface="Algerian" panose="04020705040A02060702" pitchFamily="82" charset="0"/>
              </a:rPr>
              <a:t>PROJECT TITLE – RENTEASE APLICATION</a:t>
            </a:r>
          </a:p>
        </p:txBody>
      </p:sp>
      <p:sp>
        <p:nvSpPr>
          <p:cNvPr id="3" name="Subtitle 2">
            <a:extLst>
              <a:ext uri="{FF2B5EF4-FFF2-40B4-BE49-F238E27FC236}">
                <a16:creationId xmlns:a16="http://schemas.microsoft.com/office/drawing/2014/main" id="{653143E5-BC1B-C2EC-E982-3FE431762709}"/>
              </a:ext>
            </a:extLst>
          </p:cNvPr>
          <p:cNvSpPr>
            <a:spLocks noGrp="1"/>
          </p:cNvSpPr>
          <p:nvPr>
            <p:ph type="subTitle" idx="1"/>
          </p:nvPr>
        </p:nvSpPr>
        <p:spPr>
          <a:xfrm>
            <a:off x="1390624" y="3243387"/>
            <a:ext cx="8825658" cy="2172312"/>
          </a:xfrm>
        </p:spPr>
        <p:txBody>
          <a:bodyPr>
            <a:normAutofit/>
          </a:bodyPr>
          <a:lstStyle/>
          <a:p>
            <a:pPr algn="just"/>
            <a:r>
              <a:rPr lang="en-IN" dirty="0">
                <a:solidFill>
                  <a:schemeClr val="bg2">
                    <a:lumMod val="60000"/>
                    <a:lumOff val="40000"/>
                  </a:schemeClr>
                </a:solidFill>
                <a:latin typeface="Algerian" panose="04020705040A02060702" pitchFamily="82" charset="0"/>
              </a:rPr>
              <a:t> </a:t>
            </a:r>
            <a:r>
              <a:rPr lang="en-IN" sz="3000" dirty="0">
                <a:solidFill>
                  <a:schemeClr val="bg2">
                    <a:lumMod val="60000"/>
                    <a:lumOff val="40000"/>
                  </a:schemeClr>
                </a:solidFill>
                <a:latin typeface="Algerian" panose="04020705040A02060702" pitchFamily="82" charset="0"/>
              </a:rPr>
              <a:t>DEVLOPE BY  :-  1.AMRUTA SOBALE.</a:t>
            </a:r>
          </a:p>
          <a:p>
            <a:pPr algn="just"/>
            <a:r>
              <a:rPr lang="en-IN" sz="3000" dirty="0">
                <a:solidFill>
                  <a:schemeClr val="bg2">
                    <a:lumMod val="60000"/>
                    <a:lumOff val="40000"/>
                  </a:schemeClr>
                </a:solidFill>
                <a:latin typeface="Algerian" panose="04020705040A02060702" pitchFamily="82" charset="0"/>
              </a:rPr>
              <a:t>                              2. ANIKET PATIL.</a:t>
            </a:r>
          </a:p>
          <a:p>
            <a:endParaRPr lang="en-IN" dirty="0">
              <a:solidFill>
                <a:schemeClr val="bg2">
                  <a:lumMod val="60000"/>
                  <a:lumOff val="40000"/>
                </a:schemeClr>
              </a:solidFill>
              <a:latin typeface="Algerian" panose="04020705040A02060702" pitchFamily="82" charset="0"/>
            </a:endParaRPr>
          </a:p>
        </p:txBody>
      </p:sp>
    </p:spTree>
    <p:extLst>
      <p:ext uri="{BB962C8B-B14F-4D97-AF65-F5344CB8AC3E}">
        <p14:creationId xmlns:p14="http://schemas.microsoft.com/office/powerpoint/2010/main" val="1637483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9CA7-B1DE-DA8B-E466-9CD34E9D2615}"/>
              </a:ext>
            </a:extLst>
          </p:cNvPr>
          <p:cNvSpPr>
            <a:spLocks noGrp="1"/>
          </p:cNvSpPr>
          <p:nvPr>
            <p:ph type="title"/>
          </p:nvPr>
        </p:nvSpPr>
        <p:spPr>
          <a:xfrm>
            <a:off x="1060689" y="1039292"/>
            <a:ext cx="8825657" cy="566738"/>
          </a:xfrm>
        </p:spPr>
        <p:txBody>
          <a:bodyPr>
            <a:normAutofit/>
          </a:bodyPr>
          <a:lstStyle/>
          <a:p>
            <a:r>
              <a:rPr lang="en-IN" sz="2800" dirty="0">
                <a:solidFill>
                  <a:schemeClr val="accent6">
                    <a:lumMod val="60000"/>
                    <a:lumOff val="40000"/>
                  </a:schemeClr>
                </a:solidFill>
                <a:latin typeface="Algerian" panose="04020705040A02060702" pitchFamily="82" charset="0"/>
              </a:rPr>
              <a:t>Product list:-</a:t>
            </a:r>
          </a:p>
        </p:txBody>
      </p:sp>
      <p:pic>
        <p:nvPicPr>
          <p:cNvPr id="6" name="Picture Placeholder 5">
            <a:extLst>
              <a:ext uri="{FF2B5EF4-FFF2-40B4-BE49-F238E27FC236}">
                <a16:creationId xmlns:a16="http://schemas.microsoft.com/office/drawing/2014/main" id="{F7B89EFA-4D90-0CEC-0FEA-20192084529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8887" b="8887"/>
          <a:stretch>
            <a:fillRect/>
          </a:stretch>
        </p:blipFill>
        <p:spPr>
          <a:xfrm>
            <a:off x="1060449" y="1781666"/>
            <a:ext cx="8913109" cy="4825510"/>
          </a:xfrm>
        </p:spPr>
      </p:pic>
    </p:spTree>
    <p:extLst>
      <p:ext uri="{BB962C8B-B14F-4D97-AF65-F5344CB8AC3E}">
        <p14:creationId xmlns:p14="http://schemas.microsoft.com/office/powerpoint/2010/main" val="983461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AEEA-F72F-F2B6-89B1-D0075F27ED5D}"/>
              </a:ext>
            </a:extLst>
          </p:cNvPr>
          <p:cNvSpPr>
            <a:spLocks noGrp="1"/>
          </p:cNvSpPr>
          <p:nvPr>
            <p:ph type="title"/>
          </p:nvPr>
        </p:nvSpPr>
        <p:spPr>
          <a:xfrm>
            <a:off x="2722817" y="2606186"/>
            <a:ext cx="5723599" cy="2173203"/>
          </a:xfrm>
        </p:spPr>
        <p:txBody>
          <a:bodyPr/>
          <a:lstStyle/>
          <a:p>
            <a:r>
              <a:rPr lang="en-IN" sz="7200" dirty="0">
                <a:solidFill>
                  <a:schemeClr val="accent6">
                    <a:lumMod val="60000"/>
                    <a:lumOff val="40000"/>
                  </a:schemeClr>
                </a:solidFill>
                <a:latin typeface="Algerian" panose="04020705040A02060702" pitchFamily="82" charset="0"/>
              </a:rPr>
              <a:t>Thank you</a:t>
            </a:r>
          </a:p>
        </p:txBody>
      </p:sp>
    </p:spTree>
    <p:extLst>
      <p:ext uri="{BB962C8B-B14F-4D97-AF65-F5344CB8AC3E}">
        <p14:creationId xmlns:p14="http://schemas.microsoft.com/office/powerpoint/2010/main" val="316517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8D190-80AF-54C5-7BB9-BEA24D7E571F}"/>
              </a:ext>
            </a:extLst>
          </p:cNvPr>
          <p:cNvSpPr>
            <a:spLocks noGrp="1"/>
          </p:cNvSpPr>
          <p:nvPr>
            <p:ph type="title"/>
          </p:nvPr>
        </p:nvSpPr>
        <p:spPr>
          <a:xfrm>
            <a:off x="1154953" y="910472"/>
            <a:ext cx="9252239" cy="1078584"/>
          </a:xfrm>
        </p:spPr>
        <p:txBody>
          <a:bodyPr/>
          <a:lstStyle/>
          <a:p>
            <a:pPr marL="685800" indent="-685800">
              <a:buFont typeface="Wingdings" panose="05000000000000000000" pitchFamily="2" charset="2"/>
              <a:buChar char="Ø"/>
            </a:pPr>
            <a:r>
              <a:rPr lang="en-IN" dirty="0">
                <a:solidFill>
                  <a:schemeClr val="accent6">
                    <a:lumMod val="60000"/>
                    <a:lumOff val="40000"/>
                  </a:schemeClr>
                </a:solidFill>
                <a:latin typeface="Algerian" panose="04020705040A02060702" pitchFamily="82" charset="0"/>
              </a:rPr>
              <a:t>Abstract</a:t>
            </a:r>
          </a:p>
        </p:txBody>
      </p:sp>
      <p:sp>
        <p:nvSpPr>
          <p:cNvPr id="3" name="Text Placeholder 2">
            <a:extLst>
              <a:ext uri="{FF2B5EF4-FFF2-40B4-BE49-F238E27FC236}">
                <a16:creationId xmlns:a16="http://schemas.microsoft.com/office/drawing/2014/main" id="{18349598-1D07-6A19-B853-C8604817F6F2}"/>
              </a:ext>
            </a:extLst>
          </p:cNvPr>
          <p:cNvSpPr>
            <a:spLocks noGrp="1"/>
          </p:cNvSpPr>
          <p:nvPr>
            <p:ph type="body" sz="half" idx="2"/>
          </p:nvPr>
        </p:nvSpPr>
        <p:spPr>
          <a:xfrm>
            <a:off x="1220941" y="1593130"/>
            <a:ext cx="9346506" cy="5109327"/>
          </a:xfrm>
        </p:spPr>
        <p:txBody>
          <a:bodyPr>
            <a:normAutofit/>
          </a:bodyPr>
          <a:lstStyle/>
          <a:p>
            <a:pPr>
              <a:buNone/>
            </a:pPr>
            <a:r>
              <a:rPr lang="en-US" sz="2000" dirty="0">
                <a:solidFill>
                  <a:schemeClr val="bg2">
                    <a:lumMod val="60000"/>
                    <a:lumOff val="40000"/>
                  </a:schemeClr>
                </a:solidFill>
                <a:latin typeface="Bahnschrift Condensed" panose="020B0502040204020203" pitchFamily="34" charset="0"/>
              </a:rPr>
              <a:t>RentEase is a full-stack peer-to-peer rental platform designed to connect individuals who want to rent products with those who wish to lend them for short durations. The platform addresses the problem of underutilized assets and the high cost of short-term ownership by providing a secure, easy-to-use system for listing, searching, and booking items.</a:t>
            </a:r>
          </a:p>
          <a:p>
            <a:pPr>
              <a:buNone/>
            </a:pPr>
            <a:r>
              <a:rPr lang="en-US" sz="2000" dirty="0">
                <a:solidFill>
                  <a:schemeClr val="bg2">
                    <a:lumMod val="60000"/>
                    <a:lumOff val="40000"/>
                  </a:schemeClr>
                </a:solidFill>
                <a:latin typeface="Bahnschrift Condensed" panose="020B0502040204020203" pitchFamily="34" charset="0"/>
              </a:rPr>
              <a:t>The application allows users to register, list products, browse available items, and complete bookings through an integrated payment gateway. It includes essential features such as user authentication, product filtering, real-time availability, and a review system to build trust among users.</a:t>
            </a:r>
          </a:p>
          <a:p>
            <a:pPr>
              <a:buNone/>
            </a:pPr>
            <a:r>
              <a:rPr lang="en-US" sz="2000" dirty="0">
                <a:solidFill>
                  <a:schemeClr val="bg2">
                    <a:lumMod val="60000"/>
                    <a:lumOff val="40000"/>
                  </a:schemeClr>
                </a:solidFill>
                <a:latin typeface="Bahnschrift Condensed" panose="020B0502040204020203" pitchFamily="34" charset="0"/>
              </a:rPr>
              <a:t>Developed using modern web technologies such as Angular (frontend), Spring Boot (backend), and MySQL (database), RentEase aims to reduce consumer costs, encourage reuse, and promote a sustainable sharing economy.</a:t>
            </a:r>
          </a:p>
          <a:p>
            <a:r>
              <a:rPr lang="en-US" sz="2000" dirty="0">
                <a:solidFill>
                  <a:schemeClr val="bg2">
                    <a:lumMod val="60000"/>
                    <a:lumOff val="40000"/>
                  </a:schemeClr>
                </a:solidFill>
                <a:latin typeface="Bahnschrift Condensed" panose="020B0502040204020203" pitchFamily="34" charset="0"/>
              </a:rPr>
              <a:t>This project demonstrates a scalable and efficient solution to real-world rental needs, combining usability, security, and functionality in one unified platform.</a:t>
            </a:r>
          </a:p>
          <a:p>
            <a:endParaRPr lang="en-IN" dirty="0"/>
          </a:p>
        </p:txBody>
      </p:sp>
    </p:spTree>
    <p:extLst>
      <p:ext uri="{BB962C8B-B14F-4D97-AF65-F5344CB8AC3E}">
        <p14:creationId xmlns:p14="http://schemas.microsoft.com/office/powerpoint/2010/main" val="332272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BB8AD-F8F6-7449-558B-36EDAEFD41BA}"/>
              </a:ext>
            </a:extLst>
          </p:cNvPr>
          <p:cNvSpPr>
            <a:spLocks noGrp="1"/>
          </p:cNvSpPr>
          <p:nvPr>
            <p:ph type="title"/>
          </p:nvPr>
        </p:nvSpPr>
        <p:spPr>
          <a:xfrm>
            <a:off x="1013552" y="995313"/>
            <a:ext cx="8825659" cy="1257693"/>
          </a:xfrm>
        </p:spPr>
        <p:txBody>
          <a:bodyPr/>
          <a:lstStyle/>
          <a:p>
            <a:pPr marL="685800" indent="-685800">
              <a:buFont typeface="Wingdings" panose="05000000000000000000" pitchFamily="2" charset="2"/>
              <a:buChar char="Ø"/>
            </a:pPr>
            <a:r>
              <a:rPr lang="en-IN" dirty="0">
                <a:solidFill>
                  <a:schemeClr val="accent6">
                    <a:lumMod val="60000"/>
                    <a:lumOff val="40000"/>
                  </a:schemeClr>
                </a:solidFill>
                <a:latin typeface="Algerian" panose="04020705040A02060702" pitchFamily="82" charset="0"/>
              </a:rPr>
              <a:t>INTRODUCTION</a:t>
            </a:r>
          </a:p>
        </p:txBody>
      </p:sp>
      <p:sp>
        <p:nvSpPr>
          <p:cNvPr id="3" name="Text Placeholder 2">
            <a:extLst>
              <a:ext uri="{FF2B5EF4-FFF2-40B4-BE49-F238E27FC236}">
                <a16:creationId xmlns:a16="http://schemas.microsoft.com/office/drawing/2014/main" id="{E8CB98F3-2B47-C7CE-79F5-551E704B5FCE}"/>
              </a:ext>
            </a:extLst>
          </p:cNvPr>
          <p:cNvSpPr>
            <a:spLocks noGrp="1"/>
          </p:cNvSpPr>
          <p:nvPr>
            <p:ph type="body" sz="half" idx="2"/>
          </p:nvPr>
        </p:nvSpPr>
        <p:spPr>
          <a:xfrm>
            <a:off x="1013552" y="2564091"/>
            <a:ext cx="9004768" cy="4293909"/>
          </a:xfrm>
        </p:spPr>
        <p:txBody>
          <a:bodyPr>
            <a:normAutofit fontScale="92500" lnSpcReduction="10000"/>
          </a:bodyPr>
          <a:lstStyle/>
          <a:p>
            <a:pPr>
              <a:buNone/>
            </a:pPr>
            <a:r>
              <a:rPr lang="en-US" sz="1900" b="1" dirty="0">
                <a:solidFill>
                  <a:schemeClr val="bg2">
                    <a:lumMod val="60000"/>
                    <a:lumOff val="40000"/>
                  </a:schemeClr>
                </a:solidFill>
                <a:latin typeface="Bahnschrift SemiBold" panose="020B0502040204020203" pitchFamily="34" charset="0"/>
                <a:cs typeface="Times New Roman" panose="02020603050405020304" pitchFamily="18" charset="0"/>
              </a:rPr>
              <a:t>What is RentEase?</a:t>
            </a:r>
            <a:br>
              <a:rPr lang="en-US" dirty="0">
                <a:solidFill>
                  <a:schemeClr val="bg2">
                    <a:lumMod val="60000"/>
                    <a:lumOff val="40000"/>
                  </a:schemeClr>
                </a:solidFill>
                <a:latin typeface="Bahnschrift SemiBold" panose="020B0502040204020203" pitchFamily="34" charset="0"/>
                <a:cs typeface="Times New Roman" panose="02020603050405020304" pitchFamily="18" charset="0"/>
              </a:rPr>
            </a:br>
            <a:r>
              <a:rPr lang="en-US" dirty="0">
                <a:solidFill>
                  <a:schemeClr val="bg2">
                    <a:lumMod val="60000"/>
                    <a:lumOff val="40000"/>
                  </a:schemeClr>
                </a:solidFill>
                <a:latin typeface="Bahnschrift SemiBold" panose="020B0502040204020203" pitchFamily="34" charset="0"/>
                <a:cs typeface="Times New Roman" panose="02020603050405020304" pitchFamily="18" charset="0"/>
              </a:rPr>
              <a:t>RentEase is a peer-to-peer rental platform designed to connect renters for short-term product or property rentals. It enables users to lend or rent items such as Clothing &amp; Accessories, Home Essentials, Electronics &amp; Entertainment, Event &amp; Decoration, Tools &amp; Equipment with ease and transparency.</a:t>
            </a:r>
          </a:p>
          <a:p>
            <a:r>
              <a:rPr lang="en-US" sz="1900" b="1" dirty="0">
                <a:solidFill>
                  <a:schemeClr val="bg2">
                    <a:lumMod val="60000"/>
                    <a:lumOff val="40000"/>
                  </a:schemeClr>
                </a:solidFill>
                <a:latin typeface="Bahnschrift SemiBold" panose="020B0502040204020203" pitchFamily="34" charset="0"/>
                <a:cs typeface="Times New Roman" panose="02020603050405020304" pitchFamily="18" charset="0"/>
              </a:rPr>
              <a:t>Purpose of the Application:</a:t>
            </a:r>
            <a:br>
              <a:rPr lang="en-US" dirty="0">
                <a:solidFill>
                  <a:schemeClr val="bg2">
                    <a:lumMod val="60000"/>
                    <a:lumOff val="40000"/>
                  </a:schemeClr>
                </a:solidFill>
                <a:latin typeface="Bahnschrift SemiBold" panose="020B0502040204020203" pitchFamily="34" charset="0"/>
                <a:cs typeface="Times New Roman" panose="02020603050405020304" pitchFamily="18" charset="0"/>
              </a:rPr>
            </a:br>
            <a:r>
              <a:rPr lang="en-US" dirty="0">
                <a:solidFill>
                  <a:schemeClr val="bg2">
                    <a:lumMod val="60000"/>
                    <a:lumOff val="40000"/>
                  </a:schemeClr>
                </a:solidFill>
                <a:latin typeface="Bahnschrift SemiBold" panose="020B0502040204020203" pitchFamily="34" charset="0"/>
                <a:cs typeface="Times New Roman" panose="02020603050405020304" pitchFamily="18" charset="0"/>
              </a:rPr>
              <a:t>To make renting more accessible, reduce unused assets, and provide a secure, user-friendly system for peer-to-peer transactions.</a:t>
            </a:r>
          </a:p>
          <a:p>
            <a:pPr algn="just">
              <a:buNone/>
            </a:pPr>
            <a:r>
              <a:rPr lang="en-US" sz="1900" b="1" dirty="0">
                <a:solidFill>
                  <a:schemeClr val="bg2">
                    <a:lumMod val="60000"/>
                    <a:lumOff val="40000"/>
                  </a:schemeClr>
                </a:solidFill>
                <a:latin typeface="Bahnschrift SemiBold" panose="020B0502040204020203" pitchFamily="34" charset="0"/>
              </a:rPr>
              <a:t>Target Audience: </a:t>
            </a:r>
          </a:p>
          <a:p>
            <a:pPr algn="just">
              <a:buNone/>
            </a:pPr>
            <a:r>
              <a:rPr lang="en-US" sz="1900" dirty="0">
                <a:solidFill>
                  <a:schemeClr val="bg2">
                    <a:lumMod val="60000"/>
                    <a:lumOff val="40000"/>
                  </a:schemeClr>
                </a:solidFill>
                <a:latin typeface="Bahnschrift SemiBold" panose="020B0502040204020203" pitchFamily="34" charset="0"/>
              </a:rPr>
              <a:t>Individuals with idle assets to rent, People looking for affordable short-term rentals, College students, travelers, small businesses</a:t>
            </a:r>
          </a:p>
          <a:p>
            <a:pPr algn="just">
              <a:buNone/>
            </a:pPr>
            <a:r>
              <a:rPr lang="en-US" sz="2000" b="1" dirty="0">
                <a:solidFill>
                  <a:schemeClr val="bg2">
                    <a:lumMod val="60000"/>
                    <a:lumOff val="40000"/>
                  </a:schemeClr>
                </a:solidFill>
                <a:latin typeface="Bahnschrift SemiBold" panose="020B0502040204020203" pitchFamily="34" charset="0"/>
              </a:rPr>
              <a:t>Key Features: </a:t>
            </a:r>
          </a:p>
          <a:p>
            <a:pPr algn="just">
              <a:buNone/>
            </a:pPr>
            <a:r>
              <a:rPr lang="en-US" sz="1900" b="1" dirty="0">
                <a:solidFill>
                  <a:schemeClr val="bg2">
                    <a:lumMod val="60000"/>
                    <a:lumOff val="40000"/>
                  </a:schemeClr>
                </a:solidFill>
                <a:latin typeface="Bahnschrift SemiBold" panose="020B0502040204020203" pitchFamily="34" charset="0"/>
              </a:rPr>
              <a:t>Easy</a:t>
            </a:r>
            <a:r>
              <a:rPr lang="en-US" sz="1900" dirty="0">
                <a:solidFill>
                  <a:schemeClr val="bg2">
                    <a:lumMod val="60000"/>
                    <a:lumOff val="40000"/>
                  </a:schemeClr>
                </a:solidFill>
                <a:latin typeface="Bahnschrift SemiBold" panose="020B0502040204020203" pitchFamily="34" charset="0"/>
              </a:rPr>
              <a:t> product listing and search, Secure booking and payment system, Real-time availability and user verification for trust building</a:t>
            </a:r>
          </a:p>
          <a:p>
            <a:pPr>
              <a:buNone/>
            </a:pPr>
            <a:endParaRPr lang="en-US" sz="1900" dirty="0">
              <a:solidFill>
                <a:schemeClr val="bg2">
                  <a:lumMod val="60000"/>
                  <a:lumOff val="40000"/>
                </a:schemeClr>
              </a:solidFill>
              <a:latin typeface="Bahnschrift SemiBold" panose="020B0502040204020203" pitchFamily="34" charset="0"/>
            </a:endParaRPr>
          </a:p>
          <a:p>
            <a:endParaRPr lang="en-US" dirty="0">
              <a:solidFill>
                <a:schemeClr val="bg2">
                  <a:lumMod val="60000"/>
                  <a:lumOff val="40000"/>
                </a:schemeClr>
              </a:solidFill>
              <a:latin typeface="Bahnschrift SemiBold" panose="020B0502040204020203"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48601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989B-4D3D-2586-B9F6-312447F9D8D4}"/>
              </a:ext>
            </a:extLst>
          </p:cNvPr>
          <p:cNvSpPr>
            <a:spLocks noGrp="1"/>
          </p:cNvSpPr>
          <p:nvPr>
            <p:ph type="title"/>
          </p:nvPr>
        </p:nvSpPr>
        <p:spPr>
          <a:xfrm>
            <a:off x="1004125" y="1202702"/>
            <a:ext cx="8825659" cy="1097437"/>
          </a:xfrm>
        </p:spPr>
        <p:txBody>
          <a:bodyPr/>
          <a:lstStyle/>
          <a:p>
            <a:pPr marL="685800" indent="-685800">
              <a:buFont typeface="Wingdings" panose="05000000000000000000" pitchFamily="2" charset="2"/>
              <a:buChar char="Ø"/>
            </a:pPr>
            <a:r>
              <a:rPr lang="en-IN" dirty="0">
                <a:solidFill>
                  <a:schemeClr val="accent6">
                    <a:lumMod val="60000"/>
                    <a:lumOff val="40000"/>
                  </a:schemeClr>
                </a:solidFill>
                <a:latin typeface="Algerian" panose="04020705040A02060702" pitchFamily="82" charset="0"/>
              </a:rPr>
              <a:t>Problem Statement</a:t>
            </a:r>
          </a:p>
        </p:txBody>
      </p:sp>
      <p:sp>
        <p:nvSpPr>
          <p:cNvPr id="3" name="Text Placeholder 2">
            <a:extLst>
              <a:ext uri="{FF2B5EF4-FFF2-40B4-BE49-F238E27FC236}">
                <a16:creationId xmlns:a16="http://schemas.microsoft.com/office/drawing/2014/main" id="{52BBDCD2-5AB7-87D3-90A8-1E84AFAE31E1}"/>
              </a:ext>
            </a:extLst>
          </p:cNvPr>
          <p:cNvSpPr>
            <a:spLocks noGrp="1"/>
          </p:cNvSpPr>
          <p:nvPr>
            <p:ph type="body" sz="half" idx="2"/>
          </p:nvPr>
        </p:nvSpPr>
        <p:spPr>
          <a:xfrm>
            <a:off x="1154954" y="2300139"/>
            <a:ext cx="8825659" cy="4232635"/>
          </a:xfrm>
        </p:spPr>
        <p:txBody>
          <a:bodyPr>
            <a:normAutofit fontScale="92500" lnSpcReduction="20000"/>
          </a:bodyPr>
          <a:lstStyle/>
          <a:p>
            <a:pPr>
              <a:buNone/>
            </a:pPr>
            <a:r>
              <a:rPr lang="en-US" sz="2200" b="1" dirty="0">
                <a:solidFill>
                  <a:schemeClr val="bg2">
                    <a:lumMod val="60000"/>
                    <a:lumOff val="40000"/>
                  </a:schemeClr>
                </a:solidFill>
                <a:latin typeface="Bahnschrift SemiBold" panose="020B0502040204020203" pitchFamily="34" charset="0"/>
              </a:rPr>
              <a:t>The Problem:-</a:t>
            </a:r>
          </a:p>
          <a:p>
            <a:pPr>
              <a:buNone/>
            </a:pPr>
            <a:r>
              <a:rPr lang="en-US" sz="1900" dirty="0">
                <a:solidFill>
                  <a:schemeClr val="bg2">
                    <a:lumMod val="60000"/>
                    <a:lumOff val="40000"/>
                  </a:schemeClr>
                </a:solidFill>
                <a:latin typeface="Bahnschrift SemiBold" panose="020B0502040204020203" pitchFamily="34" charset="0"/>
              </a:rPr>
              <a:t>Many individuals own valuable items that remain unused for long periods, such as electronics, furniture, or vehicles. At the same time, others frequently need these items for short durations but cannot afford to purchase them outright.</a:t>
            </a:r>
          </a:p>
          <a:p>
            <a:pPr>
              <a:buNone/>
            </a:pPr>
            <a:r>
              <a:rPr lang="en-US" sz="1900" b="1" dirty="0">
                <a:solidFill>
                  <a:schemeClr val="bg2">
                    <a:lumMod val="60000"/>
                    <a:lumOff val="40000"/>
                  </a:schemeClr>
                </a:solidFill>
                <a:latin typeface="Bahnschrift SemiBold" panose="020B0502040204020203" pitchFamily="34" charset="0"/>
              </a:rPr>
              <a:t> </a:t>
            </a:r>
            <a:r>
              <a:rPr lang="en-US" sz="2200" b="1" dirty="0">
                <a:solidFill>
                  <a:schemeClr val="bg2">
                    <a:lumMod val="60000"/>
                    <a:lumOff val="40000"/>
                  </a:schemeClr>
                </a:solidFill>
                <a:latin typeface="Bahnschrift SemiBold" panose="020B0502040204020203" pitchFamily="34" charset="0"/>
              </a:rPr>
              <a:t>Key Challenges:</a:t>
            </a:r>
          </a:p>
          <a:p>
            <a:pPr>
              <a:buFont typeface="Arial" panose="020B0604020202020204" pitchFamily="34" charset="0"/>
              <a:buChar char="•"/>
            </a:pPr>
            <a:r>
              <a:rPr lang="en-US" sz="1900" dirty="0">
                <a:solidFill>
                  <a:schemeClr val="bg2">
                    <a:lumMod val="60000"/>
                    <a:lumOff val="40000"/>
                  </a:schemeClr>
                </a:solidFill>
                <a:latin typeface="Bahnschrift SemiBold" panose="020B0502040204020203" pitchFamily="34" charset="0"/>
              </a:rPr>
              <a:t>Lack of a reliable and user-friendly platform for short-term peer-to-peer rentals</a:t>
            </a:r>
          </a:p>
          <a:p>
            <a:pPr>
              <a:buFont typeface="Arial" panose="020B0604020202020204" pitchFamily="34" charset="0"/>
              <a:buChar char="•"/>
            </a:pPr>
            <a:r>
              <a:rPr lang="en-US" sz="1900" dirty="0">
                <a:solidFill>
                  <a:schemeClr val="bg2">
                    <a:lumMod val="60000"/>
                    <a:lumOff val="40000"/>
                  </a:schemeClr>
                </a:solidFill>
                <a:latin typeface="Bahnschrift SemiBold" panose="020B0502040204020203" pitchFamily="34" charset="0"/>
              </a:rPr>
              <a:t>High cost of buying items for one-time or limited use</a:t>
            </a:r>
          </a:p>
          <a:p>
            <a:pPr>
              <a:buFont typeface="Arial" panose="020B0604020202020204" pitchFamily="34" charset="0"/>
              <a:buChar char="•"/>
            </a:pPr>
            <a:r>
              <a:rPr lang="en-US" sz="1900" dirty="0">
                <a:solidFill>
                  <a:schemeClr val="bg2">
                    <a:lumMod val="60000"/>
                    <a:lumOff val="40000"/>
                  </a:schemeClr>
                </a:solidFill>
                <a:latin typeface="Bahnschrift SemiBold" panose="020B0502040204020203" pitchFamily="34" charset="0"/>
              </a:rPr>
              <a:t>Difficulty in finding trustworthy renters or owners</a:t>
            </a:r>
          </a:p>
          <a:p>
            <a:pPr>
              <a:buFont typeface="Arial" panose="020B0604020202020204" pitchFamily="34" charset="0"/>
              <a:buChar char="•"/>
            </a:pPr>
            <a:r>
              <a:rPr lang="en-US" sz="1900" dirty="0">
                <a:solidFill>
                  <a:schemeClr val="bg2">
                    <a:lumMod val="60000"/>
                    <a:lumOff val="40000"/>
                  </a:schemeClr>
                </a:solidFill>
                <a:latin typeface="Bahnschrift SemiBold" panose="020B0502040204020203" pitchFamily="34" charset="0"/>
              </a:rPr>
              <a:t>No structured system for verification, tracking, and secure transactions</a:t>
            </a:r>
          </a:p>
          <a:p>
            <a:pPr>
              <a:buNone/>
            </a:pPr>
            <a:r>
              <a:rPr lang="en-US" sz="2200" b="1" dirty="0">
                <a:solidFill>
                  <a:schemeClr val="bg2">
                    <a:lumMod val="60000"/>
                    <a:lumOff val="40000"/>
                  </a:schemeClr>
                </a:solidFill>
                <a:latin typeface="Bahnschrift SemiBold" panose="020B0502040204020203" pitchFamily="34" charset="0"/>
              </a:rPr>
              <a:t>Our Goal:</a:t>
            </a:r>
          </a:p>
          <a:p>
            <a:r>
              <a:rPr lang="en-US" sz="1900" dirty="0">
                <a:solidFill>
                  <a:schemeClr val="bg2">
                    <a:lumMod val="60000"/>
                    <a:lumOff val="40000"/>
                  </a:schemeClr>
                </a:solidFill>
                <a:latin typeface="Bahnschrift SemiBold" panose="020B0502040204020203" pitchFamily="34" charset="0"/>
              </a:rPr>
              <a:t>To create a secure, efficient, and user-friendly platform (RentEase) that bridges the gap between item owners and renters allowing people to rent or lend products conveniently and confidently.</a:t>
            </a:r>
          </a:p>
          <a:p>
            <a:endParaRPr lang="en-IN" dirty="0"/>
          </a:p>
        </p:txBody>
      </p:sp>
    </p:spTree>
    <p:extLst>
      <p:ext uri="{BB962C8B-B14F-4D97-AF65-F5344CB8AC3E}">
        <p14:creationId xmlns:p14="http://schemas.microsoft.com/office/powerpoint/2010/main" val="2103628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D014F-934A-B806-AF1F-048281FA4B3E}"/>
              </a:ext>
            </a:extLst>
          </p:cNvPr>
          <p:cNvSpPr>
            <a:spLocks noGrp="1"/>
          </p:cNvSpPr>
          <p:nvPr>
            <p:ph type="title"/>
          </p:nvPr>
        </p:nvSpPr>
        <p:spPr>
          <a:xfrm>
            <a:off x="1324636" y="1212130"/>
            <a:ext cx="8825659" cy="965462"/>
          </a:xfrm>
        </p:spPr>
        <p:txBody>
          <a:bodyPr/>
          <a:lstStyle/>
          <a:p>
            <a:pPr marL="685800" indent="-685800">
              <a:buFont typeface="Wingdings" panose="05000000000000000000" pitchFamily="2" charset="2"/>
              <a:buChar char="Ø"/>
            </a:pPr>
            <a:r>
              <a:rPr lang="en-IN" dirty="0">
                <a:solidFill>
                  <a:schemeClr val="accent6">
                    <a:lumMod val="60000"/>
                    <a:lumOff val="40000"/>
                  </a:schemeClr>
                </a:solidFill>
                <a:latin typeface="Algerian" panose="04020705040A02060702" pitchFamily="82" charset="0"/>
              </a:rPr>
              <a:t>objective</a:t>
            </a:r>
          </a:p>
        </p:txBody>
      </p:sp>
      <p:sp>
        <p:nvSpPr>
          <p:cNvPr id="3" name="Text Placeholder 2">
            <a:extLst>
              <a:ext uri="{FF2B5EF4-FFF2-40B4-BE49-F238E27FC236}">
                <a16:creationId xmlns:a16="http://schemas.microsoft.com/office/drawing/2014/main" id="{3CBA44EA-7E6B-ED7C-BFC1-05F88A549260}"/>
              </a:ext>
            </a:extLst>
          </p:cNvPr>
          <p:cNvSpPr>
            <a:spLocks noGrp="1"/>
          </p:cNvSpPr>
          <p:nvPr>
            <p:ph type="body" sz="half" idx="2"/>
          </p:nvPr>
        </p:nvSpPr>
        <p:spPr>
          <a:xfrm>
            <a:off x="1324636" y="2045616"/>
            <a:ext cx="8922300" cy="4614423"/>
          </a:xfrm>
        </p:spPr>
        <p:txBody>
          <a:bodyPr>
            <a:normAutofit/>
          </a:bodyPr>
          <a:lstStyle/>
          <a:p>
            <a:r>
              <a:rPr lang="en-US" sz="2000" dirty="0">
                <a:solidFill>
                  <a:schemeClr val="bg2">
                    <a:lumMod val="60000"/>
                    <a:lumOff val="40000"/>
                  </a:schemeClr>
                </a:solidFill>
                <a:latin typeface="Bahnschrift Condensed" panose="020B0502040204020203" pitchFamily="34" charset="0"/>
              </a:rPr>
              <a:t>The main objective of the RentEase application is to design and develop a user-friendly, secure, and scalable platform that facilitates peer-to-peer rental of products and assets. The aim is to reduce idle resources, promote affordability, and build trust within a digital rental community.</a:t>
            </a:r>
          </a:p>
          <a:p>
            <a:r>
              <a:rPr lang="en-US" sz="2400" dirty="0">
                <a:solidFill>
                  <a:schemeClr val="bg2">
                    <a:lumMod val="60000"/>
                    <a:lumOff val="40000"/>
                  </a:schemeClr>
                </a:solidFill>
                <a:latin typeface="Bahnschrift Condensed" panose="020B0502040204020203" pitchFamily="34" charset="0"/>
              </a:rPr>
              <a:t>Key objective:-</a:t>
            </a:r>
          </a:p>
          <a:p>
            <a:pPr>
              <a:buFont typeface="Arial" panose="020B0604020202020204" pitchFamily="34" charset="0"/>
              <a:buChar char="•"/>
            </a:pPr>
            <a:r>
              <a:rPr lang="en-US" sz="2000" dirty="0">
                <a:solidFill>
                  <a:schemeClr val="bg2">
                    <a:lumMod val="60000"/>
                    <a:lumOff val="40000"/>
                  </a:schemeClr>
                </a:solidFill>
                <a:latin typeface="Bahnschrift Condensed" panose="020B0502040204020203" pitchFamily="34" charset="0"/>
              </a:rPr>
              <a:t>Build a user-friendly web application for listing and renting products.</a:t>
            </a:r>
          </a:p>
          <a:p>
            <a:pPr>
              <a:buFont typeface="Arial" panose="020B0604020202020204" pitchFamily="34" charset="0"/>
              <a:buChar char="•"/>
            </a:pPr>
            <a:r>
              <a:rPr lang="en-US" sz="2000" dirty="0">
                <a:solidFill>
                  <a:schemeClr val="bg2">
                    <a:lumMod val="60000"/>
                    <a:lumOff val="40000"/>
                  </a:schemeClr>
                </a:solidFill>
                <a:latin typeface="Bahnschrift Condensed" panose="020B0502040204020203" pitchFamily="34" charset="0"/>
              </a:rPr>
              <a:t>Implement secure user authentication and verification.</a:t>
            </a:r>
          </a:p>
          <a:p>
            <a:pPr>
              <a:buFont typeface="Arial" panose="020B0604020202020204" pitchFamily="34" charset="0"/>
              <a:buChar char="•"/>
            </a:pPr>
            <a:r>
              <a:rPr lang="en-US" sz="2000" dirty="0">
                <a:solidFill>
                  <a:schemeClr val="bg2">
                    <a:lumMod val="60000"/>
                    <a:lumOff val="40000"/>
                  </a:schemeClr>
                </a:solidFill>
                <a:latin typeface="Bahnschrift Condensed" panose="020B0502040204020203" pitchFamily="34" charset="0"/>
              </a:rPr>
              <a:t>Enable real-time search, filtering, and booking of rental items.</a:t>
            </a:r>
          </a:p>
          <a:p>
            <a:pPr>
              <a:buFont typeface="Arial" panose="020B0604020202020204" pitchFamily="34" charset="0"/>
              <a:buChar char="•"/>
            </a:pPr>
            <a:r>
              <a:rPr lang="en-US" sz="2000" dirty="0">
                <a:solidFill>
                  <a:schemeClr val="bg2">
                    <a:lumMod val="60000"/>
                    <a:lumOff val="40000"/>
                  </a:schemeClr>
                </a:solidFill>
                <a:latin typeface="Bahnschrift Condensed" panose="020B0502040204020203" pitchFamily="34" charset="0"/>
              </a:rPr>
              <a:t>Create a trusted review and rating system to ensure reliability.</a:t>
            </a:r>
          </a:p>
          <a:p>
            <a:pPr>
              <a:buFont typeface="Arial" panose="020B0604020202020204" pitchFamily="34" charset="0"/>
              <a:buChar char="•"/>
            </a:pPr>
            <a:r>
              <a:rPr lang="en-US" sz="2000" dirty="0">
                <a:solidFill>
                  <a:schemeClr val="bg2">
                    <a:lumMod val="60000"/>
                    <a:lumOff val="40000"/>
                  </a:schemeClr>
                </a:solidFill>
                <a:latin typeface="Bahnschrift Condensed" panose="020B0502040204020203" pitchFamily="34" charset="0"/>
              </a:rPr>
              <a:t>Promote reuse of underutilized resources to save costs and support sustainability.</a:t>
            </a:r>
          </a:p>
          <a:p>
            <a:endParaRPr lang="en-IN" sz="1600" dirty="0"/>
          </a:p>
        </p:txBody>
      </p:sp>
    </p:spTree>
    <p:extLst>
      <p:ext uri="{BB962C8B-B14F-4D97-AF65-F5344CB8AC3E}">
        <p14:creationId xmlns:p14="http://schemas.microsoft.com/office/powerpoint/2010/main" val="4205714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A737-2C56-F663-D3E5-9F128A1CC931}"/>
              </a:ext>
            </a:extLst>
          </p:cNvPr>
          <p:cNvSpPr>
            <a:spLocks noGrp="1"/>
          </p:cNvSpPr>
          <p:nvPr>
            <p:ph type="title"/>
          </p:nvPr>
        </p:nvSpPr>
        <p:spPr>
          <a:xfrm>
            <a:off x="1070113" y="767662"/>
            <a:ext cx="9525615" cy="880621"/>
          </a:xfrm>
        </p:spPr>
        <p:txBody>
          <a:bodyPr/>
          <a:lstStyle/>
          <a:p>
            <a:pPr marL="685800" indent="-685800">
              <a:buFont typeface="Wingdings" panose="05000000000000000000" pitchFamily="2" charset="2"/>
              <a:buChar char="Ø"/>
            </a:pPr>
            <a:r>
              <a:rPr lang="en-IN" dirty="0">
                <a:solidFill>
                  <a:schemeClr val="accent6">
                    <a:lumMod val="60000"/>
                    <a:lumOff val="40000"/>
                  </a:schemeClr>
                </a:solidFill>
                <a:latin typeface="Algerian" panose="04020705040A02060702" pitchFamily="82" charset="0"/>
              </a:rPr>
              <a:t>METHODOLOGY</a:t>
            </a:r>
          </a:p>
        </p:txBody>
      </p:sp>
      <p:sp>
        <p:nvSpPr>
          <p:cNvPr id="3" name="Text Placeholder 2">
            <a:extLst>
              <a:ext uri="{FF2B5EF4-FFF2-40B4-BE49-F238E27FC236}">
                <a16:creationId xmlns:a16="http://schemas.microsoft.com/office/drawing/2014/main" id="{8BCB1F3B-225B-62C4-1124-0E0005D1502D}"/>
              </a:ext>
            </a:extLst>
          </p:cNvPr>
          <p:cNvSpPr>
            <a:spLocks noGrp="1"/>
          </p:cNvSpPr>
          <p:nvPr>
            <p:ph type="body" sz="half" idx="2"/>
          </p:nvPr>
        </p:nvSpPr>
        <p:spPr>
          <a:xfrm>
            <a:off x="1070113" y="1648283"/>
            <a:ext cx="9525615" cy="5519394"/>
          </a:xfrm>
        </p:spPr>
        <p:txBody>
          <a:bodyPr>
            <a:normAutofit lnSpcReduction="10000"/>
          </a:bodyPr>
          <a:lstStyle/>
          <a:p>
            <a:r>
              <a:rPr lang="en-IN" sz="2000" b="1" dirty="0">
                <a:solidFill>
                  <a:schemeClr val="bg2">
                    <a:lumMod val="60000"/>
                    <a:lumOff val="40000"/>
                  </a:schemeClr>
                </a:solidFill>
                <a:latin typeface="Bahnschrift Condensed" panose="020B0502040204020203" pitchFamily="34" charset="0"/>
              </a:rPr>
              <a:t>1. Requirement Gathering &amp; Analysis :- </a:t>
            </a:r>
          </a:p>
          <a:p>
            <a:r>
              <a:rPr lang="en-IN" sz="2000" dirty="0">
                <a:solidFill>
                  <a:schemeClr val="bg2">
                    <a:lumMod val="60000"/>
                    <a:lumOff val="40000"/>
                  </a:schemeClr>
                </a:solidFill>
                <a:latin typeface="Bahnschrift Condensed" panose="020B0502040204020203" pitchFamily="34" charset="0"/>
              </a:rPr>
              <a:t>Identified user needs through research and analysis..Defined features like product listing, rental booking, user authentication, and payment integration.</a:t>
            </a:r>
          </a:p>
          <a:p>
            <a:r>
              <a:rPr lang="en-IN" b="1" dirty="0">
                <a:solidFill>
                  <a:schemeClr val="bg2">
                    <a:lumMod val="60000"/>
                    <a:lumOff val="40000"/>
                  </a:schemeClr>
                </a:solidFill>
                <a:latin typeface="Bahnschrift Condensed" panose="020B0502040204020203" pitchFamily="34" charset="0"/>
              </a:rPr>
              <a:t>2. System Design :-</a:t>
            </a:r>
          </a:p>
          <a:p>
            <a:r>
              <a:rPr lang="en-IN" sz="2000" dirty="0">
                <a:solidFill>
                  <a:schemeClr val="bg2">
                    <a:lumMod val="60000"/>
                    <a:lumOff val="40000"/>
                  </a:schemeClr>
                </a:solidFill>
                <a:latin typeface="Bahnschrift Condensed" panose="020B0502040204020203" pitchFamily="34" charset="0"/>
              </a:rPr>
              <a:t>Designed frontend using frontend technologies. Planned backend architecture and database schema.Chose technologies: Angular (Frontend), Spring Boot  (Backend), MySQL(Database).</a:t>
            </a:r>
          </a:p>
          <a:p>
            <a:r>
              <a:rPr lang="en-IN" b="1" dirty="0">
                <a:solidFill>
                  <a:schemeClr val="bg2">
                    <a:lumMod val="60000"/>
                    <a:lumOff val="40000"/>
                  </a:schemeClr>
                </a:solidFill>
                <a:latin typeface="Bahnschrift Condensed" panose="020B0502040204020203" pitchFamily="34" charset="0"/>
              </a:rPr>
              <a:t>3. Frontend Development :-</a:t>
            </a:r>
          </a:p>
          <a:p>
            <a:r>
              <a:rPr lang="en-IN" sz="2000" dirty="0">
                <a:solidFill>
                  <a:schemeClr val="bg2">
                    <a:lumMod val="60000"/>
                    <a:lumOff val="40000"/>
                  </a:schemeClr>
                </a:solidFill>
                <a:latin typeface="Bahnschrift Condensed" panose="020B0502040204020203" pitchFamily="34" charset="0"/>
              </a:rPr>
              <a:t>Built responsive user interfaces using HTML, CSS, Bootstrap and angular. Ensured easy navigation, search, and item filtering.</a:t>
            </a:r>
          </a:p>
          <a:p>
            <a:r>
              <a:rPr lang="en-IN" b="1" dirty="0">
                <a:solidFill>
                  <a:schemeClr val="bg2">
                    <a:lumMod val="60000"/>
                    <a:lumOff val="40000"/>
                  </a:schemeClr>
                </a:solidFill>
                <a:latin typeface="Bahnschrift Condensed" panose="020B0502040204020203" pitchFamily="34" charset="0"/>
              </a:rPr>
              <a:t>4. Backend Development :-</a:t>
            </a:r>
          </a:p>
          <a:p>
            <a:r>
              <a:rPr lang="en-IN" sz="1400" b="1" dirty="0">
                <a:solidFill>
                  <a:schemeClr val="bg2">
                    <a:lumMod val="60000"/>
                    <a:lumOff val="40000"/>
                  </a:schemeClr>
                </a:solidFill>
                <a:latin typeface="Bahnschrift Condensed" panose="020B0502040204020203" pitchFamily="34" charset="0"/>
              </a:rPr>
              <a:t> </a:t>
            </a:r>
            <a:r>
              <a:rPr lang="en-IN" sz="2000" dirty="0">
                <a:solidFill>
                  <a:schemeClr val="bg2">
                    <a:lumMod val="60000"/>
                    <a:lumOff val="40000"/>
                  </a:schemeClr>
                </a:solidFill>
                <a:latin typeface="Bahnschrift Condensed" panose="020B0502040204020203" pitchFamily="34" charset="0"/>
              </a:rPr>
              <a:t>Created RESTful APIs for product management, bookings, user handling, and transactions. Implemented business logic for availability, bookings, and notifications.</a:t>
            </a:r>
          </a:p>
          <a:p>
            <a:r>
              <a:rPr lang="en-IN" b="1" dirty="0">
                <a:solidFill>
                  <a:schemeClr val="bg2">
                    <a:lumMod val="60000"/>
                    <a:lumOff val="40000"/>
                  </a:schemeClr>
                </a:solidFill>
                <a:latin typeface="Bahnschrift Condensed" panose="020B0502040204020203" pitchFamily="34" charset="0"/>
              </a:rPr>
              <a:t>5. Database Integration:-</a:t>
            </a:r>
          </a:p>
          <a:p>
            <a:r>
              <a:rPr lang="en-IN" sz="2000" dirty="0">
                <a:solidFill>
                  <a:schemeClr val="bg2">
                    <a:lumMod val="60000"/>
                    <a:lumOff val="40000"/>
                  </a:schemeClr>
                </a:solidFill>
                <a:latin typeface="Bahnschrift Condensed" panose="020B0502040204020203" pitchFamily="34" charset="0"/>
              </a:rPr>
              <a:t>Designed normalized schemas to store product, user, rental, and payment data. Used MySQL for secure and fast access.</a:t>
            </a:r>
          </a:p>
          <a:p>
            <a:endParaRPr lang="en-IN" dirty="0"/>
          </a:p>
        </p:txBody>
      </p:sp>
    </p:spTree>
    <p:extLst>
      <p:ext uri="{BB962C8B-B14F-4D97-AF65-F5344CB8AC3E}">
        <p14:creationId xmlns:p14="http://schemas.microsoft.com/office/powerpoint/2010/main" val="186750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4A4E-15E0-46AF-8436-2B78C5A03729}"/>
              </a:ext>
            </a:extLst>
          </p:cNvPr>
          <p:cNvSpPr>
            <a:spLocks noGrp="1"/>
          </p:cNvSpPr>
          <p:nvPr>
            <p:ph type="title"/>
          </p:nvPr>
        </p:nvSpPr>
        <p:spPr>
          <a:xfrm>
            <a:off x="1070114" y="979602"/>
            <a:ext cx="9327652" cy="811491"/>
          </a:xfrm>
        </p:spPr>
        <p:txBody>
          <a:bodyPr/>
          <a:lstStyle/>
          <a:p>
            <a:pPr marL="685800" indent="-685800">
              <a:buFont typeface="Wingdings" panose="05000000000000000000" pitchFamily="2" charset="2"/>
              <a:buChar char="Ø"/>
            </a:pPr>
            <a:r>
              <a:rPr lang="en-IN" dirty="0">
                <a:solidFill>
                  <a:schemeClr val="accent6">
                    <a:lumMod val="60000"/>
                    <a:lumOff val="40000"/>
                  </a:schemeClr>
                </a:solidFill>
                <a:latin typeface="Algerian" panose="04020705040A02060702" pitchFamily="82" charset="0"/>
              </a:rPr>
              <a:t>Future Scope</a:t>
            </a:r>
          </a:p>
        </p:txBody>
      </p:sp>
      <p:sp>
        <p:nvSpPr>
          <p:cNvPr id="6" name="Rectangle 3">
            <a:extLst>
              <a:ext uri="{FF2B5EF4-FFF2-40B4-BE49-F238E27FC236}">
                <a16:creationId xmlns:a16="http://schemas.microsoft.com/office/drawing/2014/main" id="{7A30D223-89F0-06E6-D3ED-5E9BB80506D2}"/>
              </a:ext>
            </a:extLst>
          </p:cNvPr>
          <p:cNvSpPr>
            <a:spLocks noGrp="1" noChangeArrowheads="1"/>
          </p:cNvSpPr>
          <p:nvPr>
            <p:ph type="body" sz="half" idx="2"/>
          </p:nvPr>
        </p:nvSpPr>
        <p:spPr bwMode="auto">
          <a:xfrm>
            <a:off x="1173809" y="1872020"/>
            <a:ext cx="9327652"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000" dirty="0">
                <a:solidFill>
                  <a:schemeClr val="bg2">
                    <a:lumMod val="60000"/>
                    <a:lumOff val="40000"/>
                  </a:schemeClr>
                </a:solidFill>
                <a:latin typeface="Bahnschrift Condensed" panose="020B0502040204020203" pitchFamily="34" charset="0"/>
              </a:rPr>
              <a:t>The RentEase platform has strong potential for future growth and innovation. It can evolve beyond basic peer-to-peer rentals to include advanced technologies, better user engagement, and scalability across regions and product types.</a:t>
            </a:r>
            <a:endParaRPr kumimoji="0" lang="en-US" altLang="en-US" sz="2000" b="1" i="0" u="none" strike="noStrike" cap="none" normalizeH="0" baseline="0" dirty="0">
              <a:ln>
                <a:noFill/>
              </a:ln>
              <a:solidFill>
                <a:schemeClr val="bg2">
                  <a:lumMod val="60000"/>
                  <a:lumOff val="40000"/>
                </a:schemeClr>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2">
                    <a:lumMod val="60000"/>
                    <a:lumOff val="40000"/>
                  </a:schemeClr>
                </a:solidFill>
                <a:effectLst/>
                <a:latin typeface="Bahnschrift Condensed" panose="020B0502040204020203" pitchFamily="34" charset="0"/>
              </a:rPr>
              <a:t>1.Mobile Application Development :-</a:t>
            </a:r>
            <a:endPar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rPr>
              <a:t>Build native Android and iOS apps for better accessibility and real-time notifications.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2">
                    <a:lumMod val="60000"/>
                    <a:lumOff val="40000"/>
                  </a:schemeClr>
                </a:solidFill>
                <a:effectLst/>
                <a:latin typeface="Bahnschrift Condensed" panose="020B0502040204020203" pitchFamily="34" charset="0"/>
              </a:rPr>
              <a:t>2.Location-Based Suggestions:-</a:t>
            </a:r>
            <a:endPar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rPr>
              <a:t>Integrate GPS to show nearby available rental items for faster and localized rentals.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2">
                    <a:lumMod val="60000"/>
                    <a:lumOff val="40000"/>
                  </a:schemeClr>
                </a:solidFill>
                <a:effectLst/>
                <a:latin typeface="Bahnschrift Condensed" panose="020B0502040204020203" pitchFamily="34" charset="0"/>
              </a:rPr>
              <a:t>3,Delivery &amp; Pickup Services:-</a:t>
            </a:r>
            <a:endPar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rPr>
              <a:t>Collaborate with delivery partners to enable doorstep delivery and return of rented items.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2">
                    <a:lumMod val="60000"/>
                    <a:lumOff val="40000"/>
                  </a:schemeClr>
                </a:solidFill>
                <a:effectLst/>
                <a:latin typeface="Bahnschrift Condensed" panose="020B0502040204020203" pitchFamily="34" charset="0"/>
              </a:rPr>
              <a:t>4,AI-Powered Features:-</a:t>
            </a:r>
            <a:endPar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rPr>
              <a:t>Use machine learning for personalized recommendations, dynamic pricing, and fraud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bg2">
                    <a:lumMod val="60000"/>
                    <a:lumOff val="40000"/>
                  </a:schemeClr>
                </a:solidFill>
                <a:effectLst/>
                <a:latin typeface="Bahnschrift Condensed" panose="020B0502040204020203" pitchFamily="34" charset="0"/>
              </a:rPr>
              <a:t>5.Multilingual Support:-</a:t>
            </a:r>
            <a:endPar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rPr>
              <a:t>Add support for multiple regional languages to expand user base across diverse regions.</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chemeClr val="bg2">
                    <a:lumMod val="60000"/>
                    <a:lumOff val="40000"/>
                  </a:schemeClr>
                </a:solidFill>
                <a:latin typeface="Bahnschrift Condensed" panose="020B0502040204020203" pitchFamily="34" charset="0"/>
              </a:rPr>
              <a:t>6.</a:t>
            </a:r>
            <a:r>
              <a:rPr kumimoji="0" lang="en-US" altLang="en-US" sz="2000" b="1" i="0" u="none" strike="noStrike" cap="none" normalizeH="0" baseline="0" dirty="0">
                <a:ln>
                  <a:noFill/>
                </a:ln>
                <a:solidFill>
                  <a:schemeClr val="bg2">
                    <a:lumMod val="60000"/>
                    <a:lumOff val="40000"/>
                  </a:schemeClr>
                </a:solidFill>
                <a:effectLst/>
                <a:latin typeface="Bahnschrift Condensed" panose="020B0502040204020203" pitchFamily="34" charset="0"/>
              </a:rPr>
              <a:t>.B2B Rental Features:-</a:t>
            </a:r>
            <a:endPar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bg2">
                    <a:lumMod val="60000"/>
                    <a:lumOff val="40000"/>
                  </a:schemeClr>
                </a:solidFill>
                <a:effectLst/>
                <a:latin typeface="Bahnschrift Condensed" panose="020B0502040204020203" pitchFamily="34" charset="0"/>
              </a:rPr>
              <a:t>Allow businesses to rent bulk items like office equipment, projectors, etc., on a recurring basis.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380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9A6A9-6F9B-A7C2-9D6A-4FAC3003B038}"/>
              </a:ext>
            </a:extLst>
          </p:cNvPr>
          <p:cNvSpPr>
            <a:spLocks noGrp="1"/>
          </p:cNvSpPr>
          <p:nvPr>
            <p:ph type="title"/>
          </p:nvPr>
        </p:nvSpPr>
        <p:spPr>
          <a:xfrm>
            <a:off x="994701" y="656024"/>
            <a:ext cx="8825657" cy="682582"/>
          </a:xfrm>
        </p:spPr>
        <p:txBody>
          <a:bodyPr>
            <a:normAutofit/>
          </a:bodyPr>
          <a:lstStyle/>
          <a:p>
            <a:r>
              <a:rPr lang="en-IN" sz="3200" dirty="0">
                <a:solidFill>
                  <a:schemeClr val="accent6">
                    <a:lumMod val="60000"/>
                    <a:lumOff val="40000"/>
                  </a:schemeClr>
                </a:solidFill>
                <a:latin typeface="Algerian" panose="04020705040A02060702" pitchFamily="82" charset="0"/>
              </a:rPr>
              <a:t>Login page:-</a:t>
            </a:r>
          </a:p>
        </p:txBody>
      </p:sp>
      <p:pic>
        <p:nvPicPr>
          <p:cNvPr id="6" name="Picture Placeholder 5">
            <a:extLst>
              <a:ext uri="{FF2B5EF4-FFF2-40B4-BE49-F238E27FC236}">
                <a16:creationId xmlns:a16="http://schemas.microsoft.com/office/drawing/2014/main" id="{B22C07E8-9C13-9105-DE22-444C29A3473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135" b="9135"/>
          <a:stretch>
            <a:fillRect/>
          </a:stretch>
        </p:blipFill>
        <p:spPr>
          <a:xfrm>
            <a:off x="995363" y="1498600"/>
            <a:ext cx="8824912" cy="4176336"/>
          </a:xfrm>
        </p:spPr>
      </p:pic>
    </p:spTree>
    <p:extLst>
      <p:ext uri="{BB962C8B-B14F-4D97-AF65-F5344CB8AC3E}">
        <p14:creationId xmlns:p14="http://schemas.microsoft.com/office/powerpoint/2010/main" val="3386905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1C16-69A0-D97D-EDAD-731D21A33D8C}"/>
              </a:ext>
            </a:extLst>
          </p:cNvPr>
          <p:cNvSpPr>
            <a:spLocks noGrp="1"/>
          </p:cNvSpPr>
          <p:nvPr>
            <p:ph type="title"/>
          </p:nvPr>
        </p:nvSpPr>
        <p:spPr>
          <a:xfrm>
            <a:off x="1088969" y="989814"/>
            <a:ext cx="8825657" cy="566738"/>
          </a:xfrm>
        </p:spPr>
        <p:txBody>
          <a:bodyPr>
            <a:normAutofit fontScale="90000"/>
          </a:bodyPr>
          <a:lstStyle/>
          <a:p>
            <a:r>
              <a:rPr lang="en-IN" sz="3200" dirty="0">
                <a:solidFill>
                  <a:schemeClr val="accent6">
                    <a:lumMod val="60000"/>
                    <a:lumOff val="40000"/>
                  </a:schemeClr>
                </a:solidFill>
                <a:latin typeface="Algerian" panose="04020705040A02060702" pitchFamily="82" charset="0"/>
              </a:rPr>
              <a:t>Products:-</a:t>
            </a:r>
          </a:p>
        </p:txBody>
      </p:sp>
      <p:pic>
        <p:nvPicPr>
          <p:cNvPr id="14" name="Picture Placeholder 13">
            <a:extLst>
              <a:ext uri="{FF2B5EF4-FFF2-40B4-BE49-F238E27FC236}">
                <a16:creationId xmlns:a16="http://schemas.microsoft.com/office/drawing/2014/main" id="{29FE21B6-F349-DCB4-64F5-C5C95FFFAD99}"/>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9071" b="9071"/>
          <a:stretch>
            <a:fillRect/>
          </a:stretch>
        </p:blipFill>
        <p:spPr>
          <a:xfrm>
            <a:off x="1088968" y="1640265"/>
            <a:ext cx="8825658" cy="4612050"/>
          </a:xfrm>
        </p:spPr>
      </p:pic>
    </p:spTree>
    <p:extLst>
      <p:ext uri="{BB962C8B-B14F-4D97-AF65-F5344CB8AC3E}">
        <p14:creationId xmlns:p14="http://schemas.microsoft.com/office/powerpoint/2010/main" val="20112464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268</TotalTime>
  <Words>876</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Bahnschrift Condensed</vt:lpstr>
      <vt:lpstr>Bahnschrift SemiBold</vt:lpstr>
      <vt:lpstr>Century Gothic</vt:lpstr>
      <vt:lpstr>Wingdings</vt:lpstr>
      <vt:lpstr>Wingdings 3</vt:lpstr>
      <vt:lpstr>Ion</vt:lpstr>
      <vt:lpstr>PROJECT TITLE – RENTEASE APLICATION</vt:lpstr>
      <vt:lpstr>Abstract</vt:lpstr>
      <vt:lpstr>INTRODUCTION</vt:lpstr>
      <vt:lpstr>Problem Statement</vt:lpstr>
      <vt:lpstr>objective</vt:lpstr>
      <vt:lpstr>METHODOLOGY</vt:lpstr>
      <vt:lpstr>Future Scope</vt:lpstr>
      <vt:lpstr>Login page:-</vt:lpstr>
      <vt:lpstr>Products:-</vt:lpstr>
      <vt:lpstr>Product list:-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Amruta Sabale</dc:creator>
  <cp:lastModifiedBy>ANIKET PATIL</cp:lastModifiedBy>
  <cp:revision>16</cp:revision>
  <dcterms:created xsi:type="dcterms:W3CDTF">2025-05-26T07:48:29Z</dcterms:created>
  <dcterms:modified xsi:type="dcterms:W3CDTF">2025-05-29T10:21:28Z</dcterms:modified>
</cp:coreProperties>
</file>