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75608ee34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75608ee34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75608ee34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75608ee34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75608ee34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75608ee34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Drawbacks and Solutions for the Fauna-Rescue-Blockchain</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Drawback 1: Data Accessibility SSI-based access might limit information availability to certain stakeholders, potentially hindering collaborative efforts or research involving a wider network.</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Solution: Establish tiered access levels. Allow varying degrees of data access based on roles and responsibilities, enabling collaboration while safeguarding sensitive information.</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Drawback 2: Learning Curve Introducing a new blockchain-based system could pose challenges for less tech-savvy users, hindering adoption and effective utilization.</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Solution: Provide comprehensive training and user-friendly interfaces. Develop tutorials and intuitive interfaces to facilitate easy onboarding and ensure that even non-technical users can effectively engage with the system.</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Drawback 3: Data Accuracy and Manipulation While blockchain ensures immutability, input errors or malicious intent during data entry could still lead to inaccurate records, compromising decision-making.</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Solution: Implement verification mechanisms. Integrate cross-referencing or validation steps to ensure data accuracy, and allow for oversight or corrections in case of unintentional errors.</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By proactively addressing these potential drawbacks, the proposed solutions can be refined to create more robust, effective, and ethically sound approaches to wildlife conservation and data management.</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75608ee34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75608ee34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Drawbacks and Solutions for the Supporting Monitored Terrarium - Prototype</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Drawback 1: Limited Adaptability The prototype's predefined environmental ranges might not encompass all species' requirements. Some organisms may need highly specific conditions that fall outside the preset parameters.</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Solution: Incorporate modularity and customization. Implement adjustable components that allow users to fine-tune conditions based on species-specific needs, providing a wider range of environments.</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Drawback 2: Technological Dependency Overreliance on automated systems could hinder the development of natural behaviors and instincts among the rescued life forms, potentially impacting their long-term survival in the wild.</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Solution: Introduce periodic manual interactions. Schedule supervised human engagements to encourage natural behaviors, minimize dependency, and maintain a balance between technology and instinct.</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75608ee347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75608ee347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PARTS:</a:t>
            </a:r>
            <a:br>
              <a:rPr lang="en-GB"/>
            </a:br>
            <a:r>
              <a:rPr lang="en-GB"/>
              <a:t>RFID, BIOMETRIC SCANNER, SMART CARDS, QR CODES, ACCESS MANAGEMENT SOFTWARE (Like INDY), INVENTORY MANAGEMENT SOFTWARE/IN-House Inventory Mangement (as a feature), </a:t>
            </a:r>
            <a:br>
              <a:rPr lang="en-GB"/>
            </a:br>
            <a:r>
              <a:rPr lang="en-GB"/>
              <a:t>ANTI VIRUS, PRIVACY ENHANCERS (BLOCKERS, PROXY,etc.) </a:t>
            </a:r>
            <a:br>
              <a:rPr lang="en-GB"/>
            </a:br>
            <a:br>
              <a:rPr lang="en-GB"/>
            </a:br>
            <a:r>
              <a:rPr lang="en-GB"/>
              <a:t>TERRARIUM PARTS</a:t>
            </a:r>
            <a:br>
              <a:rPr lang="en-GB"/>
            </a:br>
            <a:r>
              <a:rPr lang="en-GB"/>
              <a:t>DHT22, ESP32 (CAM+MIC) + SD CARD, Heat Lamp - Arduino Controlled, Day and Night Lamps also arduino controlled.</a:t>
            </a:r>
            <a:endParaRPr/>
          </a:p>
          <a:p>
            <a:pPr indent="0" lvl="0" marL="0" rtl="0" algn="l">
              <a:spcBef>
                <a:spcPts val="0"/>
              </a:spcBef>
              <a:spcAft>
                <a:spcPts val="0"/>
              </a:spcAft>
              <a:buNone/>
            </a:pPr>
            <a:r>
              <a:rPr lang="en-GB"/>
              <a:t>Water food </a:t>
            </a:r>
            <a:r>
              <a:rPr lang="en-GB"/>
              <a:t>dispenser - Tanks based, both are raspberry pi controlled</a:t>
            </a:r>
            <a:r>
              <a:rPr lang="en-GB"/>
              <a:t>, locking mechanism for the enclosure’s safety - also pi </a:t>
            </a:r>
            <a:r>
              <a:rPr lang="en-GB"/>
              <a:t>controlled</a:t>
            </a:r>
            <a:r>
              <a:rPr lang="en-GB"/>
              <a:t>.</a:t>
            </a:r>
            <a:endParaRPr/>
          </a:p>
          <a:p>
            <a:pPr indent="0" lvl="0" marL="0" rtl="0" algn="l">
              <a:spcBef>
                <a:spcPts val="0"/>
              </a:spcBef>
              <a:spcAft>
                <a:spcPts val="0"/>
              </a:spcAft>
              <a:buNone/>
            </a:pPr>
            <a:r>
              <a:rPr lang="en-GB"/>
              <a:t>Sensors (Like HSM-04 for motion sensing, DHT22 - for </a:t>
            </a:r>
            <a:r>
              <a:rPr lang="en-GB"/>
              <a:t>temp</a:t>
            </a:r>
            <a:r>
              <a:rPr lang="en-GB"/>
              <a:t> and </a:t>
            </a:r>
            <a:r>
              <a:rPr lang="en-GB"/>
              <a:t>humidity, food and water dispenser have empty or not sensors(weighing and motion sensors re-purposed), L298M Motors, Piezo Unit, Garbage Collection via specialized motors, etc.</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75608ee34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75608ee34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75608ee34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75608ee34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75608ee34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75608ee34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75608ee34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75608ee34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5608ee34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5608ee34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Addressing Environmental Challenges through Innovation</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Global Warming: The planet faces a pressing challenge as rising temperatures disrupt ecosystems, impacting delicate balances and threatening countless species.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Alarming Species Loss: Biodiversity decline accelerates, putting numerous plants and animals at risk of extinction, raising urgent calls for intervention.</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Harnessing Blockchain: Amidst these crises, technology emerges as a powerful ally. Blockchain, with its transparency and security, offers unprecedented possibilities for conservation efforts.</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Join us as we delve into the intersection of environmental urgency and technological innovation, exploring how blockchain can play a pivotal role in preserving our planet's rich tapestry of life.</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b="1"/>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75608ee34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75608ee34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1"/>
                </a:solidFill>
                <a:highlight>
                  <a:srgbClr val="F7F7F8"/>
                </a:highlight>
                <a:latin typeface="Roboto"/>
                <a:ea typeface="Roboto"/>
                <a:cs typeface="Roboto"/>
                <a:sym typeface="Roboto"/>
              </a:rPr>
              <a:t>Species That Failed to Survive Despite Human Intervention:</a:t>
            </a:r>
            <a:r>
              <a:rPr lang="en-GB" sz="1200">
                <a:solidFill>
                  <a:srgbClr val="374151"/>
                </a:solidFill>
                <a:highlight>
                  <a:srgbClr val="F7F7F8"/>
                </a:highlight>
                <a:latin typeface="Roboto"/>
                <a:ea typeface="Roboto"/>
                <a:cs typeface="Roboto"/>
                <a:sym typeface="Roboto"/>
              </a:rPr>
              <a:t> One such example is the </a:t>
            </a:r>
            <a:r>
              <a:rPr lang="en-GB" sz="1200">
                <a:solidFill>
                  <a:schemeClr val="dk1"/>
                </a:solidFill>
                <a:highlight>
                  <a:srgbClr val="F7F7F8"/>
                </a:highlight>
                <a:latin typeface="Roboto"/>
                <a:ea typeface="Roboto"/>
                <a:cs typeface="Roboto"/>
                <a:sym typeface="Roboto"/>
              </a:rPr>
              <a:t>Northern White Rhinoceros</a:t>
            </a:r>
            <a:r>
              <a:rPr lang="en-GB" sz="1200">
                <a:solidFill>
                  <a:srgbClr val="374151"/>
                </a:solidFill>
                <a:highlight>
                  <a:srgbClr val="F7F7F8"/>
                </a:highlight>
                <a:latin typeface="Roboto"/>
                <a:ea typeface="Roboto"/>
                <a:cs typeface="Roboto"/>
                <a:sym typeface="Roboto"/>
              </a:rPr>
              <a:t>. By 2021, this subspecies was on the brink of extinction, with only two individuals, both females, remaining. Human intervention involved efforts to breed them using assisted reproductive technologies, such as in vitro fertilization, but these attempts were proving challenging due to various factors, including the advanced age and health issues of the remaining rhinos. Despite these interventions, the Northern White Rhinoceros population was critically close to extinction.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75608ee34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75608ee34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1"/>
                </a:solidFill>
                <a:highlight>
                  <a:srgbClr val="F7F7F8"/>
                </a:highlight>
                <a:latin typeface="Roboto"/>
                <a:ea typeface="Roboto"/>
                <a:cs typeface="Roboto"/>
                <a:sym typeface="Roboto"/>
              </a:rPr>
              <a:t>Species That Survived Due to Human Intervention:</a:t>
            </a:r>
            <a:r>
              <a:rPr lang="en-GB" sz="1200">
                <a:solidFill>
                  <a:srgbClr val="374151"/>
                </a:solidFill>
                <a:highlight>
                  <a:srgbClr val="F7F7F8"/>
                </a:highlight>
                <a:latin typeface="Roboto"/>
                <a:ea typeface="Roboto"/>
                <a:cs typeface="Roboto"/>
                <a:sym typeface="Roboto"/>
              </a:rPr>
              <a:t> An example of a species that survived due to human intervention is the </a:t>
            </a:r>
            <a:r>
              <a:rPr lang="en-GB" sz="1200">
                <a:solidFill>
                  <a:schemeClr val="dk1"/>
                </a:solidFill>
                <a:highlight>
                  <a:srgbClr val="F7F7F8"/>
                </a:highlight>
                <a:latin typeface="Roboto"/>
                <a:ea typeface="Roboto"/>
                <a:cs typeface="Roboto"/>
                <a:sym typeface="Roboto"/>
              </a:rPr>
              <a:t>California Condor</a:t>
            </a:r>
            <a:r>
              <a:rPr lang="en-GB" sz="1200">
                <a:solidFill>
                  <a:srgbClr val="374151"/>
                </a:solidFill>
                <a:highlight>
                  <a:srgbClr val="F7F7F8"/>
                </a:highlight>
                <a:latin typeface="Roboto"/>
                <a:ea typeface="Roboto"/>
                <a:cs typeface="Roboto"/>
                <a:sym typeface="Roboto"/>
              </a:rPr>
              <a:t>. By the 1980s, the California Condor population had plummeted to dangerously low numbers, primarily due to habitat loss, lead poisoning, and other factors. Conservationists decided to initiate a captive breeding program, capturing the remaining wild condors and breeding them in captivity. Through careful management and a coordinated effort, the population began to recover. By 2020-21, the population had increased to over 400 individuals, with some being successfully reintroduced into the wild.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75608ee3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75608ee3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Introducing Innovative Solutions for Wildlife Conservation</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Fauna-Rescue-Blockchain and Supporting Monitored Terrarium</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Revolutionizing Conservation: Two groundbreaking approaches to safeguarding biodiversity and enhancing species survival.</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Fauna-Rescue-Blockchain: Harnesses advanced blockchain technology to elevate wildlife conservation through transparency, tailored data access, and improved survival rates.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Supporting Monitored Terrarium: Pioneers a holistic ecosystem replication, utilizing cutting-edge technology to create optimal conditions for rescued organisms and improve long-term outcomes.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Features: Each solution offers unique features, such as personalized blockchain access, precise environmental replication, and advanced monitoring for tailored care.</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Drawbacks and Solutions: Both solutions acknowledge challenges and present strategies to address them, ensuring the effectiveness and ethical soundness of the proposed innovations.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Join the Movement: Embrace these visionary solutions as we embark on a journey to preserve biodiversity, empower stakeholders, and foster a harmonious coexistence between technology and nature.</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Together, let's shape the future of wildlife conservation.</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75608ee34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75608ee34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Introducing the Fauna-Rescue-Blockchain, a groundbreaking system revolutionizing wildlife conservation through advanced blockchain technology:</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Self-Sovereign Identity (SSI) Access: Unveiling a new era of security and privacy, the system employs SSI for personalized access to the blockchain, ensuring controlled and individualized engagement.</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Provenance Tracking: Every decision and directive is meticulously recorded, offering an unalterable trail of actions taken, including timing and specifics such as medication administration.</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Immutable Action Records: The blockchain establishes a transparent record of all involved parties, ensuring accountability and trust by documenting each contributor’s actions, such as medication administration.</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Tailored Records for Diverse Users: From veterinarians to researchers, medical students to environmentalists, the system generates tailored records, catering to individual requirements for research, analysis, and holistic engagement.</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Enhancing Survival Rates: By providing a comprehensive digital ecosystem, the Fauna-Rescue-Blockchain significantly improves the survival rates of vulnerable species. Through precise data and accessible information, species that faced potential loss are now offered renewed hope for survival.</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Experience the power of technology harnessed for a noble cause. The Fauna-Rescue-Blockchain redefines conservation by empowering stakeholders, fostering transparency, and bolstering the preservation of our precious biodiversity.</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b="1" sz="1800">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75608ee347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75608ee347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Features of the Supporting Monitored Terrarium - Prototype</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Our prototype presents a holistic solution for maintaining and replicating ecosystems for rescued life forms. Key features include:</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Ecosystem Replication: Our system accurately mimics a range of environments, from humid-rainy to cold-dry, ensuring optimal conditions for diverse species.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Day/Night Cycle Control: Monitors and regulates natural light cycles, fostering circadian rhythms crucial for the well-being of the organisms.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Recording and Analysis: Equipped with cameras and microphones, data is gathered not only for record-keeping but also for veterinary diagnostics, research, and refining survival strategies.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Specialized Dispensers: Automated water and food dispensers cater to species that require minimal human intervention for survival, aiding delicate ecosystems.</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5608ee347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5608ee34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Enclosure Safety: For species sensitive to isolation, our design emphasizes enclosure security, reducing stress and promoting longevity.</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Efficient Waste Management: Simplified waste collection systems and bedding provisions cater to reptilian species' unique needs, ensuring their survival.</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IoT-Enabled and Blockchain Secured: Incorporating IoT devices and a private blockchain, we enhance cost-effective safety and communication for tanks and enclosures.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Environmental Monitoring: Beyond direct life form observation, our system indirectly monitors rescued organisms by vigilantly tracking surrounding conditions.</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Our prototype offers a comprehensive, adaptable, and cost-effective solution for conserving diverse life forms, addressing challenges with innovation and care.</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75608ee34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75608ee34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Blockchain emerges as a critical tool in our conservation efforts, offering a range of advantages that directly address the challenges we face:</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Transparency: The hallmark of blockchain lies in its transparent, tamper-proof ledger. It ensures that all authorized stakeholders can access accurate and up-to-date information, fostering collaboration and accountability.</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Decentralized Networking: By distributing data across a network of nodes, blockchain reduces reliance on a single point of control. This robust networking solution minimizes the risk of data loss and system failure.</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Enhanced Security: Blockchain's cryptographic encryption and consensus mechanisms create a formidable defense against data manipulation and unauthorized access. This heightened security layer helps safeguard critical information and sensitive species data.</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Resilience Against Attacks: Distributed nature of blockchain means attackers would need an impractical amount of resources to breach the system. Its resistance to single points of failure makes it a tough target for malicious activities.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Efficiency and Uptime: Blockchain's decentralized architecture inherently reduces downtime risks. With state-of-the-art networking, it ensures that our conservation efforts continue uninterrupted, maximizing the impact of our interventions.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Immutable Records: Once data is recorded on the blockchain, it cannot be altered without consensus from the network. This immutability reinforces the integrity of crucial information, reinforcing decision-making.</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Interoperability: Blockchain facilitates secure data sharing across different organizations and systems, enabling collaborative research and holistic approaches to conservation.</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In a world grappling with complex environmental challenges, blockchain emerges not just as a choice, but as a necessity. Its features directly align with our goals, fortifying our commitment to safeguarding biodiversity and addressing the urgent issues our planet faces.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500"/>
              </a:spcAft>
              <a:buNone/>
            </a:pPr>
            <a:r>
              <a:rPr lang="en-GB"/>
              <a:t>Fauna-Rescue-Blockchain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the Smart Contracts Control :</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b="1" lang="en-GB"/>
              <a:t>SSI Authentication.</a:t>
            </a:r>
            <a:endParaRPr b="1"/>
          </a:p>
          <a:p>
            <a:pPr indent="-342900" lvl="0" marL="457200" rtl="0" algn="l">
              <a:spcBef>
                <a:spcPts val="0"/>
              </a:spcBef>
              <a:spcAft>
                <a:spcPts val="0"/>
              </a:spcAft>
              <a:buSzPts val="1800"/>
              <a:buChar char="●"/>
            </a:pPr>
            <a:r>
              <a:rPr b="1" lang="en-GB"/>
              <a:t>Smart Contracts for Device Communication.</a:t>
            </a:r>
            <a:endParaRPr b="1"/>
          </a:p>
          <a:p>
            <a:pPr indent="-342900" lvl="0" marL="457200" rtl="0" algn="l">
              <a:spcBef>
                <a:spcPts val="0"/>
              </a:spcBef>
              <a:spcAft>
                <a:spcPts val="0"/>
              </a:spcAft>
              <a:buSzPts val="1800"/>
              <a:buChar char="●"/>
            </a:pPr>
            <a:r>
              <a:rPr b="1" lang="en-GB"/>
              <a:t>CRUD Operations onto the blockchain.</a:t>
            </a:r>
            <a:endParaRPr b="1"/>
          </a:p>
          <a:p>
            <a:pPr indent="0" lvl="0" marL="0" rtl="0" algn="l">
              <a:spcBef>
                <a:spcPts val="1200"/>
              </a:spcBef>
              <a:spcAft>
                <a:spcPts val="0"/>
              </a:spcAft>
              <a:buNone/>
            </a:pPr>
            <a:r>
              <a:t/>
            </a:r>
            <a:endParaRPr b="1"/>
          </a:p>
          <a:p>
            <a:pPr indent="0" lvl="0" marL="0" rtl="0" algn="l">
              <a:spcBef>
                <a:spcPts val="1200"/>
              </a:spcBef>
              <a:spcAft>
                <a:spcPts val="0"/>
              </a:spcAft>
              <a:buNone/>
            </a:pPr>
            <a:r>
              <a:rPr b="1" lang="en-GB"/>
              <a:t>F</a:t>
            </a:r>
            <a:r>
              <a:rPr b="1" lang="en-GB"/>
              <a:t>or the Enclosure </a:t>
            </a:r>
            <a:endParaRPr b="1"/>
          </a:p>
          <a:p>
            <a:pPr indent="0" lvl="0" marL="0" rtl="0" algn="l">
              <a:spcBef>
                <a:spcPts val="1200"/>
              </a:spcBef>
              <a:spcAft>
                <a:spcPts val="0"/>
              </a:spcAft>
              <a:buNone/>
            </a:pPr>
            <a:r>
              <a:rPr i="1" lang="en-GB" u="sng"/>
              <a:t>Using Blockchain and IoT Communication we can control the following aspects</a:t>
            </a:r>
            <a:endParaRPr i="1" u="sng"/>
          </a:p>
          <a:p>
            <a:pPr indent="0" lvl="0" marL="0" rtl="0" algn="l">
              <a:spcBef>
                <a:spcPts val="1200"/>
              </a:spcBef>
              <a:spcAft>
                <a:spcPts val="0"/>
              </a:spcAft>
              <a:buNone/>
            </a:pPr>
            <a:r>
              <a:rPr lang="en-GB"/>
              <a:t>Temperature, Rainfall, Humidity, Food, Water, Recording, Cam+Mic, Cleaning and control of the overall </a:t>
            </a:r>
            <a:r>
              <a:rPr lang="en-GB"/>
              <a:t>environment.</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will we tackle scalability? (In order of utilization)</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GB"/>
              <a:t>Simplified and Advanced Data Compression Techniques </a:t>
            </a:r>
            <a:r>
              <a:rPr lang="en-GB"/>
              <a:t>- from Hashing to utilization of a different data compression method altogether.</a:t>
            </a:r>
            <a:endParaRPr/>
          </a:p>
          <a:p>
            <a:pPr indent="-342900" lvl="0" marL="457200" rtl="0" algn="l">
              <a:spcBef>
                <a:spcPts val="0"/>
              </a:spcBef>
              <a:spcAft>
                <a:spcPts val="0"/>
              </a:spcAft>
              <a:buSzPts val="1800"/>
              <a:buChar char="●"/>
            </a:pPr>
            <a:r>
              <a:rPr b="1" lang="en-GB"/>
              <a:t>Pruning - </a:t>
            </a:r>
            <a:r>
              <a:rPr lang="en-GB"/>
              <a:t>removing what’s not needed from nodes.</a:t>
            </a:r>
            <a:endParaRPr/>
          </a:p>
          <a:p>
            <a:pPr indent="-342900" lvl="0" marL="457200" rtl="0" algn="l">
              <a:spcBef>
                <a:spcPts val="0"/>
              </a:spcBef>
              <a:spcAft>
                <a:spcPts val="0"/>
              </a:spcAft>
              <a:buSzPts val="1800"/>
              <a:buChar char="●"/>
            </a:pPr>
            <a:r>
              <a:rPr b="1" lang="en-GB"/>
              <a:t>Parallel Processing</a:t>
            </a:r>
            <a:r>
              <a:rPr lang="en-GB"/>
              <a:t> - Using Concurrency to Increase throughput.</a:t>
            </a:r>
            <a:endParaRPr/>
          </a:p>
          <a:p>
            <a:pPr indent="-342900" lvl="0" marL="457200" rtl="0" algn="l">
              <a:spcBef>
                <a:spcPts val="0"/>
              </a:spcBef>
              <a:spcAft>
                <a:spcPts val="0"/>
              </a:spcAft>
              <a:buSzPts val="1800"/>
              <a:buChar char="●"/>
            </a:pPr>
            <a:r>
              <a:rPr b="1" lang="en-GB"/>
              <a:t>Off-Chain Processing - </a:t>
            </a:r>
            <a:r>
              <a:rPr lang="en-GB"/>
              <a:t>Processing certain bits of data off the chain.</a:t>
            </a:r>
            <a:endParaRPr/>
          </a:p>
          <a:p>
            <a:pPr indent="-342900" lvl="0" marL="457200" rtl="0" algn="l">
              <a:spcBef>
                <a:spcPts val="0"/>
              </a:spcBef>
              <a:spcAft>
                <a:spcPts val="0"/>
              </a:spcAft>
              <a:buSzPts val="1800"/>
              <a:buChar char="●"/>
            </a:pPr>
            <a:r>
              <a:rPr b="1" lang="en-GB"/>
              <a:t>Hybrid Solutions</a:t>
            </a:r>
            <a:r>
              <a:rPr lang="en-GB"/>
              <a:t> - Usage of more than one solution to suit the use-case at that given point in time.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highlight>
                  <a:srgbClr val="F7F7F8"/>
                </a:highlight>
                <a:latin typeface="Roboto"/>
                <a:ea typeface="Roboto"/>
                <a:cs typeface="Roboto"/>
                <a:sym typeface="Roboto"/>
              </a:rPr>
              <a:t>Drawbacks and Solutions for the Fauna-Rescue-Blockchain</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1500"/>
              </a:spcBef>
              <a:spcAft>
                <a:spcPts val="0"/>
              </a:spcAft>
              <a:buClr>
                <a:schemeClr val="dk1"/>
              </a:buClr>
              <a:buSzPct val="91666"/>
              <a:buFont typeface="Arial"/>
              <a:buNone/>
            </a:pPr>
            <a:r>
              <a:rPr b="1" lang="en-GB" sz="1200">
                <a:solidFill>
                  <a:srgbClr val="374151"/>
                </a:solidFill>
                <a:highlight>
                  <a:srgbClr val="F7F7F8"/>
                </a:highlight>
                <a:latin typeface="Roboto"/>
                <a:ea typeface="Roboto"/>
                <a:cs typeface="Roboto"/>
                <a:sym typeface="Roboto"/>
              </a:rPr>
              <a:t>Drawback 1: Data Accessibility SSI-based access might limit information availability</a:t>
            </a:r>
            <a:r>
              <a:rPr lang="en-GB" sz="1200">
                <a:solidFill>
                  <a:srgbClr val="374151"/>
                </a:solidFill>
                <a:highlight>
                  <a:srgbClr val="F7F7F8"/>
                </a:highlight>
                <a:latin typeface="Roboto"/>
                <a:ea typeface="Roboto"/>
                <a:cs typeface="Roboto"/>
                <a:sym typeface="Roboto"/>
              </a:rPr>
              <a:t> to certain stakeholders, potentially hindering collaborative efforts or research involving a wider network.</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Clr>
                <a:schemeClr val="dk1"/>
              </a:buClr>
              <a:buSzPct val="91666"/>
              <a:buFont typeface="Arial"/>
              <a:buNone/>
            </a:pPr>
            <a:r>
              <a:rPr lang="en-GB" sz="1200">
                <a:solidFill>
                  <a:srgbClr val="374151"/>
                </a:solidFill>
                <a:highlight>
                  <a:srgbClr val="F7F7F8"/>
                </a:highlight>
                <a:latin typeface="Roboto"/>
                <a:ea typeface="Roboto"/>
                <a:cs typeface="Roboto"/>
                <a:sym typeface="Roboto"/>
              </a:rPr>
              <a:t>Solution: Establish tiered access levels. Allow varying degrees of data access based on roles and responsibilities, enabling collaboration while safeguarding sensitive information.</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Clr>
                <a:schemeClr val="dk1"/>
              </a:buClr>
              <a:buSzPct val="91666"/>
              <a:buFont typeface="Arial"/>
              <a:buNone/>
            </a:pPr>
            <a:r>
              <a:rPr b="1" lang="en-GB" sz="1200">
                <a:solidFill>
                  <a:srgbClr val="374151"/>
                </a:solidFill>
                <a:highlight>
                  <a:srgbClr val="F7F7F8"/>
                </a:highlight>
                <a:latin typeface="Roboto"/>
                <a:ea typeface="Roboto"/>
                <a:cs typeface="Roboto"/>
                <a:sym typeface="Roboto"/>
              </a:rPr>
              <a:t>Drawback 2: Learning Curve</a:t>
            </a:r>
            <a:r>
              <a:rPr lang="en-GB" sz="1200">
                <a:solidFill>
                  <a:srgbClr val="374151"/>
                </a:solidFill>
                <a:highlight>
                  <a:srgbClr val="F7F7F8"/>
                </a:highlight>
                <a:latin typeface="Roboto"/>
                <a:ea typeface="Roboto"/>
                <a:cs typeface="Roboto"/>
                <a:sym typeface="Roboto"/>
              </a:rPr>
              <a:t> Introducing a new blockchain-based system could pose challenges for less tech-savvy users, hindering adoption and effective utilization.</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Clr>
                <a:schemeClr val="dk1"/>
              </a:buClr>
              <a:buSzPct val="91666"/>
              <a:buFont typeface="Arial"/>
              <a:buNone/>
            </a:pPr>
            <a:r>
              <a:rPr lang="en-GB" sz="1200">
                <a:solidFill>
                  <a:srgbClr val="374151"/>
                </a:solidFill>
                <a:highlight>
                  <a:srgbClr val="F7F7F8"/>
                </a:highlight>
                <a:latin typeface="Roboto"/>
                <a:ea typeface="Roboto"/>
                <a:cs typeface="Roboto"/>
                <a:sym typeface="Roboto"/>
              </a:rPr>
              <a:t>Solution: Provide comprehensive training and user-friendly interfaces. Develop tutorials and intuitive interfaces to facilitate easy onboarding and ensure that even non-technical users can effectively engage with the system.</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Clr>
                <a:schemeClr val="dk1"/>
              </a:buClr>
              <a:buSzPct val="91666"/>
              <a:buFont typeface="Arial"/>
              <a:buNone/>
            </a:pPr>
            <a:r>
              <a:rPr b="1" lang="en-GB" sz="1200">
                <a:solidFill>
                  <a:srgbClr val="374151"/>
                </a:solidFill>
                <a:highlight>
                  <a:srgbClr val="F7F7F8"/>
                </a:highlight>
                <a:latin typeface="Roboto"/>
                <a:ea typeface="Roboto"/>
                <a:cs typeface="Roboto"/>
                <a:sym typeface="Roboto"/>
              </a:rPr>
              <a:t>Drawback 3: Data Accuracy and Manipulation</a:t>
            </a:r>
            <a:r>
              <a:rPr lang="en-GB" sz="1200">
                <a:solidFill>
                  <a:srgbClr val="374151"/>
                </a:solidFill>
                <a:highlight>
                  <a:srgbClr val="F7F7F8"/>
                </a:highlight>
                <a:latin typeface="Roboto"/>
                <a:ea typeface="Roboto"/>
                <a:cs typeface="Roboto"/>
                <a:sym typeface="Roboto"/>
              </a:rPr>
              <a:t> While blockchain ensures immutability, input errors or malicious intent during data entry could still lead to inaccurate records, compromising decision-making.</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Clr>
                <a:schemeClr val="dk1"/>
              </a:buClr>
              <a:buSzPct val="91666"/>
              <a:buFont typeface="Arial"/>
              <a:buNone/>
            </a:pPr>
            <a:r>
              <a:rPr lang="en-GB" sz="1200">
                <a:solidFill>
                  <a:srgbClr val="374151"/>
                </a:solidFill>
                <a:highlight>
                  <a:srgbClr val="F7F7F8"/>
                </a:highlight>
                <a:latin typeface="Roboto"/>
                <a:ea typeface="Roboto"/>
                <a:cs typeface="Roboto"/>
                <a:sym typeface="Roboto"/>
              </a:rPr>
              <a:t>Solution: Implement verification mechanisms. Integrate cross-referencing or validation steps to ensure data accuracy, and allow for oversight or corrections in case of unintentional errors.</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50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Drawbacks and Solutions for the Supporting Monitored Terrarium - Prototype</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1500"/>
              </a:spcBef>
              <a:spcAft>
                <a:spcPts val="0"/>
              </a:spcAft>
              <a:buClr>
                <a:schemeClr val="dk1"/>
              </a:buClr>
              <a:buSzPct val="91666"/>
              <a:buFont typeface="Arial"/>
              <a:buNone/>
            </a:pPr>
            <a:r>
              <a:rPr b="1" lang="en-GB" sz="1200">
                <a:solidFill>
                  <a:srgbClr val="374151"/>
                </a:solidFill>
                <a:highlight>
                  <a:srgbClr val="F7F7F8"/>
                </a:highlight>
                <a:latin typeface="Roboto"/>
                <a:ea typeface="Roboto"/>
                <a:cs typeface="Roboto"/>
                <a:sym typeface="Roboto"/>
              </a:rPr>
              <a:t>Drawback 1: Limited Adaptability</a:t>
            </a:r>
            <a:r>
              <a:rPr lang="en-GB" sz="1200">
                <a:solidFill>
                  <a:srgbClr val="374151"/>
                </a:solidFill>
                <a:highlight>
                  <a:srgbClr val="F7F7F8"/>
                </a:highlight>
                <a:latin typeface="Roboto"/>
                <a:ea typeface="Roboto"/>
                <a:cs typeface="Roboto"/>
                <a:sym typeface="Roboto"/>
              </a:rPr>
              <a:t> The prototype's predefined environmental ranges might not encompass all species' requirements. Some organisms may need highly specific conditions that fall outside the preset parameters.</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Clr>
                <a:schemeClr val="dk1"/>
              </a:buClr>
              <a:buSzPct val="91666"/>
              <a:buFont typeface="Arial"/>
              <a:buNone/>
            </a:pPr>
            <a:r>
              <a:rPr lang="en-GB" sz="1200">
                <a:solidFill>
                  <a:srgbClr val="374151"/>
                </a:solidFill>
                <a:highlight>
                  <a:srgbClr val="F7F7F8"/>
                </a:highlight>
                <a:latin typeface="Roboto"/>
                <a:ea typeface="Roboto"/>
                <a:cs typeface="Roboto"/>
                <a:sym typeface="Roboto"/>
              </a:rPr>
              <a:t>Solution: Incorporate modularity and customization. Implement adjustable components that allow users to fine-tune conditions based on species-specific needs, providing a wider range of environments.</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Clr>
                <a:schemeClr val="dk1"/>
              </a:buClr>
              <a:buSzPct val="91666"/>
              <a:buFont typeface="Arial"/>
              <a:buNone/>
            </a:pPr>
            <a:r>
              <a:rPr b="1" lang="en-GB" sz="1200">
                <a:solidFill>
                  <a:srgbClr val="374151"/>
                </a:solidFill>
                <a:highlight>
                  <a:srgbClr val="F7F7F8"/>
                </a:highlight>
                <a:latin typeface="Roboto"/>
                <a:ea typeface="Roboto"/>
                <a:cs typeface="Roboto"/>
                <a:sym typeface="Roboto"/>
              </a:rPr>
              <a:t>Drawback 2: Technological Dependency</a:t>
            </a:r>
            <a:r>
              <a:rPr lang="en-GB" sz="1200">
                <a:solidFill>
                  <a:srgbClr val="374151"/>
                </a:solidFill>
                <a:highlight>
                  <a:srgbClr val="F7F7F8"/>
                </a:highlight>
                <a:latin typeface="Roboto"/>
                <a:ea typeface="Roboto"/>
                <a:cs typeface="Roboto"/>
                <a:sym typeface="Roboto"/>
              </a:rPr>
              <a:t> Overreliance on automated systems could hinder the development of natural behaviors and instincts among the rescued life forms, potentially impacting their long-term survival in the wild.</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Clr>
                <a:schemeClr val="dk1"/>
              </a:buClr>
              <a:buSzPct val="91666"/>
              <a:buFont typeface="Arial"/>
              <a:buNone/>
            </a:pPr>
            <a:r>
              <a:rPr lang="en-GB" sz="1200">
                <a:solidFill>
                  <a:srgbClr val="374151"/>
                </a:solidFill>
                <a:highlight>
                  <a:srgbClr val="F7F7F8"/>
                </a:highlight>
                <a:latin typeface="Roboto"/>
                <a:ea typeface="Roboto"/>
                <a:cs typeface="Roboto"/>
                <a:sym typeface="Roboto"/>
              </a:rPr>
              <a:t>Solution: Introduce periodic manual interactions. Schedule supervised human engagements to encourage natural behaviors, minimize dependency, and maintain a balance between technology and instinct.</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Clr>
                <a:schemeClr val="dk1"/>
              </a:buClr>
              <a:buSzPct val="91666"/>
              <a:buFont typeface="Arial"/>
              <a:buNone/>
            </a:pPr>
            <a:r>
              <a:rPr b="1" lang="en-GB" sz="1200">
                <a:solidFill>
                  <a:srgbClr val="374151"/>
                </a:solidFill>
                <a:highlight>
                  <a:srgbClr val="F7F7F8"/>
                </a:highlight>
                <a:latin typeface="Roboto"/>
                <a:ea typeface="Roboto"/>
                <a:cs typeface="Roboto"/>
                <a:sym typeface="Roboto"/>
              </a:rPr>
              <a:t>Drawback 3: Privacy and Ethical Concerns</a:t>
            </a:r>
            <a:r>
              <a:rPr lang="en-GB" sz="1200">
                <a:solidFill>
                  <a:srgbClr val="374151"/>
                </a:solidFill>
                <a:highlight>
                  <a:srgbClr val="F7F7F8"/>
                </a:highlight>
                <a:latin typeface="Roboto"/>
                <a:ea typeface="Roboto"/>
                <a:cs typeface="Roboto"/>
                <a:sym typeface="Roboto"/>
              </a:rPr>
              <a:t> Continuous monitoring raises questions about privacy for the rescued organisms. Recording their activities and health data might infringe upon their natural rights.</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Clr>
                <a:schemeClr val="dk1"/>
              </a:buClr>
              <a:buSzPct val="91666"/>
              <a:buFont typeface="Arial"/>
              <a:buNone/>
            </a:pPr>
            <a:r>
              <a:rPr lang="en-GB" sz="1200">
                <a:solidFill>
                  <a:srgbClr val="374151"/>
                </a:solidFill>
                <a:highlight>
                  <a:srgbClr val="F7F7F8"/>
                </a:highlight>
                <a:latin typeface="Roboto"/>
                <a:ea typeface="Roboto"/>
                <a:cs typeface="Roboto"/>
                <a:sym typeface="Roboto"/>
              </a:rPr>
              <a:t>Solution: Implement privacy modes and data control. Design the system to activate monitoring only for research or health diagnostics, respecting the organisms' rights to privacy during routine activities.</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Techstack - Parts + Blockchain</a:t>
            </a:r>
            <a:endParaRPr/>
          </a:p>
          <a:p>
            <a:pPr indent="0" lvl="0" marL="0" rtl="0" algn="l">
              <a:spcBef>
                <a:spcPts val="0"/>
              </a:spcBef>
              <a:spcAft>
                <a:spcPts val="0"/>
              </a:spcAft>
              <a:buNone/>
            </a:pPr>
            <a:r>
              <a:t/>
            </a:r>
            <a:endParaRPr/>
          </a:p>
        </p:txBody>
      </p:sp>
      <p:sp>
        <p:nvSpPr>
          <p:cNvPr id="133" name="Google Shape;133;p2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1500"/>
              </a:spcBef>
              <a:spcAft>
                <a:spcPts val="0"/>
              </a:spcAft>
              <a:buNone/>
            </a:pPr>
            <a:r>
              <a:rPr lang="en-GB" sz="1200">
                <a:solidFill>
                  <a:srgbClr val="374151"/>
                </a:solidFill>
                <a:highlight>
                  <a:srgbClr val="F7F7F8"/>
                </a:highlight>
                <a:latin typeface="Roboto"/>
                <a:ea typeface="Roboto"/>
                <a:cs typeface="Roboto"/>
                <a:sym typeface="Roboto"/>
              </a:rPr>
              <a:t>Fauna-Rescue-Blockchain:</a:t>
            </a:r>
            <a:endParaRPr sz="1200">
              <a:solidFill>
                <a:srgbClr val="374151"/>
              </a:solidFill>
              <a:highlight>
                <a:srgbClr val="F7F7F8"/>
              </a:highlight>
              <a:latin typeface="Roboto"/>
              <a:ea typeface="Roboto"/>
              <a:cs typeface="Roboto"/>
              <a:sym typeface="Roboto"/>
            </a:endParaRPr>
          </a:p>
          <a:p>
            <a:pPr indent="-228600" lvl="0" marL="457200" rtl="0" algn="l">
              <a:spcBef>
                <a:spcPts val="1500"/>
              </a:spcBef>
              <a:spcAft>
                <a:spcPts val="0"/>
              </a:spcAft>
              <a:buClr>
                <a:srgbClr val="374151"/>
              </a:buClr>
              <a:buSzPct val="100000"/>
              <a:buFont typeface="Roboto"/>
              <a:buNone/>
            </a:pPr>
            <a:r>
              <a:rPr lang="en-GB" sz="1200">
                <a:solidFill>
                  <a:srgbClr val="374151"/>
                </a:solidFill>
                <a:highlight>
                  <a:srgbClr val="F7F7F8"/>
                </a:highlight>
                <a:latin typeface="Roboto"/>
                <a:ea typeface="Roboto"/>
                <a:cs typeface="Roboto"/>
                <a:sym typeface="Roboto"/>
              </a:rPr>
              <a:t>Self-Sovereign Identity (SSI) Access:</a:t>
            </a:r>
            <a:endParaRPr sz="1200">
              <a:solidFill>
                <a:srgbClr val="374151"/>
              </a:solidFill>
              <a:highlight>
                <a:srgbClr val="F7F7F8"/>
              </a:highlight>
              <a:latin typeface="Roboto"/>
              <a:ea typeface="Roboto"/>
              <a:cs typeface="Roboto"/>
              <a:sym typeface="Roboto"/>
            </a:endParaRPr>
          </a:p>
          <a:p>
            <a:pPr indent="-270510" lvl="1" marL="914400" rtl="0" algn="l">
              <a:spcBef>
                <a:spcPts val="0"/>
              </a:spcBef>
              <a:spcAft>
                <a:spcPts val="0"/>
              </a:spcAft>
              <a:buClr>
                <a:srgbClr val="374151"/>
              </a:buClr>
              <a:buSzPct val="100000"/>
              <a:buFont typeface="Roboto"/>
              <a:buChar char="●"/>
            </a:pPr>
            <a:r>
              <a:rPr lang="en-GB">
                <a:solidFill>
                  <a:srgbClr val="374151"/>
                </a:solidFill>
                <a:highlight>
                  <a:srgbClr val="F7F7F8"/>
                </a:highlight>
                <a:latin typeface="Roboto"/>
                <a:ea typeface="Roboto"/>
                <a:cs typeface="Roboto"/>
                <a:sym typeface="Roboto"/>
              </a:rPr>
              <a:t>SSI Software/Application</a:t>
            </a:r>
            <a:endParaRPr>
              <a:solidFill>
                <a:srgbClr val="374151"/>
              </a:solidFill>
              <a:highlight>
                <a:srgbClr val="F7F7F8"/>
              </a:highlight>
              <a:latin typeface="Roboto"/>
              <a:ea typeface="Roboto"/>
              <a:cs typeface="Roboto"/>
              <a:sym typeface="Roboto"/>
            </a:endParaRPr>
          </a:p>
          <a:p>
            <a:pPr indent="-270510" lvl="1" marL="914400" rtl="0" algn="l">
              <a:spcBef>
                <a:spcPts val="0"/>
              </a:spcBef>
              <a:spcAft>
                <a:spcPts val="0"/>
              </a:spcAft>
              <a:buClr>
                <a:srgbClr val="374151"/>
              </a:buClr>
              <a:buSzPct val="100000"/>
              <a:buFont typeface="Roboto"/>
              <a:buChar char="●"/>
            </a:pPr>
            <a:r>
              <a:rPr lang="en-GB">
                <a:solidFill>
                  <a:srgbClr val="374151"/>
                </a:solidFill>
                <a:highlight>
                  <a:srgbClr val="F7F7F8"/>
                </a:highlight>
                <a:latin typeface="Roboto"/>
                <a:ea typeface="Roboto"/>
                <a:cs typeface="Roboto"/>
                <a:sym typeface="Roboto"/>
              </a:rPr>
              <a:t>SSI-Enabled Hardware (Biometric Scanners, Smart Cards)</a:t>
            </a:r>
            <a:endParaRPr>
              <a:solidFill>
                <a:srgbClr val="374151"/>
              </a:solidFill>
              <a:highlight>
                <a:srgbClr val="F7F7F8"/>
              </a:highlight>
              <a:latin typeface="Roboto"/>
              <a:ea typeface="Roboto"/>
              <a:cs typeface="Roboto"/>
              <a:sym typeface="Roboto"/>
            </a:endParaRPr>
          </a:p>
          <a:p>
            <a:pPr indent="-228600" lvl="0" marL="457200" rtl="0" algn="l">
              <a:spcBef>
                <a:spcPts val="0"/>
              </a:spcBef>
              <a:spcAft>
                <a:spcPts val="0"/>
              </a:spcAft>
              <a:buClr>
                <a:srgbClr val="374151"/>
              </a:buClr>
              <a:buSzPct val="100000"/>
              <a:buFont typeface="Roboto"/>
              <a:buNone/>
            </a:pPr>
            <a:r>
              <a:rPr lang="en-GB" sz="1200">
                <a:solidFill>
                  <a:srgbClr val="374151"/>
                </a:solidFill>
                <a:highlight>
                  <a:srgbClr val="F7F7F8"/>
                </a:highlight>
                <a:latin typeface="Roboto"/>
                <a:ea typeface="Roboto"/>
                <a:cs typeface="Roboto"/>
                <a:sym typeface="Roboto"/>
              </a:rPr>
              <a:t>Provenance Tracking:</a:t>
            </a:r>
            <a:endParaRPr sz="1200">
              <a:solidFill>
                <a:srgbClr val="374151"/>
              </a:solidFill>
              <a:highlight>
                <a:srgbClr val="F7F7F8"/>
              </a:highlight>
              <a:latin typeface="Roboto"/>
              <a:ea typeface="Roboto"/>
              <a:cs typeface="Roboto"/>
              <a:sym typeface="Roboto"/>
            </a:endParaRPr>
          </a:p>
          <a:p>
            <a:pPr indent="-270510" lvl="1" marL="914400" rtl="0" algn="l">
              <a:spcBef>
                <a:spcPts val="0"/>
              </a:spcBef>
              <a:spcAft>
                <a:spcPts val="0"/>
              </a:spcAft>
              <a:buClr>
                <a:srgbClr val="374151"/>
              </a:buClr>
              <a:buSzPct val="100000"/>
              <a:buFont typeface="Roboto"/>
              <a:buChar char="●"/>
            </a:pPr>
            <a:r>
              <a:rPr lang="en-GB">
                <a:solidFill>
                  <a:srgbClr val="374151"/>
                </a:solidFill>
                <a:highlight>
                  <a:srgbClr val="F7F7F8"/>
                </a:highlight>
                <a:latin typeface="Roboto"/>
                <a:ea typeface="Roboto"/>
                <a:cs typeface="Roboto"/>
                <a:sym typeface="Roboto"/>
              </a:rPr>
              <a:t>RFID or QR Code Tags (for Physical Objects)</a:t>
            </a:r>
            <a:endParaRPr>
              <a:solidFill>
                <a:srgbClr val="374151"/>
              </a:solidFill>
              <a:highlight>
                <a:srgbClr val="F7F7F8"/>
              </a:highlight>
              <a:latin typeface="Roboto"/>
              <a:ea typeface="Roboto"/>
              <a:cs typeface="Roboto"/>
              <a:sym typeface="Roboto"/>
            </a:endParaRPr>
          </a:p>
          <a:p>
            <a:pPr indent="-270510" lvl="1" marL="914400" rtl="0" algn="l">
              <a:spcBef>
                <a:spcPts val="0"/>
              </a:spcBef>
              <a:spcAft>
                <a:spcPts val="0"/>
              </a:spcAft>
              <a:buClr>
                <a:srgbClr val="374151"/>
              </a:buClr>
              <a:buSzPct val="100000"/>
              <a:buFont typeface="Roboto"/>
              <a:buChar char="●"/>
            </a:pPr>
            <a:r>
              <a:rPr lang="en-GB">
                <a:solidFill>
                  <a:srgbClr val="374151"/>
                </a:solidFill>
                <a:highlight>
                  <a:srgbClr val="F7F7F8"/>
                </a:highlight>
                <a:latin typeface="Roboto"/>
                <a:ea typeface="Roboto"/>
                <a:cs typeface="Roboto"/>
                <a:sym typeface="Roboto"/>
              </a:rPr>
              <a:t>Timestamping Modules</a:t>
            </a:r>
            <a:endParaRPr>
              <a:solidFill>
                <a:srgbClr val="374151"/>
              </a:solidFill>
              <a:highlight>
                <a:srgbClr val="F7F7F8"/>
              </a:highlight>
              <a:latin typeface="Roboto"/>
              <a:ea typeface="Roboto"/>
              <a:cs typeface="Roboto"/>
              <a:sym typeface="Roboto"/>
            </a:endParaRPr>
          </a:p>
          <a:p>
            <a:pPr indent="-228600" lvl="0" marL="457200" rtl="0" algn="l">
              <a:spcBef>
                <a:spcPts val="0"/>
              </a:spcBef>
              <a:spcAft>
                <a:spcPts val="0"/>
              </a:spcAft>
              <a:buClr>
                <a:srgbClr val="374151"/>
              </a:buClr>
              <a:buSzPct val="100000"/>
              <a:buFont typeface="Roboto"/>
              <a:buNone/>
            </a:pPr>
            <a:r>
              <a:rPr lang="en-GB" sz="1200">
                <a:solidFill>
                  <a:srgbClr val="374151"/>
                </a:solidFill>
                <a:highlight>
                  <a:srgbClr val="F7F7F8"/>
                </a:highlight>
                <a:latin typeface="Roboto"/>
                <a:ea typeface="Roboto"/>
                <a:cs typeface="Roboto"/>
                <a:sym typeface="Roboto"/>
              </a:rPr>
              <a:t>Immutable Action Records:</a:t>
            </a:r>
            <a:endParaRPr sz="1200">
              <a:solidFill>
                <a:srgbClr val="374151"/>
              </a:solidFill>
              <a:highlight>
                <a:srgbClr val="F7F7F8"/>
              </a:highlight>
              <a:latin typeface="Roboto"/>
              <a:ea typeface="Roboto"/>
              <a:cs typeface="Roboto"/>
              <a:sym typeface="Roboto"/>
            </a:endParaRPr>
          </a:p>
          <a:p>
            <a:pPr indent="-270510" lvl="1" marL="914400" rtl="0" algn="l">
              <a:spcBef>
                <a:spcPts val="0"/>
              </a:spcBef>
              <a:spcAft>
                <a:spcPts val="0"/>
              </a:spcAft>
              <a:buClr>
                <a:srgbClr val="374151"/>
              </a:buClr>
              <a:buSzPct val="100000"/>
              <a:buFont typeface="Roboto"/>
              <a:buChar char="●"/>
            </a:pPr>
            <a:r>
              <a:rPr lang="en-GB">
                <a:solidFill>
                  <a:srgbClr val="374151"/>
                </a:solidFill>
                <a:highlight>
                  <a:srgbClr val="F7F7F8"/>
                </a:highlight>
                <a:latin typeface="Roboto"/>
                <a:ea typeface="Roboto"/>
                <a:cs typeface="Roboto"/>
                <a:sym typeface="Roboto"/>
              </a:rPr>
              <a:t>Blockchain Nodes (Computing Hardware)</a:t>
            </a:r>
            <a:endParaRPr>
              <a:solidFill>
                <a:srgbClr val="374151"/>
              </a:solidFill>
              <a:highlight>
                <a:srgbClr val="F7F7F8"/>
              </a:highlight>
              <a:latin typeface="Roboto"/>
              <a:ea typeface="Roboto"/>
              <a:cs typeface="Roboto"/>
              <a:sym typeface="Roboto"/>
            </a:endParaRPr>
          </a:p>
          <a:p>
            <a:pPr indent="-270510" lvl="1" marL="914400" rtl="0" algn="l">
              <a:spcBef>
                <a:spcPts val="0"/>
              </a:spcBef>
              <a:spcAft>
                <a:spcPts val="0"/>
              </a:spcAft>
              <a:buClr>
                <a:srgbClr val="374151"/>
              </a:buClr>
              <a:buSzPct val="100000"/>
              <a:buFont typeface="Roboto"/>
              <a:buChar char="●"/>
            </a:pPr>
            <a:r>
              <a:rPr lang="en-GB">
                <a:solidFill>
                  <a:srgbClr val="374151"/>
                </a:solidFill>
                <a:highlight>
                  <a:srgbClr val="F7F7F8"/>
                </a:highlight>
                <a:latin typeface="Roboto"/>
                <a:ea typeface="Roboto"/>
                <a:cs typeface="Roboto"/>
                <a:sym typeface="Roboto"/>
              </a:rPr>
              <a:t>Smart Contracts (to Record Actions)</a:t>
            </a:r>
            <a:endParaRPr>
              <a:solidFill>
                <a:srgbClr val="374151"/>
              </a:solidFill>
              <a:highlight>
                <a:srgbClr val="F7F7F8"/>
              </a:highlight>
              <a:latin typeface="Roboto"/>
              <a:ea typeface="Roboto"/>
              <a:cs typeface="Roboto"/>
              <a:sym typeface="Roboto"/>
            </a:endParaRPr>
          </a:p>
          <a:p>
            <a:pPr indent="-228600" lvl="0" marL="457200" rtl="0" algn="l">
              <a:spcBef>
                <a:spcPts val="0"/>
              </a:spcBef>
              <a:spcAft>
                <a:spcPts val="0"/>
              </a:spcAft>
              <a:buClr>
                <a:srgbClr val="374151"/>
              </a:buClr>
              <a:buSzPct val="100000"/>
              <a:buFont typeface="Roboto"/>
              <a:buNone/>
            </a:pPr>
            <a:r>
              <a:rPr lang="en-GB" sz="1200">
                <a:solidFill>
                  <a:srgbClr val="374151"/>
                </a:solidFill>
                <a:highlight>
                  <a:srgbClr val="F7F7F8"/>
                </a:highlight>
                <a:latin typeface="Roboto"/>
                <a:ea typeface="Roboto"/>
                <a:cs typeface="Roboto"/>
                <a:sym typeface="Roboto"/>
              </a:rPr>
              <a:t>Tailored User Records:</a:t>
            </a:r>
            <a:endParaRPr sz="1200">
              <a:solidFill>
                <a:srgbClr val="374151"/>
              </a:solidFill>
              <a:highlight>
                <a:srgbClr val="F7F7F8"/>
              </a:highlight>
              <a:latin typeface="Roboto"/>
              <a:ea typeface="Roboto"/>
              <a:cs typeface="Roboto"/>
              <a:sym typeface="Roboto"/>
            </a:endParaRPr>
          </a:p>
          <a:p>
            <a:pPr indent="-270510" lvl="1" marL="914400" rtl="0" algn="l">
              <a:spcBef>
                <a:spcPts val="0"/>
              </a:spcBef>
              <a:spcAft>
                <a:spcPts val="0"/>
              </a:spcAft>
              <a:buClr>
                <a:srgbClr val="374151"/>
              </a:buClr>
              <a:buSzPct val="100000"/>
              <a:buFont typeface="Roboto"/>
              <a:buChar char="●"/>
            </a:pPr>
            <a:r>
              <a:rPr lang="en-GB">
                <a:solidFill>
                  <a:srgbClr val="374151"/>
                </a:solidFill>
                <a:highlight>
                  <a:srgbClr val="F7F7F8"/>
                </a:highlight>
                <a:latin typeface="Roboto"/>
                <a:ea typeface="Roboto"/>
                <a:cs typeface="Roboto"/>
                <a:sym typeface="Roboto"/>
              </a:rPr>
              <a:t>User Access Management Software</a:t>
            </a:r>
            <a:endParaRPr>
              <a:solidFill>
                <a:srgbClr val="374151"/>
              </a:solidFill>
              <a:highlight>
                <a:srgbClr val="F7F7F8"/>
              </a:highlight>
              <a:latin typeface="Roboto"/>
              <a:ea typeface="Roboto"/>
              <a:cs typeface="Roboto"/>
              <a:sym typeface="Roboto"/>
            </a:endParaRPr>
          </a:p>
          <a:p>
            <a:pPr indent="-270510" lvl="1" marL="914400" rtl="0" algn="l">
              <a:spcBef>
                <a:spcPts val="0"/>
              </a:spcBef>
              <a:spcAft>
                <a:spcPts val="0"/>
              </a:spcAft>
              <a:buClr>
                <a:srgbClr val="374151"/>
              </a:buClr>
              <a:buSzPct val="100000"/>
              <a:buFont typeface="Roboto"/>
              <a:buChar char="●"/>
            </a:pPr>
            <a:r>
              <a:rPr lang="en-GB">
                <a:solidFill>
                  <a:srgbClr val="374151"/>
                </a:solidFill>
                <a:highlight>
                  <a:srgbClr val="F7F7F8"/>
                </a:highlight>
                <a:latin typeface="Roboto"/>
                <a:ea typeface="Roboto"/>
                <a:cs typeface="Roboto"/>
                <a:sym typeface="Roboto"/>
              </a:rPr>
              <a:t>Access Control Hardware (Biometric Scanners, RFID Readers)</a:t>
            </a:r>
            <a:endParaRPr>
              <a:solidFill>
                <a:srgbClr val="374151"/>
              </a:solidFill>
              <a:highlight>
                <a:srgbClr val="F7F7F8"/>
              </a:highlight>
              <a:latin typeface="Roboto"/>
              <a:ea typeface="Roboto"/>
              <a:cs typeface="Roboto"/>
              <a:sym typeface="Roboto"/>
            </a:endParaRPr>
          </a:p>
          <a:p>
            <a:pPr indent="-228600" lvl="0" marL="457200" rtl="0" algn="l">
              <a:spcBef>
                <a:spcPts val="0"/>
              </a:spcBef>
              <a:spcAft>
                <a:spcPts val="0"/>
              </a:spcAft>
              <a:buClr>
                <a:srgbClr val="374151"/>
              </a:buClr>
              <a:buSzPct val="100000"/>
              <a:buFont typeface="Roboto"/>
              <a:buNone/>
            </a:pPr>
            <a:r>
              <a:rPr lang="en-GB" sz="1200">
                <a:solidFill>
                  <a:srgbClr val="374151"/>
                </a:solidFill>
                <a:highlight>
                  <a:srgbClr val="F7F7F8"/>
                </a:highlight>
                <a:latin typeface="Roboto"/>
                <a:ea typeface="Roboto"/>
                <a:cs typeface="Roboto"/>
                <a:sym typeface="Roboto"/>
              </a:rPr>
              <a:t>Enhancing Survival Rates:</a:t>
            </a:r>
            <a:endParaRPr sz="1200">
              <a:solidFill>
                <a:srgbClr val="374151"/>
              </a:solidFill>
              <a:highlight>
                <a:srgbClr val="F7F7F8"/>
              </a:highlight>
              <a:latin typeface="Roboto"/>
              <a:ea typeface="Roboto"/>
              <a:cs typeface="Roboto"/>
              <a:sym typeface="Roboto"/>
            </a:endParaRPr>
          </a:p>
          <a:p>
            <a:pPr indent="-270510" lvl="1" marL="914400" rtl="0" algn="l">
              <a:spcBef>
                <a:spcPts val="0"/>
              </a:spcBef>
              <a:spcAft>
                <a:spcPts val="0"/>
              </a:spcAft>
              <a:buClr>
                <a:srgbClr val="374151"/>
              </a:buClr>
              <a:buSzPct val="100000"/>
              <a:buFont typeface="Roboto"/>
              <a:buChar char="●"/>
            </a:pPr>
            <a:r>
              <a:rPr lang="en-GB">
                <a:solidFill>
                  <a:srgbClr val="374151"/>
                </a:solidFill>
                <a:highlight>
                  <a:srgbClr val="F7F7F8"/>
                </a:highlight>
                <a:latin typeface="Roboto"/>
                <a:ea typeface="Roboto"/>
                <a:cs typeface="Roboto"/>
                <a:sym typeface="Roboto"/>
              </a:rPr>
              <a:t>Species-Specific Equipment (Habitat Replication Tools, Medical Supplies)</a:t>
            </a:r>
            <a:endParaRPr>
              <a:solidFill>
                <a:srgbClr val="374151"/>
              </a:solidFill>
              <a:highlight>
                <a:srgbClr val="F7F7F8"/>
              </a:highlight>
              <a:latin typeface="Roboto"/>
              <a:ea typeface="Roboto"/>
              <a:cs typeface="Roboto"/>
              <a:sym typeface="Roboto"/>
            </a:endParaRPr>
          </a:p>
          <a:p>
            <a:pPr indent="-228600" lvl="0" marL="457200" rtl="0" algn="l">
              <a:spcBef>
                <a:spcPts val="0"/>
              </a:spcBef>
              <a:spcAft>
                <a:spcPts val="0"/>
              </a:spcAft>
              <a:buClr>
                <a:srgbClr val="374151"/>
              </a:buClr>
              <a:buSzPct val="100000"/>
              <a:buFont typeface="Roboto"/>
              <a:buNone/>
            </a:pPr>
            <a:r>
              <a:rPr lang="en-GB" sz="1200">
                <a:solidFill>
                  <a:srgbClr val="374151"/>
                </a:solidFill>
                <a:highlight>
                  <a:srgbClr val="F7F7F8"/>
                </a:highlight>
                <a:latin typeface="Roboto"/>
                <a:ea typeface="Roboto"/>
                <a:cs typeface="Roboto"/>
                <a:sym typeface="Roboto"/>
              </a:rPr>
              <a:t>Verification Mechanisms:</a:t>
            </a:r>
            <a:endParaRPr sz="1200">
              <a:solidFill>
                <a:srgbClr val="374151"/>
              </a:solidFill>
              <a:highlight>
                <a:srgbClr val="F7F7F8"/>
              </a:highlight>
              <a:latin typeface="Roboto"/>
              <a:ea typeface="Roboto"/>
              <a:cs typeface="Roboto"/>
              <a:sym typeface="Roboto"/>
            </a:endParaRPr>
          </a:p>
          <a:p>
            <a:pPr indent="-270510" lvl="1" marL="914400" rtl="0" algn="l">
              <a:spcBef>
                <a:spcPts val="0"/>
              </a:spcBef>
              <a:spcAft>
                <a:spcPts val="0"/>
              </a:spcAft>
              <a:buClr>
                <a:srgbClr val="374151"/>
              </a:buClr>
              <a:buSzPct val="100000"/>
              <a:buFont typeface="Roboto"/>
              <a:buChar char="●"/>
            </a:pPr>
            <a:r>
              <a:rPr lang="en-GB">
                <a:solidFill>
                  <a:srgbClr val="374151"/>
                </a:solidFill>
                <a:highlight>
                  <a:srgbClr val="F7F7F8"/>
                </a:highlight>
                <a:latin typeface="Roboto"/>
                <a:ea typeface="Roboto"/>
                <a:cs typeface="Roboto"/>
                <a:sym typeface="Roboto"/>
              </a:rPr>
              <a:t>Data Validation Software</a:t>
            </a:r>
            <a:endParaRPr>
              <a:solidFill>
                <a:srgbClr val="374151"/>
              </a:solidFill>
              <a:highlight>
                <a:srgbClr val="F7F7F8"/>
              </a:highlight>
              <a:latin typeface="Roboto"/>
              <a:ea typeface="Roboto"/>
              <a:cs typeface="Roboto"/>
              <a:sym typeface="Roboto"/>
            </a:endParaRPr>
          </a:p>
          <a:p>
            <a:pPr indent="-270510" lvl="1" marL="914400" rtl="0" algn="l">
              <a:spcBef>
                <a:spcPts val="0"/>
              </a:spcBef>
              <a:spcAft>
                <a:spcPts val="0"/>
              </a:spcAft>
              <a:buClr>
                <a:srgbClr val="374151"/>
              </a:buClr>
              <a:buSzPct val="100000"/>
              <a:buFont typeface="Roboto"/>
              <a:buChar char="●"/>
            </a:pPr>
            <a:r>
              <a:rPr lang="en-GB">
                <a:solidFill>
                  <a:srgbClr val="374151"/>
                </a:solidFill>
                <a:highlight>
                  <a:srgbClr val="F7F7F8"/>
                </a:highlight>
                <a:latin typeface="Roboto"/>
                <a:ea typeface="Roboto"/>
                <a:cs typeface="Roboto"/>
                <a:sym typeface="Roboto"/>
              </a:rPr>
              <a:t>Cross-Referencing Modules</a:t>
            </a:r>
            <a:endParaRPr>
              <a:solidFill>
                <a:srgbClr val="374151"/>
              </a:solidFill>
              <a:highlight>
                <a:srgbClr val="F7F7F8"/>
              </a:highlight>
              <a:latin typeface="Roboto"/>
              <a:ea typeface="Roboto"/>
              <a:cs typeface="Roboto"/>
              <a:sym typeface="Roboto"/>
            </a:endParaRPr>
          </a:p>
          <a:p>
            <a:pPr indent="-228600" lvl="0" marL="457200" rtl="0" algn="l">
              <a:spcBef>
                <a:spcPts val="0"/>
              </a:spcBef>
              <a:spcAft>
                <a:spcPts val="0"/>
              </a:spcAft>
              <a:buClr>
                <a:srgbClr val="374151"/>
              </a:buClr>
              <a:buSzPct val="100000"/>
              <a:buFont typeface="Roboto"/>
              <a:buNone/>
            </a:pPr>
            <a:r>
              <a:rPr lang="en-GB" sz="1200">
                <a:solidFill>
                  <a:srgbClr val="374151"/>
                </a:solidFill>
                <a:highlight>
                  <a:srgbClr val="F7F7F8"/>
                </a:highlight>
                <a:latin typeface="Roboto"/>
                <a:ea typeface="Roboto"/>
                <a:cs typeface="Roboto"/>
                <a:sym typeface="Roboto"/>
              </a:rPr>
              <a:t>Privacy Modes and Data Control:</a:t>
            </a:r>
            <a:endParaRPr sz="1200">
              <a:solidFill>
                <a:srgbClr val="374151"/>
              </a:solidFill>
              <a:highlight>
                <a:srgbClr val="F7F7F8"/>
              </a:highlight>
              <a:latin typeface="Roboto"/>
              <a:ea typeface="Roboto"/>
              <a:cs typeface="Roboto"/>
              <a:sym typeface="Roboto"/>
            </a:endParaRPr>
          </a:p>
          <a:p>
            <a:pPr indent="-270510" lvl="1" marL="914400" rtl="0" algn="l">
              <a:spcBef>
                <a:spcPts val="0"/>
              </a:spcBef>
              <a:spcAft>
                <a:spcPts val="0"/>
              </a:spcAft>
              <a:buClr>
                <a:srgbClr val="374151"/>
              </a:buClr>
              <a:buSzPct val="100000"/>
              <a:buFont typeface="Roboto"/>
              <a:buChar char="●"/>
            </a:pPr>
            <a:r>
              <a:rPr lang="en-GB">
                <a:solidFill>
                  <a:srgbClr val="374151"/>
                </a:solidFill>
                <a:highlight>
                  <a:srgbClr val="F7F7F8"/>
                </a:highlight>
                <a:latin typeface="Roboto"/>
                <a:ea typeface="Roboto"/>
                <a:cs typeface="Roboto"/>
                <a:sym typeface="Roboto"/>
              </a:rPr>
              <a:t>Privacy Management Software</a:t>
            </a:r>
            <a:endParaRPr>
              <a:solidFill>
                <a:srgbClr val="374151"/>
              </a:solidFill>
              <a:highlight>
                <a:srgbClr val="F7F7F8"/>
              </a:highlight>
              <a:latin typeface="Roboto"/>
              <a:ea typeface="Roboto"/>
              <a:cs typeface="Roboto"/>
              <a:sym typeface="Roboto"/>
            </a:endParaRPr>
          </a:p>
          <a:p>
            <a:pPr indent="-270510" lvl="1" marL="914400" rtl="0" algn="l">
              <a:spcBef>
                <a:spcPts val="0"/>
              </a:spcBef>
              <a:spcAft>
                <a:spcPts val="0"/>
              </a:spcAft>
              <a:buClr>
                <a:srgbClr val="374151"/>
              </a:buClr>
              <a:buSzPct val="100000"/>
              <a:buFont typeface="Roboto"/>
              <a:buChar char="●"/>
            </a:pPr>
            <a:r>
              <a:rPr lang="en-GB">
                <a:solidFill>
                  <a:srgbClr val="374151"/>
                </a:solidFill>
                <a:highlight>
                  <a:srgbClr val="F7F7F8"/>
                </a:highlight>
                <a:latin typeface="Roboto"/>
                <a:ea typeface="Roboto"/>
                <a:cs typeface="Roboto"/>
                <a:sym typeface="Roboto"/>
              </a:rPr>
              <a:t>Encryption Modules</a:t>
            </a:r>
            <a:endParaRPr>
              <a:solidFill>
                <a:srgbClr val="374151"/>
              </a:solidFill>
              <a:highlight>
                <a:srgbClr val="F7F7F8"/>
              </a:highlight>
              <a:latin typeface="Roboto"/>
              <a:ea typeface="Roboto"/>
              <a:cs typeface="Roboto"/>
              <a:sym typeface="Roboto"/>
            </a:endParaRPr>
          </a:p>
          <a:p>
            <a:pPr indent="-228600" lvl="0" marL="457200" rtl="0" algn="l">
              <a:spcBef>
                <a:spcPts val="0"/>
              </a:spcBef>
              <a:spcAft>
                <a:spcPts val="0"/>
              </a:spcAft>
              <a:buClr>
                <a:srgbClr val="374151"/>
              </a:buClr>
              <a:buSzPct val="100000"/>
              <a:buFont typeface="Roboto"/>
              <a:buNone/>
            </a:pPr>
            <a:r>
              <a:rPr lang="en-GB" sz="1200">
                <a:solidFill>
                  <a:srgbClr val="374151"/>
                </a:solidFill>
                <a:highlight>
                  <a:srgbClr val="F7F7F8"/>
                </a:highlight>
                <a:latin typeface="Roboto"/>
                <a:ea typeface="Roboto"/>
                <a:cs typeface="Roboto"/>
                <a:sym typeface="Roboto"/>
              </a:rPr>
              <a:t>Tiered Access Levels:</a:t>
            </a:r>
            <a:endParaRPr sz="1200">
              <a:solidFill>
                <a:srgbClr val="374151"/>
              </a:solidFill>
              <a:highlight>
                <a:srgbClr val="F7F7F8"/>
              </a:highlight>
              <a:latin typeface="Roboto"/>
              <a:ea typeface="Roboto"/>
              <a:cs typeface="Roboto"/>
              <a:sym typeface="Roboto"/>
            </a:endParaRPr>
          </a:p>
          <a:p>
            <a:pPr indent="-270510" lvl="1" marL="914400" rtl="0" algn="l">
              <a:spcBef>
                <a:spcPts val="0"/>
              </a:spcBef>
              <a:spcAft>
                <a:spcPts val="0"/>
              </a:spcAft>
              <a:buClr>
                <a:srgbClr val="374151"/>
              </a:buClr>
              <a:buSzPct val="100000"/>
              <a:buFont typeface="Roboto"/>
              <a:buChar char="●"/>
            </a:pPr>
            <a:r>
              <a:rPr lang="en-GB">
                <a:solidFill>
                  <a:srgbClr val="374151"/>
                </a:solidFill>
                <a:highlight>
                  <a:srgbClr val="F7F7F8"/>
                </a:highlight>
                <a:latin typeface="Roboto"/>
                <a:ea typeface="Roboto"/>
                <a:cs typeface="Roboto"/>
                <a:sym typeface="Roboto"/>
              </a:rPr>
              <a:t>Access Control Systems</a:t>
            </a:r>
            <a:endParaRPr>
              <a:solidFill>
                <a:srgbClr val="374151"/>
              </a:solidFill>
              <a:highlight>
                <a:srgbClr val="F7F7F8"/>
              </a:highlight>
              <a:latin typeface="Roboto"/>
              <a:ea typeface="Roboto"/>
              <a:cs typeface="Roboto"/>
              <a:sym typeface="Roboto"/>
            </a:endParaRPr>
          </a:p>
          <a:p>
            <a:pPr indent="-270510" lvl="1" marL="914400" rtl="0" algn="l">
              <a:spcBef>
                <a:spcPts val="0"/>
              </a:spcBef>
              <a:spcAft>
                <a:spcPts val="0"/>
              </a:spcAft>
              <a:buClr>
                <a:srgbClr val="374151"/>
              </a:buClr>
              <a:buSzPct val="100000"/>
              <a:buFont typeface="Roboto"/>
              <a:buChar char="●"/>
            </a:pPr>
            <a:r>
              <a:rPr lang="en-GB">
                <a:solidFill>
                  <a:srgbClr val="374151"/>
                </a:solidFill>
                <a:highlight>
                  <a:srgbClr val="F7F7F8"/>
                </a:highlight>
                <a:latin typeface="Roboto"/>
                <a:ea typeface="Roboto"/>
                <a:cs typeface="Roboto"/>
                <a:sym typeface="Roboto"/>
              </a:rPr>
              <a:t>User Role Management Software</a:t>
            </a:r>
            <a:endParaRPr>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None/>
            </a:pPr>
            <a:r>
              <a:t/>
            </a:r>
            <a:endParaRPr sz="1800"/>
          </a:p>
          <a:p>
            <a:pPr indent="0" lvl="0" marL="0" rtl="0" algn="l">
              <a:spcBef>
                <a:spcPts val="1200"/>
              </a:spcBef>
              <a:spcAft>
                <a:spcPts val="1200"/>
              </a:spcAft>
              <a:buNone/>
            </a:pPr>
            <a:r>
              <a:t/>
            </a:r>
            <a:endParaRPr/>
          </a:p>
        </p:txBody>
      </p:sp>
      <p:sp>
        <p:nvSpPr>
          <p:cNvPr id="134" name="Google Shape;134;p2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1500"/>
              </a:spcBef>
              <a:spcAft>
                <a:spcPts val="0"/>
              </a:spcAft>
              <a:buClr>
                <a:schemeClr val="dk1"/>
              </a:buClr>
              <a:buSzPct val="91666"/>
              <a:buFont typeface="Arial"/>
              <a:buNone/>
            </a:pPr>
            <a:r>
              <a:rPr lang="en-GB" sz="1200">
                <a:solidFill>
                  <a:srgbClr val="374151"/>
                </a:solidFill>
                <a:highlight>
                  <a:srgbClr val="F7F7F8"/>
                </a:highlight>
                <a:latin typeface="Roboto"/>
                <a:ea typeface="Roboto"/>
                <a:cs typeface="Roboto"/>
                <a:sym typeface="Roboto"/>
              </a:rPr>
              <a:t>Supporting Monitored Terrarium:</a:t>
            </a:r>
            <a:endParaRPr sz="1200">
              <a:solidFill>
                <a:srgbClr val="374151"/>
              </a:solidFill>
              <a:highlight>
                <a:srgbClr val="F7F7F8"/>
              </a:highlight>
              <a:latin typeface="Roboto"/>
              <a:ea typeface="Roboto"/>
              <a:cs typeface="Roboto"/>
              <a:sym typeface="Roboto"/>
            </a:endParaRPr>
          </a:p>
          <a:p>
            <a:pPr indent="-228600" lvl="0" marL="457200" rtl="0" algn="l">
              <a:spcBef>
                <a:spcPts val="1500"/>
              </a:spcBef>
              <a:spcAft>
                <a:spcPts val="0"/>
              </a:spcAft>
              <a:buClr>
                <a:srgbClr val="374151"/>
              </a:buClr>
              <a:buSzPct val="100000"/>
              <a:buFont typeface="Roboto"/>
              <a:buNone/>
            </a:pPr>
            <a:r>
              <a:rPr lang="en-GB" sz="1200">
                <a:solidFill>
                  <a:srgbClr val="374151"/>
                </a:solidFill>
                <a:highlight>
                  <a:srgbClr val="F7F7F8"/>
                </a:highlight>
                <a:latin typeface="Roboto"/>
                <a:ea typeface="Roboto"/>
                <a:cs typeface="Roboto"/>
                <a:sym typeface="Roboto"/>
              </a:rPr>
              <a:t>Environmental Replication:</a:t>
            </a:r>
            <a:endParaRPr sz="1200">
              <a:solidFill>
                <a:srgbClr val="374151"/>
              </a:solidFill>
              <a:highlight>
                <a:srgbClr val="F7F7F8"/>
              </a:highlight>
              <a:latin typeface="Roboto"/>
              <a:ea typeface="Roboto"/>
              <a:cs typeface="Roboto"/>
              <a:sym typeface="Roboto"/>
            </a:endParaRPr>
          </a:p>
          <a:p>
            <a:pPr indent="-270510" lvl="1" marL="914400" rtl="0" algn="l">
              <a:spcBef>
                <a:spcPts val="0"/>
              </a:spcBef>
              <a:spcAft>
                <a:spcPts val="0"/>
              </a:spcAft>
              <a:buClr>
                <a:srgbClr val="374151"/>
              </a:buClr>
              <a:buSzPct val="100000"/>
              <a:buFont typeface="Roboto"/>
              <a:buChar char="●"/>
            </a:pPr>
            <a:r>
              <a:rPr lang="en-GB">
                <a:solidFill>
                  <a:srgbClr val="374151"/>
                </a:solidFill>
                <a:highlight>
                  <a:srgbClr val="F7F7F8"/>
                </a:highlight>
                <a:latin typeface="Roboto"/>
                <a:ea typeface="Roboto"/>
                <a:cs typeface="Roboto"/>
                <a:sym typeface="Roboto"/>
              </a:rPr>
              <a:t>Humidity Control System</a:t>
            </a:r>
            <a:endParaRPr>
              <a:solidFill>
                <a:srgbClr val="374151"/>
              </a:solidFill>
              <a:highlight>
                <a:srgbClr val="F7F7F8"/>
              </a:highlight>
              <a:latin typeface="Roboto"/>
              <a:ea typeface="Roboto"/>
              <a:cs typeface="Roboto"/>
              <a:sym typeface="Roboto"/>
            </a:endParaRPr>
          </a:p>
          <a:p>
            <a:pPr indent="-270510" lvl="1" marL="914400" rtl="0" algn="l">
              <a:spcBef>
                <a:spcPts val="0"/>
              </a:spcBef>
              <a:spcAft>
                <a:spcPts val="0"/>
              </a:spcAft>
              <a:buClr>
                <a:srgbClr val="374151"/>
              </a:buClr>
              <a:buSzPct val="100000"/>
              <a:buFont typeface="Roboto"/>
              <a:buChar char="●"/>
            </a:pPr>
            <a:r>
              <a:rPr lang="en-GB">
                <a:solidFill>
                  <a:srgbClr val="374151"/>
                </a:solidFill>
                <a:highlight>
                  <a:srgbClr val="F7F7F8"/>
                </a:highlight>
                <a:latin typeface="Roboto"/>
                <a:ea typeface="Roboto"/>
                <a:cs typeface="Roboto"/>
                <a:sym typeface="Roboto"/>
              </a:rPr>
              <a:t>Temperature Control Unit</a:t>
            </a:r>
            <a:endParaRPr>
              <a:solidFill>
                <a:srgbClr val="374151"/>
              </a:solidFill>
              <a:highlight>
                <a:srgbClr val="F7F7F8"/>
              </a:highlight>
              <a:latin typeface="Roboto"/>
              <a:ea typeface="Roboto"/>
              <a:cs typeface="Roboto"/>
              <a:sym typeface="Roboto"/>
            </a:endParaRPr>
          </a:p>
          <a:p>
            <a:pPr indent="-270510" lvl="1" marL="914400" rtl="0" algn="l">
              <a:spcBef>
                <a:spcPts val="0"/>
              </a:spcBef>
              <a:spcAft>
                <a:spcPts val="0"/>
              </a:spcAft>
              <a:buClr>
                <a:srgbClr val="374151"/>
              </a:buClr>
              <a:buSzPct val="100000"/>
              <a:buFont typeface="Roboto"/>
              <a:buChar char="●"/>
            </a:pPr>
            <a:r>
              <a:rPr lang="en-GB">
                <a:solidFill>
                  <a:srgbClr val="374151"/>
                </a:solidFill>
                <a:highlight>
                  <a:srgbClr val="F7F7F8"/>
                </a:highlight>
                <a:latin typeface="Roboto"/>
                <a:ea typeface="Roboto"/>
                <a:cs typeface="Roboto"/>
                <a:sym typeface="Roboto"/>
              </a:rPr>
              <a:t>Light Management System</a:t>
            </a:r>
            <a:endParaRPr>
              <a:solidFill>
                <a:srgbClr val="374151"/>
              </a:solidFill>
              <a:highlight>
                <a:srgbClr val="F7F7F8"/>
              </a:highlight>
              <a:latin typeface="Roboto"/>
              <a:ea typeface="Roboto"/>
              <a:cs typeface="Roboto"/>
              <a:sym typeface="Roboto"/>
            </a:endParaRPr>
          </a:p>
          <a:p>
            <a:pPr indent="-228600" lvl="0" marL="457200" rtl="0" algn="l">
              <a:spcBef>
                <a:spcPts val="0"/>
              </a:spcBef>
              <a:spcAft>
                <a:spcPts val="0"/>
              </a:spcAft>
              <a:buClr>
                <a:srgbClr val="374151"/>
              </a:buClr>
              <a:buSzPct val="100000"/>
              <a:buFont typeface="Roboto"/>
              <a:buNone/>
            </a:pPr>
            <a:r>
              <a:rPr lang="en-GB" sz="1200">
                <a:solidFill>
                  <a:srgbClr val="374151"/>
                </a:solidFill>
                <a:highlight>
                  <a:srgbClr val="F7F7F8"/>
                </a:highlight>
                <a:latin typeface="Roboto"/>
                <a:ea typeface="Roboto"/>
                <a:cs typeface="Roboto"/>
                <a:sym typeface="Roboto"/>
              </a:rPr>
              <a:t>Day/Night Cycle Control:</a:t>
            </a:r>
            <a:endParaRPr sz="1200">
              <a:solidFill>
                <a:srgbClr val="374151"/>
              </a:solidFill>
              <a:highlight>
                <a:srgbClr val="F7F7F8"/>
              </a:highlight>
              <a:latin typeface="Roboto"/>
              <a:ea typeface="Roboto"/>
              <a:cs typeface="Roboto"/>
              <a:sym typeface="Roboto"/>
            </a:endParaRPr>
          </a:p>
          <a:p>
            <a:pPr indent="-270510" lvl="1" marL="914400" rtl="0" algn="l">
              <a:spcBef>
                <a:spcPts val="0"/>
              </a:spcBef>
              <a:spcAft>
                <a:spcPts val="0"/>
              </a:spcAft>
              <a:buClr>
                <a:srgbClr val="374151"/>
              </a:buClr>
              <a:buSzPct val="100000"/>
              <a:buFont typeface="Roboto"/>
              <a:buChar char="●"/>
            </a:pPr>
            <a:r>
              <a:rPr lang="en-GB">
                <a:solidFill>
                  <a:srgbClr val="374151"/>
                </a:solidFill>
                <a:highlight>
                  <a:srgbClr val="F7F7F8"/>
                </a:highlight>
                <a:latin typeface="Roboto"/>
                <a:ea typeface="Roboto"/>
                <a:cs typeface="Roboto"/>
                <a:sym typeface="Roboto"/>
              </a:rPr>
              <a:t>Automated Lighting System</a:t>
            </a:r>
            <a:endParaRPr>
              <a:solidFill>
                <a:srgbClr val="374151"/>
              </a:solidFill>
              <a:highlight>
                <a:srgbClr val="F7F7F8"/>
              </a:highlight>
              <a:latin typeface="Roboto"/>
              <a:ea typeface="Roboto"/>
              <a:cs typeface="Roboto"/>
              <a:sym typeface="Roboto"/>
            </a:endParaRPr>
          </a:p>
          <a:p>
            <a:pPr indent="-270510" lvl="1" marL="914400" rtl="0" algn="l">
              <a:spcBef>
                <a:spcPts val="0"/>
              </a:spcBef>
              <a:spcAft>
                <a:spcPts val="0"/>
              </a:spcAft>
              <a:buClr>
                <a:srgbClr val="374151"/>
              </a:buClr>
              <a:buSzPct val="100000"/>
              <a:buFont typeface="Roboto"/>
              <a:buChar char="●"/>
            </a:pPr>
            <a:r>
              <a:rPr lang="en-GB">
                <a:solidFill>
                  <a:srgbClr val="374151"/>
                </a:solidFill>
                <a:highlight>
                  <a:srgbClr val="F7F7F8"/>
                </a:highlight>
                <a:latin typeface="Roboto"/>
                <a:ea typeface="Roboto"/>
                <a:cs typeface="Roboto"/>
                <a:sym typeface="Roboto"/>
              </a:rPr>
              <a:t>Light Sensors</a:t>
            </a:r>
            <a:endParaRPr>
              <a:solidFill>
                <a:srgbClr val="374151"/>
              </a:solidFill>
              <a:highlight>
                <a:srgbClr val="F7F7F8"/>
              </a:highlight>
              <a:latin typeface="Roboto"/>
              <a:ea typeface="Roboto"/>
              <a:cs typeface="Roboto"/>
              <a:sym typeface="Roboto"/>
            </a:endParaRPr>
          </a:p>
          <a:p>
            <a:pPr indent="-228600" lvl="0" marL="457200" rtl="0" algn="l">
              <a:spcBef>
                <a:spcPts val="0"/>
              </a:spcBef>
              <a:spcAft>
                <a:spcPts val="0"/>
              </a:spcAft>
              <a:buClr>
                <a:srgbClr val="374151"/>
              </a:buClr>
              <a:buSzPct val="100000"/>
              <a:buFont typeface="Roboto"/>
              <a:buNone/>
            </a:pPr>
            <a:r>
              <a:rPr lang="en-GB" sz="1200">
                <a:solidFill>
                  <a:srgbClr val="374151"/>
                </a:solidFill>
                <a:highlight>
                  <a:srgbClr val="F7F7F8"/>
                </a:highlight>
                <a:latin typeface="Roboto"/>
                <a:ea typeface="Roboto"/>
                <a:cs typeface="Roboto"/>
                <a:sym typeface="Roboto"/>
              </a:rPr>
              <a:t>Recording and Analysis:</a:t>
            </a:r>
            <a:endParaRPr sz="1200">
              <a:solidFill>
                <a:srgbClr val="374151"/>
              </a:solidFill>
              <a:highlight>
                <a:srgbClr val="F7F7F8"/>
              </a:highlight>
              <a:latin typeface="Roboto"/>
              <a:ea typeface="Roboto"/>
              <a:cs typeface="Roboto"/>
              <a:sym typeface="Roboto"/>
            </a:endParaRPr>
          </a:p>
          <a:p>
            <a:pPr indent="-270510" lvl="1" marL="914400" rtl="0" algn="l">
              <a:spcBef>
                <a:spcPts val="0"/>
              </a:spcBef>
              <a:spcAft>
                <a:spcPts val="0"/>
              </a:spcAft>
              <a:buClr>
                <a:srgbClr val="374151"/>
              </a:buClr>
              <a:buSzPct val="100000"/>
              <a:buFont typeface="Roboto"/>
              <a:buChar char="●"/>
            </a:pPr>
            <a:r>
              <a:rPr lang="en-GB">
                <a:solidFill>
                  <a:srgbClr val="374151"/>
                </a:solidFill>
                <a:highlight>
                  <a:srgbClr val="F7F7F8"/>
                </a:highlight>
                <a:latin typeface="Roboto"/>
                <a:ea typeface="Roboto"/>
                <a:cs typeface="Roboto"/>
                <a:sym typeface="Roboto"/>
              </a:rPr>
              <a:t>Cameras (for Visual Recording)</a:t>
            </a:r>
            <a:endParaRPr>
              <a:solidFill>
                <a:srgbClr val="374151"/>
              </a:solidFill>
              <a:highlight>
                <a:srgbClr val="F7F7F8"/>
              </a:highlight>
              <a:latin typeface="Roboto"/>
              <a:ea typeface="Roboto"/>
              <a:cs typeface="Roboto"/>
              <a:sym typeface="Roboto"/>
            </a:endParaRPr>
          </a:p>
          <a:p>
            <a:pPr indent="-270510" lvl="1" marL="914400" rtl="0" algn="l">
              <a:spcBef>
                <a:spcPts val="0"/>
              </a:spcBef>
              <a:spcAft>
                <a:spcPts val="0"/>
              </a:spcAft>
              <a:buClr>
                <a:srgbClr val="374151"/>
              </a:buClr>
              <a:buSzPct val="100000"/>
              <a:buFont typeface="Roboto"/>
              <a:buChar char="●"/>
            </a:pPr>
            <a:r>
              <a:rPr lang="en-GB">
                <a:solidFill>
                  <a:srgbClr val="374151"/>
                </a:solidFill>
                <a:highlight>
                  <a:srgbClr val="F7F7F8"/>
                </a:highlight>
                <a:latin typeface="Roboto"/>
                <a:ea typeface="Roboto"/>
                <a:cs typeface="Roboto"/>
                <a:sym typeface="Roboto"/>
              </a:rPr>
              <a:t>Microphones (for Audio Recording)</a:t>
            </a:r>
            <a:endParaRPr>
              <a:solidFill>
                <a:srgbClr val="374151"/>
              </a:solidFill>
              <a:highlight>
                <a:srgbClr val="F7F7F8"/>
              </a:highlight>
              <a:latin typeface="Roboto"/>
              <a:ea typeface="Roboto"/>
              <a:cs typeface="Roboto"/>
              <a:sym typeface="Roboto"/>
            </a:endParaRPr>
          </a:p>
          <a:p>
            <a:pPr indent="-228600" lvl="0" marL="457200" rtl="0" algn="l">
              <a:spcBef>
                <a:spcPts val="0"/>
              </a:spcBef>
              <a:spcAft>
                <a:spcPts val="0"/>
              </a:spcAft>
              <a:buClr>
                <a:srgbClr val="374151"/>
              </a:buClr>
              <a:buSzPct val="100000"/>
              <a:buFont typeface="Roboto"/>
              <a:buNone/>
            </a:pPr>
            <a:r>
              <a:rPr lang="en-GB" sz="1200">
                <a:solidFill>
                  <a:srgbClr val="374151"/>
                </a:solidFill>
                <a:highlight>
                  <a:srgbClr val="F7F7F8"/>
                </a:highlight>
                <a:latin typeface="Roboto"/>
                <a:ea typeface="Roboto"/>
                <a:cs typeface="Roboto"/>
                <a:sym typeface="Roboto"/>
              </a:rPr>
              <a:t>Specialized Dispensers:</a:t>
            </a:r>
            <a:endParaRPr sz="1200">
              <a:solidFill>
                <a:srgbClr val="374151"/>
              </a:solidFill>
              <a:highlight>
                <a:srgbClr val="F7F7F8"/>
              </a:highlight>
              <a:latin typeface="Roboto"/>
              <a:ea typeface="Roboto"/>
              <a:cs typeface="Roboto"/>
              <a:sym typeface="Roboto"/>
            </a:endParaRPr>
          </a:p>
          <a:p>
            <a:pPr indent="-270510" lvl="1" marL="914400" rtl="0" algn="l">
              <a:spcBef>
                <a:spcPts val="0"/>
              </a:spcBef>
              <a:spcAft>
                <a:spcPts val="0"/>
              </a:spcAft>
              <a:buClr>
                <a:srgbClr val="374151"/>
              </a:buClr>
              <a:buSzPct val="100000"/>
              <a:buFont typeface="Roboto"/>
              <a:buChar char="●"/>
            </a:pPr>
            <a:r>
              <a:rPr lang="en-GB">
                <a:solidFill>
                  <a:srgbClr val="374151"/>
                </a:solidFill>
                <a:highlight>
                  <a:srgbClr val="F7F7F8"/>
                </a:highlight>
                <a:latin typeface="Roboto"/>
                <a:ea typeface="Roboto"/>
                <a:cs typeface="Roboto"/>
                <a:sym typeface="Roboto"/>
              </a:rPr>
              <a:t>Automated Water Dispenser</a:t>
            </a:r>
            <a:endParaRPr>
              <a:solidFill>
                <a:srgbClr val="374151"/>
              </a:solidFill>
              <a:highlight>
                <a:srgbClr val="F7F7F8"/>
              </a:highlight>
              <a:latin typeface="Roboto"/>
              <a:ea typeface="Roboto"/>
              <a:cs typeface="Roboto"/>
              <a:sym typeface="Roboto"/>
            </a:endParaRPr>
          </a:p>
          <a:p>
            <a:pPr indent="-270510" lvl="1" marL="914400" rtl="0" algn="l">
              <a:spcBef>
                <a:spcPts val="0"/>
              </a:spcBef>
              <a:spcAft>
                <a:spcPts val="0"/>
              </a:spcAft>
              <a:buClr>
                <a:srgbClr val="374151"/>
              </a:buClr>
              <a:buSzPct val="100000"/>
              <a:buFont typeface="Roboto"/>
              <a:buChar char="●"/>
            </a:pPr>
            <a:r>
              <a:rPr lang="en-GB">
                <a:solidFill>
                  <a:srgbClr val="374151"/>
                </a:solidFill>
                <a:highlight>
                  <a:srgbClr val="F7F7F8"/>
                </a:highlight>
                <a:latin typeface="Roboto"/>
                <a:ea typeface="Roboto"/>
                <a:cs typeface="Roboto"/>
                <a:sym typeface="Roboto"/>
              </a:rPr>
              <a:t>Automated Food Dispenser</a:t>
            </a:r>
            <a:endParaRPr>
              <a:solidFill>
                <a:srgbClr val="374151"/>
              </a:solidFill>
              <a:highlight>
                <a:srgbClr val="F7F7F8"/>
              </a:highlight>
              <a:latin typeface="Roboto"/>
              <a:ea typeface="Roboto"/>
              <a:cs typeface="Roboto"/>
              <a:sym typeface="Roboto"/>
            </a:endParaRPr>
          </a:p>
          <a:p>
            <a:pPr indent="-228600" lvl="0" marL="457200" rtl="0" algn="l">
              <a:spcBef>
                <a:spcPts val="0"/>
              </a:spcBef>
              <a:spcAft>
                <a:spcPts val="0"/>
              </a:spcAft>
              <a:buClr>
                <a:srgbClr val="374151"/>
              </a:buClr>
              <a:buSzPct val="100000"/>
              <a:buFont typeface="Roboto"/>
              <a:buNone/>
            </a:pPr>
            <a:r>
              <a:rPr lang="en-GB" sz="1200">
                <a:solidFill>
                  <a:srgbClr val="374151"/>
                </a:solidFill>
                <a:highlight>
                  <a:srgbClr val="F7F7F8"/>
                </a:highlight>
                <a:latin typeface="Roboto"/>
                <a:ea typeface="Roboto"/>
                <a:cs typeface="Roboto"/>
                <a:sym typeface="Roboto"/>
              </a:rPr>
              <a:t>Enclosure Safety:</a:t>
            </a:r>
            <a:endParaRPr sz="1200">
              <a:solidFill>
                <a:srgbClr val="374151"/>
              </a:solidFill>
              <a:highlight>
                <a:srgbClr val="F7F7F8"/>
              </a:highlight>
              <a:latin typeface="Roboto"/>
              <a:ea typeface="Roboto"/>
              <a:cs typeface="Roboto"/>
              <a:sym typeface="Roboto"/>
            </a:endParaRPr>
          </a:p>
          <a:p>
            <a:pPr indent="-270510" lvl="1" marL="914400" rtl="0" algn="l">
              <a:spcBef>
                <a:spcPts val="0"/>
              </a:spcBef>
              <a:spcAft>
                <a:spcPts val="0"/>
              </a:spcAft>
              <a:buClr>
                <a:srgbClr val="374151"/>
              </a:buClr>
              <a:buSzPct val="100000"/>
              <a:buFont typeface="Roboto"/>
              <a:buChar char="●"/>
            </a:pPr>
            <a:r>
              <a:rPr lang="en-GB">
                <a:solidFill>
                  <a:srgbClr val="374151"/>
                </a:solidFill>
                <a:highlight>
                  <a:srgbClr val="F7F7F8"/>
                </a:highlight>
                <a:latin typeface="Roboto"/>
                <a:ea typeface="Roboto"/>
                <a:cs typeface="Roboto"/>
                <a:sym typeface="Roboto"/>
              </a:rPr>
              <a:t>Secure Locking Mechanisms</a:t>
            </a:r>
            <a:endParaRPr>
              <a:solidFill>
                <a:srgbClr val="374151"/>
              </a:solidFill>
              <a:highlight>
                <a:srgbClr val="F7F7F8"/>
              </a:highlight>
              <a:latin typeface="Roboto"/>
              <a:ea typeface="Roboto"/>
              <a:cs typeface="Roboto"/>
              <a:sym typeface="Roboto"/>
            </a:endParaRPr>
          </a:p>
          <a:p>
            <a:pPr indent="-270510" lvl="1" marL="914400" rtl="0" algn="l">
              <a:spcBef>
                <a:spcPts val="0"/>
              </a:spcBef>
              <a:spcAft>
                <a:spcPts val="0"/>
              </a:spcAft>
              <a:buClr>
                <a:srgbClr val="374151"/>
              </a:buClr>
              <a:buSzPct val="100000"/>
              <a:buFont typeface="Roboto"/>
              <a:buChar char="●"/>
            </a:pPr>
            <a:r>
              <a:rPr lang="en-GB">
                <a:solidFill>
                  <a:srgbClr val="374151"/>
                </a:solidFill>
                <a:highlight>
                  <a:srgbClr val="F7F7F8"/>
                </a:highlight>
                <a:latin typeface="Roboto"/>
                <a:ea typeface="Roboto"/>
                <a:cs typeface="Roboto"/>
                <a:sym typeface="Roboto"/>
              </a:rPr>
              <a:t>Temperature and Humidity Sensors</a:t>
            </a:r>
            <a:endParaRPr>
              <a:solidFill>
                <a:srgbClr val="374151"/>
              </a:solidFill>
              <a:highlight>
                <a:srgbClr val="F7F7F8"/>
              </a:highlight>
              <a:latin typeface="Roboto"/>
              <a:ea typeface="Roboto"/>
              <a:cs typeface="Roboto"/>
              <a:sym typeface="Roboto"/>
            </a:endParaRPr>
          </a:p>
          <a:p>
            <a:pPr indent="-228600" lvl="0" marL="457200" rtl="0" algn="l">
              <a:spcBef>
                <a:spcPts val="0"/>
              </a:spcBef>
              <a:spcAft>
                <a:spcPts val="0"/>
              </a:spcAft>
              <a:buClr>
                <a:srgbClr val="374151"/>
              </a:buClr>
              <a:buSzPct val="100000"/>
              <a:buFont typeface="Roboto"/>
              <a:buNone/>
            </a:pPr>
            <a:r>
              <a:rPr lang="en-GB" sz="1200">
                <a:solidFill>
                  <a:srgbClr val="374151"/>
                </a:solidFill>
                <a:highlight>
                  <a:srgbClr val="F7F7F8"/>
                </a:highlight>
                <a:latin typeface="Roboto"/>
                <a:ea typeface="Roboto"/>
                <a:cs typeface="Roboto"/>
                <a:sym typeface="Roboto"/>
              </a:rPr>
              <a:t>Efficient Waste Management:</a:t>
            </a:r>
            <a:endParaRPr sz="1200">
              <a:solidFill>
                <a:srgbClr val="374151"/>
              </a:solidFill>
              <a:highlight>
                <a:srgbClr val="F7F7F8"/>
              </a:highlight>
              <a:latin typeface="Roboto"/>
              <a:ea typeface="Roboto"/>
              <a:cs typeface="Roboto"/>
              <a:sym typeface="Roboto"/>
            </a:endParaRPr>
          </a:p>
          <a:p>
            <a:pPr indent="-270510" lvl="1" marL="914400" rtl="0" algn="l">
              <a:spcBef>
                <a:spcPts val="0"/>
              </a:spcBef>
              <a:spcAft>
                <a:spcPts val="0"/>
              </a:spcAft>
              <a:buClr>
                <a:srgbClr val="374151"/>
              </a:buClr>
              <a:buSzPct val="100000"/>
              <a:buFont typeface="Roboto"/>
              <a:buChar char="●"/>
            </a:pPr>
            <a:r>
              <a:rPr lang="en-GB">
                <a:solidFill>
                  <a:srgbClr val="374151"/>
                </a:solidFill>
                <a:highlight>
                  <a:srgbClr val="F7F7F8"/>
                </a:highlight>
                <a:latin typeface="Roboto"/>
                <a:ea typeface="Roboto"/>
                <a:cs typeface="Roboto"/>
                <a:sym typeface="Roboto"/>
              </a:rPr>
              <a:t>Waste Collection Trays</a:t>
            </a:r>
            <a:endParaRPr>
              <a:solidFill>
                <a:srgbClr val="374151"/>
              </a:solidFill>
              <a:highlight>
                <a:srgbClr val="F7F7F8"/>
              </a:highlight>
              <a:latin typeface="Roboto"/>
              <a:ea typeface="Roboto"/>
              <a:cs typeface="Roboto"/>
              <a:sym typeface="Roboto"/>
            </a:endParaRPr>
          </a:p>
          <a:p>
            <a:pPr indent="-270510" lvl="1" marL="914400" rtl="0" algn="l">
              <a:spcBef>
                <a:spcPts val="0"/>
              </a:spcBef>
              <a:spcAft>
                <a:spcPts val="0"/>
              </a:spcAft>
              <a:buClr>
                <a:srgbClr val="374151"/>
              </a:buClr>
              <a:buSzPct val="100000"/>
              <a:buFont typeface="Roboto"/>
              <a:buChar char="●"/>
            </a:pPr>
            <a:r>
              <a:rPr lang="en-GB">
                <a:solidFill>
                  <a:srgbClr val="374151"/>
                </a:solidFill>
                <a:highlight>
                  <a:srgbClr val="F7F7F8"/>
                </a:highlight>
                <a:latin typeface="Roboto"/>
                <a:ea typeface="Roboto"/>
                <a:cs typeface="Roboto"/>
                <a:sym typeface="Roboto"/>
              </a:rPr>
              <a:t>Bedding Materials</a:t>
            </a:r>
            <a:endParaRPr>
              <a:solidFill>
                <a:srgbClr val="374151"/>
              </a:solidFill>
              <a:highlight>
                <a:srgbClr val="F7F7F8"/>
              </a:highlight>
              <a:latin typeface="Roboto"/>
              <a:ea typeface="Roboto"/>
              <a:cs typeface="Roboto"/>
              <a:sym typeface="Roboto"/>
            </a:endParaRPr>
          </a:p>
          <a:p>
            <a:pPr indent="-228600" lvl="0" marL="457200" rtl="0" algn="l">
              <a:spcBef>
                <a:spcPts val="0"/>
              </a:spcBef>
              <a:spcAft>
                <a:spcPts val="0"/>
              </a:spcAft>
              <a:buClr>
                <a:srgbClr val="374151"/>
              </a:buClr>
              <a:buSzPct val="100000"/>
              <a:buFont typeface="Roboto"/>
              <a:buNone/>
            </a:pPr>
            <a:r>
              <a:rPr lang="en-GB" sz="1200">
                <a:solidFill>
                  <a:srgbClr val="374151"/>
                </a:solidFill>
                <a:highlight>
                  <a:srgbClr val="F7F7F8"/>
                </a:highlight>
                <a:latin typeface="Roboto"/>
                <a:ea typeface="Roboto"/>
                <a:cs typeface="Roboto"/>
                <a:sym typeface="Roboto"/>
              </a:rPr>
              <a:t>IoT and Blockchain Integration:</a:t>
            </a:r>
            <a:endParaRPr sz="1200">
              <a:solidFill>
                <a:srgbClr val="374151"/>
              </a:solidFill>
              <a:highlight>
                <a:srgbClr val="F7F7F8"/>
              </a:highlight>
              <a:latin typeface="Roboto"/>
              <a:ea typeface="Roboto"/>
              <a:cs typeface="Roboto"/>
              <a:sym typeface="Roboto"/>
            </a:endParaRPr>
          </a:p>
          <a:p>
            <a:pPr indent="-270510" lvl="1" marL="914400" rtl="0" algn="l">
              <a:spcBef>
                <a:spcPts val="0"/>
              </a:spcBef>
              <a:spcAft>
                <a:spcPts val="0"/>
              </a:spcAft>
              <a:buClr>
                <a:srgbClr val="374151"/>
              </a:buClr>
              <a:buSzPct val="100000"/>
              <a:buFont typeface="Roboto"/>
              <a:buChar char="●"/>
            </a:pPr>
            <a:r>
              <a:rPr lang="en-GB">
                <a:solidFill>
                  <a:srgbClr val="374151"/>
                </a:solidFill>
                <a:highlight>
                  <a:srgbClr val="F7F7F8"/>
                </a:highlight>
                <a:latin typeface="Roboto"/>
                <a:ea typeface="Roboto"/>
                <a:cs typeface="Roboto"/>
                <a:sym typeface="Roboto"/>
              </a:rPr>
              <a:t>IoT Devices (Sensors, Connectivity Modules)</a:t>
            </a:r>
            <a:endParaRPr>
              <a:solidFill>
                <a:srgbClr val="374151"/>
              </a:solidFill>
              <a:highlight>
                <a:srgbClr val="F7F7F8"/>
              </a:highlight>
              <a:latin typeface="Roboto"/>
              <a:ea typeface="Roboto"/>
              <a:cs typeface="Roboto"/>
              <a:sym typeface="Roboto"/>
            </a:endParaRPr>
          </a:p>
          <a:p>
            <a:pPr indent="-270510" lvl="1" marL="914400" rtl="0" algn="l">
              <a:spcBef>
                <a:spcPts val="0"/>
              </a:spcBef>
              <a:spcAft>
                <a:spcPts val="0"/>
              </a:spcAft>
              <a:buClr>
                <a:srgbClr val="374151"/>
              </a:buClr>
              <a:buSzPct val="100000"/>
              <a:buFont typeface="Roboto"/>
              <a:buChar char="●"/>
            </a:pPr>
            <a:r>
              <a:rPr lang="en-GB">
                <a:solidFill>
                  <a:srgbClr val="374151"/>
                </a:solidFill>
                <a:highlight>
                  <a:srgbClr val="F7F7F8"/>
                </a:highlight>
                <a:latin typeface="Roboto"/>
                <a:ea typeface="Roboto"/>
                <a:cs typeface="Roboto"/>
                <a:sym typeface="Roboto"/>
              </a:rPr>
              <a:t>Microcontrollers (for Data Collection and Transmission)</a:t>
            </a:r>
            <a:endParaRPr>
              <a:solidFill>
                <a:srgbClr val="374151"/>
              </a:solidFill>
              <a:highlight>
                <a:srgbClr val="F7F7F8"/>
              </a:highlight>
              <a:latin typeface="Roboto"/>
              <a:ea typeface="Roboto"/>
              <a:cs typeface="Roboto"/>
              <a:sym typeface="Roboto"/>
            </a:endParaRPr>
          </a:p>
          <a:p>
            <a:pPr indent="-270510" lvl="1" marL="914400" rtl="0" algn="l">
              <a:spcBef>
                <a:spcPts val="0"/>
              </a:spcBef>
              <a:spcAft>
                <a:spcPts val="0"/>
              </a:spcAft>
              <a:buClr>
                <a:srgbClr val="374151"/>
              </a:buClr>
              <a:buSzPct val="100000"/>
              <a:buFont typeface="Roboto"/>
              <a:buChar char="●"/>
            </a:pPr>
            <a:r>
              <a:rPr lang="en-GB">
                <a:solidFill>
                  <a:srgbClr val="374151"/>
                </a:solidFill>
                <a:highlight>
                  <a:srgbClr val="F7F7F8"/>
                </a:highlight>
                <a:latin typeface="Roboto"/>
                <a:ea typeface="Roboto"/>
                <a:cs typeface="Roboto"/>
                <a:sym typeface="Roboto"/>
              </a:rPr>
              <a:t>Private Blockchain Infrastructure</a:t>
            </a:r>
            <a:endParaRPr>
              <a:solidFill>
                <a:srgbClr val="374151"/>
              </a:solidFill>
              <a:highlight>
                <a:srgbClr val="F7F7F8"/>
              </a:highlight>
              <a:latin typeface="Roboto"/>
              <a:ea typeface="Roboto"/>
              <a:cs typeface="Roboto"/>
              <a:sym typeface="Roboto"/>
            </a:endParaRPr>
          </a:p>
          <a:p>
            <a:pPr indent="-228600" lvl="0" marL="457200" rtl="0" algn="l">
              <a:spcBef>
                <a:spcPts val="0"/>
              </a:spcBef>
              <a:spcAft>
                <a:spcPts val="0"/>
              </a:spcAft>
              <a:buClr>
                <a:srgbClr val="374151"/>
              </a:buClr>
              <a:buSzPct val="100000"/>
              <a:buFont typeface="Roboto"/>
              <a:buNone/>
            </a:pPr>
            <a:r>
              <a:rPr lang="en-GB" sz="1200">
                <a:solidFill>
                  <a:srgbClr val="374151"/>
                </a:solidFill>
                <a:highlight>
                  <a:srgbClr val="F7F7F8"/>
                </a:highlight>
                <a:latin typeface="Roboto"/>
                <a:ea typeface="Roboto"/>
                <a:cs typeface="Roboto"/>
                <a:sym typeface="Roboto"/>
              </a:rPr>
              <a:t>Environmental Monitoring:</a:t>
            </a:r>
            <a:endParaRPr sz="1200">
              <a:solidFill>
                <a:srgbClr val="374151"/>
              </a:solidFill>
              <a:highlight>
                <a:srgbClr val="F7F7F8"/>
              </a:highlight>
              <a:latin typeface="Roboto"/>
              <a:ea typeface="Roboto"/>
              <a:cs typeface="Roboto"/>
              <a:sym typeface="Roboto"/>
            </a:endParaRPr>
          </a:p>
          <a:p>
            <a:pPr indent="-270510" lvl="1" marL="914400" rtl="0" algn="l">
              <a:spcBef>
                <a:spcPts val="0"/>
              </a:spcBef>
              <a:spcAft>
                <a:spcPts val="0"/>
              </a:spcAft>
              <a:buClr>
                <a:srgbClr val="374151"/>
              </a:buClr>
              <a:buSzPct val="100000"/>
              <a:buFont typeface="Roboto"/>
              <a:buChar char="●"/>
            </a:pPr>
            <a:r>
              <a:rPr lang="en-GB">
                <a:solidFill>
                  <a:srgbClr val="374151"/>
                </a:solidFill>
                <a:highlight>
                  <a:srgbClr val="F7F7F8"/>
                </a:highlight>
                <a:latin typeface="Roboto"/>
                <a:ea typeface="Roboto"/>
                <a:cs typeface="Roboto"/>
                <a:sym typeface="Roboto"/>
              </a:rPr>
              <a:t>Environmental Sensors (Light, Temperature, Humidity)</a:t>
            </a:r>
            <a:endParaRPr>
              <a:solidFill>
                <a:srgbClr val="374151"/>
              </a:solidFill>
              <a:highlight>
                <a:srgbClr val="F7F7F8"/>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Long Term Goal and Potential for Branching further</a:t>
            </a:r>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Help come up with </a:t>
            </a:r>
            <a:r>
              <a:rPr b="1" lang="en-GB"/>
              <a:t>protocols to save multiple species</a:t>
            </a:r>
            <a:r>
              <a:rPr lang="en-GB"/>
              <a:t> and perfect the method as much as possible to ensure that more and more species closer to </a:t>
            </a:r>
            <a:r>
              <a:rPr lang="en-GB"/>
              <a:t>extinction</a:t>
            </a:r>
            <a:r>
              <a:rPr lang="en-GB"/>
              <a:t> have a fighting chance!</a:t>
            </a:r>
            <a:endParaRPr/>
          </a:p>
          <a:p>
            <a:pPr indent="-342900" lvl="0" marL="457200" rtl="0" algn="l">
              <a:spcBef>
                <a:spcPts val="0"/>
              </a:spcBef>
              <a:spcAft>
                <a:spcPts val="0"/>
              </a:spcAft>
              <a:buSzPts val="1800"/>
              <a:buChar char="-"/>
            </a:pPr>
            <a:r>
              <a:rPr b="1" lang="en-GB"/>
              <a:t>Integration with the meta-verse</a:t>
            </a:r>
            <a:r>
              <a:rPr lang="en-GB"/>
              <a:t> that allows interaction with kids, </a:t>
            </a:r>
            <a:r>
              <a:rPr lang="en-GB"/>
              <a:t>enthusiasts, etc.</a:t>
            </a:r>
            <a:endParaRPr/>
          </a:p>
          <a:p>
            <a:pPr indent="-342900" lvl="0" marL="457200" rtl="0" algn="l">
              <a:spcBef>
                <a:spcPts val="0"/>
              </a:spcBef>
              <a:spcAft>
                <a:spcPts val="0"/>
              </a:spcAft>
              <a:buSzPts val="1800"/>
              <a:buChar char="-"/>
            </a:pPr>
            <a:r>
              <a:rPr b="1" lang="en-GB"/>
              <a:t>Integration of AR modules</a:t>
            </a:r>
            <a:r>
              <a:rPr lang="en-GB"/>
              <a:t> that run on the server side that can further tailor the interactive experience without even disturbing the life-form even once.</a:t>
            </a:r>
            <a:endParaRPr/>
          </a:p>
          <a:p>
            <a:pPr indent="-342900" lvl="0" marL="457200" rtl="0" algn="l">
              <a:spcBef>
                <a:spcPts val="0"/>
              </a:spcBef>
              <a:spcAft>
                <a:spcPts val="0"/>
              </a:spcAft>
              <a:buSzPts val="1800"/>
              <a:buChar char="-"/>
            </a:pPr>
            <a:r>
              <a:rPr b="1" lang="en-GB"/>
              <a:t>Self-sustenance model</a:t>
            </a:r>
            <a:r>
              <a:rPr lang="en-GB"/>
              <a:t> that allows the tanks to function individually (in-case of long term power failure)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Other Potential Uses - BlockCh.Terrarium/Aquarium</a:t>
            </a:r>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Blockchain Aquarium - Utilization in places where access to medicines is not </a:t>
            </a:r>
            <a:r>
              <a:rPr lang="en-GB"/>
              <a:t>available. Places that are remote, that have a lack of resources or infrastructure altogether; this can be be used to save lives </a:t>
            </a:r>
            <a:endParaRPr/>
          </a:p>
          <a:p>
            <a:pPr indent="0" lvl="0" marL="0" rtl="0" algn="l">
              <a:spcBef>
                <a:spcPts val="1200"/>
              </a:spcBef>
              <a:spcAft>
                <a:spcPts val="1200"/>
              </a:spcAft>
              <a:buNone/>
            </a:pPr>
            <a:r>
              <a:rPr lang="en-GB"/>
              <a:t>Here we wouldn’t need much apart form the aquarium/terrarium itself and access to internet; Allowing us to handle the inventory and logistics remotely thus aiding them in the effort for increasing the percentage for their survival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References &amp; Guidance</a:t>
            </a:r>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TY</a:t>
            </a:r>
            <a:endParaRPr/>
          </a:p>
        </p:txBody>
      </p:sp>
      <p:sp>
        <p:nvSpPr>
          <p:cNvPr id="158" name="Google Shape;15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1500"/>
              </a:spcBef>
              <a:spcAft>
                <a:spcPts val="0"/>
              </a:spcAft>
              <a:buClr>
                <a:srgbClr val="374151"/>
              </a:buClr>
              <a:buSzPts val="1200"/>
              <a:buFont typeface="Roboto"/>
              <a:buChar char="●"/>
            </a:pPr>
            <a:r>
              <a:rPr b="1" lang="en-GB" sz="1200">
                <a:solidFill>
                  <a:srgbClr val="374151"/>
                </a:solidFill>
                <a:highlight>
                  <a:srgbClr val="F7F7F8"/>
                </a:highlight>
                <a:latin typeface="Roboto"/>
                <a:ea typeface="Roboto"/>
                <a:cs typeface="Roboto"/>
                <a:sym typeface="Roboto"/>
              </a:rPr>
              <a:t>Global Warming:</a:t>
            </a:r>
            <a:r>
              <a:rPr lang="en-GB" sz="1200">
                <a:solidFill>
                  <a:srgbClr val="374151"/>
                </a:solidFill>
                <a:highlight>
                  <a:srgbClr val="F7F7F8"/>
                </a:highlight>
                <a:latin typeface="Roboto"/>
                <a:ea typeface="Roboto"/>
                <a:cs typeface="Roboto"/>
                <a:sym typeface="Roboto"/>
              </a:rPr>
              <a:t> The planet faces a pressing challenge as rising temperatures disrupt ecosystems, impacting delicate balances and threatening countless species.</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b="1" lang="en-GB" sz="1200">
                <a:solidFill>
                  <a:srgbClr val="374151"/>
                </a:solidFill>
                <a:highlight>
                  <a:srgbClr val="F7F7F8"/>
                </a:highlight>
                <a:latin typeface="Roboto"/>
                <a:ea typeface="Roboto"/>
                <a:cs typeface="Roboto"/>
                <a:sym typeface="Roboto"/>
              </a:rPr>
              <a:t>Alarming Species Loss:</a:t>
            </a:r>
            <a:r>
              <a:rPr lang="en-GB" sz="1200">
                <a:solidFill>
                  <a:srgbClr val="374151"/>
                </a:solidFill>
                <a:highlight>
                  <a:srgbClr val="F7F7F8"/>
                </a:highlight>
                <a:latin typeface="Roboto"/>
                <a:ea typeface="Roboto"/>
                <a:cs typeface="Roboto"/>
                <a:sym typeface="Roboto"/>
              </a:rPr>
              <a:t> Biodiversity decline accelerates, putting numerous plants and animals at risk of extinction, raising urgent calls for intervention.</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b="1" lang="en-GB" sz="1200">
                <a:solidFill>
                  <a:srgbClr val="374151"/>
                </a:solidFill>
                <a:highlight>
                  <a:srgbClr val="F7F7F8"/>
                </a:highlight>
                <a:latin typeface="Roboto"/>
                <a:ea typeface="Roboto"/>
                <a:cs typeface="Roboto"/>
                <a:sym typeface="Roboto"/>
              </a:rPr>
              <a:t>Harnessing Blockchain:</a:t>
            </a:r>
            <a:r>
              <a:rPr lang="en-GB" sz="1200">
                <a:solidFill>
                  <a:srgbClr val="374151"/>
                </a:solidFill>
                <a:highlight>
                  <a:srgbClr val="F7F7F8"/>
                </a:highlight>
                <a:latin typeface="Roboto"/>
                <a:ea typeface="Roboto"/>
                <a:cs typeface="Roboto"/>
                <a:sym typeface="Roboto"/>
              </a:rPr>
              <a:t> Amidst these crises, technology emerges as a powerful ally. Blockchain, with its transparency and security, offers unprecedented possibilities for conservation efforts.</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 Failed Example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150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Species: Northern White Rhinoceros</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Background: Critically endangered with only two females remaining.</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Human Intervention: Assisted reproductive technologies, like in vitro fertilization, attempted to save the species.</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Challenges: Age and health issues of remaining rhinos posed difficulties.</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Outcome: Despite efforts, population remained critically close to extinction.</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 Successful Example</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150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Species: California Condor</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Background: Population declined due to habitat loss and lead poisoning.</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Human Intervention: Captive breeding program initiated to breed and protect remaining condors.</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Success: Population recovery through coordinated efforts.</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Outcome: Over 400 individuals by 20-21, with successful reintroduction into the wild.</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Say Hello to Fauna-Rescue-Blockchain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04800" lvl="0" marL="457200" rtl="0" algn="l">
              <a:spcBef>
                <a:spcPts val="1500"/>
              </a:spcBef>
              <a:spcAft>
                <a:spcPts val="0"/>
              </a:spcAft>
              <a:buClr>
                <a:srgbClr val="374151"/>
              </a:buClr>
              <a:buSzPts val="1200"/>
              <a:buFont typeface="Roboto"/>
              <a:buChar char="●"/>
            </a:pPr>
            <a:r>
              <a:rPr b="1" lang="en-GB" sz="1200">
                <a:solidFill>
                  <a:srgbClr val="374151"/>
                </a:solidFill>
                <a:highlight>
                  <a:srgbClr val="F7F7F8"/>
                </a:highlight>
                <a:latin typeface="Roboto"/>
                <a:ea typeface="Roboto"/>
                <a:cs typeface="Roboto"/>
                <a:sym typeface="Roboto"/>
              </a:rPr>
              <a:t>Revolutionizing Conservation:</a:t>
            </a:r>
            <a:r>
              <a:rPr lang="en-GB" sz="1200">
                <a:solidFill>
                  <a:srgbClr val="374151"/>
                </a:solidFill>
                <a:highlight>
                  <a:srgbClr val="F7F7F8"/>
                </a:highlight>
                <a:latin typeface="Roboto"/>
                <a:ea typeface="Roboto"/>
                <a:cs typeface="Roboto"/>
                <a:sym typeface="Roboto"/>
              </a:rPr>
              <a:t> Two groundbreaking approaches to safeguarding biodiversity and enhancing species survival.</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b="1" lang="en-GB" sz="1200">
                <a:solidFill>
                  <a:srgbClr val="374151"/>
                </a:solidFill>
                <a:highlight>
                  <a:srgbClr val="F7F7F8"/>
                </a:highlight>
                <a:latin typeface="Roboto"/>
                <a:ea typeface="Roboto"/>
                <a:cs typeface="Roboto"/>
                <a:sym typeface="Roboto"/>
              </a:rPr>
              <a:t>Fauna-Rescue-Blockchain:</a:t>
            </a:r>
            <a:r>
              <a:rPr lang="en-GB" sz="1200">
                <a:solidFill>
                  <a:srgbClr val="374151"/>
                </a:solidFill>
                <a:highlight>
                  <a:srgbClr val="F7F7F8"/>
                </a:highlight>
                <a:latin typeface="Roboto"/>
                <a:ea typeface="Roboto"/>
                <a:cs typeface="Roboto"/>
                <a:sym typeface="Roboto"/>
              </a:rPr>
              <a:t> Harnesses advanced blockchain technology to elevate wildlife conservation through transparency, tailored data access, and improved survival rates.</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b="1" lang="en-GB" sz="1200">
                <a:solidFill>
                  <a:srgbClr val="374151"/>
                </a:solidFill>
                <a:highlight>
                  <a:srgbClr val="F7F7F8"/>
                </a:highlight>
                <a:latin typeface="Roboto"/>
                <a:ea typeface="Roboto"/>
                <a:cs typeface="Roboto"/>
                <a:sym typeface="Roboto"/>
              </a:rPr>
              <a:t>Supporting Monitored Terrarium:</a:t>
            </a:r>
            <a:r>
              <a:rPr lang="en-GB" sz="1200">
                <a:solidFill>
                  <a:srgbClr val="374151"/>
                </a:solidFill>
                <a:highlight>
                  <a:srgbClr val="F7F7F8"/>
                </a:highlight>
                <a:latin typeface="Roboto"/>
                <a:ea typeface="Roboto"/>
                <a:cs typeface="Roboto"/>
                <a:sym typeface="Roboto"/>
              </a:rPr>
              <a:t> Pioneers a holistic ecosystem replication, utilizing cutting-edge technology to create optimal conditions for rescued organisms and improve long-term outcomes.</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b="1" lang="en-GB" sz="1200">
                <a:solidFill>
                  <a:srgbClr val="374151"/>
                </a:solidFill>
                <a:highlight>
                  <a:srgbClr val="F7F7F8"/>
                </a:highlight>
                <a:latin typeface="Roboto"/>
                <a:ea typeface="Roboto"/>
                <a:cs typeface="Roboto"/>
                <a:sym typeface="Roboto"/>
              </a:rPr>
              <a:t>Features</a:t>
            </a:r>
            <a:r>
              <a:rPr lang="en-GB" sz="1200">
                <a:solidFill>
                  <a:srgbClr val="374151"/>
                </a:solidFill>
                <a:highlight>
                  <a:srgbClr val="F7F7F8"/>
                </a:highlight>
                <a:latin typeface="Roboto"/>
                <a:ea typeface="Roboto"/>
                <a:cs typeface="Roboto"/>
                <a:sym typeface="Roboto"/>
              </a:rPr>
              <a:t>: Each solution offers unique features, such as personalized blockchain access, precise environmental replication, and advanced monitoring for tailored care.</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91666"/>
              <a:buFont typeface="Arial"/>
              <a:buNone/>
            </a:pPr>
            <a:r>
              <a:rPr lang="en-GB" sz="1200">
                <a:solidFill>
                  <a:srgbClr val="374151"/>
                </a:solidFill>
                <a:highlight>
                  <a:srgbClr val="F7F7F8"/>
                </a:highlight>
                <a:latin typeface="Roboto"/>
                <a:ea typeface="Roboto"/>
                <a:cs typeface="Roboto"/>
                <a:sym typeface="Roboto"/>
              </a:rPr>
              <a:t>Features of the Fauna-Rescue-Blockchain</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ct val="100000"/>
              <a:buFont typeface="Arial"/>
              <a:buNone/>
            </a:pPr>
            <a:r>
              <a:t/>
            </a:r>
            <a:endParaRPr sz="1100"/>
          </a:p>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1500"/>
              </a:spcBef>
              <a:spcAft>
                <a:spcPts val="0"/>
              </a:spcAft>
              <a:buClr>
                <a:srgbClr val="374151"/>
              </a:buClr>
              <a:buSzPts val="1200"/>
              <a:buFont typeface="Roboto"/>
              <a:buChar char="●"/>
            </a:pPr>
            <a:r>
              <a:rPr b="1" lang="en-GB" sz="1200">
                <a:solidFill>
                  <a:srgbClr val="374151"/>
                </a:solidFill>
                <a:highlight>
                  <a:srgbClr val="F7F7F8"/>
                </a:highlight>
                <a:latin typeface="Roboto"/>
                <a:ea typeface="Roboto"/>
                <a:cs typeface="Roboto"/>
                <a:sym typeface="Roboto"/>
              </a:rPr>
              <a:t>Self-Sovereign Identity (SSI) Access:</a:t>
            </a:r>
            <a:r>
              <a:rPr lang="en-GB" sz="1200">
                <a:solidFill>
                  <a:srgbClr val="374151"/>
                </a:solidFill>
                <a:highlight>
                  <a:srgbClr val="F7F7F8"/>
                </a:highlight>
                <a:latin typeface="Roboto"/>
                <a:ea typeface="Roboto"/>
                <a:cs typeface="Roboto"/>
                <a:sym typeface="Roboto"/>
              </a:rPr>
              <a:t> Unveiling a new era of security and privacy, the system employs SSI for personalized access to the blockchain, ensuring controlled and individualized engagement.</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b="1" lang="en-GB" sz="1200">
                <a:solidFill>
                  <a:srgbClr val="374151"/>
                </a:solidFill>
                <a:highlight>
                  <a:srgbClr val="F7F7F8"/>
                </a:highlight>
                <a:latin typeface="Roboto"/>
                <a:ea typeface="Roboto"/>
                <a:cs typeface="Roboto"/>
                <a:sym typeface="Roboto"/>
              </a:rPr>
              <a:t>Provenance Tracking</a:t>
            </a:r>
            <a:r>
              <a:rPr lang="en-GB" sz="1200">
                <a:solidFill>
                  <a:srgbClr val="374151"/>
                </a:solidFill>
                <a:highlight>
                  <a:srgbClr val="F7F7F8"/>
                </a:highlight>
                <a:latin typeface="Roboto"/>
                <a:ea typeface="Roboto"/>
                <a:cs typeface="Roboto"/>
                <a:sym typeface="Roboto"/>
              </a:rPr>
              <a:t>: Every decision and directive is meticulously recorded, offering an unalterable trail of actions taken, including timing and specifics such as medication administration.</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b="1" lang="en-GB" sz="1200">
                <a:solidFill>
                  <a:srgbClr val="374151"/>
                </a:solidFill>
                <a:highlight>
                  <a:srgbClr val="F7F7F8"/>
                </a:highlight>
                <a:latin typeface="Roboto"/>
                <a:ea typeface="Roboto"/>
                <a:cs typeface="Roboto"/>
                <a:sym typeface="Roboto"/>
              </a:rPr>
              <a:t>Immutable Action Records:</a:t>
            </a:r>
            <a:r>
              <a:rPr lang="en-GB" sz="1200">
                <a:solidFill>
                  <a:srgbClr val="374151"/>
                </a:solidFill>
                <a:highlight>
                  <a:srgbClr val="F7F7F8"/>
                </a:highlight>
                <a:latin typeface="Roboto"/>
                <a:ea typeface="Roboto"/>
                <a:cs typeface="Roboto"/>
                <a:sym typeface="Roboto"/>
              </a:rPr>
              <a:t> The blockchain establishes a transparent record of all involved parties, ensuring accountability and trust by documenting each contributor’s actions, such as medication administration.</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b="1" lang="en-GB" sz="1200">
                <a:solidFill>
                  <a:srgbClr val="374151"/>
                </a:solidFill>
                <a:highlight>
                  <a:srgbClr val="F7F7F8"/>
                </a:highlight>
                <a:latin typeface="Roboto"/>
                <a:ea typeface="Roboto"/>
                <a:cs typeface="Roboto"/>
                <a:sym typeface="Roboto"/>
              </a:rPr>
              <a:t>Tailored Records for Diverse Users:</a:t>
            </a:r>
            <a:r>
              <a:rPr lang="en-GB" sz="1200">
                <a:solidFill>
                  <a:srgbClr val="374151"/>
                </a:solidFill>
                <a:highlight>
                  <a:srgbClr val="F7F7F8"/>
                </a:highlight>
                <a:latin typeface="Roboto"/>
                <a:ea typeface="Roboto"/>
                <a:cs typeface="Roboto"/>
                <a:sym typeface="Roboto"/>
              </a:rPr>
              <a:t> From veterinarians to researchers, medical students to environmentalists, the system generates tailored records, catering to individual requirements for research, analysis, and holistic engagement.</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b="1" lang="en-GB" sz="1200">
                <a:solidFill>
                  <a:srgbClr val="374151"/>
                </a:solidFill>
                <a:highlight>
                  <a:srgbClr val="F7F7F8"/>
                </a:highlight>
                <a:latin typeface="Roboto"/>
                <a:ea typeface="Roboto"/>
                <a:cs typeface="Roboto"/>
                <a:sym typeface="Roboto"/>
              </a:rPr>
              <a:t>Enhancing Survival Rates</a:t>
            </a:r>
            <a:r>
              <a:rPr lang="en-GB" sz="1200">
                <a:solidFill>
                  <a:srgbClr val="374151"/>
                </a:solidFill>
                <a:highlight>
                  <a:srgbClr val="F7F7F8"/>
                </a:highlight>
                <a:latin typeface="Roboto"/>
                <a:ea typeface="Roboto"/>
                <a:cs typeface="Roboto"/>
                <a:sym typeface="Roboto"/>
              </a:rPr>
              <a:t>: By providing a comprehensive digital ecosystem, the Fauna-Rescue-Blockchain significantly improves the survival rates of vulnerable species. Through precise data and accessible information, species that faced potential loss are now offered renewed hope for survival.</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91666"/>
              <a:buFont typeface="Arial"/>
              <a:buNone/>
            </a:pPr>
            <a:r>
              <a:rPr lang="en-GB" sz="1200">
                <a:solidFill>
                  <a:srgbClr val="374151"/>
                </a:solidFill>
                <a:highlight>
                  <a:srgbClr val="F7F7F8"/>
                </a:highlight>
                <a:latin typeface="Roboto"/>
                <a:ea typeface="Roboto"/>
                <a:cs typeface="Roboto"/>
                <a:sym typeface="Roboto"/>
              </a:rPr>
              <a:t>Features of the Supporting Monitored Terrarium - Prototype</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None/>
            </a:pPr>
            <a:r>
              <a:rPr lang="en-GB" sz="1200">
                <a:solidFill>
                  <a:srgbClr val="374151"/>
                </a:solidFill>
                <a:highlight>
                  <a:srgbClr val="F7F7F8"/>
                </a:highlight>
                <a:latin typeface="Roboto"/>
                <a:ea typeface="Roboto"/>
                <a:cs typeface="Roboto"/>
                <a:sym typeface="Roboto"/>
              </a:rPr>
              <a:t>The </a:t>
            </a:r>
            <a:r>
              <a:rPr lang="en-GB" sz="1200">
                <a:solidFill>
                  <a:srgbClr val="374151"/>
                </a:solidFill>
                <a:highlight>
                  <a:srgbClr val="F7F7F8"/>
                </a:highlight>
                <a:latin typeface="Roboto"/>
                <a:ea typeface="Roboto"/>
                <a:cs typeface="Roboto"/>
                <a:sym typeface="Roboto"/>
              </a:rPr>
              <a:t>prototype presents a holistic solution for maintaining and replicating ecosystems for rescued life forms. Key features include:</a:t>
            </a:r>
            <a:endParaRPr sz="1200">
              <a:solidFill>
                <a:srgbClr val="374151"/>
              </a:solidFill>
              <a:highlight>
                <a:srgbClr val="F7F7F8"/>
              </a:highlight>
              <a:latin typeface="Roboto"/>
              <a:ea typeface="Roboto"/>
              <a:cs typeface="Roboto"/>
              <a:sym typeface="Roboto"/>
            </a:endParaRPr>
          </a:p>
          <a:p>
            <a:pPr indent="-304800" lvl="0" marL="457200" rtl="0" algn="l">
              <a:spcBef>
                <a:spcPts val="1500"/>
              </a:spcBef>
              <a:spcAft>
                <a:spcPts val="0"/>
              </a:spcAft>
              <a:buClr>
                <a:srgbClr val="374151"/>
              </a:buClr>
              <a:buSzPts val="1200"/>
              <a:buFont typeface="Roboto"/>
              <a:buChar char="●"/>
            </a:pPr>
            <a:r>
              <a:rPr b="1" lang="en-GB" sz="1200">
                <a:solidFill>
                  <a:srgbClr val="374151"/>
                </a:solidFill>
                <a:highlight>
                  <a:srgbClr val="F7F7F8"/>
                </a:highlight>
                <a:latin typeface="Roboto"/>
                <a:ea typeface="Roboto"/>
                <a:cs typeface="Roboto"/>
                <a:sym typeface="Roboto"/>
              </a:rPr>
              <a:t>Ecosystem Replication</a:t>
            </a:r>
            <a:r>
              <a:rPr lang="en-GB" sz="1200">
                <a:solidFill>
                  <a:srgbClr val="374151"/>
                </a:solidFill>
                <a:highlight>
                  <a:srgbClr val="F7F7F8"/>
                </a:highlight>
                <a:latin typeface="Roboto"/>
                <a:ea typeface="Roboto"/>
                <a:cs typeface="Roboto"/>
                <a:sym typeface="Roboto"/>
              </a:rPr>
              <a:t>:  The system accurately mimics a range of environments, from humid-rainy to cold-dry, ensuring optimal conditions for diverse species.</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b="1" lang="en-GB" sz="1200">
                <a:solidFill>
                  <a:srgbClr val="374151"/>
                </a:solidFill>
                <a:highlight>
                  <a:srgbClr val="F7F7F8"/>
                </a:highlight>
                <a:latin typeface="Roboto"/>
                <a:ea typeface="Roboto"/>
                <a:cs typeface="Roboto"/>
                <a:sym typeface="Roboto"/>
              </a:rPr>
              <a:t>Day/Night Cycle Control: </a:t>
            </a:r>
            <a:r>
              <a:rPr lang="en-GB" sz="1200">
                <a:solidFill>
                  <a:srgbClr val="374151"/>
                </a:solidFill>
                <a:highlight>
                  <a:srgbClr val="F7F7F8"/>
                </a:highlight>
                <a:latin typeface="Roboto"/>
                <a:ea typeface="Roboto"/>
                <a:cs typeface="Roboto"/>
                <a:sym typeface="Roboto"/>
              </a:rPr>
              <a:t>Monitors and regulates natural light cycles, fostering circadian rhythms crucial for the well-being of the organisms.</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b="1" lang="en-GB" sz="1200">
                <a:solidFill>
                  <a:srgbClr val="374151"/>
                </a:solidFill>
                <a:highlight>
                  <a:srgbClr val="F7F7F8"/>
                </a:highlight>
                <a:latin typeface="Roboto"/>
                <a:ea typeface="Roboto"/>
                <a:cs typeface="Roboto"/>
                <a:sym typeface="Roboto"/>
              </a:rPr>
              <a:t>Recording and Analysis</a:t>
            </a:r>
            <a:r>
              <a:rPr lang="en-GB" sz="1200">
                <a:solidFill>
                  <a:srgbClr val="374151"/>
                </a:solidFill>
                <a:highlight>
                  <a:srgbClr val="F7F7F8"/>
                </a:highlight>
                <a:latin typeface="Roboto"/>
                <a:ea typeface="Roboto"/>
                <a:cs typeface="Roboto"/>
                <a:sym typeface="Roboto"/>
              </a:rPr>
              <a:t>: Equipped with cameras and microphones, data is gathered not only for record-keeping but also for veterinary diagnostics, research, and refining survival strategies.</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b="1" lang="en-GB" sz="1200">
                <a:solidFill>
                  <a:srgbClr val="374151"/>
                </a:solidFill>
                <a:highlight>
                  <a:srgbClr val="F7F7F8"/>
                </a:highlight>
                <a:latin typeface="Roboto"/>
                <a:ea typeface="Roboto"/>
                <a:cs typeface="Roboto"/>
                <a:sym typeface="Roboto"/>
              </a:rPr>
              <a:t>Specialized Dispensers:</a:t>
            </a:r>
            <a:r>
              <a:rPr lang="en-GB" sz="1200">
                <a:solidFill>
                  <a:srgbClr val="374151"/>
                </a:solidFill>
                <a:highlight>
                  <a:srgbClr val="F7F7F8"/>
                </a:highlight>
                <a:latin typeface="Roboto"/>
                <a:ea typeface="Roboto"/>
                <a:cs typeface="Roboto"/>
                <a:sym typeface="Roboto"/>
              </a:rPr>
              <a:t> Automated water and food dispensers cater to species that require minimal human intervention for survival, aiding delicate ecosystems.</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1500"/>
              </a:spcBef>
              <a:spcAft>
                <a:spcPts val="0"/>
              </a:spcAft>
              <a:buClr>
                <a:srgbClr val="374151"/>
              </a:buClr>
              <a:buSzPts val="1200"/>
              <a:buFont typeface="Roboto"/>
              <a:buChar char="●"/>
            </a:pPr>
            <a:r>
              <a:rPr b="1" lang="en-GB" sz="1200">
                <a:solidFill>
                  <a:srgbClr val="374151"/>
                </a:solidFill>
                <a:highlight>
                  <a:srgbClr val="F7F7F8"/>
                </a:highlight>
                <a:latin typeface="Roboto"/>
                <a:ea typeface="Roboto"/>
                <a:cs typeface="Roboto"/>
                <a:sym typeface="Roboto"/>
              </a:rPr>
              <a:t>Enclosure Safety:</a:t>
            </a:r>
            <a:r>
              <a:rPr lang="en-GB" sz="1200">
                <a:solidFill>
                  <a:srgbClr val="374151"/>
                </a:solidFill>
                <a:highlight>
                  <a:srgbClr val="F7F7F8"/>
                </a:highlight>
                <a:latin typeface="Roboto"/>
                <a:ea typeface="Roboto"/>
                <a:cs typeface="Roboto"/>
                <a:sym typeface="Roboto"/>
              </a:rPr>
              <a:t> For species sensitive to isolation, our design emphasizes enclosure security, reducing stress and promoting longevity.</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b="1" lang="en-GB" sz="1200">
                <a:solidFill>
                  <a:srgbClr val="374151"/>
                </a:solidFill>
                <a:highlight>
                  <a:srgbClr val="F7F7F8"/>
                </a:highlight>
                <a:latin typeface="Roboto"/>
                <a:ea typeface="Roboto"/>
                <a:cs typeface="Roboto"/>
                <a:sym typeface="Roboto"/>
              </a:rPr>
              <a:t>Efficient Waste Management:</a:t>
            </a:r>
            <a:r>
              <a:rPr lang="en-GB" sz="1200">
                <a:solidFill>
                  <a:srgbClr val="374151"/>
                </a:solidFill>
                <a:highlight>
                  <a:srgbClr val="F7F7F8"/>
                </a:highlight>
                <a:latin typeface="Roboto"/>
                <a:ea typeface="Roboto"/>
                <a:cs typeface="Roboto"/>
                <a:sym typeface="Roboto"/>
              </a:rPr>
              <a:t> Simplified waste collection systems and bedding provisions cater to reptilian species' unique needs, ensuring their survival.</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b="1" lang="en-GB" sz="1200">
                <a:solidFill>
                  <a:srgbClr val="374151"/>
                </a:solidFill>
                <a:highlight>
                  <a:srgbClr val="F7F7F8"/>
                </a:highlight>
                <a:latin typeface="Roboto"/>
                <a:ea typeface="Roboto"/>
                <a:cs typeface="Roboto"/>
                <a:sym typeface="Roboto"/>
              </a:rPr>
              <a:t>IoT-Enabled and Blockchain Secured:</a:t>
            </a:r>
            <a:r>
              <a:rPr lang="en-GB" sz="1200">
                <a:solidFill>
                  <a:srgbClr val="374151"/>
                </a:solidFill>
                <a:highlight>
                  <a:srgbClr val="F7F7F8"/>
                </a:highlight>
                <a:latin typeface="Roboto"/>
                <a:ea typeface="Roboto"/>
                <a:cs typeface="Roboto"/>
                <a:sym typeface="Roboto"/>
              </a:rPr>
              <a:t> Incorporating IoT devices and a private blockchain, we enhance cost-effective safety and communication for tanks and enclosures.</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b="1" lang="en-GB" sz="1200">
                <a:solidFill>
                  <a:srgbClr val="374151"/>
                </a:solidFill>
                <a:highlight>
                  <a:srgbClr val="F7F7F8"/>
                </a:highlight>
                <a:latin typeface="Roboto"/>
                <a:ea typeface="Roboto"/>
                <a:cs typeface="Roboto"/>
                <a:sym typeface="Roboto"/>
              </a:rPr>
              <a:t>Environmental Monitoring</a:t>
            </a:r>
            <a:r>
              <a:rPr lang="en-GB" sz="1200">
                <a:solidFill>
                  <a:srgbClr val="374151"/>
                </a:solidFill>
                <a:highlight>
                  <a:srgbClr val="F7F7F8"/>
                </a:highlight>
                <a:latin typeface="Roboto"/>
                <a:ea typeface="Roboto"/>
                <a:cs typeface="Roboto"/>
                <a:sym typeface="Roboto"/>
              </a:rPr>
              <a:t>: Beyond direct life form observation, our system indirectly monitors rescued organisms by vigilantly tracking surrounding conditions.</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None/>
            </a:pPr>
            <a:r>
              <a:rPr lang="en-GB" sz="1200">
                <a:solidFill>
                  <a:srgbClr val="374151"/>
                </a:solidFill>
                <a:highlight>
                  <a:srgbClr val="F7F7F8"/>
                </a:highlight>
                <a:latin typeface="Roboto"/>
                <a:ea typeface="Roboto"/>
                <a:cs typeface="Roboto"/>
                <a:sym typeface="Roboto"/>
              </a:rPr>
              <a:t>The prototype offers a comprehensive, adaptable, and cost-effective solution for conserving diverse life forms, addressing challenges with innovation and care.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64875" y="272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Is Blockchain even needed for this solution? Yes! Why?</a:t>
            </a:r>
            <a:endParaRPr/>
          </a:p>
        </p:txBody>
      </p:sp>
      <p:sp>
        <p:nvSpPr>
          <p:cNvPr id="103" name="Google Shape;103;p21"/>
          <p:cNvSpPr txBox="1"/>
          <p:nvPr>
            <p:ph idx="1" type="body"/>
          </p:nvPr>
        </p:nvSpPr>
        <p:spPr>
          <a:xfrm>
            <a:off x="311700" y="943650"/>
            <a:ext cx="8520600" cy="4080300"/>
          </a:xfrm>
          <a:prstGeom prst="rect">
            <a:avLst/>
          </a:prstGeom>
        </p:spPr>
        <p:txBody>
          <a:bodyPr anchorCtr="0" anchor="t" bIns="91425" lIns="91425" spcFirstLastPara="1" rIns="91425" wrap="square" tIns="91425">
            <a:normAutofit/>
          </a:bodyPr>
          <a:lstStyle/>
          <a:p>
            <a:pPr indent="-304800" lvl="0" marL="457200" rtl="0" algn="l">
              <a:spcBef>
                <a:spcPts val="1500"/>
              </a:spcBef>
              <a:spcAft>
                <a:spcPts val="0"/>
              </a:spcAft>
              <a:buClr>
                <a:srgbClr val="374151"/>
              </a:buClr>
              <a:buSzPts val="1200"/>
              <a:buFont typeface="Roboto"/>
              <a:buChar char="●"/>
            </a:pPr>
            <a:r>
              <a:rPr b="1" lang="en-GB" sz="1200">
                <a:solidFill>
                  <a:srgbClr val="374151"/>
                </a:solidFill>
                <a:highlight>
                  <a:srgbClr val="F7F7F8"/>
                </a:highlight>
                <a:latin typeface="Roboto"/>
                <a:ea typeface="Roboto"/>
                <a:cs typeface="Roboto"/>
                <a:sym typeface="Roboto"/>
              </a:rPr>
              <a:t>Transparency:</a:t>
            </a:r>
            <a:r>
              <a:rPr lang="en-GB" sz="1200">
                <a:solidFill>
                  <a:srgbClr val="374151"/>
                </a:solidFill>
                <a:highlight>
                  <a:srgbClr val="F7F7F8"/>
                </a:highlight>
                <a:latin typeface="Roboto"/>
                <a:ea typeface="Roboto"/>
                <a:cs typeface="Roboto"/>
                <a:sym typeface="Roboto"/>
              </a:rPr>
              <a:t> The hallmark of blockchain lies in its transparent, tamper-proof ledger. It ensures that all authorized stakeholders can access accurate and up-to-date information, fostering collaboration and accountability.</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b="1" lang="en-GB" sz="1200">
                <a:solidFill>
                  <a:srgbClr val="374151"/>
                </a:solidFill>
                <a:highlight>
                  <a:srgbClr val="F7F7F8"/>
                </a:highlight>
                <a:latin typeface="Roboto"/>
                <a:ea typeface="Roboto"/>
                <a:cs typeface="Roboto"/>
                <a:sym typeface="Roboto"/>
              </a:rPr>
              <a:t>Decentralized Networking:</a:t>
            </a:r>
            <a:r>
              <a:rPr lang="en-GB" sz="1200">
                <a:solidFill>
                  <a:srgbClr val="374151"/>
                </a:solidFill>
                <a:highlight>
                  <a:srgbClr val="F7F7F8"/>
                </a:highlight>
                <a:latin typeface="Roboto"/>
                <a:ea typeface="Roboto"/>
                <a:cs typeface="Roboto"/>
                <a:sym typeface="Roboto"/>
              </a:rPr>
              <a:t> By distributing data across a network of nodes, blockchain reduces reliance on a single point of control. This robust networking solution minimizes the risk of data loss and system failure.</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b="1" lang="en-GB" sz="1200">
                <a:solidFill>
                  <a:srgbClr val="374151"/>
                </a:solidFill>
                <a:highlight>
                  <a:srgbClr val="F7F7F8"/>
                </a:highlight>
                <a:latin typeface="Roboto"/>
                <a:ea typeface="Roboto"/>
                <a:cs typeface="Roboto"/>
                <a:sym typeface="Roboto"/>
              </a:rPr>
              <a:t>Enhanced Security:</a:t>
            </a:r>
            <a:r>
              <a:rPr lang="en-GB" sz="1200">
                <a:solidFill>
                  <a:srgbClr val="374151"/>
                </a:solidFill>
                <a:highlight>
                  <a:srgbClr val="F7F7F8"/>
                </a:highlight>
                <a:latin typeface="Roboto"/>
                <a:ea typeface="Roboto"/>
                <a:cs typeface="Roboto"/>
                <a:sym typeface="Roboto"/>
              </a:rPr>
              <a:t> Blockchain's cryptographic encryption and consensus mechanisms create a formidable defense against data manipulation and unauthorized access. This heightened security layer helps safeguard critical information and sensitive species data.</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b="1" lang="en-GB" sz="1200">
                <a:solidFill>
                  <a:srgbClr val="374151"/>
                </a:solidFill>
                <a:highlight>
                  <a:srgbClr val="F7F7F8"/>
                </a:highlight>
                <a:latin typeface="Roboto"/>
                <a:ea typeface="Roboto"/>
                <a:cs typeface="Roboto"/>
                <a:sym typeface="Roboto"/>
              </a:rPr>
              <a:t>Resilience Against Attacks:</a:t>
            </a:r>
            <a:r>
              <a:rPr lang="en-GB" sz="1200">
                <a:solidFill>
                  <a:srgbClr val="374151"/>
                </a:solidFill>
                <a:highlight>
                  <a:srgbClr val="F7F7F8"/>
                </a:highlight>
                <a:latin typeface="Roboto"/>
                <a:ea typeface="Roboto"/>
                <a:cs typeface="Roboto"/>
                <a:sym typeface="Roboto"/>
              </a:rPr>
              <a:t> Distributed nature of blockchain means attackers would need an impractical amount of resources to breach the system. Its resistance to single points of failure makes it a tough target for malicious activities.</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b="1" lang="en-GB" sz="1200">
                <a:solidFill>
                  <a:srgbClr val="374151"/>
                </a:solidFill>
                <a:highlight>
                  <a:srgbClr val="F7F7F8"/>
                </a:highlight>
                <a:latin typeface="Roboto"/>
                <a:ea typeface="Roboto"/>
                <a:cs typeface="Roboto"/>
                <a:sym typeface="Roboto"/>
              </a:rPr>
              <a:t>Efficiency and Uptime:</a:t>
            </a:r>
            <a:r>
              <a:rPr lang="en-GB" sz="1200">
                <a:solidFill>
                  <a:srgbClr val="374151"/>
                </a:solidFill>
                <a:highlight>
                  <a:srgbClr val="F7F7F8"/>
                </a:highlight>
                <a:latin typeface="Roboto"/>
                <a:ea typeface="Roboto"/>
                <a:cs typeface="Roboto"/>
                <a:sym typeface="Roboto"/>
              </a:rPr>
              <a:t> Blockchain's decentralized architecture inherently reduces downtime risks. With state-of-the-art networking, it ensures that our conservation efforts continue uninterrupted, maximizing the impact of our interventions.</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b="1" lang="en-GB" sz="1200">
                <a:solidFill>
                  <a:srgbClr val="374151"/>
                </a:solidFill>
                <a:highlight>
                  <a:srgbClr val="F7F7F8"/>
                </a:highlight>
                <a:latin typeface="Roboto"/>
                <a:ea typeface="Roboto"/>
                <a:cs typeface="Roboto"/>
                <a:sym typeface="Roboto"/>
              </a:rPr>
              <a:t>Immutable Records</a:t>
            </a:r>
            <a:r>
              <a:rPr lang="en-GB" sz="1200">
                <a:solidFill>
                  <a:srgbClr val="374151"/>
                </a:solidFill>
                <a:highlight>
                  <a:srgbClr val="F7F7F8"/>
                </a:highlight>
                <a:latin typeface="Roboto"/>
                <a:ea typeface="Roboto"/>
                <a:cs typeface="Roboto"/>
                <a:sym typeface="Roboto"/>
              </a:rPr>
              <a:t>: Once data is recorded on the blockchain, it cannot be altered without consensus from the network. This immutability reinforces the integrity of crucial information, reinforcing decision-making.</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None/>
            </a:pPr>
            <a:r>
              <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