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2" r:id="rId2"/>
    <p:sldId id="363" r:id="rId3"/>
    <p:sldId id="364" r:id="rId4"/>
    <p:sldId id="365" r:id="rId5"/>
    <p:sldId id="366" r:id="rId6"/>
    <p:sldId id="370" r:id="rId7"/>
    <p:sldId id="367" r:id="rId8"/>
    <p:sldId id="3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7" d="100"/>
          <a:sy n="87" d="100"/>
        </p:scale>
        <p:origin x="38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69A0-3ACB-42D3-6B64-B8497ABEB8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D581C2-3B76-B663-628F-9B804C991E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2B08F8-0459-4B63-10AC-4FEECFBC2030}"/>
              </a:ext>
            </a:extLst>
          </p:cNvPr>
          <p:cNvSpPr>
            <a:spLocks noGrp="1"/>
          </p:cNvSpPr>
          <p:nvPr>
            <p:ph type="dt" sz="half" idx="10"/>
          </p:nvPr>
        </p:nvSpPr>
        <p:spPr/>
        <p:txBody>
          <a:bodyPr/>
          <a:lstStyle/>
          <a:p>
            <a:fld id="{5B5B5227-1184-48CC-AE30-2638B68FBD6D}" type="datetimeFigureOut">
              <a:rPr lang="en-IN" smtClean="0"/>
              <a:t>16-03-2023</a:t>
            </a:fld>
            <a:endParaRPr lang="en-IN"/>
          </a:p>
        </p:txBody>
      </p:sp>
      <p:sp>
        <p:nvSpPr>
          <p:cNvPr id="5" name="Footer Placeholder 4">
            <a:extLst>
              <a:ext uri="{FF2B5EF4-FFF2-40B4-BE49-F238E27FC236}">
                <a16:creationId xmlns:a16="http://schemas.microsoft.com/office/drawing/2014/main" id="{EF3E8B7A-4073-8CA2-B8BB-BF47FF134F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A0856C-8003-8275-FDBA-662929F72E12}"/>
              </a:ext>
            </a:extLst>
          </p:cNvPr>
          <p:cNvSpPr>
            <a:spLocks noGrp="1"/>
          </p:cNvSpPr>
          <p:nvPr>
            <p:ph type="sldNum" sz="quarter" idx="12"/>
          </p:nvPr>
        </p:nvSpPr>
        <p:spPr/>
        <p:txBody>
          <a:bodyPr/>
          <a:lstStyle/>
          <a:p>
            <a:fld id="{CA8A9E35-A7B0-47D8-86C3-6F367852ED96}" type="slidenum">
              <a:rPr lang="en-IN" smtClean="0"/>
              <a:t>‹#›</a:t>
            </a:fld>
            <a:endParaRPr lang="en-IN"/>
          </a:p>
        </p:txBody>
      </p:sp>
    </p:spTree>
    <p:extLst>
      <p:ext uri="{BB962C8B-B14F-4D97-AF65-F5344CB8AC3E}">
        <p14:creationId xmlns:p14="http://schemas.microsoft.com/office/powerpoint/2010/main" val="184480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61FA-6A22-B1A6-A526-8C0F10011A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74E7A6-53D7-7695-DAB4-D3B561227A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DFE0D-D7B1-D42E-03B6-2FD2E1616486}"/>
              </a:ext>
            </a:extLst>
          </p:cNvPr>
          <p:cNvSpPr>
            <a:spLocks noGrp="1"/>
          </p:cNvSpPr>
          <p:nvPr>
            <p:ph type="dt" sz="half" idx="10"/>
          </p:nvPr>
        </p:nvSpPr>
        <p:spPr/>
        <p:txBody>
          <a:bodyPr/>
          <a:lstStyle/>
          <a:p>
            <a:fld id="{5B5B5227-1184-48CC-AE30-2638B68FBD6D}" type="datetimeFigureOut">
              <a:rPr lang="en-IN" smtClean="0"/>
              <a:t>16-03-2023</a:t>
            </a:fld>
            <a:endParaRPr lang="en-IN"/>
          </a:p>
        </p:txBody>
      </p:sp>
      <p:sp>
        <p:nvSpPr>
          <p:cNvPr id="5" name="Footer Placeholder 4">
            <a:extLst>
              <a:ext uri="{FF2B5EF4-FFF2-40B4-BE49-F238E27FC236}">
                <a16:creationId xmlns:a16="http://schemas.microsoft.com/office/drawing/2014/main" id="{14261055-3874-0579-0B63-03E70B38E1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515428-8835-9A8D-F78E-A93DC73357F0}"/>
              </a:ext>
            </a:extLst>
          </p:cNvPr>
          <p:cNvSpPr>
            <a:spLocks noGrp="1"/>
          </p:cNvSpPr>
          <p:nvPr>
            <p:ph type="sldNum" sz="quarter" idx="12"/>
          </p:nvPr>
        </p:nvSpPr>
        <p:spPr/>
        <p:txBody>
          <a:bodyPr/>
          <a:lstStyle/>
          <a:p>
            <a:fld id="{CA8A9E35-A7B0-47D8-86C3-6F367852ED96}" type="slidenum">
              <a:rPr lang="en-IN" smtClean="0"/>
              <a:t>‹#›</a:t>
            </a:fld>
            <a:endParaRPr lang="en-IN"/>
          </a:p>
        </p:txBody>
      </p:sp>
    </p:spTree>
    <p:extLst>
      <p:ext uri="{BB962C8B-B14F-4D97-AF65-F5344CB8AC3E}">
        <p14:creationId xmlns:p14="http://schemas.microsoft.com/office/powerpoint/2010/main" val="261713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171A93-C750-C887-6741-8F36467BC9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456E00-050F-E04D-C1D0-DC90CB2A4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4FC6FD-E60C-4115-7DDE-9637A57601CE}"/>
              </a:ext>
            </a:extLst>
          </p:cNvPr>
          <p:cNvSpPr>
            <a:spLocks noGrp="1"/>
          </p:cNvSpPr>
          <p:nvPr>
            <p:ph type="dt" sz="half" idx="10"/>
          </p:nvPr>
        </p:nvSpPr>
        <p:spPr/>
        <p:txBody>
          <a:bodyPr/>
          <a:lstStyle/>
          <a:p>
            <a:fld id="{5B5B5227-1184-48CC-AE30-2638B68FBD6D}" type="datetimeFigureOut">
              <a:rPr lang="en-IN" smtClean="0"/>
              <a:t>16-03-2023</a:t>
            </a:fld>
            <a:endParaRPr lang="en-IN"/>
          </a:p>
        </p:txBody>
      </p:sp>
      <p:sp>
        <p:nvSpPr>
          <p:cNvPr id="5" name="Footer Placeholder 4">
            <a:extLst>
              <a:ext uri="{FF2B5EF4-FFF2-40B4-BE49-F238E27FC236}">
                <a16:creationId xmlns:a16="http://schemas.microsoft.com/office/drawing/2014/main" id="{70FFD4D1-0797-D4F7-76E8-4465D83B97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511BB3-06C0-8521-94E8-A7175B883900}"/>
              </a:ext>
            </a:extLst>
          </p:cNvPr>
          <p:cNvSpPr>
            <a:spLocks noGrp="1"/>
          </p:cNvSpPr>
          <p:nvPr>
            <p:ph type="sldNum" sz="quarter" idx="12"/>
          </p:nvPr>
        </p:nvSpPr>
        <p:spPr/>
        <p:txBody>
          <a:bodyPr/>
          <a:lstStyle/>
          <a:p>
            <a:fld id="{CA8A9E35-A7B0-47D8-86C3-6F367852ED96}" type="slidenum">
              <a:rPr lang="en-IN" smtClean="0"/>
              <a:t>‹#›</a:t>
            </a:fld>
            <a:endParaRPr lang="en-IN"/>
          </a:p>
        </p:txBody>
      </p:sp>
    </p:spTree>
    <p:extLst>
      <p:ext uri="{BB962C8B-B14F-4D97-AF65-F5344CB8AC3E}">
        <p14:creationId xmlns:p14="http://schemas.microsoft.com/office/powerpoint/2010/main" val="167221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E381-C07B-0E26-9E1B-41FA7BBAAC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E58EC9-B5F2-810C-7FB8-5A1DE9B54E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D76891-2F14-B3D3-7756-80876303E202}"/>
              </a:ext>
            </a:extLst>
          </p:cNvPr>
          <p:cNvSpPr>
            <a:spLocks noGrp="1"/>
          </p:cNvSpPr>
          <p:nvPr>
            <p:ph type="dt" sz="half" idx="10"/>
          </p:nvPr>
        </p:nvSpPr>
        <p:spPr/>
        <p:txBody>
          <a:bodyPr/>
          <a:lstStyle/>
          <a:p>
            <a:fld id="{5B5B5227-1184-48CC-AE30-2638B68FBD6D}" type="datetimeFigureOut">
              <a:rPr lang="en-IN" smtClean="0"/>
              <a:t>16-03-2023</a:t>
            </a:fld>
            <a:endParaRPr lang="en-IN"/>
          </a:p>
        </p:txBody>
      </p:sp>
      <p:sp>
        <p:nvSpPr>
          <p:cNvPr id="5" name="Footer Placeholder 4">
            <a:extLst>
              <a:ext uri="{FF2B5EF4-FFF2-40B4-BE49-F238E27FC236}">
                <a16:creationId xmlns:a16="http://schemas.microsoft.com/office/drawing/2014/main" id="{BCE64669-2C28-213B-D32F-927E983510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1D529-6917-B31E-F7D9-945595A18426}"/>
              </a:ext>
            </a:extLst>
          </p:cNvPr>
          <p:cNvSpPr>
            <a:spLocks noGrp="1"/>
          </p:cNvSpPr>
          <p:nvPr>
            <p:ph type="sldNum" sz="quarter" idx="12"/>
          </p:nvPr>
        </p:nvSpPr>
        <p:spPr/>
        <p:txBody>
          <a:bodyPr/>
          <a:lstStyle/>
          <a:p>
            <a:fld id="{CA8A9E35-A7B0-47D8-86C3-6F367852ED96}" type="slidenum">
              <a:rPr lang="en-IN" smtClean="0"/>
              <a:t>‹#›</a:t>
            </a:fld>
            <a:endParaRPr lang="en-IN"/>
          </a:p>
        </p:txBody>
      </p:sp>
    </p:spTree>
    <p:extLst>
      <p:ext uri="{BB962C8B-B14F-4D97-AF65-F5344CB8AC3E}">
        <p14:creationId xmlns:p14="http://schemas.microsoft.com/office/powerpoint/2010/main" val="1193560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579F-4B5F-D50D-7500-8447703201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3B0CE6-A226-E1EA-2804-A542C6F5B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122A39-F50F-C3E4-BF2B-E601E966E911}"/>
              </a:ext>
            </a:extLst>
          </p:cNvPr>
          <p:cNvSpPr>
            <a:spLocks noGrp="1"/>
          </p:cNvSpPr>
          <p:nvPr>
            <p:ph type="dt" sz="half" idx="10"/>
          </p:nvPr>
        </p:nvSpPr>
        <p:spPr/>
        <p:txBody>
          <a:bodyPr/>
          <a:lstStyle/>
          <a:p>
            <a:fld id="{5B5B5227-1184-48CC-AE30-2638B68FBD6D}" type="datetimeFigureOut">
              <a:rPr lang="en-IN" smtClean="0"/>
              <a:t>16-03-2023</a:t>
            </a:fld>
            <a:endParaRPr lang="en-IN"/>
          </a:p>
        </p:txBody>
      </p:sp>
      <p:sp>
        <p:nvSpPr>
          <p:cNvPr id="5" name="Footer Placeholder 4">
            <a:extLst>
              <a:ext uri="{FF2B5EF4-FFF2-40B4-BE49-F238E27FC236}">
                <a16:creationId xmlns:a16="http://schemas.microsoft.com/office/drawing/2014/main" id="{3BE72AC3-3E6D-C4B3-7124-9E3E5D7381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116AD2-A9A2-F9FD-EDD4-0218449A1B1A}"/>
              </a:ext>
            </a:extLst>
          </p:cNvPr>
          <p:cNvSpPr>
            <a:spLocks noGrp="1"/>
          </p:cNvSpPr>
          <p:nvPr>
            <p:ph type="sldNum" sz="quarter" idx="12"/>
          </p:nvPr>
        </p:nvSpPr>
        <p:spPr/>
        <p:txBody>
          <a:bodyPr/>
          <a:lstStyle/>
          <a:p>
            <a:fld id="{CA8A9E35-A7B0-47D8-86C3-6F367852ED96}" type="slidenum">
              <a:rPr lang="en-IN" smtClean="0"/>
              <a:t>‹#›</a:t>
            </a:fld>
            <a:endParaRPr lang="en-IN"/>
          </a:p>
        </p:txBody>
      </p:sp>
    </p:spTree>
    <p:extLst>
      <p:ext uri="{BB962C8B-B14F-4D97-AF65-F5344CB8AC3E}">
        <p14:creationId xmlns:p14="http://schemas.microsoft.com/office/powerpoint/2010/main" val="297373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91B2-FC36-DEFC-FCBB-60FB1FCDE9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A40E4B-A372-74BC-1E43-D221618EAB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86F4CB-4E93-E6B7-8639-C53D2D5FD8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3B90FC-9CB0-D136-5F98-14BD559133C3}"/>
              </a:ext>
            </a:extLst>
          </p:cNvPr>
          <p:cNvSpPr>
            <a:spLocks noGrp="1"/>
          </p:cNvSpPr>
          <p:nvPr>
            <p:ph type="dt" sz="half" idx="10"/>
          </p:nvPr>
        </p:nvSpPr>
        <p:spPr/>
        <p:txBody>
          <a:bodyPr/>
          <a:lstStyle/>
          <a:p>
            <a:fld id="{5B5B5227-1184-48CC-AE30-2638B68FBD6D}" type="datetimeFigureOut">
              <a:rPr lang="en-IN" smtClean="0"/>
              <a:t>16-03-2023</a:t>
            </a:fld>
            <a:endParaRPr lang="en-IN"/>
          </a:p>
        </p:txBody>
      </p:sp>
      <p:sp>
        <p:nvSpPr>
          <p:cNvPr id="6" name="Footer Placeholder 5">
            <a:extLst>
              <a:ext uri="{FF2B5EF4-FFF2-40B4-BE49-F238E27FC236}">
                <a16:creationId xmlns:a16="http://schemas.microsoft.com/office/drawing/2014/main" id="{F12945F8-FF2E-347C-27D2-7BEBC95A18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5F4D1B-BF26-A87A-07B0-E0B2E0A46E63}"/>
              </a:ext>
            </a:extLst>
          </p:cNvPr>
          <p:cNvSpPr>
            <a:spLocks noGrp="1"/>
          </p:cNvSpPr>
          <p:nvPr>
            <p:ph type="sldNum" sz="quarter" idx="12"/>
          </p:nvPr>
        </p:nvSpPr>
        <p:spPr/>
        <p:txBody>
          <a:bodyPr/>
          <a:lstStyle/>
          <a:p>
            <a:fld id="{CA8A9E35-A7B0-47D8-86C3-6F367852ED96}" type="slidenum">
              <a:rPr lang="en-IN" smtClean="0"/>
              <a:t>‹#›</a:t>
            </a:fld>
            <a:endParaRPr lang="en-IN"/>
          </a:p>
        </p:txBody>
      </p:sp>
    </p:spTree>
    <p:extLst>
      <p:ext uri="{BB962C8B-B14F-4D97-AF65-F5344CB8AC3E}">
        <p14:creationId xmlns:p14="http://schemas.microsoft.com/office/powerpoint/2010/main" val="32485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EA81-9C4C-4864-D967-8EA94B8D70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094439-65F8-D8DB-E893-BD7C3E994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1E560-64B7-E96C-D0F2-89750711A6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EBC08F-F995-44F6-2B78-17176F686B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FBDCF9-6FB1-D435-0848-1CD1317A7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EEC0A0-9291-9F67-165A-B14D83710B44}"/>
              </a:ext>
            </a:extLst>
          </p:cNvPr>
          <p:cNvSpPr>
            <a:spLocks noGrp="1"/>
          </p:cNvSpPr>
          <p:nvPr>
            <p:ph type="dt" sz="half" idx="10"/>
          </p:nvPr>
        </p:nvSpPr>
        <p:spPr/>
        <p:txBody>
          <a:bodyPr/>
          <a:lstStyle/>
          <a:p>
            <a:fld id="{5B5B5227-1184-48CC-AE30-2638B68FBD6D}" type="datetimeFigureOut">
              <a:rPr lang="en-IN" smtClean="0"/>
              <a:t>16-03-2023</a:t>
            </a:fld>
            <a:endParaRPr lang="en-IN"/>
          </a:p>
        </p:txBody>
      </p:sp>
      <p:sp>
        <p:nvSpPr>
          <p:cNvPr id="8" name="Footer Placeholder 7">
            <a:extLst>
              <a:ext uri="{FF2B5EF4-FFF2-40B4-BE49-F238E27FC236}">
                <a16:creationId xmlns:a16="http://schemas.microsoft.com/office/drawing/2014/main" id="{DA8FDC4A-1B82-657A-C6BC-2CE6E11180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6AF121-7200-CB78-8B25-1F9EEB15BDAA}"/>
              </a:ext>
            </a:extLst>
          </p:cNvPr>
          <p:cNvSpPr>
            <a:spLocks noGrp="1"/>
          </p:cNvSpPr>
          <p:nvPr>
            <p:ph type="sldNum" sz="quarter" idx="12"/>
          </p:nvPr>
        </p:nvSpPr>
        <p:spPr/>
        <p:txBody>
          <a:bodyPr/>
          <a:lstStyle/>
          <a:p>
            <a:fld id="{CA8A9E35-A7B0-47D8-86C3-6F367852ED96}" type="slidenum">
              <a:rPr lang="en-IN" smtClean="0"/>
              <a:t>‹#›</a:t>
            </a:fld>
            <a:endParaRPr lang="en-IN"/>
          </a:p>
        </p:txBody>
      </p:sp>
    </p:spTree>
    <p:extLst>
      <p:ext uri="{BB962C8B-B14F-4D97-AF65-F5344CB8AC3E}">
        <p14:creationId xmlns:p14="http://schemas.microsoft.com/office/powerpoint/2010/main" val="82864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F69C6-C8AB-2B27-C49D-6D9F5A12B3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98A66B-1423-01AA-3F93-F5705FE4F23D}"/>
              </a:ext>
            </a:extLst>
          </p:cNvPr>
          <p:cNvSpPr>
            <a:spLocks noGrp="1"/>
          </p:cNvSpPr>
          <p:nvPr>
            <p:ph type="dt" sz="half" idx="10"/>
          </p:nvPr>
        </p:nvSpPr>
        <p:spPr/>
        <p:txBody>
          <a:bodyPr/>
          <a:lstStyle/>
          <a:p>
            <a:fld id="{5B5B5227-1184-48CC-AE30-2638B68FBD6D}" type="datetimeFigureOut">
              <a:rPr lang="en-IN" smtClean="0"/>
              <a:t>16-03-2023</a:t>
            </a:fld>
            <a:endParaRPr lang="en-IN"/>
          </a:p>
        </p:txBody>
      </p:sp>
      <p:sp>
        <p:nvSpPr>
          <p:cNvPr id="4" name="Footer Placeholder 3">
            <a:extLst>
              <a:ext uri="{FF2B5EF4-FFF2-40B4-BE49-F238E27FC236}">
                <a16:creationId xmlns:a16="http://schemas.microsoft.com/office/drawing/2014/main" id="{5444A8DA-4BAA-D5EF-7DD8-9C71FA611E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FFDF0A-C79E-2478-1E75-3BD0D9F1E65E}"/>
              </a:ext>
            </a:extLst>
          </p:cNvPr>
          <p:cNvSpPr>
            <a:spLocks noGrp="1"/>
          </p:cNvSpPr>
          <p:nvPr>
            <p:ph type="sldNum" sz="quarter" idx="12"/>
          </p:nvPr>
        </p:nvSpPr>
        <p:spPr/>
        <p:txBody>
          <a:bodyPr/>
          <a:lstStyle/>
          <a:p>
            <a:fld id="{CA8A9E35-A7B0-47D8-86C3-6F367852ED96}" type="slidenum">
              <a:rPr lang="en-IN" smtClean="0"/>
              <a:t>‹#›</a:t>
            </a:fld>
            <a:endParaRPr lang="en-IN"/>
          </a:p>
        </p:txBody>
      </p:sp>
    </p:spTree>
    <p:extLst>
      <p:ext uri="{BB962C8B-B14F-4D97-AF65-F5344CB8AC3E}">
        <p14:creationId xmlns:p14="http://schemas.microsoft.com/office/powerpoint/2010/main" val="290844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BF652-733B-12B8-E078-173E1111BA08}"/>
              </a:ext>
            </a:extLst>
          </p:cNvPr>
          <p:cNvSpPr>
            <a:spLocks noGrp="1"/>
          </p:cNvSpPr>
          <p:nvPr>
            <p:ph type="dt" sz="half" idx="10"/>
          </p:nvPr>
        </p:nvSpPr>
        <p:spPr/>
        <p:txBody>
          <a:bodyPr/>
          <a:lstStyle/>
          <a:p>
            <a:fld id="{5B5B5227-1184-48CC-AE30-2638B68FBD6D}" type="datetimeFigureOut">
              <a:rPr lang="en-IN" smtClean="0"/>
              <a:t>16-03-2023</a:t>
            </a:fld>
            <a:endParaRPr lang="en-IN"/>
          </a:p>
        </p:txBody>
      </p:sp>
      <p:sp>
        <p:nvSpPr>
          <p:cNvPr id="3" name="Footer Placeholder 2">
            <a:extLst>
              <a:ext uri="{FF2B5EF4-FFF2-40B4-BE49-F238E27FC236}">
                <a16:creationId xmlns:a16="http://schemas.microsoft.com/office/drawing/2014/main" id="{C76E687C-D6CC-5AB0-2AEA-2E4095BCF5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8825DC-A05B-4594-4796-998E68228E61}"/>
              </a:ext>
            </a:extLst>
          </p:cNvPr>
          <p:cNvSpPr>
            <a:spLocks noGrp="1"/>
          </p:cNvSpPr>
          <p:nvPr>
            <p:ph type="sldNum" sz="quarter" idx="12"/>
          </p:nvPr>
        </p:nvSpPr>
        <p:spPr/>
        <p:txBody>
          <a:bodyPr/>
          <a:lstStyle/>
          <a:p>
            <a:fld id="{CA8A9E35-A7B0-47D8-86C3-6F367852ED96}" type="slidenum">
              <a:rPr lang="en-IN" smtClean="0"/>
              <a:t>‹#›</a:t>
            </a:fld>
            <a:endParaRPr lang="en-IN"/>
          </a:p>
        </p:txBody>
      </p:sp>
    </p:spTree>
    <p:extLst>
      <p:ext uri="{BB962C8B-B14F-4D97-AF65-F5344CB8AC3E}">
        <p14:creationId xmlns:p14="http://schemas.microsoft.com/office/powerpoint/2010/main" val="271468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22DA-EF4B-1562-1D1D-9FCC2E243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07FC8B-A88C-D257-7C14-AD29FD2189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92C71B-5F33-B5A2-B366-5D2ADC14E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7A654-310A-F33B-3347-CA4983A5F36C}"/>
              </a:ext>
            </a:extLst>
          </p:cNvPr>
          <p:cNvSpPr>
            <a:spLocks noGrp="1"/>
          </p:cNvSpPr>
          <p:nvPr>
            <p:ph type="dt" sz="half" idx="10"/>
          </p:nvPr>
        </p:nvSpPr>
        <p:spPr/>
        <p:txBody>
          <a:bodyPr/>
          <a:lstStyle/>
          <a:p>
            <a:fld id="{5B5B5227-1184-48CC-AE30-2638B68FBD6D}" type="datetimeFigureOut">
              <a:rPr lang="en-IN" smtClean="0"/>
              <a:t>16-03-2023</a:t>
            </a:fld>
            <a:endParaRPr lang="en-IN"/>
          </a:p>
        </p:txBody>
      </p:sp>
      <p:sp>
        <p:nvSpPr>
          <p:cNvPr id="6" name="Footer Placeholder 5">
            <a:extLst>
              <a:ext uri="{FF2B5EF4-FFF2-40B4-BE49-F238E27FC236}">
                <a16:creationId xmlns:a16="http://schemas.microsoft.com/office/drawing/2014/main" id="{8FE121B7-53CE-A905-8F39-38534CCEF7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A2E297-E1C6-2871-AF81-D7BC9DC9F518}"/>
              </a:ext>
            </a:extLst>
          </p:cNvPr>
          <p:cNvSpPr>
            <a:spLocks noGrp="1"/>
          </p:cNvSpPr>
          <p:nvPr>
            <p:ph type="sldNum" sz="quarter" idx="12"/>
          </p:nvPr>
        </p:nvSpPr>
        <p:spPr/>
        <p:txBody>
          <a:bodyPr/>
          <a:lstStyle/>
          <a:p>
            <a:fld id="{CA8A9E35-A7B0-47D8-86C3-6F367852ED96}" type="slidenum">
              <a:rPr lang="en-IN" smtClean="0"/>
              <a:t>‹#›</a:t>
            </a:fld>
            <a:endParaRPr lang="en-IN"/>
          </a:p>
        </p:txBody>
      </p:sp>
    </p:spTree>
    <p:extLst>
      <p:ext uri="{BB962C8B-B14F-4D97-AF65-F5344CB8AC3E}">
        <p14:creationId xmlns:p14="http://schemas.microsoft.com/office/powerpoint/2010/main" val="252783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ED51-7014-6F5E-3DF8-BE501D7D4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013157-C473-BB56-1467-E25F25582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585909-D07C-EB36-32F0-468175228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39F0A6-BED8-6B6C-7DFC-EF06C4FFC245}"/>
              </a:ext>
            </a:extLst>
          </p:cNvPr>
          <p:cNvSpPr>
            <a:spLocks noGrp="1"/>
          </p:cNvSpPr>
          <p:nvPr>
            <p:ph type="dt" sz="half" idx="10"/>
          </p:nvPr>
        </p:nvSpPr>
        <p:spPr/>
        <p:txBody>
          <a:bodyPr/>
          <a:lstStyle/>
          <a:p>
            <a:fld id="{5B5B5227-1184-48CC-AE30-2638B68FBD6D}" type="datetimeFigureOut">
              <a:rPr lang="en-IN" smtClean="0"/>
              <a:t>16-03-2023</a:t>
            </a:fld>
            <a:endParaRPr lang="en-IN"/>
          </a:p>
        </p:txBody>
      </p:sp>
      <p:sp>
        <p:nvSpPr>
          <p:cNvPr id="6" name="Footer Placeholder 5">
            <a:extLst>
              <a:ext uri="{FF2B5EF4-FFF2-40B4-BE49-F238E27FC236}">
                <a16:creationId xmlns:a16="http://schemas.microsoft.com/office/drawing/2014/main" id="{08081F2A-2AEF-A70F-CB8B-B3C2F6AB75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E2DD03-93CD-F987-ECE9-100856BAD0BE}"/>
              </a:ext>
            </a:extLst>
          </p:cNvPr>
          <p:cNvSpPr>
            <a:spLocks noGrp="1"/>
          </p:cNvSpPr>
          <p:nvPr>
            <p:ph type="sldNum" sz="quarter" idx="12"/>
          </p:nvPr>
        </p:nvSpPr>
        <p:spPr/>
        <p:txBody>
          <a:bodyPr/>
          <a:lstStyle/>
          <a:p>
            <a:fld id="{CA8A9E35-A7B0-47D8-86C3-6F367852ED96}" type="slidenum">
              <a:rPr lang="en-IN" smtClean="0"/>
              <a:t>‹#›</a:t>
            </a:fld>
            <a:endParaRPr lang="en-IN"/>
          </a:p>
        </p:txBody>
      </p:sp>
    </p:spTree>
    <p:extLst>
      <p:ext uri="{BB962C8B-B14F-4D97-AF65-F5344CB8AC3E}">
        <p14:creationId xmlns:p14="http://schemas.microsoft.com/office/powerpoint/2010/main" val="307380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3D3BB9-DE82-D1EA-9659-F8B4606890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267D0A-8316-C6AB-7937-B77CDD4E59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1AB2F0-92BB-E52F-97E9-EC8F34AFA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B5227-1184-48CC-AE30-2638B68FBD6D}" type="datetimeFigureOut">
              <a:rPr lang="en-IN" smtClean="0"/>
              <a:t>16-03-2023</a:t>
            </a:fld>
            <a:endParaRPr lang="en-IN"/>
          </a:p>
        </p:txBody>
      </p:sp>
      <p:sp>
        <p:nvSpPr>
          <p:cNvPr id="5" name="Footer Placeholder 4">
            <a:extLst>
              <a:ext uri="{FF2B5EF4-FFF2-40B4-BE49-F238E27FC236}">
                <a16:creationId xmlns:a16="http://schemas.microsoft.com/office/drawing/2014/main" id="{B4D0280E-F243-6FF0-F01A-DD56ED2B18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AC8952-61B2-18CE-08B7-8879FEFD9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A9E35-A7B0-47D8-86C3-6F367852ED96}" type="slidenum">
              <a:rPr lang="en-IN" smtClean="0"/>
              <a:t>‹#›</a:t>
            </a:fld>
            <a:endParaRPr lang="en-IN"/>
          </a:p>
        </p:txBody>
      </p:sp>
    </p:spTree>
    <p:extLst>
      <p:ext uri="{BB962C8B-B14F-4D97-AF65-F5344CB8AC3E}">
        <p14:creationId xmlns:p14="http://schemas.microsoft.com/office/powerpoint/2010/main" val="4212251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towardsdatascience.com/logistic-regression-for-medical-machine-learning-887c133b1ba1" TargetMode="External"/><Relationship Id="rId3" Type="http://schemas.openxmlformats.org/officeDocument/2006/relationships/hyperlink" Target="https://scikit-learn.org/stable/" TargetMode="External"/><Relationship Id="rId7" Type="http://schemas.openxmlformats.org/officeDocument/2006/relationships/hyperlink" Target="https://www.frontiersin.org/articles/10.3389/fcvm.2020.596238/full" TargetMode="External"/><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1.xml"/><Relationship Id="rId6" Type="http://schemas.openxmlformats.org/officeDocument/2006/relationships/hyperlink" Target="https://www.ncbi.nlm.nih.gov/pmc/articles/PMC7901396/" TargetMode="External"/><Relationship Id="rId5" Type="http://schemas.openxmlformats.org/officeDocument/2006/relationships/hyperlink" Target="https://www.ncbi.nlm.nih.gov/pmc/articles/PMC7267457/" TargetMode="External"/><Relationship Id="rId4" Type="http://schemas.openxmlformats.org/officeDocument/2006/relationships/hyperlink" Target="https://www.ncbi.nlm.nih.gov/pmc/articles/PMC7472798/" TargetMode="External"/><Relationship Id="rId9" Type="http://schemas.openxmlformats.org/officeDocument/2006/relationships/hyperlink" Target="https://www.springer.com/gp/book/978303016249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a:extLst>
              <a:ext uri="{FF2B5EF4-FFF2-40B4-BE49-F238E27FC236}">
                <a16:creationId xmlns:a16="http://schemas.microsoft.com/office/drawing/2014/main" id="{FE40ED1C-AF87-BA34-9B12-0D8094A721C2}"/>
              </a:ext>
            </a:extLst>
          </p:cNvPr>
          <p:cNvSpPr>
            <a:spLocks noGrp="1" noChangeArrowheads="1"/>
          </p:cNvSpPr>
          <p:nvPr>
            <p:ph type="subTitle" idx="1"/>
          </p:nvPr>
        </p:nvSpPr>
        <p:spPr>
          <a:xfrm>
            <a:off x="2133600" y="1450181"/>
            <a:ext cx="7924800" cy="3786188"/>
          </a:xfrm>
        </p:spPr>
        <p:txBody>
          <a:bodyPr>
            <a:normAutofit/>
          </a:bodyPr>
          <a:lstStyle/>
          <a:p>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endParaRPr lang="en-US" altLang="en-US"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p:txBody>
      </p:sp>
      <p:sp>
        <p:nvSpPr>
          <p:cNvPr id="7" name="TextBox 6">
            <a:extLst>
              <a:ext uri="{FF2B5EF4-FFF2-40B4-BE49-F238E27FC236}">
                <a16:creationId xmlns:a16="http://schemas.microsoft.com/office/drawing/2014/main" id="{C3B2695B-2DF2-6425-87DB-C22A6F4668FC}"/>
              </a:ext>
            </a:extLst>
          </p:cNvPr>
          <p:cNvSpPr txBox="1"/>
          <p:nvPr/>
        </p:nvSpPr>
        <p:spPr>
          <a:xfrm>
            <a:off x="0" y="6501607"/>
            <a:ext cx="12192000" cy="369888"/>
          </a:xfrm>
          <a:prstGeom prst="rect">
            <a:avLst/>
          </a:prstGeom>
          <a:solidFill>
            <a:schemeClr val="accent5">
              <a:lumMod val="75000"/>
            </a:schemeClr>
          </a:solidFill>
        </p:spPr>
        <p:txBody>
          <a:bodyPr wrap="square">
            <a:spAutoFit/>
          </a:bodyPr>
          <a:lstStyle/>
          <a:p>
            <a:pPr algn="ctr" eaLnBrk="1" hangingPunct="1">
              <a:defRPr/>
            </a:pPr>
            <a:r>
              <a:rPr lang="en-US" b="1" dirty="0">
                <a:solidFill>
                  <a:schemeClr val="bg1">
                    <a:lumMod val="95000"/>
                  </a:schemeClr>
                </a:solidFill>
                <a:latin typeface="Cambria" pitchFamily="18" charset="0"/>
                <a:ea typeface="Cambria" pitchFamily="18" charset="0"/>
              </a:rPr>
              <a:t>Session 2022-23</a:t>
            </a:r>
          </a:p>
        </p:txBody>
      </p:sp>
      <p:sp>
        <p:nvSpPr>
          <p:cNvPr id="6" name="TextBox 5">
            <a:extLst>
              <a:ext uri="{FF2B5EF4-FFF2-40B4-BE49-F238E27FC236}">
                <a16:creationId xmlns:a16="http://schemas.microsoft.com/office/drawing/2014/main" id="{A47AB68F-91B0-D1A5-0A28-9349457C411B}"/>
              </a:ext>
            </a:extLst>
          </p:cNvPr>
          <p:cNvSpPr txBox="1"/>
          <p:nvPr/>
        </p:nvSpPr>
        <p:spPr>
          <a:xfrm>
            <a:off x="0" y="-9283"/>
            <a:ext cx="12204000" cy="456472"/>
          </a:xfrm>
          <a:prstGeom prst="rect">
            <a:avLst/>
          </a:prstGeom>
          <a:solidFill>
            <a:schemeClr val="accent5">
              <a:lumMod val="75000"/>
            </a:schemeClr>
          </a:solidFill>
        </p:spPr>
        <p:txBody>
          <a:bodyPr wrap="square" anchor="b">
            <a:spAutoFit/>
          </a:bodyPr>
          <a:lstStyle/>
          <a:p>
            <a:pPr eaLnBrk="1" hangingPunct="1">
              <a:lnSpc>
                <a:spcPct val="150000"/>
              </a:lnSpc>
              <a:spcBef>
                <a:spcPts val="600"/>
              </a:spcBef>
              <a:defRPr/>
            </a:pPr>
            <a:endParaRPr lang="en-IN" dirty="0">
              <a:solidFill>
                <a:schemeClr val="bg1"/>
              </a:solidFill>
              <a:latin typeface="Cambria" pitchFamily="18" charset="0"/>
              <a:ea typeface="Cambria" pitchFamily="18" charset="0"/>
            </a:endParaRPr>
          </a:p>
        </p:txBody>
      </p:sp>
      <p:sp>
        <p:nvSpPr>
          <p:cNvPr id="14341" name="TextBox 7">
            <a:extLst>
              <a:ext uri="{FF2B5EF4-FFF2-40B4-BE49-F238E27FC236}">
                <a16:creationId xmlns:a16="http://schemas.microsoft.com/office/drawing/2014/main" id="{F3D15FF0-CB1B-BDDA-2A48-9E1AAB5A9C2C}"/>
              </a:ext>
            </a:extLst>
          </p:cNvPr>
          <p:cNvSpPr txBox="1">
            <a:spLocks noChangeArrowheads="1"/>
          </p:cNvSpPr>
          <p:nvPr/>
        </p:nvSpPr>
        <p:spPr bwMode="auto">
          <a:xfrm>
            <a:off x="1572816" y="2898775"/>
            <a:ext cx="8763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dirty="0">
                <a:latin typeface="Calibri "/>
                <a:ea typeface="Cambria" panose="02040503050406030204" pitchFamily="18" charset="0"/>
                <a:cs typeface="Cambria" panose="02040503050406030204" pitchFamily="18" charset="0"/>
              </a:rPr>
              <a:t>Department of Information Technology</a:t>
            </a:r>
          </a:p>
          <a:p>
            <a:pPr algn="ctr" eaLnBrk="1" hangingPunct="1">
              <a:spcBef>
                <a:spcPct val="0"/>
              </a:spcBef>
              <a:buFontTx/>
              <a:buNone/>
            </a:pPr>
            <a:r>
              <a:rPr lang="en-US" altLang="en-US" sz="1800" b="1" dirty="0" err="1">
                <a:latin typeface="Calibri "/>
                <a:ea typeface="Cambria" panose="02040503050406030204" pitchFamily="18" charset="0"/>
                <a:cs typeface="Cambria" panose="02040503050406030204" pitchFamily="18" charset="0"/>
              </a:rPr>
              <a:t>Yeshwantrao</a:t>
            </a:r>
            <a:r>
              <a:rPr lang="en-US" altLang="en-US" sz="1800" b="1" dirty="0">
                <a:latin typeface="Calibri "/>
                <a:ea typeface="Cambria" panose="02040503050406030204" pitchFamily="18" charset="0"/>
                <a:cs typeface="Cambria" panose="02040503050406030204" pitchFamily="18" charset="0"/>
              </a:rPr>
              <a:t> Chavan College of Engineering, Nagpur</a:t>
            </a:r>
          </a:p>
          <a:p>
            <a:pPr algn="ctr" eaLnBrk="1" hangingPunct="1">
              <a:spcBef>
                <a:spcPct val="0"/>
              </a:spcBef>
              <a:buFontTx/>
              <a:buNone/>
            </a:pPr>
            <a:endParaRPr lang="en-US" altLang="en-US" sz="1800" b="1" dirty="0">
              <a:latin typeface="Calibri "/>
              <a:ea typeface="Cambria" panose="02040503050406030204" pitchFamily="18" charset="0"/>
              <a:cs typeface="Cambria" panose="02040503050406030204" pitchFamily="18" charset="0"/>
            </a:endParaRPr>
          </a:p>
          <a:p>
            <a:pPr algn="ctr" eaLnBrk="1" hangingPunct="1">
              <a:spcBef>
                <a:spcPct val="0"/>
              </a:spcBef>
              <a:buFontTx/>
              <a:buNone/>
            </a:pPr>
            <a:endParaRPr lang="en-US" altLang="en-US" sz="1800" b="1" dirty="0">
              <a:latin typeface="Calibri "/>
              <a:ea typeface="Cambria" panose="02040503050406030204" pitchFamily="18" charset="0"/>
              <a:cs typeface="Cambria" panose="02040503050406030204" pitchFamily="18" charset="0"/>
            </a:endParaRPr>
          </a:p>
          <a:p>
            <a:pPr algn="ctr" eaLnBrk="1" hangingPunct="1">
              <a:spcBef>
                <a:spcPct val="0"/>
              </a:spcBef>
              <a:buFontTx/>
              <a:buNone/>
            </a:pPr>
            <a:endParaRPr lang="en-US" altLang="en-US" sz="1800" b="1" dirty="0">
              <a:latin typeface="Calibri "/>
              <a:ea typeface="Cambria" panose="02040503050406030204" pitchFamily="18" charset="0"/>
              <a:cs typeface="Cambria" panose="02040503050406030204" pitchFamily="18" charset="0"/>
            </a:endParaRPr>
          </a:p>
          <a:p>
            <a:pPr algn="ctr" eaLnBrk="1" hangingPunct="1">
              <a:spcBef>
                <a:spcPct val="0"/>
              </a:spcBef>
              <a:buFontTx/>
              <a:buNone/>
            </a:pPr>
            <a:r>
              <a:rPr lang="en-US" altLang="en-US" sz="1800" b="1" u="sng" dirty="0">
                <a:latin typeface="Calibri "/>
                <a:ea typeface="Cambria" panose="02040503050406030204" pitchFamily="18" charset="0"/>
                <a:cs typeface="Cambria" panose="02040503050406030204" pitchFamily="18" charset="0"/>
              </a:rPr>
              <a:t>TOPIC NAME </a:t>
            </a:r>
            <a:r>
              <a:rPr lang="en-US" altLang="en-US" sz="1800" b="1" dirty="0">
                <a:latin typeface="Calibri "/>
                <a:ea typeface="Cambria" panose="02040503050406030204" pitchFamily="18" charset="0"/>
                <a:cs typeface="Cambria" panose="02040503050406030204" pitchFamily="18" charset="0"/>
              </a:rPr>
              <a:t>:- Heart Disease Prediction (Using Logistic Regression)</a:t>
            </a:r>
          </a:p>
          <a:p>
            <a:pPr algn="ctr" eaLnBrk="1" hangingPunct="1">
              <a:spcBef>
                <a:spcPct val="0"/>
              </a:spcBef>
              <a:buFontTx/>
              <a:buNone/>
            </a:pPr>
            <a:endParaRPr lang="en-US" altLang="en-US" sz="1800" b="1" dirty="0">
              <a:latin typeface="Calibri "/>
              <a:ea typeface="Cambria" panose="02040503050406030204" pitchFamily="18" charset="0"/>
              <a:cs typeface="Cambria" panose="02040503050406030204" pitchFamily="18" charset="0"/>
            </a:endParaRPr>
          </a:p>
          <a:p>
            <a:pPr algn="ctr" eaLnBrk="1" hangingPunct="1">
              <a:spcBef>
                <a:spcPct val="0"/>
              </a:spcBef>
              <a:buFontTx/>
              <a:buNone/>
            </a:pPr>
            <a:r>
              <a:rPr lang="en-US" altLang="en-US" sz="1800" b="1" dirty="0">
                <a:latin typeface="Calibri "/>
                <a:ea typeface="Cambria" panose="02040503050406030204" pitchFamily="18" charset="0"/>
                <a:cs typeface="Cambria" panose="02040503050406030204" pitchFamily="18" charset="0"/>
              </a:rPr>
              <a:t>Presented By Name :- Atharva Bhedodkar</a:t>
            </a:r>
          </a:p>
          <a:p>
            <a:pPr algn="ctr" eaLnBrk="1" hangingPunct="1">
              <a:spcBef>
                <a:spcPct val="0"/>
              </a:spcBef>
              <a:buFontTx/>
              <a:buNone/>
            </a:pPr>
            <a:r>
              <a:rPr lang="en-US" altLang="en-US" sz="1800" b="1" dirty="0">
                <a:latin typeface="Calibri "/>
                <a:ea typeface="Cambria" panose="02040503050406030204" pitchFamily="18" charset="0"/>
                <a:cs typeface="Cambria" panose="02040503050406030204" pitchFamily="18" charset="0"/>
              </a:rPr>
              <a:t>Roll No :- 38</a:t>
            </a:r>
          </a:p>
          <a:p>
            <a:pPr algn="ctr" eaLnBrk="1" hangingPunct="1">
              <a:spcBef>
                <a:spcPct val="0"/>
              </a:spcBef>
              <a:buFontTx/>
              <a:buNone/>
            </a:pPr>
            <a:r>
              <a:rPr lang="en-US" altLang="en-US" sz="1800" b="1" dirty="0">
                <a:latin typeface="Calibri "/>
                <a:ea typeface="Cambria" panose="02040503050406030204" pitchFamily="18" charset="0"/>
                <a:cs typeface="Cambria" panose="02040503050406030204" pitchFamily="18" charset="0"/>
              </a:rPr>
              <a:t>Section :-A</a:t>
            </a:r>
          </a:p>
          <a:p>
            <a:pPr algn="ctr" eaLnBrk="1" hangingPunct="1">
              <a:spcBef>
                <a:spcPct val="0"/>
              </a:spcBef>
              <a:buFontTx/>
              <a:buNone/>
            </a:pPr>
            <a:r>
              <a:rPr lang="en-US" altLang="en-US" sz="1800" b="1" dirty="0">
                <a:latin typeface="Calibri "/>
                <a:ea typeface="Cambria" panose="02040503050406030204" pitchFamily="18" charset="0"/>
                <a:cs typeface="Cambria" panose="02040503050406030204" pitchFamily="18" charset="0"/>
              </a:rPr>
              <a:t>Reg No :- 20011077</a:t>
            </a:r>
          </a:p>
          <a:p>
            <a:pPr algn="ctr" eaLnBrk="1" hangingPunct="1">
              <a:spcBef>
                <a:spcPct val="0"/>
              </a:spcBef>
              <a:buFontTx/>
              <a:buNone/>
            </a:pPr>
            <a:endParaRPr lang="en-US" sz="1800" b="1" dirty="0">
              <a:effectLst/>
              <a:latin typeface="Times New Roman" panose="02020603050405020304" pitchFamily="18" charset="0"/>
              <a:ea typeface="Cambria" panose="02040503050406030204" pitchFamily="18" charset="0"/>
            </a:endParaRPr>
          </a:p>
          <a:p>
            <a:pPr algn="ctr" eaLnBrk="1" hangingPunct="1">
              <a:spcBef>
                <a:spcPct val="0"/>
              </a:spcBef>
              <a:buFontTx/>
              <a:buNone/>
            </a:pPr>
            <a:endParaRPr lang="en-US" sz="1800" b="1" dirty="0">
              <a:latin typeface="Times New Roman" panose="02020603050405020304" pitchFamily="18" charset="0"/>
              <a:ea typeface="Cambria" panose="02040503050406030204" pitchFamily="18" charset="0"/>
            </a:endParaRPr>
          </a:p>
          <a:p>
            <a:pPr algn="ctr" eaLnBrk="1" hangingPunct="1">
              <a:spcBef>
                <a:spcPct val="0"/>
              </a:spcBef>
              <a:buFontTx/>
              <a:buNone/>
            </a:pPr>
            <a:r>
              <a:rPr lang="en-US" sz="1800" dirty="0">
                <a:effectLst/>
                <a:latin typeface="Times New Roman" panose="02020603050405020304" pitchFamily="18" charset="0"/>
                <a:ea typeface="Times New Roman" panose="02020603050405020304" pitchFamily="18" charset="0"/>
              </a:rPr>
              <a:t> </a:t>
            </a:r>
            <a:endParaRPr lang="en-US" altLang="en-US" sz="1800" b="1" dirty="0">
              <a:latin typeface="Cambria" panose="02040503050406030204" pitchFamily="18" charset="0"/>
              <a:ea typeface="Cambria" panose="02040503050406030204" pitchFamily="18" charset="0"/>
              <a:cs typeface="Cambria" panose="02040503050406030204" pitchFamily="18" charset="0"/>
            </a:endParaRPr>
          </a:p>
        </p:txBody>
      </p:sp>
      <p:pic>
        <p:nvPicPr>
          <p:cNvPr id="14342" name="Picture 8">
            <a:extLst>
              <a:ext uri="{FF2B5EF4-FFF2-40B4-BE49-F238E27FC236}">
                <a16:creationId xmlns:a16="http://schemas.microsoft.com/office/drawing/2014/main" id="{6840EB2B-03FA-7012-EE20-36F2235A039C}"/>
              </a:ext>
            </a:extLst>
          </p:cNvPr>
          <p:cNvPicPr>
            <a:picLocks noChangeAspect="1" noChangeArrowheads="1"/>
          </p:cNvPicPr>
          <p:nvPr/>
        </p:nvPicPr>
        <p:blipFill>
          <a:blip r:embed="rId2">
            <a:lum bright="12000"/>
            <a:extLst>
              <a:ext uri="{28A0092B-C50C-407E-A947-70E740481C1C}">
                <a14:useLocalDpi xmlns:a14="http://schemas.microsoft.com/office/drawing/2010/main" val="0"/>
              </a:ext>
            </a:extLst>
          </a:blip>
          <a:srcRect/>
          <a:stretch>
            <a:fillRect/>
          </a:stretch>
        </p:blipFill>
        <p:spPr bwMode="auto">
          <a:xfrm>
            <a:off x="4464845" y="653046"/>
            <a:ext cx="2978943" cy="211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a:extLst>
              <a:ext uri="{FF2B5EF4-FFF2-40B4-BE49-F238E27FC236}">
                <a16:creationId xmlns:a16="http://schemas.microsoft.com/office/drawing/2014/main" id="{FE40ED1C-AF87-BA34-9B12-0D8094A721C2}"/>
              </a:ext>
            </a:extLst>
          </p:cNvPr>
          <p:cNvSpPr>
            <a:spLocks noGrp="1" noChangeArrowheads="1"/>
          </p:cNvSpPr>
          <p:nvPr>
            <p:ph type="subTitle" idx="1"/>
          </p:nvPr>
        </p:nvSpPr>
        <p:spPr>
          <a:xfrm>
            <a:off x="104043" y="739690"/>
            <a:ext cx="11983914" cy="5450096"/>
          </a:xfrm>
        </p:spPr>
        <p:txBody>
          <a:bodyPr>
            <a:normAutofit fontScale="25000" lnSpcReduction="20000"/>
          </a:bodyPr>
          <a:lstStyle/>
          <a:p>
            <a:pPr algn="just">
              <a:lnSpc>
                <a:spcPct val="120000"/>
              </a:lnSpc>
              <a:spcBef>
                <a:spcPts val="600"/>
              </a:spcBef>
              <a:spcAft>
                <a:spcPts val="600"/>
              </a:spcAft>
            </a:pPr>
            <a:r>
              <a:rPr lang="en-US" sz="7200" dirty="0"/>
              <a:t>Logistic Regression is a popular machine learning algorithm used for classification problems, where the output variable is a categorical variable, and the goal is to predict the probability of the input variables belonging to one of the possible categories. </a:t>
            </a:r>
            <a:r>
              <a:rPr lang="en-US" sz="7200" b="1" dirty="0"/>
              <a:t>Some common usages of logistic regression include:</a:t>
            </a:r>
          </a:p>
          <a:p>
            <a:pPr marL="540000" indent="-540000" algn="just">
              <a:lnSpc>
                <a:spcPct val="120000"/>
              </a:lnSpc>
              <a:buFont typeface="+mj-lt"/>
              <a:buAutoNum type="arabicPeriod"/>
            </a:pPr>
            <a:r>
              <a:rPr lang="en-US" sz="6400" dirty="0"/>
              <a:t>Binary Classification: Logistic Regression is used extensively for binary classification problems, where the output variable can    take only two values (0 or 1). For example, predicting whether a customer will churn or not, based on their previous behavior and demographics.</a:t>
            </a:r>
          </a:p>
          <a:p>
            <a:pPr marL="540000" indent="-540000" algn="just">
              <a:lnSpc>
                <a:spcPct val="120000"/>
              </a:lnSpc>
              <a:buFont typeface="+mj-lt"/>
              <a:buAutoNum type="arabicPeriod"/>
            </a:pPr>
            <a:r>
              <a:rPr lang="en-US" sz="6400" dirty="0"/>
              <a:t>Multiclass Classification: Logistic Regression can be extended to solve multiclass classification problems, where the output variable can take more than two values. One common approach is to use a variant of logistic regression called "</a:t>
            </a:r>
            <a:r>
              <a:rPr lang="en-US" sz="6400" dirty="0" err="1"/>
              <a:t>softmax</a:t>
            </a:r>
            <a:r>
              <a:rPr lang="en-US" sz="6400" dirty="0"/>
              <a:t> regression," which assigns probabilities to each class and selects the class with the highest probability.</a:t>
            </a:r>
          </a:p>
          <a:p>
            <a:pPr marL="540000" indent="-540000" algn="just">
              <a:lnSpc>
                <a:spcPct val="120000"/>
              </a:lnSpc>
              <a:buFont typeface="+mj-lt"/>
              <a:buAutoNum type="arabicPeriod"/>
            </a:pPr>
            <a:r>
              <a:rPr lang="en-US" sz="6400" dirty="0"/>
              <a:t>Probabilistic Modeling: Logistic Regression can be used as a probabilistic model to estimate the probability of an event occurring based on input features. For example, predicting the probability of a patient having a particular disease based on their symptoms and medical history.</a:t>
            </a:r>
          </a:p>
          <a:p>
            <a:pPr marL="540000" indent="-540000" algn="just">
              <a:lnSpc>
                <a:spcPct val="120000"/>
              </a:lnSpc>
              <a:buFont typeface="+mj-lt"/>
              <a:buAutoNum type="arabicPeriod"/>
            </a:pPr>
            <a:r>
              <a:rPr lang="en-US" sz="6400" dirty="0"/>
              <a:t>Risk Assessment: Logistic Regression can be used to assess risk in various domains, such as finance, insurance, and healthcare. For example, predicting the probability of a borrower defaulting on a loan based on their credit score and financial history.</a:t>
            </a:r>
          </a:p>
          <a:p>
            <a:pPr marL="540000" indent="-540000" algn="just">
              <a:lnSpc>
                <a:spcPct val="120000"/>
              </a:lnSpc>
              <a:buFont typeface="+mj-lt"/>
              <a:buAutoNum type="arabicPeriod"/>
            </a:pPr>
            <a:r>
              <a:rPr lang="en-US" sz="6400" dirty="0"/>
              <a:t>Marketing: Logistic Regression can be used to identify the factors that influence customer behavior, such as buying patterns and product preferences. This can help    businesses target their marketing efforts more effectively and optimize their advertising campaigns.</a:t>
            </a:r>
          </a:p>
          <a:p>
            <a:pPr algn="just">
              <a:spcBef>
                <a:spcPts val="2400"/>
              </a:spcBef>
            </a:pPr>
            <a:r>
              <a:rPr lang="en-US" sz="7200" dirty="0"/>
              <a:t>Overall, Logistic Regression is a versatile machine learning algorithm that can be used for a wide range of applications where classification and probabilistic modeling are required.</a:t>
            </a:r>
          </a:p>
          <a:p>
            <a:pPr algn="l"/>
            <a:endParaRPr lang="en-US" sz="7200" dirty="0"/>
          </a:p>
          <a:p>
            <a:pPr algn="l"/>
            <a:endParaRPr lang="en-US" sz="7200" dirty="0"/>
          </a:p>
          <a:p>
            <a:br>
              <a:rPr lang="en-US" sz="7200" dirty="0"/>
            </a:br>
            <a:endParaRPr lang="en-US" sz="7200" dirty="0"/>
          </a:p>
          <a:p>
            <a:pPr marL="342900" indent="-342900" algn="l">
              <a:buFont typeface="+mj-lt"/>
              <a:buAutoNum type="arabicPeriod"/>
            </a:pPr>
            <a:endParaRPr lang="en-US" sz="7200" dirty="0"/>
          </a:p>
          <a:p>
            <a:pPr algn="l"/>
            <a:endParaRPr lang="en-US" sz="7200" dirty="0"/>
          </a:p>
          <a:p>
            <a:pPr algn="l"/>
            <a:endParaRPr lang="en-US" sz="7200" dirty="0"/>
          </a:p>
          <a:p>
            <a:pPr algn="l"/>
            <a:endParaRPr lang="en-US" sz="7200" dirty="0"/>
          </a:p>
          <a:p>
            <a:br>
              <a:rPr lang="en-US" sz="1400" dirty="0"/>
            </a:br>
            <a:endParaRPr lang="en-US" sz="1800" dirty="0"/>
          </a:p>
          <a:p>
            <a:pPr marL="342900" indent="-342900" algn="l">
              <a:buFont typeface="+mj-lt"/>
              <a:buAutoNum type="arabicPeriod"/>
            </a:pPr>
            <a:endParaRPr lang="en-US" sz="1800" dirty="0"/>
          </a:p>
          <a:p>
            <a:pPr marL="342900" indent="-342900" algn="l">
              <a:buFont typeface="+mj-lt"/>
              <a:buAutoNum type="arabicPeriod"/>
            </a:pPr>
            <a:endParaRPr lang="en-US" sz="1800" dirty="0"/>
          </a:p>
          <a:p>
            <a:pPr marL="342900" indent="-342900" algn="l">
              <a:buFont typeface="+mj-lt"/>
              <a:buAutoNum type="arabicParenR"/>
            </a:pPr>
            <a:endParaRPr lang="en-US" dirty="0"/>
          </a:p>
          <a:p>
            <a:pPr algn="l"/>
            <a:endParaRPr lang="en-US" dirty="0"/>
          </a:p>
          <a:p>
            <a:pPr algn="l"/>
            <a:endParaRPr lang="en-US" altLang="en-US" sz="1800" dirty="0"/>
          </a:p>
          <a:p>
            <a:pPr eaLnBrk="1" hangingPunct="1"/>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endParaRPr lang="en-US" altLang="en-US"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p:txBody>
      </p:sp>
      <p:sp>
        <p:nvSpPr>
          <p:cNvPr id="7" name="TextBox 6">
            <a:extLst>
              <a:ext uri="{FF2B5EF4-FFF2-40B4-BE49-F238E27FC236}">
                <a16:creationId xmlns:a16="http://schemas.microsoft.com/office/drawing/2014/main" id="{C3B2695B-2DF2-6425-87DB-C22A6F4668FC}"/>
              </a:ext>
            </a:extLst>
          </p:cNvPr>
          <p:cNvSpPr txBox="1"/>
          <p:nvPr/>
        </p:nvSpPr>
        <p:spPr>
          <a:xfrm>
            <a:off x="0" y="6501607"/>
            <a:ext cx="12192000" cy="369888"/>
          </a:xfrm>
          <a:prstGeom prst="rect">
            <a:avLst/>
          </a:prstGeom>
          <a:solidFill>
            <a:schemeClr val="accent5">
              <a:lumMod val="75000"/>
            </a:schemeClr>
          </a:solidFill>
        </p:spPr>
        <p:txBody>
          <a:bodyPr wrap="square">
            <a:spAutoFit/>
          </a:bodyPr>
          <a:lstStyle/>
          <a:p>
            <a:pPr algn="ctr" eaLnBrk="1" hangingPunct="1">
              <a:defRPr/>
            </a:pPr>
            <a:r>
              <a:rPr lang="en-US" b="1" dirty="0">
                <a:solidFill>
                  <a:schemeClr val="bg1">
                    <a:lumMod val="95000"/>
                  </a:schemeClr>
                </a:solidFill>
                <a:latin typeface="Cambria" pitchFamily="18" charset="0"/>
                <a:ea typeface="Cambria" pitchFamily="18" charset="0"/>
              </a:rPr>
              <a:t>Session 2022-23</a:t>
            </a:r>
          </a:p>
        </p:txBody>
      </p:sp>
      <p:sp>
        <p:nvSpPr>
          <p:cNvPr id="6" name="TextBox 5">
            <a:extLst>
              <a:ext uri="{FF2B5EF4-FFF2-40B4-BE49-F238E27FC236}">
                <a16:creationId xmlns:a16="http://schemas.microsoft.com/office/drawing/2014/main" id="{A47AB68F-91B0-D1A5-0A28-9349457C411B}"/>
              </a:ext>
            </a:extLst>
          </p:cNvPr>
          <p:cNvSpPr txBox="1"/>
          <p:nvPr/>
        </p:nvSpPr>
        <p:spPr>
          <a:xfrm>
            <a:off x="0" y="0"/>
            <a:ext cx="12204000" cy="739690"/>
          </a:xfrm>
          <a:prstGeom prst="rect">
            <a:avLst/>
          </a:prstGeom>
          <a:solidFill>
            <a:schemeClr val="accent5">
              <a:lumMod val="75000"/>
            </a:schemeClr>
          </a:solidFill>
        </p:spPr>
        <p:txBody>
          <a:bodyPr wrap="square" anchor="b">
            <a:spAutoFit/>
          </a:bodyPr>
          <a:lstStyle/>
          <a:p>
            <a:pPr eaLnBrk="1" hangingPunct="1">
              <a:lnSpc>
                <a:spcPct val="150000"/>
              </a:lnSpc>
              <a:spcBef>
                <a:spcPts val="600"/>
              </a:spcBef>
              <a:defRPr/>
            </a:pPr>
            <a:r>
              <a:rPr lang="en-IN" b="1" dirty="0">
                <a:solidFill>
                  <a:schemeClr val="bg1"/>
                </a:solidFill>
                <a:latin typeface="Cambria" pitchFamily="18" charset="0"/>
                <a:ea typeface="Cambria" pitchFamily="18" charset="0"/>
              </a:rPr>
              <a:t>                                                                                                      </a:t>
            </a:r>
            <a:r>
              <a:rPr lang="en-IN" sz="3200" b="1" dirty="0">
                <a:solidFill>
                  <a:schemeClr val="bg1"/>
                </a:solidFill>
                <a:latin typeface="Cambria" pitchFamily="18" charset="0"/>
                <a:ea typeface="Cambria" pitchFamily="18" charset="0"/>
              </a:rPr>
              <a:t>USAGE</a:t>
            </a:r>
          </a:p>
        </p:txBody>
      </p:sp>
    </p:spTree>
    <p:extLst>
      <p:ext uri="{BB962C8B-B14F-4D97-AF65-F5344CB8AC3E}">
        <p14:creationId xmlns:p14="http://schemas.microsoft.com/office/powerpoint/2010/main" val="23401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a:extLst>
              <a:ext uri="{FF2B5EF4-FFF2-40B4-BE49-F238E27FC236}">
                <a16:creationId xmlns:a16="http://schemas.microsoft.com/office/drawing/2014/main" id="{FE40ED1C-AF87-BA34-9B12-0D8094A721C2}"/>
              </a:ext>
            </a:extLst>
          </p:cNvPr>
          <p:cNvSpPr>
            <a:spLocks noGrp="1" noChangeArrowheads="1"/>
          </p:cNvSpPr>
          <p:nvPr>
            <p:ph type="subTitle" idx="1"/>
          </p:nvPr>
        </p:nvSpPr>
        <p:spPr>
          <a:xfrm>
            <a:off x="1" y="814387"/>
            <a:ext cx="12192000" cy="5217136"/>
          </a:xfrm>
        </p:spPr>
        <p:txBody>
          <a:bodyPr>
            <a:normAutofit fontScale="62500" lnSpcReduction="20000"/>
          </a:bodyPr>
          <a:lstStyle/>
          <a:p>
            <a:pPr algn="just">
              <a:lnSpc>
                <a:spcPct val="120000"/>
              </a:lnSpc>
            </a:pPr>
            <a:r>
              <a:rPr lang="en-US" sz="2900" dirty="0">
                <a:effectLst/>
                <a:ea typeface="Times New Roman" panose="02020603050405020304" pitchFamily="18" charset="0"/>
              </a:rPr>
              <a:t>The dataset has been taken from Kaggle. In dataset there are 14 attributes of a human body like </a:t>
            </a:r>
            <a:r>
              <a:rPr lang="en-IN" sz="2900" b="0" i="0" u="none" strike="noStrike" dirty="0">
                <a:solidFill>
                  <a:srgbClr val="000000"/>
                </a:solidFill>
                <a:effectLst/>
              </a:rPr>
              <a:t>age</a:t>
            </a:r>
            <a:r>
              <a:rPr lang="en-IN" sz="2900" dirty="0"/>
              <a:t> ,</a:t>
            </a:r>
            <a:r>
              <a:rPr lang="en-IN" sz="2900" b="0" i="0" u="none" strike="noStrike" dirty="0">
                <a:solidFill>
                  <a:srgbClr val="000000"/>
                </a:solidFill>
                <a:effectLst/>
              </a:rPr>
              <a:t>sex</a:t>
            </a:r>
            <a:r>
              <a:rPr lang="en-IN" sz="2900" dirty="0"/>
              <a:t> ,</a:t>
            </a:r>
            <a:r>
              <a:rPr lang="en-IN" sz="2900" b="0" i="0" u="none" strike="noStrike" dirty="0">
                <a:solidFill>
                  <a:srgbClr val="000000"/>
                </a:solidFill>
                <a:effectLst/>
              </a:rPr>
              <a:t>cp</a:t>
            </a:r>
            <a:r>
              <a:rPr lang="en-IN" sz="2900" dirty="0"/>
              <a:t> </a:t>
            </a:r>
            <a:r>
              <a:rPr lang="en-IN" sz="2900" b="0" i="0" u="none" strike="noStrike" dirty="0" err="1">
                <a:solidFill>
                  <a:srgbClr val="000000"/>
                </a:solidFill>
                <a:effectLst/>
              </a:rPr>
              <a:t>trestbps</a:t>
            </a:r>
            <a:r>
              <a:rPr lang="en-IN" sz="2900" b="0" i="0" u="none" strike="noStrike" dirty="0">
                <a:solidFill>
                  <a:srgbClr val="000000"/>
                </a:solidFill>
                <a:effectLst/>
              </a:rPr>
              <a:t>,</a:t>
            </a:r>
            <a:r>
              <a:rPr lang="en-IN" sz="2900" dirty="0"/>
              <a:t> </a:t>
            </a:r>
            <a:r>
              <a:rPr lang="en-IN" sz="2900" b="0" i="0" u="none" strike="noStrike" dirty="0" err="1">
                <a:solidFill>
                  <a:srgbClr val="000000"/>
                </a:solidFill>
                <a:effectLst/>
              </a:rPr>
              <a:t>chol</a:t>
            </a:r>
            <a:r>
              <a:rPr lang="en-IN" sz="2900" b="0" i="0" u="none" strike="noStrike" dirty="0">
                <a:solidFill>
                  <a:srgbClr val="000000"/>
                </a:solidFill>
                <a:effectLst/>
              </a:rPr>
              <a:t>,</a:t>
            </a:r>
            <a:r>
              <a:rPr lang="en-IN" sz="2900" dirty="0"/>
              <a:t> </a:t>
            </a:r>
            <a:r>
              <a:rPr lang="en-IN" sz="2900" b="0" i="0" u="none" strike="noStrike" dirty="0" err="1">
                <a:solidFill>
                  <a:srgbClr val="000000"/>
                </a:solidFill>
                <a:effectLst/>
              </a:rPr>
              <a:t>fbs</a:t>
            </a:r>
            <a:r>
              <a:rPr lang="en-IN" sz="2900" b="0" i="0" u="none" strike="noStrike" dirty="0">
                <a:solidFill>
                  <a:srgbClr val="000000"/>
                </a:solidFill>
                <a:effectLst/>
              </a:rPr>
              <a:t>,</a:t>
            </a:r>
            <a:r>
              <a:rPr lang="en-IN" sz="2900" dirty="0"/>
              <a:t> </a:t>
            </a:r>
            <a:r>
              <a:rPr lang="en-IN" sz="2900" b="0" i="0" u="none" strike="noStrike" dirty="0" err="1">
                <a:solidFill>
                  <a:srgbClr val="000000"/>
                </a:solidFill>
                <a:effectLst/>
              </a:rPr>
              <a:t>restecg</a:t>
            </a:r>
            <a:r>
              <a:rPr lang="en-IN" sz="2900" b="0" i="0" u="none" strike="noStrike" dirty="0">
                <a:solidFill>
                  <a:srgbClr val="000000"/>
                </a:solidFill>
                <a:effectLst/>
              </a:rPr>
              <a:t>,</a:t>
            </a:r>
            <a:r>
              <a:rPr lang="en-IN" sz="2900" dirty="0"/>
              <a:t> </a:t>
            </a:r>
            <a:r>
              <a:rPr lang="en-IN" sz="2900" b="0" i="0" u="none" strike="noStrike" dirty="0" err="1">
                <a:solidFill>
                  <a:srgbClr val="000000"/>
                </a:solidFill>
                <a:effectLst/>
              </a:rPr>
              <a:t>thalach</a:t>
            </a:r>
            <a:r>
              <a:rPr lang="en-IN" sz="2900" b="0" i="0" u="none" strike="noStrike" dirty="0">
                <a:solidFill>
                  <a:srgbClr val="000000"/>
                </a:solidFill>
                <a:effectLst/>
              </a:rPr>
              <a:t>,</a:t>
            </a:r>
            <a:r>
              <a:rPr lang="en-IN" sz="2900" dirty="0"/>
              <a:t> </a:t>
            </a:r>
            <a:r>
              <a:rPr lang="en-IN" sz="2900" b="0" i="0" u="none" strike="noStrike" dirty="0" err="1">
                <a:solidFill>
                  <a:srgbClr val="000000"/>
                </a:solidFill>
                <a:effectLst/>
              </a:rPr>
              <a:t>exang</a:t>
            </a:r>
            <a:r>
              <a:rPr lang="en-IN" sz="2900" b="0" i="0" u="none" strike="noStrike" dirty="0">
                <a:solidFill>
                  <a:srgbClr val="000000"/>
                </a:solidFill>
                <a:effectLst/>
              </a:rPr>
              <a:t>,</a:t>
            </a:r>
            <a:r>
              <a:rPr lang="en-IN" sz="2900" dirty="0"/>
              <a:t> </a:t>
            </a:r>
            <a:r>
              <a:rPr lang="en-IN" sz="2900" b="0" i="0" u="none" strike="noStrike" dirty="0" err="1">
                <a:solidFill>
                  <a:srgbClr val="000000"/>
                </a:solidFill>
                <a:effectLst/>
              </a:rPr>
              <a:t>oldpeak</a:t>
            </a:r>
            <a:r>
              <a:rPr lang="en-IN" sz="2900" b="0" i="0" u="none" strike="noStrike" dirty="0">
                <a:solidFill>
                  <a:srgbClr val="000000"/>
                </a:solidFill>
                <a:effectLst/>
              </a:rPr>
              <a:t>,</a:t>
            </a:r>
            <a:r>
              <a:rPr lang="en-IN" sz="2900" dirty="0"/>
              <a:t> </a:t>
            </a:r>
            <a:r>
              <a:rPr lang="en-IN" sz="2900" b="0" i="0" u="none" strike="noStrike" dirty="0">
                <a:solidFill>
                  <a:srgbClr val="000000"/>
                </a:solidFill>
                <a:effectLst/>
              </a:rPr>
              <a:t>slope,</a:t>
            </a:r>
            <a:r>
              <a:rPr lang="en-IN" sz="2900" dirty="0"/>
              <a:t> </a:t>
            </a:r>
            <a:r>
              <a:rPr lang="en-IN" sz="2900" b="0" i="0" u="none" strike="noStrike" dirty="0">
                <a:solidFill>
                  <a:srgbClr val="000000"/>
                </a:solidFill>
                <a:effectLst/>
              </a:rPr>
              <a:t>ca,</a:t>
            </a:r>
            <a:r>
              <a:rPr lang="en-IN" sz="2900" dirty="0"/>
              <a:t> </a:t>
            </a:r>
            <a:r>
              <a:rPr lang="en-IN" sz="2900" b="0" i="0" u="none" strike="noStrike" dirty="0" err="1">
                <a:solidFill>
                  <a:srgbClr val="000000"/>
                </a:solidFill>
                <a:effectLst/>
              </a:rPr>
              <a:t>thal</a:t>
            </a:r>
            <a:r>
              <a:rPr lang="en-IN" sz="2900" b="0" i="0" u="none" strike="noStrike" dirty="0">
                <a:solidFill>
                  <a:srgbClr val="000000"/>
                </a:solidFill>
                <a:effectLst/>
              </a:rPr>
              <a:t>,</a:t>
            </a:r>
            <a:r>
              <a:rPr lang="en-IN" sz="2900" dirty="0"/>
              <a:t> </a:t>
            </a:r>
            <a:r>
              <a:rPr lang="en-IN" sz="2900" b="0" i="0" u="none" strike="noStrike" dirty="0">
                <a:solidFill>
                  <a:srgbClr val="000000"/>
                </a:solidFill>
                <a:effectLst/>
              </a:rPr>
              <a:t>target</a:t>
            </a:r>
            <a:r>
              <a:rPr lang="en-IN" sz="2900" dirty="0"/>
              <a:t> </a:t>
            </a:r>
            <a:r>
              <a:rPr lang="en-US" sz="2900" dirty="0">
                <a:effectLst/>
                <a:ea typeface="Times New Roman" panose="02020603050405020304" pitchFamily="18" charset="0"/>
              </a:rPr>
              <a:t>. On the basis of these 14 attributes we have predicted the heart disease.</a:t>
            </a:r>
            <a:r>
              <a:rPr lang="en-US" sz="2900" dirty="0"/>
              <a:t> </a:t>
            </a:r>
          </a:p>
          <a:p>
            <a:pPr algn="l"/>
            <a:endParaRPr lang="en-US" sz="2300" dirty="0"/>
          </a:p>
          <a:p>
            <a:br>
              <a:rPr lang="en-US" sz="7200" dirty="0"/>
            </a:br>
            <a:endParaRPr lang="en-US" sz="7200" dirty="0"/>
          </a:p>
          <a:p>
            <a:pPr marL="342900" indent="-342900" algn="l">
              <a:buFont typeface="+mj-lt"/>
              <a:buAutoNum type="arabicPeriod"/>
            </a:pPr>
            <a:endParaRPr lang="en-US" sz="7200" dirty="0"/>
          </a:p>
          <a:p>
            <a:pPr algn="l"/>
            <a:endParaRPr lang="en-US" sz="7200" dirty="0"/>
          </a:p>
          <a:p>
            <a:pPr algn="l"/>
            <a:endParaRPr lang="en-US" sz="7200" dirty="0"/>
          </a:p>
          <a:p>
            <a:pPr algn="l"/>
            <a:endParaRPr lang="en-US" sz="7200" dirty="0"/>
          </a:p>
          <a:p>
            <a:br>
              <a:rPr lang="en-US" sz="1400" dirty="0"/>
            </a:br>
            <a:endParaRPr lang="en-US" sz="1800" dirty="0"/>
          </a:p>
          <a:p>
            <a:pPr marL="342900" indent="-342900" algn="l">
              <a:buFont typeface="+mj-lt"/>
              <a:buAutoNum type="arabicPeriod"/>
            </a:pPr>
            <a:endParaRPr lang="en-US" sz="1800" dirty="0"/>
          </a:p>
          <a:p>
            <a:pPr marL="342900" indent="-342900" algn="l">
              <a:buFont typeface="+mj-lt"/>
              <a:buAutoNum type="arabicPeriod"/>
            </a:pPr>
            <a:endParaRPr lang="en-US" sz="1800" dirty="0"/>
          </a:p>
          <a:p>
            <a:pPr marL="342900" indent="-342900" algn="l">
              <a:buFont typeface="+mj-lt"/>
              <a:buAutoNum type="arabicParenR"/>
            </a:pPr>
            <a:endParaRPr lang="en-US" dirty="0"/>
          </a:p>
          <a:p>
            <a:pPr algn="l"/>
            <a:endParaRPr lang="en-US" dirty="0"/>
          </a:p>
          <a:p>
            <a:pPr algn="l"/>
            <a:endParaRPr lang="en-US" altLang="en-US" sz="1800" dirty="0"/>
          </a:p>
          <a:p>
            <a:pPr eaLnBrk="1" hangingPunct="1"/>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endParaRPr lang="en-US" altLang="en-US"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p:txBody>
      </p:sp>
      <p:sp>
        <p:nvSpPr>
          <p:cNvPr id="7" name="TextBox 6">
            <a:extLst>
              <a:ext uri="{FF2B5EF4-FFF2-40B4-BE49-F238E27FC236}">
                <a16:creationId xmlns:a16="http://schemas.microsoft.com/office/drawing/2014/main" id="{C3B2695B-2DF2-6425-87DB-C22A6F4668FC}"/>
              </a:ext>
            </a:extLst>
          </p:cNvPr>
          <p:cNvSpPr txBox="1"/>
          <p:nvPr/>
        </p:nvSpPr>
        <p:spPr>
          <a:xfrm>
            <a:off x="0" y="6501607"/>
            <a:ext cx="12192000" cy="369888"/>
          </a:xfrm>
          <a:prstGeom prst="rect">
            <a:avLst/>
          </a:prstGeom>
          <a:solidFill>
            <a:schemeClr val="accent5">
              <a:lumMod val="75000"/>
            </a:schemeClr>
          </a:solidFill>
        </p:spPr>
        <p:txBody>
          <a:bodyPr wrap="square">
            <a:spAutoFit/>
          </a:bodyPr>
          <a:lstStyle/>
          <a:p>
            <a:pPr algn="ctr" eaLnBrk="1" hangingPunct="1">
              <a:defRPr/>
            </a:pPr>
            <a:r>
              <a:rPr lang="en-US" b="1" dirty="0">
                <a:solidFill>
                  <a:schemeClr val="bg1">
                    <a:lumMod val="95000"/>
                  </a:schemeClr>
                </a:solidFill>
                <a:latin typeface="Cambria" pitchFamily="18" charset="0"/>
                <a:ea typeface="Cambria" pitchFamily="18" charset="0"/>
              </a:rPr>
              <a:t>Session 2022-23</a:t>
            </a:r>
          </a:p>
        </p:txBody>
      </p:sp>
      <p:sp>
        <p:nvSpPr>
          <p:cNvPr id="6" name="TextBox 5">
            <a:extLst>
              <a:ext uri="{FF2B5EF4-FFF2-40B4-BE49-F238E27FC236}">
                <a16:creationId xmlns:a16="http://schemas.microsoft.com/office/drawing/2014/main" id="{A47AB68F-91B0-D1A5-0A28-9349457C411B}"/>
              </a:ext>
            </a:extLst>
          </p:cNvPr>
          <p:cNvSpPr txBox="1"/>
          <p:nvPr/>
        </p:nvSpPr>
        <p:spPr>
          <a:xfrm>
            <a:off x="0" y="0"/>
            <a:ext cx="12204000" cy="739690"/>
          </a:xfrm>
          <a:prstGeom prst="rect">
            <a:avLst/>
          </a:prstGeom>
          <a:solidFill>
            <a:schemeClr val="accent5">
              <a:lumMod val="75000"/>
            </a:schemeClr>
          </a:solidFill>
        </p:spPr>
        <p:txBody>
          <a:bodyPr wrap="square" anchor="b">
            <a:spAutoFit/>
          </a:bodyPr>
          <a:lstStyle/>
          <a:p>
            <a:pPr eaLnBrk="1" hangingPunct="1">
              <a:lnSpc>
                <a:spcPct val="150000"/>
              </a:lnSpc>
              <a:spcBef>
                <a:spcPts val="600"/>
              </a:spcBef>
              <a:defRPr/>
            </a:pPr>
            <a:r>
              <a:rPr lang="en-IN" b="1" dirty="0">
                <a:solidFill>
                  <a:schemeClr val="bg1"/>
                </a:solidFill>
                <a:latin typeface="Cambria" pitchFamily="18" charset="0"/>
                <a:ea typeface="Cambria" pitchFamily="18" charset="0"/>
              </a:rPr>
              <a:t>                                                                                     </a:t>
            </a:r>
            <a:r>
              <a:rPr lang="en-IN" sz="3200" b="1" dirty="0">
                <a:solidFill>
                  <a:schemeClr val="bg1"/>
                </a:solidFill>
                <a:latin typeface="Cambria" pitchFamily="18" charset="0"/>
                <a:ea typeface="Cambria" pitchFamily="18" charset="0"/>
              </a:rPr>
              <a:t>Dataset Availability</a:t>
            </a:r>
          </a:p>
        </p:txBody>
      </p:sp>
      <p:graphicFrame>
        <p:nvGraphicFramePr>
          <p:cNvPr id="2" name="Table 1">
            <a:extLst>
              <a:ext uri="{FF2B5EF4-FFF2-40B4-BE49-F238E27FC236}">
                <a16:creationId xmlns:a16="http://schemas.microsoft.com/office/drawing/2014/main" id="{77AA9673-B731-84FC-A175-4CE55E5C7766}"/>
              </a:ext>
            </a:extLst>
          </p:cNvPr>
          <p:cNvGraphicFramePr>
            <a:graphicFrameLocks noGrp="1"/>
          </p:cNvGraphicFramePr>
          <p:nvPr>
            <p:extLst>
              <p:ext uri="{D42A27DB-BD31-4B8C-83A1-F6EECF244321}">
                <p14:modId xmlns:p14="http://schemas.microsoft.com/office/powerpoint/2010/main" val="1158393462"/>
              </p:ext>
            </p:extLst>
          </p:nvPr>
        </p:nvGraphicFramePr>
        <p:xfrm>
          <a:off x="188814" y="1874187"/>
          <a:ext cx="11814371" cy="4174410"/>
        </p:xfrm>
        <a:graphic>
          <a:graphicData uri="http://schemas.openxmlformats.org/drawingml/2006/table">
            <a:tbl>
              <a:tblPr/>
              <a:tblGrid>
                <a:gridCol w="605921">
                  <a:extLst>
                    <a:ext uri="{9D8B030D-6E8A-4147-A177-3AD203B41FA5}">
                      <a16:colId xmlns:a16="http://schemas.microsoft.com/office/drawing/2014/main" val="3350780414"/>
                    </a:ext>
                  </a:extLst>
                </a:gridCol>
                <a:gridCol w="630213">
                  <a:extLst>
                    <a:ext uri="{9D8B030D-6E8A-4147-A177-3AD203B41FA5}">
                      <a16:colId xmlns:a16="http://schemas.microsoft.com/office/drawing/2014/main" val="3599872124"/>
                    </a:ext>
                  </a:extLst>
                </a:gridCol>
                <a:gridCol w="821266">
                  <a:extLst>
                    <a:ext uri="{9D8B030D-6E8A-4147-A177-3AD203B41FA5}">
                      <a16:colId xmlns:a16="http://schemas.microsoft.com/office/drawing/2014/main" val="3618087511"/>
                    </a:ext>
                  </a:extLst>
                </a:gridCol>
                <a:gridCol w="659423">
                  <a:extLst>
                    <a:ext uri="{9D8B030D-6E8A-4147-A177-3AD203B41FA5}">
                      <a16:colId xmlns:a16="http://schemas.microsoft.com/office/drawing/2014/main" val="20905892"/>
                    </a:ext>
                  </a:extLst>
                </a:gridCol>
                <a:gridCol w="1028700">
                  <a:extLst>
                    <a:ext uri="{9D8B030D-6E8A-4147-A177-3AD203B41FA5}">
                      <a16:colId xmlns:a16="http://schemas.microsoft.com/office/drawing/2014/main" val="1593086514"/>
                    </a:ext>
                  </a:extLst>
                </a:gridCol>
                <a:gridCol w="694593">
                  <a:extLst>
                    <a:ext uri="{9D8B030D-6E8A-4147-A177-3AD203B41FA5}">
                      <a16:colId xmlns:a16="http://schemas.microsoft.com/office/drawing/2014/main" val="3625195182"/>
                    </a:ext>
                  </a:extLst>
                </a:gridCol>
                <a:gridCol w="659423">
                  <a:extLst>
                    <a:ext uri="{9D8B030D-6E8A-4147-A177-3AD203B41FA5}">
                      <a16:colId xmlns:a16="http://schemas.microsoft.com/office/drawing/2014/main" val="4274281869"/>
                    </a:ext>
                  </a:extLst>
                </a:gridCol>
                <a:gridCol w="931984">
                  <a:extLst>
                    <a:ext uri="{9D8B030D-6E8A-4147-A177-3AD203B41FA5}">
                      <a16:colId xmlns:a16="http://schemas.microsoft.com/office/drawing/2014/main" val="2394009291"/>
                    </a:ext>
                  </a:extLst>
                </a:gridCol>
                <a:gridCol w="896816">
                  <a:extLst>
                    <a:ext uri="{9D8B030D-6E8A-4147-A177-3AD203B41FA5}">
                      <a16:colId xmlns:a16="http://schemas.microsoft.com/office/drawing/2014/main" val="1913168246"/>
                    </a:ext>
                  </a:extLst>
                </a:gridCol>
                <a:gridCol w="931984">
                  <a:extLst>
                    <a:ext uri="{9D8B030D-6E8A-4147-A177-3AD203B41FA5}">
                      <a16:colId xmlns:a16="http://schemas.microsoft.com/office/drawing/2014/main" val="1022649505"/>
                    </a:ext>
                  </a:extLst>
                </a:gridCol>
                <a:gridCol w="953875">
                  <a:extLst>
                    <a:ext uri="{9D8B030D-6E8A-4147-A177-3AD203B41FA5}">
                      <a16:colId xmlns:a16="http://schemas.microsoft.com/office/drawing/2014/main" val="2386471207"/>
                    </a:ext>
                  </a:extLst>
                </a:gridCol>
                <a:gridCol w="734248">
                  <a:extLst>
                    <a:ext uri="{9D8B030D-6E8A-4147-A177-3AD203B41FA5}">
                      <a16:colId xmlns:a16="http://schemas.microsoft.com/office/drawing/2014/main" val="1168647447"/>
                    </a:ext>
                  </a:extLst>
                </a:gridCol>
                <a:gridCol w="676485">
                  <a:extLst>
                    <a:ext uri="{9D8B030D-6E8A-4147-A177-3AD203B41FA5}">
                      <a16:colId xmlns:a16="http://schemas.microsoft.com/office/drawing/2014/main" val="285247150"/>
                    </a:ext>
                  </a:extLst>
                </a:gridCol>
                <a:gridCol w="794720">
                  <a:extLst>
                    <a:ext uri="{9D8B030D-6E8A-4147-A177-3AD203B41FA5}">
                      <a16:colId xmlns:a16="http://schemas.microsoft.com/office/drawing/2014/main" val="2689809262"/>
                    </a:ext>
                  </a:extLst>
                </a:gridCol>
                <a:gridCol w="794720">
                  <a:extLst>
                    <a:ext uri="{9D8B030D-6E8A-4147-A177-3AD203B41FA5}">
                      <a16:colId xmlns:a16="http://schemas.microsoft.com/office/drawing/2014/main" val="3089362987"/>
                    </a:ext>
                  </a:extLst>
                </a:gridCol>
              </a:tblGrid>
              <a:tr h="756000">
                <a:tc>
                  <a:txBody>
                    <a:bodyPr/>
                    <a:lstStyle/>
                    <a:p>
                      <a:pPr algn="ctr" fontAlgn="ctr"/>
                      <a:r>
                        <a:rPr lang="en-IN" b="1" dirty="0">
                          <a:effectLst/>
                        </a:rPr>
                        <a:t>Sr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sex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cp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err="1">
                          <a:effectLst/>
                        </a:rPr>
                        <a:t>trestbps</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err="1">
                          <a:effectLst/>
                        </a:rPr>
                        <a:t>chol</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err="1">
                          <a:effectLst/>
                        </a:rPr>
                        <a:t>fbs</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err="1">
                          <a:effectLst/>
                        </a:rPr>
                        <a:t>restecg</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err="1">
                          <a:effectLst/>
                        </a:rPr>
                        <a:t>thalach</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err="1">
                          <a:effectLst/>
                        </a:rPr>
                        <a:t>exang</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b="1" dirty="0" err="1">
                          <a:effectLst/>
                        </a:rPr>
                        <a:t>oldpeak</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b="1" dirty="0">
                          <a:effectLst/>
                        </a:rPr>
                        <a:t>slope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b="1" dirty="0">
                          <a:effectLst/>
                        </a:rPr>
                        <a:t>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b="1" dirty="0" err="1">
                          <a:effectLst/>
                        </a:rPr>
                        <a:t>thal</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effectLst/>
                        </a:rPr>
                        <a:t>target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7045279"/>
                  </a:ext>
                </a:extLst>
              </a:tr>
              <a:tr h="683682">
                <a:tc>
                  <a:txBody>
                    <a:bodyPr/>
                    <a:lstStyle/>
                    <a:p>
                      <a:pPr algn="ctr" fontAlgn="ctr"/>
                      <a:r>
                        <a:rPr lang="en-IN" b="1"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212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168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534588976"/>
                  </a:ext>
                </a:extLst>
              </a:tr>
              <a:tr h="683682">
                <a:tc>
                  <a:txBody>
                    <a:bodyPr/>
                    <a:lstStyle/>
                    <a:p>
                      <a:pPr algn="ctr" fontAlgn="ctr"/>
                      <a:r>
                        <a:rPr lang="en-IN" b="1">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140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203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155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665588"/>
                  </a:ext>
                </a:extLst>
              </a:tr>
              <a:tr h="683682">
                <a:tc>
                  <a:txBody>
                    <a:bodyPr/>
                    <a:lstStyle/>
                    <a:p>
                      <a:pPr algn="ctr" fontAlgn="ctr"/>
                      <a:r>
                        <a:rPr lang="en-IN" b="1">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145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174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227737618"/>
                  </a:ext>
                </a:extLst>
              </a:tr>
              <a:tr h="683682">
                <a:tc>
                  <a:txBody>
                    <a:bodyPr/>
                    <a:lstStyle/>
                    <a:p>
                      <a:pPr algn="ctr" fontAlgn="ctr"/>
                      <a:r>
                        <a:rPr lang="en-IN" b="1">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148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203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161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7858460"/>
                  </a:ext>
                </a:extLst>
              </a:tr>
              <a:tr h="683682">
                <a:tc>
                  <a:txBody>
                    <a:bodyPr/>
                    <a:lstStyle/>
                    <a:p>
                      <a:pPr algn="ctr" fontAlgn="ctr"/>
                      <a:r>
                        <a:rPr lang="en-IN" b="1">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138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294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a:effectLst/>
                        </a:rPr>
                        <a:t>106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97015067"/>
                  </a:ext>
                </a:extLst>
              </a:tr>
            </a:tbl>
          </a:graphicData>
        </a:graphic>
      </p:graphicFrame>
    </p:spTree>
    <p:extLst>
      <p:ext uri="{BB962C8B-B14F-4D97-AF65-F5344CB8AC3E}">
        <p14:creationId xmlns:p14="http://schemas.microsoft.com/office/powerpoint/2010/main" val="88458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a:extLst>
              <a:ext uri="{FF2B5EF4-FFF2-40B4-BE49-F238E27FC236}">
                <a16:creationId xmlns:a16="http://schemas.microsoft.com/office/drawing/2014/main" id="{FE40ED1C-AF87-BA34-9B12-0D8094A721C2}"/>
              </a:ext>
            </a:extLst>
          </p:cNvPr>
          <p:cNvSpPr>
            <a:spLocks noGrp="1" noChangeArrowheads="1"/>
          </p:cNvSpPr>
          <p:nvPr>
            <p:ph type="subTitle" idx="1"/>
          </p:nvPr>
        </p:nvSpPr>
        <p:spPr>
          <a:xfrm>
            <a:off x="117092" y="805595"/>
            <a:ext cx="11945816" cy="5560036"/>
          </a:xfrm>
        </p:spPr>
        <p:txBody>
          <a:bodyPr>
            <a:normAutofit fontScale="25000" lnSpcReduction="20000"/>
          </a:bodyPr>
          <a:lstStyle/>
          <a:p>
            <a:r>
              <a:rPr lang="en-US" sz="2600" dirty="0"/>
              <a:t>.</a:t>
            </a:r>
          </a:p>
          <a:p>
            <a:pPr marL="540000" indent="-540000" algn="just">
              <a:lnSpc>
                <a:spcPct val="120000"/>
              </a:lnSpc>
              <a:buFont typeface="+mj-lt"/>
              <a:buAutoNum type="arabicPeriod"/>
            </a:pPr>
            <a:r>
              <a:rPr lang="en-US" sz="6400" dirty="0"/>
              <a:t>Feature Selection and Dimensionality Reduction: The Heart Disease dataset contains 14 attributes, but not all of them may be relevant for predicting heart disease. Further research could be conducted to identify the most important features and reduce the dimensionality of the dataset to improve the accuracy and efficiency of the model.</a:t>
            </a:r>
          </a:p>
          <a:p>
            <a:pPr marL="540000" indent="-540000" algn="just">
              <a:lnSpc>
                <a:spcPct val="120000"/>
              </a:lnSpc>
              <a:buFont typeface="+mj-lt"/>
              <a:buAutoNum type="arabicPeriod"/>
            </a:pPr>
            <a:r>
              <a:rPr lang="en-US" sz="6400" dirty="0"/>
              <a:t>Comparison with other Machine Learning Models: Logistic Regression is a popular algorithm for classification problems, but there are many other machine learning models that can be used for heart disease prediction. Future research could be conducted to compare the performance of Logistic Regression with other models, such as Decision Trees, Random Forests, Neural Networks, and Support Vector Machines.</a:t>
            </a:r>
          </a:p>
          <a:p>
            <a:pPr marL="540000" indent="-540000" algn="just">
              <a:lnSpc>
                <a:spcPct val="120000"/>
              </a:lnSpc>
              <a:buFont typeface="+mj-lt"/>
              <a:buAutoNum type="arabicPeriod"/>
            </a:pPr>
            <a:r>
              <a:rPr lang="en-US" sz="6400" dirty="0"/>
              <a:t>Multi-Center Studies: The Heart Disease dataset used in this experiment is relatively small and contains data from only one center. Future research could be conducted to collect larger datasets from multiple centers to improve the generalizability and reliability of the model.</a:t>
            </a:r>
          </a:p>
          <a:p>
            <a:pPr marL="540000" indent="-540000" algn="just">
              <a:lnSpc>
                <a:spcPct val="120000"/>
              </a:lnSpc>
              <a:buFont typeface="+mj-lt"/>
              <a:buAutoNum type="arabicPeriod"/>
            </a:pPr>
            <a:r>
              <a:rPr lang="en-US" sz="6400" dirty="0"/>
              <a:t>Incorporating New Data Sources: The Heart Disease dataset used in this experiment contains only clinical and demographic data. Future research could be conducted to incorporate other data sources, such as genetic and lifestyle factors, to improve the accuracy and completeness of the model.</a:t>
            </a:r>
          </a:p>
          <a:p>
            <a:pPr marL="540000" indent="-540000" algn="just">
              <a:lnSpc>
                <a:spcPct val="120000"/>
              </a:lnSpc>
              <a:buFont typeface="+mj-lt"/>
              <a:buAutoNum type="arabicPeriod"/>
            </a:pPr>
            <a:r>
              <a:rPr lang="en-US" sz="6400" dirty="0"/>
              <a:t>Clinical Applications: The Heart Disease prediction model could be integrated into clinical decision-making tools to assist healthcare professionals in diagnosing and treating patients with heart disease. Future research could focus on developing and validating such tools in clinical settings.</a:t>
            </a:r>
          </a:p>
          <a:p>
            <a:pPr algn="just">
              <a:lnSpc>
                <a:spcPct val="120000"/>
              </a:lnSpc>
            </a:pPr>
            <a:r>
              <a:rPr lang="en-US" sz="6400" dirty="0"/>
              <a:t>Overall, there is still much room for research and development in the field of Heart Disease Prediction using Logistic Regression. By addressing some of these future scopes, we can improve the accuracy, efficiency, and clinical utility of the models for predicting heart disease.</a:t>
            </a:r>
          </a:p>
          <a:p>
            <a:pPr algn="l"/>
            <a:endParaRPr lang="en-US" sz="2300" dirty="0"/>
          </a:p>
          <a:p>
            <a:br>
              <a:rPr lang="en-US" sz="7200" dirty="0"/>
            </a:br>
            <a:endParaRPr lang="en-US" sz="7200" dirty="0"/>
          </a:p>
          <a:p>
            <a:pPr marL="342900" indent="-342900" algn="l">
              <a:buFont typeface="+mj-lt"/>
              <a:buAutoNum type="arabicPeriod"/>
            </a:pPr>
            <a:endParaRPr lang="en-US" sz="7200" dirty="0"/>
          </a:p>
          <a:p>
            <a:pPr algn="l"/>
            <a:endParaRPr lang="en-US" sz="7200" dirty="0"/>
          </a:p>
          <a:p>
            <a:pPr algn="l"/>
            <a:endParaRPr lang="en-US" sz="7200" dirty="0"/>
          </a:p>
          <a:p>
            <a:pPr algn="l"/>
            <a:endParaRPr lang="en-US" sz="7200" dirty="0"/>
          </a:p>
          <a:p>
            <a:br>
              <a:rPr lang="en-US" sz="1400" dirty="0"/>
            </a:br>
            <a:endParaRPr lang="en-US" sz="1800" dirty="0"/>
          </a:p>
          <a:p>
            <a:pPr marL="342900" indent="-342900" algn="l">
              <a:buFont typeface="+mj-lt"/>
              <a:buAutoNum type="arabicPeriod"/>
            </a:pPr>
            <a:endParaRPr lang="en-US" sz="1800" dirty="0"/>
          </a:p>
          <a:p>
            <a:pPr marL="342900" indent="-342900" algn="l">
              <a:buFont typeface="+mj-lt"/>
              <a:buAutoNum type="arabicPeriod"/>
            </a:pPr>
            <a:endParaRPr lang="en-US" sz="1800" dirty="0"/>
          </a:p>
          <a:p>
            <a:pPr marL="342900" indent="-342900" algn="l">
              <a:buFont typeface="+mj-lt"/>
              <a:buAutoNum type="arabicParenR"/>
            </a:pPr>
            <a:endParaRPr lang="en-US" dirty="0"/>
          </a:p>
          <a:p>
            <a:pPr algn="l"/>
            <a:endParaRPr lang="en-US" dirty="0"/>
          </a:p>
          <a:p>
            <a:pPr algn="l"/>
            <a:endParaRPr lang="en-US" altLang="en-US" sz="1800" dirty="0"/>
          </a:p>
          <a:p>
            <a:pPr eaLnBrk="1" hangingPunct="1"/>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endParaRPr lang="en-US" altLang="en-US"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p:txBody>
      </p:sp>
      <p:sp>
        <p:nvSpPr>
          <p:cNvPr id="7" name="TextBox 6">
            <a:extLst>
              <a:ext uri="{FF2B5EF4-FFF2-40B4-BE49-F238E27FC236}">
                <a16:creationId xmlns:a16="http://schemas.microsoft.com/office/drawing/2014/main" id="{C3B2695B-2DF2-6425-87DB-C22A6F4668FC}"/>
              </a:ext>
            </a:extLst>
          </p:cNvPr>
          <p:cNvSpPr txBox="1"/>
          <p:nvPr/>
        </p:nvSpPr>
        <p:spPr>
          <a:xfrm>
            <a:off x="0" y="6501607"/>
            <a:ext cx="12192000" cy="369888"/>
          </a:xfrm>
          <a:prstGeom prst="rect">
            <a:avLst/>
          </a:prstGeom>
          <a:solidFill>
            <a:schemeClr val="accent5">
              <a:lumMod val="75000"/>
            </a:schemeClr>
          </a:solidFill>
        </p:spPr>
        <p:txBody>
          <a:bodyPr wrap="square">
            <a:spAutoFit/>
          </a:bodyPr>
          <a:lstStyle/>
          <a:p>
            <a:pPr algn="ctr" eaLnBrk="1" hangingPunct="1">
              <a:defRPr/>
            </a:pPr>
            <a:r>
              <a:rPr lang="en-US" b="1" dirty="0">
                <a:solidFill>
                  <a:schemeClr val="bg1">
                    <a:lumMod val="95000"/>
                  </a:schemeClr>
                </a:solidFill>
                <a:latin typeface="Cambria" pitchFamily="18" charset="0"/>
                <a:ea typeface="Cambria" pitchFamily="18" charset="0"/>
              </a:rPr>
              <a:t>Session 2022-23</a:t>
            </a:r>
          </a:p>
        </p:txBody>
      </p:sp>
      <p:sp>
        <p:nvSpPr>
          <p:cNvPr id="6" name="TextBox 5">
            <a:extLst>
              <a:ext uri="{FF2B5EF4-FFF2-40B4-BE49-F238E27FC236}">
                <a16:creationId xmlns:a16="http://schemas.microsoft.com/office/drawing/2014/main" id="{A47AB68F-91B0-D1A5-0A28-9349457C411B}"/>
              </a:ext>
            </a:extLst>
          </p:cNvPr>
          <p:cNvSpPr txBox="1"/>
          <p:nvPr/>
        </p:nvSpPr>
        <p:spPr>
          <a:xfrm>
            <a:off x="-12000" y="0"/>
            <a:ext cx="12204000" cy="739690"/>
          </a:xfrm>
          <a:prstGeom prst="rect">
            <a:avLst/>
          </a:prstGeom>
          <a:solidFill>
            <a:schemeClr val="accent5">
              <a:lumMod val="75000"/>
            </a:schemeClr>
          </a:solidFill>
        </p:spPr>
        <p:txBody>
          <a:bodyPr wrap="square" anchor="b">
            <a:spAutoFit/>
          </a:bodyPr>
          <a:lstStyle/>
          <a:p>
            <a:pPr eaLnBrk="1" hangingPunct="1">
              <a:lnSpc>
                <a:spcPct val="150000"/>
              </a:lnSpc>
              <a:spcBef>
                <a:spcPts val="600"/>
              </a:spcBef>
              <a:defRPr/>
            </a:pPr>
            <a:r>
              <a:rPr lang="en-IN" b="1" dirty="0">
                <a:solidFill>
                  <a:schemeClr val="bg1"/>
                </a:solidFill>
                <a:latin typeface="Cambria" pitchFamily="18" charset="0"/>
                <a:ea typeface="Cambria" pitchFamily="18" charset="0"/>
              </a:rPr>
              <a:t>                                                      </a:t>
            </a:r>
            <a:r>
              <a:rPr lang="en-IN" sz="3200" b="1" dirty="0">
                <a:solidFill>
                  <a:schemeClr val="bg1"/>
                </a:solidFill>
                <a:latin typeface="Cambria" pitchFamily="18" charset="0"/>
                <a:ea typeface="Cambria" pitchFamily="18" charset="0"/>
              </a:rPr>
              <a:t>Future Scope For Research &amp; Project</a:t>
            </a:r>
          </a:p>
        </p:txBody>
      </p:sp>
    </p:spTree>
    <p:extLst>
      <p:ext uri="{BB962C8B-B14F-4D97-AF65-F5344CB8AC3E}">
        <p14:creationId xmlns:p14="http://schemas.microsoft.com/office/powerpoint/2010/main" val="267970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a:extLst>
              <a:ext uri="{FF2B5EF4-FFF2-40B4-BE49-F238E27FC236}">
                <a16:creationId xmlns:a16="http://schemas.microsoft.com/office/drawing/2014/main" id="{FE40ED1C-AF87-BA34-9B12-0D8094A721C2}"/>
              </a:ext>
            </a:extLst>
          </p:cNvPr>
          <p:cNvSpPr>
            <a:spLocks noGrp="1" noChangeArrowheads="1"/>
          </p:cNvSpPr>
          <p:nvPr>
            <p:ph type="subTitle" idx="1"/>
          </p:nvPr>
        </p:nvSpPr>
        <p:spPr>
          <a:xfrm>
            <a:off x="1" y="814387"/>
            <a:ext cx="12192000" cy="4986337"/>
          </a:xfrm>
        </p:spPr>
        <p:txBody>
          <a:bodyPr>
            <a:normAutofit fontScale="77500" lnSpcReduction="20000"/>
          </a:bodyPr>
          <a:lstStyle/>
          <a:p>
            <a:endParaRPr lang="en-US" sz="7200" dirty="0"/>
          </a:p>
          <a:p>
            <a:endParaRPr lang="en-US" sz="7200" dirty="0"/>
          </a:p>
          <a:p>
            <a:pPr algn="l"/>
            <a:endParaRPr lang="en-US" sz="7200" dirty="0"/>
          </a:p>
          <a:p>
            <a:pPr algn="l"/>
            <a:endParaRPr lang="en-US" sz="7200" dirty="0"/>
          </a:p>
          <a:p>
            <a:pPr algn="l"/>
            <a:endParaRPr lang="en-US" sz="7200" dirty="0"/>
          </a:p>
          <a:p>
            <a:pPr algn="l"/>
            <a:endParaRPr lang="en-US" sz="7200" dirty="0"/>
          </a:p>
          <a:p>
            <a:br>
              <a:rPr lang="en-US" sz="1400" dirty="0"/>
            </a:br>
            <a:endParaRPr lang="en-US" sz="1800" dirty="0"/>
          </a:p>
          <a:p>
            <a:pPr marL="342900" indent="-342900" algn="l">
              <a:buFont typeface="+mj-lt"/>
              <a:buAutoNum type="arabicPeriod"/>
            </a:pPr>
            <a:endParaRPr lang="en-US" sz="1800" dirty="0"/>
          </a:p>
          <a:p>
            <a:pPr marL="342900" indent="-342900" algn="l">
              <a:buFont typeface="+mj-lt"/>
              <a:buAutoNum type="arabicPeriod"/>
            </a:pPr>
            <a:endParaRPr lang="en-US" sz="1800" dirty="0"/>
          </a:p>
          <a:p>
            <a:pPr marL="342900" indent="-342900" algn="l">
              <a:buFont typeface="+mj-lt"/>
              <a:buAutoNum type="arabicParenR"/>
            </a:pPr>
            <a:endParaRPr lang="en-US" dirty="0"/>
          </a:p>
          <a:p>
            <a:pPr algn="l"/>
            <a:endParaRPr lang="en-US" dirty="0"/>
          </a:p>
          <a:p>
            <a:pPr algn="l"/>
            <a:endParaRPr lang="en-US" altLang="en-US" sz="1800" dirty="0"/>
          </a:p>
          <a:p>
            <a:pPr eaLnBrk="1" hangingPunct="1"/>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endParaRPr lang="en-US" altLang="en-US"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p:txBody>
      </p:sp>
      <p:sp>
        <p:nvSpPr>
          <p:cNvPr id="7" name="TextBox 6">
            <a:extLst>
              <a:ext uri="{FF2B5EF4-FFF2-40B4-BE49-F238E27FC236}">
                <a16:creationId xmlns:a16="http://schemas.microsoft.com/office/drawing/2014/main" id="{C3B2695B-2DF2-6425-87DB-C22A6F4668FC}"/>
              </a:ext>
            </a:extLst>
          </p:cNvPr>
          <p:cNvSpPr txBox="1"/>
          <p:nvPr/>
        </p:nvSpPr>
        <p:spPr>
          <a:xfrm>
            <a:off x="0" y="6501607"/>
            <a:ext cx="12192000" cy="369888"/>
          </a:xfrm>
          <a:prstGeom prst="rect">
            <a:avLst/>
          </a:prstGeom>
          <a:solidFill>
            <a:schemeClr val="accent5">
              <a:lumMod val="75000"/>
            </a:schemeClr>
          </a:solidFill>
        </p:spPr>
        <p:txBody>
          <a:bodyPr wrap="square">
            <a:spAutoFit/>
          </a:bodyPr>
          <a:lstStyle/>
          <a:p>
            <a:pPr algn="ctr" eaLnBrk="1" hangingPunct="1">
              <a:defRPr/>
            </a:pPr>
            <a:r>
              <a:rPr lang="en-US" b="1" dirty="0">
                <a:solidFill>
                  <a:schemeClr val="bg1">
                    <a:lumMod val="95000"/>
                  </a:schemeClr>
                </a:solidFill>
                <a:latin typeface="Cambria" pitchFamily="18" charset="0"/>
                <a:ea typeface="Cambria" pitchFamily="18" charset="0"/>
              </a:rPr>
              <a:t>Session 2022-23</a:t>
            </a:r>
          </a:p>
        </p:txBody>
      </p:sp>
      <p:sp>
        <p:nvSpPr>
          <p:cNvPr id="6" name="TextBox 5">
            <a:extLst>
              <a:ext uri="{FF2B5EF4-FFF2-40B4-BE49-F238E27FC236}">
                <a16:creationId xmlns:a16="http://schemas.microsoft.com/office/drawing/2014/main" id="{A47AB68F-91B0-D1A5-0A28-9349457C411B}"/>
              </a:ext>
            </a:extLst>
          </p:cNvPr>
          <p:cNvSpPr txBox="1"/>
          <p:nvPr/>
        </p:nvSpPr>
        <p:spPr>
          <a:xfrm>
            <a:off x="-12000" y="-11798"/>
            <a:ext cx="12204000" cy="751488"/>
          </a:xfrm>
          <a:prstGeom prst="rect">
            <a:avLst/>
          </a:prstGeom>
          <a:solidFill>
            <a:schemeClr val="accent5">
              <a:lumMod val="75000"/>
            </a:schemeClr>
          </a:solidFill>
        </p:spPr>
        <p:txBody>
          <a:bodyPr wrap="square" anchor="b">
            <a:spAutoFit/>
          </a:bodyPr>
          <a:lstStyle/>
          <a:p>
            <a:pPr eaLnBrk="1" hangingPunct="1">
              <a:lnSpc>
                <a:spcPct val="150000"/>
              </a:lnSpc>
              <a:spcBef>
                <a:spcPts val="600"/>
              </a:spcBef>
              <a:defRPr/>
            </a:pPr>
            <a:r>
              <a:rPr lang="en-IN" b="1" dirty="0">
                <a:solidFill>
                  <a:schemeClr val="bg1"/>
                </a:solidFill>
                <a:latin typeface="Cambria" pitchFamily="18" charset="0"/>
                <a:ea typeface="Cambria" pitchFamily="18" charset="0"/>
              </a:rPr>
              <a:t>                                                  </a:t>
            </a:r>
            <a:r>
              <a:rPr lang="en-US" sz="3200" b="1" dirty="0">
                <a:solidFill>
                  <a:srgbClr val="ECECF1"/>
                </a:solidFill>
                <a:latin typeface="Cambria" panose="02040503050406030204" pitchFamily="18" charset="0"/>
                <a:ea typeface="Cambria" panose="02040503050406030204" pitchFamily="18" charset="0"/>
              </a:rPr>
              <a:t>                             Code </a:t>
            </a:r>
            <a:r>
              <a:rPr lang="en-US" sz="3200" b="0" i="0" dirty="0">
                <a:solidFill>
                  <a:srgbClr val="ECECF1"/>
                </a:solidFill>
                <a:effectLst/>
                <a:latin typeface="Cambria" panose="02040503050406030204" pitchFamily="18" charset="0"/>
                <a:ea typeface="Cambria" panose="02040503050406030204" pitchFamily="18" charset="0"/>
              </a:rPr>
              <a:t> </a:t>
            </a:r>
            <a:endParaRPr lang="en-IN" sz="3200" b="1" dirty="0">
              <a:solidFill>
                <a:schemeClr val="bg1"/>
              </a:solidFill>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3BAE1CB5-4545-0230-2170-97E75BB9E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20" y="950117"/>
            <a:ext cx="10358436" cy="5250657"/>
          </a:xfrm>
          <a:prstGeom prst="rect">
            <a:avLst/>
          </a:prstGeom>
        </p:spPr>
      </p:pic>
    </p:spTree>
    <p:extLst>
      <p:ext uri="{BB962C8B-B14F-4D97-AF65-F5344CB8AC3E}">
        <p14:creationId xmlns:p14="http://schemas.microsoft.com/office/powerpoint/2010/main" val="417390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a:extLst>
              <a:ext uri="{FF2B5EF4-FFF2-40B4-BE49-F238E27FC236}">
                <a16:creationId xmlns:a16="http://schemas.microsoft.com/office/drawing/2014/main" id="{FE40ED1C-AF87-BA34-9B12-0D8094A721C2}"/>
              </a:ext>
            </a:extLst>
          </p:cNvPr>
          <p:cNvSpPr>
            <a:spLocks noGrp="1" noChangeArrowheads="1"/>
          </p:cNvSpPr>
          <p:nvPr>
            <p:ph type="subTitle" idx="1"/>
          </p:nvPr>
        </p:nvSpPr>
        <p:spPr>
          <a:xfrm>
            <a:off x="1" y="814387"/>
            <a:ext cx="12192000" cy="4986337"/>
          </a:xfrm>
        </p:spPr>
        <p:txBody>
          <a:bodyPr>
            <a:normAutofit fontScale="70000" lnSpcReduction="20000"/>
          </a:bodyPr>
          <a:lstStyle/>
          <a:p>
            <a:r>
              <a:rPr lang="en-US" sz="2600" dirty="0"/>
              <a:t>.</a:t>
            </a:r>
          </a:p>
          <a:p>
            <a:pPr algn="l"/>
            <a:endParaRPr lang="en-US" sz="2300" dirty="0"/>
          </a:p>
          <a:p>
            <a:br>
              <a:rPr lang="en-US" sz="7200" dirty="0"/>
            </a:br>
            <a:endParaRPr lang="en-US" sz="7200" dirty="0"/>
          </a:p>
          <a:p>
            <a:pPr marL="342900" indent="-342900" algn="l">
              <a:buFont typeface="+mj-lt"/>
              <a:buAutoNum type="arabicPeriod"/>
            </a:pPr>
            <a:endParaRPr lang="en-US" sz="7200" dirty="0"/>
          </a:p>
          <a:p>
            <a:pPr algn="l"/>
            <a:endParaRPr lang="en-US" sz="7200" dirty="0"/>
          </a:p>
          <a:p>
            <a:pPr algn="l"/>
            <a:endParaRPr lang="en-US" sz="7200" dirty="0"/>
          </a:p>
          <a:p>
            <a:pPr algn="l"/>
            <a:endParaRPr lang="en-US" sz="7200" dirty="0"/>
          </a:p>
          <a:p>
            <a:br>
              <a:rPr lang="en-US" sz="1400" dirty="0"/>
            </a:br>
            <a:endParaRPr lang="en-US" sz="1800" dirty="0"/>
          </a:p>
          <a:p>
            <a:pPr marL="342900" indent="-342900" algn="l">
              <a:buFont typeface="+mj-lt"/>
              <a:buAutoNum type="arabicPeriod"/>
            </a:pPr>
            <a:endParaRPr lang="en-US" sz="1800" dirty="0"/>
          </a:p>
          <a:p>
            <a:pPr marL="342900" indent="-342900" algn="l">
              <a:buFont typeface="+mj-lt"/>
              <a:buAutoNum type="arabicPeriod"/>
            </a:pPr>
            <a:endParaRPr lang="en-US" sz="1800" dirty="0"/>
          </a:p>
          <a:p>
            <a:pPr marL="342900" indent="-342900" algn="l">
              <a:buFont typeface="+mj-lt"/>
              <a:buAutoNum type="arabicParenR"/>
            </a:pPr>
            <a:endParaRPr lang="en-US" dirty="0"/>
          </a:p>
          <a:p>
            <a:pPr algn="l"/>
            <a:endParaRPr lang="en-US" dirty="0"/>
          </a:p>
          <a:p>
            <a:pPr algn="l"/>
            <a:endParaRPr lang="en-US" altLang="en-US" sz="1800" dirty="0"/>
          </a:p>
          <a:p>
            <a:pPr eaLnBrk="1" hangingPunct="1"/>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endParaRPr lang="en-US" altLang="en-US"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p:txBody>
      </p:sp>
      <p:sp>
        <p:nvSpPr>
          <p:cNvPr id="7" name="TextBox 6">
            <a:extLst>
              <a:ext uri="{FF2B5EF4-FFF2-40B4-BE49-F238E27FC236}">
                <a16:creationId xmlns:a16="http://schemas.microsoft.com/office/drawing/2014/main" id="{C3B2695B-2DF2-6425-87DB-C22A6F4668FC}"/>
              </a:ext>
            </a:extLst>
          </p:cNvPr>
          <p:cNvSpPr txBox="1"/>
          <p:nvPr/>
        </p:nvSpPr>
        <p:spPr>
          <a:xfrm>
            <a:off x="0" y="6501607"/>
            <a:ext cx="12192000" cy="369888"/>
          </a:xfrm>
          <a:prstGeom prst="rect">
            <a:avLst/>
          </a:prstGeom>
          <a:solidFill>
            <a:schemeClr val="accent5">
              <a:lumMod val="75000"/>
            </a:schemeClr>
          </a:solidFill>
        </p:spPr>
        <p:txBody>
          <a:bodyPr wrap="square">
            <a:spAutoFit/>
          </a:bodyPr>
          <a:lstStyle/>
          <a:p>
            <a:pPr algn="ctr" eaLnBrk="1" hangingPunct="1">
              <a:defRPr/>
            </a:pPr>
            <a:r>
              <a:rPr lang="en-US" b="1" dirty="0">
                <a:solidFill>
                  <a:schemeClr val="bg1">
                    <a:lumMod val="95000"/>
                  </a:schemeClr>
                </a:solidFill>
                <a:latin typeface="Cambria" pitchFamily="18" charset="0"/>
                <a:ea typeface="Cambria" pitchFamily="18" charset="0"/>
              </a:rPr>
              <a:t>Session 2022-23</a:t>
            </a:r>
          </a:p>
        </p:txBody>
      </p:sp>
      <p:sp>
        <p:nvSpPr>
          <p:cNvPr id="6" name="TextBox 5">
            <a:extLst>
              <a:ext uri="{FF2B5EF4-FFF2-40B4-BE49-F238E27FC236}">
                <a16:creationId xmlns:a16="http://schemas.microsoft.com/office/drawing/2014/main" id="{A47AB68F-91B0-D1A5-0A28-9349457C411B}"/>
              </a:ext>
            </a:extLst>
          </p:cNvPr>
          <p:cNvSpPr txBox="1"/>
          <p:nvPr/>
        </p:nvSpPr>
        <p:spPr>
          <a:xfrm>
            <a:off x="-12000" y="0"/>
            <a:ext cx="12204000" cy="739690"/>
          </a:xfrm>
          <a:prstGeom prst="rect">
            <a:avLst/>
          </a:prstGeom>
          <a:solidFill>
            <a:schemeClr val="accent5">
              <a:lumMod val="75000"/>
            </a:schemeClr>
          </a:solidFill>
        </p:spPr>
        <p:txBody>
          <a:bodyPr wrap="square" anchor="b">
            <a:spAutoFit/>
          </a:bodyPr>
          <a:lstStyle/>
          <a:p>
            <a:pPr eaLnBrk="1" hangingPunct="1">
              <a:lnSpc>
                <a:spcPct val="150000"/>
              </a:lnSpc>
              <a:spcBef>
                <a:spcPts val="600"/>
              </a:spcBef>
              <a:defRPr/>
            </a:pPr>
            <a:r>
              <a:rPr lang="en-IN" b="1" dirty="0">
                <a:solidFill>
                  <a:schemeClr val="bg1"/>
                </a:solidFill>
                <a:latin typeface="Cambria" pitchFamily="18" charset="0"/>
                <a:ea typeface="Cambria" pitchFamily="18" charset="0"/>
              </a:rPr>
              <a:t>                                                      </a:t>
            </a:r>
            <a:r>
              <a:rPr lang="en-IN" sz="3200" b="1" dirty="0">
                <a:solidFill>
                  <a:schemeClr val="bg1"/>
                </a:solidFill>
                <a:latin typeface="Cambria" pitchFamily="18" charset="0"/>
                <a:ea typeface="Cambria" pitchFamily="18" charset="0"/>
              </a:rPr>
              <a:t>                 Flow Diagram</a:t>
            </a:r>
          </a:p>
        </p:txBody>
      </p:sp>
      <p:pic>
        <p:nvPicPr>
          <p:cNvPr id="3" name="Picture 2">
            <a:extLst>
              <a:ext uri="{FF2B5EF4-FFF2-40B4-BE49-F238E27FC236}">
                <a16:creationId xmlns:a16="http://schemas.microsoft.com/office/drawing/2014/main" id="{C83DF623-C486-F70C-F4C2-05BB3F23C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05" y="1256972"/>
            <a:ext cx="9344025" cy="4786641"/>
          </a:xfrm>
          <a:prstGeom prst="rect">
            <a:avLst/>
          </a:prstGeom>
        </p:spPr>
      </p:pic>
    </p:spTree>
    <p:extLst>
      <p:ext uri="{BB962C8B-B14F-4D97-AF65-F5344CB8AC3E}">
        <p14:creationId xmlns:p14="http://schemas.microsoft.com/office/powerpoint/2010/main" val="83603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a:extLst>
              <a:ext uri="{FF2B5EF4-FFF2-40B4-BE49-F238E27FC236}">
                <a16:creationId xmlns:a16="http://schemas.microsoft.com/office/drawing/2014/main" id="{FE40ED1C-AF87-BA34-9B12-0D8094A721C2}"/>
              </a:ext>
            </a:extLst>
          </p:cNvPr>
          <p:cNvSpPr>
            <a:spLocks noGrp="1" noChangeArrowheads="1"/>
          </p:cNvSpPr>
          <p:nvPr>
            <p:ph type="subTitle" idx="1"/>
          </p:nvPr>
        </p:nvSpPr>
        <p:spPr>
          <a:xfrm>
            <a:off x="81922" y="814387"/>
            <a:ext cx="12016155" cy="4986337"/>
          </a:xfrm>
        </p:spPr>
        <p:txBody>
          <a:bodyPr>
            <a:normAutofit fontScale="25000" lnSpcReduction="20000"/>
          </a:bodyPr>
          <a:lstStyle/>
          <a:p>
            <a:pPr algn="just">
              <a:lnSpc>
                <a:spcPct val="120000"/>
              </a:lnSpc>
            </a:pPr>
            <a:r>
              <a:rPr lang="en-US" sz="7200" dirty="0">
                <a:effectLst/>
                <a:ea typeface="Times New Roman" panose="02020603050405020304" pitchFamily="18" charset="0"/>
              </a:rPr>
              <a:t>The heart disease prediction model is developed using machine learning. This model predicts the people with heart disease by taking patient’s medical history from dataset that includes various attributes of patient’s body like age, gender, blood pressure, cholesterol, chest pain, sugar level, etc. The algorithm that is used to build the given model is logistic regression . The accuracy of our model is 85% . If we give some more attributes to the model and train it there are higher chances of getting a better accuracy and it will be able to predict the heart disease more accurately </a:t>
            </a:r>
            <a:endParaRPr lang="en-IN" sz="7200" dirty="0">
              <a:effectLst/>
              <a:ea typeface="Times New Roman" panose="02020603050405020304" pitchFamily="18" charset="0"/>
            </a:endParaRPr>
          </a:p>
          <a:p>
            <a:pPr algn="just">
              <a:lnSpc>
                <a:spcPct val="120000"/>
              </a:lnSpc>
            </a:pPr>
            <a:r>
              <a:rPr lang="en-US" sz="7200" dirty="0">
                <a:effectLst/>
                <a:ea typeface="Times New Roman" panose="02020603050405020304" pitchFamily="18" charset="0"/>
              </a:rPr>
              <a:t>Therefore, in conclusion this model helps us predict that if the person is having the heart disease or not by using the dataset and applying algorithm of Logistic regression.</a:t>
            </a:r>
            <a:r>
              <a:rPr lang="en-US" sz="7200" dirty="0">
                <a:solidFill>
                  <a:srgbClr val="000000"/>
                </a:solidFill>
                <a:effectLst/>
                <a:ea typeface="Times New Roman" panose="02020603050405020304" pitchFamily="18" charset="0"/>
              </a:rPr>
              <a:t> Systems   based   on   machine   learning   algorithms   and techniques have been very accurate in predicting the heart related diseases but still there is a lot scope of research to be done on how to handle high dimensional data and over fitting. A lot of research can also be done on the correct implementation of algorithms to use for a particular type of data.</a:t>
            </a:r>
            <a:endParaRPr lang="en-IN" sz="7200" dirty="0">
              <a:effectLst/>
              <a:ea typeface="Times New Roman" panose="02020603050405020304" pitchFamily="18" charset="0"/>
            </a:endParaRPr>
          </a:p>
          <a:p>
            <a:pPr algn="just">
              <a:lnSpc>
                <a:spcPct val="120000"/>
              </a:lnSpc>
            </a:pPr>
            <a:r>
              <a:rPr lang="en-US" sz="7200" dirty="0">
                <a:effectLst/>
                <a:ea typeface="Times New Roman" panose="02020603050405020304" pitchFamily="18" charset="0"/>
              </a:rPr>
              <a:t> </a:t>
            </a:r>
            <a:endParaRPr lang="en-IN" sz="7200" dirty="0">
              <a:effectLst/>
              <a:ea typeface="Times New Roman" panose="02020603050405020304" pitchFamily="18" charset="0"/>
            </a:endParaRPr>
          </a:p>
          <a:p>
            <a:endParaRPr lang="en-US" sz="7200" dirty="0"/>
          </a:p>
          <a:p>
            <a:endParaRPr lang="en-US" sz="7200" dirty="0"/>
          </a:p>
          <a:p>
            <a:pPr algn="l"/>
            <a:endParaRPr lang="en-US" sz="7200" dirty="0">
              <a:latin typeface="Calibri "/>
            </a:endParaRPr>
          </a:p>
          <a:p>
            <a:pPr algn="l"/>
            <a:endParaRPr lang="en-US" sz="7200" dirty="0"/>
          </a:p>
          <a:p>
            <a:pPr algn="l"/>
            <a:endParaRPr lang="en-US" sz="7200" dirty="0"/>
          </a:p>
          <a:p>
            <a:pPr algn="l"/>
            <a:endParaRPr lang="en-US" sz="7200" dirty="0"/>
          </a:p>
          <a:p>
            <a:br>
              <a:rPr lang="en-US" sz="1400" dirty="0"/>
            </a:br>
            <a:endParaRPr lang="en-US" sz="1800" dirty="0"/>
          </a:p>
          <a:p>
            <a:pPr marL="342900" indent="-342900" algn="l">
              <a:buFont typeface="+mj-lt"/>
              <a:buAutoNum type="arabicPeriod"/>
            </a:pPr>
            <a:endParaRPr lang="en-US" sz="1800" dirty="0"/>
          </a:p>
          <a:p>
            <a:pPr marL="342900" indent="-342900" algn="l">
              <a:buFont typeface="+mj-lt"/>
              <a:buAutoNum type="arabicPeriod"/>
            </a:pPr>
            <a:endParaRPr lang="en-US" sz="1800" dirty="0"/>
          </a:p>
          <a:p>
            <a:pPr marL="342900" indent="-342900" algn="l">
              <a:buFont typeface="+mj-lt"/>
              <a:buAutoNum type="arabicParenR"/>
            </a:pPr>
            <a:endParaRPr lang="en-US" dirty="0"/>
          </a:p>
          <a:p>
            <a:pPr algn="l"/>
            <a:endParaRPr lang="en-US" dirty="0"/>
          </a:p>
          <a:p>
            <a:pPr algn="l"/>
            <a:endParaRPr lang="en-US" altLang="en-US" sz="1800" dirty="0"/>
          </a:p>
          <a:p>
            <a:pPr eaLnBrk="1" hangingPunct="1"/>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endParaRPr lang="en-US" altLang="en-US"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p:txBody>
      </p:sp>
      <p:sp>
        <p:nvSpPr>
          <p:cNvPr id="7" name="TextBox 6">
            <a:extLst>
              <a:ext uri="{FF2B5EF4-FFF2-40B4-BE49-F238E27FC236}">
                <a16:creationId xmlns:a16="http://schemas.microsoft.com/office/drawing/2014/main" id="{C3B2695B-2DF2-6425-87DB-C22A6F4668FC}"/>
              </a:ext>
            </a:extLst>
          </p:cNvPr>
          <p:cNvSpPr txBox="1"/>
          <p:nvPr/>
        </p:nvSpPr>
        <p:spPr>
          <a:xfrm>
            <a:off x="0" y="6501607"/>
            <a:ext cx="12192000" cy="369888"/>
          </a:xfrm>
          <a:prstGeom prst="rect">
            <a:avLst/>
          </a:prstGeom>
          <a:solidFill>
            <a:schemeClr val="accent5">
              <a:lumMod val="75000"/>
            </a:schemeClr>
          </a:solidFill>
        </p:spPr>
        <p:txBody>
          <a:bodyPr wrap="square">
            <a:spAutoFit/>
          </a:bodyPr>
          <a:lstStyle/>
          <a:p>
            <a:pPr algn="ctr" eaLnBrk="1" hangingPunct="1">
              <a:defRPr/>
            </a:pPr>
            <a:r>
              <a:rPr lang="en-US" b="1" dirty="0">
                <a:solidFill>
                  <a:schemeClr val="bg1">
                    <a:lumMod val="95000"/>
                  </a:schemeClr>
                </a:solidFill>
                <a:latin typeface="Cambria" pitchFamily="18" charset="0"/>
                <a:ea typeface="Cambria" pitchFamily="18" charset="0"/>
              </a:rPr>
              <a:t>Session 2022-23</a:t>
            </a:r>
          </a:p>
        </p:txBody>
      </p:sp>
      <p:sp>
        <p:nvSpPr>
          <p:cNvPr id="6" name="TextBox 5">
            <a:extLst>
              <a:ext uri="{FF2B5EF4-FFF2-40B4-BE49-F238E27FC236}">
                <a16:creationId xmlns:a16="http://schemas.microsoft.com/office/drawing/2014/main" id="{A47AB68F-91B0-D1A5-0A28-9349457C411B}"/>
              </a:ext>
            </a:extLst>
          </p:cNvPr>
          <p:cNvSpPr txBox="1"/>
          <p:nvPr/>
        </p:nvSpPr>
        <p:spPr>
          <a:xfrm>
            <a:off x="-12000" y="-11798"/>
            <a:ext cx="12204000" cy="751488"/>
          </a:xfrm>
          <a:prstGeom prst="rect">
            <a:avLst/>
          </a:prstGeom>
          <a:solidFill>
            <a:schemeClr val="accent5">
              <a:lumMod val="75000"/>
            </a:schemeClr>
          </a:solidFill>
        </p:spPr>
        <p:txBody>
          <a:bodyPr wrap="square" anchor="b">
            <a:spAutoFit/>
          </a:bodyPr>
          <a:lstStyle/>
          <a:p>
            <a:pPr eaLnBrk="1" hangingPunct="1">
              <a:lnSpc>
                <a:spcPct val="150000"/>
              </a:lnSpc>
              <a:spcBef>
                <a:spcPts val="600"/>
              </a:spcBef>
              <a:defRPr/>
            </a:pPr>
            <a:r>
              <a:rPr lang="en-IN" b="1" dirty="0">
                <a:solidFill>
                  <a:schemeClr val="bg1"/>
                </a:solidFill>
                <a:latin typeface="Cambria" pitchFamily="18" charset="0"/>
                <a:ea typeface="Cambria" pitchFamily="18" charset="0"/>
              </a:rPr>
              <a:t>                                                  </a:t>
            </a:r>
            <a:r>
              <a:rPr lang="en-US" sz="3200" b="1" dirty="0">
                <a:solidFill>
                  <a:srgbClr val="ECECF1"/>
                </a:solidFill>
                <a:latin typeface="Cambria" panose="02040503050406030204" pitchFamily="18" charset="0"/>
                <a:ea typeface="Cambria" panose="02040503050406030204" pitchFamily="18" charset="0"/>
              </a:rPr>
              <a:t>                        Conclusion </a:t>
            </a:r>
            <a:r>
              <a:rPr lang="en-US" sz="3200" b="0" i="0" dirty="0">
                <a:solidFill>
                  <a:srgbClr val="ECECF1"/>
                </a:solidFill>
                <a:effectLst/>
                <a:latin typeface="Cambria" panose="02040503050406030204" pitchFamily="18" charset="0"/>
                <a:ea typeface="Cambria" panose="02040503050406030204" pitchFamily="18" charset="0"/>
              </a:rPr>
              <a:t> </a:t>
            </a:r>
            <a:endParaRPr lang="en-IN" sz="3200" b="1"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65267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a:extLst>
              <a:ext uri="{FF2B5EF4-FFF2-40B4-BE49-F238E27FC236}">
                <a16:creationId xmlns:a16="http://schemas.microsoft.com/office/drawing/2014/main" id="{FE40ED1C-AF87-BA34-9B12-0D8094A721C2}"/>
              </a:ext>
            </a:extLst>
          </p:cNvPr>
          <p:cNvSpPr>
            <a:spLocks noGrp="1" noChangeArrowheads="1"/>
          </p:cNvSpPr>
          <p:nvPr>
            <p:ph type="subTitle" idx="1"/>
          </p:nvPr>
        </p:nvSpPr>
        <p:spPr>
          <a:xfrm>
            <a:off x="73130" y="935831"/>
            <a:ext cx="12033739" cy="4986337"/>
          </a:xfrm>
        </p:spPr>
        <p:txBody>
          <a:bodyPr>
            <a:normAutofit fontScale="25000" lnSpcReduction="20000"/>
          </a:bodyPr>
          <a:lstStyle/>
          <a:p>
            <a:pPr marL="576000" indent="-576000" algn="l">
              <a:lnSpc>
                <a:spcPct val="120000"/>
              </a:lnSpc>
              <a:buFont typeface="+mj-lt"/>
              <a:buAutoNum type="arabicPeriod"/>
            </a:pPr>
            <a:r>
              <a:rPr lang="en-US" sz="7200" dirty="0"/>
              <a:t>Heart Disease Dataset: </a:t>
            </a:r>
            <a:r>
              <a:rPr lang="en-US" sz="7200" dirty="0">
                <a:hlinkClick r:id="rId2"/>
              </a:rPr>
              <a:t>https://archive.ics.uci.edu/ml/datasets/heart+disease</a:t>
            </a:r>
            <a:endParaRPr lang="en-US" sz="7200" dirty="0"/>
          </a:p>
          <a:p>
            <a:pPr marL="576000" indent="-576000" algn="l">
              <a:lnSpc>
                <a:spcPct val="120000"/>
              </a:lnSpc>
              <a:buFont typeface="+mj-lt"/>
              <a:buAutoNum type="arabicPeriod"/>
            </a:pPr>
            <a:r>
              <a:rPr lang="en-US" sz="7200" dirty="0"/>
              <a:t>Scikit-learn library for Python: </a:t>
            </a:r>
            <a:r>
              <a:rPr lang="en-US" sz="7200" dirty="0">
                <a:hlinkClick r:id="rId3"/>
              </a:rPr>
              <a:t>https://scikit-learn.org/stable/</a:t>
            </a:r>
            <a:endParaRPr lang="en-US" sz="7200" dirty="0"/>
          </a:p>
          <a:p>
            <a:pPr marL="576000" indent="-576000" algn="l">
              <a:lnSpc>
                <a:spcPct val="120000"/>
              </a:lnSpc>
              <a:buFont typeface="+mj-lt"/>
              <a:buAutoNum type="arabicPeriod"/>
            </a:pPr>
            <a:r>
              <a:rPr lang="en-US" sz="7200" dirty="0"/>
              <a:t>Logistic Regression for Heart Disease Prediction: A Systematic Review and Future Directions (Research Paper): </a:t>
            </a:r>
            <a:r>
              <a:rPr lang="en-US" sz="7200" dirty="0">
                <a:hlinkClick r:id="rId4"/>
              </a:rPr>
              <a:t>https://www.ncbi.nlm.nih.gov/pmc/articles/PMC7472798/</a:t>
            </a:r>
            <a:endParaRPr lang="en-US" sz="7200" dirty="0"/>
          </a:p>
          <a:p>
            <a:pPr marL="576000" indent="-576000" algn="l">
              <a:lnSpc>
                <a:spcPct val="120000"/>
              </a:lnSpc>
              <a:buFont typeface="+mj-lt"/>
              <a:buAutoNum type="arabicPeriod"/>
            </a:pPr>
            <a:r>
              <a:rPr lang="en-US" sz="7200" dirty="0"/>
              <a:t>Machine Learning in Healthcare: A Systematic Review of Recent Research (Research Paper): </a:t>
            </a:r>
            <a:r>
              <a:rPr lang="en-US" sz="7200" dirty="0">
                <a:hlinkClick r:id="rId5"/>
              </a:rPr>
              <a:t>https://www.ncbi.nlm.nih.gov/pmc/articles/PMC7267457/</a:t>
            </a:r>
            <a:endParaRPr lang="en-US" sz="7200" dirty="0"/>
          </a:p>
          <a:p>
            <a:pPr marL="576000" indent="-576000" algn="l">
              <a:lnSpc>
                <a:spcPct val="120000"/>
              </a:lnSpc>
              <a:buFont typeface="+mj-lt"/>
              <a:buAutoNum type="arabicPeriod"/>
            </a:pPr>
            <a:r>
              <a:rPr lang="en-US" sz="7200" dirty="0"/>
              <a:t>Predicting Cardiovascular Risk Factors Using Machine Learning Algorithms: A Systematic Review (Research Paper): </a:t>
            </a:r>
            <a:r>
              <a:rPr lang="en-US" sz="7200" dirty="0">
                <a:hlinkClick r:id="rId6"/>
              </a:rPr>
              <a:t>https://www.ncbi.nlm.nih.gov/pmc/articles/PMC7901396/</a:t>
            </a:r>
            <a:endParaRPr lang="en-US" sz="7200" dirty="0"/>
          </a:p>
          <a:p>
            <a:pPr marL="576000" indent="-576000" algn="l">
              <a:lnSpc>
                <a:spcPct val="120000"/>
              </a:lnSpc>
              <a:buFont typeface="+mj-lt"/>
              <a:buAutoNum type="arabicPeriod"/>
            </a:pPr>
            <a:r>
              <a:rPr lang="en-US" sz="7200" dirty="0"/>
              <a:t>The Role of Machine Learning in Cardiovascular Disease Risk Prediction and Stratification (Review Article): </a:t>
            </a:r>
            <a:r>
              <a:rPr lang="en-US" sz="7200" dirty="0">
                <a:hlinkClick r:id="rId7"/>
              </a:rPr>
              <a:t>https://www.frontiersin.org/articles/10.3389/fcvm.2020.596238/full</a:t>
            </a:r>
            <a:endParaRPr lang="en-US" sz="7200" dirty="0"/>
          </a:p>
          <a:p>
            <a:pPr marL="576000" indent="-576000" algn="l">
              <a:lnSpc>
                <a:spcPct val="120000"/>
              </a:lnSpc>
              <a:buFont typeface="+mj-lt"/>
              <a:buAutoNum type="arabicPeriod"/>
            </a:pPr>
            <a:r>
              <a:rPr lang="en-US" sz="7200" dirty="0"/>
              <a:t>Logistic Regression for Medical Machine Learning (Tutorial): </a:t>
            </a:r>
            <a:r>
              <a:rPr lang="en-US" sz="7200" dirty="0">
                <a:hlinkClick r:id="rId8"/>
              </a:rPr>
              <a:t>https://towardsdatascience.com/logistic-regression-for-medical-machine-learning-887c133b1ba1</a:t>
            </a:r>
            <a:endParaRPr lang="en-US" sz="7200" dirty="0"/>
          </a:p>
          <a:p>
            <a:pPr marL="576000" indent="-576000" algn="l">
              <a:lnSpc>
                <a:spcPct val="120000"/>
              </a:lnSpc>
              <a:buFont typeface="+mj-lt"/>
              <a:buAutoNum type="arabicPeriod"/>
            </a:pPr>
            <a:r>
              <a:rPr lang="en-US" sz="7200" dirty="0"/>
              <a:t>Machine Learning in Cardiovascular Medicine (Book): </a:t>
            </a:r>
            <a:r>
              <a:rPr lang="en-US" sz="7200" dirty="0">
                <a:hlinkClick r:id="rId9"/>
              </a:rPr>
              <a:t>https://www.springer.com/gp/book/9783030162497</a:t>
            </a:r>
            <a:endParaRPr lang="en-US" sz="7200" dirty="0"/>
          </a:p>
          <a:p>
            <a:pPr marL="576000" indent="-576000" algn="just">
              <a:lnSpc>
                <a:spcPct val="120000"/>
              </a:lnSpc>
              <a:buFont typeface="+mj-lt"/>
              <a:buAutoNum type="arabicPeriod"/>
            </a:pPr>
            <a:endParaRPr lang="en-US" sz="7200" dirty="0"/>
          </a:p>
          <a:p>
            <a:endParaRPr lang="en-US" sz="7200" dirty="0"/>
          </a:p>
          <a:p>
            <a:pPr algn="l"/>
            <a:endParaRPr lang="en-US" sz="7200" dirty="0">
              <a:latin typeface="Calibri "/>
            </a:endParaRPr>
          </a:p>
          <a:p>
            <a:pPr algn="l"/>
            <a:endParaRPr lang="en-US" sz="7200" dirty="0"/>
          </a:p>
          <a:p>
            <a:pPr algn="l"/>
            <a:endParaRPr lang="en-US" sz="7200" dirty="0"/>
          </a:p>
          <a:p>
            <a:pPr algn="l"/>
            <a:endParaRPr lang="en-US" sz="7200" dirty="0"/>
          </a:p>
          <a:p>
            <a:br>
              <a:rPr lang="en-US" sz="1400" dirty="0"/>
            </a:br>
            <a:endParaRPr lang="en-US" sz="1800" dirty="0"/>
          </a:p>
          <a:p>
            <a:pPr marL="342900" indent="-342900" algn="l">
              <a:buFont typeface="+mj-lt"/>
              <a:buAutoNum type="arabicPeriod"/>
            </a:pPr>
            <a:endParaRPr lang="en-US" sz="1800" dirty="0"/>
          </a:p>
          <a:p>
            <a:pPr marL="342900" indent="-342900" algn="l">
              <a:buFont typeface="+mj-lt"/>
              <a:buAutoNum type="arabicPeriod"/>
            </a:pPr>
            <a:endParaRPr lang="en-US" sz="1800" dirty="0"/>
          </a:p>
          <a:p>
            <a:pPr marL="342900" indent="-342900" algn="l">
              <a:buFont typeface="+mj-lt"/>
              <a:buAutoNum type="arabicParenR"/>
            </a:pPr>
            <a:endParaRPr lang="en-US" dirty="0"/>
          </a:p>
          <a:p>
            <a:pPr algn="l"/>
            <a:endParaRPr lang="en-US" dirty="0"/>
          </a:p>
          <a:p>
            <a:pPr algn="l"/>
            <a:endParaRPr lang="en-US" altLang="en-US" sz="1800" dirty="0"/>
          </a:p>
          <a:p>
            <a:pPr eaLnBrk="1" hangingPunct="1"/>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endParaRPr lang="en-US" altLang="en-US"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b="1"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eaLnBrk="1" hangingPunct="1"/>
            <a:endParaRPr lang="en-US" altLang="en-US" dirty="0">
              <a:solidFill>
                <a:schemeClr val="tx1"/>
              </a:solidFill>
              <a:latin typeface="Cambria" panose="02040503050406030204" pitchFamily="18" charset="0"/>
              <a:ea typeface="Cambria" panose="02040503050406030204" pitchFamily="18" charset="0"/>
              <a:cs typeface="Cambria" panose="02040503050406030204" pitchFamily="18" charset="0"/>
            </a:endParaRPr>
          </a:p>
        </p:txBody>
      </p:sp>
      <p:sp>
        <p:nvSpPr>
          <p:cNvPr id="7" name="TextBox 6">
            <a:extLst>
              <a:ext uri="{FF2B5EF4-FFF2-40B4-BE49-F238E27FC236}">
                <a16:creationId xmlns:a16="http://schemas.microsoft.com/office/drawing/2014/main" id="{C3B2695B-2DF2-6425-87DB-C22A6F4668FC}"/>
              </a:ext>
            </a:extLst>
          </p:cNvPr>
          <p:cNvSpPr txBox="1"/>
          <p:nvPr/>
        </p:nvSpPr>
        <p:spPr>
          <a:xfrm>
            <a:off x="0" y="6501607"/>
            <a:ext cx="12192000" cy="369888"/>
          </a:xfrm>
          <a:prstGeom prst="rect">
            <a:avLst/>
          </a:prstGeom>
          <a:solidFill>
            <a:schemeClr val="accent5">
              <a:lumMod val="75000"/>
            </a:schemeClr>
          </a:solidFill>
        </p:spPr>
        <p:txBody>
          <a:bodyPr wrap="square">
            <a:spAutoFit/>
          </a:bodyPr>
          <a:lstStyle/>
          <a:p>
            <a:pPr algn="ctr" eaLnBrk="1" hangingPunct="1">
              <a:defRPr/>
            </a:pPr>
            <a:r>
              <a:rPr lang="en-US" b="1" dirty="0">
                <a:solidFill>
                  <a:schemeClr val="bg1">
                    <a:lumMod val="95000"/>
                  </a:schemeClr>
                </a:solidFill>
                <a:latin typeface="Cambria" pitchFamily="18" charset="0"/>
                <a:ea typeface="Cambria" pitchFamily="18" charset="0"/>
              </a:rPr>
              <a:t>Session 2022-23</a:t>
            </a:r>
          </a:p>
        </p:txBody>
      </p:sp>
      <p:sp>
        <p:nvSpPr>
          <p:cNvPr id="6" name="TextBox 5">
            <a:extLst>
              <a:ext uri="{FF2B5EF4-FFF2-40B4-BE49-F238E27FC236}">
                <a16:creationId xmlns:a16="http://schemas.microsoft.com/office/drawing/2014/main" id="{A47AB68F-91B0-D1A5-0A28-9349457C411B}"/>
              </a:ext>
            </a:extLst>
          </p:cNvPr>
          <p:cNvSpPr txBox="1"/>
          <p:nvPr/>
        </p:nvSpPr>
        <p:spPr>
          <a:xfrm>
            <a:off x="-12000" y="-11798"/>
            <a:ext cx="12204000" cy="751488"/>
          </a:xfrm>
          <a:prstGeom prst="rect">
            <a:avLst/>
          </a:prstGeom>
          <a:solidFill>
            <a:schemeClr val="accent5">
              <a:lumMod val="75000"/>
            </a:schemeClr>
          </a:solidFill>
        </p:spPr>
        <p:txBody>
          <a:bodyPr wrap="square" anchor="b">
            <a:spAutoFit/>
          </a:bodyPr>
          <a:lstStyle/>
          <a:p>
            <a:pPr eaLnBrk="1" hangingPunct="1">
              <a:lnSpc>
                <a:spcPct val="150000"/>
              </a:lnSpc>
              <a:spcBef>
                <a:spcPts val="600"/>
              </a:spcBef>
              <a:defRPr/>
            </a:pPr>
            <a:r>
              <a:rPr lang="en-IN" b="1" dirty="0">
                <a:solidFill>
                  <a:schemeClr val="bg1"/>
                </a:solidFill>
                <a:latin typeface="Cambria" pitchFamily="18" charset="0"/>
                <a:ea typeface="Cambria" pitchFamily="18" charset="0"/>
              </a:rPr>
              <a:t>                                                  </a:t>
            </a:r>
            <a:r>
              <a:rPr lang="en-US" sz="3200" b="1" dirty="0">
                <a:solidFill>
                  <a:srgbClr val="ECECF1"/>
                </a:solidFill>
                <a:latin typeface="Cambria" panose="02040503050406030204" pitchFamily="18" charset="0"/>
                <a:ea typeface="Cambria" panose="02040503050406030204" pitchFamily="18" charset="0"/>
              </a:rPr>
              <a:t>                        References </a:t>
            </a:r>
            <a:r>
              <a:rPr lang="en-US" sz="3200" b="0" i="0" dirty="0">
                <a:solidFill>
                  <a:srgbClr val="ECECF1"/>
                </a:solidFill>
                <a:effectLst/>
                <a:latin typeface="Cambria" panose="02040503050406030204" pitchFamily="18" charset="0"/>
                <a:ea typeface="Cambria" panose="02040503050406030204" pitchFamily="18" charset="0"/>
              </a:rPr>
              <a:t> </a:t>
            </a:r>
            <a:endParaRPr lang="en-IN" sz="3200" b="1"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51306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1268</Words>
  <Application>Microsoft Office PowerPoint</Application>
  <PresentationFormat>Widescreen</PresentationFormat>
  <Paragraphs>280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vt:lpstr>
      <vt:lpstr>Calibri Light</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Atharva Bhedodkar</dc:creator>
  <cp:lastModifiedBy>Aniket Nimje</cp:lastModifiedBy>
  <cp:revision>4</cp:revision>
  <dcterms:created xsi:type="dcterms:W3CDTF">2023-03-15T12:37:03Z</dcterms:created>
  <dcterms:modified xsi:type="dcterms:W3CDTF">2023-03-15T19:29:38Z</dcterms:modified>
</cp:coreProperties>
</file>