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226"/>
    <a:srgbClr val="FFFFFF"/>
    <a:srgbClr val="419CA6"/>
    <a:srgbClr val="80B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DD4ABA-B655-4053-BC7F-89EDBB4535C0}" v="1926" dt="2022-10-28T12:14:39.030"/>
    <p1510:client id="{DFB55EF3-08EF-4C55-9230-DE548C6B36BC}" v="1072" dt="2022-10-27T14:51:22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ide.divvybikes.com/data-license-agreement" TargetMode="External"/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ravel.usnews.com/Chicago_IL/When_To_Visi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F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849" y="2239267"/>
            <a:ext cx="9144000" cy="238760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EEF226"/>
                </a:solidFill>
                <a:cs typeface="Calibri Light"/>
              </a:rPr>
              <a:t>Google Capstone Project -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849" y="4750257"/>
            <a:ext cx="9144000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dirty="0">
                <a:solidFill>
                  <a:srgbClr val="EEF226"/>
                </a:solidFill>
                <a:cs typeface="Calibri"/>
              </a:rPr>
              <a:t>(Cyclistic Bike Share)</a:t>
            </a:r>
            <a:endParaRPr lang="en-US" dirty="0">
              <a:solidFill>
                <a:srgbClr val="EEF226"/>
              </a:solidFill>
            </a:endParaRPr>
          </a:p>
          <a:p>
            <a:pPr algn="l"/>
            <a:r>
              <a:rPr lang="en-US" dirty="0">
                <a:solidFill>
                  <a:srgbClr val="FFFFFF"/>
                </a:solidFill>
                <a:cs typeface="Calibri"/>
              </a:rPr>
              <a:t>By Aniket Parab</a:t>
            </a:r>
          </a:p>
          <a:p>
            <a:pPr algn="l"/>
            <a:endParaRPr lang="en-US" dirty="0">
              <a:solidFill>
                <a:srgbClr val="FFFFFF"/>
              </a:solidFill>
              <a:cs typeface="Calibri"/>
            </a:endParaRPr>
          </a:p>
          <a:p>
            <a:pPr algn="l"/>
            <a:r>
              <a:rPr lang="en-US" dirty="0">
                <a:solidFill>
                  <a:srgbClr val="FFFFFF"/>
                </a:solidFill>
                <a:cs typeface="Calibri"/>
              </a:rPr>
              <a:t>27/10/22</a:t>
            </a:r>
          </a:p>
        </p:txBody>
      </p:sp>
      <p:pic>
        <p:nvPicPr>
          <p:cNvPr id="6" name="Picture 6" descr="Logo, icon&#10;&#10;Description automatically generated">
            <a:extLst>
              <a:ext uri="{FF2B5EF4-FFF2-40B4-BE49-F238E27FC236}">
                <a16:creationId xmlns:a16="http://schemas.microsoft.com/office/drawing/2014/main" id="{6D5AC4F0-37A0-7DBD-47ED-B5CB43DC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530" y="597452"/>
            <a:ext cx="2743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F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0255-96F8-54D4-86DA-1B1825A0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  <a:cs typeface="Calibri Light"/>
              </a:rPr>
              <a:t>Analysis – Daily Trend: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A31E-CEC4-4FAD-607B-3DC3AB620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In Daily trend we strengthen previous observations: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914400" lvl="1" indent="-457200">
              <a:buAutoNum type="arabicPeriod"/>
            </a:pPr>
            <a:r>
              <a:rPr lang="en-US" b="1" dirty="0">
                <a:solidFill>
                  <a:srgbClr val="FFFFFF"/>
                </a:solidFill>
                <a:cs typeface="Calibri"/>
              </a:rPr>
              <a:t>Member </a:t>
            </a:r>
            <a:r>
              <a:rPr lang="en-US" dirty="0">
                <a:solidFill>
                  <a:srgbClr val="FFFFFF"/>
                </a:solidFill>
                <a:cs typeface="Calibri"/>
              </a:rPr>
              <a:t>riders use </a:t>
            </a:r>
            <a:r>
              <a:rPr lang="en-US" dirty="0" err="1">
                <a:solidFill>
                  <a:srgbClr val="FFFFFF"/>
                </a:solidFill>
                <a:cs typeface="Calibri"/>
              </a:rPr>
              <a:t>Cyclistic</a:t>
            </a:r>
            <a:r>
              <a:rPr lang="en-US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dirty="0">
                <a:solidFill>
                  <a:srgbClr val="EEF226"/>
                </a:solidFill>
                <a:cs typeface="Calibri"/>
              </a:rPr>
              <a:t>for commute to Office or related work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rgbClr val="FFFFFF"/>
                </a:solidFill>
                <a:cs typeface="Calibri"/>
              </a:rPr>
              <a:t>Namely, </a:t>
            </a:r>
            <a:r>
              <a:rPr lang="en-US" b="1" dirty="0">
                <a:solidFill>
                  <a:srgbClr val="FFFFFF"/>
                </a:solidFill>
                <a:cs typeface="Calibri"/>
              </a:rPr>
              <a:t>Casual</a:t>
            </a:r>
            <a:r>
              <a:rPr lang="en-US" dirty="0">
                <a:solidFill>
                  <a:srgbClr val="FFFFFF"/>
                </a:solidFill>
                <a:cs typeface="Calibri"/>
              </a:rPr>
              <a:t> riders use platform more excluding general office hours maybe for </a:t>
            </a:r>
            <a:r>
              <a:rPr lang="en-US" dirty="0">
                <a:solidFill>
                  <a:srgbClr val="EEF226"/>
                </a:solidFill>
                <a:cs typeface="Calibri"/>
              </a:rPr>
              <a:t>leisure or fitness</a:t>
            </a:r>
          </a:p>
        </p:txBody>
      </p:sp>
      <p:pic>
        <p:nvPicPr>
          <p:cNvPr id="5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E3844FFB-9418-A650-CB49-D85ED34AD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60600"/>
            <a:ext cx="5257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6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F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0255-96F8-54D4-86DA-1B1825A0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  <a:cs typeface="Calibri Light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A31E-CEC4-4FAD-607B-3DC3AB620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Casual Riders include:</a:t>
            </a:r>
          </a:p>
          <a:p>
            <a:pPr lvl="1" indent="-457200"/>
            <a:r>
              <a:rPr lang="en-US" dirty="0">
                <a:solidFill>
                  <a:srgbClr val="FFFFFF"/>
                </a:solidFill>
                <a:cs typeface="Calibri"/>
              </a:rPr>
              <a:t>Locals – Alternative to Public Transport</a:t>
            </a:r>
          </a:p>
          <a:p>
            <a:pPr lvl="1" indent="-457200"/>
            <a:r>
              <a:rPr lang="en-US" dirty="0">
                <a:solidFill>
                  <a:srgbClr val="FFFFFF"/>
                </a:solidFill>
                <a:cs typeface="Calibri"/>
              </a:rPr>
              <a:t>Tourists – Getting from point A --&gt; Point B</a:t>
            </a:r>
          </a:p>
          <a:p>
            <a:r>
              <a:rPr lang="en-US" dirty="0">
                <a:solidFill>
                  <a:srgbClr val="FFFFFF"/>
                </a:solidFill>
                <a:cs typeface="Calibri"/>
              </a:rPr>
              <a:t>For Member Riders:</a:t>
            </a:r>
          </a:p>
          <a:p>
            <a:pPr lvl="1" indent="-457200"/>
            <a:r>
              <a:rPr lang="en-US" dirty="0">
                <a:solidFill>
                  <a:srgbClr val="FFFFFF"/>
                </a:solidFill>
                <a:cs typeface="Calibri"/>
              </a:rPr>
              <a:t>Locals – For office commutes and other related commutes like Gym café, etc.</a:t>
            </a:r>
          </a:p>
        </p:txBody>
      </p:sp>
    </p:spTree>
    <p:extLst>
      <p:ext uri="{BB962C8B-B14F-4D97-AF65-F5344CB8AC3E}">
        <p14:creationId xmlns:p14="http://schemas.microsoft.com/office/powerpoint/2010/main" val="1764293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F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0255-96F8-54D4-86DA-1B1825A0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  <a:cs typeface="Calibri Light"/>
              </a:rPr>
              <a:t>Suggestion: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A31E-CEC4-4FAD-607B-3DC3AB620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cs typeface="Calibri"/>
              </a:rPr>
              <a:t>To convert Casual --&gt; Member: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  <a:cs typeface="Calibri"/>
              </a:rPr>
              <a:t>Need of new plan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  <a:cs typeface="Calibri"/>
              </a:rPr>
              <a:t>(Limited free rides)*weekdays + (More free rides)*weekends</a:t>
            </a:r>
          </a:p>
          <a:p>
            <a:r>
              <a:rPr lang="en-US" dirty="0">
                <a:solidFill>
                  <a:srgbClr val="FFFFFF"/>
                </a:solidFill>
                <a:cs typeface="Calibri"/>
              </a:rPr>
              <a:t>To be clubbed with other fitness related social campaign</a:t>
            </a:r>
          </a:p>
          <a:p>
            <a:r>
              <a:rPr lang="en-US" dirty="0">
                <a:solidFill>
                  <a:srgbClr val="FFFFFF"/>
                </a:solidFill>
                <a:cs typeface="Calibri"/>
              </a:rPr>
              <a:t>Reward casual riders after they bring Bicycles from Crowded to Free docking locations</a:t>
            </a:r>
          </a:p>
        </p:txBody>
      </p:sp>
    </p:spTree>
    <p:extLst>
      <p:ext uri="{BB962C8B-B14F-4D97-AF65-F5344CB8AC3E}">
        <p14:creationId xmlns:p14="http://schemas.microsoft.com/office/powerpoint/2010/main" val="110962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F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0255-96F8-54D4-86DA-1B1825A0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54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FF"/>
                </a:solidFill>
                <a:cs typeface="Calibri Light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9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F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0255-96F8-54D4-86DA-1B1825A0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  <a:cs typeface="Calibri Light"/>
              </a:rPr>
              <a:t>About </a:t>
            </a:r>
            <a:r>
              <a:rPr lang="en-US" b="1" dirty="0" err="1">
                <a:solidFill>
                  <a:srgbClr val="FFFFFF"/>
                </a:solidFill>
                <a:cs typeface="Calibri Light"/>
              </a:rPr>
              <a:t>Cyclistic</a:t>
            </a:r>
            <a:r>
              <a:rPr lang="en-US" b="1" dirty="0">
                <a:solidFill>
                  <a:srgbClr val="FFFFFF"/>
                </a:solidFill>
                <a:cs typeface="Calibri Light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A31E-CEC4-4FAD-607B-3DC3AB620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Bike share offering based in Chicago</a:t>
            </a:r>
          </a:p>
          <a:p>
            <a:r>
              <a:rPr lang="en-US" b="1" dirty="0">
                <a:solidFill>
                  <a:srgbClr val="FFFFFF"/>
                </a:solidFill>
                <a:cs typeface="Calibri"/>
              </a:rPr>
              <a:t>5,824+ Bikes</a:t>
            </a:r>
            <a:r>
              <a:rPr lang="en-US" dirty="0">
                <a:solidFill>
                  <a:srgbClr val="FFFFFF"/>
                </a:solidFill>
                <a:cs typeface="Calibri"/>
              </a:rPr>
              <a:t> Geo tracked into </a:t>
            </a:r>
            <a:r>
              <a:rPr lang="en-US" b="1" dirty="0">
                <a:solidFill>
                  <a:srgbClr val="FFFFFF"/>
                </a:solidFill>
                <a:cs typeface="Calibri"/>
              </a:rPr>
              <a:t>692+ stations</a:t>
            </a:r>
          </a:p>
          <a:p>
            <a:r>
              <a:rPr lang="en-US" dirty="0">
                <a:solidFill>
                  <a:srgbClr val="FFFFFF"/>
                </a:solidFill>
                <a:cs typeface="Calibri"/>
              </a:rPr>
              <a:t>Includes </a:t>
            </a:r>
            <a:r>
              <a:rPr lang="en-US" b="1" dirty="0">
                <a:solidFill>
                  <a:srgbClr val="FFFFFF"/>
                </a:solidFill>
                <a:cs typeface="Calibri"/>
              </a:rPr>
              <a:t>Reclining, Hand tricycle, </a:t>
            </a:r>
            <a:r>
              <a:rPr lang="en-US" dirty="0">
                <a:solidFill>
                  <a:srgbClr val="FFFFFF"/>
                </a:solidFill>
                <a:cs typeface="Calibri"/>
              </a:rPr>
              <a:t>and</a:t>
            </a:r>
            <a:r>
              <a:rPr lang="en-US" b="1" dirty="0">
                <a:solidFill>
                  <a:srgbClr val="FFFFFF"/>
                </a:solidFill>
                <a:cs typeface="Calibri"/>
              </a:rPr>
              <a:t> Cargo bikes</a:t>
            </a:r>
          </a:p>
          <a:p>
            <a:r>
              <a:rPr lang="en-US" dirty="0">
                <a:solidFill>
                  <a:srgbClr val="FFFFFF"/>
                </a:solidFill>
                <a:cs typeface="Calibri"/>
              </a:rPr>
              <a:t>People use bikes for </a:t>
            </a:r>
            <a:r>
              <a:rPr lang="en-US" b="1" dirty="0">
                <a:solidFill>
                  <a:srgbClr val="FFFFFF"/>
                </a:solidFill>
                <a:cs typeface="Calibri"/>
              </a:rPr>
              <a:t>Leisure, Commute, etc.</a:t>
            </a:r>
          </a:p>
          <a:p>
            <a:r>
              <a:rPr lang="en-US" b="1" dirty="0">
                <a:solidFill>
                  <a:srgbClr val="FFFFFF"/>
                </a:solidFill>
                <a:cs typeface="Calibri"/>
              </a:rPr>
              <a:t>Single-ride</a:t>
            </a:r>
            <a:r>
              <a:rPr lang="en-US" dirty="0">
                <a:solidFill>
                  <a:srgbClr val="FFFFFF"/>
                </a:solidFill>
                <a:cs typeface="Calibri"/>
              </a:rPr>
              <a:t> or </a:t>
            </a:r>
            <a:r>
              <a:rPr lang="en-US" b="1" dirty="0">
                <a:solidFill>
                  <a:srgbClr val="FFFFFF"/>
                </a:solidFill>
                <a:cs typeface="Calibri"/>
              </a:rPr>
              <a:t>Day-pass</a:t>
            </a:r>
            <a:r>
              <a:rPr lang="en-US" dirty="0">
                <a:solidFill>
                  <a:srgbClr val="FFFFFF"/>
                </a:solidFill>
                <a:cs typeface="Calibri"/>
              </a:rPr>
              <a:t> Users --&gt; </a:t>
            </a:r>
            <a:r>
              <a:rPr lang="en-US" b="1" dirty="0">
                <a:solidFill>
                  <a:srgbClr val="EEF226"/>
                </a:solidFill>
                <a:cs typeface="Calibri"/>
              </a:rPr>
              <a:t>Casual Riders</a:t>
            </a:r>
          </a:p>
          <a:p>
            <a:r>
              <a:rPr lang="en-US" b="1" dirty="0">
                <a:solidFill>
                  <a:srgbClr val="FFFFFF"/>
                </a:solidFill>
                <a:cs typeface="Calibri"/>
              </a:rPr>
              <a:t>Annual Membership</a:t>
            </a:r>
            <a:r>
              <a:rPr lang="en-US" dirty="0">
                <a:solidFill>
                  <a:srgbClr val="FFFFFF"/>
                </a:solidFill>
                <a:cs typeface="Calibri"/>
              </a:rPr>
              <a:t> Users --&gt; </a:t>
            </a:r>
            <a:r>
              <a:rPr lang="en-US" b="1" dirty="0">
                <a:solidFill>
                  <a:srgbClr val="EEF226"/>
                </a:solidFill>
                <a:cs typeface="Calibri"/>
              </a:rPr>
              <a:t>Member Riders</a:t>
            </a:r>
          </a:p>
        </p:txBody>
      </p:sp>
    </p:spTree>
    <p:extLst>
      <p:ext uri="{BB962C8B-B14F-4D97-AF65-F5344CB8AC3E}">
        <p14:creationId xmlns:p14="http://schemas.microsoft.com/office/powerpoint/2010/main" val="126847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F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0255-96F8-54D4-86DA-1B1825A0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  <a:cs typeface="Calibri Light"/>
              </a:rPr>
              <a:t>Characters and Teams: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A31E-CEC4-4FAD-607B-3DC3AB620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EEF226"/>
                </a:solidFill>
                <a:cs typeface="Calibri"/>
              </a:rPr>
              <a:t>Lily Moreno:</a:t>
            </a:r>
            <a:r>
              <a:rPr lang="en-US" dirty="0">
                <a:solidFill>
                  <a:srgbClr val="FFFFFF"/>
                </a:solidFill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cs typeface="Calibri"/>
              </a:rPr>
              <a:t>Director of Marketing and my Manager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cs typeface="Calibri"/>
            </a:endParaRPr>
          </a:p>
          <a:p>
            <a:r>
              <a:rPr lang="en-US" b="1" dirty="0">
                <a:solidFill>
                  <a:srgbClr val="EEF226"/>
                </a:solidFill>
                <a:cs typeface="Calibri"/>
              </a:rPr>
              <a:t>Cyclistic marketing analytics team: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cs typeface="Calibri"/>
              </a:rPr>
              <a:t>Team responsible to guide marketing strategy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cs typeface="Calibri"/>
            </a:endParaRPr>
          </a:p>
          <a:p>
            <a:r>
              <a:rPr lang="en-US" b="1" dirty="0">
                <a:solidFill>
                  <a:srgbClr val="EEF226"/>
                </a:solidFill>
                <a:cs typeface="Calibri"/>
              </a:rPr>
              <a:t>Cyclistic executive team: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cs typeface="Calibri"/>
              </a:rPr>
              <a:t>Team that approves marketing strategy</a:t>
            </a:r>
          </a:p>
        </p:txBody>
      </p:sp>
    </p:spTree>
    <p:extLst>
      <p:ext uri="{BB962C8B-B14F-4D97-AF65-F5344CB8AC3E}">
        <p14:creationId xmlns:p14="http://schemas.microsoft.com/office/powerpoint/2010/main" val="245430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F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0255-96F8-54D4-86DA-1B1825A0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  <a:cs typeface="Calibri Light"/>
              </a:rPr>
              <a:t>Scenario: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A31E-CEC4-4FAD-607B-3DC3AB620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solidFill>
                  <a:srgbClr val="FFFFFF"/>
                </a:solidFill>
                <a:cs typeface="Calibri"/>
              </a:rPr>
              <a:t>As Junior Data Analyst, design strategy to: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EEF226"/>
                </a:solidFill>
                <a:ea typeface="+mn-lt"/>
                <a:cs typeface="+mn-lt"/>
              </a:rPr>
              <a:t>Casual Riders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--&gt; </a:t>
            </a:r>
            <a:r>
              <a:rPr lang="en-US" b="1" dirty="0">
                <a:solidFill>
                  <a:srgbClr val="EEF226"/>
                </a:solidFill>
                <a:ea typeface="+mn-lt"/>
                <a:cs typeface="+mn-lt"/>
              </a:rPr>
              <a:t>Member Riders</a:t>
            </a:r>
            <a:endParaRPr lang="en-US" dirty="0">
              <a:solidFill>
                <a:srgbClr val="EEF226"/>
              </a:solidFill>
              <a:ea typeface="+mn-lt"/>
              <a:cs typeface="+mn-lt"/>
            </a:endParaRPr>
          </a:p>
          <a:p>
            <a:pPr marL="457200" indent="-457200"/>
            <a:r>
              <a:rPr lang="en-US" dirty="0">
                <a:solidFill>
                  <a:srgbClr val="FFFFFF"/>
                </a:solidFill>
                <a:cs typeface="Calibri"/>
              </a:rPr>
              <a:t>Marketing strategy to be approved by Executives</a:t>
            </a:r>
          </a:p>
          <a:p>
            <a:pPr marL="457200" indent="-457200"/>
            <a:r>
              <a:rPr lang="en-US" dirty="0">
                <a:solidFill>
                  <a:srgbClr val="FFFFFF"/>
                </a:solidFill>
                <a:cs typeface="Calibri"/>
              </a:rPr>
              <a:t>Backed by compelling Data Insights and Visualization</a:t>
            </a:r>
          </a:p>
          <a:p>
            <a:pPr marL="457200" indent="-457200"/>
            <a:r>
              <a:rPr lang="en-US" dirty="0">
                <a:solidFill>
                  <a:srgbClr val="FFFFFF"/>
                </a:solidFill>
                <a:cs typeface="Calibri"/>
              </a:rPr>
              <a:t>Moreno divided goals into Business Questions</a:t>
            </a:r>
          </a:p>
          <a:p>
            <a:pPr marL="457200" indent="-457200"/>
            <a:r>
              <a:rPr lang="en-US" dirty="0">
                <a:solidFill>
                  <a:srgbClr val="FFFFFF"/>
                </a:solidFill>
                <a:cs typeface="Calibri"/>
              </a:rPr>
              <a:t>Shared access rights to Data Source</a:t>
            </a:r>
          </a:p>
        </p:txBody>
      </p:sp>
    </p:spTree>
    <p:extLst>
      <p:ext uri="{BB962C8B-B14F-4D97-AF65-F5344CB8AC3E}">
        <p14:creationId xmlns:p14="http://schemas.microsoft.com/office/powerpoint/2010/main" val="161032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F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0255-96F8-54D4-86DA-1B1825A0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  <a:cs typeface="Calibri Light"/>
              </a:rPr>
              <a:t>Business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A31E-CEC4-4FAD-607B-3DC3AB620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solidFill>
                  <a:srgbClr val="FFFFFF"/>
                </a:solidFill>
                <a:cs typeface="Calibri"/>
              </a:rPr>
              <a:t>How do Annual and Casual Riders use services differently?</a:t>
            </a:r>
            <a:r>
              <a:rPr lang="en-US" baseline="30000" dirty="0">
                <a:solidFill>
                  <a:srgbClr val="FFFFFF"/>
                </a:solidFill>
                <a:cs typeface="Calibri"/>
              </a:rPr>
              <a:t>*</a:t>
            </a:r>
          </a:p>
          <a:p>
            <a:pPr marL="457200" indent="-457200"/>
            <a:r>
              <a:rPr lang="en-US" dirty="0">
                <a:solidFill>
                  <a:srgbClr val="FFFFFF"/>
                </a:solidFill>
                <a:cs typeface="Calibri"/>
              </a:rPr>
              <a:t>Why would Casual riders opt for Annual Membership?</a:t>
            </a:r>
          </a:p>
          <a:p>
            <a:pPr marL="457200" indent="-457200"/>
            <a:r>
              <a:rPr lang="en-US" dirty="0">
                <a:solidFill>
                  <a:srgbClr val="FFFFFF"/>
                </a:solidFill>
                <a:cs typeface="Calibri"/>
              </a:rPr>
              <a:t>How can Cyclistic use Digital Media to convert Casual riders to Members?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FFFFFF"/>
                </a:solidFill>
                <a:cs typeface="Calibri"/>
              </a:rPr>
              <a:t>(</a:t>
            </a:r>
            <a:r>
              <a:rPr lang="en-US" sz="1000" baseline="30000" dirty="0">
                <a:solidFill>
                  <a:srgbClr val="FFFFFF"/>
                </a:solidFill>
                <a:cs typeface="Calibri"/>
              </a:rPr>
              <a:t>*</a:t>
            </a:r>
            <a:r>
              <a:rPr lang="en-US" sz="1000" b="1" i="1" dirty="0">
                <a:solidFill>
                  <a:srgbClr val="FFFFFF"/>
                </a:solidFill>
                <a:cs typeface="Calibri"/>
              </a:rPr>
              <a:t>Note: </a:t>
            </a:r>
            <a:r>
              <a:rPr lang="en-US" sz="1000" dirty="0">
                <a:solidFill>
                  <a:srgbClr val="FFFFFF"/>
                </a:solidFill>
                <a:cs typeface="Calibri"/>
              </a:rPr>
              <a:t>Only first business question is assigned to me)</a:t>
            </a:r>
          </a:p>
        </p:txBody>
      </p:sp>
    </p:spTree>
    <p:extLst>
      <p:ext uri="{BB962C8B-B14F-4D97-AF65-F5344CB8AC3E}">
        <p14:creationId xmlns:p14="http://schemas.microsoft.com/office/powerpoint/2010/main" val="141532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F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0255-96F8-54D4-86DA-1B1825A0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  <a:cs typeface="Calibri Light"/>
              </a:rPr>
              <a:t>Data Sources: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A31E-CEC4-4FAD-607B-3DC3AB620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solidFill>
                  <a:srgbClr val="EEF226"/>
                </a:solidFill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</a:t>
            </a:r>
            <a:r>
              <a:rPr lang="en-US" dirty="0">
                <a:solidFill>
                  <a:srgbClr val="FFFFFF"/>
                </a:solidFill>
                <a:cs typeface="Calibri"/>
              </a:rPr>
              <a:t> is Data Source under </a:t>
            </a:r>
            <a:r>
              <a:rPr lang="en-US" dirty="0">
                <a:solidFill>
                  <a:srgbClr val="EEF226"/>
                </a:solidFill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Policy</a:t>
            </a:r>
            <a:endParaRPr lang="en-US" dirty="0">
              <a:solidFill>
                <a:srgbClr val="EEF226"/>
              </a:solidFill>
              <a:cs typeface="Calibri"/>
            </a:endParaRPr>
          </a:p>
          <a:p>
            <a:pPr marL="457200" indent="-457200"/>
            <a:r>
              <a:rPr lang="en-US" dirty="0">
                <a:solidFill>
                  <a:srgbClr val="FFFFFF"/>
                </a:solidFill>
                <a:cs typeface="Calibri"/>
              </a:rPr>
              <a:t>I used Data from Jan2021 – Dec2021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504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F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0255-96F8-54D4-86DA-1B1825A0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  <a:cs typeface="Calibri Light"/>
              </a:rPr>
              <a:t>Data 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A31E-CEC4-4FAD-607B-3DC3AB620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/>
            <a:r>
              <a:rPr lang="en-US" dirty="0">
                <a:solidFill>
                  <a:srgbClr val="FFFFFF"/>
                </a:solidFill>
                <a:cs typeface="Calibri"/>
              </a:rPr>
              <a:t>Tool used: </a:t>
            </a:r>
            <a:r>
              <a:rPr lang="en-US" b="1" dirty="0">
                <a:solidFill>
                  <a:srgbClr val="FFFFFF"/>
                </a:solidFill>
                <a:cs typeface="Calibri"/>
              </a:rPr>
              <a:t>Python</a:t>
            </a:r>
          </a:p>
          <a:p>
            <a:pPr marL="457200" indent="-457200"/>
            <a:r>
              <a:rPr lang="en-US" dirty="0">
                <a:solidFill>
                  <a:srgbClr val="FFFFFF"/>
                </a:solidFill>
                <a:cs typeface="Calibri"/>
              </a:rPr>
              <a:t>Concatenated 12mo. Data --&gt; single DataFrame</a:t>
            </a:r>
          </a:p>
          <a:p>
            <a:pPr marL="457200" indent="-457200"/>
            <a:r>
              <a:rPr lang="en-US" dirty="0">
                <a:solidFill>
                  <a:srgbClr val="FFFFFF"/>
                </a:solidFill>
                <a:cs typeface="Calibri"/>
              </a:rPr>
              <a:t>Casted required fields to appropriate DataTypes</a:t>
            </a:r>
          </a:p>
          <a:p>
            <a:pPr marL="457200" indent="-457200"/>
            <a:r>
              <a:rPr lang="en-US" dirty="0">
                <a:solidFill>
                  <a:srgbClr val="FFFFFF"/>
                </a:solidFill>
                <a:cs typeface="Calibri"/>
              </a:rPr>
              <a:t>Filtered required fields</a:t>
            </a:r>
          </a:p>
          <a:p>
            <a:pPr marL="457200" indent="-457200"/>
            <a:r>
              <a:rPr lang="en-US" dirty="0">
                <a:solidFill>
                  <a:srgbClr val="FFFFFF"/>
                </a:solidFill>
                <a:cs typeface="Calibri"/>
              </a:rPr>
              <a:t>Added additional fields to support analysis</a:t>
            </a:r>
          </a:p>
          <a:p>
            <a:pPr marL="457200" indent="-457200"/>
            <a:r>
              <a:rPr lang="en-US" dirty="0">
                <a:solidFill>
                  <a:srgbClr val="FFFFFF"/>
                </a:solidFill>
                <a:cs typeface="Calibri"/>
              </a:rPr>
              <a:t>Cleaned few rows based on </a:t>
            </a:r>
            <a:r>
              <a:rPr lang="en-US" dirty="0">
                <a:solidFill>
                  <a:srgbClr val="EEF226"/>
                </a:solidFill>
                <a:cs typeface="Calibri"/>
              </a:rPr>
              <a:t>certain criteria</a:t>
            </a:r>
            <a:r>
              <a:rPr lang="en-US" baseline="30000" dirty="0">
                <a:solidFill>
                  <a:srgbClr val="EEF226"/>
                </a:solidFill>
                <a:cs typeface="Calibri"/>
              </a:rPr>
              <a:t>*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FFFFFF"/>
                </a:solidFill>
                <a:cs typeface="Calibri"/>
              </a:rPr>
              <a:t>(</a:t>
            </a:r>
            <a:r>
              <a:rPr lang="en-US" sz="1000" b="1" baseline="30000" dirty="0">
                <a:solidFill>
                  <a:srgbClr val="FFFFFF"/>
                </a:solidFill>
                <a:cs typeface="Calibri"/>
              </a:rPr>
              <a:t>*</a:t>
            </a:r>
            <a:r>
              <a:rPr lang="en-US" sz="1000" b="1" dirty="0">
                <a:solidFill>
                  <a:srgbClr val="FFFFFF"/>
                </a:solidFill>
                <a:cs typeface="Calibri"/>
              </a:rPr>
              <a:t>Note</a:t>
            </a:r>
            <a:r>
              <a:rPr lang="en-US" sz="1000" dirty="0">
                <a:solidFill>
                  <a:srgbClr val="FFFFFF"/>
                </a:solidFill>
                <a:cs typeface="Calibri"/>
              </a:rPr>
              <a:t>: For certain trips, </a:t>
            </a:r>
            <a:r>
              <a:rPr lang="en-US" sz="1000" dirty="0" err="1">
                <a:solidFill>
                  <a:srgbClr val="FFFFFF"/>
                </a:solidFill>
                <a:cs typeface="Calibri"/>
              </a:rPr>
              <a:t>end_time</a:t>
            </a:r>
            <a:r>
              <a:rPr lang="en-US" sz="1000" dirty="0">
                <a:solidFill>
                  <a:srgbClr val="FFFFFF"/>
                </a:solidFill>
                <a:cs typeface="Calibri"/>
              </a:rPr>
              <a:t>/ </a:t>
            </a:r>
            <a:r>
              <a:rPr lang="en-US" sz="1000" dirty="0" err="1">
                <a:solidFill>
                  <a:srgbClr val="FFFFFF"/>
                </a:solidFill>
                <a:cs typeface="Calibri"/>
              </a:rPr>
              <a:t>start_time</a:t>
            </a:r>
            <a:r>
              <a:rPr lang="en-US" sz="1000" dirty="0">
                <a:solidFill>
                  <a:srgbClr val="FFFFFF"/>
                </a:solidFill>
                <a:cs typeface="Calibri"/>
              </a:rPr>
              <a:t> is wrongly entered. This resulting into questionable </a:t>
            </a:r>
            <a:r>
              <a:rPr lang="en-US" sz="1000" dirty="0" err="1">
                <a:solidFill>
                  <a:srgbClr val="FFFFFF"/>
                </a:solidFill>
                <a:cs typeface="Calibri"/>
              </a:rPr>
              <a:t>trip_duration</a:t>
            </a:r>
            <a:r>
              <a:rPr lang="en-US" sz="1000" dirty="0">
                <a:solidFill>
                  <a:srgbClr val="FFFFFF"/>
                </a:solidFill>
                <a:cs typeface="Calibri"/>
              </a:rPr>
              <a:t>(calculated field). But only 0.012% entries contribute to mentioned case and hence it is removed.)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039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F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0255-96F8-54D4-86DA-1B1825A0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  <a:cs typeface="Calibri Light"/>
              </a:rPr>
              <a:t>Analysis – Weekly Trend: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A31E-CEC4-4FAD-607B-3DC3AB620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In weekly trend we can conclude: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914400" lvl="1" indent="-457200">
              <a:buAutoNum type="arabicPeriod"/>
            </a:pPr>
            <a:r>
              <a:rPr lang="en-US" b="1" dirty="0">
                <a:solidFill>
                  <a:srgbClr val="FFFFFF"/>
                </a:solidFill>
                <a:cs typeface="Calibri"/>
              </a:rPr>
              <a:t>Casual Riders</a:t>
            </a:r>
            <a:r>
              <a:rPr lang="en-US" dirty="0">
                <a:solidFill>
                  <a:srgbClr val="FFFFFF"/>
                </a:solidFill>
                <a:cs typeface="Calibri"/>
              </a:rPr>
              <a:t> use </a:t>
            </a:r>
            <a:r>
              <a:rPr lang="en-US" dirty="0" err="1">
                <a:solidFill>
                  <a:srgbClr val="FFFFFF"/>
                </a:solidFill>
                <a:cs typeface="Calibri"/>
              </a:rPr>
              <a:t>Cyclistic</a:t>
            </a:r>
            <a:r>
              <a:rPr lang="en-US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dirty="0">
                <a:solidFill>
                  <a:srgbClr val="EEF226"/>
                </a:solidFill>
                <a:cs typeface="Calibri"/>
              </a:rPr>
              <a:t>for Leisure or other purpose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rgbClr val="FFFFFF"/>
                </a:solidFill>
                <a:cs typeface="Calibri"/>
              </a:rPr>
              <a:t>Whereas </a:t>
            </a:r>
            <a:r>
              <a:rPr lang="en-US" b="1" dirty="0">
                <a:solidFill>
                  <a:srgbClr val="FFFFFF"/>
                </a:solidFill>
                <a:cs typeface="Calibri"/>
              </a:rPr>
              <a:t>Members</a:t>
            </a:r>
            <a:r>
              <a:rPr lang="en-US" dirty="0">
                <a:solidFill>
                  <a:srgbClr val="FFFFFF"/>
                </a:solidFill>
                <a:cs typeface="Calibri"/>
              </a:rPr>
              <a:t> use it </a:t>
            </a:r>
            <a:r>
              <a:rPr lang="en-US" dirty="0">
                <a:solidFill>
                  <a:srgbClr val="EEF226"/>
                </a:solidFill>
                <a:cs typeface="Calibri"/>
              </a:rPr>
              <a:t>for Office commutes</a:t>
            </a:r>
          </a:p>
        </p:txBody>
      </p:sp>
      <p:pic>
        <p:nvPicPr>
          <p:cNvPr id="12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46C2BEB8-60CB-C4C4-D612-ED39446E0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60600"/>
            <a:ext cx="52197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1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F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0255-96F8-54D4-86DA-1B1825A0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  <a:cs typeface="Calibri Light"/>
              </a:rPr>
              <a:t>Analysis – Annual Trend: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A31E-CEC4-4FAD-607B-3DC3AB620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In annual trend we can conclude: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rgbClr val="FFFFFF"/>
                </a:solidFill>
                <a:cs typeface="Calibri"/>
              </a:rPr>
              <a:t>Spike in July for </a:t>
            </a:r>
            <a:r>
              <a:rPr lang="en-US" b="1" dirty="0">
                <a:solidFill>
                  <a:srgbClr val="FFFFFF"/>
                </a:solidFill>
                <a:cs typeface="Calibri"/>
              </a:rPr>
              <a:t>Casual</a:t>
            </a:r>
            <a:r>
              <a:rPr lang="en-US" dirty="0">
                <a:solidFill>
                  <a:srgbClr val="FFFFFF"/>
                </a:solidFill>
                <a:cs typeface="Calibri"/>
              </a:rPr>
              <a:t> riders is due to </a:t>
            </a:r>
            <a:r>
              <a:rPr lang="en-US" dirty="0">
                <a:solidFill>
                  <a:srgbClr val="EEF226"/>
                </a:solidFill>
                <a:cs typeface="Calibri"/>
              </a:rPr>
              <a:t>increase in no. Of tourists</a:t>
            </a:r>
            <a:r>
              <a:rPr lang="en-US" dirty="0">
                <a:solidFill>
                  <a:srgbClr val="FFFFFF"/>
                </a:solidFill>
                <a:cs typeface="Calibri"/>
              </a:rPr>
              <a:t> visiting Chicago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rgbClr val="FFFFFF"/>
                </a:solidFill>
                <a:cs typeface="Calibri"/>
              </a:rPr>
              <a:t>As per </a:t>
            </a:r>
            <a:r>
              <a:rPr lang="en-US" dirty="0">
                <a:solidFill>
                  <a:srgbClr val="EEF226"/>
                </a:solidFill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one article</a:t>
            </a:r>
            <a:r>
              <a:rPr lang="en-US" dirty="0">
                <a:solidFill>
                  <a:srgbClr val="FFFFFF"/>
                </a:solidFill>
                <a:cs typeface="Calibri"/>
              </a:rPr>
              <a:t>, this is due to:</a:t>
            </a:r>
          </a:p>
          <a:p>
            <a:pPr marL="1371600" lvl="2">
              <a:buAutoNum type="arabicPeriod"/>
            </a:pPr>
            <a:r>
              <a:rPr lang="en-US" dirty="0">
                <a:solidFill>
                  <a:srgbClr val="FFFFFF"/>
                </a:solidFill>
                <a:cs typeface="Calibri"/>
              </a:rPr>
              <a:t>Good weather conditions</a:t>
            </a:r>
          </a:p>
          <a:p>
            <a:pPr marL="1371600" lvl="2">
              <a:buAutoNum type="arabicPeriod"/>
            </a:pPr>
            <a:r>
              <a:rPr lang="en-US" dirty="0">
                <a:solidFill>
                  <a:srgbClr val="FFFFFF"/>
                </a:solidFill>
                <a:cs typeface="Calibri"/>
              </a:rPr>
              <a:t>Local/ cultural event</a:t>
            </a:r>
          </a:p>
          <a:p>
            <a:pPr lvl="2" indent="0">
              <a:buNone/>
            </a:pPr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46DA74D-6A65-E172-E94B-5D89773A7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0" y="2260600"/>
            <a:ext cx="52451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Google Capstone Project - I</vt:lpstr>
      <vt:lpstr>About Cyclistic:</vt:lpstr>
      <vt:lpstr>Characters and Teams:</vt:lpstr>
      <vt:lpstr>Scenario:</vt:lpstr>
      <vt:lpstr>Business Questions:</vt:lpstr>
      <vt:lpstr>Data Sources:</vt:lpstr>
      <vt:lpstr>Data Processing:</vt:lpstr>
      <vt:lpstr>Analysis – Weekly Trend:</vt:lpstr>
      <vt:lpstr>Analysis – Annual Trend:</vt:lpstr>
      <vt:lpstr>Analysis – Daily Trend:</vt:lpstr>
      <vt:lpstr>Conclusion:</vt:lpstr>
      <vt:lpstr>Suggestion: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752</cp:revision>
  <dcterms:created xsi:type="dcterms:W3CDTF">2022-10-27T11:38:18Z</dcterms:created>
  <dcterms:modified xsi:type="dcterms:W3CDTF">2022-10-28T15:53:51Z</dcterms:modified>
</cp:coreProperties>
</file>