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3"/>
  </p:sldMasterIdLst>
  <p:notesMasterIdLst>
    <p:notesMasterId r:id="rId34"/>
  </p:notesMasterIdLst>
  <p:sldIdLst>
    <p:sldId id="256" r:id="rId4"/>
    <p:sldId id="257" r:id="rId5"/>
    <p:sldId id="260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71" r:id="rId14"/>
    <p:sldId id="270" r:id="rId15"/>
    <p:sldId id="266" r:id="rId16"/>
    <p:sldId id="272" r:id="rId17"/>
    <p:sldId id="273" r:id="rId18"/>
    <p:sldId id="274" r:id="rId19"/>
    <p:sldId id="275" r:id="rId20"/>
    <p:sldId id="267" r:id="rId21"/>
    <p:sldId id="268" r:id="rId22"/>
    <p:sldId id="276" r:id="rId23"/>
    <p:sldId id="269" r:id="rId24"/>
    <p:sldId id="277" r:id="rId25"/>
    <p:sldId id="278" r:id="rId26"/>
    <p:sldId id="279" r:id="rId27"/>
    <p:sldId id="283" r:id="rId28"/>
    <p:sldId id="284" r:id="rId29"/>
    <p:sldId id="285" r:id="rId30"/>
    <p:sldId id="286" r:id="rId31"/>
    <p:sldId id="290" r:id="rId32"/>
    <p:sldId id="29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165856-0D2B-4FA1-887F-1F4393A30A3F}" v="1" dt="2023-09-20T17:00:17.5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8" autoAdjust="0"/>
    <p:restoredTop sz="94660"/>
  </p:normalViewPr>
  <p:slideViewPr>
    <p:cSldViewPr>
      <p:cViewPr varScale="1">
        <p:scale>
          <a:sx n="75" d="100"/>
          <a:sy n="75" d="100"/>
        </p:scale>
        <p:origin x="-19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6/11/relationships/changesInfo" Target="changesInfos/changesInfo1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lichaudhari07" userId="S::manalichaudhari07_gmail.com#ext#@cdacet.onmicrosoft.com::825b56bc-cd8c-4195-9a90-9e57a4d4cf08" providerId="AD" clId="Web-{11165856-0D2B-4FA1-887F-1F4393A30A3F}"/>
    <pc:docChg chg="modSld">
      <pc:chgData name="manalichaudhari07" userId="S::manalichaudhari07_gmail.com#ext#@cdacet.onmicrosoft.com::825b56bc-cd8c-4195-9a90-9e57a4d4cf08" providerId="AD" clId="Web-{11165856-0D2B-4FA1-887F-1F4393A30A3F}" dt="2023-09-20T17:00:17.539" v="0" actId="1076"/>
      <pc:docMkLst>
        <pc:docMk/>
      </pc:docMkLst>
      <pc:sldChg chg="modSp">
        <pc:chgData name="manalichaudhari07" userId="S::manalichaudhari07_gmail.com#ext#@cdacet.onmicrosoft.com::825b56bc-cd8c-4195-9a90-9e57a4d4cf08" providerId="AD" clId="Web-{11165856-0D2B-4FA1-887F-1F4393A30A3F}" dt="2023-09-20T17:00:17.539" v="0" actId="1076"/>
        <pc:sldMkLst>
          <pc:docMk/>
          <pc:sldMk cId="0" sldId="256"/>
        </pc:sldMkLst>
        <pc:spChg chg="mod">
          <ac:chgData name="manalichaudhari07" userId="S::manalichaudhari07_gmail.com#ext#@cdacet.onmicrosoft.com::825b56bc-cd8c-4195-9a90-9e57a4d4cf08" providerId="AD" clId="Web-{11165856-0D2B-4FA1-887F-1F4393A30A3F}" dt="2023-09-20T17:00:17.539" v="0" actId="1076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7B8E5-D4CF-40D3-8AB5-295E03785825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73803-B338-47D6-B6E3-5FB018704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EA50E-E6D2-464A-B545-5482AB791051}" type="slidenum">
              <a:rPr lang="ar-SA"/>
              <a:pPr/>
              <a:t>25</a:t>
            </a:fld>
            <a:endParaRPr lang="en-US"/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20AE8E-4B53-47FD-ADCD-9902CCED9663}" type="slidenum">
              <a:rPr lang="ar-SA"/>
              <a:pPr/>
              <a:t>26</a:t>
            </a:fld>
            <a:endParaRPr lang="en-US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DE714E-DA42-4CC1-A597-3FFE6189C6BE}" type="slidenum">
              <a:rPr lang="ar-SA"/>
              <a:pPr/>
              <a:t>27</a:t>
            </a:fld>
            <a:endParaRPr lang="en-US"/>
          </a:p>
        </p:txBody>
      </p:sp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EDC320-7F30-4F0C-B9BA-334CE6C19314}" type="slidenum">
              <a:rPr lang="ar-SA"/>
              <a:pPr/>
              <a:t>28</a:t>
            </a:fld>
            <a:endParaRPr lang="en-US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02BBC0-EE0D-4CAE-A891-F42923DFE69A}" type="slidenum">
              <a:rPr lang="ar-SA"/>
              <a:pPr/>
              <a:t>29</a:t>
            </a:fld>
            <a:endParaRPr lang="en-US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117CCE-6B5B-49E0-88E2-A0CCD72B83AE}" type="slidenum">
              <a:rPr lang="ar-SA"/>
              <a:pPr/>
              <a:t>30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57200" y="6272213"/>
            <a:ext cx="3962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467600" y="6245225"/>
            <a:ext cx="1219200" cy="476250"/>
          </a:xfrm>
        </p:spPr>
        <p:txBody>
          <a:bodyPr/>
          <a:lstStyle>
            <a:lvl1pPr>
              <a:defRPr/>
            </a:lvl1pPr>
          </a:lstStyle>
          <a:p>
            <a:fld id="{DC3F5B6A-C4A9-45A0-8FA2-636101CF5CE7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272213"/>
            <a:ext cx="3962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67600" y="6245225"/>
            <a:ext cx="1219200" cy="476250"/>
          </a:xfrm>
        </p:spPr>
        <p:txBody>
          <a:bodyPr/>
          <a:lstStyle>
            <a:lvl1pPr>
              <a:defRPr/>
            </a:lvl1pPr>
          </a:lstStyle>
          <a:p>
            <a:fld id="{0F07CA0B-E89B-4D25-8432-35F176360A21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905664"/>
            <a:ext cx="7391400" cy="26670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000" dirty="0"/>
              <a:t>Introduction to functions</a:t>
            </a:r>
          </a:p>
          <a:p>
            <a:pPr algn="l">
              <a:buFont typeface="Wingdings" pitchFamily="2" charset="2"/>
              <a:buChar char="Ø"/>
            </a:pPr>
            <a:r>
              <a:rPr lang="en-US" sz="2000" dirty="0"/>
              <a:t>Types of functions</a:t>
            </a:r>
          </a:p>
          <a:p>
            <a:pPr algn="l">
              <a:buFont typeface="Wingdings" pitchFamily="2" charset="2"/>
              <a:buChar char="Ø"/>
            </a:pPr>
            <a:r>
              <a:rPr lang="en-US" sz="2000" dirty="0"/>
              <a:t>Elements of user defined functions</a:t>
            </a:r>
          </a:p>
          <a:p>
            <a:pPr algn="l">
              <a:buFont typeface="Wingdings" pitchFamily="2" charset="2"/>
              <a:buChar char="Ø"/>
            </a:pPr>
            <a:r>
              <a:rPr lang="en-US" sz="2000" dirty="0"/>
              <a:t>Types on the basis of arguments and            return values</a:t>
            </a:r>
          </a:p>
          <a:p>
            <a:pPr algn="l">
              <a:buFont typeface="Wingdings" pitchFamily="2" charset="2"/>
              <a:buChar char="Ø"/>
            </a:pPr>
            <a:r>
              <a:rPr lang="en-US" sz="2000" dirty="0"/>
              <a:t>Methods of calling a function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Functions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is the independent program module.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It is written to specify the particular task that is to be performed by the function.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first line of the function is called function declaration and rest line inside { } is called function body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8840" y="1527175"/>
            <a:ext cx="8489807" cy="45720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When a return statement is executed, program control is immediately passed back to the calling environment.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If an expression follows the keyword return, the value of the expression is returned to the calling environment as well.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			</a:t>
            </a:r>
            <a:r>
              <a:rPr lang="en-US" dirty="0">
                <a:solidFill>
                  <a:schemeClr val="tx1"/>
                </a:solidFill>
              </a:rPr>
              <a:t>return;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			return expression;</a:t>
            </a:r>
          </a:p>
          <a:p>
            <a:r>
              <a:rPr lang="en-US" dirty="0"/>
              <a:t>It return certain types of values to the place from where the function was invoked.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return(variable-name or constant);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 with no arguments and no return</a:t>
            </a:r>
          </a:p>
          <a:p>
            <a:r>
              <a:rPr lang="en-US" dirty="0"/>
              <a:t>Function with arguments but no return</a:t>
            </a:r>
          </a:p>
          <a:p>
            <a:r>
              <a:rPr lang="en-US" dirty="0"/>
              <a:t>Function with no arguments and return</a:t>
            </a:r>
          </a:p>
          <a:p>
            <a:r>
              <a:rPr lang="en-US" dirty="0"/>
              <a:t>Function with arguments and return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927" y="450467"/>
            <a:ext cx="8534400" cy="758952"/>
          </a:xfrm>
        </p:spPr>
        <p:txBody>
          <a:bodyPr>
            <a:normAutofit/>
          </a:bodyPr>
          <a:lstStyle/>
          <a:p>
            <a:r>
              <a:rPr lang="en-US" dirty="0"/>
              <a:t>Function with no argument and no return</a:t>
            </a:r>
          </a:p>
        </p:txBody>
      </p:sp>
      <p:pic>
        <p:nvPicPr>
          <p:cNvPr id="6" name="Content Placeholder 5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752600"/>
            <a:ext cx="8504238" cy="4564884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with argument and no return</a:t>
            </a:r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89958" y="1527175"/>
            <a:ext cx="8327572" cy="45720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with no argument and return</a:t>
            </a:r>
          </a:p>
        </p:txBody>
      </p:sp>
      <p:pic>
        <p:nvPicPr>
          <p:cNvPr id="5" name="Content Placeholder 4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71651" y="1527175"/>
            <a:ext cx="7564185" cy="45720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with argument and return</a:t>
            </a:r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48392" y="1527175"/>
            <a:ext cx="8010704" cy="45720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calling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Call by value</a:t>
            </a:r>
          </a:p>
          <a:p>
            <a:r>
              <a:rPr lang="en-US" dirty="0"/>
              <a:t>Call by reference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Copies the value of actual parameters into formal parameters.</a:t>
            </a:r>
          </a:p>
          <a:p>
            <a:r>
              <a:rPr lang="en-US" dirty="0"/>
              <a:t>During execution whatever changes are made in the formal parameters are not reflected back in the actual parameters.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 of statements that perform the particular task.</a:t>
            </a:r>
          </a:p>
          <a:p>
            <a:r>
              <a:rPr lang="en-US" dirty="0"/>
              <a:t>Enables modular programming.</a:t>
            </a:r>
          </a:p>
          <a:p>
            <a:r>
              <a:rPr lang="en-US" dirty="0"/>
              <a:t>Main() is the driver function.</a:t>
            </a:r>
          </a:p>
          <a:p>
            <a:r>
              <a:rPr lang="en-US" dirty="0"/>
              <a:t>Has pre defined prototype.</a:t>
            </a:r>
          </a:p>
          <a:p>
            <a:r>
              <a:rPr lang="en-US" dirty="0"/>
              <a:t>Same function can be accessed from different places within a program.</a:t>
            </a:r>
          </a:p>
          <a:p>
            <a:r>
              <a:rPr lang="en-US" dirty="0"/>
              <a:t>Once a function execution is completed , control return to the place from where the function was called.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6796217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Reference(address) of the original variable is passed.</a:t>
            </a:r>
          </a:p>
          <a:p>
            <a:r>
              <a:rPr lang="en-US" dirty="0"/>
              <a:t>Function does not create its own copy, it refers to the original values by reference.</a:t>
            </a:r>
          </a:p>
          <a:p>
            <a:r>
              <a:rPr lang="en-US" dirty="0"/>
              <a:t>Functions works with the original data and changes are made in the original data.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9350" y="0"/>
            <a:ext cx="8872250" cy="685800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563562"/>
          </a:xfrm>
        </p:spPr>
        <p:txBody>
          <a:bodyPr>
            <a:normAutofit/>
          </a:bodyPr>
          <a:lstStyle/>
          <a:p>
            <a:r>
              <a:rPr lang="en-US" sz="2400" dirty="0"/>
              <a:t>Factorial program in c using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685800"/>
            <a:ext cx="9143999" cy="6172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long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number;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long fact = 1;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number to calculate it's factorial\n");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&amp;number);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("%d! =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\n", number, factorial(number));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long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long result = 1;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(c = 1; c &lt;=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result * c;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result;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08284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/>
          </a:bodyPr>
          <a:lstStyle/>
          <a:p>
            <a:r>
              <a:rPr lang="en-US" sz="1800" dirty="0"/>
              <a:t>Factorial program in c using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533400"/>
            <a:ext cx="8382000" cy="6324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conio.h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long factorial(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long f;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an integer to find factorial\n");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&amp;n); 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if (n &lt; 0)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("Negative integers are not allowed.\n");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factorial(n);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("%d! = %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\n", n, f);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long factorial(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if (n == 0)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1;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return(n * factorial(n-1));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51901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39763"/>
          </a:xfrm>
        </p:spPr>
        <p:txBody>
          <a:bodyPr/>
          <a:lstStyle/>
          <a:p>
            <a:r>
              <a:rPr lang="en-US" sz="3200"/>
              <a:t>Format of recursive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69C0-1618-4879-83A3-2157D55AAB7E}" type="slidenum">
              <a:rPr lang="ar-SA"/>
              <a:pPr/>
              <a:t>25</a:t>
            </a:fld>
            <a:endParaRPr lang="en-US"/>
          </a:p>
        </p:txBody>
      </p:sp>
      <p:sp>
        <p:nvSpPr>
          <p:cNvPr id="3819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229600" cy="556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Recursive functions generally involve an if statement with the following form:</a:t>
            </a:r>
          </a:p>
          <a:p>
            <a:pPr lvl="2">
              <a:lnSpc>
                <a:spcPct val="90000"/>
              </a:lnSpc>
              <a:buFont typeface="Times New Roman" pitchFamily="18" charset="0"/>
              <a:buNone/>
            </a:pPr>
            <a:r>
              <a:rPr lang="en-US" sz="1600" dirty="0">
                <a:solidFill>
                  <a:srgbClr val="0033CC"/>
                </a:solidFill>
              </a:rPr>
              <a:t>if this is a simple case</a:t>
            </a:r>
          </a:p>
          <a:p>
            <a:pPr lvl="2">
              <a:lnSpc>
                <a:spcPct val="90000"/>
              </a:lnSpc>
              <a:buFont typeface="Times New Roman" pitchFamily="18" charset="0"/>
              <a:buNone/>
            </a:pPr>
            <a:r>
              <a:rPr lang="en-US" sz="1600" dirty="0">
                <a:solidFill>
                  <a:srgbClr val="0033CC"/>
                </a:solidFill>
              </a:rPr>
              <a:t>	solve it</a:t>
            </a:r>
          </a:p>
          <a:p>
            <a:pPr lvl="2">
              <a:lnSpc>
                <a:spcPct val="90000"/>
              </a:lnSpc>
              <a:buFont typeface="Times New Roman" pitchFamily="18" charset="0"/>
              <a:buNone/>
            </a:pPr>
            <a:r>
              <a:rPr lang="en-US" sz="1600" dirty="0">
                <a:solidFill>
                  <a:srgbClr val="0033CC"/>
                </a:solidFill>
              </a:rPr>
              <a:t>else</a:t>
            </a:r>
          </a:p>
          <a:p>
            <a:pPr lvl="2">
              <a:lnSpc>
                <a:spcPct val="90000"/>
              </a:lnSpc>
              <a:buFont typeface="Times New Roman" pitchFamily="18" charset="0"/>
              <a:buNone/>
            </a:pPr>
            <a:r>
              <a:rPr lang="en-US" sz="1600" dirty="0">
                <a:solidFill>
                  <a:srgbClr val="0033CC"/>
                </a:solidFill>
              </a:rPr>
              <a:t>	redefine the problem using recursion</a:t>
            </a:r>
          </a:p>
          <a:p>
            <a:pPr lvl="2">
              <a:lnSpc>
                <a:spcPct val="90000"/>
              </a:lnSpc>
              <a:buFont typeface="Times New Roman" pitchFamily="18" charset="0"/>
              <a:buNone/>
            </a:pPr>
            <a:endParaRPr lang="en-US" sz="1600" dirty="0">
              <a:solidFill>
                <a:srgbClr val="0033CC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/>
              <a:t>The if branch is the base case, while the else branch is the recursive case.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The recursive step provides the repetition needed for the solution and the base step provides the termination</a:t>
            </a:r>
          </a:p>
          <a:p>
            <a:pPr>
              <a:lnSpc>
                <a:spcPct val="90000"/>
              </a:lnSpc>
            </a:pPr>
            <a:endParaRPr lang="en-US" sz="1600" dirty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ym typeface="Wingdings" pitchFamily="2" charset="2"/>
              </a:rPr>
              <a:t>Note:</a:t>
            </a:r>
            <a:r>
              <a:rPr lang="en-US" sz="1600" dirty="0">
                <a:sym typeface="Wingdings" pitchFamily="2" charset="2"/>
              </a:rPr>
              <a:t>  For the recursion to terminate, the recursive case must be moving closer to the base case with each recursive call.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563563"/>
          </a:xfrm>
        </p:spPr>
        <p:txBody>
          <a:bodyPr>
            <a:normAutofit/>
          </a:bodyPr>
          <a:lstStyle/>
          <a:p>
            <a:r>
              <a:rPr lang="en-US" sz="2800"/>
              <a:t>The complete recursive multiply example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685800"/>
            <a:ext cx="4876800" cy="594360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b="1"/>
              <a:t>/* Computes the factorial of a number 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/>
              <a:t>#include &lt;stdio.h&gt;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/>
              <a:t>int factorial(int n);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/>
              <a:t>/* shows how to call a user-define function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/>
              <a:t>int main(void)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/>
              <a:t>   int num, fact;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/>
              <a:t>   printf("Enter an integer between 0 and 7&gt;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/>
              <a:t>   scanf("%d", &amp;num);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/>
              <a:t>   if (num &lt; 0)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/>
              <a:t>      printf("Factorial not defined for negative numbers\n");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/>
              <a:t>   } else if (num &lt;= 7)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/>
              <a:t>      fact = factorial(num);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/>
              <a:t>      printf("The factorial of %d is %d\n", num, fact);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/>
              <a:t>   } else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/>
              <a:t>      printf("Number out of range: %d\n", num);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/>
              <a:t>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/>
              <a:t>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/>
              <a:t>   system("pause");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/>
              <a:t>   return (0);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/>
              <a:t>}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A96708-540C-4A4E-AECC-8F69D6623236}" type="slidenum">
              <a:rPr lang="ar-SA"/>
              <a:pPr/>
              <a:t>26</a:t>
            </a:fld>
            <a:endParaRPr lang="en-US"/>
          </a:p>
        </p:txBody>
      </p:sp>
      <p:sp>
        <p:nvSpPr>
          <p:cNvPr id="386052" name="Rectangle 4"/>
          <p:cNvSpPr>
            <a:spLocks noChangeArrowheads="1"/>
          </p:cNvSpPr>
          <p:nvPr/>
        </p:nvSpPr>
        <p:spPr bwMode="auto">
          <a:xfrm>
            <a:off x="5105400" y="685800"/>
            <a:ext cx="3962400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600" b="1">
                <a:latin typeface="Times New Roman" pitchFamily="18" charset="0"/>
              </a:rPr>
              <a:t>/* Computes n! for n greater than or equal to zero */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>
                <a:latin typeface="Times New Roman" pitchFamily="18" charset="0"/>
              </a:rPr>
              <a:t>int factorial (int n)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>
                <a:latin typeface="Times New Roman" pitchFamily="18" charset="0"/>
              </a:rPr>
              <a:t>{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>
                <a:latin typeface="Times New Roman" pitchFamily="18" charset="0"/>
              </a:rPr>
              <a:t>     if (n == 0) //base case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>
                <a:latin typeface="Times New Roman" pitchFamily="18" charset="0"/>
              </a:rPr>
              <a:t>         return 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>
                <a:latin typeface="Times New Roman" pitchFamily="18" charset="0"/>
              </a:rPr>
              <a:t>     else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>
                <a:latin typeface="Times New Roman" pitchFamily="18" charset="0"/>
              </a:rPr>
              <a:t>        return  n * factorial (n-1); //recursive case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>
                <a:latin typeface="Times New Roman" pitchFamily="18" charset="0"/>
              </a:rPr>
              <a:t>}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200" dirty="0"/>
              <a:t>Example 1:  Recursive Factorial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FF90-62A6-4660-9022-56443A917822}" type="slidenum">
              <a:rPr lang="ar-SA"/>
              <a:pPr/>
              <a:t>27</a:t>
            </a:fld>
            <a:endParaRPr lang="en-US"/>
          </a:p>
        </p:txBody>
      </p:sp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533400" y="1828800"/>
            <a:ext cx="3962400" cy="36933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 dirty="0"/>
              <a:t>Recursive version</a:t>
            </a:r>
          </a:p>
          <a:p>
            <a:pPr>
              <a:spcBef>
                <a:spcPct val="50000"/>
              </a:spcBef>
            </a:pPr>
            <a:r>
              <a:rPr lang="en-US" dirty="0" err="1"/>
              <a:t>int</a:t>
            </a:r>
            <a:r>
              <a:rPr lang="en-US" dirty="0"/>
              <a:t> factorial (</a:t>
            </a:r>
            <a:r>
              <a:rPr lang="en-US" dirty="0" err="1"/>
              <a:t>int</a:t>
            </a:r>
            <a:r>
              <a:rPr lang="en-US" dirty="0"/>
              <a:t> n) </a:t>
            </a:r>
          </a:p>
          <a:p>
            <a:pPr>
              <a:spcBef>
                <a:spcPct val="50000"/>
              </a:spcBef>
            </a:pPr>
            <a:r>
              <a:rPr lang="en-US" dirty="0"/>
              <a:t>{ </a:t>
            </a:r>
          </a:p>
          <a:p>
            <a:pPr>
              <a:spcBef>
                <a:spcPct val="50000"/>
              </a:spcBef>
            </a:pPr>
            <a:r>
              <a:rPr lang="en-US" dirty="0"/>
              <a:t>     if (n == 0)</a:t>
            </a:r>
          </a:p>
          <a:p>
            <a:pPr>
              <a:spcBef>
                <a:spcPct val="50000"/>
              </a:spcBef>
            </a:pPr>
            <a:r>
              <a:rPr lang="en-US" dirty="0"/>
              <a:t>         return 1;</a:t>
            </a:r>
          </a:p>
          <a:p>
            <a:pPr>
              <a:spcBef>
                <a:spcPct val="50000"/>
              </a:spcBef>
            </a:pPr>
            <a:r>
              <a:rPr lang="en-US" dirty="0"/>
              <a:t>     else</a:t>
            </a:r>
          </a:p>
          <a:p>
            <a:pPr>
              <a:spcBef>
                <a:spcPct val="50000"/>
              </a:spcBef>
            </a:pPr>
            <a:r>
              <a:rPr lang="en-US" dirty="0"/>
              <a:t>        return  n * factorial (n-1);</a:t>
            </a:r>
          </a:p>
          <a:p>
            <a:pPr>
              <a:spcBef>
                <a:spcPct val="50000"/>
              </a:spcBef>
            </a:pPr>
            <a:r>
              <a:rPr lang="en-US" dirty="0"/>
              <a:t>} 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384005" name="Text Box 5"/>
          <p:cNvSpPr txBox="1">
            <a:spLocks noChangeArrowheads="1"/>
          </p:cNvSpPr>
          <p:nvPr/>
        </p:nvSpPr>
        <p:spPr bwMode="auto">
          <a:xfrm>
            <a:off x="4648200" y="1752600"/>
            <a:ext cx="3962400" cy="32778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 dirty="0"/>
              <a:t>Iterative version</a:t>
            </a:r>
          </a:p>
          <a:p>
            <a:pPr algn="justLow">
              <a:spcBef>
                <a:spcPct val="50000"/>
              </a:spcBef>
            </a:pPr>
            <a:r>
              <a:rPr lang="en-US" dirty="0" err="1"/>
              <a:t>int</a:t>
            </a:r>
            <a:r>
              <a:rPr lang="en-US" dirty="0"/>
              <a:t> factorial (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 algn="justLow">
              <a:spcBef>
                <a:spcPct val="50000"/>
              </a:spcBef>
            </a:pPr>
            <a:r>
              <a:rPr lang="en-US" dirty="0"/>
              <a:t>{</a:t>
            </a:r>
          </a:p>
          <a:p>
            <a:pPr algn="justLow">
              <a:spcBef>
                <a:spcPct val="50000"/>
              </a:spcBef>
            </a:pPr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product=1;</a:t>
            </a:r>
          </a:p>
          <a:p>
            <a:pPr algn="justLow">
              <a:spcBef>
                <a:spcPct val="50000"/>
              </a:spcBef>
            </a:pPr>
            <a:r>
              <a:rPr lang="en-US" dirty="0"/>
              <a:t>     for (</a:t>
            </a:r>
            <a:r>
              <a:rPr lang="en-US" dirty="0" err="1"/>
              <a:t>i</a:t>
            </a:r>
            <a:r>
              <a:rPr lang="en-US" dirty="0"/>
              <a:t>=n; </a:t>
            </a:r>
            <a:r>
              <a:rPr lang="en-US" dirty="0" err="1"/>
              <a:t>i</a:t>
            </a:r>
            <a:r>
              <a:rPr lang="en-US" dirty="0"/>
              <a:t>&gt;1; --</a:t>
            </a:r>
            <a:r>
              <a:rPr lang="en-US" dirty="0" err="1"/>
              <a:t>i</a:t>
            </a:r>
            <a:r>
              <a:rPr lang="en-US" dirty="0"/>
              <a:t>) </a:t>
            </a:r>
          </a:p>
          <a:p>
            <a:pPr algn="justLow">
              <a:spcBef>
                <a:spcPct val="50000"/>
              </a:spcBef>
            </a:pPr>
            <a:r>
              <a:rPr lang="en-US" dirty="0"/>
              <a:t> 	product=product *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algn="justLow">
              <a:spcBef>
                <a:spcPct val="50000"/>
              </a:spcBef>
            </a:pPr>
            <a:r>
              <a:rPr lang="en-US" dirty="0"/>
              <a:t>     return product; </a:t>
            </a:r>
          </a:p>
          <a:p>
            <a:pPr algn="justLow">
              <a:spcBef>
                <a:spcPct val="50000"/>
              </a:spcBef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3600"/>
              <a:t>Tracing Recursive Functions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762000"/>
            <a:ext cx="8382000" cy="5486400"/>
          </a:xfrm>
        </p:spPr>
        <p:txBody>
          <a:bodyPr>
            <a:normAutofit/>
          </a:bodyPr>
          <a:lstStyle/>
          <a:p>
            <a:r>
              <a:rPr lang="en-US" sz="2400"/>
              <a:t>Executing recursive algorithms goes through two phases:</a:t>
            </a:r>
          </a:p>
          <a:p>
            <a:pPr lvl="1"/>
            <a:r>
              <a:rPr lang="en-US" sz="2000"/>
              <a:t>Expansion in which the recursive step is applied until hitting the base step</a:t>
            </a:r>
          </a:p>
          <a:p>
            <a:pPr lvl="1"/>
            <a:r>
              <a:rPr lang="en-US" sz="2000"/>
              <a:t>“Substitution” in which the solution is constructed backwards starting with the base step   </a:t>
            </a:r>
          </a:p>
          <a:p>
            <a:pPr lvl="1"/>
            <a:endParaRPr lang="en-US" sz="2000"/>
          </a:p>
          <a:p>
            <a:pPr lvl="1">
              <a:buFont typeface="Wingdings" pitchFamily="2" charset="2"/>
              <a:buNone/>
            </a:pPr>
            <a:r>
              <a:rPr lang="en-US" sz="2000"/>
              <a:t>factorial(4)	= 4 * factorial (3) </a:t>
            </a:r>
            <a:br>
              <a:rPr lang="en-US" sz="2000"/>
            </a:br>
            <a:r>
              <a:rPr lang="en-US" sz="2000"/>
              <a:t>		= 4 * (3 * factorial (2)) </a:t>
            </a:r>
            <a:br>
              <a:rPr lang="en-US" sz="2000"/>
            </a:br>
            <a:r>
              <a:rPr lang="en-US" sz="2000"/>
              <a:t>		= 4 * (3 * (2 * factorial (1)))</a:t>
            </a:r>
            <a:br>
              <a:rPr lang="en-US" sz="2000"/>
            </a:br>
            <a:r>
              <a:rPr lang="en-US" sz="2000"/>
              <a:t>		= 4 * (3 * (2 * (1 * factorial (0)))) </a:t>
            </a:r>
          </a:p>
          <a:p>
            <a:pPr lvl="1">
              <a:buFont typeface="Wingdings" pitchFamily="2" charset="2"/>
              <a:buNone/>
            </a:pPr>
            <a:br>
              <a:rPr lang="en-US" sz="2000"/>
            </a:br>
            <a:r>
              <a:rPr lang="en-US" sz="2000"/>
              <a:t>		= 4 * (3 * (2 * (1 * 1))) </a:t>
            </a:r>
            <a:br>
              <a:rPr lang="en-US" sz="2000"/>
            </a:br>
            <a:r>
              <a:rPr lang="en-US" sz="2000"/>
              <a:t>		= 4 * (3 * (2 * 1)) </a:t>
            </a:r>
            <a:br>
              <a:rPr lang="en-US" sz="2000"/>
            </a:br>
            <a:r>
              <a:rPr lang="en-US" sz="2000"/>
              <a:t>		= 4 * (3 * 2) </a:t>
            </a:r>
            <a:br>
              <a:rPr lang="en-US" sz="2000"/>
            </a:br>
            <a:r>
              <a:rPr lang="en-US" sz="2000"/>
              <a:t>		= 4 * 6 </a:t>
            </a:r>
            <a:br>
              <a:rPr lang="en-US" sz="2000"/>
            </a:br>
            <a:r>
              <a:rPr lang="en-US" sz="2000"/>
              <a:t>		= 24 </a:t>
            </a:r>
          </a:p>
          <a:p>
            <a:pPr>
              <a:buFontTx/>
              <a:buNone/>
            </a:pPr>
            <a:endParaRPr lang="en-US" sz="240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D9BDE7-99E0-4E97-B2BD-DA92861E496D}" type="slidenum">
              <a:rPr lang="ar-SA"/>
              <a:pPr/>
              <a:t>28</a:t>
            </a:fld>
            <a:endParaRPr lang="en-US"/>
          </a:p>
        </p:txBody>
      </p:sp>
      <p:sp>
        <p:nvSpPr>
          <p:cNvPr id="388107" name="Line 11"/>
          <p:cNvSpPr>
            <a:spLocks noChangeShapeType="1"/>
          </p:cNvSpPr>
          <p:nvPr/>
        </p:nvSpPr>
        <p:spPr bwMode="auto">
          <a:xfrm>
            <a:off x="762000" y="42672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8108" name="AutoShape 12"/>
          <p:cNvSpPr>
            <a:spLocks noChangeArrowheads="1"/>
          </p:cNvSpPr>
          <p:nvPr/>
        </p:nvSpPr>
        <p:spPr bwMode="auto">
          <a:xfrm>
            <a:off x="6172200" y="2743200"/>
            <a:ext cx="2209800" cy="762000"/>
          </a:xfrm>
          <a:prstGeom prst="wedgeEllipseCallout">
            <a:avLst>
              <a:gd name="adj1" fmla="val -82042"/>
              <a:gd name="adj2" fmla="val 579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Expansion phase</a:t>
            </a:r>
          </a:p>
        </p:txBody>
      </p:sp>
      <p:sp>
        <p:nvSpPr>
          <p:cNvPr id="388109" name="AutoShape 13"/>
          <p:cNvSpPr>
            <a:spLocks noChangeArrowheads="1"/>
          </p:cNvSpPr>
          <p:nvPr/>
        </p:nvSpPr>
        <p:spPr bwMode="auto">
          <a:xfrm>
            <a:off x="6096000" y="5029200"/>
            <a:ext cx="2590800" cy="762000"/>
          </a:xfrm>
          <a:prstGeom prst="wedgeEllipseCallout">
            <a:avLst>
              <a:gd name="adj1" fmla="val -87991"/>
              <a:gd name="adj2" fmla="val -847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Substitution phase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Example :  Fibonacci Function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382000" cy="5029200"/>
          </a:xfrm>
        </p:spPr>
        <p:txBody>
          <a:bodyPr/>
          <a:lstStyle/>
          <a:p>
            <a:r>
              <a:rPr lang="en-US" sz="2800"/>
              <a:t>Suppose we wish to define a function to compute the nth term of the Fibonacci sequence.</a:t>
            </a:r>
          </a:p>
          <a:p>
            <a:r>
              <a:rPr lang="en-US" sz="2800"/>
              <a:t>Fibonacci is a sequence of number that begins with the term 0 and 1 and has the property that each succeeding term is the sum of the two preceding terms:</a:t>
            </a:r>
          </a:p>
          <a:p>
            <a:r>
              <a:rPr lang="en-US" sz="2800"/>
              <a:t>Thus, the sequence is:  0, 1, 1,2,3,5,8,13,21,34 …</a:t>
            </a:r>
          </a:p>
          <a:p>
            <a:r>
              <a:rPr lang="en-US" sz="2800"/>
              <a:t> Mathematically, the sequence can be defined as: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6DAA21-2E22-4C4E-AAC9-D7AAB55237D8}" type="slidenum">
              <a:rPr lang="ar-SA"/>
              <a:pPr/>
              <a:t>29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71650" y="4800600"/>
            <a:ext cx="4497388" cy="1219200"/>
            <a:chOff x="382" y="672"/>
            <a:chExt cx="2035" cy="768"/>
          </a:xfrm>
        </p:grpSpPr>
        <p:sp>
          <p:nvSpPr>
            <p:cNvPr id="402437" name="AutoShape 5"/>
            <p:cNvSpPr>
              <a:spLocks/>
            </p:cNvSpPr>
            <p:nvPr/>
          </p:nvSpPr>
          <p:spPr bwMode="auto">
            <a:xfrm>
              <a:off x="816" y="864"/>
              <a:ext cx="138" cy="480"/>
            </a:xfrm>
            <a:prstGeom prst="leftBrace">
              <a:avLst>
                <a:gd name="adj1" fmla="val 2898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2400" b="1">
                <a:latin typeface="Bookman Old Style" pitchFamily="18" charset="0"/>
              </a:endParaRPr>
            </a:p>
          </p:txBody>
        </p:sp>
        <p:sp>
          <p:nvSpPr>
            <p:cNvPr id="402438" name="Text Box 6"/>
            <p:cNvSpPr txBox="1">
              <a:spLocks noChangeArrowheads="1"/>
            </p:cNvSpPr>
            <p:nvPr/>
          </p:nvSpPr>
          <p:spPr bwMode="auto">
            <a:xfrm>
              <a:off x="954" y="1152"/>
              <a:ext cx="146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latin typeface="Arial" charset="0"/>
                  <a:cs typeface="Arial" charset="0"/>
                </a:rPr>
                <a:t>fib(n-1) + fib(n-2)   n&gt;1</a:t>
              </a:r>
            </a:p>
          </p:txBody>
        </p:sp>
        <p:sp>
          <p:nvSpPr>
            <p:cNvPr id="402439" name="Text Box 7"/>
            <p:cNvSpPr txBox="1">
              <a:spLocks noChangeArrowheads="1"/>
            </p:cNvSpPr>
            <p:nvPr/>
          </p:nvSpPr>
          <p:spPr bwMode="auto">
            <a:xfrm>
              <a:off x="1012" y="672"/>
              <a:ext cx="92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400">
                  <a:latin typeface="Arial" charset="0"/>
                  <a:cs typeface="Arial" charset="0"/>
                </a:rPr>
                <a:t>n,   n = 0, 1</a:t>
              </a:r>
            </a:p>
          </p:txBody>
        </p:sp>
        <p:sp>
          <p:nvSpPr>
            <p:cNvPr id="402440" name="Text Box 8"/>
            <p:cNvSpPr txBox="1">
              <a:spLocks noChangeArrowheads="1"/>
            </p:cNvSpPr>
            <p:nvPr/>
          </p:nvSpPr>
          <p:spPr bwMode="auto">
            <a:xfrm>
              <a:off x="382" y="957"/>
              <a:ext cx="44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/>
                <a:t>fib(n)</a:t>
              </a:r>
              <a:r>
                <a:rPr lang="en-US" sz="2400">
                  <a:latin typeface="Arial" charset="0"/>
                  <a:cs typeface="Arial" charset="0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Modular Programming</a:t>
            </a:r>
          </a:p>
          <a:p>
            <a:r>
              <a:rPr lang="en-US" dirty="0"/>
              <a:t>Length of source program can be reduced</a:t>
            </a:r>
          </a:p>
          <a:p>
            <a:r>
              <a:rPr lang="en-US" dirty="0"/>
              <a:t>Easy to locate and isolate faulty function</a:t>
            </a:r>
          </a:p>
          <a:p>
            <a:r>
              <a:rPr lang="en-US" dirty="0"/>
              <a:t>Functions can be used by other program’s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563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Example   Fibonacci Function</a:t>
            </a:r>
            <a:r>
              <a:rPr lang="en-US" dirty="0"/>
              <a:t> …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685800"/>
            <a:ext cx="7924800" cy="594360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err="1"/>
              <a:t>int</a:t>
            </a:r>
            <a:r>
              <a:rPr lang="en-US" sz="1800" b="1" dirty="0"/>
              <a:t> fib(</a:t>
            </a:r>
            <a:r>
              <a:rPr lang="en-US" sz="1800" b="1" dirty="0" err="1"/>
              <a:t>int</a:t>
            </a:r>
            <a:r>
              <a:rPr lang="en-US" sz="1800" b="1" dirty="0"/>
              <a:t> n);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err="1"/>
              <a:t>int</a:t>
            </a:r>
            <a:r>
              <a:rPr lang="en-US" sz="1800" b="1" dirty="0"/>
              <a:t> main(void)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    </a:t>
            </a:r>
            <a:r>
              <a:rPr lang="en-US" sz="1800" b="1" dirty="0" err="1"/>
              <a:t>int</a:t>
            </a:r>
            <a:r>
              <a:rPr lang="en-US" sz="1800" b="1" dirty="0"/>
              <a:t> 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    </a:t>
            </a:r>
            <a:r>
              <a:rPr lang="en-US" sz="1800" b="1" dirty="0" err="1"/>
              <a:t>printf</a:t>
            </a:r>
            <a:r>
              <a:rPr lang="en-US" sz="1800" b="1" dirty="0"/>
              <a:t>("Enter an integer n to find the nth </a:t>
            </a:r>
            <a:r>
              <a:rPr lang="en-US" sz="1800" b="1" dirty="0" err="1"/>
              <a:t>fibonacci</a:t>
            </a:r>
            <a:r>
              <a:rPr lang="en-US" sz="1800" b="1" dirty="0"/>
              <a:t> term: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    </a:t>
            </a:r>
            <a:r>
              <a:rPr lang="en-US" sz="1800" b="1" dirty="0" err="1"/>
              <a:t>scanf</a:t>
            </a:r>
            <a:r>
              <a:rPr lang="en-US" sz="1800" b="1" dirty="0"/>
              <a:t>("%d", &amp;n);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    </a:t>
            </a:r>
            <a:r>
              <a:rPr lang="en-US" sz="1800" b="1" dirty="0" err="1"/>
              <a:t>printf</a:t>
            </a:r>
            <a:r>
              <a:rPr lang="en-US" sz="1800" b="1" dirty="0"/>
              <a:t>("</a:t>
            </a:r>
            <a:r>
              <a:rPr lang="en-US" sz="1800" b="1" dirty="0" err="1"/>
              <a:t>fibonacci</a:t>
            </a:r>
            <a:r>
              <a:rPr lang="en-US" sz="1800" b="1" dirty="0"/>
              <a:t>(%d) = %d\n", n, fib(n));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err="1"/>
              <a:t>int</a:t>
            </a:r>
            <a:r>
              <a:rPr lang="en-US" sz="1800" b="1" dirty="0"/>
              <a:t> fib(</a:t>
            </a:r>
            <a:r>
              <a:rPr lang="en-US" sz="1800" b="1" dirty="0" err="1"/>
              <a:t>int</a:t>
            </a:r>
            <a:r>
              <a:rPr lang="en-US" sz="1800" b="1" dirty="0"/>
              <a:t> n)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      if (n == 0 || n== 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            return n</a:t>
            </a:r>
            <a:r>
              <a:rPr lang="en-US" sz="1800" b="1"/>
              <a:t>;                  </a:t>
            </a:r>
            <a:r>
              <a:rPr lang="en-US" sz="1800" b="1" dirty="0"/>
              <a:t>/* simple case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      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            return fib(n-1) + fib(n-2);  /* recursive step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}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18B8F0-8CEE-4213-8023-5C74EB8450B1}" type="slidenum">
              <a:rPr lang="ar-SA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Library (Built In) Functions:</a:t>
            </a:r>
          </a:p>
          <a:p>
            <a:pPr lvl="1"/>
            <a:r>
              <a:rPr lang="en-US" dirty="0"/>
              <a:t>They are written in the header files.</a:t>
            </a:r>
          </a:p>
          <a:p>
            <a:pPr lvl="1"/>
            <a:r>
              <a:rPr lang="en-US" dirty="0"/>
              <a:t>To use them appropriate header files should be included.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971800"/>
          <a:ext cx="6096000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r>
                        <a:rPr lang="en-US" dirty="0"/>
                        <a:t>Heade</a:t>
                      </a:r>
                      <a:r>
                        <a:rPr lang="en-US" baseline="0" dirty="0"/>
                        <a:t>r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Functions Defined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stdio.h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printf</a:t>
                      </a:r>
                      <a:r>
                        <a:rPr lang="en-US" dirty="0"/>
                        <a:t>(), </a:t>
                      </a:r>
                      <a:r>
                        <a:rPr lang="en-US" dirty="0" err="1"/>
                        <a:t>scanf</a:t>
                      </a:r>
                      <a:r>
                        <a:rPr lang="en-US" dirty="0"/>
                        <a:t>(), </a:t>
                      </a:r>
                      <a:r>
                        <a:rPr lang="en-US" dirty="0" err="1"/>
                        <a:t>getchar</a:t>
                      </a:r>
                      <a:r>
                        <a:rPr lang="en-US" dirty="0"/>
                        <a:t>(), </a:t>
                      </a:r>
                      <a:r>
                        <a:rPr lang="en-US" dirty="0" err="1"/>
                        <a:t>putchar</a:t>
                      </a:r>
                      <a:r>
                        <a:rPr lang="en-US" dirty="0"/>
                        <a:t>(), gets(), puts(), </a:t>
                      </a:r>
                      <a:r>
                        <a:rPr lang="en-US" dirty="0" err="1"/>
                        <a:t>fopen</a:t>
                      </a:r>
                      <a:r>
                        <a:rPr lang="en-US" dirty="0"/>
                        <a:t>(),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fclose</a:t>
                      </a:r>
                      <a:r>
                        <a:rPr lang="en-US" baseline="0" dirty="0"/>
                        <a:t>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conio.h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Clrscr</a:t>
                      </a:r>
                      <a:r>
                        <a:rPr lang="en-US" dirty="0"/>
                        <a:t>(),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getch</a:t>
                      </a:r>
                      <a:r>
                        <a:rPr lang="en-US" baseline="0" dirty="0"/>
                        <a:t>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ctype.h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toupper</a:t>
                      </a:r>
                      <a:r>
                        <a:rPr lang="en-US" dirty="0"/>
                        <a:t>(), </a:t>
                      </a:r>
                      <a:r>
                        <a:rPr lang="en-US" dirty="0" err="1"/>
                        <a:t>tolower</a:t>
                      </a:r>
                      <a:r>
                        <a:rPr lang="en-US" dirty="0"/>
                        <a:t>(), </a:t>
                      </a:r>
                      <a:r>
                        <a:rPr lang="en-US" dirty="0" err="1"/>
                        <a:t>isalpha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math.h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Pow</a:t>
                      </a:r>
                      <a:r>
                        <a:rPr lang="en-US" dirty="0"/>
                        <a:t>(), </a:t>
                      </a:r>
                      <a:r>
                        <a:rPr lang="en-US" dirty="0" err="1"/>
                        <a:t>sqrt</a:t>
                      </a:r>
                      <a:r>
                        <a:rPr lang="en-US" dirty="0"/>
                        <a:t>(),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cos</a:t>
                      </a:r>
                      <a:r>
                        <a:rPr lang="en-US" baseline="0" dirty="0"/>
                        <a:t>(), log()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stdlib.h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Rand(), exit()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string.h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strlen</a:t>
                      </a:r>
                      <a:r>
                        <a:rPr lang="en-US" dirty="0"/>
                        <a:t>(), </a:t>
                      </a:r>
                      <a:r>
                        <a:rPr lang="en-US" dirty="0" err="1"/>
                        <a:t>strcpy</a:t>
                      </a:r>
                      <a:r>
                        <a:rPr lang="en-US" dirty="0"/>
                        <a:t>(),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strupr</a:t>
                      </a:r>
                      <a:r>
                        <a:rPr lang="en-US" baseline="0" dirty="0"/>
                        <a:t>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  <a:p>
            <a:pPr lvl="1"/>
            <a:r>
              <a:rPr lang="en-US" dirty="0"/>
              <a:t>Written by the user at the time of programming.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User 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 Prototype</a:t>
            </a:r>
          </a:p>
          <a:p>
            <a:r>
              <a:rPr lang="en-US" dirty="0"/>
              <a:t>Function Call</a:t>
            </a:r>
          </a:p>
          <a:p>
            <a:r>
              <a:rPr lang="en-US" dirty="0"/>
              <a:t>Function arguments and parameters</a:t>
            </a:r>
          </a:p>
          <a:p>
            <a:r>
              <a:rPr lang="en-US" dirty="0"/>
              <a:t>Function Definitions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specify the type of value that is to be return from the function and that is to be passed to the function.</a:t>
            </a:r>
          </a:p>
          <a:p>
            <a:r>
              <a:rPr lang="en-US" dirty="0"/>
              <a:t>It is defined in the beginning before the function call is made.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/>
              <a:t>return-type     name-of-function(list of arguments);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void   Sum(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function can be called by specifying name and list of arguments enclosed in parenthesis and separated by comma.</a:t>
            </a:r>
          </a:p>
          <a:p>
            <a:r>
              <a:rPr lang="en-US" dirty="0"/>
              <a:t>If there is no arguments empty parenthesis are place after function name.</a:t>
            </a:r>
          </a:p>
          <a:p>
            <a:r>
              <a:rPr lang="en-US" dirty="0"/>
              <a:t>If function return a value, function call is written as assignment statement as:</a:t>
            </a:r>
          </a:p>
          <a:p>
            <a:pPr lvl="1"/>
            <a:r>
              <a:rPr lang="en-US" dirty="0"/>
              <a:t>A=Sum(</a:t>
            </a:r>
            <a:r>
              <a:rPr lang="en-US" dirty="0" err="1"/>
              <a:t>x,y</a:t>
            </a:r>
            <a:r>
              <a:rPr lang="en-US" dirty="0"/>
              <a:t>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arguments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Arguments are also called actual parameters.</a:t>
            </a:r>
          </a:p>
          <a:p>
            <a:r>
              <a:rPr lang="en-US" dirty="0"/>
              <a:t>Arguments are written within parenthesis at the time of function call.</a:t>
            </a:r>
          </a:p>
          <a:p>
            <a:endParaRPr lang="en-US" dirty="0"/>
          </a:p>
          <a:p>
            <a:r>
              <a:rPr lang="en-US" dirty="0"/>
              <a:t>Parameters are also called formal parameters.</a:t>
            </a:r>
          </a:p>
          <a:p>
            <a:r>
              <a:rPr lang="en-US" dirty="0"/>
              <a:t>These are written within parenthesis at the time of function definition.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FB113E8829FD46998029E0E53E30C9" ma:contentTypeVersion="13" ma:contentTypeDescription="Create a new document." ma:contentTypeScope="" ma:versionID="03c132766e2e6bf2ba53044893579a61">
  <xsd:schema xmlns:xsd="http://www.w3.org/2001/XMLSchema" xmlns:xs="http://www.w3.org/2001/XMLSchema" xmlns:p="http://schemas.microsoft.com/office/2006/metadata/properties" xmlns:ns2="936540d1-93d9-4bc8-b60f-5f3e05265b0f" xmlns:ns3="6b41f1e8-21ad-42c2-b420-5fe1decfa3a6" targetNamespace="http://schemas.microsoft.com/office/2006/metadata/properties" ma:root="true" ma:fieldsID="dc72a44394db15c3d06224975d9b3c4c" ns2:_="" ns3:_="">
    <xsd:import namespace="936540d1-93d9-4bc8-b60f-5f3e05265b0f"/>
    <xsd:import namespace="6b41f1e8-21ad-42c2-b420-5fe1decfa3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6540d1-93d9-4bc8-b60f-5f3e05265b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234f470-e8b5-4e69-ba45-ff9d62a3c2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1f1e8-21ad-42c2-b420-5fe1decfa3a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4029e73b-1580-42ef-bfce-59c632392bf4}" ma:internalName="TaxCatchAll" ma:showField="CatchAllData" ma:web="6b41f1e8-21ad-42c2-b420-5fe1decfa3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720A30-9D7D-4AE3-AB5C-A175C88D01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50191-09BC-4551-A50D-C01E7782B4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6540d1-93d9-4bc8-b60f-5f3e05265b0f"/>
    <ds:schemaRef ds:uri="6b41f1e8-21ad-42c2-b420-5fe1decfa3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188</TotalTime>
  <Words>1322</Words>
  <Application>Microsoft Office PowerPoint</Application>
  <PresentationFormat>On-screen Show (4:3)</PresentationFormat>
  <Paragraphs>252</Paragraphs>
  <Slides>30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Civic</vt:lpstr>
      <vt:lpstr>Functions</vt:lpstr>
      <vt:lpstr>Introduction to Function</vt:lpstr>
      <vt:lpstr>Advantages</vt:lpstr>
      <vt:lpstr>Types of Functions</vt:lpstr>
      <vt:lpstr>PowerPoint Presentation</vt:lpstr>
      <vt:lpstr>Elements of User defined functions</vt:lpstr>
      <vt:lpstr>Function prototype</vt:lpstr>
      <vt:lpstr>Function Call</vt:lpstr>
      <vt:lpstr>Function arguments and parameters</vt:lpstr>
      <vt:lpstr>Function Definition</vt:lpstr>
      <vt:lpstr>PowerPoint Presentation</vt:lpstr>
      <vt:lpstr>Return statement</vt:lpstr>
      <vt:lpstr>Categories of function</vt:lpstr>
      <vt:lpstr>Function with no argument and no return</vt:lpstr>
      <vt:lpstr>Function with argument and no return</vt:lpstr>
      <vt:lpstr>Function with no argument and return</vt:lpstr>
      <vt:lpstr>Function with argument and return</vt:lpstr>
      <vt:lpstr>Methods of calling function </vt:lpstr>
      <vt:lpstr>Call by value</vt:lpstr>
      <vt:lpstr>PowerPoint Presentation</vt:lpstr>
      <vt:lpstr>Call by Reference</vt:lpstr>
      <vt:lpstr>PowerPoint Presentation</vt:lpstr>
      <vt:lpstr>Factorial program in c using function</vt:lpstr>
      <vt:lpstr>Factorial program in c using recursion</vt:lpstr>
      <vt:lpstr>Format of recursive Functions</vt:lpstr>
      <vt:lpstr>The complete recursive multiply example</vt:lpstr>
      <vt:lpstr>Example 1:  Recursive Factorial</vt:lpstr>
      <vt:lpstr>Tracing Recursive Functions</vt:lpstr>
      <vt:lpstr>Example :  Fibonacci Function</vt:lpstr>
      <vt:lpstr>Example   Fibonacci Function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Kamal</dc:creator>
  <cp:lastModifiedBy>dellw</cp:lastModifiedBy>
  <cp:revision>50</cp:revision>
  <dcterms:created xsi:type="dcterms:W3CDTF">2006-08-16T00:00:00Z</dcterms:created>
  <dcterms:modified xsi:type="dcterms:W3CDTF">2023-09-20T17:00:17Z</dcterms:modified>
</cp:coreProperties>
</file>