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60" r:id="rId4"/>
    <p:sldId id="263" r:id="rId5"/>
    <p:sldId id="266" r:id="rId6"/>
    <p:sldId id="267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69" r:id="rId15"/>
    <p:sldId id="27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86323" autoAdjust="0"/>
  </p:normalViewPr>
  <p:slideViewPr>
    <p:cSldViewPr>
      <p:cViewPr>
        <p:scale>
          <a:sx n="73" d="100"/>
          <a:sy n="73" d="100"/>
        </p:scale>
        <p:origin x="65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90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2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99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6D9-3106-4219-AA11-114032E3490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8D9A54-6009-4268-BDF4-96C90D1D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20"/>
            <a:ext cx="7772400" cy="3067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Project Presentation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on</a:t>
            </a:r>
            <a:r>
              <a:rPr lang="en-US" sz="36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Multiplying Huge Integers using Fourier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67600" cy="2514600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endParaRPr lang="en-US" sz="2400" dirty="0"/>
          </a:p>
        </p:txBody>
      </p:sp>
      <p:pic>
        <p:nvPicPr>
          <p:cNvPr id="4" name="Picture 3" descr="https://upload.wikimedia.org/wikipedia/commons/thumb/1/16/Indian_Institute_of_Science_logo.svg/1200px-Indian_Institute_of_Science_logo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35" y="3544475"/>
            <a:ext cx="1522730" cy="15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074229" y="5608019"/>
            <a:ext cx="2930725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b="1" dirty="0"/>
              <a:t>Anik </a:t>
            </a:r>
            <a:r>
              <a:rPr lang="en-IN" b="1" dirty="0" smtClean="0"/>
              <a:t>Goyal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b="1" dirty="0" err="1" smtClean="0"/>
              <a:t>M.Tech</a:t>
            </a:r>
            <a:r>
              <a:rPr lang="en-IN" b="1" dirty="0" smtClean="0"/>
              <a:t>, </a:t>
            </a:r>
            <a:r>
              <a:rPr lang="en-IN" b="1" dirty="0" err="1" smtClean="0"/>
              <a:t>IISc</a:t>
            </a:r>
            <a:r>
              <a:rPr lang="en-IN" b="1" dirty="0" smtClean="0"/>
              <a:t> Bangalore</a:t>
            </a:r>
            <a:endParaRPr lang="en-IN" b="1" dirty="0" smtClean="0"/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858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B9857-71E4-4B31-B0F4-CA490D82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2194"/>
            <a:ext cx="457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09B60-1475-442F-AB12-51D7179D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219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3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8A31C-F28A-4AE1-8EFF-0D2376408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22292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499779-B290-47F4-9E07-D617FED0D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219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10000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3D82-D0F8-41AD-977F-CD6BF2FA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24699"/>
            <a:ext cx="457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E2B5E-7BC0-45F6-AA3B-C6322B47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590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100000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60ADC-C730-499A-8661-319DD34C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2194"/>
            <a:ext cx="45720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449AA-8147-40E3-A742-E4493F86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8089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8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6589199" cy="1280890"/>
          </a:xfrm>
        </p:spPr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14400"/>
            <a:ext cx="7467600" cy="3777622"/>
          </a:xfrm>
        </p:spPr>
        <p:txBody>
          <a:bodyPr>
            <a:normAutofit/>
          </a:bodyPr>
          <a:lstStyle/>
          <a:p>
            <a:pPr lvl="0"/>
            <a:r>
              <a:rPr lang="en-IN" sz="1600" dirty="0"/>
              <a:t>FFT multiplication will become faster than normal multiplication at some point. </a:t>
            </a:r>
          </a:p>
          <a:p>
            <a:pPr lvl="0"/>
            <a:r>
              <a:rPr lang="en-IN" sz="1600" dirty="0"/>
              <a:t>Choosing a larger base will speed up the calculation of both the normal and FFT multiplication.</a:t>
            </a:r>
          </a:p>
          <a:p>
            <a:r>
              <a:rPr lang="en-IN" sz="1600" dirty="0"/>
              <a:t>For number lengths of around 10000 and higher (depending on the base used), FFT multiplication can easily be more than 100 times as fast as a normal multiplication implementation.</a:t>
            </a:r>
          </a:p>
          <a:p>
            <a:pPr lvl="0"/>
            <a:r>
              <a:rPr lang="en-IN" sz="1600" dirty="0"/>
              <a:t>When working with numbers of 10 raise to the power 7 or higher, we may have to choose a smaller base in order to avoid rounding errors from causing an incorrect answer.</a:t>
            </a:r>
          </a:p>
          <a:p>
            <a:pPr lvl="0"/>
            <a:r>
              <a:rPr lang="en-IN" sz="1600" dirty="0"/>
              <a:t>Choosing a larger base will increase the maximum square error of IFFT.</a:t>
            </a:r>
          </a:p>
          <a:p>
            <a:pPr lvl="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2802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048000"/>
            <a:ext cx="3886200" cy="106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9600" b="1" dirty="0"/>
              <a:t>Thankyou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346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6DDA-4256-4956-A87C-AFD58C37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00" y="76443"/>
            <a:ext cx="6589199" cy="1280890"/>
          </a:xfrm>
        </p:spPr>
        <p:txBody>
          <a:bodyPr/>
          <a:lstStyle/>
          <a:p>
            <a:r>
              <a:rPr lang="en-US" b="1" u="sng" dirty="0"/>
              <a:t>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0AE46-A502-4027-939F-73FCD082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1197231"/>
            <a:ext cx="4711045" cy="2785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6922D-D640-4CB6-9BC4-B93F82D6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54138"/>
            <a:ext cx="4572000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D9FC8-FBB9-45CD-AFF4-15605A0C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5" y="4800600"/>
            <a:ext cx="3102175" cy="19834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5D0A06-0B10-4A15-9EC6-ADCE1080D368}"/>
              </a:ext>
            </a:extLst>
          </p:cNvPr>
          <p:cNvSpPr/>
          <p:nvPr/>
        </p:nvSpPr>
        <p:spPr>
          <a:xfrm>
            <a:off x="4419600" y="1357333"/>
            <a:ext cx="457201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850A00-B88C-41BD-BEEB-821BDA6F0D3E}"/>
              </a:ext>
            </a:extLst>
          </p:cNvPr>
          <p:cNvSpPr/>
          <p:nvPr/>
        </p:nvSpPr>
        <p:spPr>
          <a:xfrm>
            <a:off x="8610600" y="3886200"/>
            <a:ext cx="457201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97273C-FEE7-419D-ACF3-4C9B17BB5023}"/>
              </a:ext>
            </a:extLst>
          </p:cNvPr>
          <p:cNvSpPr/>
          <p:nvPr/>
        </p:nvSpPr>
        <p:spPr>
          <a:xfrm>
            <a:off x="2819400" y="4944836"/>
            <a:ext cx="457201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14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816" y="60705"/>
            <a:ext cx="6589199" cy="1280890"/>
          </a:xfrm>
        </p:spPr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740089"/>
                <a:ext cx="78486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problem is that traditional approaches to multiplication requires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 multiplication operations, where n is the number of digits.</a:t>
                </a:r>
              </a:p>
              <a:p>
                <a:r>
                  <a:rPr lang="en-US" sz="1600" dirty="0"/>
                  <a:t> To see why, assume for example that we want to multiply the numbers 123 and 456. The normal way to do this as follows: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740089"/>
                <a:ext cx="7848600" cy="3777622"/>
              </a:xfrm>
              <a:blipFill>
                <a:blip r:embed="rId2"/>
                <a:stretch>
                  <a:fillRect l="-31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ai\Downloads\DSP\Capture.PNG">
            <a:extLst>
              <a:ext uri="{FF2B5EF4-FFF2-40B4-BE49-F238E27FC236}">
                <a16:creationId xmlns:a16="http://schemas.microsoft.com/office/drawing/2014/main" id="{C7EED216-B865-4674-AF06-5A9B138B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60" y="2025692"/>
            <a:ext cx="3267635" cy="19698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770C99-8E43-47FC-BF97-F17C7C835E3A}"/>
              </a:ext>
            </a:extLst>
          </p:cNvPr>
          <p:cNvSpPr/>
          <p:nvPr/>
        </p:nvSpPr>
        <p:spPr>
          <a:xfrm>
            <a:off x="2133600" y="3977250"/>
            <a:ext cx="2226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Conventional Multiplication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B1C966B-2167-4A63-A1D7-E465E2F94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386" y="4269960"/>
                <a:ext cx="7580228" cy="152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We see that for two integers of length 3, this multiplication requires 3 × 3 = 9 operations, hence its complexity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). </a:t>
                </a:r>
              </a:p>
              <a:p>
                <a:r>
                  <a:rPr lang="en-US" sz="1600" dirty="0"/>
                  <a:t>Executing 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 algorithm for huge n is very costly, so that is why it is preferred to use more efficient algorithms when multiplying huge integers. 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B1C966B-2167-4A63-A1D7-E465E2F9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6" y="4269960"/>
                <a:ext cx="7580228" cy="1524000"/>
              </a:xfrm>
              <a:prstGeom prst="rect">
                <a:avLst/>
              </a:prstGeom>
              <a:blipFill>
                <a:blip r:embed="rId4"/>
                <a:stretch>
                  <a:fillRect l="-322" t="-1200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3BBEA5F-0653-4667-A475-42515839D5A2}"/>
              </a:ext>
            </a:extLst>
          </p:cNvPr>
          <p:cNvSpPr/>
          <p:nvPr/>
        </p:nvSpPr>
        <p:spPr>
          <a:xfrm>
            <a:off x="2133600" y="5841188"/>
            <a:ext cx="6324600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One way to do this more efficiently in O(</a:t>
            </a:r>
            <a:r>
              <a:rPr lang="en-US" sz="1600" b="1" dirty="0" err="1"/>
              <a:t>nlogn</a:t>
            </a:r>
            <a:r>
              <a:rPr lang="en-US" sz="1600" b="1" dirty="0"/>
              <a:t>), is by using FFT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5E54A-22F6-4E45-86F6-0365599DD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336" y="2391171"/>
            <a:ext cx="3216652" cy="11610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D06841-C1C2-47E1-9705-890553841C3A}"/>
              </a:ext>
            </a:extLst>
          </p:cNvPr>
          <p:cNvSpPr/>
          <p:nvPr/>
        </p:nvSpPr>
        <p:spPr>
          <a:xfrm>
            <a:off x="6096297" y="3552211"/>
            <a:ext cx="1750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What about this one?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50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301" y="90710"/>
            <a:ext cx="7625499" cy="76326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How does FFT multiplication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3002" y="731155"/>
                <a:ext cx="76200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sz="1600" b="1" i="1" u="sng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Polynomials</a:t>
                </a:r>
                <a:r>
                  <a:rPr lang="en-US" sz="1600" dirty="0"/>
                  <a:t>: The default notation for a polynomial is its coefficient form.</a:t>
                </a:r>
              </a:p>
              <a:p>
                <a:r>
                  <a:rPr lang="en-US" sz="1600" dirty="0"/>
                  <a:t>A polynomial p represented in coefficient form is described by its coefficient vector.</a:t>
                </a:r>
              </a:p>
              <a:p>
                <a:r>
                  <a:rPr lang="en-US" sz="1600" dirty="0">
                    <a:solidFill>
                      <a:schemeClr val="accent2"/>
                    </a:solidFill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] </a:t>
                </a:r>
                <a:r>
                  <a:rPr lang="en-US" sz="1600" dirty="0"/>
                  <a:t>as follows: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3002" y="731155"/>
                <a:ext cx="7620000" cy="1905000"/>
              </a:xfrm>
              <a:blipFill>
                <a:blip r:embed="rId2"/>
                <a:stretch>
                  <a:fillRect l="-320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Sai\Downloads\DS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87" y="1524000"/>
            <a:ext cx="1820313" cy="7632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1390A4-B9FC-484C-A175-2BE2972183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2301" y="2439665"/>
                <a:ext cx="7478598" cy="377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US" sz="1600" dirty="0"/>
                  <a:t>Consider two numbers 123, 456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600" dirty="0"/>
                  <a:t>Suppose we try to multiply them using linear convolution.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We first convert them into polynomial form explained above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Q(Z)=(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+ 2Z + 3)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+ 5Z + 6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) 	where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is base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en-US" sz="1600" b="1" dirty="0"/>
                  <a:t>Product of two polynomials is linear convolution of their coefficients.</a:t>
                </a:r>
              </a:p>
              <a:p>
                <a:r>
                  <a:rPr lang="en-US" sz="1600" dirty="0"/>
                  <a:t>Hence above polynomial product using linear convolution gives q(n)=[4  13  28  27  18 ];</a:t>
                </a:r>
              </a:p>
              <a:p>
                <a:r>
                  <a:rPr lang="en-US" sz="1600" dirty="0"/>
                  <a:t>But once again we note that the order of multiplication is still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IN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One way to handle this problem is by using </a:t>
                </a:r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circular convolution.  </a:t>
                </a:r>
              </a:p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If we have two sequences with L &amp; P length,</a:t>
                </a:r>
              </a:p>
              <a:p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Linear convolution= Circular convolution </a:t>
                </a:r>
                <a:r>
                  <a:rPr lang="en-US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iff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N &gt; L+P-1,   where N is the length of the seq.</a:t>
                </a:r>
              </a:p>
              <a:p>
                <a:pPr marL="0" indent="0">
                  <a:buFont typeface="Wingdings 3" charset="2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A1390A4-B9FC-484C-A175-2BE29721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301" y="2439665"/>
                <a:ext cx="7478598" cy="3777622"/>
              </a:xfrm>
              <a:prstGeom prst="rect">
                <a:avLst/>
              </a:prstGeom>
              <a:blipFill>
                <a:blip r:embed="rId4"/>
                <a:stretch>
                  <a:fillRect l="-489" t="-484" b="-1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8012" y="762000"/>
                <a:ext cx="7152588" cy="5029200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Thus we seek the solution using circular convolution.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x(n)*y(n)                   X(k).Y(k)</a:t>
                </a:r>
              </a:p>
              <a:p>
                <a:pPr marL="0" indent="0">
                  <a:buNone/>
                </a:pPr>
                <a:r>
                  <a:rPr lang="en-US" sz="1600" dirty="0"/>
                  <a:t>X(k)&amp;Y(k) are N-point DFT of x(n) and y(n) resp.</a:t>
                </a:r>
              </a:p>
              <a:p>
                <a:pPr marL="0" indent="0">
                  <a:buNone/>
                </a:pPr>
                <a:r>
                  <a:rPr lang="en-US" sz="1600" dirty="0"/>
                  <a:t>DFT of any sequence can be drawn conveniently using FFT algorithm, which has </a:t>
                </a: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O(N log N) complexity.</a:t>
                </a:r>
                <a:r>
                  <a:rPr lang="en-US" sz="1600" dirty="0"/>
                  <a:t>                                                                            </a:t>
                </a:r>
                <a:endParaRPr lang="en-US" sz="16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Hence to find circular convolution we </a:t>
                </a:r>
                <a:r>
                  <a:rPr lang="en-US" sz="16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zero pad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the coefficient vector of the polynomial to make it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. This is because for our divide &amp; conquer algorithm requires that n should be a power of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8012" y="762000"/>
                <a:ext cx="7152588" cy="5029200"/>
              </a:xfrm>
              <a:blipFill>
                <a:blip r:embed="rId2"/>
                <a:stretch>
                  <a:fillRect l="-426"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438400" y="1295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6E1F0CD-A552-4CCB-B802-1462D2B2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1" y="90710"/>
            <a:ext cx="7625499" cy="76326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How does FFT multiplication works?</a:t>
            </a:r>
          </a:p>
        </p:txBody>
      </p:sp>
    </p:spTree>
    <p:extLst>
      <p:ext uri="{BB962C8B-B14F-4D97-AF65-F5344CB8AC3E}">
        <p14:creationId xmlns:p14="http://schemas.microsoft.com/office/powerpoint/2010/main" val="251222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2400"/>
            <a:ext cx="7239000" cy="128089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Cooley-Tukey algorithm for 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5410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i="1" u="sng" dirty="0">
                <a:solidFill>
                  <a:schemeClr val="accent1">
                    <a:lumMod val="75000"/>
                  </a:schemeClr>
                </a:solidFill>
              </a:rPr>
              <a:t>Special Properties of primitive nth root of unity:</a:t>
            </a:r>
          </a:p>
          <a:p>
            <a:pPr marL="0" indent="0">
              <a:buNone/>
            </a:pPr>
            <a:r>
              <a:rPr lang="en-US" sz="1600" b="1" i="1" u="sng" dirty="0"/>
              <a:t>The reflective property</a:t>
            </a:r>
            <a:r>
              <a:rPr lang="en-US" sz="1600" dirty="0"/>
              <a:t>: If </a:t>
            </a:r>
            <a:r>
              <a:rPr lang="en-IN" sz="1600" dirty="0"/>
              <a:t>ω</a:t>
            </a:r>
            <a:r>
              <a:rPr lang="en-US" sz="1600" dirty="0"/>
              <a:t> is a primitive nth root of unity and n ≥ 2 is even, then </a:t>
            </a:r>
            <a:br>
              <a:rPr lang="en-US" sz="1600" dirty="0"/>
            </a:br>
            <a:r>
              <a:rPr lang="en-US" sz="1600" dirty="0"/>
              <a:t>			</a:t>
            </a:r>
            <a:r>
              <a:rPr lang="en-IN" sz="1600" b="1" dirty="0" err="1"/>
              <a:t>ω</a:t>
            </a:r>
            <a:r>
              <a:rPr lang="en-IN" sz="1600" b="1" baseline="30000" dirty="0" err="1"/>
              <a:t>k+n</a:t>
            </a:r>
            <a:r>
              <a:rPr lang="en-IN" sz="1600" b="1" baseline="30000" dirty="0"/>
              <a:t>/2</a:t>
            </a:r>
            <a:r>
              <a:rPr lang="en-IN" sz="1600" b="1" dirty="0"/>
              <a:t>= - </a:t>
            </a:r>
            <a:r>
              <a:rPr lang="en-IN" sz="1600" b="1" dirty="0" err="1"/>
              <a:t>ω</a:t>
            </a:r>
            <a:r>
              <a:rPr lang="en-IN" sz="1600" b="1" baseline="30000" dirty="0" err="1"/>
              <a:t>k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i="1" u="sng" dirty="0"/>
              <a:t>The reduction property: </a:t>
            </a:r>
            <a:r>
              <a:rPr lang="en-US" sz="1600" dirty="0"/>
              <a:t>If </a:t>
            </a:r>
            <a:r>
              <a:rPr lang="en-IN" sz="1600" dirty="0"/>
              <a:t>ω</a:t>
            </a:r>
            <a:r>
              <a:rPr lang="en-US" sz="1600" dirty="0"/>
              <a:t> is a primitive 2</a:t>
            </a:r>
            <a:r>
              <a:rPr lang="en-IN" sz="1600" dirty="0"/>
              <a:t>n</a:t>
            </a:r>
            <a:r>
              <a:rPr lang="en-IN" sz="1600" baseline="30000" dirty="0"/>
              <a:t>th</a:t>
            </a:r>
            <a:r>
              <a:rPr lang="en-US" sz="1600" dirty="0"/>
              <a:t> root of unity, then </a:t>
            </a:r>
            <a:r>
              <a:rPr lang="en-IN" sz="1600" dirty="0"/>
              <a:t>ω</a:t>
            </a:r>
            <a:r>
              <a:rPr lang="en-IN" sz="1600" baseline="30000" dirty="0"/>
              <a:t>2</a:t>
            </a:r>
            <a:r>
              <a:rPr lang="en-US" sz="1600" dirty="0"/>
              <a:t> is a primitive </a:t>
            </a:r>
            <a:r>
              <a:rPr lang="en-IN" sz="1600" dirty="0"/>
              <a:t>n</a:t>
            </a:r>
            <a:r>
              <a:rPr lang="en-IN" sz="1600" baseline="30000" dirty="0"/>
              <a:t>th</a:t>
            </a:r>
            <a:r>
              <a:rPr lang="en-US" sz="1600" dirty="0"/>
              <a:t> root of unity.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i="1" u="sng" dirty="0">
                <a:solidFill>
                  <a:schemeClr val="accent1">
                    <a:lumMod val="75000"/>
                  </a:schemeClr>
                </a:solidFill>
              </a:rPr>
              <a:t>Divide and conquer approach:</a:t>
            </a:r>
          </a:p>
          <a:p>
            <a:pPr marL="0" indent="0">
              <a:buNone/>
            </a:pPr>
            <a:r>
              <a:rPr lang="en-US" sz="1600" dirty="0"/>
              <a:t>The elegance of the Cooley-Tukey algorithm lies its divide-&amp;-conquer nature</a:t>
            </a:r>
          </a:p>
          <a:p>
            <a:r>
              <a:rPr lang="en-US" sz="1600" dirty="0"/>
              <a:t>If n is even we can divide n-1 degree polynomial into 2 parts:</a:t>
            </a:r>
            <a:endParaRPr lang="en-IN" sz="1600" dirty="0"/>
          </a:p>
          <a:p>
            <a:pPr marL="0" indent="0" algn="ctr">
              <a:buNone/>
            </a:pPr>
            <a:r>
              <a:rPr lang="en-IN" sz="1600" b="1" dirty="0"/>
              <a:t>p (x)= a</a:t>
            </a:r>
            <a:r>
              <a:rPr lang="en-IN" sz="1600" b="1" baseline="-25000" dirty="0"/>
              <a:t>0</a:t>
            </a:r>
            <a:r>
              <a:rPr lang="en-IN" sz="1600" b="1" dirty="0"/>
              <a:t> + a</a:t>
            </a:r>
            <a:r>
              <a:rPr lang="en-IN" sz="1600" b="1" baseline="-25000" dirty="0"/>
              <a:t>1</a:t>
            </a:r>
            <a:r>
              <a:rPr lang="en-IN" sz="1600" b="1" dirty="0"/>
              <a:t>x+ a</a:t>
            </a:r>
            <a:r>
              <a:rPr lang="en-IN" sz="1600" b="1" baseline="-25000" dirty="0"/>
              <a:t>2</a:t>
            </a:r>
            <a:r>
              <a:rPr lang="en-IN" sz="1600" b="1" dirty="0"/>
              <a:t>x</a:t>
            </a:r>
            <a:r>
              <a:rPr lang="en-IN" sz="1600" b="1" baseline="30000" dirty="0"/>
              <a:t>2</a:t>
            </a:r>
            <a:r>
              <a:rPr lang="en-IN" sz="1600" b="1" dirty="0"/>
              <a:t>+ …+a</a:t>
            </a:r>
            <a:r>
              <a:rPr lang="en-IN" sz="1600" b="1" baseline="-25000" dirty="0"/>
              <a:t>n-1</a:t>
            </a:r>
            <a:r>
              <a:rPr lang="en-IN" sz="1600" b="1" dirty="0"/>
              <a:t>x</a:t>
            </a:r>
            <a:r>
              <a:rPr lang="en-IN" sz="1600" b="1" baseline="30000" dirty="0"/>
              <a:t>n-1</a:t>
            </a:r>
            <a:endParaRPr lang="en-IN" sz="1600" b="1" dirty="0"/>
          </a:p>
          <a:p>
            <a:pPr marL="0" indent="0" algn="ctr">
              <a:buNone/>
            </a:pPr>
            <a:r>
              <a:rPr lang="en-IN" sz="1600" b="1" dirty="0" err="1"/>
              <a:t>p</a:t>
            </a:r>
            <a:r>
              <a:rPr lang="en-IN" sz="1600" b="1" baseline="-25000" dirty="0" err="1"/>
              <a:t>even</a:t>
            </a:r>
            <a:r>
              <a:rPr lang="en-IN" sz="1600" b="1" baseline="-25000" dirty="0"/>
              <a:t> </a:t>
            </a:r>
            <a:r>
              <a:rPr lang="en-IN" sz="1600" b="1" dirty="0"/>
              <a:t>(x)= a</a:t>
            </a:r>
            <a:r>
              <a:rPr lang="en-IN" sz="1600" b="1" baseline="-25000" dirty="0"/>
              <a:t>0</a:t>
            </a:r>
            <a:r>
              <a:rPr lang="en-IN" sz="1600" b="1" dirty="0"/>
              <a:t> + a</a:t>
            </a:r>
            <a:r>
              <a:rPr lang="en-IN" sz="1600" b="1" baseline="-25000" dirty="0"/>
              <a:t>2</a:t>
            </a:r>
            <a:r>
              <a:rPr lang="en-IN" sz="1600" b="1" dirty="0"/>
              <a:t>x+ a</a:t>
            </a:r>
            <a:r>
              <a:rPr lang="en-IN" sz="1600" b="1" baseline="-25000" dirty="0"/>
              <a:t>4</a:t>
            </a:r>
            <a:r>
              <a:rPr lang="en-IN" sz="1600" b="1" dirty="0"/>
              <a:t>x</a:t>
            </a:r>
            <a:r>
              <a:rPr lang="en-IN" sz="1600" b="1" baseline="30000" dirty="0"/>
              <a:t>2</a:t>
            </a:r>
            <a:r>
              <a:rPr lang="en-IN" sz="1600" b="1" dirty="0"/>
              <a:t>+ …+a</a:t>
            </a:r>
            <a:r>
              <a:rPr lang="en-IN" sz="1600" b="1" baseline="-25000" dirty="0"/>
              <a:t>n-2</a:t>
            </a:r>
            <a:r>
              <a:rPr lang="en-IN" sz="1600" b="1" dirty="0"/>
              <a:t>x</a:t>
            </a:r>
            <a:r>
              <a:rPr lang="en-IN" sz="1600" b="1" baseline="30000" dirty="0"/>
              <a:t>n/2-1</a:t>
            </a:r>
            <a:endParaRPr lang="en-IN" sz="1600" b="1" dirty="0"/>
          </a:p>
          <a:p>
            <a:pPr marL="0" indent="0" algn="ctr">
              <a:buNone/>
            </a:pPr>
            <a:r>
              <a:rPr lang="en-IN" sz="1600" b="1" dirty="0" err="1"/>
              <a:t>p</a:t>
            </a:r>
            <a:r>
              <a:rPr lang="en-IN" sz="1600" b="1" baseline="-25000" dirty="0" err="1"/>
              <a:t>odd</a:t>
            </a:r>
            <a:r>
              <a:rPr lang="en-IN" sz="1600" b="1" baseline="-25000" dirty="0"/>
              <a:t> </a:t>
            </a:r>
            <a:r>
              <a:rPr lang="en-IN" sz="1600" b="1" dirty="0"/>
              <a:t>(x)= a</a:t>
            </a:r>
            <a:r>
              <a:rPr lang="en-IN" sz="1600" b="1" baseline="-25000" dirty="0"/>
              <a:t>1</a:t>
            </a:r>
            <a:r>
              <a:rPr lang="en-IN" sz="1600" b="1" dirty="0"/>
              <a:t> + a</a:t>
            </a:r>
            <a:r>
              <a:rPr lang="en-IN" sz="1600" b="1" baseline="-25000" dirty="0"/>
              <a:t>3</a:t>
            </a:r>
            <a:r>
              <a:rPr lang="en-IN" sz="1600" b="1" dirty="0"/>
              <a:t>x+ a</a:t>
            </a:r>
            <a:r>
              <a:rPr lang="en-IN" sz="1600" b="1" baseline="-25000" dirty="0"/>
              <a:t>5</a:t>
            </a:r>
            <a:r>
              <a:rPr lang="en-IN" sz="1600" b="1" dirty="0"/>
              <a:t>x</a:t>
            </a:r>
            <a:r>
              <a:rPr lang="en-IN" sz="1600" b="1" baseline="30000" dirty="0"/>
              <a:t>2</a:t>
            </a:r>
            <a:r>
              <a:rPr lang="en-IN" sz="1600" b="1" dirty="0"/>
              <a:t>+ …+a</a:t>
            </a:r>
            <a:r>
              <a:rPr lang="en-IN" sz="1600" b="1" baseline="-25000" dirty="0"/>
              <a:t>n-1</a:t>
            </a:r>
            <a:r>
              <a:rPr lang="en-IN" sz="1600" b="1" dirty="0"/>
              <a:t>x</a:t>
            </a:r>
            <a:r>
              <a:rPr lang="en-IN" sz="1600" b="1" baseline="30000" dirty="0"/>
              <a:t>n/2-1</a:t>
            </a:r>
            <a:endParaRPr lang="en-IN" sz="1600" b="1" dirty="0"/>
          </a:p>
          <a:p>
            <a:r>
              <a:rPr lang="en-US" sz="1600" dirty="0"/>
              <a:t>which we can combine into p using the equation</a:t>
            </a:r>
          </a:p>
          <a:p>
            <a:pPr marL="0" indent="0" algn="ctr">
              <a:buNone/>
            </a:pPr>
            <a:r>
              <a:rPr lang="en-IN" sz="1600" b="1" dirty="0"/>
              <a:t>p(x)= </a:t>
            </a:r>
            <a:r>
              <a:rPr lang="en-IN" sz="1600" b="1" dirty="0" err="1"/>
              <a:t>p</a:t>
            </a:r>
            <a:r>
              <a:rPr lang="en-IN" sz="1600" b="1" baseline="-25000" dirty="0" err="1"/>
              <a:t>even</a:t>
            </a:r>
            <a:r>
              <a:rPr lang="en-IN" sz="1600" b="1" baseline="-25000" dirty="0"/>
              <a:t> </a:t>
            </a:r>
            <a:r>
              <a:rPr lang="en-IN" sz="1600" b="1" dirty="0"/>
              <a:t>(x</a:t>
            </a:r>
            <a:r>
              <a:rPr lang="en-IN" sz="1600" b="1" baseline="30000" dirty="0"/>
              <a:t>2</a:t>
            </a:r>
            <a:r>
              <a:rPr lang="en-IN" sz="1600" b="1" dirty="0"/>
              <a:t>) + x </a:t>
            </a:r>
            <a:r>
              <a:rPr lang="en-IN" sz="1600" b="1" dirty="0" err="1"/>
              <a:t>p</a:t>
            </a:r>
            <a:r>
              <a:rPr lang="en-IN" sz="1600" b="1" baseline="-25000" dirty="0" err="1"/>
              <a:t>odd</a:t>
            </a:r>
            <a:r>
              <a:rPr lang="en-IN" sz="1600" b="1" baseline="-25000" dirty="0"/>
              <a:t> </a:t>
            </a:r>
            <a:r>
              <a:rPr lang="en-IN" sz="1600" b="1" dirty="0"/>
              <a:t>(x</a:t>
            </a:r>
            <a:r>
              <a:rPr lang="en-IN" sz="1600" b="1" baseline="30000" dirty="0"/>
              <a:t>2</a:t>
            </a:r>
            <a:r>
              <a:rPr lang="en-IN" sz="1600" b="1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876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116" y="1066800"/>
            <a:ext cx="7550084" cy="5105399"/>
          </a:xfrm>
        </p:spPr>
        <p:txBody>
          <a:bodyPr>
            <a:normAutofit/>
          </a:bodyPr>
          <a:lstStyle/>
          <a:p>
            <a:r>
              <a:rPr lang="en-US" sz="1600" dirty="0"/>
              <a:t> So by these recursive calls, we now have the values for p even and p odd, evaluated at all the n/2 powers of </a:t>
            </a:r>
            <a:r>
              <a:rPr lang="en-IN" sz="1600" dirty="0"/>
              <a:t>ω</a:t>
            </a:r>
            <a:r>
              <a:rPr lang="en-IN" sz="1600" baseline="30000" dirty="0"/>
              <a:t>2</a:t>
            </a:r>
            <a:r>
              <a:rPr lang="en-US" sz="1600" dirty="0"/>
              <a:t>. Since we know by  reduction property that all  n/2 powers of </a:t>
            </a:r>
            <a:r>
              <a:rPr lang="en-IN" sz="1600" dirty="0"/>
              <a:t>ω</a:t>
            </a:r>
            <a:r>
              <a:rPr lang="en-IN" sz="1600" baseline="30000" dirty="0"/>
              <a:t>2</a:t>
            </a:r>
            <a:r>
              <a:rPr lang="en-US" sz="1600" dirty="0"/>
              <a:t> are a subset of the powers of the n powers of </a:t>
            </a:r>
            <a:r>
              <a:rPr lang="en-IN" sz="1600" dirty="0"/>
              <a:t>ω</a:t>
            </a:r>
            <a:r>
              <a:rPr lang="en-US" sz="1600" dirty="0"/>
              <a:t> , and to be more specific, </a:t>
            </a:r>
          </a:p>
          <a:p>
            <a:r>
              <a:rPr lang="en-US" sz="1600" dirty="0"/>
              <a:t>we know that they match exactly half the values of the n powers of </a:t>
            </a:r>
            <a:r>
              <a:rPr lang="en-IN" sz="1600" dirty="0"/>
              <a:t>ω</a:t>
            </a:r>
            <a:r>
              <a:rPr lang="en-US" sz="1600" dirty="0"/>
              <a:t>; </a:t>
            </a:r>
          </a:p>
          <a:p>
            <a:r>
              <a:rPr lang="en-US" sz="1600" dirty="0"/>
              <a:t>we can combine their results which will give us evaluations of p for half the values in the set of n powers of </a:t>
            </a:r>
            <a:r>
              <a:rPr lang="en-IN" sz="1600" dirty="0"/>
              <a:t>ω</a:t>
            </a:r>
            <a:r>
              <a:rPr lang="en-US" sz="1600" dirty="0"/>
              <a:t>. The other half, we can derive from these values by using the reflective property. </a:t>
            </a:r>
          </a:p>
          <a:p>
            <a:r>
              <a:rPr lang="en-US" sz="1600" dirty="0"/>
              <a:t>This idea is formalized in equation:</a:t>
            </a:r>
          </a:p>
          <a:p>
            <a:pPr marL="0" indent="0" algn="ctr">
              <a:buNone/>
            </a:pPr>
            <a:r>
              <a:rPr lang="en-IN" sz="1600" dirty="0"/>
              <a:t>p(</a:t>
            </a:r>
            <a:r>
              <a:rPr lang="en-IN" sz="1600" dirty="0" err="1"/>
              <a:t>ω</a:t>
            </a:r>
            <a:r>
              <a:rPr lang="en-IN" sz="1600" baseline="30000" dirty="0" err="1"/>
              <a:t>k</a:t>
            </a:r>
            <a:r>
              <a:rPr lang="en-IN" sz="1600" dirty="0"/>
              <a:t>) = </a:t>
            </a:r>
            <a:r>
              <a:rPr lang="en-IN" sz="1600" dirty="0" err="1"/>
              <a:t>p</a:t>
            </a:r>
            <a:r>
              <a:rPr lang="en-IN" sz="1600" baseline="-25000" dirty="0" err="1"/>
              <a:t>even</a:t>
            </a:r>
            <a:r>
              <a:rPr lang="en-IN" sz="1600" baseline="-25000" dirty="0"/>
              <a:t> </a:t>
            </a:r>
            <a:r>
              <a:rPr lang="en-IN" sz="1600" dirty="0"/>
              <a:t>(ω</a:t>
            </a:r>
            <a:r>
              <a:rPr lang="en-IN" sz="1600" baseline="30000" dirty="0"/>
              <a:t>2k</a:t>
            </a:r>
            <a:r>
              <a:rPr lang="en-IN" sz="1600" dirty="0"/>
              <a:t>) + </a:t>
            </a:r>
            <a:r>
              <a:rPr lang="en-IN" sz="1600" dirty="0" err="1"/>
              <a:t>ω</a:t>
            </a:r>
            <a:r>
              <a:rPr lang="en-IN" sz="1600" baseline="30000" dirty="0" err="1"/>
              <a:t>k</a:t>
            </a:r>
            <a:r>
              <a:rPr lang="en-IN" sz="1600" dirty="0"/>
              <a:t> </a:t>
            </a:r>
            <a:r>
              <a:rPr lang="en-IN" sz="1600" dirty="0" err="1"/>
              <a:t>p</a:t>
            </a:r>
            <a:r>
              <a:rPr lang="en-IN" sz="1600" baseline="-25000" dirty="0" err="1"/>
              <a:t>odd</a:t>
            </a:r>
            <a:r>
              <a:rPr lang="en-IN" sz="1600" baseline="-25000" dirty="0"/>
              <a:t> </a:t>
            </a:r>
            <a:r>
              <a:rPr lang="en-IN" sz="1600" dirty="0"/>
              <a:t>(ω</a:t>
            </a:r>
            <a:r>
              <a:rPr lang="en-IN" sz="1600" baseline="30000" dirty="0"/>
              <a:t>2k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/>
              <a:t>p(</a:t>
            </a:r>
            <a:r>
              <a:rPr lang="en-IN" sz="1600" dirty="0" err="1"/>
              <a:t>ω</a:t>
            </a:r>
            <a:r>
              <a:rPr lang="en-IN" sz="1600" baseline="30000" dirty="0" err="1"/>
              <a:t>k+n</a:t>
            </a:r>
            <a:r>
              <a:rPr lang="en-IN" sz="1600" baseline="30000" dirty="0"/>
              <a:t>/2</a:t>
            </a:r>
            <a:r>
              <a:rPr lang="en-IN" sz="1600" dirty="0"/>
              <a:t>) = </a:t>
            </a:r>
            <a:r>
              <a:rPr lang="en-IN" sz="1600" dirty="0" err="1"/>
              <a:t>p</a:t>
            </a:r>
            <a:r>
              <a:rPr lang="en-IN" sz="1600" baseline="-25000" dirty="0" err="1"/>
              <a:t>even</a:t>
            </a:r>
            <a:r>
              <a:rPr lang="en-IN" sz="1600" baseline="-25000" dirty="0"/>
              <a:t> </a:t>
            </a:r>
            <a:r>
              <a:rPr lang="en-IN" sz="1600" dirty="0"/>
              <a:t>(ω</a:t>
            </a:r>
            <a:r>
              <a:rPr lang="en-IN" sz="1600" baseline="30000" dirty="0"/>
              <a:t>2k</a:t>
            </a:r>
            <a:r>
              <a:rPr lang="en-IN" sz="1600" dirty="0"/>
              <a:t>) - </a:t>
            </a:r>
            <a:r>
              <a:rPr lang="en-IN" sz="1600" dirty="0" err="1"/>
              <a:t>ω</a:t>
            </a:r>
            <a:r>
              <a:rPr lang="en-IN" sz="1600" baseline="30000" dirty="0" err="1"/>
              <a:t>k</a:t>
            </a:r>
            <a:r>
              <a:rPr lang="en-IN" sz="1600" dirty="0"/>
              <a:t> </a:t>
            </a:r>
            <a:r>
              <a:rPr lang="en-IN" sz="1600" dirty="0" err="1"/>
              <a:t>p</a:t>
            </a:r>
            <a:r>
              <a:rPr lang="en-IN" sz="1600" baseline="-25000" dirty="0" err="1"/>
              <a:t>odd</a:t>
            </a:r>
            <a:r>
              <a:rPr lang="en-IN" sz="1600" baseline="-25000" dirty="0"/>
              <a:t> </a:t>
            </a:r>
            <a:r>
              <a:rPr lang="en-IN" sz="1600" dirty="0"/>
              <a:t>(ω</a:t>
            </a:r>
            <a:r>
              <a:rPr lang="en-IN" sz="1600" baseline="30000" dirty="0"/>
              <a:t>2k</a:t>
            </a:r>
            <a:r>
              <a:rPr lang="en-IN" sz="1600" dirty="0"/>
              <a:t>)</a:t>
            </a:r>
          </a:p>
          <a:p>
            <a:r>
              <a:rPr lang="en-IN" sz="1600" dirty="0"/>
              <a:t>The complexity of this algorithm is O(n log(n)).</a:t>
            </a:r>
          </a:p>
          <a:p>
            <a:endParaRPr lang="en-IN" sz="2400" dirty="0"/>
          </a:p>
          <a:p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04B6DD-32D7-489D-98A5-22FEE35EE8F1}"/>
              </a:ext>
            </a:extLst>
          </p:cNvPr>
          <p:cNvSpPr txBox="1">
            <a:spLocks/>
          </p:cNvSpPr>
          <p:nvPr/>
        </p:nvSpPr>
        <p:spPr>
          <a:xfrm>
            <a:off x="1295401" y="152400"/>
            <a:ext cx="72390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>
                <a:solidFill>
                  <a:schemeClr val="tx1"/>
                </a:solidFill>
              </a:rPr>
              <a:t>Cooley-Tukey algorithm for FFT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4864231" cy="789101"/>
          </a:xfrm>
        </p:spPr>
        <p:txBody>
          <a:bodyPr>
            <a:normAutofit/>
          </a:bodyPr>
          <a:lstStyle/>
          <a:p>
            <a:r>
              <a:rPr lang="en-US" b="1" u="sng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def FFT(f):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n = </a:t>
            </a:r>
            <a:r>
              <a:rPr lang="en-US" sz="1600" dirty="0" err="1"/>
              <a:t>len</a:t>
            </a:r>
            <a:r>
              <a:rPr lang="en-US" sz="1600" dirty="0"/>
              <a:t>(f)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if n==1: return [f[0]]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F = n*[0]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</a:t>
            </a:r>
            <a:r>
              <a:rPr lang="en-US" sz="1600" dirty="0" err="1"/>
              <a:t>f_even</a:t>
            </a:r>
            <a:r>
              <a:rPr lang="en-US" sz="1600" dirty="0"/>
              <a:t> = f[0: :2]              {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even indexed terms</a:t>
            </a:r>
            <a:r>
              <a:rPr lang="en-US" sz="16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</a:t>
            </a:r>
            <a:r>
              <a:rPr lang="en-US" sz="1600" dirty="0" err="1"/>
              <a:t>f_odd</a:t>
            </a:r>
            <a:r>
              <a:rPr lang="en-US" sz="1600" dirty="0"/>
              <a:t> = f[1: :2]                {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odd indexed terms</a:t>
            </a:r>
            <a:r>
              <a:rPr lang="en-US" sz="16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</a:t>
            </a:r>
            <a:r>
              <a:rPr lang="en-US" sz="1600" dirty="0" err="1"/>
              <a:t>F_even</a:t>
            </a:r>
            <a:r>
              <a:rPr lang="en-US" sz="1600" dirty="0"/>
              <a:t> = FFT(</a:t>
            </a:r>
            <a:r>
              <a:rPr lang="en-US" sz="1600" dirty="0" err="1"/>
              <a:t>f_even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</a:t>
            </a:r>
            <a:r>
              <a:rPr lang="en-US" sz="1600" dirty="0" err="1"/>
              <a:t>F_odd</a:t>
            </a:r>
            <a:r>
              <a:rPr lang="en-US" sz="1600" dirty="0"/>
              <a:t> = FFT(</a:t>
            </a:r>
            <a:r>
              <a:rPr lang="en-US" sz="1600" dirty="0" err="1"/>
              <a:t>f_odd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n2 = </a:t>
            </a:r>
            <a:r>
              <a:rPr lang="en-US" sz="1600" dirty="0" err="1"/>
              <a:t>int</a:t>
            </a:r>
            <a:r>
              <a:rPr lang="en-US" sz="1600" dirty="0"/>
              <a:t>(n/2)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for i in range(n2):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   twiddle = </a:t>
            </a:r>
            <a:r>
              <a:rPr lang="en-US" sz="1600" dirty="0" err="1"/>
              <a:t>np.exp</a:t>
            </a:r>
            <a:r>
              <a:rPr lang="en-US" sz="1600" dirty="0"/>
              <a:t>(-2*</a:t>
            </a:r>
            <a:r>
              <a:rPr lang="en-US" sz="1600" dirty="0" err="1"/>
              <a:t>np.pi</a:t>
            </a:r>
            <a:r>
              <a:rPr lang="en-US" sz="1600" dirty="0"/>
              <a:t>*j*i/n)            {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generating the twiddle factor</a:t>
            </a:r>
            <a:r>
              <a:rPr lang="en-US" sz="16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   </a:t>
            </a:r>
            <a:r>
              <a:rPr lang="en-US" sz="1600" dirty="0" err="1"/>
              <a:t>oddTerm</a:t>
            </a:r>
            <a:r>
              <a:rPr lang="en-US" sz="1600" dirty="0"/>
              <a:t> = </a:t>
            </a:r>
            <a:r>
              <a:rPr lang="en-US" sz="1600" dirty="0" err="1"/>
              <a:t>F_odd</a:t>
            </a:r>
            <a:r>
              <a:rPr lang="en-US" sz="1600" dirty="0"/>
              <a:t>[i] * twiddle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   F[i] = </a:t>
            </a:r>
            <a:r>
              <a:rPr lang="en-US" sz="1600" dirty="0" err="1"/>
              <a:t>F_even</a:t>
            </a:r>
            <a:r>
              <a:rPr lang="en-US" sz="1600" dirty="0"/>
              <a:t>[i] + </a:t>
            </a:r>
            <a:r>
              <a:rPr lang="en-US" sz="1600" dirty="0" err="1"/>
              <a:t>oddTerm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    F[i+n2] = </a:t>
            </a:r>
            <a:r>
              <a:rPr lang="en-US" sz="1600" dirty="0" err="1"/>
              <a:t>F_even</a:t>
            </a:r>
            <a:r>
              <a:rPr lang="en-US" sz="1600" dirty="0"/>
              <a:t>[i] - </a:t>
            </a:r>
            <a:r>
              <a:rPr lang="en-US" sz="1600" dirty="0" err="1"/>
              <a:t>oddTerm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90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52800" y="310220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800F40-ADAE-40D7-9D8F-59AEDF7D7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572000" cy="4572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9AB89-1A65-4428-9FF3-B57C74FC8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2194"/>
            <a:ext cx="4535864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2</a:t>
            </a:r>
          </a:p>
        </p:txBody>
      </p:sp>
    </p:spTree>
    <p:extLst>
      <p:ext uri="{BB962C8B-B14F-4D97-AF65-F5344CB8AC3E}">
        <p14:creationId xmlns:p14="http://schemas.microsoft.com/office/powerpoint/2010/main" val="243654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-28696"/>
            <a:ext cx="6589199" cy="1280890"/>
          </a:xfrm>
        </p:spPr>
        <p:txBody>
          <a:bodyPr/>
          <a:lstStyle/>
          <a:p>
            <a:r>
              <a:rPr lang="en-IN" b="1" u="sng" dirty="0"/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80BB9-E93F-4417-A17C-333E96672D59}"/>
              </a:ext>
            </a:extLst>
          </p:cNvPr>
          <p:cNvSpPr txBox="1"/>
          <p:nvPr/>
        </p:nvSpPr>
        <p:spPr>
          <a:xfrm>
            <a:off x="32004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Base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D993B-B411-4A30-A085-316D4161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02" y="1230198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D1F38-9AE0-4C61-838B-085E50EEA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3412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2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555</TotalTime>
  <Words>631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Project Presentation  on  Multiplying Huge Integers using Fourier Transform</vt:lpstr>
      <vt:lpstr>Problem Statement</vt:lpstr>
      <vt:lpstr>How does FFT multiplication works?</vt:lpstr>
      <vt:lpstr>How does FFT multiplication works?</vt:lpstr>
      <vt:lpstr>Cooley-Tukey algorithm for FFT</vt:lpstr>
      <vt:lpstr>PowerPoint Presentation</vt:lpstr>
      <vt:lpstr>Pseudo Code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Multiplying Huge Integers using Fourier Transform</dc:title>
  <dc:creator>Sai</dc:creator>
  <cp:lastModifiedBy>Anik Goyal</cp:lastModifiedBy>
  <cp:revision>40</cp:revision>
  <dcterms:created xsi:type="dcterms:W3CDTF">2019-12-08T13:22:57Z</dcterms:created>
  <dcterms:modified xsi:type="dcterms:W3CDTF">2021-03-18T06:00:57Z</dcterms:modified>
</cp:coreProperties>
</file>