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E8509-374D-88CA-6666-D1EA9F2AE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582C31-9BE3-6476-6DF0-71583CE80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B0C43-8003-E190-5373-5328F702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94995-C48D-4B13-BC2A-A3D3296B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467A92-88F3-B6A2-4901-7B39FDC1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4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0ED3A-00C0-E7CD-C30F-5CB1784C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92F1C9-3ECF-56A9-B1AE-AAF6066A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17484E-32CE-AD33-1EDE-D519603A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B8FF3-DFAD-0F7B-0097-380CD583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5D2665-A6EB-23F0-240D-77704368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141EA6-09E3-A9DE-A17B-E71661493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29F3EB-E83D-CA2A-890C-DE292F86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DAD5F1-695E-B193-0CC0-6EA664DF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7211E-0FD3-E9B7-027C-138FC47C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55E412-4AD4-9E88-BC6E-65B64E06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63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80DE9-69DF-5334-A21F-41C1293B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5631C-FEAE-FC74-ADA2-CC3F69AC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082EF-85B6-6A4A-41DC-E795420D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8BBF7-6720-58C3-1DE1-BEB9EBF4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C0A1D-07B2-3E00-E0FA-E749F563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4598E-36B2-282E-0B2A-E4AA24F9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54824E-F73E-573C-53F4-CDC1E14B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069F9A-0F1E-F198-9CF8-9C8D8C09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173E2B-F364-EA71-5FC1-26EB409E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7F89C-2094-0FD2-0FC7-7F21746A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80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6A7EF-86F0-4312-5910-68EA01B5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6145D-64BE-6927-70B7-46DAE7B8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50FD69-3D95-1EF0-9A05-D8954DFCE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3A080D-AB6F-ACEE-477C-F96D041F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73DFB0-DCC7-BFFC-EE26-B0F8B1F4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2EBD9C-8AA5-C27A-91FA-1B36F657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87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1083-1559-5892-52EF-F9683DB5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F00E0A-DB99-49DE-C9BA-01ADA5E9E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2E01A0-5D5B-5D64-21A5-A2E448BBF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648E00-F5B0-0F28-B147-9E5DC10A9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93396F-9397-3022-9354-A86420CCD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AEB355-1322-E43C-9495-C116224F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E57374-C885-9F2F-7313-AE27E4DB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41759E-BDBD-3C0C-6271-9B3321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8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D7DE3-9E82-3506-33F9-2D0AFBDC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F9E19D-A26E-48A4-6840-52B712AF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6147C1-25E4-C3AB-F303-A63889D6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96136D-64AD-6E67-BB38-54077FC3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8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39D526-E739-52EA-E419-18495793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BA4DC-BB36-3F7F-D293-ECBE34B4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E1D4CB-0D0B-B382-E0F5-800864F5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5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5462F-4AA9-397D-3803-8F1F3D72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7BE28-6A81-6FF3-5F1E-758B7C31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01FA02-5E0B-A191-02D9-0FCF6184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6E2A79-E539-BB54-171E-B2DB8937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046AB-0B04-CD24-0F00-4ED52774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4182F0-8376-B7CD-EEFB-F5E0C10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3832D-B053-0E4E-6A41-D4689DD8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B510A6-E802-D33A-57F2-D0F9C8A13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81C404-F209-FD5F-ED45-6A061566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0D575E-329A-CDF3-8F8E-43A004BB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E06D10-B7C6-8FB7-57FD-B330A2B4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AED654-DB44-7119-DBA4-CD90368C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9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D9F9E-FCBD-E40C-3341-CCAD2E5F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5518C9-B9CF-9EFE-2C7F-B1B653CE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2D11CB-E305-1A26-D784-0F6420455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DBF8-76A8-4371-A0DD-FC8216AB6532}" type="datetimeFigureOut">
              <a:rPr lang="ru-RU" smtClean="0"/>
              <a:t>24.08.2023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9A92D6-199D-EB17-C0A5-0D30CB74C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88815B-9C61-BC2E-0C36-42A9C8C11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1CEF-5BE5-44E7-AE66-9BC8378A9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9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D3C4B-D90E-7163-F58F-2E3BC7745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120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Краткая бизнес-аналитика по компании (производитель оборудования)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D22088-986A-5C74-ACA6-8C72C8073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8262"/>
            <a:ext cx="9144000" cy="3616036"/>
          </a:xfrm>
        </p:spPr>
        <p:txBody>
          <a:bodyPr>
            <a:normAutofit fontScale="47500" lnSpcReduction="20000"/>
          </a:bodyPr>
          <a:lstStyle/>
          <a:p>
            <a:endParaRPr lang="ru-RU" b="0" i="0" dirty="0">
              <a:solidFill>
                <a:srgbClr val="3F5368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70000"/>
              </a:lnSpc>
            </a:pPr>
            <a: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В данной презентации представлен пример бизнес-анализа с кратким описанием по следующим шагам:</a:t>
            </a:r>
            <a:b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b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1. Перечислены основные и поддерживающие бизнес-процессы</a:t>
            </a:r>
            <a:b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2. Декомпозиция процессов одного отдела до 3 уровня</a:t>
            </a:r>
            <a:b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3. Описан один из процессов в нотации BPMN</a:t>
            </a:r>
            <a:b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4. Предложены инициативы по оптимизации трех бизнес-процессов</a:t>
            </a:r>
            <a:b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5. Посчитан экономический эффект от каждой инициативы</a:t>
            </a:r>
            <a:b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6. Проведена приоритезация инициативы с помощью фреймворка RICE</a:t>
            </a:r>
            <a:b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</a:br>
            <a:r>
              <a:rPr lang="ru-RU" sz="2900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7. Запланирован проект (этапы, сроки, участники) по внедрению инициатив по оптимизации процессов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41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808C9-B798-FADF-2632-09D73C3B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2C2D30"/>
                </a:solidFill>
              </a:rPr>
              <a:t>Э</a:t>
            </a:r>
            <a:r>
              <a:rPr lang="ru-RU" sz="2800" b="0" i="0" dirty="0">
                <a:solidFill>
                  <a:srgbClr val="2C2D30"/>
                </a:solidFill>
                <a:effectLst/>
              </a:rPr>
              <a:t>кономический эффект от каждой инициативы</a:t>
            </a:r>
            <a:endParaRPr lang="ru-RU" sz="28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F7583D6-DC3B-1D2F-5392-71692F100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414284"/>
              </p:ext>
            </p:extLst>
          </p:nvPr>
        </p:nvGraphicFramePr>
        <p:xfrm>
          <a:off x="1953492" y="2360816"/>
          <a:ext cx="8337665" cy="3441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466">
                  <a:extLst>
                    <a:ext uri="{9D8B030D-6E8A-4147-A177-3AD203B41FA5}">
                      <a16:colId xmlns:a16="http://schemas.microsoft.com/office/drawing/2014/main" val="318452488"/>
                    </a:ext>
                  </a:extLst>
                </a:gridCol>
                <a:gridCol w="1741571">
                  <a:extLst>
                    <a:ext uri="{9D8B030D-6E8A-4147-A177-3AD203B41FA5}">
                      <a16:colId xmlns:a16="http://schemas.microsoft.com/office/drawing/2014/main" val="2792931735"/>
                    </a:ext>
                  </a:extLst>
                </a:gridCol>
                <a:gridCol w="2608150">
                  <a:extLst>
                    <a:ext uri="{9D8B030D-6E8A-4147-A177-3AD203B41FA5}">
                      <a16:colId xmlns:a16="http://schemas.microsoft.com/office/drawing/2014/main" val="1433838613"/>
                    </a:ext>
                  </a:extLst>
                </a:gridCol>
                <a:gridCol w="1741571">
                  <a:extLst>
                    <a:ext uri="{9D8B030D-6E8A-4147-A177-3AD203B41FA5}">
                      <a16:colId xmlns:a16="http://schemas.microsoft.com/office/drawing/2014/main" val="4078429680"/>
                    </a:ext>
                  </a:extLst>
                </a:gridCol>
                <a:gridCol w="1198907">
                  <a:extLst>
                    <a:ext uri="{9D8B030D-6E8A-4147-A177-3AD203B41FA5}">
                      <a16:colId xmlns:a16="http://schemas.microsoft.com/office/drawing/2014/main" val="68708066"/>
                    </a:ext>
                  </a:extLst>
                </a:gridCol>
              </a:tblGrid>
              <a:tr h="56962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Период окупаемости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92106"/>
                  </a:ext>
                </a:extLst>
              </a:tr>
              <a:tr h="1139245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№ проекта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Размер вложений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Чистая годовая прибыль от внедрения проекта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Период окупаемости (лет)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ПО (дней)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6951054"/>
                  </a:ext>
                </a:extLst>
              </a:tr>
              <a:tr h="569623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200 000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50 000 000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0,004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1,44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1888421"/>
                  </a:ext>
                </a:extLst>
              </a:tr>
              <a:tr h="569623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400 000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30 000 000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0,013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4974904"/>
                  </a:ext>
                </a:extLst>
              </a:tr>
              <a:tr h="593357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500 000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20 000 000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0,025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905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74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69750-37AA-A363-2CF9-67048461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План реализации проекта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DC87C16-EBC6-625F-9BA5-1136B2522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563352"/>
              </p:ext>
            </p:extLst>
          </p:nvPr>
        </p:nvGraphicFramePr>
        <p:xfrm>
          <a:off x="838200" y="1354975"/>
          <a:ext cx="10708178" cy="3940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030">
                  <a:extLst>
                    <a:ext uri="{9D8B030D-6E8A-4147-A177-3AD203B41FA5}">
                      <a16:colId xmlns:a16="http://schemas.microsoft.com/office/drawing/2014/main" val="3379025167"/>
                    </a:ext>
                  </a:extLst>
                </a:gridCol>
                <a:gridCol w="1497977">
                  <a:extLst>
                    <a:ext uri="{9D8B030D-6E8A-4147-A177-3AD203B41FA5}">
                      <a16:colId xmlns:a16="http://schemas.microsoft.com/office/drawing/2014/main" val="3921615906"/>
                    </a:ext>
                  </a:extLst>
                </a:gridCol>
                <a:gridCol w="1910390">
                  <a:extLst>
                    <a:ext uri="{9D8B030D-6E8A-4147-A177-3AD203B41FA5}">
                      <a16:colId xmlns:a16="http://schemas.microsoft.com/office/drawing/2014/main" val="2279061060"/>
                    </a:ext>
                  </a:extLst>
                </a:gridCol>
                <a:gridCol w="2282072">
                  <a:extLst>
                    <a:ext uri="{9D8B030D-6E8A-4147-A177-3AD203B41FA5}">
                      <a16:colId xmlns:a16="http://schemas.microsoft.com/office/drawing/2014/main" val="1059744073"/>
                    </a:ext>
                  </a:extLst>
                </a:gridCol>
                <a:gridCol w="1557951">
                  <a:extLst>
                    <a:ext uri="{9D8B030D-6E8A-4147-A177-3AD203B41FA5}">
                      <a16:colId xmlns:a16="http://schemas.microsoft.com/office/drawing/2014/main" val="3852360611"/>
                    </a:ext>
                  </a:extLst>
                </a:gridCol>
                <a:gridCol w="1733496">
                  <a:extLst>
                    <a:ext uri="{9D8B030D-6E8A-4147-A177-3AD203B41FA5}">
                      <a16:colId xmlns:a16="http://schemas.microsoft.com/office/drawing/2014/main" val="1488937912"/>
                    </a:ext>
                  </a:extLst>
                </a:gridCol>
                <a:gridCol w="1053262">
                  <a:extLst>
                    <a:ext uri="{9D8B030D-6E8A-4147-A177-3AD203B41FA5}">
                      <a16:colId xmlns:a16="http://schemas.microsoft.com/office/drawing/2014/main" val="774847522"/>
                    </a:ext>
                  </a:extLst>
                </a:gridCol>
              </a:tblGrid>
              <a:tr h="2542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1. SMART-</a:t>
                      </a:r>
                      <a:r>
                        <a:rPr lang="ru-RU" sz="1600" u="none" strike="noStrike">
                          <a:effectLst/>
                        </a:rPr>
                        <a:t>цель проекта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206196"/>
                  </a:ext>
                </a:extLst>
              </a:tr>
              <a:tr h="476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точная цель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Внести цены на всю продукцию в 1С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4336956"/>
                  </a:ext>
                </a:extLst>
              </a:tr>
              <a:tr h="476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измеримость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Цены на 98% оборудования будут в базе 1С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56777"/>
                  </a:ext>
                </a:extLst>
              </a:tr>
              <a:tr h="476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достижимость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Работа ведется в 1С, есть прайсы заводов, есть сотрудники для внесения цен.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127628"/>
                  </a:ext>
                </a:extLst>
              </a:tr>
              <a:tr h="476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актуальность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Повысить конкурентоспособность, охватить большее число проектов и тендеров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02834"/>
                  </a:ext>
                </a:extLst>
              </a:tr>
              <a:tr h="254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срок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3 месяца (66 раб дня)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8220714"/>
                  </a:ext>
                </a:extLst>
              </a:tr>
              <a:tr h="254208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0032973"/>
                  </a:ext>
                </a:extLst>
              </a:tr>
              <a:tr h="2542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2. Состав проектной команды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2741369"/>
                  </a:ext>
                </a:extLst>
              </a:tr>
              <a:tr h="254208"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отдел IT (обеспечить доступность и возможность внесения цен)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8156217"/>
                  </a:ext>
                </a:extLst>
              </a:tr>
              <a:tr h="254208">
                <a:tc gridSpan="5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проджект менеджер (обеспечение работы всех заинтересованных сторон)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4307624"/>
                  </a:ext>
                </a:extLst>
              </a:tr>
              <a:tr h="2542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отдел продаж (внесение цен в 1С)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0243033"/>
                  </a:ext>
                </a:extLst>
              </a:tr>
              <a:tr h="254208"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бизнес-аналитик (соблюдение БП, оптимизация)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27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7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F55A6-76C0-90DB-CCE2-93379742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8BD7B27-458F-6DBC-E3F2-C99AED745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740180"/>
              </p:ext>
            </p:extLst>
          </p:nvPr>
        </p:nvGraphicFramePr>
        <p:xfrm>
          <a:off x="1271847" y="1878675"/>
          <a:ext cx="9925396" cy="4256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433">
                  <a:extLst>
                    <a:ext uri="{9D8B030D-6E8A-4147-A177-3AD203B41FA5}">
                      <a16:colId xmlns:a16="http://schemas.microsoft.com/office/drawing/2014/main" val="1433139085"/>
                    </a:ext>
                  </a:extLst>
                </a:gridCol>
                <a:gridCol w="597089">
                  <a:extLst>
                    <a:ext uri="{9D8B030D-6E8A-4147-A177-3AD203B41FA5}">
                      <a16:colId xmlns:a16="http://schemas.microsoft.com/office/drawing/2014/main" val="3740212961"/>
                    </a:ext>
                  </a:extLst>
                </a:gridCol>
                <a:gridCol w="2022927">
                  <a:extLst>
                    <a:ext uri="{9D8B030D-6E8A-4147-A177-3AD203B41FA5}">
                      <a16:colId xmlns:a16="http://schemas.microsoft.com/office/drawing/2014/main" val="1644161436"/>
                    </a:ext>
                  </a:extLst>
                </a:gridCol>
                <a:gridCol w="1696648">
                  <a:extLst>
                    <a:ext uri="{9D8B030D-6E8A-4147-A177-3AD203B41FA5}">
                      <a16:colId xmlns:a16="http://schemas.microsoft.com/office/drawing/2014/main" val="3687671554"/>
                    </a:ext>
                  </a:extLst>
                </a:gridCol>
                <a:gridCol w="1158289">
                  <a:extLst>
                    <a:ext uri="{9D8B030D-6E8A-4147-A177-3AD203B41FA5}">
                      <a16:colId xmlns:a16="http://schemas.microsoft.com/office/drawing/2014/main" val="1451655229"/>
                    </a:ext>
                  </a:extLst>
                </a:gridCol>
                <a:gridCol w="1288800">
                  <a:extLst>
                    <a:ext uri="{9D8B030D-6E8A-4147-A177-3AD203B41FA5}">
                      <a16:colId xmlns:a16="http://schemas.microsoft.com/office/drawing/2014/main" val="2643132987"/>
                    </a:ext>
                  </a:extLst>
                </a:gridCol>
                <a:gridCol w="783070">
                  <a:extLst>
                    <a:ext uri="{9D8B030D-6E8A-4147-A177-3AD203B41FA5}">
                      <a16:colId xmlns:a16="http://schemas.microsoft.com/office/drawing/2014/main" val="2585388763"/>
                    </a:ext>
                  </a:extLst>
                </a:gridCol>
                <a:gridCol w="783070">
                  <a:extLst>
                    <a:ext uri="{9D8B030D-6E8A-4147-A177-3AD203B41FA5}">
                      <a16:colId xmlns:a16="http://schemas.microsoft.com/office/drawing/2014/main" val="194534899"/>
                    </a:ext>
                  </a:extLst>
                </a:gridCol>
                <a:gridCol w="783070">
                  <a:extLst>
                    <a:ext uri="{9D8B030D-6E8A-4147-A177-3AD203B41FA5}">
                      <a16:colId xmlns:a16="http://schemas.microsoft.com/office/drawing/2014/main" val="1089304635"/>
                    </a:ext>
                  </a:extLst>
                </a:gridCol>
              </a:tblGrid>
              <a:tr h="2381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3. Описание задач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0725466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5470634"/>
                  </a:ext>
                </a:extLst>
              </a:tr>
              <a:tr h="44644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Этап 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№ задач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Сроки (дней)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09434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Проанализировать потребность в продукции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3959132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Собрать информацию по недостающим ценам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315521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Запросить прайсы с заводов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9061655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734972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Этап 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0880367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Внести продукцию и цены в 1С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9352172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Сверить информацию по недостающим ценам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200969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Довнести цены, при необходимости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5498622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583566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Этап 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8354795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Оповестить сотрудников отдела продаж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074327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Оформление нормативных документов, правил работы с прайсом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204950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Наблюдение за результатом, корректировки, актуализация цен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6589717"/>
                  </a:ext>
                </a:extLst>
              </a:tr>
              <a:tr h="238104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Итого: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66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дней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7064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99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C8F7A-F2ED-AB2F-16E0-E51A7982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Компания ООО «ПТПА»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6B360-C689-CCB3-35E3-C8853B7B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Бизнес-модель компании:</a:t>
            </a:r>
          </a:p>
          <a:p>
            <a:pPr marL="0" indent="0">
              <a:buNone/>
            </a:pPr>
            <a:r>
              <a:rPr lang="ru-RU" dirty="0"/>
              <a:t>Производство и продажа трубопроводной арматуры.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55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E4C35-A9B3-F664-0F1A-40E36344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Организационная структура компании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4CD4B2-AE57-3771-4D96-89E5C2DC3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2367756"/>
            <a:ext cx="10010775" cy="3267075"/>
          </a:xfrm>
        </p:spPr>
      </p:pic>
    </p:spTree>
    <p:extLst>
      <p:ext uri="{BB962C8B-B14F-4D97-AF65-F5344CB8AC3E}">
        <p14:creationId xmlns:p14="http://schemas.microsoft.com/office/powerpoint/2010/main" val="234111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04DA7-9B96-DADF-0AB9-077A002D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Основные и поддерживающие БП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51B28F-56AC-3037-744F-EA465427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171B560-45CF-0D5D-2C32-CE7FC39C6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83085"/>
              </p:ext>
            </p:extLst>
          </p:nvPr>
        </p:nvGraphicFramePr>
        <p:xfrm>
          <a:off x="1413164" y="2186247"/>
          <a:ext cx="9277003" cy="3682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8005">
                  <a:extLst>
                    <a:ext uri="{9D8B030D-6E8A-4147-A177-3AD203B41FA5}">
                      <a16:colId xmlns:a16="http://schemas.microsoft.com/office/drawing/2014/main" val="1378818946"/>
                    </a:ext>
                  </a:extLst>
                </a:gridCol>
                <a:gridCol w="4638998">
                  <a:extLst>
                    <a:ext uri="{9D8B030D-6E8A-4147-A177-3AD203B41FA5}">
                      <a16:colId xmlns:a16="http://schemas.microsoft.com/office/drawing/2014/main" val="1961098450"/>
                    </a:ext>
                  </a:extLst>
                </a:gridCol>
              </a:tblGrid>
              <a:tr h="460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>
                          <a:effectLst/>
                        </a:rPr>
                        <a:t>Основные БП</a:t>
                      </a:r>
                      <a:endParaRPr lang="ru-RU" sz="1600" kern="1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>
                          <a:effectLst/>
                        </a:rPr>
                        <a:t>Вспомогательные БП</a:t>
                      </a:r>
                      <a:endParaRPr lang="ru-RU" sz="1600" kern="1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09162"/>
                  </a:ext>
                </a:extLst>
              </a:tr>
              <a:tr h="460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 dirty="0">
                          <a:effectLst/>
                        </a:rPr>
                        <a:t>Производство оборудования</a:t>
                      </a:r>
                      <a:endParaRPr lang="ru-RU" sz="16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>
                          <a:effectLst/>
                        </a:rPr>
                        <a:t>Обслуживание станков и оборудования</a:t>
                      </a:r>
                      <a:endParaRPr lang="ru-RU" sz="1600" kern="1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504130"/>
                  </a:ext>
                </a:extLst>
              </a:tr>
              <a:tr h="460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 dirty="0">
                          <a:effectLst/>
                        </a:rPr>
                        <a:t>Закупка оборудования</a:t>
                      </a:r>
                      <a:endParaRPr lang="ru-RU" sz="16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>
                          <a:effectLst/>
                        </a:rPr>
                        <a:t>Бухгалтерия</a:t>
                      </a:r>
                      <a:endParaRPr lang="ru-RU" sz="1600" kern="1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900432"/>
                  </a:ext>
                </a:extLst>
              </a:tr>
              <a:tr h="460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 dirty="0">
                          <a:effectLst/>
                        </a:rPr>
                        <a:t>Продажа оборудования и комплектующих</a:t>
                      </a:r>
                      <a:endParaRPr lang="ru-RU" sz="16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>
                          <a:effectLst/>
                        </a:rPr>
                        <a:t>ИТ-инфраструктура</a:t>
                      </a:r>
                      <a:endParaRPr lang="ru-RU" sz="1600" kern="1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93167"/>
                  </a:ext>
                </a:extLst>
              </a:tr>
              <a:tr h="460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 dirty="0">
                          <a:effectLst/>
                        </a:rPr>
                        <a:t>Маркетинг</a:t>
                      </a:r>
                      <a:endParaRPr lang="ru-RU" sz="16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>
                          <a:effectLst/>
                        </a:rPr>
                        <a:t>АХО</a:t>
                      </a:r>
                      <a:endParaRPr lang="ru-RU" sz="1600" kern="1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863284"/>
                  </a:ext>
                </a:extLst>
              </a:tr>
              <a:tr h="460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 dirty="0">
                          <a:effectLst/>
                        </a:rPr>
                        <a:t>Закупка сырья</a:t>
                      </a:r>
                      <a:endParaRPr lang="ru-RU" sz="16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>
                          <a:effectLst/>
                        </a:rPr>
                        <a:t>Управление активами</a:t>
                      </a:r>
                      <a:endParaRPr lang="ru-RU" sz="1600" kern="1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695997"/>
                  </a:ext>
                </a:extLst>
              </a:tr>
              <a:tr h="460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 dirty="0">
                          <a:effectLst/>
                        </a:rPr>
                        <a:t>Управление филиальной сетью</a:t>
                      </a:r>
                      <a:endParaRPr lang="ru-RU" sz="16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>
                          <a:effectLst/>
                        </a:rPr>
                        <a:t>Изготовление конструкторской документации</a:t>
                      </a:r>
                      <a:endParaRPr lang="ru-RU" sz="1600" kern="1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644408"/>
                  </a:ext>
                </a:extLst>
              </a:tr>
              <a:tr h="460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 dirty="0">
                          <a:effectLst/>
                        </a:rPr>
                        <a:t> </a:t>
                      </a:r>
                      <a:endParaRPr lang="ru-RU" sz="16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baseline="0" dirty="0">
                          <a:effectLst/>
                        </a:rPr>
                        <a:t>Сертификация продукции</a:t>
                      </a:r>
                      <a:endParaRPr lang="ru-RU" sz="16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1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44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E6509-DBB3-49EC-8AC3-C4FDACA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Декомпозиция процессов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E01B3FA9-D7E7-EC3F-70DF-7F2F4B491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7" y="1862051"/>
            <a:ext cx="10654029" cy="4164675"/>
          </a:xfrm>
        </p:spPr>
      </p:pic>
    </p:spTree>
    <p:extLst>
      <p:ext uri="{BB962C8B-B14F-4D97-AF65-F5344CB8AC3E}">
        <p14:creationId xmlns:p14="http://schemas.microsoft.com/office/powerpoint/2010/main" val="348025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31FBD-7F4E-64E8-F36C-BA8D8EF2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Бизнес процесс: поставка оборудования (задвижек)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479E026-22E2-A2A4-AFC4-F1830775F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8788"/>
              </p:ext>
            </p:extLst>
          </p:nvPr>
        </p:nvGraphicFramePr>
        <p:xfrm>
          <a:off x="941416" y="2015243"/>
          <a:ext cx="2400300" cy="1833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559">
                  <a:extLst>
                    <a:ext uri="{9D8B030D-6E8A-4147-A177-3AD203B41FA5}">
                      <a16:colId xmlns:a16="http://schemas.microsoft.com/office/drawing/2014/main" val="2401311779"/>
                    </a:ext>
                  </a:extLst>
                </a:gridCol>
                <a:gridCol w="1986741">
                  <a:extLst>
                    <a:ext uri="{9D8B030D-6E8A-4147-A177-3AD203B41FA5}">
                      <a16:colId xmlns:a16="http://schemas.microsoft.com/office/drawing/2014/main" val="1268885725"/>
                    </a:ext>
                  </a:extLst>
                </a:gridCol>
              </a:tblGrid>
              <a:tr h="3139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baseline="0" dirty="0">
                          <a:effectLst/>
                        </a:rPr>
                        <a:t>Роли</a:t>
                      </a:r>
                      <a:endParaRPr lang="ru-RU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8601"/>
                  </a:ext>
                </a:extLst>
              </a:tr>
              <a:tr h="3014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baseline="0" dirty="0">
                          <a:effectLst/>
                        </a:rPr>
                        <a:t>1</a:t>
                      </a:r>
                      <a:endParaRPr lang="ru-RU" sz="13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baseline="0" dirty="0">
                          <a:effectLst/>
                        </a:rPr>
                        <a:t>Менеджер</a:t>
                      </a:r>
                      <a:endParaRPr lang="ru-RU" sz="13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473047"/>
                  </a:ext>
                </a:extLst>
              </a:tr>
              <a:tr h="3014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baseline="0">
                          <a:effectLst/>
                        </a:rPr>
                        <a:t>2</a:t>
                      </a:r>
                      <a:endParaRPr lang="ru-RU" sz="13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baseline="0">
                          <a:effectLst/>
                        </a:rPr>
                        <a:t>Юр. Отдел</a:t>
                      </a:r>
                      <a:endParaRPr lang="ru-RU" sz="13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168348"/>
                  </a:ext>
                </a:extLst>
              </a:tr>
              <a:tr h="3014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baseline="0">
                          <a:effectLst/>
                        </a:rPr>
                        <a:t>3</a:t>
                      </a:r>
                      <a:endParaRPr lang="ru-RU" sz="13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baseline="0">
                          <a:effectLst/>
                        </a:rPr>
                        <a:t>Ген. Директор</a:t>
                      </a:r>
                      <a:endParaRPr lang="ru-RU" sz="13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405112"/>
                  </a:ext>
                </a:extLst>
              </a:tr>
              <a:tr h="3014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baseline="0">
                          <a:effectLst/>
                        </a:rPr>
                        <a:t>4</a:t>
                      </a:r>
                      <a:endParaRPr lang="ru-RU" sz="13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baseline="0">
                          <a:effectLst/>
                        </a:rPr>
                        <a:t>Завод</a:t>
                      </a:r>
                      <a:endParaRPr lang="ru-RU" sz="13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576132"/>
                  </a:ext>
                </a:extLst>
              </a:tr>
              <a:tr h="31396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baseline="0" dirty="0">
                          <a:effectLst/>
                        </a:rPr>
                        <a:t>5</a:t>
                      </a:r>
                      <a:endParaRPr lang="ru-RU" sz="13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baseline="0" dirty="0">
                          <a:effectLst/>
                        </a:rPr>
                        <a:t>Бухгалтерия</a:t>
                      </a:r>
                      <a:endParaRPr lang="ru-RU" sz="13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732189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4527F08-9EB7-C45B-C286-B631FBF1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01174"/>
              </p:ext>
            </p:extLst>
          </p:nvPr>
        </p:nvGraphicFramePr>
        <p:xfrm>
          <a:off x="3990570" y="2015243"/>
          <a:ext cx="5111865" cy="3213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761">
                  <a:extLst>
                    <a:ext uri="{9D8B030D-6E8A-4147-A177-3AD203B41FA5}">
                      <a16:colId xmlns:a16="http://schemas.microsoft.com/office/drawing/2014/main" val="2433213893"/>
                    </a:ext>
                  </a:extLst>
                </a:gridCol>
                <a:gridCol w="2263648">
                  <a:extLst>
                    <a:ext uri="{9D8B030D-6E8A-4147-A177-3AD203B41FA5}">
                      <a16:colId xmlns:a16="http://schemas.microsoft.com/office/drawing/2014/main" val="3923053483"/>
                    </a:ext>
                  </a:extLst>
                </a:gridCol>
                <a:gridCol w="796009">
                  <a:extLst>
                    <a:ext uri="{9D8B030D-6E8A-4147-A177-3AD203B41FA5}">
                      <a16:colId xmlns:a16="http://schemas.microsoft.com/office/drawing/2014/main" val="1896868023"/>
                    </a:ext>
                  </a:extLst>
                </a:gridCol>
                <a:gridCol w="1007447">
                  <a:extLst>
                    <a:ext uri="{9D8B030D-6E8A-4147-A177-3AD203B41FA5}">
                      <a16:colId xmlns:a16="http://schemas.microsoft.com/office/drawing/2014/main" val="4159839086"/>
                    </a:ext>
                  </a:extLst>
                </a:gridCol>
              </a:tblGrid>
              <a:tr h="30088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Процесс поставки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827080"/>
                  </a:ext>
                </a:extLst>
              </a:tr>
              <a:tr h="2888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effectLst/>
                        </a:rPr>
                        <a:t>Из CRM приходит заявка на поставку задвижек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44683"/>
                  </a:ext>
                </a:extLst>
              </a:tr>
              <a:tr h="2888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2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effectLst/>
                        </a:rPr>
                        <a:t>Менеджер формирует ТКП и отправляет заказчику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05068"/>
                  </a:ext>
                </a:extLst>
              </a:tr>
              <a:tr h="2888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3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Заказчик подтверждает или отменяет заказ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03534"/>
                  </a:ext>
                </a:extLst>
              </a:tr>
              <a:tr h="2888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4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Менеджер согласовывает договор с заказчиком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7607"/>
                  </a:ext>
                </a:extLst>
              </a:tr>
              <a:tr h="3008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5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Подписываем договор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0843564"/>
                  </a:ext>
                </a:extLst>
              </a:tr>
              <a:tr h="2888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6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Менеджер размещает заказ на заводе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9554436"/>
                  </a:ext>
                </a:extLst>
              </a:tr>
              <a:tr h="2888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>
                          <a:effectLst/>
                        </a:rPr>
                        <a:t>7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effectLst/>
                        </a:rPr>
                        <a:t>Завод изготавливает задвижки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197098"/>
                  </a:ext>
                </a:extLst>
              </a:tr>
              <a:tr h="2888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8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Менеджер получает документы из бухгалтерии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99398"/>
                  </a:ext>
                </a:extLst>
              </a:tr>
              <a:tr h="2888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9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effectLst/>
                        </a:rPr>
                        <a:t>Завод отправляет груз ТК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4759290"/>
                  </a:ext>
                </a:extLst>
              </a:tr>
              <a:tr h="3008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effectLst/>
                        </a:rPr>
                        <a:t>10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effectLst/>
                        </a:rPr>
                        <a:t>Завершаем заказ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effectLst/>
                        </a:rPr>
                        <a:t> 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effectLst/>
                        </a:rPr>
                        <a:t> 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5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31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B92EE-CB57-6975-DFBF-670C61B1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85B0359-3495-FC77-208D-5E06C8B82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05" y="565266"/>
            <a:ext cx="8725210" cy="5860913"/>
          </a:xfrm>
        </p:spPr>
      </p:pic>
    </p:spTree>
    <p:extLst>
      <p:ext uri="{BB962C8B-B14F-4D97-AF65-F5344CB8AC3E}">
        <p14:creationId xmlns:p14="http://schemas.microsoft.com/office/powerpoint/2010/main" val="154058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043FA-055D-C679-A7AB-51A1DE58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2C2D30"/>
                </a:solidFill>
              </a:rPr>
              <a:t>И</a:t>
            </a:r>
            <a:r>
              <a:rPr lang="ru-RU" sz="2800" b="0" i="0" dirty="0">
                <a:solidFill>
                  <a:srgbClr val="2C2D30"/>
                </a:solidFill>
                <a:effectLst/>
              </a:rPr>
              <a:t>нициативы по оптимизации бизнес-процессов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275A3-864C-127F-50DA-A5BE40B3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1. Проблема – большой срок формирования ТКП.</a:t>
            </a:r>
            <a:r>
              <a:rPr lang="en-US" sz="2000" dirty="0"/>
              <a:t> (</a:t>
            </a:r>
            <a:r>
              <a:rPr lang="ru-RU" sz="2000" dirty="0"/>
              <a:t>БП – формирование ТКП)</a:t>
            </a:r>
          </a:p>
          <a:p>
            <a:pPr marL="0" indent="0">
              <a:buNone/>
            </a:pPr>
            <a:r>
              <a:rPr lang="ru-RU" sz="2000" dirty="0"/>
              <a:t>Формирование прайса на продукцию в 1С для всех менеджеров по продажам позволит сократить срок выдачи ТКП с 5 дней до 2. Метрика – количество дней на формирование ТКП. Таргет: 2 дня. Имеет положительное влияние на воронку продаж.</a:t>
            </a:r>
          </a:p>
          <a:p>
            <a:r>
              <a:rPr lang="ru-RU" sz="2000" dirty="0"/>
              <a:t>2. Проблема – отсутствует аналитика по продажам продукции. (БП – формирование аналитики)</a:t>
            </a:r>
          </a:p>
          <a:p>
            <a:pPr marL="0" indent="0">
              <a:buNone/>
            </a:pPr>
            <a:r>
              <a:rPr lang="ru-RU" sz="2000" dirty="0"/>
              <a:t>Внедрение должности аналитика продаж для всей компании позволит снизить товарные остатки с 10 до 3%. Метрика – процент товарных запасов за квартал. Таргет: 3%. Снизит затраты на логистику и расширит складские площади.</a:t>
            </a:r>
          </a:p>
          <a:p>
            <a:r>
              <a:rPr lang="ru-RU" sz="2000" dirty="0"/>
              <a:t>3. Проблема – отсутствие электронного документооборота. (БП – заключение договора)</a:t>
            </a:r>
          </a:p>
          <a:p>
            <a:pPr marL="0" indent="0">
              <a:buNone/>
            </a:pPr>
            <a:r>
              <a:rPr lang="ru-RU" sz="2000" dirty="0"/>
              <a:t>Внедрение ЭДО дней для всех сотрудников уменьшит скорость заключения договоров с 5 до 3 дней. Метрика – количество дней для заключения договора. Таргет: 3 дня. Имеет положительное влияние на скорость работы сотрудников, повысит эффективность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87146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C7428-6591-22DD-8548-CBC5B5AF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Приоритезация инициатив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033C039-B1E9-908C-258C-1C8163742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445256"/>
              </p:ext>
            </p:extLst>
          </p:nvPr>
        </p:nvGraphicFramePr>
        <p:xfrm>
          <a:off x="1778923" y="2219497"/>
          <a:ext cx="9052561" cy="2859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042">
                  <a:extLst>
                    <a:ext uri="{9D8B030D-6E8A-4147-A177-3AD203B41FA5}">
                      <a16:colId xmlns:a16="http://schemas.microsoft.com/office/drawing/2014/main" val="1146548369"/>
                    </a:ext>
                  </a:extLst>
                </a:gridCol>
                <a:gridCol w="2033405">
                  <a:extLst>
                    <a:ext uri="{9D8B030D-6E8A-4147-A177-3AD203B41FA5}">
                      <a16:colId xmlns:a16="http://schemas.microsoft.com/office/drawing/2014/main" val="1701186041"/>
                    </a:ext>
                  </a:extLst>
                </a:gridCol>
                <a:gridCol w="1701021">
                  <a:extLst>
                    <a:ext uri="{9D8B030D-6E8A-4147-A177-3AD203B41FA5}">
                      <a16:colId xmlns:a16="http://schemas.microsoft.com/office/drawing/2014/main" val="3696673051"/>
                    </a:ext>
                  </a:extLst>
                </a:gridCol>
                <a:gridCol w="1466397">
                  <a:extLst>
                    <a:ext uri="{9D8B030D-6E8A-4147-A177-3AD203B41FA5}">
                      <a16:colId xmlns:a16="http://schemas.microsoft.com/office/drawing/2014/main" val="829630226"/>
                    </a:ext>
                  </a:extLst>
                </a:gridCol>
                <a:gridCol w="1388190">
                  <a:extLst>
                    <a:ext uri="{9D8B030D-6E8A-4147-A177-3AD203B41FA5}">
                      <a16:colId xmlns:a16="http://schemas.microsoft.com/office/drawing/2014/main" val="158607091"/>
                    </a:ext>
                  </a:extLst>
                </a:gridCol>
                <a:gridCol w="1243506">
                  <a:extLst>
                    <a:ext uri="{9D8B030D-6E8A-4147-A177-3AD203B41FA5}">
                      <a16:colId xmlns:a16="http://schemas.microsoft.com/office/drawing/2014/main" val="4120673165"/>
                    </a:ext>
                  </a:extLst>
                </a:gridCol>
              </a:tblGrid>
              <a:tr h="35559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Приоритезация по методу </a:t>
                      </a:r>
                      <a:r>
                        <a:rPr lang="en-US" sz="1600" u="none" strike="noStrike" dirty="0">
                          <a:effectLst/>
                        </a:rPr>
                        <a:t>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44710"/>
                  </a:ext>
                </a:extLst>
              </a:tr>
              <a:tr h="71119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Процесс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Охват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Влияние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Уверенность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Трудозатраты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Итого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4344352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№1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360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8229010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№2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241038"/>
                  </a:ext>
                </a:extLst>
              </a:tr>
              <a:tr h="37041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№3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0953843"/>
                  </a:ext>
                </a:extLst>
              </a:tr>
              <a:tr h="355595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9605146"/>
                  </a:ext>
                </a:extLst>
              </a:tr>
              <a:tr h="355595"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По методу RICE - приоритет у опимизации БП по формированию ТКП.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6952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48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693</Words>
  <Application>Microsoft Office PowerPoint</Application>
  <PresentationFormat>Широкоэкранный</PresentationFormat>
  <Paragraphs>178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Тема Office</vt:lpstr>
      <vt:lpstr>Краткая бизнес-аналитика по компании (производитель оборудования)</vt:lpstr>
      <vt:lpstr>Компания ООО «ПТПА»</vt:lpstr>
      <vt:lpstr>Организационная структура компании</vt:lpstr>
      <vt:lpstr>Основные и поддерживающие БП</vt:lpstr>
      <vt:lpstr>Декомпозиция процессов</vt:lpstr>
      <vt:lpstr>Бизнес процесс: поставка оборудования (задвижек)</vt:lpstr>
      <vt:lpstr>Презентация PowerPoint</vt:lpstr>
      <vt:lpstr>Инициативы по оптимизации бизнес-процессов</vt:lpstr>
      <vt:lpstr>Приоритезация инициатив</vt:lpstr>
      <vt:lpstr>Экономический эффект от каждой инициативы</vt:lpstr>
      <vt:lpstr>План реализации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работа по описанию бизнес-процессов</dc:title>
  <dc:creator>Aleksei Anikin</dc:creator>
  <cp:lastModifiedBy>Aleksei Anikin</cp:lastModifiedBy>
  <cp:revision>20</cp:revision>
  <dcterms:created xsi:type="dcterms:W3CDTF">2023-07-22T11:19:58Z</dcterms:created>
  <dcterms:modified xsi:type="dcterms:W3CDTF">2023-08-24T18:30:20Z</dcterms:modified>
</cp:coreProperties>
</file>