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08" r:id="rId1"/>
  </p:sldMasterIdLst>
  <p:notesMasterIdLst>
    <p:notesMasterId r:id="rId35"/>
  </p:notesMasterIdLst>
  <p:sldIdLst>
    <p:sldId id="256" r:id="rId2"/>
    <p:sldId id="280" r:id="rId3"/>
    <p:sldId id="281" r:id="rId4"/>
    <p:sldId id="258" r:id="rId5"/>
    <p:sldId id="259" r:id="rId6"/>
    <p:sldId id="257" r:id="rId7"/>
    <p:sldId id="261" r:id="rId8"/>
    <p:sldId id="284" r:id="rId9"/>
    <p:sldId id="260" r:id="rId10"/>
    <p:sldId id="262" r:id="rId11"/>
    <p:sldId id="285" r:id="rId12"/>
    <p:sldId id="264" r:id="rId13"/>
    <p:sldId id="286" r:id="rId14"/>
    <p:sldId id="266" r:id="rId15"/>
    <p:sldId id="290" r:id="rId16"/>
    <p:sldId id="267" r:id="rId17"/>
    <p:sldId id="268" r:id="rId18"/>
    <p:sldId id="293" r:id="rId19"/>
    <p:sldId id="269" r:id="rId20"/>
    <p:sldId id="270" r:id="rId21"/>
    <p:sldId id="271" r:id="rId22"/>
    <p:sldId id="272" r:id="rId23"/>
    <p:sldId id="288" r:id="rId24"/>
    <p:sldId id="273" r:id="rId25"/>
    <p:sldId id="274" r:id="rId26"/>
    <p:sldId id="278" r:id="rId27"/>
    <p:sldId id="292" r:id="rId28"/>
    <p:sldId id="276" r:id="rId29"/>
    <p:sldId id="275" r:id="rId30"/>
    <p:sldId id="291" r:id="rId31"/>
    <p:sldId id="283" r:id="rId32"/>
    <p:sldId id="294" r:id="rId33"/>
    <p:sldId id="29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72"/>
    <p:restoredTop sz="94821"/>
  </p:normalViewPr>
  <p:slideViewPr>
    <p:cSldViewPr snapToGrid="0" snapToObjects="1">
      <p:cViewPr varScale="1">
        <p:scale>
          <a:sx n="90" d="100"/>
          <a:sy n="90" d="100"/>
        </p:scale>
        <p:origin x="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3D495-C9D2-2147-BC11-C749806039C4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7BE87-6D2F-D947-9A4D-85658201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9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7BE87-6D2F-D947-9A4D-8565820179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8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7BE87-6D2F-D947-9A4D-8565820179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3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7BE87-6D2F-D947-9A4D-8565820179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7BE87-6D2F-D947-9A4D-8565820179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82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7BE87-6D2F-D947-9A4D-8565820179C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6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4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Fraud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21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Transaction Time Deltas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656" y="2326105"/>
            <a:ext cx="8613617" cy="385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79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Transaction Amount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01988"/>
            <a:ext cx="10058400" cy="369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95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Preparation: Product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Product Codes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998" y="1715294"/>
            <a:ext cx="672580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12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Payment Card Information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74976"/>
            <a:ext cx="10058400" cy="421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58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Address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89018"/>
            <a:ext cx="10058400" cy="370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59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Distance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648" y="1690688"/>
            <a:ext cx="726115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5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5404"/>
            <a:ext cx="10515600" cy="1325563"/>
          </a:xfrm>
        </p:spPr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mail domains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48493"/>
            <a:ext cx="6086763" cy="35684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17" y="2248493"/>
            <a:ext cx="6086763" cy="356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8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Vesta-engineered features:</a:t>
            </a:r>
          </a:p>
          <a:p>
            <a:pPr lvl="1"/>
            <a:r>
              <a:rPr lang="en-US" dirty="0" smtClean="0"/>
              <a:t>C variables</a:t>
            </a:r>
          </a:p>
          <a:p>
            <a:pPr lvl="1"/>
            <a:r>
              <a:rPr lang="en-US" dirty="0" smtClean="0"/>
              <a:t>D variables</a:t>
            </a:r>
          </a:p>
          <a:p>
            <a:pPr lvl="1"/>
            <a:r>
              <a:rPr lang="en-US" dirty="0" smtClean="0"/>
              <a:t>M variables </a:t>
            </a:r>
          </a:p>
          <a:p>
            <a:pPr lvl="1"/>
            <a:r>
              <a:rPr lang="en-US" dirty="0" smtClean="0"/>
              <a:t>V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02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24067"/>
            <a:ext cx="5157787" cy="734518"/>
          </a:xfrm>
        </p:spPr>
        <p:txBody>
          <a:bodyPr>
            <a:normAutofit/>
          </a:bodyPr>
          <a:lstStyle/>
          <a:p>
            <a:pPr algn="ctr"/>
            <a:r>
              <a:rPr lang="en-US" sz="2800" b="0" dirty="0" smtClean="0"/>
              <a:t>Correlation of C Features</a:t>
            </a:r>
            <a:endParaRPr lang="en-US" sz="2800" b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44" y="2074530"/>
            <a:ext cx="4347147" cy="4425475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6172200" y="1424067"/>
            <a:ext cx="5183188" cy="734518"/>
          </a:xfrm>
        </p:spPr>
        <p:txBody>
          <a:bodyPr>
            <a:normAutofit/>
          </a:bodyPr>
          <a:lstStyle/>
          <a:p>
            <a:pPr algn="ctr"/>
            <a:r>
              <a:rPr lang="en-US" sz="2800" b="0" dirty="0" smtClean="0"/>
              <a:t>Correlation of D Features</a:t>
            </a:r>
            <a:endParaRPr lang="en-US" sz="2800" b="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879" y="2043369"/>
            <a:ext cx="4446861" cy="4456636"/>
          </a:xfrm>
        </p:spPr>
      </p:pic>
    </p:spTree>
    <p:extLst>
      <p:ext uri="{BB962C8B-B14F-4D97-AF65-F5344CB8AC3E}">
        <p14:creationId xmlns:p14="http://schemas.microsoft.com/office/powerpoint/2010/main" val="3621444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Principal Component Analysis</a:t>
            </a:r>
          </a:p>
          <a:p>
            <a:pPr lvl="1"/>
            <a:r>
              <a:rPr lang="en-US" dirty="0" smtClean="0"/>
              <a:t>292 variables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educed to 25 features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290" y="1715294"/>
            <a:ext cx="639751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6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Problem</a:t>
            </a:r>
            <a:endParaRPr lang="en-US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Fraud in online transactions:</a:t>
            </a:r>
          </a:p>
          <a:p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Loss of revenue</a:t>
            </a:r>
          </a:p>
          <a:p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Decreased customer satisfaction</a:t>
            </a:r>
            <a:endParaRPr lang="en-US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174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Identity/Device Information:</a:t>
            </a:r>
          </a:p>
          <a:p>
            <a:pPr lvl="1"/>
            <a:r>
              <a:rPr lang="en-US" dirty="0" smtClean="0"/>
              <a:t>Over 75% of missing values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2301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Preparation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numeric</a:t>
            </a:r>
          </a:p>
          <a:p>
            <a:r>
              <a:rPr lang="en-US" dirty="0" smtClean="0"/>
              <a:t>91 features</a:t>
            </a:r>
          </a:p>
          <a:p>
            <a:r>
              <a:rPr lang="en-US" dirty="0" smtClean="0"/>
              <a:t>Some features are highly correlated</a:t>
            </a:r>
          </a:p>
          <a:p>
            <a:r>
              <a:rPr lang="en-US" dirty="0" smtClean="0"/>
              <a:t>Some variables had a lot of missing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86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 Imbalance:</a:t>
            </a:r>
          </a:p>
          <a:p>
            <a:pPr lvl="1"/>
            <a:r>
              <a:rPr lang="en-US" dirty="0" smtClean="0"/>
              <a:t>Random </a:t>
            </a:r>
            <a:r>
              <a:rPr lang="en-US" dirty="0" err="1" smtClean="0"/>
              <a:t>Undersampling</a:t>
            </a:r>
            <a:endParaRPr lang="en-US" dirty="0" smtClean="0"/>
          </a:p>
          <a:p>
            <a:pPr lvl="1"/>
            <a:r>
              <a:rPr lang="en-US" dirty="0" smtClean="0"/>
              <a:t>Synthetic Majority Oversampling Technique (SMOTE)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50" y="3471863"/>
            <a:ext cx="92075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0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Evaluation Metrics:</a:t>
            </a:r>
          </a:p>
          <a:p>
            <a:pPr lvl="1"/>
            <a:r>
              <a:rPr lang="en-US" dirty="0" smtClean="0"/>
              <a:t>Area under Receiver </a:t>
            </a:r>
            <a:r>
              <a:rPr lang="en-US" dirty="0"/>
              <a:t>O</a:t>
            </a:r>
            <a:r>
              <a:rPr lang="en-US" dirty="0" smtClean="0"/>
              <a:t>perating </a:t>
            </a:r>
            <a:r>
              <a:rPr lang="en-US" dirty="0"/>
              <a:t>C</a:t>
            </a:r>
            <a:r>
              <a:rPr lang="en-US" dirty="0" smtClean="0"/>
              <a:t>haracteristic curve</a:t>
            </a:r>
          </a:p>
          <a:p>
            <a:pPr lvl="1"/>
            <a:r>
              <a:rPr lang="en-US" dirty="0" smtClean="0"/>
              <a:t>Precision</a:t>
            </a:r>
          </a:p>
          <a:p>
            <a:pPr lvl="1"/>
            <a:r>
              <a:rPr lang="en-US" dirty="0" smtClean="0"/>
              <a:t>Recall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Selection and Tuning:</a:t>
            </a:r>
          </a:p>
          <a:p>
            <a:pPr lvl="1"/>
            <a:r>
              <a:rPr lang="en-US" dirty="0" smtClean="0"/>
              <a:t>Logistic </a:t>
            </a:r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Decision Tree</a:t>
            </a:r>
          </a:p>
          <a:p>
            <a:pPr lvl="1"/>
            <a:r>
              <a:rPr lang="en-US" dirty="0" smtClean="0"/>
              <a:t>Gradient Boosting Classifier</a:t>
            </a:r>
          </a:p>
          <a:p>
            <a:pPr lvl="1"/>
            <a:r>
              <a:rPr lang="en-US" dirty="0" smtClean="0"/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414595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AUC: 0.7597</a:t>
            </a:r>
          </a:p>
          <a:p>
            <a:pPr lvl="1"/>
            <a:r>
              <a:rPr lang="en-US" dirty="0" smtClean="0"/>
              <a:t>Precision: 0.08</a:t>
            </a:r>
          </a:p>
          <a:p>
            <a:pPr lvl="1"/>
            <a:r>
              <a:rPr lang="en-US" dirty="0" smtClean="0"/>
              <a:t>Recall: </a:t>
            </a:r>
            <a:r>
              <a:rPr lang="en-US" dirty="0" smtClean="0"/>
              <a:t>0.67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63" y="1690294"/>
            <a:ext cx="5703887" cy="4076300"/>
          </a:xfrm>
        </p:spPr>
      </p:pic>
    </p:spTree>
    <p:extLst>
      <p:ext uri="{BB962C8B-B14F-4D97-AF65-F5344CB8AC3E}">
        <p14:creationId xmlns:p14="http://schemas.microsoft.com/office/powerpoint/2010/main" val="1195439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Decision Tree</a:t>
            </a:r>
            <a:endParaRPr lang="en-US" dirty="0"/>
          </a:p>
          <a:p>
            <a:pPr lvl="1"/>
            <a:r>
              <a:rPr lang="en-US" dirty="0"/>
              <a:t>AUC: </a:t>
            </a:r>
            <a:r>
              <a:rPr lang="en-US" dirty="0" smtClean="0"/>
              <a:t>0.7288</a:t>
            </a:r>
            <a:endParaRPr lang="en-US" dirty="0"/>
          </a:p>
          <a:p>
            <a:pPr lvl="1"/>
            <a:r>
              <a:rPr lang="en-US" dirty="0"/>
              <a:t>Precision: </a:t>
            </a:r>
            <a:r>
              <a:rPr lang="en-US" dirty="0" smtClean="0"/>
              <a:t>0.17</a:t>
            </a:r>
            <a:endParaRPr lang="en-US" dirty="0"/>
          </a:p>
          <a:p>
            <a:pPr lvl="1"/>
            <a:r>
              <a:rPr lang="en-US" dirty="0"/>
              <a:t>Recall: </a:t>
            </a:r>
            <a:r>
              <a:rPr lang="en-US" dirty="0" smtClean="0"/>
              <a:t>0.45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63" y="1690294"/>
            <a:ext cx="5703887" cy="4076300"/>
          </a:xfrm>
        </p:spPr>
      </p:pic>
    </p:spTree>
    <p:extLst>
      <p:ext uri="{BB962C8B-B14F-4D97-AF65-F5344CB8AC3E}">
        <p14:creationId xmlns:p14="http://schemas.microsoft.com/office/powerpoint/2010/main" val="103087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9"/>
            <a:ext cx="10515600" cy="3589186"/>
          </a:xfrm>
        </p:spPr>
      </p:pic>
    </p:spTree>
    <p:extLst>
      <p:ext uri="{BB962C8B-B14F-4D97-AF65-F5344CB8AC3E}">
        <p14:creationId xmlns:p14="http://schemas.microsoft.com/office/powerpoint/2010/main" val="1732333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Gradient Boosting Classifier</a:t>
            </a:r>
          </a:p>
          <a:p>
            <a:pPr lvl="1"/>
            <a:r>
              <a:rPr lang="en-US" dirty="0"/>
              <a:t>AUC: </a:t>
            </a:r>
            <a:r>
              <a:rPr lang="en-US" dirty="0" smtClean="0"/>
              <a:t>0.8759</a:t>
            </a:r>
            <a:endParaRPr lang="en-US" dirty="0"/>
          </a:p>
          <a:p>
            <a:pPr lvl="1"/>
            <a:r>
              <a:rPr lang="en-US" dirty="0"/>
              <a:t>Precision: </a:t>
            </a:r>
            <a:r>
              <a:rPr lang="en-US" dirty="0" smtClean="0"/>
              <a:t>0.14</a:t>
            </a:r>
            <a:endParaRPr lang="en-US" dirty="0"/>
          </a:p>
          <a:p>
            <a:pPr lvl="1"/>
            <a:r>
              <a:rPr lang="en-US" dirty="0"/>
              <a:t>Recall: </a:t>
            </a:r>
            <a:r>
              <a:rPr lang="en-US" dirty="0" smtClean="0"/>
              <a:t>0.77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63" y="1690294"/>
            <a:ext cx="5703887" cy="4076300"/>
          </a:xfrm>
        </p:spPr>
      </p:pic>
    </p:spTree>
    <p:extLst>
      <p:ext uri="{BB962C8B-B14F-4D97-AF65-F5344CB8AC3E}">
        <p14:creationId xmlns:p14="http://schemas.microsoft.com/office/powerpoint/2010/main" val="715572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Random Forest (300 trees)</a:t>
            </a:r>
          </a:p>
          <a:p>
            <a:pPr lvl="1"/>
            <a:r>
              <a:rPr lang="en-US" dirty="0"/>
              <a:t>AUC: </a:t>
            </a:r>
            <a:r>
              <a:rPr lang="en-US" dirty="0" smtClean="0"/>
              <a:t>0.9329</a:t>
            </a:r>
            <a:endParaRPr lang="en-US" dirty="0"/>
          </a:p>
          <a:p>
            <a:pPr lvl="1"/>
            <a:r>
              <a:rPr lang="en-US" dirty="0"/>
              <a:t>Precision: </a:t>
            </a:r>
            <a:r>
              <a:rPr lang="en-US" dirty="0" smtClean="0"/>
              <a:t>0.21</a:t>
            </a:r>
            <a:endParaRPr lang="en-US" dirty="0"/>
          </a:p>
          <a:p>
            <a:pPr lvl="1"/>
            <a:r>
              <a:rPr lang="en-US" dirty="0"/>
              <a:t>Recall: </a:t>
            </a:r>
            <a:r>
              <a:rPr lang="en-US" dirty="0" smtClean="0"/>
              <a:t>0.84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63" y="1690294"/>
            <a:ext cx="5703887" cy="4076300"/>
          </a:xfrm>
        </p:spPr>
      </p:pic>
    </p:spTree>
    <p:extLst>
      <p:ext uri="{BB962C8B-B14F-4D97-AF65-F5344CB8AC3E}">
        <p14:creationId xmlns:p14="http://schemas.microsoft.com/office/powerpoint/2010/main" val="60272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Solution</a:t>
            </a:r>
            <a:endParaRPr lang="en-US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Fraud detection system:</a:t>
            </a:r>
            <a:endParaRPr lang="en-US" dirty="0"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Accurate fraud prediction</a:t>
            </a:r>
            <a:endParaRPr lang="en-US" dirty="0"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Less false alarms</a:t>
            </a:r>
            <a:endParaRPr lang="en-US" dirty="0">
              <a:latin typeface="Gill Sans" charset="0"/>
              <a:ea typeface="Gill Sans" charset="0"/>
              <a:cs typeface="Gill Sans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 smtClean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923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Random Forest (SMOTE)</a:t>
            </a:r>
          </a:p>
          <a:p>
            <a:pPr lvl="1"/>
            <a:r>
              <a:rPr lang="en-US" dirty="0"/>
              <a:t>AUC: </a:t>
            </a:r>
            <a:r>
              <a:rPr lang="en-US" dirty="0" smtClean="0"/>
              <a:t>0.9315</a:t>
            </a:r>
            <a:endParaRPr lang="en-US" dirty="0"/>
          </a:p>
          <a:p>
            <a:pPr lvl="1"/>
            <a:r>
              <a:rPr lang="en-US" dirty="0"/>
              <a:t>Precision: </a:t>
            </a:r>
            <a:r>
              <a:rPr lang="en-US" dirty="0" smtClean="0"/>
              <a:t>0.92</a:t>
            </a:r>
            <a:endParaRPr lang="en-US" dirty="0"/>
          </a:p>
          <a:p>
            <a:pPr lvl="1"/>
            <a:r>
              <a:rPr lang="en-US" dirty="0"/>
              <a:t>Recall: </a:t>
            </a:r>
            <a:r>
              <a:rPr lang="en-US" dirty="0" smtClean="0"/>
              <a:t>0.55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63" y="1690294"/>
            <a:ext cx="5703887" cy="4076300"/>
          </a:xfrm>
        </p:spPr>
      </p:pic>
    </p:spTree>
    <p:extLst>
      <p:ext uri="{BB962C8B-B14F-4D97-AF65-F5344CB8AC3E}">
        <p14:creationId xmlns:p14="http://schemas.microsoft.com/office/powerpoint/2010/main" val="1644634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Important Features (&gt;= 0.03):</a:t>
            </a:r>
          </a:p>
          <a:p>
            <a:pPr lvl="1"/>
            <a:r>
              <a:rPr lang="en-US" dirty="0" smtClean="0"/>
              <a:t>1 (V-feature)</a:t>
            </a:r>
          </a:p>
          <a:p>
            <a:pPr lvl="1"/>
            <a:r>
              <a:rPr lang="en-US" dirty="0" smtClean="0"/>
              <a:t>Transaction Time </a:t>
            </a:r>
            <a:r>
              <a:rPr lang="en-US" dirty="0"/>
              <a:t>D</a:t>
            </a:r>
            <a:r>
              <a:rPr lang="en-US" dirty="0" smtClean="0"/>
              <a:t>eltas</a:t>
            </a:r>
          </a:p>
          <a:p>
            <a:pPr lvl="1"/>
            <a:r>
              <a:rPr lang="en-US" dirty="0" smtClean="0"/>
              <a:t>Transaction Amount</a:t>
            </a:r>
          </a:p>
          <a:p>
            <a:pPr lvl="1"/>
            <a:r>
              <a:rPr lang="en-US" dirty="0" smtClean="0"/>
              <a:t>Card1</a:t>
            </a:r>
          </a:p>
          <a:p>
            <a:pPr lvl="1"/>
            <a:r>
              <a:rPr lang="en-US" dirty="0" smtClean="0"/>
              <a:t>C13</a:t>
            </a:r>
          </a:p>
          <a:p>
            <a:pPr lvl="1"/>
            <a:r>
              <a:rPr lang="en-US" dirty="0" smtClean="0"/>
              <a:t>C14</a:t>
            </a:r>
          </a:p>
          <a:p>
            <a:pPr lvl="1"/>
            <a:r>
              <a:rPr lang="en-US" dirty="0" smtClean="0"/>
              <a:t>10 (V-feature)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611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354673"/>
              </p:ext>
            </p:extLst>
          </p:nvPr>
        </p:nvGraphicFramePr>
        <p:xfrm>
          <a:off x="838200" y="1825625"/>
          <a:ext cx="10515600" cy="2626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8987"/>
                <a:gridCol w="1808813"/>
                <a:gridCol w="2628900"/>
                <a:gridCol w="2628900"/>
              </a:tblGrid>
              <a:tr h="87548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AUC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Precision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Recall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87548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Forest (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300)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0.9327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0.21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0.84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87548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Forest (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SMOTE)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0.9315</a:t>
                      </a:r>
                      <a:endParaRPr lang="nb-NO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0.55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835514" y="4122297"/>
            <a:ext cx="1199213" cy="3747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413822" y="3255364"/>
            <a:ext cx="1261673" cy="3747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30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37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IEEE </a:t>
            </a:r>
            <a:r>
              <a:rPr lang="en-US" dirty="0"/>
              <a:t>Computational Intelligence </a:t>
            </a:r>
            <a:r>
              <a:rPr lang="en-US" dirty="0" smtClean="0"/>
              <a:t>Society Fraud Detection</a:t>
            </a:r>
          </a:p>
          <a:p>
            <a:pPr fontAlgn="base"/>
            <a:r>
              <a:rPr lang="en-US" dirty="0" smtClean="0"/>
              <a:t>Vesta Corporation’s </a:t>
            </a:r>
            <a:r>
              <a:rPr lang="en-US" dirty="0"/>
              <a:t>real-world e-commerce </a:t>
            </a:r>
            <a:r>
              <a:rPr lang="en-US" dirty="0" smtClean="0"/>
              <a:t>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4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Overview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datasets: transaction and identity data</a:t>
            </a:r>
          </a:p>
          <a:p>
            <a:r>
              <a:rPr lang="en-US" dirty="0" smtClean="0"/>
              <a:t>590540 observations, 434 variables</a:t>
            </a:r>
          </a:p>
        </p:txBody>
      </p:sp>
    </p:spTree>
    <p:extLst>
      <p:ext uri="{BB962C8B-B14F-4D97-AF65-F5344CB8AC3E}">
        <p14:creationId xmlns:p14="http://schemas.microsoft.com/office/powerpoint/2010/main" val="148004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I. Data Preparation:</a:t>
            </a:r>
          </a:p>
          <a:p>
            <a:pPr lvl="1"/>
            <a:r>
              <a:rPr lang="en-US" dirty="0" smtClean="0"/>
              <a:t>Data Cleaning</a:t>
            </a:r>
          </a:p>
          <a:p>
            <a:pPr lvl="1"/>
            <a:r>
              <a:rPr lang="en-US" dirty="0" smtClean="0"/>
              <a:t>Exploratory Data Analysis</a:t>
            </a:r>
          </a:p>
          <a:p>
            <a:pPr lvl="1"/>
            <a:r>
              <a:rPr lang="en-US" dirty="0" smtClean="0"/>
              <a:t>Feature Engineering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II. Modeling:</a:t>
            </a:r>
          </a:p>
          <a:p>
            <a:pPr lvl="1"/>
            <a:r>
              <a:rPr lang="en-US" dirty="0" smtClean="0"/>
              <a:t>Class Imbalance</a:t>
            </a:r>
          </a:p>
          <a:p>
            <a:pPr lvl="1"/>
            <a:r>
              <a:rPr lang="en-US" dirty="0" smtClean="0"/>
              <a:t>Model Optimization</a:t>
            </a:r>
          </a:p>
          <a:p>
            <a:pPr lvl="1"/>
            <a:r>
              <a:rPr lang="en-US" dirty="0" smtClean="0"/>
              <a:t>Model Evaluation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572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missing data</a:t>
            </a:r>
            <a:endParaRPr lang="en-US" dirty="0"/>
          </a:p>
          <a:p>
            <a:r>
              <a:rPr lang="en-US" dirty="0" smtClean="0"/>
              <a:t>Limit values of outliers</a:t>
            </a:r>
            <a:endParaRPr lang="en-US" dirty="0"/>
          </a:p>
          <a:p>
            <a:r>
              <a:rPr lang="en-US" dirty="0" smtClean="0"/>
              <a:t>Transform variables</a:t>
            </a:r>
          </a:p>
          <a:p>
            <a:r>
              <a:rPr lang="en-US" dirty="0" smtClean="0"/>
              <a:t>Reduce dimensionality</a:t>
            </a:r>
          </a:p>
        </p:txBody>
      </p:sp>
    </p:spTree>
    <p:extLst>
      <p:ext uri="{BB962C8B-B14F-4D97-AF65-F5344CB8AC3E}">
        <p14:creationId xmlns:p14="http://schemas.microsoft.com/office/powerpoint/2010/main" val="567519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Continuous variables:</a:t>
            </a:r>
          </a:p>
          <a:p>
            <a:pPr lvl="1"/>
            <a:r>
              <a:rPr lang="en-US" dirty="0" smtClean="0"/>
              <a:t>Transaction time deltas</a:t>
            </a:r>
          </a:p>
          <a:p>
            <a:pPr lvl="1"/>
            <a:r>
              <a:rPr lang="en-US" dirty="0" smtClean="0"/>
              <a:t>Transaction amount</a:t>
            </a:r>
          </a:p>
          <a:p>
            <a:pPr lvl="1"/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Vesta engineered features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</a:t>
            </a:r>
            <a:r>
              <a:rPr lang="en-US" dirty="0" smtClean="0"/>
              <a:t>variables:</a:t>
            </a:r>
            <a:endParaRPr lang="en-US" dirty="0"/>
          </a:p>
          <a:p>
            <a:pPr lvl="1"/>
            <a:r>
              <a:rPr lang="en-US" dirty="0" smtClean="0"/>
              <a:t>Product </a:t>
            </a:r>
            <a:r>
              <a:rPr lang="en-US" dirty="0"/>
              <a:t>codes</a:t>
            </a:r>
          </a:p>
          <a:p>
            <a:pPr lvl="1"/>
            <a:r>
              <a:rPr lang="en-US" dirty="0" smtClean="0"/>
              <a:t>Payment card information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lang="en-US" dirty="0" smtClean="0"/>
              <a:t>ddress</a:t>
            </a:r>
            <a:endParaRPr lang="en-US" dirty="0"/>
          </a:p>
          <a:p>
            <a:pPr lvl="1"/>
            <a:r>
              <a:rPr lang="en-US" dirty="0" smtClean="0"/>
              <a:t>Email </a:t>
            </a:r>
            <a:r>
              <a:rPr lang="en-US" dirty="0"/>
              <a:t>domains</a:t>
            </a:r>
          </a:p>
          <a:p>
            <a:pPr lvl="1"/>
            <a:r>
              <a:rPr lang="en-US" dirty="0"/>
              <a:t>Identity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91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Target: </a:t>
            </a:r>
            <a:r>
              <a:rPr lang="en-US" dirty="0" err="1" smtClean="0"/>
              <a:t>isFraud</a:t>
            </a:r>
            <a:endParaRPr lang="en-US" dirty="0" smtClean="0"/>
          </a:p>
          <a:p>
            <a:r>
              <a:rPr lang="en-US" dirty="0" smtClean="0"/>
              <a:t>3.6%</a:t>
            </a:r>
          </a:p>
          <a:p>
            <a:r>
              <a:rPr lang="en-US" dirty="0" smtClean="0"/>
              <a:t>Class Imbalance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478" y="1715294"/>
            <a:ext cx="675932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32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1556</TotalTime>
  <Words>379</Words>
  <Application>Microsoft Macintosh PowerPoint</Application>
  <PresentationFormat>Widescreen</PresentationFormat>
  <Paragraphs>150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Gill Sans</vt:lpstr>
      <vt:lpstr>Gill Sans MT</vt:lpstr>
      <vt:lpstr>Arial</vt:lpstr>
      <vt:lpstr>Office Theme</vt:lpstr>
      <vt:lpstr>Fraud Detection</vt:lpstr>
      <vt:lpstr>Problem</vt:lpstr>
      <vt:lpstr>Solution</vt:lpstr>
      <vt:lpstr>Data</vt:lpstr>
      <vt:lpstr>Data Overview</vt:lpstr>
      <vt:lpstr>Workflow</vt:lpstr>
      <vt:lpstr>Data Preparation</vt:lpstr>
      <vt:lpstr>Data Preparation</vt:lpstr>
      <vt:lpstr>Data Preparation</vt:lpstr>
      <vt:lpstr>Data Preparation</vt:lpstr>
      <vt:lpstr>Data Preparation</vt:lpstr>
      <vt:lpstr>Data Preparation: Product Code</vt:lpstr>
      <vt:lpstr>Data Preparation</vt:lpstr>
      <vt:lpstr>Data Preparation</vt:lpstr>
      <vt:lpstr>Data Preparation</vt:lpstr>
      <vt:lpstr>Data Preparation</vt:lpstr>
      <vt:lpstr>Data Preparation</vt:lpstr>
      <vt:lpstr>Data Preparation</vt:lpstr>
      <vt:lpstr>Data Preparation</vt:lpstr>
      <vt:lpstr>Data Preparation</vt:lpstr>
      <vt:lpstr>Data Preparation Summary</vt:lpstr>
      <vt:lpstr>Modeling</vt:lpstr>
      <vt:lpstr>Modeling</vt:lpstr>
      <vt:lpstr>Modeling</vt:lpstr>
      <vt:lpstr>Modeling</vt:lpstr>
      <vt:lpstr>Modeling</vt:lpstr>
      <vt:lpstr>Modeling</vt:lpstr>
      <vt:lpstr>Modeling</vt:lpstr>
      <vt:lpstr>Modeling</vt:lpstr>
      <vt:lpstr>Modeling</vt:lpstr>
      <vt:lpstr>Modeling</vt:lpstr>
      <vt:lpstr>Modeling</vt:lpstr>
      <vt:lpstr>Q&amp;A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</dc:title>
  <dc:creator>Angelina N</dc:creator>
  <cp:lastModifiedBy>Angelina N</cp:lastModifiedBy>
  <cp:revision>72</cp:revision>
  <dcterms:created xsi:type="dcterms:W3CDTF">2019-09-22T18:13:29Z</dcterms:created>
  <dcterms:modified xsi:type="dcterms:W3CDTF">2019-12-05T03:22:33Z</dcterms:modified>
</cp:coreProperties>
</file>