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8" r:id="rId1"/>
  </p:sldMasterIdLst>
  <p:notesMasterIdLst>
    <p:notesMasterId r:id="rId34"/>
  </p:notesMasterIdLst>
  <p:sldIdLst>
    <p:sldId id="256" r:id="rId2"/>
    <p:sldId id="280" r:id="rId3"/>
    <p:sldId id="281" r:id="rId4"/>
    <p:sldId id="258" r:id="rId5"/>
    <p:sldId id="259" r:id="rId6"/>
    <p:sldId id="257" r:id="rId7"/>
    <p:sldId id="261" r:id="rId8"/>
    <p:sldId id="284" r:id="rId9"/>
    <p:sldId id="260" r:id="rId10"/>
    <p:sldId id="262" r:id="rId11"/>
    <p:sldId id="285" r:id="rId12"/>
    <p:sldId id="264" r:id="rId13"/>
    <p:sldId id="286" r:id="rId14"/>
    <p:sldId id="266" r:id="rId15"/>
    <p:sldId id="290" r:id="rId16"/>
    <p:sldId id="267" r:id="rId17"/>
    <p:sldId id="268" r:id="rId18"/>
    <p:sldId id="293" r:id="rId19"/>
    <p:sldId id="269" r:id="rId20"/>
    <p:sldId id="270" r:id="rId21"/>
    <p:sldId id="271" r:id="rId22"/>
    <p:sldId id="272" r:id="rId23"/>
    <p:sldId id="288" r:id="rId24"/>
    <p:sldId id="273" r:id="rId25"/>
    <p:sldId id="274" r:id="rId26"/>
    <p:sldId id="278" r:id="rId27"/>
    <p:sldId id="292" r:id="rId28"/>
    <p:sldId id="276" r:id="rId29"/>
    <p:sldId id="275" r:id="rId30"/>
    <p:sldId id="291" r:id="rId31"/>
    <p:sldId id="28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67"/>
    <p:restoredTop sz="94821"/>
  </p:normalViewPr>
  <p:slideViewPr>
    <p:cSldViewPr snapToGrid="0" snapToObjects="1">
      <p:cViewPr varScale="1">
        <p:scale>
          <a:sx n="85" d="100"/>
          <a:sy n="85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D495-C9D2-2147-BC11-C749806039C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BE87-6D2F-D947-9A4D-85658201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7BE87-6D2F-D947-9A4D-8565820179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Angelina </a:t>
            </a:r>
            <a:r>
              <a:rPr lang="en-US" dirty="0" err="1" smtClean="0"/>
              <a:t>Nikoloff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2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Transaction Time Deltas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56" y="2326105"/>
            <a:ext cx="8613617" cy="38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7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Transaction Amount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01988"/>
            <a:ext cx="10058400" cy="36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Preparation: Product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Product Codes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98" y="1715294"/>
            <a:ext cx="67258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Payment Card Information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4976"/>
            <a:ext cx="10058400" cy="42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9018"/>
            <a:ext cx="10058400" cy="37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Distance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48" y="1690688"/>
            <a:ext cx="72611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404"/>
            <a:ext cx="10515600" cy="1325563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mail domains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48493"/>
            <a:ext cx="6086763" cy="3568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7" y="2248493"/>
            <a:ext cx="6086763" cy="3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Vesta-engineered features:</a:t>
            </a:r>
          </a:p>
          <a:p>
            <a:pPr lvl="1"/>
            <a:r>
              <a:rPr lang="en-US" dirty="0" smtClean="0"/>
              <a:t>C variables</a:t>
            </a:r>
          </a:p>
          <a:p>
            <a:pPr lvl="1"/>
            <a:r>
              <a:rPr lang="en-US" dirty="0" smtClean="0"/>
              <a:t>D variables</a:t>
            </a:r>
          </a:p>
          <a:p>
            <a:pPr lvl="1"/>
            <a:r>
              <a:rPr lang="en-US" dirty="0" smtClean="0"/>
              <a:t>M variables </a:t>
            </a:r>
          </a:p>
          <a:p>
            <a:pPr lvl="1"/>
            <a:r>
              <a:rPr lang="en-US" dirty="0" smtClean="0"/>
              <a:t>V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0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24067"/>
            <a:ext cx="5157787" cy="73451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/>
              <a:t>Correlation of C Features</a:t>
            </a:r>
            <a:endParaRPr lang="en-US" sz="28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074530"/>
            <a:ext cx="4347147" cy="44254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72200" y="1424067"/>
            <a:ext cx="5183188" cy="734518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/>
              <a:t>Correlation of D Features</a:t>
            </a:r>
            <a:endParaRPr lang="en-US" sz="2800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79" y="2043369"/>
            <a:ext cx="4446861" cy="4456636"/>
          </a:xfrm>
        </p:spPr>
      </p:pic>
    </p:spTree>
    <p:extLst>
      <p:ext uri="{BB962C8B-B14F-4D97-AF65-F5344CB8AC3E}">
        <p14:creationId xmlns:p14="http://schemas.microsoft.com/office/powerpoint/2010/main" val="362144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292 variables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educed to 25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90" y="1715294"/>
            <a:ext cx="63975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The Problem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Fraud in online transactions:</a:t>
            </a: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Loss of revenue</a:t>
            </a: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Decreased customer satisfaction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7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Identity/Device Information:</a:t>
            </a:r>
          </a:p>
          <a:p>
            <a:pPr lvl="1"/>
            <a:r>
              <a:rPr lang="en-US" dirty="0" smtClean="0"/>
              <a:t>Over 75% of missing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30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numeric</a:t>
            </a:r>
          </a:p>
          <a:p>
            <a:r>
              <a:rPr lang="en-US" dirty="0" smtClean="0"/>
              <a:t>91 features</a:t>
            </a:r>
          </a:p>
          <a:p>
            <a:r>
              <a:rPr lang="en-US" dirty="0" smtClean="0"/>
              <a:t>Some features are highly correlated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variables</a:t>
            </a:r>
            <a:r>
              <a:rPr lang="en-US" dirty="0" smtClean="0"/>
              <a:t> </a:t>
            </a:r>
            <a:r>
              <a:rPr lang="en-US" dirty="0" smtClean="0"/>
              <a:t>had a lot of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8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Imbalance: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endParaRPr lang="en-US" dirty="0" smtClean="0"/>
          </a:p>
          <a:p>
            <a:pPr lvl="1"/>
            <a:r>
              <a:rPr lang="en-US" dirty="0" smtClean="0"/>
              <a:t>Synthetic Majority Oversampling Technique (SMOTE)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3471863"/>
            <a:ext cx="920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Evaluation Metrics:</a:t>
            </a:r>
          </a:p>
          <a:p>
            <a:pPr lvl="1"/>
            <a:r>
              <a:rPr lang="en-US" dirty="0" smtClean="0"/>
              <a:t>Area under Receiver </a:t>
            </a:r>
            <a:r>
              <a:rPr lang="en-US" dirty="0"/>
              <a:t>O</a:t>
            </a:r>
            <a:r>
              <a:rPr lang="en-US" dirty="0" smtClean="0"/>
              <a:t>perating </a:t>
            </a:r>
            <a:r>
              <a:rPr lang="en-US" dirty="0"/>
              <a:t>C</a:t>
            </a:r>
            <a:r>
              <a:rPr lang="en-US" dirty="0" smtClean="0"/>
              <a:t>haracteristic curve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Gradient Boosting Classifier</a:t>
            </a:r>
          </a:p>
          <a:p>
            <a:r>
              <a:rPr lang="en-US" dirty="0" smtClean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41459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AUC: 0.7597</a:t>
            </a:r>
          </a:p>
          <a:p>
            <a:pPr lvl="1"/>
            <a:r>
              <a:rPr lang="en-US" dirty="0" smtClean="0"/>
              <a:t>Precision: 0.08</a:t>
            </a:r>
          </a:p>
          <a:p>
            <a:pPr lvl="1"/>
            <a:r>
              <a:rPr lang="en-US" dirty="0" smtClean="0"/>
              <a:t>Recall: 0.64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89" y="1715294"/>
            <a:ext cx="63975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Decision Tree</a:t>
            </a:r>
            <a:endParaRPr lang="en-US" dirty="0"/>
          </a:p>
          <a:p>
            <a:pPr lvl="1"/>
            <a:r>
              <a:rPr lang="en-US" dirty="0"/>
              <a:t>AUC: </a:t>
            </a:r>
            <a:r>
              <a:rPr lang="en-US" dirty="0" smtClean="0"/>
              <a:t>0.7288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0.17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0.45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89" y="1715294"/>
            <a:ext cx="63975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3589186"/>
          </a:xfrm>
        </p:spPr>
      </p:pic>
    </p:spTree>
    <p:extLst>
      <p:ext uri="{BB962C8B-B14F-4D97-AF65-F5344CB8AC3E}">
        <p14:creationId xmlns:p14="http://schemas.microsoft.com/office/powerpoint/2010/main" val="173233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Gradient Boosting Classifier</a:t>
            </a:r>
          </a:p>
          <a:p>
            <a:pPr lvl="1"/>
            <a:r>
              <a:rPr lang="en-US" dirty="0"/>
              <a:t>AUC: </a:t>
            </a:r>
            <a:r>
              <a:rPr lang="en-US" dirty="0" smtClean="0"/>
              <a:t>0.8753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0.14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0.77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89" y="1715294"/>
            <a:ext cx="63975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919"/>
            <a:ext cx="10515600" cy="1325563"/>
          </a:xfrm>
        </p:spPr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(300 trees)</a:t>
            </a:r>
          </a:p>
          <a:p>
            <a:pPr lvl="1"/>
            <a:r>
              <a:rPr lang="en-US" dirty="0"/>
              <a:t>AUC: </a:t>
            </a:r>
            <a:r>
              <a:rPr lang="en-US" dirty="0" smtClean="0"/>
              <a:t>0.9327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0.21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0.84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89" y="1715294"/>
            <a:ext cx="63975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The Solution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Fraud detection system: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Accurate fraud prediction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latin typeface="Gill Sans" charset="0"/>
                <a:ea typeface="Gill Sans" charset="0"/>
                <a:cs typeface="Gill Sans" charset="0"/>
              </a:rPr>
              <a:t>Less false alarms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23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(SMOTE)</a:t>
            </a:r>
          </a:p>
          <a:p>
            <a:pPr lvl="1"/>
            <a:r>
              <a:rPr lang="en-US" dirty="0"/>
              <a:t>AUC: </a:t>
            </a:r>
            <a:r>
              <a:rPr lang="en-US" dirty="0" smtClean="0"/>
              <a:t>0.9334</a:t>
            </a:r>
            <a:endParaRPr lang="en-US" dirty="0"/>
          </a:p>
          <a:p>
            <a:pPr lvl="1"/>
            <a:r>
              <a:rPr lang="en-US" dirty="0"/>
              <a:t>Precision: </a:t>
            </a:r>
            <a:r>
              <a:rPr lang="en-US" dirty="0" smtClean="0"/>
              <a:t>0.92</a:t>
            </a:r>
            <a:endParaRPr lang="en-US" dirty="0"/>
          </a:p>
          <a:p>
            <a:pPr lvl="1"/>
            <a:r>
              <a:rPr lang="en-US" dirty="0"/>
              <a:t>Recall: </a:t>
            </a:r>
            <a:r>
              <a:rPr lang="en-US" dirty="0" smtClean="0"/>
              <a:t>0.55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89" y="1715294"/>
            <a:ext cx="63975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</a:t>
            </a:r>
            <a:r>
              <a:rPr lang="en-US" dirty="0" smtClean="0"/>
              <a:t>Features </a:t>
            </a:r>
            <a:r>
              <a:rPr lang="en-US" dirty="0" smtClean="0"/>
              <a:t>(&gt;= 0.03):</a:t>
            </a:r>
          </a:p>
          <a:p>
            <a:pPr lvl="1"/>
            <a:r>
              <a:rPr lang="en-US" dirty="0" smtClean="0"/>
              <a:t>1 (V-feature)</a:t>
            </a:r>
          </a:p>
          <a:p>
            <a:pPr lvl="1"/>
            <a:r>
              <a:rPr lang="en-US" dirty="0" smtClean="0"/>
              <a:t>Transaction Time </a:t>
            </a:r>
            <a:r>
              <a:rPr lang="en-US" dirty="0"/>
              <a:t>D</a:t>
            </a:r>
            <a:r>
              <a:rPr lang="en-US" dirty="0" smtClean="0"/>
              <a:t>eltas</a:t>
            </a:r>
          </a:p>
          <a:p>
            <a:pPr lvl="1"/>
            <a:r>
              <a:rPr lang="en-US" dirty="0" smtClean="0"/>
              <a:t>Transaction Amount</a:t>
            </a:r>
          </a:p>
          <a:p>
            <a:pPr lvl="1"/>
            <a:r>
              <a:rPr lang="en-US" dirty="0" smtClean="0"/>
              <a:t>Card1</a:t>
            </a:r>
          </a:p>
          <a:p>
            <a:pPr lvl="1"/>
            <a:r>
              <a:rPr lang="en-US" dirty="0" smtClean="0"/>
              <a:t>C13</a:t>
            </a:r>
          </a:p>
          <a:p>
            <a:pPr lvl="1"/>
            <a:r>
              <a:rPr lang="en-US" dirty="0" smtClean="0"/>
              <a:t>C14</a:t>
            </a:r>
          </a:p>
          <a:p>
            <a:pPr lvl="1"/>
            <a:r>
              <a:rPr lang="en-US" dirty="0" smtClean="0"/>
              <a:t>10 (V-feature)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1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989343"/>
              </p:ext>
            </p:extLst>
          </p:nvPr>
        </p:nvGraphicFramePr>
        <p:xfrm>
          <a:off x="838200" y="1825625"/>
          <a:ext cx="10515600" cy="262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987"/>
                <a:gridCol w="1808813"/>
                <a:gridCol w="2628900"/>
                <a:gridCol w="2628900"/>
              </a:tblGrid>
              <a:tr h="87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AUC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87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Forest 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0.9327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8754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Forest 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SMOTE)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0.9334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835514" y="4122297"/>
            <a:ext cx="1199213" cy="374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13822" y="3255364"/>
            <a:ext cx="1261673" cy="374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IEEE </a:t>
            </a:r>
            <a:r>
              <a:rPr lang="en-US" dirty="0"/>
              <a:t>Computational Intelligence </a:t>
            </a:r>
            <a:r>
              <a:rPr lang="en-US" dirty="0" smtClean="0"/>
              <a:t>Society Fraud Detection</a:t>
            </a:r>
          </a:p>
          <a:p>
            <a:pPr fontAlgn="base"/>
            <a:r>
              <a:rPr lang="en-US" dirty="0" smtClean="0"/>
              <a:t>Vesta Corporation’s </a:t>
            </a:r>
            <a:r>
              <a:rPr lang="en-US" dirty="0"/>
              <a:t>real-world e-commerce </a:t>
            </a:r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datasets: transaction and identity data</a:t>
            </a:r>
          </a:p>
          <a:p>
            <a:r>
              <a:rPr lang="en-US" dirty="0" smtClean="0"/>
              <a:t>590540 observations, 434 variables</a:t>
            </a:r>
          </a:p>
        </p:txBody>
      </p:sp>
    </p:spTree>
    <p:extLst>
      <p:ext uri="{BB962C8B-B14F-4D97-AF65-F5344CB8AC3E}">
        <p14:creationId xmlns:p14="http://schemas.microsoft.com/office/powerpoint/2010/main" val="14800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 Data Preparation: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Feature Engineering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II. Modeling:</a:t>
            </a:r>
          </a:p>
          <a:p>
            <a:pPr lvl="1"/>
            <a:r>
              <a:rPr lang="en-US" dirty="0" smtClean="0"/>
              <a:t>Class Imbalance</a:t>
            </a:r>
          </a:p>
          <a:p>
            <a:pPr lvl="1"/>
            <a:r>
              <a:rPr lang="en-US" dirty="0" smtClean="0"/>
              <a:t>Model Optimization</a:t>
            </a:r>
          </a:p>
          <a:p>
            <a:pPr lvl="1"/>
            <a:r>
              <a:rPr lang="en-US" dirty="0" smtClean="0"/>
              <a:t>Model Evaluation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72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missing data</a:t>
            </a:r>
            <a:endParaRPr lang="en-US" dirty="0"/>
          </a:p>
          <a:p>
            <a:r>
              <a:rPr lang="en-US" dirty="0" smtClean="0"/>
              <a:t>Limit values of outliers</a:t>
            </a:r>
            <a:endParaRPr lang="en-US" dirty="0"/>
          </a:p>
          <a:p>
            <a:r>
              <a:rPr lang="en-US" dirty="0" smtClean="0"/>
              <a:t>Transform </a:t>
            </a:r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smtClean="0"/>
              <a:t>Reduce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5675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variables:</a:t>
            </a:r>
          </a:p>
          <a:p>
            <a:pPr lvl="1"/>
            <a:r>
              <a:rPr lang="en-US" dirty="0" smtClean="0"/>
              <a:t>Transaction time deltas</a:t>
            </a:r>
          </a:p>
          <a:p>
            <a:pPr lvl="1"/>
            <a:r>
              <a:rPr lang="en-US" dirty="0" smtClean="0"/>
              <a:t>Transaction amount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Vesta engineered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</a:t>
            </a:r>
            <a:r>
              <a:rPr lang="en-US" dirty="0" smtClean="0"/>
              <a:t>variables: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codes</a:t>
            </a:r>
          </a:p>
          <a:p>
            <a:pPr lvl="1"/>
            <a:r>
              <a:rPr lang="en-US" dirty="0" smtClean="0"/>
              <a:t>Payment card information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  <a:p>
            <a:pPr lvl="1"/>
            <a:r>
              <a:rPr lang="en-US" dirty="0" smtClean="0"/>
              <a:t>Email </a:t>
            </a:r>
            <a:r>
              <a:rPr lang="en-US" dirty="0"/>
              <a:t>domains</a:t>
            </a:r>
          </a:p>
          <a:p>
            <a:pPr lvl="1"/>
            <a:r>
              <a:rPr lang="en-US" dirty="0"/>
              <a:t>Identity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 </a:t>
            </a:r>
            <a:r>
              <a:rPr lang="en-US" dirty="0" err="1" smtClean="0"/>
              <a:t>isFraud</a:t>
            </a:r>
            <a:endParaRPr lang="en-US" dirty="0" smtClean="0"/>
          </a:p>
          <a:p>
            <a:r>
              <a:rPr lang="en-US" dirty="0" smtClean="0"/>
              <a:t>3.6%</a:t>
            </a:r>
          </a:p>
          <a:p>
            <a:r>
              <a:rPr lang="en-US" dirty="0" smtClean="0"/>
              <a:t>Class Imbalance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78" y="1715294"/>
            <a:ext cx="67593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377</Words>
  <Application>Microsoft Macintosh PowerPoint</Application>
  <PresentationFormat>Widescreen</PresentationFormat>
  <Paragraphs>149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Gill Sans</vt:lpstr>
      <vt:lpstr>Gill Sans MT</vt:lpstr>
      <vt:lpstr>Arial</vt:lpstr>
      <vt:lpstr>Office Theme</vt:lpstr>
      <vt:lpstr>Fraud Detection</vt:lpstr>
      <vt:lpstr>The Problem</vt:lpstr>
      <vt:lpstr>The Solution</vt:lpstr>
      <vt:lpstr>Data</vt:lpstr>
      <vt:lpstr>Data Overview</vt:lpstr>
      <vt:lpstr>Workflow</vt:lpstr>
      <vt:lpstr>Data Preparation</vt:lpstr>
      <vt:lpstr>Data Preparation</vt:lpstr>
      <vt:lpstr>Data Preparation</vt:lpstr>
      <vt:lpstr>Data Preparation</vt:lpstr>
      <vt:lpstr>Data Preparation</vt:lpstr>
      <vt:lpstr>Data Preparation: Product Code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Modeling</vt:lpstr>
      <vt:lpstr>Modeling</vt:lpstr>
      <vt:lpstr>Modeling</vt:lpstr>
      <vt:lpstr>Modeling</vt:lpstr>
      <vt:lpstr>Modeling</vt:lpstr>
      <vt:lpstr>Data Preparation</vt:lpstr>
      <vt:lpstr>Modeling</vt:lpstr>
      <vt:lpstr>Modeling</vt:lpstr>
      <vt:lpstr>Modeling</vt:lpstr>
      <vt:lpstr>Modeling</vt:lpstr>
      <vt:lpstr>Modeling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Angelina N</dc:creator>
  <cp:lastModifiedBy>Angelina N</cp:lastModifiedBy>
  <cp:revision>69</cp:revision>
  <dcterms:created xsi:type="dcterms:W3CDTF">2019-09-22T18:13:29Z</dcterms:created>
  <dcterms:modified xsi:type="dcterms:W3CDTF">2019-10-04T20:32:12Z</dcterms:modified>
</cp:coreProperties>
</file>