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CFA638-3A5F-4378-8547-B75457E3745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32DCB2F-AC68-4E4A-92AE-1756D62E5840}">
      <dgm:prSet/>
      <dgm:spPr/>
      <dgm:t>
        <a:bodyPr/>
        <a:lstStyle/>
        <a:p>
          <a:r>
            <a:rPr lang="en-US" b="1"/>
            <a:t>Total eclipse</a:t>
          </a:r>
          <a:r>
            <a:rPr lang="en-US"/>
            <a:t>: The Moon completely covers the Sun, as seen from Earth. This happens when the Moon is close enough to Earth to cover the Sun’s entire disc.</a:t>
          </a:r>
        </a:p>
      </dgm:t>
    </dgm:pt>
    <dgm:pt modelId="{4F37B2A7-563C-4CDB-826E-C883E85C6209}" type="parTrans" cxnId="{E9412B38-8AA2-4A89-A349-E46FCDA70334}">
      <dgm:prSet/>
      <dgm:spPr/>
      <dgm:t>
        <a:bodyPr/>
        <a:lstStyle/>
        <a:p>
          <a:endParaRPr lang="en-US"/>
        </a:p>
      </dgm:t>
    </dgm:pt>
    <dgm:pt modelId="{29FAD7B0-BAB5-414A-AB04-09B32BCCE814}" type="sibTrans" cxnId="{E9412B38-8AA2-4A89-A349-E46FCDA70334}">
      <dgm:prSet/>
      <dgm:spPr/>
      <dgm:t>
        <a:bodyPr/>
        <a:lstStyle/>
        <a:p>
          <a:endParaRPr lang="en-US"/>
        </a:p>
      </dgm:t>
    </dgm:pt>
    <dgm:pt modelId="{EC546436-D986-4692-A8FE-6A6B4DB3AC31}">
      <dgm:prSet/>
      <dgm:spPr/>
      <dgm:t>
        <a:bodyPr/>
        <a:lstStyle/>
        <a:p>
          <a:r>
            <a:rPr lang="en-US" b="1"/>
            <a:t>Annular eclipse</a:t>
          </a:r>
          <a:r>
            <a:rPr lang="en-US"/>
            <a:t>: The Moon covers the centre of the Sun, leaving a ring-like appearance (a “ring of fire”). This occurs when the Moon is farther from Earth.</a:t>
          </a:r>
        </a:p>
      </dgm:t>
    </dgm:pt>
    <dgm:pt modelId="{E31E75BB-D4ED-488E-82BE-4770575F947D}" type="parTrans" cxnId="{F522BD94-1020-4EAD-A5B7-BB4655885896}">
      <dgm:prSet/>
      <dgm:spPr/>
      <dgm:t>
        <a:bodyPr/>
        <a:lstStyle/>
        <a:p>
          <a:endParaRPr lang="en-US"/>
        </a:p>
      </dgm:t>
    </dgm:pt>
    <dgm:pt modelId="{D33B1BFC-9E1C-4E9F-8010-E787A47B7771}" type="sibTrans" cxnId="{F522BD94-1020-4EAD-A5B7-BB4655885896}">
      <dgm:prSet/>
      <dgm:spPr/>
      <dgm:t>
        <a:bodyPr/>
        <a:lstStyle/>
        <a:p>
          <a:endParaRPr lang="en-US"/>
        </a:p>
      </dgm:t>
    </dgm:pt>
    <dgm:pt modelId="{B7D18687-61B6-455F-A0C7-F296ADE527A5}">
      <dgm:prSet/>
      <dgm:spPr/>
      <dgm:t>
        <a:bodyPr/>
        <a:lstStyle/>
        <a:p>
          <a:r>
            <a:rPr lang="en-US" b="1"/>
            <a:t>Partial eclipse</a:t>
          </a:r>
          <a:r>
            <a:rPr lang="en-US"/>
            <a:t>: Only part of the Sun is obscured by the Moon.</a:t>
          </a:r>
        </a:p>
      </dgm:t>
    </dgm:pt>
    <dgm:pt modelId="{A983E6CF-586C-4EAA-B1B0-3933CB335E65}" type="parTrans" cxnId="{DF69B981-824E-4DEC-884C-B335D38B08A8}">
      <dgm:prSet/>
      <dgm:spPr/>
      <dgm:t>
        <a:bodyPr/>
        <a:lstStyle/>
        <a:p>
          <a:endParaRPr lang="en-US"/>
        </a:p>
      </dgm:t>
    </dgm:pt>
    <dgm:pt modelId="{A1DA0747-DF09-4166-8FBB-652AB1C500F6}" type="sibTrans" cxnId="{DF69B981-824E-4DEC-884C-B335D38B08A8}">
      <dgm:prSet/>
      <dgm:spPr/>
      <dgm:t>
        <a:bodyPr/>
        <a:lstStyle/>
        <a:p>
          <a:endParaRPr lang="en-US"/>
        </a:p>
      </dgm:t>
    </dgm:pt>
    <dgm:pt modelId="{BE94EB00-E3D9-4D9A-96EF-42E9B135C50F}">
      <dgm:prSet/>
      <dgm:spPr/>
      <dgm:t>
        <a:bodyPr/>
        <a:lstStyle/>
        <a:p>
          <a:r>
            <a:rPr lang="en-GB" b="1"/>
            <a:t>Hybrid eclipse</a:t>
          </a:r>
          <a:r>
            <a:rPr lang="en-GB"/>
            <a:t>: Shifts between a total and annular eclipse along different sections of its path.</a:t>
          </a:r>
          <a:endParaRPr lang="en-US"/>
        </a:p>
      </dgm:t>
    </dgm:pt>
    <dgm:pt modelId="{11364856-A6BB-4CD5-86F7-D1F6F44D42DB}" type="parTrans" cxnId="{F88441FE-1839-4CA2-8D98-41225A4860CD}">
      <dgm:prSet/>
      <dgm:spPr/>
      <dgm:t>
        <a:bodyPr/>
        <a:lstStyle/>
        <a:p>
          <a:endParaRPr lang="en-US"/>
        </a:p>
      </dgm:t>
    </dgm:pt>
    <dgm:pt modelId="{10D315ED-8A1C-425E-9248-B0CAD3A89C1F}" type="sibTrans" cxnId="{F88441FE-1839-4CA2-8D98-41225A4860CD}">
      <dgm:prSet/>
      <dgm:spPr/>
      <dgm:t>
        <a:bodyPr/>
        <a:lstStyle/>
        <a:p>
          <a:endParaRPr lang="en-US"/>
        </a:p>
      </dgm:t>
    </dgm:pt>
    <dgm:pt modelId="{5FCE63C1-A1AD-4983-979C-2FF95B5EDDE5}" type="pres">
      <dgm:prSet presAssocID="{91CFA638-3A5F-4378-8547-B75457E37455}" presName="vert0" presStyleCnt="0">
        <dgm:presLayoutVars>
          <dgm:dir/>
          <dgm:animOne val="branch"/>
          <dgm:animLvl val="lvl"/>
        </dgm:presLayoutVars>
      </dgm:prSet>
      <dgm:spPr/>
    </dgm:pt>
    <dgm:pt modelId="{485AD663-B50D-467E-9CEC-8A03A55424BC}" type="pres">
      <dgm:prSet presAssocID="{032DCB2F-AC68-4E4A-92AE-1756D62E5840}" presName="thickLine" presStyleLbl="alignNode1" presStyleIdx="0" presStyleCnt="4"/>
      <dgm:spPr/>
    </dgm:pt>
    <dgm:pt modelId="{FE008517-9C2E-4727-9039-9F72F76CE30B}" type="pres">
      <dgm:prSet presAssocID="{032DCB2F-AC68-4E4A-92AE-1756D62E5840}" presName="horz1" presStyleCnt="0"/>
      <dgm:spPr/>
    </dgm:pt>
    <dgm:pt modelId="{F459459F-7355-41CF-A059-7D0BDB465C76}" type="pres">
      <dgm:prSet presAssocID="{032DCB2F-AC68-4E4A-92AE-1756D62E5840}" presName="tx1" presStyleLbl="revTx" presStyleIdx="0" presStyleCnt="4"/>
      <dgm:spPr/>
    </dgm:pt>
    <dgm:pt modelId="{6F2994A4-3B6E-44C5-AD4E-432407127C2C}" type="pres">
      <dgm:prSet presAssocID="{032DCB2F-AC68-4E4A-92AE-1756D62E5840}" presName="vert1" presStyleCnt="0"/>
      <dgm:spPr/>
    </dgm:pt>
    <dgm:pt modelId="{3DF2F254-6055-4316-8D79-6A807670A810}" type="pres">
      <dgm:prSet presAssocID="{EC546436-D986-4692-A8FE-6A6B4DB3AC31}" presName="thickLine" presStyleLbl="alignNode1" presStyleIdx="1" presStyleCnt="4"/>
      <dgm:spPr/>
    </dgm:pt>
    <dgm:pt modelId="{EE8AC143-E22B-4BA9-8CBF-DFC774245F50}" type="pres">
      <dgm:prSet presAssocID="{EC546436-D986-4692-A8FE-6A6B4DB3AC31}" presName="horz1" presStyleCnt="0"/>
      <dgm:spPr/>
    </dgm:pt>
    <dgm:pt modelId="{EF91846F-C3E4-47D7-8C89-C81EE5D6840C}" type="pres">
      <dgm:prSet presAssocID="{EC546436-D986-4692-A8FE-6A6B4DB3AC31}" presName="tx1" presStyleLbl="revTx" presStyleIdx="1" presStyleCnt="4"/>
      <dgm:spPr/>
    </dgm:pt>
    <dgm:pt modelId="{E47B3CE3-D8B7-4B68-BD04-8E69493BB413}" type="pres">
      <dgm:prSet presAssocID="{EC546436-D986-4692-A8FE-6A6B4DB3AC31}" presName="vert1" presStyleCnt="0"/>
      <dgm:spPr/>
    </dgm:pt>
    <dgm:pt modelId="{4A837A4E-C272-4866-AF5A-C8E960BAFDEB}" type="pres">
      <dgm:prSet presAssocID="{B7D18687-61B6-455F-A0C7-F296ADE527A5}" presName="thickLine" presStyleLbl="alignNode1" presStyleIdx="2" presStyleCnt="4"/>
      <dgm:spPr/>
    </dgm:pt>
    <dgm:pt modelId="{61B982E2-5B97-478A-993B-00B8A06DA751}" type="pres">
      <dgm:prSet presAssocID="{B7D18687-61B6-455F-A0C7-F296ADE527A5}" presName="horz1" presStyleCnt="0"/>
      <dgm:spPr/>
    </dgm:pt>
    <dgm:pt modelId="{90A6DCD1-0903-4D33-8492-BF896EC2C9C6}" type="pres">
      <dgm:prSet presAssocID="{B7D18687-61B6-455F-A0C7-F296ADE527A5}" presName="tx1" presStyleLbl="revTx" presStyleIdx="2" presStyleCnt="4"/>
      <dgm:spPr/>
    </dgm:pt>
    <dgm:pt modelId="{39AB5457-F60B-4F04-A791-C2E6003CC8A7}" type="pres">
      <dgm:prSet presAssocID="{B7D18687-61B6-455F-A0C7-F296ADE527A5}" presName="vert1" presStyleCnt="0"/>
      <dgm:spPr/>
    </dgm:pt>
    <dgm:pt modelId="{E32D1D80-8C97-4EC2-A19C-67B7271F7D0B}" type="pres">
      <dgm:prSet presAssocID="{BE94EB00-E3D9-4D9A-96EF-42E9B135C50F}" presName="thickLine" presStyleLbl="alignNode1" presStyleIdx="3" presStyleCnt="4"/>
      <dgm:spPr/>
    </dgm:pt>
    <dgm:pt modelId="{12A3467E-7F45-4364-9E2A-B152AC7BBE99}" type="pres">
      <dgm:prSet presAssocID="{BE94EB00-E3D9-4D9A-96EF-42E9B135C50F}" presName="horz1" presStyleCnt="0"/>
      <dgm:spPr/>
    </dgm:pt>
    <dgm:pt modelId="{4CF097A8-9887-47D1-9899-6718B9F5AEA3}" type="pres">
      <dgm:prSet presAssocID="{BE94EB00-E3D9-4D9A-96EF-42E9B135C50F}" presName="tx1" presStyleLbl="revTx" presStyleIdx="3" presStyleCnt="4"/>
      <dgm:spPr/>
    </dgm:pt>
    <dgm:pt modelId="{39EAB96B-195A-459A-84F1-0BD2E6CC367D}" type="pres">
      <dgm:prSet presAssocID="{BE94EB00-E3D9-4D9A-96EF-42E9B135C50F}" presName="vert1" presStyleCnt="0"/>
      <dgm:spPr/>
    </dgm:pt>
  </dgm:ptLst>
  <dgm:cxnLst>
    <dgm:cxn modelId="{BC026A17-D08A-44CE-80CF-2EED28B451EC}" type="presOf" srcId="{91CFA638-3A5F-4378-8547-B75457E37455}" destId="{5FCE63C1-A1AD-4983-979C-2FF95B5EDDE5}" srcOrd="0" destOrd="0" presId="urn:microsoft.com/office/officeart/2008/layout/LinedList"/>
    <dgm:cxn modelId="{2A128F21-6313-4AEC-926A-3D8D738E86B7}" type="presOf" srcId="{EC546436-D986-4692-A8FE-6A6B4DB3AC31}" destId="{EF91846F-C3E4-47D7-8C89-C81EE5D6840C}" srcOrd="0" destOrd="0" presId="urn:microsoft.com/office/officeart/2008/layout/LinedList"/>
    <dgm:cxn modelId="{E9412B38-8AA2-4A89-A349-E46FCDA70334}" srcId="{91CFA638-3A5F-4378-8547-B75457E37455}" destId="{032DCB2F-AC68-4E4A-92AE-1756D62E5840}" srcOrd="0" destOrd="0" parTransId="{4F37B2A7-563C-4CDB-826E-C883E85C6209}" sibTransId="{29FAD7B0-BAB5-414A-AB04-09B32BCCE814}"/>
    <dgm:cxn modelId="{A875B139-E5F0-432C-BEE6-DEDBE9A103B5}" type="presOf" srcId="{BE94EB00-E3D9-4D9A-96EF-42E9B135C50F}" destId="{4CF097A8-9887-47D1-9899-6718B9F5AEA3}" srcOrd="0" destOrd="0" presId="urn:microsoft.com/office/officeart/2008/layout/LinedList"/>
    <dgm:cxn modelId="{DF69B981-824E-4DEC-884C-B335D38B08A8}" srcId="{91CFA638-3A5F-4378-8547-B75457E37455}" destId="{B7D18687-61B6-455F-A0C7-F296ADE527A5}" srcOrd="2" destOrd="0" parTransId="{A983E6CF-586C-4EAA-B1B0-3933CB335E65}" sibTransId="{A1DA0747-DF09-4166-8FBB-652AB1C500F6}"/>
    <dgm:cxn modelId="{F522BD94-1020-4EAD-A5B7-BB4655885896}" srcId="{91CFA638-3A5F-4378-8547-B75457E37455}" destId="{EC546436-D986-4692-A8FE-6A6B4DB3AC31}" srcOrd="1" destOrd="0" parTransId="{E31E75BB-D4ED-488E-82BE-4770575F947D}" sibTransId="{D33B1BFC-9E1C-4E9F-8010-E787A47B7771}"/>
    <dgm:cxn modelId="{81E399CE-D21C-4C1F-BA0F-22446C135CEA}" type="presOf" srcId="{B7D18687-61B6-455F-A0C7-F296ADE527A5}" destId="{90A6DCD1-0903-4D33-8492-BF896EC2C9C6}" srcOrd="0" destOrd="0" presId="urn:microsoft.com/office/officeart/2008/layout/LinedList"/>
    <dgm:cxn modelId="{F7233FFE-8F7A-4C22-AE3F-BD554A90B2D4}" type="presOf" srcId="{032DCB2F-AC68-4E4A-92AE-1756D62E5840}" destId="{F459459F-7355-41CF-A059-7D0BDB465C76}" srcOrd="0" destOrd="0" presId="urn:microsoft.com/office/officeart/2008/layout/LinedList"/>
    <dgm:cxn modelId="{F88441FE-1839-4CA2-8D98-41225A4860CD}" srcId="{91CFA638-3A5F-4378-8547-B75457E37455}" destId="{BE94EB00-E3D9-4D9A-96EF-42E9B135C50F}" srcOrd="3" destOrd="0" parTransId="{11364856-A6BB-4CD5-86F7-D1F6F44D42DB}" sibTransId="{10D315ED-8A1C-425E-9248-B0CAD3A89C1F}"/>
    <dgm:cxn modelId="{4EB9412D-CAEF-4B9D-9A4C-8EDAE230D3E7}" type="presParOf" srcId="{5FCE63C1-A1AD-4983-979C-2FF95B5EDDE5}" destId="{485AD663-B50D-467E-9CEC-8A03A55424BC}" srcOrd="0" destOrd="0" presId="urn:microsoft.com/office/officeart/2008/layout/LinedList"/>
    <dgm:cxn modelId="{D551941D-A6A8-4180-8CB3-845D82AC85E4}" type="presParOf" srcId="{5FCE63C1-A1AD-4983-979C-2FF95B5EDDE5}" destId="{FE008517-9C2E-4727-9039-9F72F76CE30B}" srcOrd="1" destOrd="0" presId="urn:microsoft.com/office/officeart/2008/layout/LinedList"/>
    <dgm:cxn modelId="{49BF97AE-97D6-41EF-918E-DF8DB39C578D}" type="presParOf" srcId="{FE008517-9C2E-4727-9039-9F72F76CE30B}" destId="{F459459F-7355-41CF-A059-7D0BDB465C76}" srcOrd="0" destOrd="0" presId="urn:microsoft.com/office/officeart/2008/layout/LinedList"/>
    <dgm:cxn modelId="{BC65F877-7625-4156-A3FF-C2D616AABF62}" type="presParOf" srcId="{FE008517-9C2E-4727-9039-9F72F76CE30B}" destId="{6F2994A4-3B6E-44C5-AD4E-432407127C2C}" srcOrd="1" destOrd="0" presId="urn:microsoft.com/office/officeart/2008/layout/LinedList"/>
    <dgm:cxn modelId="{C2B0F515-AD82-4D2D-B849-F21DDBCD143C}" type="presParOf" srcId="{5FCE63C1-A1AD-4983-979C-2FF95B5EDDE5}" destId="{3DF2F254-6055-4316-8D79-6A807670A810}" srcOrd="2" destOrd="0" presId="urn:microsoft.com/office/officeart/2008/layout/LinedList"/>
    <dgm:cxn modelId="{7C771FB7-848C-42F9-8F8D-F346A0761302}" type="presParOf" srcId="{5FCE63C1-A1AD-4983-979C-2FF95B5EDDE5}" destId="{EE8AC143-E22B-4BA9-8CBF-DFC774245F50}" srcOrd="3" destOrd="0" presId="urn:microsoft.com/office/officeart/2008/layout/LinedList"/>
    <dgm:cxn modelId="{34F7E802-562D-4BDD-93CE-2E097224FAF3}" type="presParOf" srcId="{EE8AC143-E22B-4BA9-8CBF-DFC774245F50}" destId="{EF91846F-C3E4-47D7-8C89-C81EE5D6840C}" srcOrd="0" destOrd="0" presId="urn:microsoft.com/office/officeart/2008/layout/LinedList"/>
    <dgm:cxn modelId="{109E9283-1962-49E7-96DE-CA4730E9F2BF}" type="presParOf" srcId="{EE8AC143-E22B-4BA9-8CBF-DFC774245F50}" destId="{E47B3CE3-D8B7-4B68-BD04-8E69493BB413}" srcOrd="1" destOrd="0" presId="urn:microsoft.com/office/officeart/2008/layout/LinedList"/>
    <dgm:cxn modelId="{1ED564E1-FA7B-4F83-8E1E-3BDD41502AB1}" type="presParOf" srcId="{5FCE63C1-A1AD-4983-979C-2FF95B5EDDE5}" destId="{4A837A4E-C272-4866-AF5A-C8E960BAFDEB}" srcOrd="4" destOrd="0" presId="urn:microsoft.com/office/officeart/2008/layout/LinedList"/>
    <dgm:cxn modelId="{6F7C83FF-834D-4F3E-A728-D1A4268B0171}" type="presParOf" srcId="{5FCE63C1-A1AD-4983-979C-2FF95B5EDDE5}" destId="{61B982E2-5B97-478A-993B-00B8A06DA751}" srcOrd="5" destOrd="0" presId="urn:microsoft.com/office/officeart/2008/layout/LinedList"/>
    <dgm:cxn modelId="{4F1A5219-031D-4A3A-BBC0-07C80FBD65C6}" type="presParOf" srcId="{61B982E2-5B97-478A-993B-00B8A06DA751}" destId="{90A6DCD1-0903-4D33-8492-BF896EC2C9C6}" srcOrd="0" destOrd="0" presId="urn:microsoft.com/office/officeart/2008/layout/LinedList"/>
    <dgm:cxn modelId="{299799AB-6CC9-4514-A4CD-83A045F7AE27}" type="presParOf" srcId="{61B982E2-5B97-478A-993B-00B8A06DA751}" destId="{39AB5457-F60B-4F04-A791-C2E6003CC8A7}" srcOrd="1" destOrd="0" presId="urn:microsoft.com/office/officeart/2008/layout/LinedList"/>
    <dgm:cxn modelId="{2D0253FA-F3D6-4D50-BEA7-E2DB75FDD1E1}" type="presParOf" srcId="{5FCE63C1-A1AD-4983-979C-2FF95B5EDDE5}" destId="{E32D1D80-8C97-4EC2-A19C-67B7271F7D0B}" srcOrd="6" destOrd="0" presId="urn:microsoft.com/office/officeart/2008/layout/LinedList"/>
    <dgm:cxn modelId="{C5406434-288E-479E-823C-9FD15F64B0AA}" type="presParOf" srcId="{5FCE63C1-A1AD-4983-979C-2FF95B5EDDE5}" destId="{12A3467E-7F45-4364-9E2A-B152AC7BBE99}" srcOrd="7" destOrd="0" presId="urn:microsoft.com/office/officeart/2008/layout/LinedList"/>
    <dgm:cxn modelId="{2BE9214E-819F-4F2B-911D-6DBCA178B89D}" type="presParOf" srcId="{12A3467E-7F45-4364-9E2A-B152AC7BBE99}" destId="{4CF097A8-9887-47D1-9899-6718B9F5AEA3}" srcOrd="0" destOrd="0" presId="urn:microsoft.com/office/officeart/2008/layout/LinedList"/>
    <dgm:cxn modelId="{72383530-3D9F-488D-9DEB-B6391A9B99FE}" type="presParOf" srcId="{12A3467E-7F45-4364-9E2A-B152AC7BBE99}" destId="{39EAB96B-195A-459A-84F1-0BD2E6CC36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4F5075-F512-4823-9C84-81C555574FD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502C60-4C11-417D-AF81-5CC530A5B3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5000 years of eclipse data (from 2000 BC to 3000 AD).</a:t>
          </a:r>
        </a:p>
      </dgm:t>
    </dgm:pt>
    <dgm:pt modelId="{0268B758-3156-45DB-B819-8A8A578A5BFB}" type="parTrans" cxnId="{AF4AAD04-BE4D-4756-BE13-777013F377CD}">
      <dgm:prSet/>
      <dgm:spPr/>
      <dgm:t>
        <a:bodyPr/>
        <a:lstStyle/>
        <a:p>
          <a:endParaRPr lang="en-US"/>
        </a:p>
      </dgm:t>
    </dgm:pt>
    <dgm:pt modelId="{EB94BBF8-8EB3-496A-92A5-A41410FBDF8F}" type="sibTrans" cxnId="{AF4AAD04-BE4D-4756-BE13-777013F377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3015D1-43E6-470A-94E1-76F8FB0FBA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Additional data on the paths of the total, annular and hybrid eclipses for the next 30 years.</a:t>
          </a:r>
        </a:p>
      </dgm:t>
    </dgm:pt>
    <dgm:pt modelId="{AB4967DB-445D-42C0-8903-BBB78265C4D8}" type="parTrans" cxnId="{0A150E15-6136-401D-A71E-1C1E36F93D77}">
      <dgm:prSet/>
      <dgm:spPr/>
      <dgm:t>
        <a:bodyPr/>
        <a:lstStyle/>
        <a:p>
          <a:endParaRPr lang="en-US"/>
        </a:p>
      </dgm:t>
    </dgm:pt>
    <dgm:pt modelId="{A5070083-F2DB-4A12-9A8A-C7A2461D23E9}" type="sibTrans" cxnId="{0A150E15-6136-401D-A71E-1C1E36F93D77}">
      <dgm:prSet/>
      <dgm:spPr/>
      <dgm:t>
        <a:bodyPr/>
        <a:lstStyle/>
        <a:p>
          <a:endParaRPr lang="en-US"/>
        </a:p>
      </dgm:t>
    </dgm:pt>
    <dgm:pt modelId="{A9760797-6E81-4469-ABB4-C2253A71AFE5}" type="pres">
      <dgm:prSet presAssocID="{2E4F5075-F512-4823-9C84-81C555574FDB}" presName="root" presStyleCnt="0">
        <dgm:presLayoutVars>
          <dgm:dir/>
          <dgm:resizeHandles val="exact"/>
        </dgm:presLayoutVars>
      </dgm:prSet>
      <dgm:spPr/>
    </dgm:pt>
    <dgm:pt modelId="{F4BF45D4-5C24-4F84-B4DD-4117484EABDE}" type="pres">
      <dgm:prSet presAssocID="{2E4F5075-F512-4823-9C84-81C555574FDB}" presName="container" presStyleCnt="0">
        <dgm:presLayoutVars>
          <dgm:dir/>
          <dgm:resizeHandles val="exact"/>
        </dgm:presLayoutVars>
      </dgm:prSet>
      <dgm:spPr/>
    </dgm:pt>
    <dgm:pt modelId="{A2830F59-9EBF-431B-AFD2-8D8A59E3E5BA}" type="pres">
      <dgm:prSet presAssocID="{C1502C60-4C11-417D-AF81-5CC530A5B362}" presName="compNode" presStyleCnt="0"/>
      <dgm:spPr/>
    </dgm:pt>
    <dgm:pt modelId="{F12515DE-E110-43C6-BE90-F6FC9F604166}" type="pres">
      <dgm:prSet presAssocID="{C1502C60-4C11-417D-AF81-5CC530A5B362}" presName="iconBgRect" presStyleLbl="bgShp" presStyleIdx="0" presStyleCnt="2"/>
      <dgm:spPr/>
    </dgm:pt>
    <dgm:pt modelId="{BBD36EFA-7C07-40BF-850E-67166A568938}" type="pres">
      <dgm:prSet presAssocID="{C1502C60-4C11-417D-AF81-5CC530A5B3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7634CCB-C9A1-4472-8BE9-ECE74E77106C}" type="pres">
      <dgm:prSet presAssocID="{C1502C60-4C11-417D-AF81-5CC530A5B362}" presName="spaceRect" presStyleCnt="0"/>
      <dgm:spPr/>
    </dgm:pt>
    <dgm:pt modelId="{1BB95452-4697-4865-A4C1-FE2960AE1065}" type="pres">
      <dgm:prSet presAssocID="{C1502C60-4C11-417D-AF81-5CC530A5B362}" presName="textRect" presStyleLbl="revTx" presStyleIdx="0" presStyleCnt="2">
        <dgm:presLayoutVars>
          <dgm:chMax val="1"/>
          <dgm:chPref val="1"/>
        </dgm:presLayoutVars>
      </dgm:prSet>
      <dgm:spPr/>
    </dgm:pt>
    <dgm:pt modelId="{5AE68DC8-D909-43DD-AD75-65447B316FAC}" type="pres">
      <dgm:prSet presAssocID="{EB94BBF8-8EB3-496A-92A5-A41410FBDF8F}" presName="sibTrans" presStyleLbl="sibTrans2D1" presStyleIdx="0" presStyleCnt="0"/>
      <dgm:spPr/>
    </dgm:pt>
    <dgm:pt modelId="{2F1B1124-2F15-44A4-89E1-EB4AE057153B}" type="pres">
      <dgm:prSet presAssocID="{4C3015D1-43E6-470A-94E1-76F8FB0FBA53}" presName="compNode" presStyleCnt="0"/>
      <dgm:spPr/>
    </dgm:pt>
    <dgm:pt modelId="{A33307DD-486D-45FF-8684-271C21CE1D17}" type="pres">
      <dgm:prSet presAssocID="{4C3015D1-43E6-470A-94E1-76F8FB0FBA53}" presName="iconBgRect" presStyleLbl="bgShp" presStyleIdx="1" presStyleCnt="2"/>
      <dgm:spPr/>
    </dgm:pt>
    <dgm:pt modelId="{E5A0934A-15C0-410A-988A-1CC9AE7642B3}" type="pres">
      <dgm:prSet presAssocID="{4C3015D1-43E6-470A-94E1-76F8FB0FBA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C5857C-ACB1-4E37-BFDE-A9555B3653F5}" type="pres">
      <dgm:prSet presAssocID="{4C3015D1-43E6-470A-94E1-76F8FB0FBA53}" presName="spaceRect" presStyleCnt="0"/>
      <dgm:spPr/>
    </dgm:pt>
    <dgm:pt modelId="{EFFC96EF-18BB-416C-A875-8FC220417362}" type="pres">
      <dgm:prSet presAssocID="{4C3015D1-43E6-470A-94E1-76F8FB0FBA5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F4AAD04-BE4D-4756-BE13-777013F377CD}" srcId="{2E4F5075-F512-4823-9C84-81C555574FDB}" destId="{C1502C60-4C11-417D-AF81-5CC530A5B362}" srcOrd="0" destOrd="0" parTransId="{0268B758-3156-45DB-B819-8A8A578A5BFB}" sibTransId="{EB94BBF8-8EB3-496A-92A5-A41410FBDF8F}"/>
    <dgm:cxn modelId="{0A150E15-6136-401D-A71E-1C1E36F93D77}" srcId="{2E4F5075-F512-4823-9C84-81C555574FDB}" destId="{4C3015D1-43E6-470A-94E1-76F8FB0FBA53}" srcOrd="1" destOrd="0" parTransId="{AB4967DB-445D-42C0-8903-BBB78265C4D8}" sibTransId="{A5070083-F2DB-4A12-9A8A-C7A2461D23E9}"/>
    <dgm:cxn modelId="{AE1DC540-3668-4169-8C8A-5F96157BE22D}" type="presOf" srcId="{EB94BBF8-8EB3-496A-92A5-A41410FBDF8F}" destId="{5AE68DC8-D909-43DD-AD75-65447B316FAC}" srcOrd="0" destOrd="0" presId="urn:microsoft.com/office/officeart/2018/2/layout/IconCircleList"/>
    <dgm:cxn modelId="{CEA6CAB5-BFE3-465C-AA8B-23826C89422C}" type="presOf" srcId="{C1502C60-4C11-417D-AF81-5CC530A5B362}" destId="{1BB95452-4697-4865-A4C1-FE2960AE1065}" srcOrd="0" destOrd="0" presId="urn:microsoft.com/office/officeart/2018/2/layout/IconCircleList"/>
    <dgm:cxn modelId="{E9541FBB-AD9E-4696-A735-62E1D2A1C74A}" type="presOf" srcId="{4C3015D1-43E6-470A-94E1-76F8FB0FBA53}" destId="{EFFC96EF-18BB-416C-A875-8FC220417362}" srcOrd="0" destOrd="0" presId="urn:microsoft.com/office/officeart/2018/2/layout/IconCircleList"/>
    <dgm:cxn modelId="{EE19A6E2-C947-4938-8DAD-34D59E161BF3}" type="presOf" srcId="{2E4F5075-F512-4823-9C84-81C555574FDB}" destId="{A9760797-6E81-4469-ABB4-C2253A71AFE5}" srcOrd="0" destOrd="0" presId="urn:microsoft.com/office/officeart/2018/2/layout/IconCircleList"/>
    <dgm:cxn modelId="{7044B1AA-BABF-49EA-97F9-EBB140D379B7}" type="presParOf" srcId="{A9760797-6E81-4469-ABB4-C2253A71AFE5}" destId="{F4BF45D4-5C24-4F84-B4DD-4117484EABDE}" srcOrd="0" destOrd="0" presId="urn:microsoft.com/office/officeart/2018/2/layout/IconCircleList"/>
    <dgm:cxn modelId="{B23770BF-616D-40D2-9C00-1EB2F57E7F54}" type="presParOf" srcId="{F4BF45D4-5C24-4F84-B4DD-4117484EABDE}" destId="{A2830F59-9EBF-431B-AFD2-8D8A59E3E5BA}" srcOrd="0" destOrd="0" presId="urn:microsoft.com/office/officeart/2018/2/layout/IconCircleList"/>
    <dgm:cxn modelId="{DE4717CC-D381-46AB-ACAA-7C9909B61966}" type="presParOf" srcId="{A2830F59-9EBF-431B-AFD2-8D8A59E3E5BA}" destId="{F12515DE-E110-43C6-BE90-F6FC9F604166}" srcOrd="0" destOrd="0" presId="urn:microsoft.com/office/officeart/2018/2/layout/IconCircleList"/>
    <dgm:cxn modelId="{395F3161-4D77-48CD-A213-7394DE434008}" type="presParOf" srcId="{A2830F59-9EBF-431B-AFD2-8D8A59E3E5BA}" destId="{BBD36EFA-7C07-40BF-850E-67166A568938}" srcOrd="1" destOrd="0" presId="urn:microsoft.com/office/officeart/2018/2/layout/IconCircleList"/>
    <dgm:cxn modelId="{F20C5811-844E-4ADF-BE49-342AAEFFFF34}" type="presParOf" srcId="{A2830F59-9EBF-431B-AFD2-8D8A59E3E5BA}" destId="{B7634CCB-C9A1-4472-8BE9-ECE74E77106C}" srcOrd="2" destOrd="0" presId="urn:microsoft.com/office/officeart/2018/2/layout/IconCircleList"/>
    <dgm:cxn modelId="{54FF48B4-F42C-447D-A530-3ABF12C322B1}" type="presParOf" srcId="{A2830F59-9EBF-431B-AFD2-8D8A59E3E5BA}" destId="{1BB95452-4697-4865-A4C1-FE2960AE1065}" srcOrd="3" destOrd="0" presId="urn:microsoft.com/office/officeart/2018/2/layout/IconCircleList"/>
    <dgm:cxn modelId="{9E380A42-948C-42A7-B65D-5F7EED191366}" type="presParOf" srcId="{F4BF45D4-5C24-4F84-B4DD-4117484EABDE}" destId="{5AE68DC8-D909-43DD-AD75-65447B316FAC}" srcOrd="1" destOrd="0" presId="urn:microsoft.com/office/officeart/2018/2/layout/IconCircleList"/>
    <dgm:cxn modelId="{DB6A2CEB-D0A5-4C79-B33C-27BF1190FA1E}" type="presParOf" srcId="{F4BF45D4-5C24-4F84-B4DD-4117484EABDE}" destId="{2F1B1124-2F15-44A4-89E1-EB4AE057153B}" srcOrd="2" destOrd="0" presId="urn:microsoft.com/office/officeart/2018/2/layout/IconCircleList"/>
    <dgm:cxn modelId="{83F52C1B-51CE-4FEE-886A-70FCE1BE927F}" type="presParOf" srcId="{2F1B1124-2F15-44A4-89E1-EB4AE057153B}" destId="{A33307DD-486D-45FF-8684-271C21CE1D17}" srcOrd="0" destOrd="0" presId="urn:microsoft.com/office/officeart/2018/2/layout/IconCircleList"/>
    <dgm:cxn modelId="{6DCA10CC-5CFE-445E-A564-298F2D6DB4FC}" type="presParOf" srcId="{2F1B1124-2F15-44A4-89E1-EB4AE057153B}" destId="{E5A0934A-15C0-410A-988A-1CC9AE7642B3}" srcOrd="1" destOrd="0" presId="urn:microsoft.com/office/officeart/2018/2/layout/IconCircleList"/>
    <dgm:cxn modelId="{BB377A9C-A0C2-4A59-99D3-078D84A14AA2}" type="presParOf" srcId="{2F1B1124-2F15-44A4-89E1-EB4AE057153B}" destId="{49C5857C-ACB1-4E37-BFDE-A9555B3653F5}" srcOrd="2" destOrd="0" presId="urn:microsoft.com/office/officeart/2018/2/layout/IconCircleList"/>
    <dgm:cxn modelId="{A8E0C19B-EE8C-45AE-9501-603B41346EF4}" type="presParOf" srcId="{2F1B1124-2F15-44A4-89E1-EB4AE057153B}" destId="{EFFC96EF-18BB-416C-A875-8FC22041736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AD663-B50D-467E-9CEC-8A03A55424BC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9459F-7355-41CF-A059-7D0BDB465C76}">
      <dsp:nvSpPr>
        <dsp:cNvPr id="0" name=""/>
        <dsp:cNvSpPr/>
      </dsp:nvSpPr>
      <dsp:spPr>
        <a:xfrm>
          <a:off x="0" y="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Total eclipse</a:t>
          </a:r>
          <a:r>
            <a:rPr lang="en-US" sz="2100" kern="1200"/>
            <a:t>: The Moon completely covers the Sun, as seen from Earth. This happens when the Moon is close enough to Earth to cover the Sun’s entire disc.</a:t>
          </a:r>
        </a:p>
      </dsp:txBody>
      <dsp:txXfrm>
        <a:off x="0" y="0"/>
        <a:ext cx="6096000" cy="1333500"/>
      </dsp:txXfrm>
    </dsp:sp>
    <dsp:sp modelId="{3DF2F254-6055-4316-8D79-6A807670A810}">
      <dsp:nvSpPr>
        <dsp:cNvPr id="0" name=""/>
        <dsp:cNvSpPr/>
      </dsp:nvSpPr>
      <dsp:spPr>
        <a:xfrm>
          <a:off x="0" y="1333499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1846F-C3E4-47D7-8C89-C81EE5D6840C}">
      <dsp:nvSpPr>
        <dsp:cNvPr id="0" name=""/>
        <dsp:cNvSpPr/>
      </dsp:nvSpPr>
      <dsp:spPr>
        <a:xfrm>
          <a:off x="0" y="1333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Annular eclipse</a:t>
          </a:r>
          <a:r>
            <a:rPr lang="en-US" sz="2100" kern="1200"/>
            <a:t>: The Moon covers the centre of the Sun, leaving a ring-like appearance (a “ring of fire”). This occurs when the Moon is farther from Earth.</a:t>
          </a:r>
        </a:p>
      </dsp:txBody>
      <dsp:txXfrm>
        <a:off x="0" y="1333500"/>
        <a:ext cx="6096000" cy="1333500"/>
      </dsp:txXfrm>
    </dsp:sp>
    <dsp:sp modelId="{4A837A4E-C272-4866-AF5A-C8E960BAFDEB}">
      <dsp:nvSpPr>
        <dsp:cNvPr id="0" name=""/>
        <dsp:cNvSpPr/>
      </dsp:nvSpPr>
      <dsp:spPr>
        <a:xfrm>
          <a:off x="0" y="2666999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6DCD1-0903-4D33-8492-BF896EC2C9C6}">
      <dsp:nvSpPr>
        <dsp:cNvPr id="0" name=""/>
        <dsp:cNvSpPr/>
      </dsp:nvSpPr>
      <dsp:spPr>
        <a:xfrm>
          <a:off x="0" y="26670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Partial eclipse</a:t>
          </a:r>
          <a:r>
            <a:rPr lang="en-US" sz="2100" kern="1200"/>
            <a:t>: Only part of the Sun is obscured by the Moon.</a:t>
          </a:r>
        </a:p>
      </dsp:txBody>
      <dsp:txXfrm>
        <a:off x="0" y="2667000"/>
        <a:ext cx="6096000" cy="1333500"/>
      </dsp:txXfrm>
    </dsp:sp>
    <dsp:sp modelId="{E32D1D80-8C97-4EC2-A19C-67B7271F7D0B}">
      <dsp:nvSpPr>
        <dsp:cNvPr id="0" name=""/>
        <dsp:cNvSpPr/>
      </dsp:nvSpPr>
      <dsp:spPr>
        <a:xfrm>
          <a:off x="0" y="400050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097A8-9887-47D1-9899-6718B9F5AEA3}">
      <dsp:nvSpPr>
        <dsp:cNvPr id="0" name=""/>
        <dsp:cNvSpPr/>
      </dsp:nvSpPr>
      <dsp:spPr>
        <a:xfrm>
          <a:off x="0" y="4000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Hybrid eclipse</a:t>
          </a:r>
          <a:r>
            <a:rPr lang="en-GB" sz="2100" kern="1200"/>
            <a:t>: Shifts between a total and annular eclipse along different sections of its path.</a:t>
          </a:r>
          <a:endParaRPr lang="en-US" sz="2100" kern="1200"/>
        </a:p>
      </dsp:txBody>
      <dsp:txXfrm>
        <a:off x="0" y="4000500"/>
        <a:ext cx="6096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515DE-E110-43C6-BE90-F6FC9F604166}">
      <dsp:nvSpPr>
        <dsp:cNvPr id="0" name=""/>
        <dsp:cNvSpPr/>
      </dsp:nvSpPr>
      <dsp:spPr>
        <a:xfrm>
          <a:off x="2206311" y="690022"/>
          <a:ext cx="828135" cy="82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36EFA-7C07-40BF-850E-67166A568938}">
      <dsp:nvSpPr>
        <dsp:cNvPr id="0" name=""/>
        <dsp:cNvSpPr/>
      </dsp:nvSpPr>
      <dsp:spPr>
        <a:xfrm>
          <a:off x="2380219" y="863930"/>
          <a:ext cx="480318" cy="480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95452-4697-4865-A4C1-FE2960AE1065}">
      <dsp:nvSpPr>
        <dsp:cNvPr id="0" name=""/>
        <dsp:cNvSpPr/>
      </dsp:nvSpPr>
      <dsp:spPr>
        <a:xfrm>
          <a:off x="3211904" y="690022"/>
          <a:ext cx="1952032" cy="82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5000 years of eclipse data (from 2000 BC to 3000 AD).</a:t>
          </a:r>
        </a:p>
      </dsp:txBody>
      <dsp:txXfrm>
        <a:off x="3211904" y="690022"/>
        <a:ext cx="1952032" cy="828135"/>
      </dsp:txXfrm>
    </dsp:sp>
    <dsp:sp modelId="{A33307DD-486D-45FF-8684-271C21CE1D17}">
      <dsp:nvSpPr>
        <dsp:cNvPr id="0" name=""/>
        <dsp:cNvSpPr/>
      </dsp:nvSpPr>
      <dsp:spPr>
        <a:xfrm>
          <a:off x="5504063" y="690022"/>
          <a:ext cx="828135" cy="8281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0934A-15C0-410A-988A-1CC9AE7642B3}">
      <dsp:nvSpPr>
        <dsp:cNvPr id="0" name=""/>
        <dsp:cNvSpPr/>
      </dsp:nvSpPr>
      <dsp:spPr>
        <a:xfrm>
          <a:off x="5677971" y="863930"/>
          <a:ext cx="480318" cy="480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C96EF-18BB-416C-A875-8FC220417362}">
      <dsp:nvSpPr>
        <dsp:cNvPr id="0" name=""/>
        <dsp:cNvSpPr/>
      </dsp:nvSpPr>
      <dsp:spPr>
        <a:xfrm>
          <a:off x="6509655" y="690022"/>
          <a:ext cx="1952032" cy="8281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data on the paths of the total, annular and hybrid eclipses for the next 30 years.</a:t>
          </a:r>
        </a:p>
      </dsp:txBody>
      <dsp:txXfrm>
        <a:off x="6509655" y="690022"/>
        <a:ext cx="1952032" cy="828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5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6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2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71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Sun's corona during an eclipse">
            <a:extLst>
              <a:ext uri="{FF2B5EF4-FFF2-40B4-BE49-F238E27FC236}">
                <a16:creationId xmlns:a16="http://schemas.microsoft.com/office/drawing/2014/main" id="{6A4DADA1-162E-3956-C2E1-E501CB37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 b="6923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AB2A3-D0D7-A6EF-FAC5-BB5FD447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Aniko Szabo</a:t>
            </a:r>
          </a:p>
          <a:p>
            <a:pPr algn="l"/>
            <a:r>
              <a:rPr lang="en-US" dirty="0"/>
              <a:t>5 July 2024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6DA3C-A03E-A2A6-EF7C-75C6A95E2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Exploring Solar Eclipses</a:t>
            </a:r>
            <a:endParaRPr lang="en-GB" sz="4400"/>
          </a:p>
        </p:txBody>
      </p:sp>
    </p:spTree>
    <p:extLst>
      <p:ext uri="{BB962C8B-B14F-4D97-AF65-F5344CB8AC3E}">
        <p14:creationId xmlns:p14="http://schemas.microsoft.com/office/powerpoint/2010/main" val="340412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D21C-6101-1616-2E02-63F91DEDC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r>
              <a:rPr lang="en-US" sz="2400"/>
              <a:t>A solar eclipse occurs when the Moon passes between the Earth and the Sun, blocking all or part of the Sun’s light.</a:t>
            </a:r>
          </a:p>
          <a:p>
            <a:r>
              <a:rPr lang="en-US" sz="2400"/>
              <a:t>There are different types of solar eclipses based on the alignment and distance of the Moon and Sun.</a:t>
            </a:r>
            <a:endParaRPr lang="en-GB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8E9A2-C64B-9DEA-E539-147D8133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What is a solar eclipse?</a:t>
            </a:r>
            <a:endParaRPr lang="en-GB" sz="3200"/>
          </a:p>
        </p:txBody>
      </p:sp>
      <p:pic>
        <p:nvPicPr>
          <p:cNvPr id="5" name="Picture 4" descr="A black and white image of a solar eclipse&#10;&#10;Description automatically generated">
            <a:extLst>
              <a:ext uri="{FF2B5EF4-FFF2-40B4-BE49-F238E27FC236}">
                <a16:creationId xmlns:a16="http://schemas.microsoft.com/office/drawing/2014/main" id="{0EC7BC3A-5B24-0D27-DE48-5055F2DE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71775"/>
            <a:ext cx="533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79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AD4F2-EB87-2C79-C6E9-23A39C04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Types of solar eclipses	</a:t>
            </a:r>
            <a:endParaRPr lang="en-GB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CD311-112F-6EF2-DE26-10F2F8894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7631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olar eclipse with a ring of light&#10;&#10;Description automatically generated">
            <a:extLst>
              <a:ext uri="{FF2B5EF4-FFF2-40B4-BE49-F238E27FC236}">
                <a16:creationId xmlns:a16="http://schemas.microsoft.com/office/drawing/2014/main" id="{88525D06-BF63-6E45-EEA5-432B139198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2" y="746048"/>
            <a:ext cx="1382438" cy="1360933"/>
          </a:xfrm>
          <a:prstGeom prst="rect">
            <a:avLst/>
          </a:prstGeom>
        </p:spPr>
      </p:pic>
      <p:pic>
        <p:nvPicPr>
          <p:cNvPr id="8" name="Picture 7" descr="A bright orange circle in the sky&#10;&#10;Description automatically generated">
            <a:extLst>
              <a:ext uri="{FF2B5EF4-FFF2-40B4-BE49-F238E27FC236}">
                <a16:creationId xmlns:a16="http://schemas.microsoft.com/office/drawing/2014/main" id="{018EF428-6F65-CA71-F16D-F329EB7B128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8" t="35097" r="35543" b="30357"/>
          <a:stretch/>
        </p:blipFill>
        <p:spPr>
          <a:xfrm>
            <a:off x="3775582" y="2147078"/>
            <a:ext cx="1382438" cy="1240715"/>
          </a:xfrm>
          <a:prstGeom prst="rect">
            <a:avLst/>
          </a:prstGeom>
        </p:spPr>
      </p:pic>
      <p:pic>
        <p:nvPicPr>
          <p:cNvPr id="12" name="Picture 11" descr="A crescent moon in the sky&#10;&#10;Description automatically generated">
            <a:extLst>
              <a:ext uri="{FF2B5EF4-FFF2-40B4-BE49-F238E27FC236}">
                <a16:creationId xmlns:a16="http://schemas.microsoft.com/office/drawing/2014/main" id="{BF9E284B-6B46-EBB3-A13A-CD44C02E91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582" y="3470207"/>
            <a:ext cx="1382438" cy="13824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80F778-343C-576A-50A1-FCEEA9117770}"/>
              </a:ext>
            </a:extLst>
          </p:cNvPr>
          <p:cNvSpPr txBox="1"/>
          <p:nvPr/>
        </p:nvSpPr>
        <p:spPr>
          <a:xfrm>
            <a:off x="243191" y="6225702"/>
            <a:ext cx="11527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https://en.wikipedia.org/wiki/Solar_eclipse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641372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's corona during an eclipse">
            <a:extLst>
              <a:ext uri="{FF2B5EF4-FFF2-40B4-BE49-F238E27FC236}">
                <a16:creationId xmlns:a16="http://schemas.microsoft.com/office/drawing/2014/main" id="{59E6C302-8126-B667-4E0F-63187F6AD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7" r="18930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4927-70DA-F94F-4FC2-5CA89FBCB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400"/>
              <a:t>The Sun’s corona: solar wind, coronal mass ejections, the Sun’s magnetic field.</a:t>
            </a:r>
          </a:p>
          <a:p>
            <a:pPr>
              <a:lnSpc>
                <a:spcPct val="115000"/>
              </a:lnSpc>
            </a:pPr>
            <a:r>
              <a:rPr lang="en-US" sz="2400"/>
              <a:t>Effects of the Moon’s shadow: temperature drop, animal behaviour, atmospheric dynamics.</a:t>
            </a:r>
          </a:p>
          <a:p>
            <a:pPr>
              <a:lnSpc>
                <a:spcPct val="115000"/>
              </a:lnSpc>
            </a:pPr>
            <a:r>
              <a:rPr lang="en-US" sz="2400"/>
              <a:t>Gravitational effects: tides, general relativity (1919).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AF9D3-EA6E-C5EC-04C3-441237FA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Why are solar eclipses important?</a:t>
            </a:r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391010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E9A7-4168-0B54-2B2C-82F4825A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8886"/>
            <a:ext cx="10668000" cy="1524000"/>
          </a:xfrm>
        </p:spPr>
        <p:txBody>
          <a:bodyPr/>
          <a:lstStyle/>
          <a:p>
            <a:r>
              <a:rPr lang="en-US"/>
              <a:t>Solar eclipse data overview</a:t>
            </a:r>
            <a:endParaRPr lang="en-GB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7F0E515-F43D-8F43-6CA5-82A907688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407157"/>
              </p:ext>
            </p:extLst>
          </p:nvPr>
        </p:nvGraphicFramePr>
        <p:xfrm>
          <a:off x="762000" y="1507787"/>
          <a:ext cx="10668000" cy="2208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4B45D47-299D-FC10-A1B5-2CC46711212F}"/>
              </a:ext>
            </a:extLst>
          </p:cNvPr>
          <p:cNvSpPr txBox="1"/>
          <p:nvPr/>
        </p:nvSpPr>
        <p:spPr>
          <a:xfrm>
            <a:off x="0" y="6378420"/>
            <a:ext cx="10914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Source: https://eclipse.gsfc.nasa.gov/SEcat5/SEcatalog.html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817DC-36F6-809B-37FF-A4E9B7263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276" y="3632897"/>
            <a:ext cx="4948584" cy="2008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27A173-0FAD-2E1C-6228-91BCDD7D38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248" y="3863548"/>
            <a:ext cx="5462119" cy="159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A08D-8924-6671-C2E9-651B60F7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9894"/>
            <a:ext cx="10668000" cy="1144621"/>
          </a:xfrm>
        </p:spPr>
        <p:txBody>
          <a:bodyPr/>
          <a:lstStyle/>
          <a:p>
            <a:r>
              <a:rPr lang="en-US" dirty="0"/>
              <a:t>The solar eclipse explorer dashboard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7CE3-D849-AEA8-F951-A6F7AD0C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01175"/>
            <a:ext cx="10668000" cy="2344366"/>
          </a:xfrm>
        </p:spPr>
        <p:txBody>
          <a:bodyPr/>
          <a:lstStyle/>
          <a:p>
            <a:r>
              <a:rPr lang="en-US" dirty="0" err="1"/>
              <a:t>Visualise</a:t>
            </a:r>
            <a:r>
              <a:rPr lang="en-US" dirty="0"/>
              <a:t> and interact with solar eclipse data</a:t>
            </a:r>
          </a:p>
          <a:p>
            <a:r>
              <a:rPr lang="en-GB" dirty="0"/>
              <a:t>Plan trips</a:t>
            </a:r>
          </a:p>
          <a:p>
            <a:r>
              <a:rPr lang="en-GB" dirty="0"/>
              <a:t>Explore eclipse occurrences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089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A"/>
      </a:accent1>
      <a:accent2>
        <a:srgbClr val="993BB1"/>
      </a:accent2>
      <a:accent3>
        <a:srgbClr val="794DC3"/>
      </a:accent3>
      <a:accent4>
        <a:srgbClr val="4145B4"/>
      </a:accent4>
      <a:accent5>
        <a:srgbClr val="4D83C3"/>
      </a:accent5>
      <a:accent6>
        <a:srgbClr val="3BA2B1"/>
      </a:accent6>
      <a:hlink>
        <a:srgbClr val="349E4B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291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 Next LT Pro Light</vt:lpstr>
      <vt:lpstr>Sitka Subheading</vt:lpstr>
      <vt:lpstr>PebbleVTI</vt:lpstr>
      <vt:lpstr>Exploring Solar Eclipses</vt:lpstr>
      <vt:lpstr>What is a solar eclipse?</vt:lpstr>
      <vt:lpstr>Types of solar eclipses </vt:lpstr>
      <vt:lpstr>Why are solar eclipses important?</vt:lpstr>
      <vt:lpstr>Solar eclipse data overview</vt:lpstr>
      <vt:lpstr>The solar eclipse explorer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Aniko Szabo (Student)</dc:creator>
  <cp:lastModifiedBy>Aniko Szabo (Student)</cp:lastModifiedBy>
  <cp:revision>23</cp:revision>
  <dcterms:created xsi:type="dcterms:W3CDTF">2024-07-03T09:02:36Z</dcterms:created>
  <dcterms:modified xsi:type="dcterms:W3CDTF">2024-07-03T10:21:15Z</dcterms:modified>
</cp:coreProperties>
</file>