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45"/>
  </p:notesMasterIdLst>
  <p:sldIdLst>
    <p:sldId id="29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a53d5fcdd_2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0a53d5fcdd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a53d5fcdd_2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20a53d5fcdd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a53d5fcdd_2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0a53d5fcdd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a53d5fcdd_2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0a53d5fcdd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a53d5fcd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a53d5fcd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a53d5fcdd_2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0a53d5fcdd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a53d5fcd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a53d5fcd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a53d5fcd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a53d5fcd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a53d5fcd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a53d5fcd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a53d5fcdd_2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0a53d5fcdd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a53d5fcd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0a53d5fcd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a53d5fcdd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0a53d5fcdd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a53d5fcd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a53d5fcd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a53d5fcdd_2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20a53d5fcdd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a53d5fcdd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20a53d5fcdd_2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Example Page-124 (ANSI C)</a:t>
            </a:r>
            <a:endParaRPr/>
          </a:p>
        </p:txBody>
      </p:sp>
      <p:sp>
        <p:nvSpPr>
          <p:cNvPr id="368" name="Google Shape;368;g20a53d5fcdd_2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a53d5fcd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0a53d5fcd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0a53d5fcdd_2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0a53d5fcdd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a53d5fcdd_2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0a53d5fcdd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0a53d5fcd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0a53d5fcd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0a53d5fcd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0a53d5fcd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0a53d5fcd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0a53d5fcd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0a53d5fcdd_2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20a53d5fcdd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3d5fcdd_2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0a53d5fcdd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0a53d5fcdd_2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0a53d5fcdd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a53d5fcdd_2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20a53d5fcdd_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0a53d5fcdd_2_3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20a53d5fcdd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0a53d5fcdd_2_3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20a53d5fcdd_2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0a53d5fcdd_2_3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20a53d5fcdd_2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0a53d5fcdd_2_3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0a53d5fcdd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0a53d5fcdd_2_3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20a53d5fcdd_2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0a53d5fcdd_2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20a53d5fcdd_2_3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System Program: A-&gt;Excellent! B-&gt;Good C-&gt;OK D-&gt;You just Pass the exam F-&gt;Better try next time</a:t>
            </a:r>
            <a:endParaRPr/>
          </a:p>
        </p:txBody>
      </p:sp>
      <p:sp>
        <p:nvSpPr>
          <p:cNvPr id="497" name="Google Shape;497;g20a53d5fcdd_2_3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a53d5fcdd_2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20a53d5fcdd_2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0a53d5fcdd_2_3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20a53d5fcdd_2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a53d5fcdd_2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0a53d5fcd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0a53d5fcdd_2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20a53d5fcdd_2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3d5fcd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3d5fcd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a53d5fcdd_2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0a53d5fcdd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a53d5fcd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a53d5fcd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a53d5fcdd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0a53d5fcdd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a53d5fcdd_2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0a53d5fcdd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04800" y="4686300"/>
            <a:ext cx="4267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934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qat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about:blank" TargetMode="External"/><Relationship Id="rId4" Type="http://schemas.openxmlformats.org/officeDocument/2006/relationships/hyperlink" Target="http://../../../../C%20Code/Teach%20Yourself%20C/Chapter%20-%202/greater%20number%20-%202/main.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about:bla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../../../../C%20Code/Teach%20Yourself%20C/Chapter%20-%202/greater%20number%20-%202/main.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hyperlink" Target="about:blan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45FFEF-AAEC-AF54-46DA-4682BF6D2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Conditional Statement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136231-6500-D7EA-10AC-E198D8EA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8" y="3247298"/>
            <a:ext cx="3020772" cy="1060542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Md. Shafqat </a:t>
            </a:r>
            <a:r>
              <a:rPr lang="en-US" sz="1400" dirty="0" err="1"/>
              <a:t>Talukder</a:t>
            </a:r>
            <a:r>
              <a:rPr lang="en-US" sz="1400" dirty="0"/>
              <a:t> Rakin</a:t>
            </a:r>
          </a:p>
          <a:p>
            <a:pPr algn="l"/>
            <a:r>
              <a:rPr lang="en-US" sz="1400" dirty="0"/>
              <a:t>Lecturer, Dept. of CSE</a:t>
            </a:r>
          </a:p>
          <a:p>
            <a:pPr algn="l"/>
            <a:r>
              <a:rPr lang="en-US" sz="1400" dirty="0"/>
              <a:t>United International University</a:t>
            </a:r>
          </a:p>
          <a:p>
            <a:pPr algn="l"/>
            <a:r>
              <a:rPr lang="en-US" sz="1400" dirty="0"/>
              <a:t>Email: </a:t>
            </a:r>
            <a:r>
              <a:rPr lang="en-US" sz="1400" dirty="0">
                <a:hlinkClick r:id="rId2"/>
              </a:rPr>
              <a:t>shafqat@cse.uiu.ac.bd</a:t>
            </a:r>
            <a:endParaRPr lang="en-US" sz="1400" dirty="0"/>
          </a:p>
        </p:txBody>
      </p:sp>
      <p:sp>
        <p:nvSpPr>
          <p:cNvPr id="5" name="Google Shape;130;p25">
            <a:extLst>
              <a:ext uri="{FF2B5EF4-FFF2-40B4-BE49-F238E27FC236}">
                <a16:creationId xmlns:a16="http://schemas.microsoft.com/office/drawing/2014/main" id="{C662445F-92F4-6549-047C-F8E91739F9A2}"/>
              </a:ext>
            </a:extLst>
          </p:cNvPr>
          <p:cNvSpPr txBox="1">
            <a:spLocks/>
          </p:cNvSpPr>
          <p:nvPr/>
        </p:nvSpPr>
        <p:spPr>
          <a:xfrm>
            <a:off x="4023360" y="3308258"/>
            <a:ext cx="4747980" cy="5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Courtesy: Tasmin </a:t>
            </a:r>
            <a:r>
              <a:rPr lang="en-US" dirty="0" err="1"/>
              <a:t>Sanjida</a:t>
            </a:r>
            <a:r>
              <a:rPr lang="en-US" dirty="0"/>
              <a:t> Mam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What will happen?</a:t>
            </a:r>
            <a:endParaRPr b="1"/>
          </a:p>
        </p:txBody>
      </p:sp>
      <p:sp>
        <p:nvSpPr>
          <p:cNvPr id="271" name="Google Shape;271;p47"/>
          <p:cNvSpPr/>
          <p:nvPr/>
        </p:nvSpPr>
        <p:spPr>
          <a:xfrm>
            <a:off x="1495525" y="1063225"/>
            <a:ext cx="6761700" cy="150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a=10, b=20;</a:t>
            </a:r>
            <a:endParaRPr/>
          </a:p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if(a &lt; b) </a:t>
            </a:r>
            <a:endParaRPr/>
          </a:p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printf(“This line will print.”);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1790700" y="2857500"/>
            <a:ext cx="6082200" cy="12711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line will print.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What will happen?</a:t>
            </a:r>
            <a:endParaRPr b="1"/>
          </a:p>
        </p:txBody>
      </p:sp>
      <p:sp>
        <p:nvSpPr>
          <p:cNvPr id="279" name="Google Shape;279;p48"/>
          <p:cNvSpPr/>
          <p:nvPr/>
        </p:nvSpPr>
        <p:spPr>
          <a:xfrm>
            <a:off x="1126975" y="1063225"/>
            <a:ext cx="7559700" cy="143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a=10, b=20;</a:t>
            </a:r>
            <a:endParaRPr/>
          </a:p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 a &gt; b) </a:t>
            </a:r>
            <a:endParaRPr/>
          </a:p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printf(“This line will print.”);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1790700" y="2857500"/>
            <a:ext cx="6019800" cy="8001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82" name="Google Shape;282;p48"/>
          <p:cNvSpPr/>
          <p:nvPr/>
        </p:nvSpPr>
        <p:spPr>
          <a:xfrm>
            <a:off x="3009900" y="3418850"/>
            <a:ext cx="3581400" cy="59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Nothing!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What will happen?</a:t>
            </a:r>
            <a:endParaRPr b="1"/>
          </a:p>
        </p:txBody>
      </p:sp>
      <p:sp>
        <p:nvSpPr>
          <p:cNvPr id="288" name="Google Shape;288;p49"/>
          <p:cNvSpPr/>
          <p:nvPr/>
        </p:nvSpPr>
        <p:spPr>
          <a:xfrm>
            <a:off x="1981200" y="1257300"/>
            <a:ext cx="5638800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a=10, b=20;</a:t>
            </a:r>
            <a:endParaRPr/>
          </a:p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printf(“%d”, a&lt;=b);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9"/>
          <p:cNvSpPr/>
          <p:nvPr/>
        </p:nvSpPr>
        <p:spPr>
          <a:xfrm>
            <a:off x="1790700" y="2857500"/>
            <a:ext cx="6019800" cy="8001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>
            <a:spLocks noGrp="1"/>
          </p:cNvSpPr>
          <p:nvPr>
            <p:ph type="title"/>
          </p:nvPr>
        </p:nvSpPr>
        <p:spPr>
          <a:xfrm>
            <a:off x="304800" y="205978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</a:pPr>
            <a:r>
              <a:rPr lang="en" sz="6000" b="1">
                <a:solidFill>
                  <a:srgbClr val="C00000"/>
                </a:solidFill>
              </a:rPr>
              <a:t>ADD THE else!</a:t>
            </a:r>
            <a:endParaRPr sz="6000" b="1">
              <a:solidFill>
                <a:srgbClr val="C00000"/>
              </a:solidFill>
            </a:endParaRPr>
          </a:p>
        </p:txBody>
      </p:sp>
      <p:sp>
        <p:nvSpPr>
          <p:cNvPr id="296" name="Google Shape;296;p5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We can add </a:t>
            </a:r>
            <a:r>
              <a:rPr lang="en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statement to the if.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if…else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statement is an extension of the simple if statement.</a:t>
            </a:r>
            <a:endParaRPr/>
          </a:p>
          <a:p>
            <a:pPr marL="22860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98" name="Google Shape;298;p50"/>
          <p:cNvSpPr/>
          <p:nvPr/>
        </p:nvSpPr>
        <p:spPr>
          <a:xfrm>
            <a:off x="3229675" y="2114560"/>
            <a:ext cx="49722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(test expression)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True-block statement(s)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False-block statement(s)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x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if(Conditions){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 ------------------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 -----------------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-----------------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>
            <a:spLocks noGrp="1"/>
          </p:cNvSpPr>
          <p:nvPr>
            <p:ph type="title"/>
          </p:nvPr>
        </p:nvSpPr>
        <p:spPr>
          <a:xfrm>
            <a:off x="304800" y="205978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" b="1">
                <a:solidFill>
                  <a:srgbClr val="C00000"/>
                </a:solidFill>
              </a:rPr>
              <a:t>ADD THE </a:t>
            </a:r>
            <a:r>
              <a:rPr lang="en" b="1">
                <a:solidFill>
                  <a:srgbClr val="0070C0"/>
                </a:solidFill>
              </a:rPr>
              <a:t>else</a:t>
            </a:r>
            <a:r>
              <a:rPr lang="en" b="1">
                <a:solidFill>
                  <a:srgbClr val="C00000"/>
                </a:solidFill>
              </a:rPr>
              <a:t>!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310" name="Google Shape;310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857250"/>
            <a:ext cx="8610600" cy="32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2">
            <a:hlinkClick r:id="rId4"/>
          </p:cNvPr>
          <p:cNvSpPr txBox="1"/>
          <p:nvPr/>
        </p:nvSpPr>
        <p:spPr>
          <a:xfrm>
            <a:off x="609600" y="4286250"/>
            <a:ext cx="693420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Which number is greater?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96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 b="1">
                <a:solidFill>
                  <a:srgbClr val="CC0000"/>
                </a:solidFill>
              </a:rPr>
              <a:t>Program that will decide whether a number is positive or not.</a:t>
            </a:r>
            <a:endParaRPr sz="3300" b="1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3"/>
          <p:cNvSpPr txBox="1"/>
          <p:nvPr/>
        </p:nvSpPr>
        <p:spPr>
          <a:xfrm>
            <a:off x="405900" y="1837350"/>
            <a:ext cx="7637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How do you understand if a number is positive or negative?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225" y="2571750"/>
            <a:ext cx="3029038" cy="18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>
            <a:spLocks noGrp="1"/>
          </p:cNvSpPr>
          <p:nvPr>
            <p:ph type="title"/>
          </p:nvPr>
        </p:nvSpPr>
        <p:spPr>
          <a:xfrm>
            <a:off x="457200" y="205969"/>
            <a:ext cx="8229600" cy="224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 b="1">
                <a:solidFill>
                  <a:srgbClr val="CC0000"/>
                </a:solidFill>
              </a:rPr>
              <a:t>Program that will decide whether a number is positive or not.</a:t>
            </a:r>
            <a:endParaRPr sz="3300" b="1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Positive if  Number&gt;0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Negative if Number &lt;0</a:t>
            </a:r>
            <a:endParaRPr/>
          </a:p>
        </p:txBody>
      </p:sp>
      <p:sp>
        <p:nvSpPr>
          <p:cNvPr id="326" name="Google Shape;326;p54"/>
          <p:cNvSpPr txBox="1"/>
          <p:nvPr/>
        </p:nvSpPr>
        <p:spPr>
          <a:xfrm>
            <a:off x="1143000" y="2991025"/>
            <a:ext cx="802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457200" y="205969"/>
            <a:ext cx="8229600" cy="224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CC0000"/>
                </a:solidFill>
              </a:rPr>
              <a:t>Program that will decide whether a number is positive or not.</a:t>
            </a:r>
            <a:endParaRPr sz="3300" b="1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74" y="1234000"/>
            <a:ext cx="4860375" cy="39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700" y="3252188"/>
            <a:ext cx="3886200" cy="8667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6" descr="C:\Users\Tomal\Downloads\images (5).jpg"/>
          <p:cNvPicPr preferRelativeResize="0"/>
          <p:nvPr/>
        </p:nvPicPr>
        <p:blipFill rotWithShape="1">
          <a:blip r:embed="rId3">
            <a:alphaModFix/>
          </a:blip>
          <a:srcRect l="8742" r="8197" b="12726"/>
          <a:stretch/>
        </p:blipFill>
        <p:spPr>
          <a:xfrm>
            <a:off x="5679930" y="1551948"/>
            <a:ext cx="2133600" cy="303195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6"/>
          <p:cNvSpPr txBox="1">
            <a:spLocks noGrp="1"/>
          </p:cNvSpPr>
          <p:nvPr>
            <p:ph type="title"/>
          </p:nvPr>
        </p:nvSpPr>
        <p:spPr>
          <a:xfrm>
            <a:off x="304800" y="205978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</a:pPr>
            <a:r>
              <a:rPr lang="en" sz="6000" b="1">
                <a:solidFill>
                  <a:srgbClr val="C00000"/>
                </a:solidFill>
              </a:rPr>
              <a:t>Remember!!!</a:t>
            </a:r>
            <a:endParaRPr sz="6000" b="1">
              <a:solidFill>
                <a:srgbClr val="C00000"/>
              </a:solidFill>
            </a:endParaRPr>
          </a:p>
        </p:txBody>
      </p:sp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 result/value produce by the relational and logical operators is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" sz="28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solidFill>
                <a:srgbClr val="E36C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2800"/>
              <a:buChar char="•"/>
            </a:pPr>
            <a:r>
              <a:rPr lang="en" sz="28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produce 1 for true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2800"/>
              <a:buChar char="•"/>
            </a:pPr>
            <a:r>
              <a:rPr lang="en" sz="28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0 for false.</a:t>
            </a:r>
            <a:endParaRPr/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b="1">
              <a:solidFill>
                <a:srgbClr val="E36C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" sz="2800" b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Should Tani buy this?</a:t>
            </a:r>
            <a:endParaRPr sz="2800" b="1">
              <a:solidFill>
                <a:srgbClr val="E36C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b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Should they buy this?</a:t>
            </a:r>
            <a:endParaRPr b="1">
              <a:solidFill>
                <a:srgbClr val="E36C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b="1">
              <a:solidFill>
                <a:srgbClr val="E36C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56" descr="C:\Users\Tomal\Downloads\best-friends-cartoon-14997041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2000250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6" descr="C:\Users\Tomal\Downloads\images (6)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3336" y="2057400"/>
            <a:ext cx="2810092" cy="228970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304800" y="205978"/>
            <a:ext cx="8610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Program Control Statements</a:t>
            </a:r>
            <a:endParaRPr b="1"/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8610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Char char="•"/>
            </a:pPr>
            <a:r>
              <a:rPr lang="en" b="1">
                <a:solidFill>
                  <a:schemeClr val="folHlink"/>
                </a:solidFill>
              </a:rPr>
              <a:t>Control statements</a:t>
            </a:r>
            <a:r>
              <a:rPr lang="en"/>
              <a:t> control the flow of execution in a program or function.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There are three kinds of execution flow:</a:t>
            </a:r>
            <a:endParaRPr/>
          </a:p>
          <a:p>
            <a:pPr marL="977900" lvl="1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Char char="–"/>
            </a:pPr>
            <a:r>
              <a:rPr lang="en" b="1">
                <a:solidFill>
                  <a:schemeClr val="folHlink"/>
                </a:solidFill>
              </a:rPr>
              <a:t>Sequence</a:t>
            </a:r>
            <a:r>
              <a:rPr lang="en"/>
              <a:t>: </a:t>
            </a:r>
            <a:endParaRPr/>
          </a:p>
          <a:p>
            <a:pPr marL="97790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the execution of the program is sequential.</a:t>
            </a:r>
            <a:endParaRPr/>
          </a:p>
          <a:p>
            <a:pPr marL="977900" lvl="1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Char char="–"/>
            </a:pPr>
            <a:r>
              <a:rPr lang="en" b="1">
                <a:solidFill>
                  <a:schemeClr val="folHlink"/>
                </a:solidFill>
              </a:rPr>
              <a:t>Selection</a:t>
            </a:r>
            <a:r>
              <a:rPr lang="en"/>
              <a:t>: </a:t>
            </a:r>
            <a:endParaRPr/>
          </a:p>
          <a:p>
            <a:pPr marL="97790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A control structure which chooses alternative to execute.</a:t>
            </a:r>
            <a:endParaRPr/>
          </a:p>
          <a:p>
            <a:pPr marL="977900" lvl="1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Char char="–"/>
            </a:pPr>
            <a:r>
              <a:rPr lang="en" b="1">
                <a:solidFill>
                  <a:schemeClr val="folHlink"/>
                </a:solidFill>
              </a:rPr>
              <a:t>Repetition</a:t>
            </a:r>
            <a:r>
              <a:rPr lang="en"/>
              <a:t>:</a:t>
            </a:r>
            <a:endParaRPr/>
          </a:p>
          <a:p>
            <a:pPr marL="977900" lvl="2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A control structure which repeats a group of statements.</a:t>
            </a:r>
            <a:endParaRPr/>
          </a:p>
        </p:txBody>
      </p:sp>
      <p:sp>
        <p:nvSpPr>
          <p:cNvPr id="215" name="Google Shape;215;p39"/>
          <p:cNvSpPr txBox="1"/>
          <p:nvPr/>
        </p:nvSpPr>
        <p:spPr>
          <a:xfrm>
            <a:off x="609600" y="3028950"/>
            <a:ext cx="8077200" cy="969496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96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CC0000"/>
                </a:solidFill>
              </a:rPr>
              <a:t>Program that will decide whether a number is positive or not or neither positive nor negative.</a:t>
            </a:r>
            <a:endParaRPr sz="3300" b="1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7"/>
          <p:cNvSpPr txBox="1"/>
          <p:nvPr/>
        </p:nvSpPr>
        <p:spPr>
          <a:xfrm>
            <a:off x="405900" y="1837350"/>
            <a:ext cx="763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475" y="1625175"/>
            <a:ext cx="3029038" cy="18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356" name="Google Shape;356;p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if(Conditions){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 ------------------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else if(Conditions){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-----------------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>
            <a:spLocks noGrp="1"/>
          </p:cNvSpPr>
          <p:nvPr>
            <p:ph type="title"/>
          </p:nvPr>
        </p:nvSpPr>
        <p:spPr>
          <a:xfrm>
            <a:off x="342899" y="130969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" b="1">
                <a:solidFill>
                  <a:srgbClr val="0070C0"/>
                </a:solidFill>
              </a:rPr>
              <a:t>if…else</a:t>
            </a:r>
            <a:r>
              <a:rPr lang="en" b="1">
                <a:solidFill>
                  <a:srgbClr val="C00000"/>
                </a:solidFill>
              </a:rPr>
              <a:t> Ladder!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62" name="Google Shape;362;p59">
            <a:hlinkClick r:id="rId3"/>
          </p:cNvPr>
          <p:cNvSpPr txBox="1"/>
          <p:nvPr/>
        </p:nvSpPr>
        <p:spPr>
          <a:xfrm>
            <a:off x="1990724" y="4487219"/>
            <a:ext cx="501967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Which number is greater?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64" name="Google Shape;364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6800" y="829619"/>
            <a:ext cx="746760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>
            <a:spLocks noGrp="1"/>
          </p:cNvSpPr>
          <p:nvPr>
            <p:ph type="title"/>
          </p:nvPr>
        </p:nvSpPr>
        <p:spPr>
          <a:xfrm>
            <a:off x="381000" y="22253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" b="1">
                <a:solidFill>
                  <a:srgbClr val="0070C0"/>
                </a:solidFill>
              </a:rPr>
              <a:t>if…else</a:t>
            </a:r>
            <a:r>
              <a:rPr lang="en" b="1">
                <a:solidFill>
                  <a:srgbClr val="C00000"/>
                </a:solidFill>
              </a:rPr>
              <a:t> Ladder!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71" name="Google Shape;37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72" name="Google Shape;37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819079"/>
            <a:ext cx="7162800" cy="438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>
            <a:spLocks noGrp="1"/>
          </p:cNvSpPr>
          <p:nvPr>
            <p:ph type="title"/>
          </p:nvPr>
        </p:nvSpPr>
        <p:spPr>
          <a:xfrm>
            <a:off x="457200" y="205969"/>
            <a:ext cx="8229600" cy="224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CC0000"/>
                </a:solidFill>
              </a:rPr>
              <a:t>Program that will decide whether a number is positive or not.</a:t>
            </a:r>
            <a:endParaRPr sz="3300" b="1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8" name="Google Shape;3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" y="1116300"/>
            <a:ext cx="6166151" cy="36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525" y="854675"/>
            <a:ext cx="5753100" cy="942975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>
            <a:spLocks noGrp="1"/>
          </p:cNvSpPr>
          <p:nvPr>
            <p:ph type="title"/>
          </p:nvPr>
        </p:nvSpPr>
        <p:spPr>
          <a:xfrm>
            <a:off x="342899" y="130969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" b="1">
                <a:solidFill>
                  <a:srgbClr val="C00000"/>
                </a:solidFill>
              </a:rPr>
              <a:t>Nested </a:t>
            </a:r>
            <a:r>
              <a:rPr lang="en" b="1">
                <a:solidFill>
                  <a:srgbClr val="0070C0"/>
                </a:solidFill>
              </a:rPr>
              <a:t>if…else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385" name="Google Shape;385;p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86" name="Google Shape;38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900113"/>
            <a:ext cx="56388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>
            <a:spLocks noGrp="1"/>
          </p:cNvSpPr>
          <p:nvPr>
            <p:ph type="title"/>
          </p:nvPr>
        </p:nvSpPr>
        <p:spPr>
          <a:xfrm>
            <a:off x="342899" y="130969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" b="1">
                <a:solidFill>
                  <a:srgbClr val="C00000"/>
                </a:solidFill>
              </a:rPr>
              <a:t>Nested </a:t>
            </a:r>
            <a:r>
              <a:rPr lang="en" b="1">
                <a:solidFill>
                  <a:srgbClr val="0070C0"/>
                </a:solidFill>
              </a:rPr>
              <a:t>if…else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392" name="Google Shape;392;p6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93" name="Google Shape;39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725090"/>
            <a:ext cx="4876800" cy="419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98" y="1200150"/>
            <a:ext cx="4104102" cy="281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 to find the greatest digit from three digits</a:t>
            </a:r>
            <a:endParaRPr sz="3000">
              <a:solidFill>
                <a:srgbClr val="C00000"/>
              </a:solidFill>
            </a:endParaRPr>
          </a:p>
        </p:txBody>
      </p:sp>
      <p:pic>
        <p:nvPicPr>
          <p:cNvPr id="400" name="Google Shape;40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475" y="1625175"/>
            <a:ext cx="3029038" cy="18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 to find the greatest digit from three digits</a:t>
            </a:r>
            <a:endParaRPr sz="3000">
              <a:solidFill>
                <a:srgbClr val="C00000"/>
              </a:solidFill>
            </a:endParaRPr>
          </a:p>
        </p:txBody>
      </p:sp>
      <p:sp>
        <p:nvSpPr>
          <p:cNvPr id="406" name="Google Shape;406;p65"/>
          <p:cNvSpPr txBox="1"/>
          <p:nvPr/>
        </p:nvSpPr>
        <p:spPr>
          <a:xfrm>
            <a:off x="950700" y="1532900"/>
            <a:ext cx="6628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a,b,c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bigger: a&gt;b &amp; a&gt;c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bigger: b&gt;a &amp; b&gt;c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c is bigger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 to find the greatest digit from three digits</a:t>
            </a:r>
            <a:endParaRPr sz="3000">
              <a:solidFill>
                <a:srgbClr val="C00000"/>
              </a:solidFill>
            </a:endParaRPr>
          </a:p>
        </p:txBody>
      </p:sp>
      <p:sp>
        <p:nvSpPr>
          <p:cNvPr id="412" name="Google Shape;412;p66"/>
          <p:cNvSpPr txBox="1"/>
          <p:nvPr/>
        </p:nvSpPr>
        <p:spPr>
          <a:xfrm>
            <a:off x="1399375" y="1837350"/>
            <a:ext cx="77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6"/>
          <p:cNvSpPr txBox="1"/>
          <p:nvPr/>
        </p:nvSpPr>
        <p:spPr>
          <a:xfrm>
            <a:off x="376475" y="1436725"/>
            <a:ext cx="8615400" cy="6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 dig1, dig2, dig3;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printf("Enter three numbers: ");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scanf("%d%d%d", &amp;dig1, &amp;dig2, &amp;dig3);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if(dig1 &gt; dig2){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if(dig1 &gt; dig3){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printf("dig1 is the maximum");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else{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printf("dig3 is the maximum");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if(dig2 &gt; dig3)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printf("dig2 is the maximum");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printf("dig3 is the maximum");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304800" y="205978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Decision Making Statement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8229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" sz="2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" sz="2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Conditional operator statement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" sz="2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/>
          </a:p>
          <a:p>
            <a:pPr marL="342900" lvl="0" indent="-165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40"/>
          <p:cNvSpPr/>
          <p:nvPr/>
        </p:nvSpPr>
        <p:spPr>
          <a:xfrm>
            <a:off x="914400" y="3886200"/>
            <a:ext cx="7772400" cy="8810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also known as control statements.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7"/>
          <p:cNvSpPr txBox="1">
            <a:spLocks noGrp="1"/>
          </p:cNvSpPr>
          <p:nvPr>
            <p:ph type="title"/>
          </p:nvPr>
        </p:nvSpPr>
        <p:spPr>
          <a:xfrm>
            <a:off x="342899" y="130969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" b="1">
                <a:solidFill>
                  <a:srgbClr val="C00000"/>
                </a:solidFill>
              </a:rPr>
              <a:t>Nested </a:t>
            </a:r>
            <a:r>
              <a:rPr lang="en" b="1">
                <a:solidFill>
                  <a:srgbClr val="0070C0"/>
                </a:solidFill>
              </a:rPr>
              <a:t>if…else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419" name="Google Shape;419;p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20" name="Google Shape;420;p67"/>
          <p:cNvSpPr/>
          <p:nvPr/>
        </p:nvSpPr>
        <p:spPr>
          <a:xfrm>
            <a:off x="609600" y="1085850"/>
            <a:ext cx="7848600" cy="36004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Problem!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commercial bank has introduced an incentive policy of giving bonus to all its deposit holders.  The policy is as follows: A bonus of 2  per cent of the balance held on 31</a:t>
            </a:r>
            <a:r>
              <a:rPr lang="en" sz="2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December is given to every one, irrespective of their balance, and 5 per cent is given to female account holders if their balance is more than Tk. 50,000.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>
            <a:spLocks noGrp="1"/>
          </p:cNvSpPr>
          <p:nvPr>
            <p:ph type="title"/>
          </p:nvPr>
        </p:nvSpPr>
        <p:spPr>
          <a:xfrm>
            <a:off x="342899" y="130969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" b="1">
                <a:solidFill>
                  <a:srgbClr val="C00000"/>
                </a:solidFill>
              </a:rPr>
              <a:t>Nested </a:t>
            </a:r>
            <a:r>
              <a:rPr lang="en" b="1">
                <a:solidFill>
                  <a:srgbClr val="0070C0"/>
                </a:solidFill>
              </a:rPr>
              <a:t>if…else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426" name="Google Shape;426;p6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27" name="Google Shape;427;p68"/>
          <p:cNvSpPr/>
          <p:nvPr/>
        </p:nvSpPr>
        <p:spPr>
          <a:xfrm>
            <a:off x="609600" y="1085850"/>
            <a:ext cx="7848600" cy="36004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Problem!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commercial bank has introduced an incentive policy of giving bonus to all its deposit holders.  The policy is as follows: </a:t>
            </a:r>
            <a:r>
              <a:rPr lang="en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bonus of 2  per cent of the balance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held on 31</a:t>
            </a:r>
            <a:r>
              <a:rPr lang="en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December is given </a:t>
            </a:r>
            <a:r>
              <a:rPr lang="en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 every one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inspective of their balance, and </a:t>
            </a:r>
            <a:r>
              <a:rPr lang="e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 per cent is given to female account holders if their balance is more than Tk. 50,000.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7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Conditional Operators</a:t>
            </a:r>
            <a:endParaRPr b="1"/>
          </a:p>
        </p:txBody>
      </p:sp>
      <p:sp>
        <p:nvSpPr>
          <p:cNvPr id="433" name="Google Shape;433;p69"/>
          <p:cNvSpPr/>
          <p:nvPr/>
        </p:nvSpPr>
        <p:spPr>
          <a:xfrm>
            <a:off x="2209800" y="1657350"/>
            <a:ext cx="4267200" cy="57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exp1 ? exp2 : exp3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69"/>
          <p:cNvSpPr/>
          <p:nvPr/>
        </p:nvSpPr>
        <p:spPr>
          <a:xfrm>
            <a:off x="2133600" y="2971800"/>
            <a:ext cx="4267200" cy="571500"/>
          </a:xfrm>
          <a:prstGeom prst="frame">
            <a:avLst>
              <a:gd name="adj1" fmla="val 125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discuss it in slide 5!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The Conditional Operator </a:t>
            </a:r>
            <a:endParaRPr b="1"/>
          </a:p>
        </p:txBody>
      </p:sp>
      <p:sp>
        <p:nvSpPr>
          <p:cNvPr id="440" name="Google Shape;440;p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the conditional operator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A conditional expression is written in the form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41" name="Google Shape;441;p70"/>
          <p:cNvSpPr/>
          <p:nvPr/>
        </p:nvSpPr>
        <p:spPr>
          <a:xfrm>
            <a:off x="5715000" y="1168003"/>
            <a:ext cx="1371600" cy="514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(?  : )</a:t>
            </a:r>
            <a:endParaRPr sz="2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70"/>
          <p:cNvSpPr/>
          <p:nvPr/>
        </p:nvSpPr>
        <p:spPr>
          <a:xfrm>
            <a:off x="1447800" y="2795588"/>
            <a:ext cx="70866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 1  ?  expression 2  :  expression 3</a:t>
            </a:r>
            <a:endParaRPr/>
          </a:p>
        </p:txBody>
      </p:sp>
      <p:sp>
        <p:nvSpPr>
          <p:cNvPr id="443" name="Google Shape;443;p70"/>
          <p:cNvSpPr/>
          <p:nvPr/>
        </p:nvSpPr>
        <p:spPr>
          <a:xfrm>
            <a:off x="1676400" y="2911673"/>
            <a:ext cx="2057400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70"/>
          <p:cNvSpPr/>
          <p:nvPr/>
        </p:nvSpPr>
        <p:spPr>
          <a:xfrm>
            <a:off x="1657350" y="3618309"/>
            <a:ext cx="2000250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70"/>
          <p:cNvSpPr/>
          <p:nvPr/>
        </p:nvSpPr>
        <p:spPr>
          <a:xfrm>
            <a:off x="4152900" y="3660576"/>
            <a:ext cx="1652588" cy="3399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70"/>
          <p:cNvSpPr/>
          <p:nvPr/>
        </p:nvSpPr>
        <p:spPr>
          <a:xfrm>
            <a:off x="4076700" y="2911673"/>
            <a:ext cx="1943100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70"/>
          <p:cNvSpPr/>
          <p:nvPr/>
        </p:nvSpPr>
        <p:spPr>
          <a:xfrm>
            <a:off x="6400800" y="3679032"/>
            <a:ext cx="1524000" cy="3214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70"/>
          <p:cNvSpPr/>
          <p:nvPr/>
        </p:nvSpPr>
        <p:spPr>
          <a:xfrm>
            <a:off x="6305550" y="2911673"/>
            <a:ext cx="1943100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7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The Conditional Operator </a:t>
            </a:r>
            <a:endParaRPr b="1"/>
          </a:p>
        </p:txBody>
      </p:sp>
      <p:sp>
        <p:nvSpPr>
          <p:cNvPr id="455" name="Google Shape;455;p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 </a:t>
            </a:r>
            <a:endParaRPr/>
          </a:p>
        </p:txBody>
      </p:sp>
      <p:sp>
        <p:nvSpPr>
          <p:cNvPr id="456" name="Google Shape;456;p71"/>
          <p:cNvSpPr/>
          <p:nvPr/>
        </p:nvSpPr>
        <p:spPr>
          <a:xfrm>
            <a:off x="1752600" y="2904767"/>
            <a:ext cx="5638800" cy="685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+ b) &gt;= 13  ?  a = 100  :  a = 1000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71"/>
          <p:cNvSpPr/>
          <p:nvPr/>
        </p:nvSpPr>
        <p:spPr>
          <a:xfrm>
            <a:off x="2044713" y="3028950"/>
            <a:ext cx="1841487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71"/>
          <p:cNvSpPr/>
          <p:nvPr/>
        </p:nvSpPr>
        <p:spPr>
          <a:xfrm>
            <a:off x="1885950" y="3714750"/>
            <a:ext cx="2000250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71"/>
          <p:cNvSpPr/>
          <p:nvPr/>
        </p:nvSpPr>
        <p:spPr>
          <a:xfrm>
            <a:off x="1905907" y="4424660"/>
            <a:ext cx="1652588" cy="3399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71"/>
          <p:cNvSpPr/>
          <p:nvPr/>
        </p:nvSpPr>
        <p:spPr>
          <a:xfrm>
            <a:off x="4279887" y="3028950"/>
            <a:ext cx="1206513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71"/>
          <p:cNvPicPr preferRelativeResize="0"/>
          <p:nvPr/>
        </p:nvPicPr>
        <p:blipFill rotWithShape="1">
          <a:blip r:embed="rId3">
            <a:alphaModFix/>
          </a:blip>
          <a:srcRect l="21302" t="34375" r="48829" b="29167"/>
          <a:stretch/>
        </p:blipFill>
        <p:spPr>
          <a:xfrm>
            <a:off x="2895600" y="986313"/>
            <a:ext cx="3886200" cy="1600200"/>
          </a:xfrm>
          <a:prstGeom prst="rect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62" name="Google Shape;462;p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The Conditional Operator </a:t>
            </a:r>
            <a:endParaRPr b="1"/>
          </a:p>
        </p:txBody>
      </p:sp>
      <p:sp>
        <p:nvSpPr>
          <p:cNvPr id="468" name="Google Shape;468;p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69" name="Google Shape;469;p72"/>
          <p:cNvSpPr/>
          <p:nvPr/>
        </p:nvSpPr>
        <p:spPr>
          <a:xfrm>
            <a:off x="1752600" y="2904767"/>
            <a:ext cx="5638800" cy="685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(a+b)&lt;13  ?  100  :  1000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72"/>
          <p:cNvSpPr/>
          <p:nvPr/>
        </p:nvSpPr>
        <p:spPr>
          <a:xfrm>
            <a:off x="3018972" y="3028950"/>
            <a:ext cx="1405232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72"/>
          <p:cNvSpPr/>
          <p:nvPr/>
        </p:nvSpPr>
        <p:spPr>
          <a:xfrm>
            <a:off x="1885950" y="3714750"/>
            <a:ext cx="2000250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72"/>
          <p:cNvSpPr/>
          <p:nvPr/>
        </p:nvSpPr>
        <p:spPr>
          <a:xfrm>
            <a:off x="1905907" y="4424660"/>
            <a:ext cx="1652588" cy="3399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72"/>
          <p:cNvSpPr/>
          <p:nvPr/>
        </p:nvSpPr>
        <p:spPr>
          <a:xfrm>
            <a:off x="5799128" y="3019067"/>
            <a:ext cx="906472" cy="4572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72"/>
          <p:cNvPicPr preferRelativeResize="0"/>
          <p:nvPr/>
        </p:nvPicPr>
        <p:blipFill rotWithShape="1">
          <a:blip r:embed="rId3">
            <a:alphaModFix/>
          </a:blip>
          <a:srcRect l="21302" t="34375" r="48829" b="29167"/>
          <a:stretch/>
        </p:blipFill>
        <p:spPr>
          <a:xfrm>
            <a:off x="2895600" y="986313"/>
            <a:ext cx="3886200" cy="1600200"/>
          </a:xfrm>
          <a:prstGeom prst="rect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5" name="Google Shape;475;p7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>
            <a:spLocks noGrp="1"/>
          </p:cNvSpPr>
          <p:nvPr>
            <p:ph type="title"/>
          </p:nvPr>
        </p:nvSpPr>
        <p:spPr>
          <a:xfrm>
            <a:off x="773723" y="387961"/>
            <a:ext cx="7737231" cy="8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985" b="1"/>
              <a:t>SELECT ALTERNATIVE WITH THE </a:t>
            </a:r>
            <a:r>
              <a:rPr lang="en" sz="4985" b="1">
                <a:solidFill>
                  <a:srgbClr val="FF0000"/>
                </a:solidFill>
              </a:rPr>
              <a:t>switch </a:t>
            </a:r>
            <a:r>
              <a:rPr lang="en" sz="4985" b="1"/>
              <a:t>STATEMENT</a:t>
            </a:r>
            <a:endParaRPr/>
          </a:p>
        </p:txBody>
      </p:sp>
      <p:sp>
        <p:nvSpPr>
          <p:cNvPr id="481" name="Google Shape;481;p73"/>
          <p:cNvSpPr txBox="1">
            <a:spLocks noGrp="1"/>
          </p:cNvSpPr>
          <p:nvPr>
            <p:ph type="body" idx="1"/>
          </p:nvPr>
        </p:nvSpPr>
        <p:spPr>
          <a:xfrm>
            <a:off x="773723" y="1516673"/>
            <a:ext cx="7807569" cy="321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85"/>
              <a:buChar char="•"/>
            </a:pPr>
            <a:r>
              <a:rPr lang="en" sz="2585" b="1"/>
              <a:t>If</a:t>
            </a:r>
            <a:r>
              <a:rPr lang="en" sz="2585"/>
              <a:t> is good for choosing between two alternatives</a:t>
            </a:r>
            <a:endParaRPr/>
          </a:p>
          <a:p>
            <a:pPr marL="342900" lvl="0" indent="-342900" algn="l" rtl="0">
              <a:spcBef>
                <a:spcPts val="2216"/>
              </a:spcBef>
              <a:spcAft>
                <a:spcPts val="0"/>
              </a:spcAft>
              <a:buClr>
                <a:schemeClr val="dk1"/>
              </a:buClr>
              <a:buSzPts val="2585"/>
              <a:buChar char="•"/>
            </a:pPr>
            <a:r>
              <a:rPr lang="en" sz="2585"/>
              <a:t>When several alternatives are needed we should use </a:t>
            </a:r>
            <a:r>
              <a:rPr lang="en" sz="2585" b="1"/>
              <a:t>switch </a:t>
            </a:r>
            <a:r>
              <a:rPr lang="en" sz="2585"/>
              <a:t>statement</a:t>
            </a:r>
            <a:r>
              <a:rPr lang="en" sz="2585" b="1"/>
              <a:t>.</a:t>
            </a:r>
            <a:endParaRPr/>
          </a:p>
          <a:p>
            <a:pPr marL="342900" lvl="0" indent="-342900" algn="l" rtl="0">
              <a:spcBef>
                <a:spcPts val="2216"/>
              </a:spcBef>
              <a:spcAft>
                <a:spcPts val="0"/>
              </a:spcAft>
              <a:buClr>
                <a:schemeClr val="dk1"/>
              </a:buClr>
              <a:buSzPts val="2585"/>
              <a:buChar char="•"/>
            </a:pPr>
            <a:r>
              <a:rPr lang="en" sz="2585" b="1"/>
              <a:t>switch</a:t>
            </a:r>
            <a:r>
              <a:rPr lang="en" sz="2585"/>
              <a:t> is C’s multiple selection statement.</a:t>
            </a:r>
            <a:endParaRPr/>
          </a:p>
          <a:p>
            <a:pPr marL="342900" lvl="0" indent="-342900" algn="l" rtl="0">
              <a:spcBef>
                <a:spcPts val="2216"/>
              </a:spcBef>
              <a:spcAft>
                <a:spcPts val="0"/>
              </a:spcAft>
              <a:buClr>
                <a:schemeClr val="dk1"/>
              </a:buClr>
              <a:buSzPts val="2585"/>
              <a:buChar char="•"/>
            </a:pPr>
            <a:r>
              <a:rPr lang="en" sz="2585"/>
              <a:t>Use to select one of several alternative paths in program execution</a:t>
            </a:r>
            <a:endParaRPr/>
          </a:p>
          <a:p>
            <a:pPr marL="342900" lvl="0" indent="-131889" algn="l" rtl="0">
              <a:spcBef>
                <a:spcPts val="1773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</a:pPr>
            <a:endParaRPr sz="3323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4"/>
          <p:cNvSpPr txBox="1">
            <a:spLocks noGrp="1"/>
          </p:cNvSpPr>
          <p:nvPr>
            <p:ph type="title"/>
          </p:nvPr>
        </p:nvSpPr>
        <p:spPr>
          <a:xfrm>
            <a:off x="773723" y="387961"/>
            <a:ext cx="7737231" cy="70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5"/>
              <a:buFont typeface="Calibri"/>
              <a:buNone/>
            </a:pPr>
            <a:r>
              <a:rPr lang="en" sz="4985" b="1"/>
              <a:t>How it works?</a:t>
            </a:r>
            <a:endParaRPr/>
          </a:p>
        </p:txBody>
      </p:sp>
      <p:pic>
        <p:nvPicPr>
          <p:cNvPr id="487" name="Google Shape;487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370" y="1200150"/>
            <a:ext cx="3798277" cy="35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4"/>
          <p:cNvSpPr/>
          <p:nvPr/>
        </p:nvSpPr>
        <p:spPr>
          <a:xfrm>
            <a:off x="5539154" y="1200150"/>
            <a:ext cx="3152043" cy="107815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215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" sz="221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successively tested against a list of integer or character constants.</a:t>
            </a:r>
            <a:endParaRPr/>
          </a:p>
        </p:txBody>
      </p:sp>
      <p:sp>
        <p:nvSpPr>
          <p:cNvPr id="489" name="Google Shape;489;p74"/>
          <p:cNvSpPr/>
          <p:nvPr/>
        </p:nvSpPr>
        <p:spPr>
          <a:xfrm>
            <a:off x="5539154" y="2533833"/>
            <a:ext cx="3310304" cy="107815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match is found, the statement sequence associated with that match is executed.</a:t>
            </a:r>
            <a:endParaRPr/>
          </a:p>
        </p:txBody>
      </p:sp>
      <p:sp>
        <p:nvSpPr>
          <p:cNvPr id="490" name="Google Shape;490;p74"/>
          <p:cNvSpPr/>
          <p:nvPr/>
        </p:nvSpPr>
        <p:spPr>
          <a:xfrm>
            <a:off x="5539154" y="3788387"/>
            <a:ext cx="3152043" cy="107815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sequence are not blocks, not use curly braces</a:t>
            </a:r>
            <a:endParaRPr/>
          </a:p>
        </p:txBody>
      </p:sp>
      <p:cxnSp>
        <p:nvCxnSpPr>
          <p:cNvPr id="491" name="Google Shape;491;p74"/>
          <p:cNvCxnSpPr/>
          <p:nvPr/>
        </p:nvCxnSpPr>
        <p:spPr>
          <a:xfrm flipH="1">
            <a:off x="2941028" y="1562834"/>
            <a:ext cx="2598126" cy="187936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2" name="Google Shape;492;p74"/>
          <p:cNvCxnSpPr/>
          <p:nvPr/>
        </p:nvCxnSpPr>
        <p:spPr>
          <a:xfrm flipH="1">
            <a:off x="2835520" y="1562833"/>
            <a:ext cx="2703635" cy="820982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3" name="Google Shape;493;p74"/>
          <p:cNvCxnSpPr/>
          <p:nvPr/>
        </p:nvCxnSpPr>
        <p:spPr>
          <a:xfrm flipH="1">
            <a:off x="2941026" y="1574372"/>
            <a:ext cx="2584944" cy="1419409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5"/>
          <p:cNvSpPr txBox="1">
            <a:spLocks noGrp="1"/>
          </p:cNvSpPr>
          <p:nvPr>
            <p:ph type="title"/>
          </p:nvPr>
        </p:nvSpPr>
        <p:spPr>
          <a:xfrm>
            <a:off x="844061" y="228600"/>
            <a:ext cx="7737231" cy="70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5"/>
              <a:buFont typeface="Calibri"/>
              <a:buNone/>
            </a:pPr>
            <a:endParaRPr sz="4985" b="1"/>
          </a:p>
        </p:txBody>
      </p:sp>
      <p:sp>
        <p:nvSpPr>
          <p:cNvPr id="500" name="Google Shape;500;p75"/>
          <p:cNvSpPr txBox="1">
            <a:spLocks noGrp="1"/>
          </p:cNvSpPr>
          <p:nvPr>
            <p:ph type="body" idx="1"/>
          </p:nvPr>
        </p:nvSpPr>
        <p:spPr>
          <a:xfrm>
            <a:off x="6471138" y="4259873"/>
            <a:ext cx="2110154" cy="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</a:pPr>
            <a:r>
              <a:rPr lang="en" sz="2215" u="sng">
                <a:solidFill>
                  <a:schemeClr val="hlink"/>
                </a:solidFill>
                <a:hlinkClick r:id="rId3"/>
              </a:rPr>
              <a:t>Example - switch</a:t>
            </a:r>
            <a:endParaRPr sz="2215"/>
          </a:p>
        </p:txBody>
      </p:sp>
      <p:pic>
        <p:nvPicPr>
          <p:cNvPr id="501" name="Google Shape;501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08" y="506399"/>
            <a:ext cx="4431324" cy="43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6"/>
          <p:cNvSpPr txBox="1">
            <a:spLocks noGrp="1"/>
          </p:cNvSpPr>
          <p:nvPr>
            <p:ph type="title"/>
          </p:nvPr>
        </p:nvSpPr>
        <p:spPr>
          <a:xfrm>
            <a:off x="773723" y="387961"/>
            <a:ext cx="7737231" cy="70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5"/>
              <a:buFont typeface="Calibri"/>
              <a:buNone/>
            </a:pPr>
            <a:r>
              <a:rPr lang="en" sz="4985" b="1"/>
              <a:t>if vs switch</a:t>
            </a:r>
            <a:endParaRPr/>
          </a:p>
        </p:txBody>
      </p:sp>
      <p:sp>
        <p:nvSpPr>
          <p:cNvPr id="507" name="Google Shape;507;p76"/>
          <p:cNvSpPr txBox="1">
            <a:spLocks noGrp="1"/>
          </p:cNvSpPr>
          <p:nvPr>
            <p:ph type="body" idx="1"/>
          </p:nvPr>
        </p:nvSpPr>
        <p:spPr>
          <a:xfrm>
            <a:off x="773723" y="1147397"/>
            <a:ext cx="7807569" cy="358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23"/>
              <a:buChar char="•"/>
            </a:pPr>
            <a:r>
              <a:rPr lang="en" sz="3323" b="1"/>
              <a:t>switch</a:t>
            </a:r>
            <a:r>
              <a:rPr lang="en" sz="3323"/>
              <a:t> can only </a:t>
            </a:r>
            <a:r>
              <a:rPr lang="en" sz="3323">
                <a:solidFill>
                  <a:srgbClr val="FF0000"/>
                </a:solidFill>
              </a:rPr>
              <a:t>test for equality</a:t>
            </a:r>
            <a:r>
              <a:rPr lang="en" sz="3323"/>
              <a:t>, where the </a:t>
            </a:r>
            <a:r>
              <a:rPr lang="en" sz="3323" b="1"/>
              <a:t>if</a:t>
            </a:r>
            <a:r>
              <a:rPr lang="en" sz="3323"/>
              <a:t> conditional expression can be of </a:t>
            </a:r>
            <a:r>
              <a:rPr lang="en" sz="3323">
                <a:solidFill>
                  <a:srgbClr val="FF0000"/>
                </a:solidFill>
              </a:rPr>
              <a:t>any type</a:t>
            </a:r>
            <a:endParaRPr/>
          </a:p>
          <a:p>
            <a:pPr marL="342900" lvl="0" indent="-342900" algn="l" rtl="0"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323"/>
              <a:buChar char="•"/>
            </a:pPr>
            <a:r>
              <a:rPr lang="en" sz="3323" b="1"/>
              <a:t>switch</a:t>
            </a:r>
            <a:r>
              <a:rPr lang="en" sz="3323"/>
              <a:t> will work with </a:t>
            </a:r>
            <a:r>
              <a:rPr lang="en" sz="3323">
                <a:solidFill>
                  <a:srgbClr val="FF0000"/>
                </a:solidFill>
              </a:rPr>
              <a:t>only</a:t>
            </a:r>
            <a:r>
              <a:rPr lang="en" sz="3323"/>
              <a:t> </a:t>
            </a:r>
            <a:r>
              <a:rPr lang="en" sz="3323" b="1"/>
              <a:t>int</a:t>
            </a:r>
            <a:r>
              <a:rPr lang="en" sz="3323"/>
              <a:t> or </a:t>
            </a:r>
            <a:r>
              <a:rPr lang="en" sz="3323" b="1"/>
              <a:t>char</a:t>
            </a:r>
            <a:r>
              <a:rPr lang="en" sz="3323"/>
              <a:t> types. We can’t use </a:t>
            </a:r>
            <a:r>
              <a:rPr lang="en" sz="3323" b="1"/>
              <a:t>float</a:t>
            </a:r>
            <a:r>
              <a:rPr lang="en" sz="3323"/>
              <a:t> or others.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466725" y="207169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Different forms of </a:t>
            </a:r>
            <a:r>
              <a:rPr lang="en" b="1">
                <a:solidFill>
                  <a:srgbClr val="0070C0"/>
                </a:solidFill>
              </a:rPr>
              <a:t>if</a:t>
            </a:r>
            <a:r>
              <a:rPr lang="en" b="1"/>
              <a:t> statement </a:t>
            </a: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1524000" y="1371600"/>
            <a:ext cx="67818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"/>
              <a:t>Simple </a:t>
            </a:r>
            <a:r>
              <a:rPr lang="en" b="1">
                <a:solidFill>
                  <a:srgbClr val="0070C0"/>
                </a:solidFill>
              </a:rPr>
              <a:t>if</a:t>
            </a:r>
            <a:r>
              <a:rPr lang="en"/>
              <a:t> statement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" b="1">
                <a:solidFill>
                  <a:srgbClr val="0070C0"/>
                </a:solidFill>
              </a:rPr>
              <a:t>if....else</a:t>
            </a:r>
            <a:r>
              <a:rPr lang="en"/>
              <a:t> statement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"/>
              <a:t>Nested </a:t>
            </a:r>
            <a:r>
              <a:rPr lang="en" b="1">
                <a:solidFill>
                  <a:srgbClr val="0070C0"/>
                </a:solidFill>
              </a:rPr>
              <a:t>if......else</a:t>
            </a:r>
            <a:r>
              <a:rPr lang="en"/>
              <a:t> statement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" b="1">
                <a:solidFill>
                  <a:srgbClr val="0070C0"/>
                </a:solidFill>
              </a:rPr>
              <a:t>else if</a:t>
            </a:r>
            <a:r>
              <a:rPr lang="en"/>
              <a:t> ladder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7"/>
          <p:cNvSpPr txBox="1">
            <a:spLocks noGrp="1"/>
          </p:cNvSpPr>
          <p:nvPr>
            <p:ph type="title"/>
          </p:nvPr>
        </p:nvSpPr>
        <p:spPr>
          <a:xfrm>
            <a:off x="773723" y="387961"/>
            <a:ext cx="7737231" cy="70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5"/>
              <a:buFont typeface="Calibri"/>
              <a:buNone/>
            </a:pPr>
            <a:r>
              <a:rPr lang="en" sz="4985" b="1"/>
              <a:t>Nested switch!</a:t>
            </a:r>
            <a:endParaRPr/>
          </a:p>
        </p:txBody>
      </p:sp>
      <p:sp>
        <p:nvSpPr>
          <p:cNvPr id="513" name="Google Shape;513;p77"/>
          <p:cNvSpPr txBox="1">
            <a:spLocks noGrp="1"/>
          </p:cNvSpPr>
          <p:nvPr>
            <p:ph type="body" idx="1"/>
          </p:nvPr>
        </p:nvSpPr>
        <p:spPr>
          <a:xfrm>
            <a:off x="773723" y="1147397"/>
            <a:ext cx="7807569" cy="358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</a:pPr>
            <a:endParaRPr sz="3323"/>
          </a:p>
        </p:txBody>
      </p:sp>
      <p:pic>
        <p:nvPicPr>
          <p:cNvPr id="514" name="Google Shape;51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7785" y="1183666"/>
            <a:ext cx="3903785" cy="3565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8"/>
          <p:cNvSpPr txBox="1">
            <a:spLocks noGrp="1"/>
          </p:cNvSpPr>
          <p:nvPr>
            <p:ph type="title"/>
          </p:nvPr>
        </p:nvSpPr>
        <p:spPr>
          <a:xfrm>
            <a:off x="773723" y="387961"/>
            <a:ext cx="7737231" cy="70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985"/>
              <a:buFont typeface="Calibri"/>
              <a:buNone/>
            </a:pPr>
            <a:r>
              <a:rPr lang="en" sz="4985" b="1">
                <a:solidFill>
                  <a:srgbClr val="0070C0"/>
                </a:solidFill>
              </a:rPr>
              <a:t>goto</a:t>
            </a:r>
            <a:r>
              <a:rPr lang="en" sz="4985" b="1"/>
              <a:t> Statement</a:t>
            </a:r>
            <a:endParaRPr sz="4985" b="1"/>
          </a:p>
        </p:txBody>
      </p:sp>
      <p:sp>
        <p:nvSpPr>
          <p:cNvPr id="520" name="Google Shape;520;p78"/>
          <p:cNvSpPr txBox="1">
            <a:spLocks noGrp="1"/>
          </p:cNvSpPr>
          <p:nvPr>
            <p:ph type="body" idx="1"/>
          </p:nvPr>
        </p:nvSpPr>
        <p:spPr>
          <a:xfrm>
            <a:off x="773723" y="1200150"/>
            <a:ext cx="7807569" cy="35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Guess what I am going to say!</a:t>
            </a:r>
            <a:endParaRPr sz="2800"/>
          </a:p>
        </p:txBody>
      </p:sp>
      <p:sp>
        <p:nvSpPr>
          <p:cNvPr id="521" name="Google Shape;521;p78"/>
          <p:cNvSpPr/>
          <p:nvPr/>
        </p:nvSpPr>
        <p:spPr>
          <a:xfrm>
            <a:off x="2696307" y="2000250"/>
            <a:ext cx="3962400" cy="1600200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will learn later!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304800" y="205978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BECOME FAMILIAR WITH THE </a:t>
            </a:r>
            <a:r>
              <a:rPr lang="en" b="1">
                <a:solidFill>
                  <a:srgbClr val="C00000"/>
                </a:solidFill>
              </a:rPr>
              <a:t>if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304800" y="1085850"/>
            <a:ext cx="54102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its simplest form, the if statement allows our program to conditionally execute a statement.</a:t>
            </a:r>
            <a:endParaRPr/>
          </a:p>
          <a:p>
            <a:pPr marL="342900" lvl="0" indent="-34290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Its operation is governed by 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 of a conditional test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evaluates to either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or false.</a:t>
            </a:r>
            <a:endParaRPr/>
          </a:p>
          <a:p>
            <a:pPr marL="342900" lvl="0" indent="-16510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38" name="Google Shape;238;p42" descr="C:\Users\Tomal\Downloads\if-Stateme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6852" y="1209243"/>
            <a:ext cx="2978548" cy="311315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425" y="1086000"/>
            <a:ext cx="3801125" cy="38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338137" y="251222"/>
            <a:ext cx="8610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" b="1">
                <a:solidFill>
                  <a:srgbClr val="002060"/>
                </a:solidFill>
              </a:rPr>
              <a:t>If….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304800" y="1235869"/>
            <a:ext cx="46482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3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expression may be any valid C expression.</a:t>
            </a:r>
            <a:endParaRPr/>
          </a:p>
          <a:p>
            <a:pPr marL="228600" lvl="3" indent="-22860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the expression </a:t>
            </a:r>
            <a:r>
              <a:rPr lang="e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as true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, the </a:t>
            </a:r>
            <a:r>
              <a:rPr lang="en" sz="2400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will be executed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lvl="3" indent="-22860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it </a:t>
            </a:r>
            <a:r>
              <a:rPr lang="en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-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statement is </a:t>
            </a:r>
            <a:r>
              <a:rPr lang="en" sz="2400" b="1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bypassed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and the </a:t>
            </a:r>
            <a:r>
              <a:rPr lang="en" sz="2400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of code following the if is executed. </a:t>
            </a:r>
            <a:endParaRPr/>
          </a:p>
          <a:p>
            <a:pPr marL="228600" lvl="3" indent="-254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rgbClr val="9748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3" indent="-25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52" name="Google Shape;25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257300"/>
            <a:ext cx="3810000" cy="26860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if(Conditions){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 ------------------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 -----------------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if....</a:t>
            </a:r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In C, an expression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true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if it evaluates to any </a:t>
            </a:r>
            <a:r>
              <a:rPr lang="en" sz="28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nonzero value.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If it </a:t>
            </a:r>
            <a:r>
              <a:rPr lang="en" sz="28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to zero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, it is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Microsoft Office PowerPoint</Application>
  <PresentationFormat>On-screen Show (16:9)</PresentationFormat>
  <Paragraphs>224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Courier New</vt:lpstr>
      <vt:lpstr>Roboto</vt:lpstr>
      <vt:lpstr>Arial</vt:lpstr>
      <vt:lpstr>Calibri</vt:lpstr>
      <vt:lpstr>Times New Roman</vt:lpstr>
      <vt:lpstr>Simple Light</vt:lpstr>
      <vt:lpstr>Office Theme</vt:lpstr>
      <vt:lpstr>1_Office Theme</vt:lpstr>
      <vt:lpstr>Conditional Statement</vt:lpstr>
      <vt:lpstr>Program Control Statements</vt:lpstr>
      <vt:lpstr>Decision Making Statement</vt:lpstr>
      <vt:lpstr>Different forms of if statement </vt:lpstr>
      <vt:lpstr>BECOME FAMILIAR WITH THE if</vt:lpstr>
      <vt:lpstr>If Statement</vt:lpstr>
      <vt:lpstr>If….</vt:lpstr>
      <vt:lpstr>If Statement</vt:lpstr>
      <vt:lpstr>if....</vt:lpstr>
      <vt:lpstr>What will happen?</vt:lpstr>
      <vt:lpstr>What will happen?</vt:lpstr>
      <vt:lpstr>What will happen?</vt:lpstr>
      <vt:lpstr>ADD THE else!</vt:lpstr>
      <vt:lpstr>If Statement</vt:lpstr>
      <vt:lpstr>ADD THE else!</vt:lpstr>
      <vt:lpstr>Program that will decide whether a number is positive or not.  </vt:lpstr>
      <vt:lpstr>Program that will decide whether a number is positive or not.  </vt:lpstr>
      <vt:lpstr>Program that will decide whether a number is positive or not.  </vt:lpstr>
      <vt:lpstr>Remember!!!</vt:lpstr>
      <vt:lpstr>Program that will decide whether a number is positive or not or neither positive nor negative.  </vt:lpstr>
      <vt:lpstr>If Statement</vt:lpstr>
      <vt:lpstr>if…else Ladder!</vt:lpstr>
      <vt:lpstr>if…else Ladder!</vt:lpstr>
      <vt:lpstr>Program that will decide whether a number is positive or not.  </vt:lpstr>
      <vt:lpstr>Nested if…else</vt:lpstr>
      <vt:lpstr>Nested if…else</vt:lpstr>
      <vt:lpstr>Program to find the greatest digit from three digits</vt:lpstr>
      <vt:lpstr>Program to find the greatest digit from three digits</vt:lpstr>
      <vt:lpstr>Program to find the greatest digit from three digits</vt:lpstr>
      <vt:lpstr>Nested if…else</vt:lpstr>
      <vt:lpstr>Nested if…else</vt:lpstr>
      <vt:lpstr>Conditional Operators</vt:lpstr>
      <vt:lpstr>The Conditional Operator </vt:lpstr>
      <vt:lpstr>The Conditional Operator </vt:lpstr>
      <vt:lpstr>The Conditional Operator </vt:lpstr>
      <vt:lpstr>SELECT ALTERNATIVE WITH THE switch STATEMENT</vt:lpstr>
      <vt:lpstr>How it works?</vt:lpstr>
      <vt:lpstr>PowerPoint Presentation</vt:lpstr>
      <vt:lpstr>if vs switch</vt:lpstr>
      <vt:lpstr>Nested switch!</vt:lpstr>
      <vt:lpstr>goto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</dc:title>
  <cp:lastModifiedBy>Shafqat Rakin</cp:lastModifiedBy>
  <cp:revision>2</cp:revision>
  <dcterms:modified xsi:type="dcterms:W3CDTF">2023-09-22T17:01:26Z</dcterms:modified>
</cp:coreProperties>
</file>