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42"/>
  </p:notesMasterIdLst>
  <p:sldIdLst>
    <p:sldId id="29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Helvetica Neue" panose="020B060402020202020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015AA3-6F0F-4792-A832-D26F703F6141}">
  <a:tblStyle styleId="{B6015AA3-6F0F-4792-A832-D26F703F61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4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f3397a7a0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24f3397a7a0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24f3397a7a0_2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f3397a7a0_2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24f3397a7a0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f3397a7a0_2_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4f3397a7a0_2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f3397a7a0_2_1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24f3397a7a0_2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4f3397a7a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4f3397a7a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4f3397a7a0_2_1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4f3397a7a0_2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4f3397a7a0_2_1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24f3397a7a0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4f3397a7a0_2_1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24f3397a7a0_2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4f3397a7a0_2_1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24f3397a7a0_2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4f3397a7a0_2_1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24f3397a7a0_2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4f3397a7a0_2_2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24f3397a7a0_2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f3397a7a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24f3397a7a0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4f3397a7a0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4f3397a7a0_2_2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24f3397a7a0_2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4f3397a7a0_2_2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24f3397a7a0_2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4f3397a7a0_2_2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24f3397a7a0_2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4f3397a7a0_2_2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24f3397a7a0_2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4f3397a7a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4f3397a7a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4f3397a7a0_2_2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g24f3397a7a0_2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4f3397a7a0_2_2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g24f3397a7a0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4f3397a7a0_2_2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g24f3397a7a0_2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4f3397a7a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4f3397a7a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4f3397a7a0_2_2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g24f3397a7a0_2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f3397a7a0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24f3397a7a0_2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4f3397a7a0_2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4f3397a7a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4f3397a7a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4f3397a7a0_2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g24f3397a7a0_2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4f3397a7a0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4f3397a7a0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4f3397a7a0_2_2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g24f3397a7a0_2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4f3397a7a0_2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g24f3397a7a0_2_2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g24f3397a7a0_2_2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4f3397a7a0_2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9" name="Google Shape;439;g24f3397a7a0_2_3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symbolic constant is a name that substitutes for a sequence of characters.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characters may represent  a numeric constant, a character constant or a string constant.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Thus, a symbolic constant allows a name to appear in place of a numeric constant, a character constant or a string.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When a program is compiled, each occurrence of a symbolic constant is replaced by its corresponding character sequence.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g24f3397a7a0_2_3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4f3397a7a0_2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4" name="Google Shape;454;g24f3397a7a0_2_3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symbolic constant is a name that substitutes for a sequence of characters.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characters may represent  a numeric constant, a character constant or a string constant.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Thus, a symbolic constant allows a name to appear in place of a numeric constant, a character constant or a string.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When a program is compiled, each occurrence of a symbolic constant is replaced by its corresponding character sequence.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g24f3397a7a0_2_3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4f3397a7a0_2_3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g24f3397a7a0_2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4f3397a7a0_2_3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g24f3397a7a0_2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f3397a7a0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24f3397a7a0_2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24f3397a7a0_2_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f3397a7a0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24f3397a7a0_2_1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4f3397a7a0_2_10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f3397a7a0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24f3397a7a0_2_1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4f3397a7a0_2_1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4f3397a7a0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24f3397a7a0_2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24f3397a7a0_2_1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f3397a7a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4f3397a7a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4f3397a7a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4f3397a7a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hafqat@cse.uiu.ac.b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45FFEF-AAEC-AF54-46DA-4682BF6D2F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/>
              <a:t>Introduction to C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2136231-6500-D7EA-10AC-E198D8EA1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8" y="3247298"/>
            <a:ext cx="3020772" cy="1060542"/>
          </a:xfrm>
        </p:spPr>
        <p:txBody>
          <a:bodyPr>
            <a:noAutofit/>
          </a:bodyPr>
          <a:lstStyle/>
          <a:p>
            <a:pPr algn="l"/>
            <a:r>
              <a:rPr lang="en-US" sz="1400" dirty="0"/>
              <a:t>Md. Shafqat </a:t>
            </a:r>
            <a:r>
              <a:rPr lang="en-US" sz="1400" dirty="0" err="1"/>
              <a:t>Talukder</a:t>
            </a:r>
            <a:r>
              <a:rPr lang="en-US" sz="1400" dirty="0"/>
              <a:t> Rakin</a:t>
            </a:r>
          </a:p>
          <a:p>
            <a:pPr algn="l"/>
            <a:r>
              <a:rPr lang="en-US" sz="1400" dirty="0"/>
              <a:t>Lecturer, Dept. of CSE</a:t>
            </a:r>
          </a:p>
          <a:p>
            <a:pPr algn="l"/>
            <a:r>
              <a:rPr lang="en-US" sz="1400" dirty="0"/>
              <a:t>United International University</a:t>
            </a:r>
          </a:p>
          <a:p>
            <a:pPr algn="l"/>
            <a:r>
              <a:rPr lang="en-US" sz="1400" dirty="0"/>
              <a:t>Email: </a:t>
            </a:r>
            <a:r>
              <a:rPr lang="en-US" sz="1400" dirty="0">
                <a:hlinkClick r:id="rId2"/>
              </a:rPr>
              <a:t>shafqat@cse.uiu.ac.bd</a:t>
            </a:r>
            <a:endParaRPr lang="en-US" sz="1400" dirty="0"/>
          </a:p>
        </p:txBody>
      </p:sp>
      <p:sp>
        <p:nvSpPr>
          <p:cNvPr id="5" name="Google Shape;130;p25">
            <a:extLst>
              <a:ext uri="{FF2B5EF4-FFF2-40B4-BE49-F238E27FC236}">
                <a16:creationId xmlns:a16="http://schemas.microsoft.com/office/drawing/2014/main" id="{C662445F-92F4-6549-047C-F8E91739F9A2}"/>
              </a:ext>
            </a:extLst>
          </p:cNvPr>
          <p:cNvSpPr txBox="1">
            <a:spLocks/>
          </p:cNvSpPr>
          <p:nvPr/>
        </p:nvSpPr>
        <p:spPr>
          <a:xfrm>
            <a:off x="4023360" y="3308258"/>
            <a:ext cx="4747980" cy="545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dirty="0"/>
              <a:t>Courtesy: Tasmin </a:t>
            </a:r>
            <a:r>
              <a:rPr lang="en-US" dirty="0" err="1"/>
              <a:t>Sanjida</a:t>
            </a:r>
            <a:r>
              <a:rPr lang="en-US" dirty="0"/>
              <a:t> Mam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51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" y="266275"/>
            <a:ext cx="8343900" cy="4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2213" y="3447175"/>
            <a:ext cx="2371725" cy="160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1794672" y="339494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" sz="3000" b="1"/>
              <a:t>Variable and Variable Declaration</a:t>
            </a:r>
            <a:endParaRPr sz="3000" b="1"/>
          </a:p>
        </p:txBody>
      </p:sp>
      <p:sp>
        <p:nvSpPr>
          <p:cNvPr id="217" name="Google Shape;217;p35"/>
          <p:cNvSpPr txBox="1">
            <a:spLocks noGrp="1"/>
          </p:cNvSpPr>
          <p:nvPr>
            <p:ph type="body" idx="1"/>
          </p:nvPr>
        </p:nvSpPr>
        <p:spPr>
          <a:xfrm>
            <a:off x="1114425" y="1328738"/>
            <a:ext cx="7843838" cy="35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 Variable is a </a:t>
            </a:r>
            <a:r>
              <a:rPr lang="en" sz="2100">
                <a:solidFill>
                  <a:srgbClr val="FF0000"/>
                </a:solidFill>
              </a:rPr>
              <a:t>named memory location</a:t>
            </a:r>
            <a:r>
              <a:rPr lang="en" sz="2100"/>
              <a:t> that can hold various values.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 All variables </a:t>
            </a:r>
            <a:r>
              <a:rPr lang="en" sz="2100">
                <a:solidFill>
                  <a:srgbClr val="FF0000"/>
                </a:solidFill>
              </a:rPr>
              <a:t>must be declared</a:t>
            </a:r>
            <a:r>
              <a:rPr lang="en" sz="2100"/>
              <a:t> before they can be used.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When we declare a variable, we tell the compiler what type of variable is being used.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 A declaration associates a group of variables with a </a:t>
            </a:r>
            <a:r>
              <a:rPr lang="en" sz="2100">
                <a:solidFill>
                  <a:srgbClr val="FF0000"/>
                </a:solidFill>
              </a:rPr>
              <a:t>specific data type.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</p:txBody>
      </p:sp>
      <p:sp>
        <p:nvSpPr>
          <p:cNvPr id="218" name="Google Shape;218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/>
              <a:t>C’s Basic Data Type</a:t>
            </a:r>
            <a:endParaRPr b="1"/>
          </a:p>
        </p:txBody>
      </p:sp>
      <p:graphicFrame>
        <p:nvGraphicFramePr>
          <p:cNvPr id="224" name="Google Shape;224;p36"/>
          <p:cNvGraphicFramePr/>
          <p:nvPr/>
        </p:nvGraphicFramePr>
        <p:xfrm>
          <a:off x="1050136" y="1214436"/>
          <a:ext cx="7578275" cy="3058420"/>
        </p:xfrm>
        <a:graphic>
          <a:graphicData uri="http://schemas.openxmlformats.org/drawingml/2006/table">
            <a:tbl>
              <a:tblPr firstRow="1" bandRow="1">
                <a:noFill/>
                <a:tableStyleId>{B6015AA3-6F0F-4792-A832-D26F703F6141}</a:tableStyleId>
              </a:tblPr>
              <a:tblGrid>
                <a:gridCol w="307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3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/>
                        <a:t>Type</a:t>
                      </a:r>
                      <a:endParaRPr sz="21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Keyword</a:t>
                      </a:r>
                      <a:endParaRPr sz="18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format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Specifier</a:t>
                      </a:r>
                      <a:endParaRPr sz="18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Memory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Requirements</a:t>
                      </a:r>
                      <a:endParaRPr sz="1800" u="none" strike="noStrike" cap="none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Character data</a:t>
                      </a:r>
                      <a:endParaRPr sz="21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</a:t>
                      </a:r>
                      <a:endParaRPr sz="21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%c</a:t>
                      </a:r>
                      <a:endParaRPr sz="21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Byte</a:t>
                      </a:r>
                      <a:endParaRPr sz="21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Signed whole numbers</a:t>
                      </a:r>
                      <a:endParaRPr sz="21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</a:t>
                      </a:r>
                      <a:endParaRPr sz="21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%d</a:t>
                      </a:r>
                      <a:endParaRPr sz="21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Times New Roman"/>
                        <a:buNone/>
                      </a:pPr>
                      <a:r>
                        <a:rPr lang="en" sz="21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or 4 Byte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Floating-point numbers</a:t>
                      </a:r>
                      <a:endParaRPr sz="21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</a:t>
                      </a:r>
                      <a:endParaRPr sz="21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%f</a:t>
                      </a:r>
                      <a:endParaRPr sz="21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 Byte</a:t>
                      </a:r>
                      <a:endParaRPr sz="21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Double-precision floating-point number</a:t>
                      </a:r>
                      <a:endParaRPr sz="21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double</a:t>
                      </a:r>
                      <a:endParaRPr sz="21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%lf</a:t>
                      </a:r>
                      <a:endParaRPr sz="21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 Byte</a:t>
                      </a:r>
                      <a:endParaRPr sz="21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valueless</a:t>
                      </a:r>
                      <a:endParaRPr sz="21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void</a:t>
                      </a:r>
                      <a:endParaRPr sz="21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</a:t>
                      </a:r>
                      <a:endParaRPr sz="21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5" name="Google Shape;225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>
            <a:spLocks noGrp="1"/>
          </p:cNvSpPr>
          <p:nvPr>
            <p:ph type="title"/>
          </p:nvPr>
        </p:nvSpPr>
        <p:spPr>
          <a:xfrm>
            <a:off x="1912546" y="296630"/>
            <a:ext cx="6683765" cy="721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/>
              <a:t>How to Declare Variables</a:t>
            </a:r>
            <a:endParaRPr/>
          </a:p>
        </p:txBody>
      </p:sp>
      <p:sp>
        <p:nvSpPr>
          <p:cNvPr id="231" name="Google Shape;231;p37"/>
          <p:cNvSpPr txBox="1">
            <a:spLocks noGrp="1"/>
          </p:cNvSpPr>
          <p:nvPr>
            <p:ph type="body" idx="1"/>
          </p:nvPr>
        </p:nvSpPr>
        <p:spPr>
          <a:xfrm>
            <a:off x="985838" y="1085850"/>
            <a:ext cx="685742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" sz="2700" dirty="0">
                <a:latin typeface="Calibri"/>
                <a:ea typeface="Calibri"/>
                <a:cs typeface="Calibri"/>
                <a:sym typeface="Calibri"/>
              </a:rPr>
              <a:t>To declare a variable, use this general form:</a:t>
            </a:r>
            <a:endParaRPr dirty="0"/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" sz="2700" dirty="0"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" sz="2700" i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type var-name;</a:t>
            </a:r>
            <a:endParaRPr dirty="0">
              <a:solidFill>
                <a:schemeClr val="accent5"/>
              </a:solidFill>
            </a:endParaRPr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" sz="2700" dirty="0">
                <a:latin typeface="Calibri"/>
                <a:ea typeface="Calibri"/>
                <a:cs typeface="Calibri"/>
                <a:sym typeface="Calibri"/>
              </a:rPr>
              <a:t>In C, a variable declaration is a statement and it must end in a semicolon (;).</a:t>
            </a:r>
            <a:endParaRPr sz="27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7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3000" dirty="0"/>
              <a:t>             </a:t>
            </a:r>
            <a:r>
              <a:rPr lang="en" sz="3000" dirty="0">
                <a:solidFill>
                  <a:schemeClr val="accent5"/>
                </a:solidFill>
              </a:rPr>
              <a:t>datatype  variable_name ;</a:t>
            </a:r>
            <a:endParaRPr sz="3000" dirty="0">
              <a:solidFill>
                <a:schemeClr val="accent5"/>
              </a:solidFill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 sz="800"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endParaRPr sz="900" dirty="0"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8"/>
          <p:cNvPicPr preferRelativeResize="0"/>
          <p:nvPr/>
        </p:nvPicPr>
        <p:blipFill rotWithShape="1">
          <a:blip r:embed="rId3">
            <a:alphaModFix/>
          </a:blip>
          <a:srcRect t="18066"/>
          <a:stretch/>
        </p:blipFill>
        <p:spPr>
          <a:xfrm>
            <a:off x="1233926" y="422674"/>
            <a:ext cx="6842229" cy="4720825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>
            <a:spLocks noGrp="1"/>
          </p:cNvSpPr>
          <p:nvPr>
            <p:ph type="title"/>
          </p:nvPr>
        </p:nvSpPr>
        <p:spPr>
          <a:xfrm>
            <a:off x="1794672" y="339494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/>
              <a:t>Variable</a:t>
            </a:r>
            <a:endParaRPr sz="3600" b="1"/>
          </a:p>
        </p:txBody>
      </p:sp>
      <p:sp>
        <p:nvSpPr>
          <p:cNvPr id="243" name="Google Shape;243;p39"/>
          <p:cNvSpPr txBox="1">
            <a:spLocks noGrp="1"/>
          </p:cNvSpPr>
          <p:nvPr>
            <p:ph type="body" idx="1"/>
          </p:nvPr>
        </p:nvSpPr>
        <p:spPr>
          <a:xfrm>
            <a:off x="1114425" y="1328738"/>
            <a:ext cx="7843838" cy="35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Variables  consist  of  </a:t>
            </a:r>
            <a:r>
              <a:rPr lang="en" sz="2100" b="1"/>
              <a:t>letters and  digits, in any order</a:t>
            </a:r>
            <a:r>
              <a:rPr lang="en" sz="2100"/>
              <a:t>,  except that </a:t>
            </a:r>
            <a:r>
              <a:rPr lang="en" sz="2100">
                <a:solidFill>
                  <a:srgbClr val="FF0000"/>
                </a:solidFill>
              </a:rPr>
              <a:t>the first character must be  a letter.  </a:t>
            </a:r>
            <a:endParaRPr sz="2100">
              <a:solidFill>
                <a:srgbClr val="FF0000"/>
              </a:solidFill>
            </a:endParaRPr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Both upper-and lowercase letters are permitted, though common usage favors the use of lowercase letters for most types of variables.  </a:t>
            </a:r>
            <a:endParaRPr sz="2100"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Upper- and  lowercase  letters  are </a:t>
            </a:r>
            <a:r>
              <a:rPr lang="en" sz="2100">
                <a:solidFill>
                  <a:srgbClr val="FF0000"/>
                </a:solidFill>
              </a:rPr>
              <a:t>not interchangeable  </a:t>
            </a:r>
            <a:r>
              <a:rPr lang="en" sz="2100"/>
              <a:t>(i.e.,  an  uppercase  letter is not equivalent to the corresponding lowercase letter.)  </a:t>
            </a: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</p:txBody>
      </p:sp>
      <p:sp>
        <p:nvSpPr>
          <p:cNvPr id="244" name="Google Shape;244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>
            <a:spLocks noGrp="1"/>
          </p:cNvSpPr>
          <p:nvPr>
            <p:ph type="title"/>
          </p:nvPr>
        </p:nvSpPr>
        <p:spPr>
          <a:xfrm>
            <a:off x="1794672" y="339494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/>
              <a:t>Variable (cont.)</a:t>
            </a:r>
            <a:endParaRPr sz="3600" b="1"/>
          </a:p>
        </p:txBody>
      </p:sp>
      <p:sp>
        <p:nvSpPr>
          <p:cNvPr id="250" name="Google Shape;250;p40"/>
          <p:cNvSpPr txBox="1">
            <a:spLocks noGrp="1"/>
          </p:cNvSpPr>
          <p:nvPr>
            <p:ph type="body" idx="1"/>
          </p:nvPr>
        </p:nvSpPr>
        <p:spPr>
          <a:xfrm>
            <a:off x="1114425" y="1328738"/>
            <a:ext cx="7843838" cy="35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The underscore character (_) can also be included, and is considered to be a letter. </a:t>
            </a:r>
            <a:endParaRPr sz="2100"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An underscore is often used in the middle of an variable.  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A variable may also begin with an underscore, though this is </a:t>
            </a:r>
            <a:r>
              <a:rPr lang="en" sz="2100">
                <a:solidFill>
                  <a:srgbClr val="FF0000"/>
                </a:solidFill>
              </a:rPr>
              <a:t>rarely done in practice. 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</p:txBody>
      </p:sp>
      <p:sp>
        <p:nvSpPr>
          <p:cNvPr id="251" name="Google Shape;251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>
            <a:spLocks noGrp="1"/>
          </p:cNvSpPr>
          <p:nvPr>
            <p:ph type="title"/>
          </p:nvPr>
        </p:nvSpPr>
        <p:spPr>
          <a:xfrm>
            <a:off x="1794672" y="339494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/>
              <a:t>Variable (cont.)</a:t>
            </a:r>
            <a:endParaRPr sz="3600" b="1"/>
          </a:p>
        </p:txBody>
      </p:sp>
      <p:sp>
        <p:nvSpPr>
          <p:cNvPr id="257" name="Google Shape;257;p41"/>
          <p:cNvSpPr txBox="1">
            <a:spLocks noGrp="1"/>
          </p:cNvSpPr>
          <p:nvPr>
            <p:ph type="body" idx="1"/>
          </p:nvPr>
        </p:nvSpPr>
        <p:spPr>
          <a:xfrm>
            <a:off x="1114425" y="1328738"/>
            <a:ext cx="7843838" cy="35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 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Case-sensitive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 b="1"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 sz="2100" b="1"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 are not same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 As a rule, an identifier should contain enough characters so that its meaning is readily apparent.  </a:t>
            </a:r>
            <a:endParaRPr sz="2100"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On the other hand, an excessive number of characters should be avoided. 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</p:txBody>
      </p:sp>
      <p:sp>
        <p:nvSpPr>
          <p:cNvPr id="258" name="Google Shape;258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>
            <a:spLocks noGrp="1"/>
          </p:cNvSpPr>
          <p:nvPr>
            <p:ph type="title"/>
          </p:nvPr>
        </p:nvSpPr>
        <p:spPr>
          <a:xfrm>
            <a:off x="1708946" y="71598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/>
              <a:t>Variable (Cont.)</a:t>
            </a:r>
            <a:endParaRPr sz="3600" b="1"/>
          </a:p>
        </p:txBody>
      </p:sp>
      <p:sp>
        <p:nvSpPr>
          <p:cNvPr id="264" name="Google Shape;264;p42"/>
          <p:cNvSpPr/>
          <p:nvPr/>
        </p:nvSpPr>
        <p:spPr>
          <a:xfrm>
            <a:off x="3758870" y="2261419"/>
            <a:ext cx="1843088" cy="1318018"/>
          </a:xfrm>
          <a:prstGeom prst="ellipse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endParaRPr sz="2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42"/>
          <p:cNvSpPr/>
          <p:nvPr/>
        </p:nvSpPr>
        <p:spPr>
          <a:xfrm>
            <a:off x="6560515" y="1241134"/>
            <a:ext cx="2293144" cy="80367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use letter of alphabet (A-Z, a-z)</a:t>
            </a:r>
            <a:endParaRPr sz="1100"/>
          </a:p>
        </p:txBody>
      </p:sp>
      <p:sp>
        <p:nvSpPr>
          <p:cNvPr id="266" name="Google Shape;266;p42"/>
          <p:cNvSpPr/>
          <p:nvPr/>
        </p:nvSpPr>
        <p:spPr>
          <a:xfrm rot="-1436727">
            <a:off x="5354049" y="1768219"/>
            <a:ext cx="1072678" cy="18882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42"/>
          <p:cNvSpPr/>
          <p:nvPr/>
        </p:nvSpPr>
        <p:spPr>
          <a:xfrm>
            <a:off x="7063475" y="2722295"/>
            <a:ext cx="1639993" cy="46567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Digits (0-9)</a:t>
            </a:r>
            <a:endParaRPr sz="1100"/>
          </a:p>
        </p:txBody>
      </p:sp>
      <p:sp>
        <p:nvSpPr>
          <p:cNvPr id="268" name="Google Shape;268;p42"/>
          <p:cNvSpPr/>
          <p:nvPr/>
        </p:nvSpPr>
        <p:spPr>
          <a:xfrm>
            <a:off x="5747136" y="2860719"/>
            <a:ext cx="1072678" cy="18882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42"/>
          <p:cNvSpPr/>
          <p:nvPr/>
        </p:nvSpPr>
        <p:spPr>
          <a:xfrm>
            <a:off x="364333" y="4053872"/>
            <a:ext cx="2458520" cy="80367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Can not start a variable name with digit</a:t>
            </a:r>
            <a:endParaRPr sz="1100"/>
          </a:p>
        </p:txBody>
      </p:sp>
      <p:sp>
        <p:nvSpPr>
          <p:cNvPr id="270" name="Google Shape;270;p42"/>
          <p:cNvSpPr/>
          <p:nvPr/>
        </p:nvSpPr>
        <p:spPr>
          <a:xfrm rot="8975509">
            <a:off x="2960430" y="3673823"/>
            <a:ext cx="891540" cy="18882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2"/>
          <p:cNvSpPr/>
          <p:nvPr/>
        </p:nvSpPr>
        <p:spPr>
          <a:xfrm rot="2144057">
            <a:off x="5300426" y="3793074"/>
            <a:ext cx="1321492" cy="21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42"/>
          <p:cNvSpPr/>
          <p:nvPr/>
        </p:nvSpPr>
        <p:spPr>
          <a:xfrm>
            <a:off x="6635524" y="4298884"/>
            <a:ext cx="1966569" cy="46567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Underscore (_)</a:t>
            </a:r>
            <a:endParaRPr sz="1100"/>
          </a:p>
        </p:txBody>
      </p:sp>
      <p:sp>
        <p:nvSpPr>
          <p:cNvPr id="273" name="Google Shape;273;p42"/>
          <p:cNvSpPr/>
          <p:nvPr/>
        </p:nvSpPr>
        <p:spPr>
          <a:xfrm>
            <a:off x="364333" y="2553296"/>
            <a:ext cx="2458520" cy="80367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first character must be  a letter</a:t>
            </a:r>
            <a:endParaRPr sz="1100"/>
          </a:p>
        </p:txBody>
      </p:sp>
      <p:sp>
        <p:nvSpPr>
          <p:cNvPr id="274" name="Google Shape;274;p42"/>
          <p:cNvSpPr/>
          <p:nvPr/>
        </p:nvSpPr>
        <p:spPr>
          <a:xfrm rot="10800000">
            <a:off x="2987006" y="2780072"/>
            <a:ext cx="617220" cy="18882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42"/>
          <p:cNvSpPr/>
          <p:nvPr/>
        </p:nvSpPr>
        <p:spPr>
          <a:xfrm>
            <a:off x="225028" y="1312668"/>
            <a:ext cx="2597824" cy="64981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Can not Use any keyword</a:t>
            </a:r>
            <a:endParaRPr sz="1100"/>
          </a:p>
        </p:txBody>
      </p:sp>
      <p:sp>
        <p:nvSpPr>
          <p:cNvPr id="276" name="Google Shape;276;p42"/>
          <p:cNvSpPr/>
          <p:nvPr/>
        </p:nvSpPr>
        <p:spPr>
          <a:xfrm rot="-9383598">
            <a:off x="2894766" y="2058081"/>
            <a:ext cx="891540" cy="18882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2"/>
          <p:cNvSpPr/>
          <p:nvPr/>
        </p:nvSpPr>
        <p:spPr>
          <a:xfrm>
            <a:off x="3409898" y="688070"/>
            <a:ext cx="2597824" cy="64981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Can not Use blank space</a:t>
            </a:r>
            <a:endParaRPr sz="1100"/>
          </a:p>
        </p:txBody>
      </p:sp>
      <p:sp>
        <p:nvSpPr>
          <p:cNvPr id="278" name="Google Shape;278;p42"/>
          <p:cNvSpPr/>
          <p:nvPr/>
        </p:nvSpPr>
        <p:spPr>
          <a:xfrm rot="-5400000">
            <a:off x="4305187" y="1635168"/>
            <a:ext cx="694835" cy="2517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>
            <a:spLocks noGrp="1"/>
          </p:cNvSpPr>
          <p:nvPr>
            <p:ph type="title"/>
          </p:nvPr>
        </p:nvSpPr>
        <p:spPr>
          <a:xfrm>
            <a:off x="1794672" y="339494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/>
              <a:t>Is it Valid Variable Name?</a:t>
            </a:r>
            <a:endParaRPr sz="3600" b="1"/>
          </a:p>
        </p:txBody>
      </p:sp>
      <p:sp>
        <p:nvSpPr>
          <p:cNvPr id="285" name="Google Shape;285;p43"/>
          <p:cNvSpPr/>
          <p:nvPr/>
        </p:nvSpPr>
        <p:spPr>
          <a:xfrm>
            <a:off x="1255606" y="1280969"/>
            <a:ext cx="1639993" cy="46567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Apon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43"/>
          <p:cNvSpPr/>
          <p:nvPr/>
        </p:nvSpPr>
        <p:spPr>
          <a:xfrm>
            <a:off x="1241662" y="2395396"/>
            <a:ext cx="1639993" cy="46567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apon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3"/>
          <p:cNvSpPr/>
          <p:nvPr/>
        </p:nvSpPr>
        <p:spPr>
          <a:xfrm>
            <a:off x="6578708" y="1178946"/>
            <a:ext cx="803672" cy="632222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43"/>
          <p:cNvPicPr preferRelativeResize="0"/>
          <p:nvPr/>
        </p:nvPicPr>
        <p:blipFill rotWithShape="1">
          <a:blip r:embed="rId3">
            <a:alphaModFix/>
          </a:blip>
          <a:srcRect l="19880" t="-158" r="12701"/>
          <a:stretch/>
        </p:blipFill>
        <p:spPr>
          <a:xfrm>
            <a:off x="3343276" y="1226938"/>
            <a:ext cx="835819" cy="696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3"/>
          <p:cNvPicPr preferRelativeResize="0"/>
          <p:nvPr/>
        </p:nvPicPr>
        <p:blipFill rotWithShape="1">
          <a:blip r:embed="rId3">
            <a:alphaModFix/>
          </a:blip>
          <a:srcRect l="19880" t="-158" r="12701"/>
          <a:stretch/>
        </p:blipFill>
        <p:spPr>
          <a:xfrm>
            <a:off x="3343275" y="2279976"/>
            <a:ext cx="835819" cy="69651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3"/>
          <p:cNvSpPr/>
          <p:nvPr/>
        </p:nvSpPr>
        <p:spPr>
          <a:xfrm>
            <a:off x="1255606" y="3276984"/>
            <a:ext cx="1639993" cy="46567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apon123</a:t>
            </a:r>
            <a:endParaRPr sz="1100"/>
          </a:p>
        </p:txBody>
      </p:sp>
      <p:pic>
        <p:nvPicPr>
          <p:cNvPr id="291" name="Google Shape;291;p43"/>
          <p:cNvPicPr preferRelativeResize="0"/>
          <p:nvPr/>
        </p:nvPicPr>
        <p:blipFill rotWithShape="1">
          <a:blip r:embed="rId3">
            <a:alphaModFix/>
          </a:blip>
          <a:srcRect l="19880" t="-158" r="12701"/>
          <a:stretch/>
        </p:blipFill>
        <p:spPr>
          <a:xfrm>
            <a:off x="3343274" y="3161564"/>
            <a:ext cx="835819" cy="69651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3"/>
          <p:cNvSpPr/>
          <p:nvPr/>
        </p:nvSpPr>
        <p:spPr>
          <a:xfrm>
            <a:off x="1255606" y="4259249"/>
            <a:ext cx="1639993" cy="46567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_sojeb_1</a:t>
            </a:r>
            <a:endParaRPr sz="1100"/>
          </a:p>
        </p:txBody>
      </p:sp>
      <p:pic>
        <p:nvPicPr>
          <p:cNvPr id="293" name="Google Shape;293;p43"/>
          <p:cNvPicPr preferRelativeResize="0"/>
          <p:nvPr/>
        </p:nvPicPr>
        <p:blipFill rotWithShape="1">
          <a:blip r:embed="rId3">
            <a:alphaModFix/>
          </a:blip>
          <a:srcRect l="19880" t="-158" r="12701"/>
          <a:stretch/>
        </p:blipFill>
        <p:spPr>
          <a:xfrm>
            <a:off x="3311126" y="4163476"/>
            <a:ext cx="835819" cy="69651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3"/>
          <p:cNvSpPr/>
          <p:nvPr/>
        </p:nvSpPr>
        <p:spPr>
          <a:xfrm>
            <a:off x="4626770" y="1280969"/>
            <a:ext cx="1639993" cy="46567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1joty</a:t>
            </a:r>
            <a:endParaRPr sz="1100"/>
          </a:p>
        </p:txBody>
      </p:sp>
      <p:sp>
        <p:nvSpPr>
          <p:cNvPr id="295" name="Google Shape;295;p43"/>
          <p:cNvSpPr/>
          <p:nvPr/>
        </p:nvSpPr>
        <p:spPr>
          <a:xfrm>
            <a:off x="6578708" y="2060534"/>
            <a:ext cx="803672" cy="632222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3"/>
          <p:cNvSpPr/>
          <p:nvPr/>
        </p:nvSpPr>
        <p:spPr>
          <a:xfrm>
            <a:off x="4626770" y="2162557"/>
            <a:ext cx="1639993" cy="46567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joty-5</a:t>
            </a:r>
            <a:endParaRPr sz="1100"/>
          </a:p>
        </p:txBody>
      </p:sp>
      <p:sp>
        <p:nvSpPr>
          <p:cNvPr id="297" name="Google Shape;297;p43"/>
          <p:cNvSpPr/>
          <p:nvPr/>
        </p:nvSpPr>
        <p:spPr>
          <a:xfrm>
            <a:off x="4675424" y="3276984"/>
            <a:ext cx="2923487" cy="46567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this_is_a_long_name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p43"/>
          <p:cNvPicPr preferRelativeResize="0"/>
          <p:nvPr/>
        </p:nvPicPr>
        <p:blipFill rotWithShape="1">
          <a:blip r:embed="rId3">
            <a:alphaModFix/>
          </a:blip>
          <a:srcRect l="19880" t="-158" r="12701"/>
          <a:stretch/>
        </p:blipFill>
        <p:spPr>
          <a:xfrm>
            <a:off x="7952527" y="3162019"/>
            <a:ext cx="835819" cy="69651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3"/>
          <p:cNvSpPr/>
          <p:nvPr/>
        </p:nvSpPr>
        <p:spPr>
          <a:xfrm>
            <a:off x="4626770" y="4308606"/>
            <a:ext cx="1781174" cy="46567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VaReNdRa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43"/>
          <p:cNvPicPr preferRelativeResize="0"/>
          <p:nvPr/>
        </p:nvPicPr>
        <p:blipFill rotWithShape="1">
          <a:blip r:embed="rId3">
            <a:alphaModFix/>
          </a:blip>
          <a:srcRect l="19880" t="-158" r="12701"/>
          <a:stretch/>
        </p:blipFill>
        <p:spPr>
          <a:xfrm>
            <a:off x="6714438" y="4193186"/>
            <a:ext cx="835819" cy="69651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1794672" y="339494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/>
              <a:t>What is C Program</a:t>
            </a:r>
            <a:endParaRPr sz="3600" b="1"/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1114425" y="1328738"/>
            <a:ext cx="7843838" cy="35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en" sz="2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 program basically consists of the following parts:</a:t>
            </a:r>
            <a:endParaRPr/>
          </a:p>
          <a:p>
            <a:pPr marL="863600" lvl="2" indent="-1714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General-purpose programming language</a:t>
            </a:r>
            <a:endParaRPr sz="21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863600" lvl="2" indent="-1714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Popular, simple, and flexible to use</a:t>
            </a:r>
            <a:endParaRPr sz="21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863600" lvl="2" indent="-1714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Structured programming language</a:t>
            </a:r>
            <a:endParaRPr/>
          </a:p>
          <a:p>
            <a:pPr marL="520700" lvl="1" indent="-38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</p:txBody>
      </p:sp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>
            <a:spLocks noGrp="1"/>
          </p:cNvSpPr>
          <p:nvPr>
            <p:ph type="title"/>
          </p:nvPr>
        </p:nvSpPr>
        <p:spPr>
          <a:xfrm>
            <a:off x="1794672" y="339494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/>
              <a:t>Is it Valid Variable Name?</a:t>
            </a:r>
            <a:endParaRPr sz="3600" b="1"/>
          </a:p>
        </p:txBody>
      </p:sp>
      <p:sp>
        <p:nvSpPr>
          <p:cNvPr id="307" name="Google Shape;307;p44"/>
          <p:cNvSpPr/>
          <p:nvPr/>
        </p:nvSpPr>
        <p:spPr>
          <a:xfrm>
            <a:off x="1255606" y="1280969"/>
            <a:ext cx="1639993" cy="46567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4th</a:t>
            </a:r>
            <a:endParaRPr sz="1100"/>
          </a:p>
        </p:txBody>
      </p:sp>
      <p:sp>
        <p:nvSpPr>
          <p:cNvPr id="308" name="Google Shape;308;p44"/>
          <p:cNvSpPr/>
          <p:nvPr/>
        </p:nvSpPr>
        <p:spPr>
          <a:xfrm>
            <a:off x="3207545" y="2126003"/>
            <a:ext cx="803672" cy="632222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44"/>
          <p:cNvSpPr/>
          <p:nvPr/>
        </p:nvSpPr>
        <p:spPr>
          <a:xfrm>
            <a:off x="1255606" y="2228026"/>
            <a:ext cx="1639993" cy="46567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“x”</a:t>
            </a:r>
            <a:endParaRPr sz="1100"/>
          </a:p>
        </p:txBody>
      </p:sp>
      <p:sp>
        <p:nvSpPr>
          <p:cNvPr id="310" name="Google Shape;310;p44"/>
          <p:cNvSpPr/>
          <p:nvPr/>
        </p:nvSpPr>
        <p:spPr>
          <a:xfrm>
            <a:off x="3207545" y="3007591"/>
            <a:ext cx="803672" cy="632222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4"/>
          <p:cNvSpPr/>
          <p:nvPr/>
        </p:nvSpPr>
        <p:spPr>
          <a:xfrm>
            <a:off x="1255606" y="3109614"/>
            <a:ext cx="1639993" cy="46567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Order-no</a:t>
            </a:r>
            <a:endParaRPr sz="1100"/>
          </a:p>
        </p:txBody>
      </p:sp>
      <p:sp>
        <p:nvSpPr>
          <p:cNvPr id="312" name="Google Shape;312;p44"/>
          <p:cNvSpPr/>
          <p:nvPr/>
        </p:nvSpPr>
        <p:spPr>
          <a:xfrm>
            <a:off x="3265289" y="1209015"/>
            <a:ext cx="803672" cy="632222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4"/>
          <p:cNvSpPr/>
          <p:nvPr/>
        </p:nvSpPr>
        <p:spPr>
          <a:xfrm>
            <a:off x="3207545" y="4051385"/>
            <a:ext cx="803672" cy="632222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44"/>
          <p:cNvSpPr/>
          <p:nvPr/>
        </p:nvSpPr>
        <p:spPr>
          <a:xfrm>
            <a:off x="925286" y="4153409"/>
            <a:ext cx="1970314" cy="46567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variable</a:t>
            </a:r>
            <a:endParaRPr sz="1100"/>
          </a:p>
        </p:txBody>
      </p:sp>
      <p:sp>
        <p:nvSpPr>
          <p:cNvPr id="315" name="Google Shape;315;p44"/>
          <p:cNvSpPr/>
          <p:nvPr/>
        </p:nvSpPr>
        <p:spPr>
          <a:xfrm>
            <a:off x="4267200" y="1216356"/>
            <a:ext cx="4757057" cy="54894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first character must be letter</a:t>
            </a:r>
            <a:endParaRPr sz="1100"/>
          </a:p>
        </p:txBody>
      </p:sp>
      <p:sp>
        <p:nvSpPr>
          <p:cNvPr id="316" name="Google Shape;316;p44"/>
          <p:cNvSpPr/>
          <p:nvPr/>
        </p:nvSpPr>
        <p:spPr>
          <a:xfrm>
            <a:off x="4272641" y="2144753"/>
            <a:ext cx="4757057" cy="54894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Illegal characters (“)</a:t>
            </a:r>
            <a:endParaRPr sz="1100"/>
          </a:p>
        </p:txBody>
      </p:sp>
      <p:sp>
        <p:nvSpPr>
          <p:cNvPr id="317" name="Google Shape;317;p44"/>
          <p:cNvSpPr/>
          <p:nvPr/>
        </p:nvSpPr>
        <p:spPr>
          <a:xfrm>
            <a:off x="4267199" y="3109614"/>
            <a:ext cx="4757057" cy="54894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Illegal characters (-)</a:t>
            </a:r>
            <a:endParaRPr sz="1100"/>
          </a:p>
        </p:txBody>
      </p:sp>
      <p:sp>
        <p:nvSpPr>
          <p:cNvPr id="318" name="Google Shape;318;p44"/>
          <p:cNvSpPr/>
          <p:nvPr/>
        </p:nvSpPr>
        <p:spPr>
          <a:xfrm>
            <a:off x="4272642" y="4094767"/>
            <a:ext cx="4757057" cy="54894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Illegal characters (blank space)</a:t>
            </a:r>
            <a:endParaRPr sz="1100"/>
          </a:p>
        </p:txBody>
      </p:sp>
      <p:sp>
        <p:nvSpPr>
          <p:cNvPr id="319" name="Google Shape;319;p4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>
            <a:spLocks noGrp="1"/>
          </p:cNvSpPr>
          <p:nvPr>
            <p:ph type="title"/>
          </p:nvPr>
        </p:nvSpPr>
        <p:spPr>
          <a:xfrm>
            <a:off x="1794672" y="339494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/>
              <a:t>Identifiers</a:t>
            </a:r>
            <a:endParaRPr sz="3600" b="1"/>
          </a:p>
        </p:txBody>
      </p:sp>
      <p:sp>
        <p:nvSpPr>
          <p:cNvPr id="325" name="Google Shape;325;p45"/>
          <p:cNvSpPr txBox="1">
            <a:spLocks noGrp="1"/>
          </p:cNvSpPr>
          <p:nvPr>
            <p:ph type="body" idx="1"/>
          </p:nvPr>
        </p:nvSpPr>
        <p:spPr>
          <a:xfrm>
            <a:off x="782240" y="1328738"/>
            <a:ext cx="7843838" cy="35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 Identifiers are names  that  are  given  to  various  program  elements,  such as variables,  functions  and  arrays.    </a:t>
            </a:r>
            <a:endParaRPr sz="2100"/>
          </a:p>
          <a:p>
            <a:pPr marL="177800" lvl="0" indent="-3810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</p:txBody>
      </p:sp>
      <p:sp>
        <p:nvSpPr>
          <p:cNvPr id="326" name="Google Shape;326;p4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6"/>
          <p:cNvSpPr txBox="1">
            <a:spLocks noGrp="1"/>
          </p:cNvSpPr>
          <p:nvPr>
            <p:ph type="title"/>
          </p:nvPr>
        </p:nvSpPr>
        <p:spPr>
          <a:xfrm>
            <a:off x="1794672" y="339494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/>
              <a:t>Keywords</a:t>
            </a:r>
            <a:endParaRPr sz="3600" b="1"/>
          </a:p>
        </p:txBody>
      </p:sp>
      <p:sp>
        <p:nvSpPr>
          <p:cNvPr id="332" name="Google Shape;332;p46"/>
          <p:cNvSpPr txBox="1">
            <a:spLocks noGrp="1"/>
          </p:cNvSpPr>
          <p:nvPr>
            <p:ph type="body" idx="1"/>
          </p:nvPr>
        </p:nvSpPr>
        <p:spPr>
          <a:xfrm>
            <a:off x="1114425" y="1328738"/>
            <a:ext cx="7843838" cy="35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 There are certain reserved words, called Keywords, that have standard, predefined meaning in C</a:t>
            </a:r>
            <a:endParaRPr/>
          </a:p>
          <a:p>
            <a:pPr marL="177800" lvl="0" indent="-1714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 Can be used only for their intended purpose</a:t>
            </a:r>
            <a:endParaRPr/>
          </a:p>
          <a:p>
            <a:pPr marL="177800" lvl="0" indent="-1714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 Can't use as identifiers</a:t>
            </a: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</p:txBody>
      </p:sp>
      <p:sp>
        <p:nvSpPr>
          <p:cNvPr id="333" name="Google Shape;333;p4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/>
          <p:cNvSpPr txBox="1">
            <a:spLocks noGrp="1"/>
          </p:cNvSpPr>
          <p:nvPr>
            <p:ph type="title"/>
          </p:nvPr>
        </p:nvSpPr>
        <p:spPr>
          <a:xfrm>
            <a:off x="1794672" y="339494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/>
              <a:t>Keywords</a:t>
            </a:r>
            <a:endParaRPr/>
          </a:p>
        </p:txBody>
      </p:sp>
      <p:sp>
        <p:nvSpPr>
          <p:cNvPr id="339" name="Google Shape;339;p47"/>
          <p:cNvSpPr txBox="1">
            <a:spLocks noGrp="1"/>
          </p:cNvSpPr>
          <p:nvPr>
            <p:ph type="body" idx="1"/>
          </p:nvPr>
        </p:nvSpPr>
        <p:spPr>
          <a:xfrm>
            <a:off x="1114425" y="1328738"/>
            <a:ext cx="7843838" cy="35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</p:txBody>
      </p:sp>
      <p:pic>
        <p:nvPicPr>
          <p:cNvPr id="340" name="Google Shape;340;p47"/>
          <p:cNvPicPr preferRelativeResize="0"/>
          <p:nvPr/>
        </p:nvPicPr>
        <p:blipFill rotWithShape="1">
          <a:blip r:embed="rId3">
            <a:alphaModFix/>
          </a:blip>
          <a:srcRect l="11849" t="14037" r="15083" b="9177"/>
          <a:stretch/>
        </p:blipFill>
        <p:spPr>
          <a:xfrm>
            <a:off x="206828" y="1092992"/>
            <a:ext cx="6705601" cy="3961935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41" name="Google Shape;341;p47"/>
          <p:cNvPicPr preferRelativeResize="0"/>
          <p:nvPr/>
        </p:nvPicPr>
        <p:blipFill rotWithShape="1">
          <a:blip r:embed="rId4">
            <a:alphaModFix/>
          </a:blip>
          <a:srcRect l="11213" t="19108" r="10707" b="46031"/>
          <a:stretch/>
        </p:blipFill>
        <p:spPr>
          <a:xfrm>
            <a:off x="1326970" y="2952354"/>
            <a:ext cx="7619169" cy="1912540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42" name="Google Shape;342;p4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8"/>
          <p:cNvSpPr txBox="1">
            <a:spLocks noGrp="1"/>
          </p:cNvSpPr>
          <p:nvPr>
            <p:ph type="title"/>
          </p:nvPr>
        </p:nvSpPr>
        <p:spPr>
          <a:xfrm>
            <a:off x="1794672" y="339494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/>
              <a:t>Expressions</a:t>
            </a:r>
            <a:endParaRPr sz="3600" b="1"/>
          </a:p>
        </p:txBody>
      </p:sp>
      <p:sp>
        <p:nvSpPr>
          <p:cNvPr id="348" name="Google Shape;348;p48"/>
          <p:cNvSpPr txBox="1">
            <a:spLocks noGrp="1"/>
          </p:cNvSpPr>
          <p:nvPr>
            <p:ph type="body" idx="1"/>
          </p:nvPr>
        </p:nvSpPr>
        <p:spPr>
          <a:xfrm>
            <a:off x="1114425" y="1328738"/>
            <a:ext cx="7843838" cy="35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 An expression is a combination of operators and operands.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 C expressions follow the rule of algebra</a:t>
            </a: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</p:txBody>
      </p:sp>
      <p:graphicFrame>
        <p:nvGraphicFramePr>
          <p:cNvPr id="349" name="Google Shape;349;p48"/>
          <p:cNvGraphicFramePr/>
          <p:nvPr/>
        </p:nvGraphicFramePr>
        <p:xfrm>
          <a:off x="1665514" y="2771319"/>
          <a:ext cx="6389875" cy="1768000"/>
        </p:xfrm>
        <a:graphic>
          <a:graphicData uri="http://schemas.openxmlformats.org/drawingml/2006/table">
            <a:tbl>
              <a:tblPr firstRow="1" bandRow="1">
                <a:noFill/>
                <a:tableStyleId>{B6015AA3-6F0F-4792-A832-D26F703F6141}</a:tableStyleId>
              </a:tblPr>
              <a:tblGrid>
                <a:gridCol w="269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strike="noStrike" cap="none"/>
                        <a:t>Expression</a:t>
                      </a:r>
                      <a:endParaRPr sz="1800" b="1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strike="noStrike" cap="none"/>
                        <a:t>Operator</a:t>
                      </a:r>
                      <a:endParaRPr sz="1800" b="1" u="none" strike="noStrike" cap="none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Arithmetic Expression</a:t>
                      </a:r>
                      <a:endParaRPr sz="18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4191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strike="noStrike" cap="none"/>
                        <a:t>+, -, *, /, %</a:t>
                      </a:r>
                      <a:endParaRPr sz="1800" b="1" u="none" strike="noStrike" cap="none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Logical Expression</a:t>
                      </a:r>
                      <a:endParaRPr sz="18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4191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strike="noStrike" cap="none"/>
                        <a:t>AND, OR, NOT</a:t>
                      </a:r>
                      <a:endParaRPr sz="1800" b="1" u="none" strike="noStrike" cap="none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Relational</a:t>
                      </a:r>
                      <a:endParaRPr sz="18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4191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strike="noStrike" cap="none"/>
                        <a:t>==, !=, &lt;, &gt;, &lt;=, &gt;=</a:t>
                      </a:r>
                      <a:endParaRPr sz="1800" b="1" u="none" strike="noStrike" cap="none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0" name="Google Shape;350;p4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50" y="438150"/>
            <a:ext cx="5314950" cy="42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0325" y="2780225"/>
            <a:ext cx="2571750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9"/>
          <p:cNvSpPr txBox="1"/>
          <p:nvPr/>
        </p:nvSpPr>
        <p:spPr>
          <a:xfrm>
            <a:off x="6446725" y="2029625"/>
            <a:ext cx="220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0"/>
          <p:cNvSpPr txBox="1">
            <a:spLocks noGrp="1"/>
          </p:cNvSpPr>
          <p:nvPr>
            <p:ph type="title"/>
          </p:nvPr>
        </p:nvSpPr>
        <p:spPr>
          <a:xfrm>
            <a:off x="1944694" y="261255"/>
            <a:ext cx="6683765" cy="617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/>
              <a:t>Assign value to variable</a:t>
            </a:r>
            <a:endParaRPr/>
          </a:p>
        </p:txBody>
      </p:sp>
      <p:sp>
        <p:nvSpPr>
          <p:cNvPr id="363" name="Google Shape;363;p50"/>
          <p:cNvSpPr txBox="1">
            <a:spLocks noGrp="1"/>
          </p:cNvSpPr>
          <p:nvPr>
            <p:ph type="body" idx="1"/>
          </p:nvPr>
        </p:nvSpPr>
        <p:spPr>
          <a:xfrm>
            <a:off x="1480455" y="1085850"/>
            <a:ext cx="7441916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778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To assign a value to a variable, put its name to the left of an equal sign (=).</a:t>
            </a:r>
            <a:endParaRPr/>
          </a:p>
          <a:p>
            <a:pPr marL="177800" lvl="0" indent="-1778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Put the variable you want to give the variable to the right of the equal sign.</a:t>
            </a:r>
            <a:endParaRPr/>
          </a:p>
          <a:p>
            <a:pPr marL="177800" lvl="0" indent="-1778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It is a statement, so end with a ‘;’</a:t>
            </a:r>
            <a:endParaRPr/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50"/>
          <p:cNvSpPr/>
          <p:nvPr/>
        </p:nvSpPr>
        <p:spPr>
          <a:xfrm>
            <a:off x="3526970" y="3439886"/>
            <a:ext cx="1698171" cy="892628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ACB8CA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50"/>
          <p:cNvSpPr/>
          <p:nvPr/>
        </p:nvSpPr>
        <p:spPr>
          <a:xfrm>
            <a:off x="1251855" y="3439886"/>
            <a:ext cx="1774372" cy="1012371"/>
          </a:xfrm>
          <a:prstGeom prst="rect">
            <a:avLst/>
          </a:prstGeom>
          <a:solidFill>
            <a:srgbClr val="ACB8CA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50"/>
          <p:cNvSpPr/>
          <p:nvPr/>
        </p:nvSpPr>
        <p:spPr>
          <a:xfrm>
            <a:off x="5720549" y="3439886"/>
            <a:ext cx="1774372" cy="1012371"/>
          </a:xfrm>
          <a:prstGeom prst="rect">
            <a:avLst/>
          </a:prstGeom>
          <a:solidFill>
            <a:srgbClr val="ACB8CA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50"/>
          <p:cNvSpPr/>
          <p:nvPr/>
        </p:nvSpPr>
        <p:spPr>
          <a:xfrm>
            <a:off x="7671758" y="4005943"/>
            <a:ext cx="495409" cy="446314"/>
          </a:xfrm>
          <a:prstGeom prst="rect">
            <a:avLst/>
          </a:prstGeom>
          <a:solidFill>
            <a:srgbClr val="ACB8CA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5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1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endParaRPr/>
          </a:p>
        </p:txBody>
      </p:sp>
      <p:sp>
        <p:nvSpPr>
          <p:cNvPr id="374" name="Google Shape;374;p5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pic>
        <p:nvPicPr>
          <p:cNvPr id="375" name="Google Shape;375;p51"/>
          <p:cNvPicPr preferRelativeResize="0"/>
          <p:nvPr/>
        </p:nvPicPr>
        <p:blipFill rotWithShape="1">
          <a:blip r:embed="rId3">
            <a:alphaModFix/>
          </a:blip>
          <a:srcRect l="1" t="-1" r="-2919" b="4868"/>
          <a:stretch/>
        </p:blipFill>
        <p:spPr>
          <a:xfrm>
            <a:off x="-307181" y="-171451"/>
            <a:ext cx="10043293" cy="5219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51"/>
          <p:cNvPicPr preferRelativeResize="0"/>
          <p:nvPr/>
        </p:nvPicPr>
        <p:blipFill rotWithShape="1">
          <a:blip r:embed="rId4">
            <a:alphaModFix/>
          </a:blip>
          <a:srcRect r="31029" b="62654"/>
          <a:stretch/>
        </p:blipFill>
        <p:spPr>
          <a:xfrm>
            <a:off x="2890398" y="159559"/>
            <a:ext cx="6730349" cy="2048969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2"/>
          <p:cNvSpPr txBox="1">
            <a:spLocks noGrp="1"/>
          </p:cNvSpPr>
          <p:nvPr>
            <p:ph type="title"/>
          </p:nvPr>
        </p:nvSpPr>
        <p:spPr>
          <a:xfrm>
            <a:off x="1794672" y="339494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/>
              <a:t>Input Numbers From Keyboard</a:t>
            </a:r>
            <a:endParaRPr sz="3600" b="1"/>
          </a:p>
        </p:txBody>
      </p:sp>
      <p:sp>
        <p:nvSpPr>
          <p:cNvPr id="383" name="Google Shape;383;p52"/>
          <p:cNvSpPr txBox="1">
            <a:spLocks noGrp="1"/>
          </p:cNvSpPr>
          <p:nvPr>
            <p:ph type="body" idx="1"/>
          </p:nvPr>
        </p:nvSpPr>
        <p:spPr>
          <a:xfrm>
            <a:off x="1114425" y="1328738"/>
            <a:ext cx="7843838" cy="35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 There are several methods</a:t>
            </a:r>
            <a:endParaRPr sz="2100"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 The easiest is – </a:t>
            </a:r>
            <a:r>
              <a:rPr lang="en" sz="2100" b="1"/>
              <a:t>scanf() </a:t>
            </a:r>
            <a:r>
              <a:rPr lang="en" sz="2100"/>
              <a:t>function.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 u="sng">
                <a:solidFill>
                  <a:schemeClr val="hlink"/>
                </a:solidFill>
                <a:hlinkClick r:id="rId3"/>
              </a:rPr>
              <a:t>Input from Keyboard</a:t>
            </a: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</p:txBody>
      </p:sp>
      <p:sp>
        <p:nvSpPr>
          <p:cNvPr id="384" name="Google Shape;384;p5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67475" cy="40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4913" y="3870625"/>
            <a:ext cx="402907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3"/>
          <p:cNvSpPr txBox="1"/>
          <p:nvPr/>
        </p:nvSpPr>
        <p:spPr>
          <a:xfrm>
            <a:off x="6799250" y="3224125"/>
            <a:ext cx="1917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1794672" y="339493"/>
            <a:ext cx="6683700" cy="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/>
              <a:t>Structure of C Program</a:t>
            </a:r>
            <a:endParaRPr sz="3600" b="1"/>
          </a:p>
        </p:txBody>
      </p:sp>
      <p:sp>
        <p:nvSpPr>
          <p:cNvPr id="145" name="Google Shape;145;p27"/>
          <p:cNvSpPr txBox="1">
            <a:spLocks noGrp="1"/>
          </p:cNvSpPr>
          <p:nvPr>
            <p:ph type="body" idx="1"/>
          </p:nvPr>
        </p:nvSpPr>
        <p:spPr>
          <a:xfrm>
            <a:off x="1114425" y="1328738"/>
            <a:ext cx="7843800" cy="3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" sz="2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 program basically consists of the following parts:</a:t>
            </a:r>
            <a:endParaRPr/>
          </a:p>
          <a:p>
            <a:pPr marL="863600" lvl="2" indent="-141446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Preprocessor Commands</a:t>
            </a:r>
            <a:endParaRPr/>
          </a:p>
          <a:p>
            <a:pPr marL="863600" lvl="2" indent="-141446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Functions</a:t>
            </a:r>
            <a:endParaRPr/>
          </a:p>
          <a:p>
            <a:pPr marL="863600" lvl="2" indent="-141446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</a:t>
            </a:r>
            <a:endParaRPr/>
          </a:p>
          <a:p>
            <a:pPr marL="863600" lvl="2" indent="-141446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Statements &amp; Expressions</a:t>
            </a:r>
            <a:endParaRPr/>
          </a:p>
          <a:p>
            <a:pPr marL="863600" lvl="2" indent="-141446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Comments</a:t>
            </a:r>
            <a:endParaRPr/>
          </a:p>
          <a:p>
            <a:pPr marL="520700" lvl="1" indent="-38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100"/>
          </a:p>
        </p:txBody>
      </p:sp>
      <p:sp>
        <p:nvSpPr>
          <p:cNvPr id="146" name="Google Shape;146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4"/>
          <p:cNvSpPr txBox="1">
            <a:spLocks noGrp="1"/>
          </p:cNvSpPr>
          <p:nvPr>
            <p:ph type="title"/>
          </p:nvPr>
        </p:nvSpPr>
        <p:spPr>
          <a:xfrm>
            <a:off x="1794672" y="339494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1"/>
          </a:p>
        </p:txBody>
      </p:sp>
      <p:sp>
        <p:nvSpPr>
          <p:cNvPr id="397" name="Google Shape;397;p54"/>
          <p:cNvSpPr txBox="1">
            <a:spLocks noGrp="1"/>
          </p:cNvSpPr>
          <p:nvPr>
            <p:ph type="body" idx="1"/>
          </p:nvPr>
        </p:nvSpPr>
        <p:spPr>
          <a:xfrm>
            <a:off x="1114425" y="1328738"/>
            <a:ext cx="7843838" cy="35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</p:txBody>
      </p:sp>
      <p:pic>
        <p:nvPicPr>
          <p:cNvPr id="398" name="Google Shape;398;p54"/>
          <p:cNvPicPr preferRelativeResize="0"/>
          <p:nvPr/>
        </p:nvPicPr>
        <p:blipFill rotWithShape="1">
          <a:blip r:embed="rId3">
            <a:alphaModFix/>
          </a:blip>
          <a:srcRect l="14860" t="2133" r="26909" b="23461"/>
          <a:stretch/>
        </p:blipFill>
        <p:spPr>
          <a:xfrm>
            <a:off x="1143000" y="-32657"/>
            <a:ext cx="7162800" cy="514569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91465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2675" y="2379650"/>
            <a:ext cx="5684389" cy="153502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5"/>
          <p:cNvSpPr txBox="1"/>
          <p:nvPr/>
        </p:nvSpPr>
        <p:spPr>
          <a:xfrm>
            <a:off x="4748250" y="1484825"/>
            <a:ext cx="3071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"/>
          <p:cNvSpPr txBox="1">
            <a:spLocks noGrp="1"/>
          </p:cNvSpPr>
          <p:nvPr>
            <p:ph type="title"/>
          </p:nvPr>
        </p:nvSpPr>
        <p:spPr>
          <a:xfrm>
            <a:off x="1794672" y="339494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/>
              <a:t>Escape Sequences</a:t>
            </a:r>
            <a:endParaRPr sz="3600" b="1"/>
          </a:p>
        </p:txBody>
      </p:sp>
      <p:sp>
        <p:nvSpPr>
          <p:cNvPr id="412" name="Google Shape;412;p56"/>
          <p:cNvSpPr txBox="1">
            <a:spLocks noGrp="1"/>
          </p:cNvSpPr>
          <p:nvPr>
            <p:ph type="body" idx="1"/>
          </p:nvPr>
        </p:nvSpPr>
        <p:spPr>
          <a:xfrm>
            <a:off x="1114425" y="1328738"/>
            <a:ext cx="7843838" cy="35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 There are certain characters in C when they are preceded by a backslash (\) they will have special meaning.</a:t>
            </a:r>
            <a:endParaRPr/>
          </a:p>
          <a:p>
            <a:pPr marL="177800" lvl="0" indent="-17145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 They are used to represent like newline (\n) or tab (\t). </a:t>
            </a:r>
            <a:endParaRPr sz="2100"/>
          </a:p>
        </p:txBody>
      </p:sp>
      <p:sp>
        <p:nvSpPr>
          <p:cNvPr id="413" name="Google Shape;413;p5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695825" cy="38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5425" y="3036600"/>
            <a:ext cx="2552700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7"/>
          <p:cNvSpPr txBox="1"/>
          <p:nvPr/>
        </p:nvSpPr>
        <p:spPr>
          <a:xfrm>
            <a:off x="5545425" y="1925250"/>
            <a:ext cx="3071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8"/>
          <p:cNvSpPr txBox="1">
            <a:spLocks noGrp="1"/>
          </p:cNvSpPr>
          <p:nvPr>
            <p:ph type="title"/>
          </p:nvPr>
        </p:nvSpPr>
        <p:spPr>
          <a:xfrm>
            <a:off x="1694461" y="-25741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/>
              <a:t>Escape Sequences</a:t>
            </a:r>
            <a:endParaRPr sz="3600" b="1"/>
          </a:p>
        </p:txBody>
      </p:sp>
      <p:sp>
        <p:nvSpPr>
          <p:cNvPr id="426" name="Google Shape;426;p58"/>
          <p:cNvSpPr txBox="1">
            <a:spLocks noGrp="1"/>
          </p:cNvSpPr>
          <p:nvPr>
            <p:ph type="body" idx="1"/>
          </p:nvPr>
        </p:nvSpPr>
        <p:spPr>
          <a:xfrm>
            <a:off x="1114425" y="1328738"/>
            <a:ext cx="7843838" cy="35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</p:txBody>
      </p:sp>
      <p:sp>
        <p:nvSpPr>
          <p:cNvPr id="427" name="Google Shape;427;p5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428" name="Google Shape;428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3730" y="756173"/>
            <a:ext cx="3121925" cy="417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9"/>
          <p:cNvSpPr txBox="1">
            <a:spLocks noGrp="1"/>
          </p:cNvSpPr>
          <p:nvPr>
            <p:ph type="title"/>
          </p:nvPr>
        </p:nvSpPr>
        <p:spPr>
          <a:xfrm>
            <a:off x="1794672" y="339494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/>
              <a:t>Defining Constants</a:t>
            </a:r>
            <a:endParaRPr/>
          </a:p>
        </p:txBody>
      </p:sp>
      <p:sp>
        <p:nvSpPr>
          <p:cNvPr id="435" name="Google Shape;435;p59"/>
          <p:cNvSpPr txBox="1">
            <a:spLocks noGrp="1"/>
          </p:cNvSpPr>
          <p:nvPr>
            <p:ph type="body" idx="1"/>
          </p:nvPr>
        </p:nvSpPr>
        <p:spPr>
          <a:xfrm>
            <a:off x="1114425" y="1328738"/>
            <a:ext cx="7843838" cy="35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There are two simple ways in C to define constants:</a:t>
            </a:r>
            <a:endParaRPr/>
          </a:p>
          <a:p>
            <a:pPr marL="647700" lvl="1" indent="-349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/>
              <a:t>Using </a:t>
            </a:r>
            <a:r>
              <a:rPr lang="en" sz="2100" b="1" i="1">
                <a:solidFill>
                  <a:srgbClr val="0070C0"/>
                </a:solidFill>
              </a:rPr>
              <a:t>#define </a:t>
            </a:r>
            <a:r>
              <a:rPr lang="en" sz="2100" i="1"/>
              <a:t>preprocessor.</a:t>
            </a:r>
            <a:endParaRPr/>
          </a:p>
          <a:p>
            <a:pPr marL="647700" lvl="1" indent="-349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/>
              <a:t>Using </a:t>
            </a:r>
            <a:r>
              <a:rPr lang="en" sz="2100" b="1" i="1">
                <a:solidFill>
                  <a:srgbClr val="0070C0"/>
                </a:solidFill>
              </a:rPr>
              <a:t>const</a:t>
            </a:r>
            <a:r>
              <a:rPr lang="en" sz="2100"/>
              <a:t> </a:t>
            </a:r>
            <a:r>
              <a:rPr lang="en" sz="2100" i="1"/>
              <a:t>keyword.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</p:txBody>
      </p:sp>
      <p:sp>
        <p:nvSpPr>
          <p:cNvPr id="436" name="Google Shape;436;p5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0"/>
          <p:cNvSpPr txBox="1">
            <a:spLocks noGrp="1"/>
          </p:cNvSpPr>
          <p:nvPr>
            <p:ph type="title"/>
          </p:nvPr>
        </p:nvSpPr>
        <p:spPr>
          <a:xfrm>
            <a:off x="1794672" y="339494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/>
              <a:t>Using </a:t>
            </a:r>
            <a:r>
              <a:rPr lang="en" sz="3600" b="1">
                <a:solidFill>
                  <a:srgbClr val="0070C0"/>
                </a:solidFill>
              </a:rPr>
              <a:t>#define </a:t>
            </a:r>
            <a:r>
              <a:rPr lang="en" sz="3600" b="1"/>
              <a:t>preprocessor</a:t>
            </a:r>
            <a:endParaRPr sz="3600" b="1"/>
          </a:p>
        </p:txBody>
      </p:sp>
      <p:sp>
        <p:nvSpPr>
          <p:cNvPr id="443" name="Google Shape;443;p60"/>
          <p:cNvSpPr txBox="1">
            <a:spLocks noGrp="1"/>
          </p:cNvSpPr>
          <p:nvPr>
            <p:ph type="body" idx="1"/>
          </p:nvPr>
        </p:nvSpPr>
        <p:spPr>
          <a:xfrm>
            <a:off x="1114425" y="1328738"/>
            <a:ext cx="7843838" cy="35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 Following is the form to use #define preprocessor to define a constant: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sz="3000"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Symbolic constants are usually defined at the beginning of a program. 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</p:txBody>
      </p:sp>
      <p:sp>
        <p:nvSpPr>
          <p:cNvPr id="444" name="Google Shape;444;p6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pic>
        <p:nvPicPr>
          <p:cNvPr id="445" name="Google Shape;445;p60"/>
          <p:cNvPicPr preferRelativeResize="0"/>
          <p:nvPr/>
        </p:nvPicPr>
        <p:blipFill rotWithShape="1">
          <a:blip r:embed="rId3">
            <a:alphaModFix/>
          </a:blip>
          <a:srcRect l="1771" t="10061" b="9284"/>
          <a:stretch/>
        </p:blipFill>
        <p:spPr>
          <a:xfrm>
            <a:off x="1424353" y="2215661"/>
            <a:ext cx="3998741" cy="643597"/>
          </a:xfrm>
          <a:prstGeom prst="rect">
            <a:avLst/>
          </a:prstGeom>
          <a:noFill/>
          <a:ln w="9525" cap="flat" cmpd="sng">
            <a:solidFill>
              <a:srgbClr val="548135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46" name="Google Shape;446;p60"/>
          <p:cNvSpPr txBox="1"/>
          <p:nvPr/>
        </p:nvSpPr>
        <p:spPr>
          <a:xfrm>
            <a:off x="764582" y="4032914"/>
            <a:ext cx="3814559" cy="58862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54000" marR="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of the constant</a:t>
            </a:r>
            <a:endParaRPr sz="1100"/>
          </a:p>
          <a:p>
            <a:pPr marL="254000" marR="0" lvl="0" indent="-2476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any valid identifier name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7" name="Google Shape;447;p60"/>
          <p:cNvCxnSpPr/>
          <p:nvPr/>
        </p:nvCxnSpPr>
        <p:spPr>
          <a:xfrm flipH="1">
            <a:off x="2608704" y="2722727"/>
            <a:ext cx="815020" cy="1310186"/>
          </a:xfrm>
          <a:prstGeom prst="straightConnector1">
            <a:avLst/>
          </a:prstGeom>
          <a:noFill/>
          <a:ln w="38100" cap="flat" cmpd="sng">
            <a:solidFill>
              <a:srgbClr val="2F549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48" name="Google Shape;448;p60"/>
          <p:cNvCxnSpPr/>
          <p:nvPr/>
        </p:nvCxnSpPr>
        <p:spPr>
          <a:xfrm>
            <a:off x="2763670" y="2722727"/>
            <a:ext cx="1508760" cy="0"/>
          </a:xfrm>
          <a:prstGeom prst="straightConnector1">
            <a:avLst/>
          </a:prstGeom>
          <a:noFill/>
          <a:ln w="381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9" name="Google Shape;449;p60"/>
          <p:cNvSpPr txBox="1"/>
          <p:nvPr/>
        </p:nvSpPr>
        <p:spPr>
          <a:xfrm>
            <a:off x="4885851" y="4032914"/>
            <a:ext cx="3937426" cy="58862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54000" marR="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 value</a:t>
            </a:r>
            <a:endParaRPr sz="1100"/>
          </a:p>
          <a:p>
            <a:pPr marL="254000" marR="0" lvl="0" indent="-2476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character/numeric/string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0" name="Google Shape;450;p60"/>
          <p:cNvCxnSpPr/>
          <p:nvPr/>
        </p:nvCxnSpPr>
        <p:spPr>
          <a:xfrm>
            <a:off x="4885851" y="2722727"/>
            <a:ext cx="1528013" cy="1310186"/>
          </a:xfrm>
          <a:prstGeom prst="straightConnector1">
            <a:avLst/>
          </a:prstGeom>
          <a:noFill/>
          <a:ln w="38100" cap="flat" cmpd="sng">
            <a:solidFill>
              <a:srgbClr val="2F549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51" name="Google Shape;451;p60"/>
          <p:cNvCxnSpPr/>
          <p:nvPr/>
        </p:nvCxnSpPr>
        <p:spPr>
          <a:xfrm>
            <a:off x="4445168" y="2722727"/>
            <a:ext cx="822960" cy="0"/>
          </a:xfrm>
          <a:prstGeom prst="straightConnector1">
            <a:avLst/>
          </a:prstGeom>
          <a:noFill/>
          <a:ln w="381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1"/>
          <p:cNvSpPr txBox="1">
            <a:spLocks noGrp="1"/>
          </p:cNvSpPr>
          <p:nvPr>
            <p:ph type="title"/>
          </p:nvPr>
        </p:nvSpPr>
        <p:spPr>
          <a:xfrm>
            <a:off x="1794672" y="339494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/>
              <a:t>Using </a:t>
            </a:r>
            <a:r>
              <a:rPr lang="en" sz="3600" b="1">
                <a:solidFill>
                  <a:srgbClr val="0070C0"/>
                </a:solidFill>
              </a:rPr>
              <a:t>#define </a:t>
            </a:r>
            <a:r>
              <a:rPr lang="en" sz="3600" b="1"/>
              <a:t>preprocessor</a:t>
            </a:r>
            <a:endParaRPr sz="3600" b="1"/>
          </a:p>
        </p:txBody>
      </p:sp>
      <p:sp>
        <p:nvSpPr>
          <p:cNvPr id="458" name="Google Shape;458;p61"/>
          <p:cNvSpPr txBox="1">
            <a:spLocks noGrp="1"/>
          </p:cNvSpPr>
          <p:nvPr>
            <p:ph type="body" idx="1"/>
          </p:nvPr>
        </p:nvSpPr>
        <p:spPr>
          <a:xfrm>
            <a:off x="1114425" y="1328738"/>
            <a:ext cx="7843838" cy="35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sz="30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</p:txBody>
      </p:sp>
      <p:sp>
        <p:nvSpPr>
          <p:cNvPr id="459" name="Google Shape;459;p6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pic>
        <p:nvPicPr>
          <p:cNvPr id="460" name="Google Shape;460;p61"/>
          <p:cNvPicPr preferRelativeResize="0"/>
          <p:nvPr/>
        </p:nvPicPr>
        <p:blipFill rotWithShape="1">
          <a:blip r:embed="rId3">
            <a:alphaModFix/>
          </a:blip>
          <a:srcRect l="1771" t="10061" b="9284"/>
          <a:stretch/>
        </p:blipFill>
        <p:spPr>
          <a:xfrm>
            <a:off x="2756054" y="1239094"/>
            <a:ext cx="3998741" cy="643597"/>
          </a:xfrm>
          <a:prstGeom prst="rect">
            <a:avLst/>
          </a:prstGeom>
          <a:noFill/>
          <a:ln w="9525" cap="flat" cmpd="sng">
            <a:solidFill>
              <a:srgbClr val="54813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61" name="Google Shape;461;p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31383" y="2197428"/>
            <a:ext cx="3062350" cy="477614"/>
          </a:xfrm>
          <a:prstGeom prst="rect">
            <a:avLst/>
          </a:prstGeom>
          <a:noFill/>
          <a:ln w="9525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62" name="Google Shape;462;p6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74773" y="2197428"/>
            <a:ext cx="3088211" cy="477614"/>
          </a:xfrm>
          <a:prstGeom prst="rect">
            <a:avLst/>
          </a:prstGeom>
          <a:noFill/>
          <a:ln w="9525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63" name="Google Shape;463;p6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74773" y="2870886"/>
            <a:ext cx="3797326" cy="456821"/>
          </a:xfrm>
          <a:prstGeom prst="rect">
            <a:avLst/>
          </a:prstGeom>
          <a:noFill/>
          <a:ln w="9525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64" name="Google Shape;464;p6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48993" y="2892827"/>
            <a:ext cx="3544740" cy="418924"/>
          </a:xfrm>
          <a:prstGeom prst="rect">
            <a:avLst/>
          </a:prstGeom>
          <a:noFill/>
          <a:ln w="9525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65" name="Google Shape;465;p6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568453" y="3593801"/>
            <a:ext cx="4373943" cy="438490"/>
          </a:xfrm>
          <a:prstGeom prst="rect">
            <a:avLst/>
          </a:prstGeom>
          <a:noFill/>
          <a:ln w="9525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2"/>
          <p:cNvSpPr txBox="1">
            <a:spLocks noGrp="1"/>
          </p:cNvSpPr>
          <p:nvPr>
            <p:ph type="title"/>
          </p:nvPr>
        </p:nvSpPr>
        <p:spPr>
          <a:xfrm>
            <a:off x="1794672" y="339494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/>
              <a:t>Symbolic Constants</a:t>
            </a:r>
            <a:endParaRPr sz="3600" b="1"/>
          </a:p>
        </p:txBody>
      </p:sp>
      <p:sp>
        <p:nvSpPr>
          <p:cNvPr id="471" name="Google Shape;471;p62"/>
          <p:cNvSpPr txBox="1">
            <a:spLocks noGrp="1"/>
          </p:cNvSpPr>
          <p:nvPr>
            <p:ph type="body" idx="1"/>
          </p:nvPr>
        </p:nvSpPr>
        <p:spPr>
          <a:xfrm>
            <a:off x="1114425" y="1328738"/>
            <a:ext cx="7843838" cy="35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</p:txBody>
      </p:sp>
      <p:pic>
        <p:nvPicPr>
          <p:cNvPr id="472" name="Google Shape;472;p62"/>
          <p:cNvPicPr preferRelativeResize="0"/>
          <p:nvPr/>
        </p:nvPicPr>
        <p:blipFill rotWithShape="1">
          <a:blip r:embed="rId3">
            <a:alphaModFix/>
          </a:blip>
          <a:srcRect r="32598" b="31001"/>
          <a:stretch/>
        </p:blipFill>
        <p:spPr>
          <a:xfrm>
            <a:off x="19390" y="-75389"/>
            <a:ext cx="9124610" cy="5251547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6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3"/>
          <p:cNvSpPr txBox="1">
            <a:spLocks noGrp="1"/>
          </p:cNvSpPr>
          <p:nvPr>
            <p:ph type="title"/>
          </p:nvPr>
        </p:nvSpPr>
        <p:spPr>
          <a:xfrm>
            <a:off x="1794672" y="339494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1"/>
          </a:p>
        </p:txBody>
      </p:sp>
      <p:sp>
        <p:nvSpPr>
          <p:cNvPr id="479" name="Google Shape;479;p63"/>
          <p:cNvSpPr txBox="1">
            <a:spLocks noGrp="1"/>
          </p:cNvSpPr>
          <p:nvPr>
            <p:ph type="body" idx="1"/>
          </p:nvPr>
        </p:nvSpPr>
        <p:spPr>
          <a:xfrm>
            <a:off x="1114425" y="1328738"/>
            <a:ext cx="7843838" cy="35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</p:txBody>
      </p:sp>
      <p:pic>
        <p:nvPicPr>
          <p:cNvPr id="480" name="Google Shape;480;p63"/>
          <p:cNvPicPr preferRelativeResize="0"/>
          <p:nvPr/>
        </p:nvPicPr>
        <p:blipFill rotWithShape="1">
          <a:blip r:embed="rId3">
            <a:alphaModFix/>
          </a:blip>
          <a:srcRect l="34160" t="11854" r="32375" b="21477"/>
          <a:stretch/>
        </p:blipFill>
        <p:spPr>
          <a:xfrm>
            <a:off x="2569027" y="-1"/>
            <a:ext cx="4593772" cy="5145023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6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1696701" y="111181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/>
              <a:t>Structure of C Program</a:t>
            </a:r>
            <a:endParaRPr sz="3600" b="1"/>
          </a:p>
        </p:txBody>
      </p:sp>
      <p:sp>
        <p:nvSpPr>
          <p:cNvPr id="153" name="Google Shape;153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066" y="1031251"/>
            <a:ext cx="6572186" cy="358429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5" name="Google Shape;155;p28"/>
          <p:cNvSpPr txBox="1"/>
          <p:nvPr/>
        </p:nvSpPr>
        <p:spPr>
          <a:xfrm>
            <a:off x="4267200" y="1099461"/>
            <a:ext cx="3352800" cy="3924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2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Preprocessor Commands</a:t>
            </a:r>
            <a:endParaRPr sz="1100"/>
          </a:p>
        </p:txBody>
      </p:sp>
      <p:sp>
        <p:nvSpPr>
          <p:cNvPr id="156" name="Google Shape;156;p28"/>
          <p:cNvSpPr txBox="1"/>
          <p:nvPr/>
        </p:nvSpPr>
        <p:spPr>
          <a:xfrm>
            <a:off x="2303376" y="1867118"/>
            <a:ext cx="3352800" cy="3924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2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Main Function</a:t>
            </a:r>
            <a:endParaRPr sz="21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2548305" y="2998270"/>
            <a:ext cx="2197867" cy="3924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2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Library Function</a:t>
            </a:r>
            <a:endParaRPr sz="21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2750972" y="3737006"/>
            <a:ext cx="2287611" cy="3924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2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End of Program</a:t>
            </a:r>
            <a:endParaRPr sz="21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6642944" y="2605855"/>
            <a:ext cx="2227485" cy="3924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2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Comment</a:t>
            </a:r>
            <a:endParaRPr sz="21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1794672" y="339494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/>
              <a:t>Preprocessor Commands</a:t>
            </a:r>
            <a:endParaRPr sz="3600" b="1"/>
          </a:p>
        </p:txBody>
      </p:sp>
      <p:sp>
        <p:nvSpPr>
          <p:cNvPr id="166" name="Google Shape;166;p29"/>
          <p:cNvSpPr txBox="1">
            <a:spLocks noGrp="1"/>
          </p:cNvSpPr>
          <p:nvPr>
            <p:ph type="body" idx="1"/>
          </p:nvPr>
        </p:nvSpPr>
        <p:spPr>
          <a:xfrm>
            <a:off x="398859" y="1328738"/>
            <a:ext cx="8745141" cy="35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520700" lvl="1" indent="-171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 sz="2100"/>
              <a:t>These commands tells the compiler to do preprocessing before doing actual compilation. </a:t>
            </a:r>
            <a:endParaRPr sz="2100"/>
          </a:p>
          <a:p>
            <a:pPr marL="520700" lvl="1" indent="-171450" algn="l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 sz="2100"/>
              <a:t>Like </a:t>
            </a:r>
            <a:r>
              <a:rPr lang="en" sz="2100" b="1"/>
              <a:t>#include &lt;stdio.h&gt;</a:t>
            </a:r>
            <a:r>
              <a:rPr lang="en" sz="2100"/>
              <a:t> is a preprocessor command which tells a C compiler to include </a:t>
            </a:r>
            <a:r>
              <a:rPr lang="en" sz="2100" b="1">
                <a:solidFill>
                  <a:srgbClr val="FF0000"/>
                </a:solidFill>
              </a:rPr>
              <a:t>stdio.h</a:t>
            </a:r>
            <a:r>
              <a:rPr lang="en" sz="2100"/>
              <a:t> file before going to actual compilation. </a:t>
            </a:r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1794672" y="339494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/>
              <a:t>Functions</a:t>
            </a:r>
            <a:endParaRPr sz="3600" b="1"/>
          </a:p>
        </p:txBody>
      </p:sp>
      <p:sp>
        <p:nvSpPr>
          <p:cNvPr id="174" name="Google Shape;174;p30"/>
          <p:cNvSpPr txBox="1">
            <a:spLocks noGrp="1"/>
          </p:cNvSpPr>
          <p:nvPr>
            <p:ph type="body" idx="1"/>
          </p:nvPr>
        </p:nvSpPr>
        <p:spPr>
          <a:xfrm>
            <a:off x="398859" y="1328738"/>
            <a:ext cx="8745141" cy="35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520700" lvl="1" indent="-1714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 sz="2100"/>
              <a:t>Functions are main building blocks of any C Program. </a:t>
            </a:r>
            <a:endParaRPr sz="2100"/>
          </a:p>
          <a:p>
            <a:pPr marL="520700" lvl="1" indent="-17145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 sz="2100"/>
              <a:t>Every C Program will have one or more functions and </a:t>
            </a:r>
            <a:r>
              <a:rPr lang="en" sz="2100" b="1">
                <a:solidFill>
                  <a:srgbClr val="FF0000"/>
                </a:solidFill>
              </a:rPr>
              <a:t>there is one mandatory function which is called main() function. </a:t>
            </a:r>
            <a:endParaRPr sz="2100" b="1">
              <a:solidFill>
                <a:srgbClr val="FF0000"/>
              </a:solidFill>
            </a:endParaRPr>
          </a:p>
          <a:p>
            <a:pPr marL="520700" lvl="1" indent="-635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1">
              <a:solidFill>
                <a:srgbClr val="FF0000"/>
              </a:solidFill>
            </a:endParaRPr>
          </a:p>
          <a:p>
            <a:pPr marL="520700" lvl="1" indent="-17145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 sz="2100"/>
              <a:t>The C Programming language </a:t>
            </a:r>
            <a:r>
              <a:rPr lang="en" sz="2100">
                <a:solidFill>
                  <a:srgbClr val="FF0000"/>
                </a:solidFill>
              </a:rPr>
              <a:t>provides a set of built-in functions. </a:t>
            </a:r>
            <a:endParaRPr sz="2100">
              <a:solidFill>
                <a:srgbClr val="FF0000"/>
              </a:solidFill>
            </a:endParaRPr>
          </a:p>
          <a:p>
            <a:pPr marL="520700" lvl="1" indent="-17145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 sz="2100"/>
              <a:t>In the above example printf() is a C built-in function which is used to print anything on the screen. </a:t>
            </a: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1794672" y="339494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/>
              <a:t>Comments</a:t>
            </a:r>
            <a:endParaRPr sz="3600" b="1"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98859" y="1328738"/>
            <a:ext cx="8549198" cy="35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520700" lvl="1" indent="-171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 sz="2100"/>
              <a:t>Comments are used to give additional useful information inside a C Program. </a:t>
            </a:r>
            <a:endParaRPr sz="2100"/>
          </a:p>
          <a:p>
            <a:pPr marL="520700" lvl="1" indent="-171450" algn="l" rtl="0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 sz="2100"/>
              <a:t>All the comments will be put inside /*...*/ as given in the example above. </a:t>
            </a:r>
            <a:endParaRPr sz="2100"/>
          </a:p>
          <a:p>
            <a:pPr marL="520700" lvl="1" indent="-171450" algn="l" rtl="0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 sz="2100"/>
              <a:t>A comment can span through multiple lines.</a:t>
            </a: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</p:txBody>
      </p:sp>
      <p:sp>
        <p:nvSpPr>
          <p:cNvPr id="183" name="Google Shape;183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84" name="Google Shape;184;p31"/>
          <p:cNvSpPr txBox="1"/>
          <p:nvPr/>
        </p:nvSpPr>
        <p:spPr>
          <a:xfrm>
            <a:off x="2090057" y="3825818"/>
            <a:ext cx="3820886" cy="346249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comment for multiple line */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1"/>
          <p:cNvSpPr txBox="1"/>
          <p:nvPr/>
        </p:nvSpPr>
        <p:spPr>
          <a:xfrm>
            <a:off x="2090057" y="4518645"/>
            <a:ext cx="3820886" cy="346249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single line comment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>
            <a:spLocks noGrp="1"/>
          </p:cNvSpPr>
          <p:nvPr>
            <p:ph type="title"/>
          </p:nvPr>
        </p:nvSpPr>
        <p:spPr>
          <a:xfrm>
            <a:off x="1696701" y="111181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/>
              <a:t>Structure of C Program</a:t>
            </a:r>
            <a:endParaRPr sz="3600" b="1"/>
          </a:p>
        </p:txBody>
      </p:sp>
      <p:sp>
        <p:nvSpPr>
          <p:cNvPr id="192" name="Google Shape;192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93" name="Google Shape;19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066" y="1031251"/>
            <a:ext cx="6572186" cy="358429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4" name="Google Shape;194;p32"/>
          <p:cNvSpPr txBox="1"/>
          <p:nvPr/>
        </p:nvSpPr>
        <p:spPr>
          <a:xfrm>
            <a:off x="4267200" y="1099461"/>
            <a:ext cx="3352800" cy="3924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2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Preprocessor Commands</a:t>
            </a:r>
            <a:endParaRPr sz="1100"/>
          </a:p>
        </p:txBody>
      </p:sp>
      <p:sp>
        <p:nvSpPr>
          <p:cNvPr id="195" name="Google Shape;195;p32"/>
          <p:cNvSpPr txBox="1"/>
          <p:nvPr/>
        </p:nvSpPr>
        <p:spPr>
          <a:xfrm>
            <a:off x="2303376" y="1867118"/>
            <a:ext cx="3352800" cy="3924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2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Main Function</a:t>
            </a:r>
            <a:endParaRPr sz="21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Google Shape;196;p32"/>
          <p:cNvSpPr txBox="1"/>
          <p:nvPr/>
        </p:nvSpPr>
        <p:spPr>
          <a:xfrm>
            <a:off x="2548305" y="2998270"/>
            <a:ext cx="2197867" cy="3924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2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Library Function</a:t>
            </a:r>
            <a:endParaRPr sz="21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Google Shape;197;p32"/>
          <p:cNvSpPr txBox="1"/>
          <p:nvPr/>
        </p:nvSpPr>
        <p:spPr>
          <a:xfrm>
            <a:off x="2750972" y="3737006"/>
            <a:ext cx="2287611" cy="3924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2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End of Program</a:t>
            </a:r>
            <a:endParaRPr sz="21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32"/>
          <p:cNvSpPr txBox="1"/>
          <p:nvPr/>
        </p:nvSpPr>
        <p:spPr>
          <a:xfrm>
            <a:off x="6642944" y="2605855"/>
            <a:ext cx="2227485" cy="3924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2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Comment</a:t>
            </a:r>
            <a:endParaRPr sz="21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Some Basic Functions</a:t>
            </a:r>
            <a:endParaRPr u="sng"/>
          </a:p>
        </p:txBody>
      </p:sp>
      <p:sp>
        <p:nvSpPr>
          <p:cNvPr id="204" name="Google Shape;204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000"/>
              <a:t>printf();  // to print anything in C</a:t>
            </a:r>
            <a:endParaRPr sz="30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000"/>
              <a:t>scanf();  // to take input from user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1193</Words>
  <Application>Microsoft Office PowerPoint</Application>
  <PresentationFormat>On-screen Show (16:9)</PresentationFormat>
  <Paragraphs>315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Noto Sans Symbols</vt:lpstr>
      <vt:lpstr>Courier New</vt:lpstr>
      <vt:lpstr>Arial</vt:lpstr>
      <vt:lpstr>Calibri</vt:lpstr>
      <vt:lpstr>Helvetica Neue</vt:lpstr>
      <vt:lpstr>Times New Roman</vt:lpstr>
      <vt:lpstr>Simple Light</vt:lpstr>
      <vt:lpstr>Office Theme</vt:lpstr>
      <vt:lpstr>Introduction to C</vt:lpstr>
      <vt:lpstr>What is C Program</vt:lpstr>
      <vt:lpstr>Structure of C Program</vt:lpstr>
      <vt:lpstr>Structure of C Program</vt:lpstr>
      <vt:lpstr>Preprocessor Commands</vt:lpstr>
      <vt:lpstr>Functions</vt:lpstr>
      <vt:lpstr>Comments</vt:lpstr>
      <vt:lpstr>Structure of C Program</vt:lpstr>
      <vt:lpstr>Some Basic Functions</vt:lpstr>
      <vt:lpstr>PowerPoint Presentation</vt:lpstr>
      <vt:lpstr>Variable and Variable Declaration</vt:lpstr>
      <vt:lpstr>C’s Basic Data Type</vt:lpstr>
      <vt:lpstr>How to Declare Variables</vt:lpstr>
      <vt:lpstr>PowerPoint Presentation</vt:lpstr>
      <vt:lpstr>Variable</vt:lpstr>
      <vt:lpstr>Variable (cont.)</vt:lpstr>
      <vt:lpstr>Variable (cont.)</vt:lpstr>
      <vt:lpstr>Variable (Cont.)</vt:lpstr>
      <vt:lpstr>Is it Valid Variable Name?</vt:lpstr>
      <vt:lpstr>Is it Valid Variable Name?</vt:lpstr>
      <vt:lpstr>Identifiers</vt:lpstr>
      <vt:lpstr>Keywords</vt:lpstr>
      <vt:lpstr>Keywords</vt:lpstr>
      <vt:lpstr>Expressions</vt:lpstr>
      <vt:lpstr>PowerPoint Presentation</vt:lpstr>
      <vt:lpstr>Assign value to variable</vt:lpstr>
      <vt:lpstr>PowerPoint Presentation</vt:lpstr>
      <vt:lpstr>Input Numbers From Keyboard</vt:lpstr>
      <vt:lpstr>PowerPoint Presentation</vt:lpstr>
      <vt:lpstr>PowerPoint Presentation</vt:lpstr>
      <vt:lpstr>PowerPoint Presentation</vt:lpstr>
      <vt:lpstr>Escape Sequences</vt:lpstr>
      <vt:lpstr>PowerPoint Presentation</vt:lpstr>
      <vt:lpstr>Escape Sequences</vt:lpstr>
      <vt:lpstr>Defining Constants</vt:lpstr>
      <vt:lpstr>Using #define preprocessor</vt:lpstr>
      <vt:lpstr>Using #define preprocessor</vt:lpstr>
      <vt:lpstr>Symbolic Constants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</dc:title>
  <dc:creator>HP</dc:creator>
  <cp:lastModifiedBy>Shafqat Rakin</cp:lastModifiedBy>
  <cp:revision>3</cp:revision>
  <dcterms:modified xsi:type="dcterms:W3CDTF">2023-09-22T16:57:00Z</dcterms:modified>
</cp:coreProperties>
</file>