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6" r:id="rId4"/>
    <p:sldId id="259" r:id="rId5"/>
    <p:sldId id="258" r:id="rId6"/>
    <p:sldId id="260" r:id="rId7"/>
    <p:sldId id="262" r:id="rId8"/>
    <p:sldId id="274" r:id="rId9"/>
    <p:sldId id="261" r:id="rId10"/>
    <p:sldId id="263" r:id="rId11"/>
    <p:sldId id="275" r:id="rId12"/>
    <p:sldId id="264" r:id="rId13"/>
    <p:sldId id="296" r:id="rId14"/>
    <p:sldId id="265" r:id="rId15"/>
    <p:sldId id="267" r:id="rId16"/>
    <p:sldId id="268" r:id="rId17"/>
    <p:sldId id="277" r:id="rId18"/>
    <p:sldId id="269" r:id="rId19"/>
    <p:sldId id="270" r:id="rId20"/>
    <p:sldId id="271" r:id="rId21"/>
    <p:sldId id="272" r:id="rId22"/>
    <p:sldId id="278" r:id="rId23"/>
    <p:sldId id="279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83" r:id="rId37"/>
    <p:sldId id="2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AC4-5DBD-4229-9758-11D86EE8052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CF57-C7EB-4D98-A3E6-D2C89303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C45-55F6-4F42-B2AB-F55513FE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6BF60-9E5C-4190-9839-4DFE15946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E04C-8D9E-46BB-AE8B-9DCF4BA0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1E04-A2D6-473D-9941-9F703FCFE8C9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A1F09-9C06-4FD0-82F0-7281EE9A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3248-08DB-43E7-87C0-6531B9D2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50CC-2580-4930-AAA6-99A3DDD0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B1BE5-023C-4D0A-8152-4731454C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8D33-9130-48A3-AADC-B71556FB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BF35-BE07-4C6B-AFE3-D6EBD47A2B9D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981C-D1B4-436E-9C1E-D4442010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B408-9504-4507-8969-B0454A80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652E-8B02-4CFC-9875-BB20B9524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939B-0AE1-4E66-B4C7-76B13F00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EF7E-AA72-438A-BF58-5A401B1A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7217-2C25-411C-91EE-69F2848F5F12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BBB6-3AF6-4B49-AD47-8DEE9D15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9067-EC46-4452-BCCC-9945137F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1E7-3853-486F-B1F4-FCD1ADA4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35E2-4666-4E01-90C1-1D844E8C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1679-481C-45BF-84A4-8A5D167A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8F5D-D3EE-4DC6-8A18-2E7E893921E4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F560-DE29-445E-A9BF-6B81A19A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88A7-BC87-4B8A-87A7-6D375449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01A9-D166-4175-8578-D8CED915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C7F5-3CCE-4B30-95F7-5891D214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10E0-7790-4235-AFD1-1CB1D4A2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D278-9525-4C5F-9EE1-E9662848A8A0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0AC4-4C92-422E-9629-A72B3B66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02DF-2FF8-4E87-B337-62F9D42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5E59-2B5C-4669-87CB-8BEE4720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8ECA-7425-4E01-919E-056E3F278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BCC97-6435-4979-9FA7-81C7DBF8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0BAD-83B7-4C87-BAB4-4C4D1E08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D5D9-E31C-4A53-B567-A7760B110C11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B003-5C77-4C2C-B921-8A5139C0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0465-760F-4AF2-A6AF-BB489CA2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A5C1-2F40-47BB-8CC7-14D19547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7787-46DE-45DA-A1E6-D806809C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8E982-8D5C-43DA-A578-40E5323F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877DE-BF7C-474B-9421-1C90DC9A1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70217-D744-4809-8CE2-F77A77E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673BA-DBBD-422E-8441-03633974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9FB7-3963-4D04-B511-740748157189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678A6-89AB-4F01-90B5-B598B50B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69054-DEC9-41D1-850F-34CBF287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6C53-263D-4CE1-929E-ACF9786A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A3487-759D-46B2-B5E3-57D5B599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6F0-09CF-401A-AACE-21E311C702F1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EBA47-DA8C-46F5-899E-591F4FBA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57B1B-D38E-4227-B9B9-E067078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523CF-21B8-4C8C-A58C-4C428A2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E8C2-A72D-4F49-86CE-ECEF59CDD734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53EB6-CCFF-4AD2-BE9D-7F1587F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003D-8170-42ED-8759-0090A0D9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C5A-2D92-43C5-B675-A5FDDEA5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517B-D45A-448A-8194-4CF33524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E1F5-3460-4E02-95B6-7F8C64F9A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7977-068A-4D41-8783-5E58976A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112B-8E5A-4712-AB0A-9B3BD82098B5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1704-5B5C-4A2B-98EE-078B3C02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B875-AC12-4E24-B626-DCECCA7E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E363-67BE-49E0-A9A1-A0774A04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D9C2B-4CD4-4439-A2B2-A3E9BB44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D539-68C0-443C-B18E-AD663675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41D5A-95F1-466A-A7A4-BBBCBD9F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BB0-025C-41F0-9298-82448E736652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90E6-4208-437D-BB38-3EE7A663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3AF4-06F3-42AE-A7F7-DB05B8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7ABCB-DB49-4F24-9C39-83193400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40BDE-DADB-439C-92D0-6C01D6B5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F2E4-7C67-49CC-B398-43BA09C56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43C5-9B17-498B-B5BF-686B649C7544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E9EA-1765-40EE-93D0-84115B0B9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9757-6C6A-4B21-9703-C35BA8CA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419F-B12D-4364-885F-8014D48005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DC93-6418-4397-885E-6ECB7D077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Sketchy Decisions: Convex Low-Rank Matrix Optimization</a:t>
            </a:r>
            <a:br>
              <a:rPr lang="en-US" dirty="0"/>
            </a:br>
            <a:r>
              <a:rPr lang="en-US" dirty="0"/>
              <a:t>with Optimal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DDAA-DA30-4922-A111-53AF9190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Alp </a:t>
            </a:r>
            <a:r>
              <a:rPr lang="en-US" b="1" dirty="0" err="1"/>
              <a:t>Yurtsever</a:t>
            </a:r>
            <a:r>
              <a:rPr lang="en-US" b="1" dirty="0"/>
              <a:t> | Madeleine </a:t>
            </a:r>
            <a:r>
              <a:rPr lang="en-US" b="1" dirty="0" err="1"/>
              <a:t>Udell</a:t>
            </a:r>
            <a:r>
              <a:rPr lang="en-US" b="1" dirty="0"/>
              <a:t> | Joel A. </a:t>
            </a:r>
            <a:r>
              <a:rPr lang="en-US" b="1" dirty="0" err="1"/>
              <a:t>Tropp</a:t>
            </a:r>
            <a:r>
              <a:rPr lang="en-US" b="1" dirty="0"/>
              <a:t> | Volkan </a:t>
            </a:r>
            <a:r>
              <a:rPr lang="en-US" b="1" dirty="0" err="1"/>
              <a:t>Cevher</a:t>
            </a:r>
            <a:br>
              <a:rPr lang="en-US" b="1" dirty="0"/>
            </a:br>
            <a:r>
              <a:rPr lang="en-US" dirty="0"/>
              <a:t>EPFL | Cornell | Caltech | EPFL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Anik Saha</a:t>
            </a:r>
          </a:p>
        </p:txBody>
      </p:sp>
    </p:spTree>
    <p:extLst>
      <p:ext uri="{BB962C8B-B14F-4D97-AF65-F5344CB8AC3E}">
        <p14:creationId xmlns:p14="http://schemas.microsoft.com/office/powerpoint/2010/main" val="149958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D027-CEAF-4BAE-BA39-571E11B4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Sketching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E8B3-2132-4196-B60F-A1BE6DBA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two independent standard normal matrices </a:t>
            </a:r>
            <a:r>
              <a:rPr lang="el-GR" dirty="0"/>
              <a:t>Ω</a:t>
            </a:r>
            <a:r>
              <a:rPr lang="en-US" dirty="0"/>
              <a:t> and </a:t>
            </a:r>
            <a:r>
              <a:rPr lang="el-GR" dirty="0"/>
              <a:t>Ψ</a:t>
            </a:r>
            <a:r>
              <a:rPr lang="en-US" dirty="0"/>
              <a:t> where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sketch consists of two matrices Y and W that capture the range and co-range of X</a:t>
            </a:r>
          </a:p>
          <a:p>
            <a:endParaRPr lang="en-US" dirty="0"/>
          </a:p>
          <a:p>
            <a:r>
              <a:rPr lang="en-US" dirty="0"/>
              <a:t>The rank-r approximation of X can be obtained from the following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4311E-2EF6-422E-90BE-F510AD42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305050"/>
            <a:ext cx="428625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DBFE2-38D1-4F12-9B95-3DA1AE1C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4181696"/>
            <a:ext cx="604837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6CDA0-E5B6-4682-907F-55F2D12D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4" y="5458267"/>
            <a:ext cx="5924550" cy="7048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B7C5B0-09CD-4C7D-9E3F-9852898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21C8-3531-4592-8090-B99C897A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18D6C-A4EA-492F-BD9D-09F0F9F70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an orthonormal matrix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18D6C-A4EA-492F-BD9D-09F0F9F70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CD0D-2BEE-4D5F-A23D-6035C35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EF42-A5E3-4D86-B6D1-B3A94567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+ CGM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0921-EEB0-4024-BD53-CDB048F5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Update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94B8B-4CED-4E7A-8CEB-72EBBD33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825625"/>
            <a:ext cx="497205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E9CC3-96A3-4F17-9B78-1859EC28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3191669"/>
            <a:ext cx="529590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28BDB-3BED-49CC-AE37-B25D604E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5264548"/>
            <a:ext cx="3124200" cy="7334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A12E6B-9D35-49B9-855F-5112EAE8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2060-7913-4FDD-8AAD-2B69D41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B7A9F-1A72-4AB3-BDC6-702A191D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771A9-9779-4EE0-A1A9-B439D915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84" y="1690688"/>
            <a:ext cx="8066032" cy="37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Paper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3C0-E3FB-4A88-A970-57960E7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700B-F901-4A17-B668-D5E7E6FE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usage of five algorithms with the size of the signal vector x</a:t>
            </a:r>
          </a:p>
          <a:p>
            <a:r>
              <a:rPr lang="en-US" dirty="0"/>
              <a:t>The memory usage increases linearly for </a:t>
            </a:r>
            <a:r>
              <a:rPr lang="en-US" dirty="0" err="1"/>
              <a:t>SketchyCGM</a:t>
            </a:r>
            <a:r>
              <a:rPr lang="en-US" dirty="0"/>
              <a:t> but higher with other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B970-0FCF-41AF-9E63-7644AF5B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167BB-7E85-40FC-A6C8-EB659493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754313"/>
            <a:ext cx="7458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6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D4E8-DDB1-40AE-B1EC-95BF8CA0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Ptychography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490F-284E-4456-9014-C23B4491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clearer images of blood cells compared to other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BD3EF-9D0F-4ED2-AA35-ED182A86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6636E-86BE-49B0-862D-18ABB441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1" y="2287965"/>
            <a:ext cx="10388917" cy="40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4A1-3349-4675-8896-E1B81A76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Image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9483FD-32FD-4B9A-88CF-9F73A8D36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1" t="11754" r="27696" b="12340"/>
          <a:stretch/>
        </p:blipFill>
        <p:spPr>
          <a:xfrm>
            <a:off x="6096000" y="311449"/>
            <a:ext cx="5114293" cy="61795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A17D4-98C5-4DE3-B035-7454F70F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054E-5C55-4565-B656-A420DC8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CGM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FEF38-3AE8-41D6-9BCF-6051EDA0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t="11982" r="27896" b="12367"/>
          <a:stretch/>
        </p:blipFill>
        <p:spPr>
          <a:xfrm>
            <a:off x="6096000" y="311449"/>
            <a:ext cx="5124193" cy="61795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DD9DA-A858-4D63-BA81-13A93A82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867B-C7BB-4D26-94D4-178641A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642B-B0C1-4B4E-8880-17407098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Yurtsever</a:t>
            </a:r>
            <a:r>
              <a:rPr lang="en-US" dirty="0"/>
              <a:t> et el. published this method in AISTATS 2017</a:t>
            </a:r>
          </a:p>
          <a:p>
            <a:r>
              <a:rPr lang="en-US" dirty="0"/>
              <a:t>Convex low rank matrix optimization problem</a:t>
            </a:r>
          </a:p>
          <a:p>
            <a:r>
              <a:rPr lang="en-US" dirty="0"/>
              <a:t>Computes a </a:t>
            </a:r>
            <a:r>
              <a:rPr lang="en-US" i="1" dirty="0"/>
              <a:t>low rank</a:t>
            </a:r>
            <a:r>
              <a:rPr lang="en-US" dirty="0"/>
              <a:t> approximation of a solution</a:t>
            </a:r>
          </a:p>
          <a:p>
            <a:r>
              <a:rPr lang="en-US" dirty="0"/>
              <a:t>Stores a small randomized sketch of the matrix variable</a:t>
            </a:r>
          </a:p>
          <a:p>
            <a:r>
              <a:rPr lang="en-US" dirty="0"/>
              <a:t>After convergence, </a:t>
            </a:r>
            <a:r>
              <a:rPr lang="en-US" i="1" dirty="0"/>
              <a:t>extracts</a:t>
            </a:r>
            <a:r>
              <a:rPr lang="en-US" dirty="0"/>
              <a:t> the solution from the sketch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6ADC-9001-4EEC-A2AB-E86913C1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054E-5C55-4565-B656-A420DC8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SCGM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FEF38-3AE8-41D6-9BCF-6051EDA0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7" t="11759" r="28104" b="12477"/>
          <a:stretch/>
        </p:blipFill>
        <p:spPr>
          <a:xfrm>
            <a:off x="6096000" y="308730"/>
            <a:ext cx="5078730" cy="61768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2E256-0101-4406-9900-F570C10E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CE43-BFF2-4AC2-9D85-B5283A44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FE3B-59D6-4CFF-A468-F5CBE0D0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943 users, 1682 movies</a:t>
            </a:r>
          </a:p>
          <a:p>
            <a:r>
              <a:rPr lang="en-US" dirty="0"/>
              <a:t>Ratings from 1 to 5</a:t>
            </a:r>
          </a:p>
          <a:p>
            <a:r>
              <a:rPr lang="en-US" dirty="0"/>
              <a:t>The ratings are preprocessed to be binary (1 and -1)</a:t>
            </a:r>
          </a:p>
          <a:p>
            <a:r>
              <a:rPr lang="en-US" dirty="0"/>
              <a:t>Rating &gt; 3.5 (4, 5) </a:t>
            </a:r>
            <a:r>
              <a:rPr lang="en-US" dirty="0">
                <a:sym typeface="Wingdings" panose="05000000000000000000" pitchFamily="2" charset="2"/>
              </a:rPr>
              <a:t> 1</a:t>
            </a:r>
          </a:p>
          <a:p>
            <a:r>
              <a:rPr lang="en-US" dirty="0">
                <a:sym typeface="Wingdings" panose="05000000000000000000" pitchFamily="2" charset="2"/>
              </a:rPr>
              <a:t>Rating &lt; 3.5 (1, 2, 3)  -1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EC3F-7353-48EC-BA44-A7896CAD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8331-0849-4F5A-BEE7-1A7D4F7D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01BF8-A772-4392-AD8B-A472DC4BC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anose="05000000000000000000" pitchFamily="2" charset="2"/>
                  </a:rPr>
                  <a:t>Use the quadratic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E contains the sample indices</a:t>
                </a:r>
              </a:p>
              <a:p>
                <a:r>
                  <a:rPr lang="en-US" dirty="0"/>
                  <a:t>Used ‘</a:t>
                </a:r>
                <a:r>
                  <a:rPr lang="en-US" dirty="0" err="1"/>
                  <a:t>ua</a:t>
                </a:r>
                <a:r>
                  <a:rPr lang="en-US" dirty="0"/>
                  <a:t>’ partition of the dataset for selecting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 CGM by varying alpha between 3000 to 10000 with increments of 500</a:t>
                </a:r>
              </a:p>
              <a:p>
                <a:r>
                  <a:rPr lang="en-US" dirty="0"/>
                  <a:t>Selected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that gave lowest test error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4000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01BF8-A772-4392-AD8B-A472DC4BC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C0965-88C5-4077-B957-5EEF10DD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5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BBC-5FC3-46B7-90BE-812A1BC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BB9D-E43D-4050-8800-FC868AC8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‘</a:t>
            </a:r>
            <a:r>
              <a:rPr lang="en-US" dirty="0" err="1"/>
              <a:t>ub</a:t>
            </a:r>
            <a:r>
              <a:rPr lang="en-US" dirty="0"/>
              <a:t>’ partition of the </a:t>
            </a:r>
            <a:r>
              <a:rPr lang="en-US" dirty="0" err="1"/>
              <a:t>datset</a:t>
            </a:r>
            <a:r>
              <a:rPr lang="en-US" dirty="0"/>
              <a:t> for final experiments</a:t>
            </a:r>
          </a:p>
          <a:p>
            <a:r>
              <a:rPr lang="en-US" dirty="0"/>
              <a:t>Looked at the spectrum of the CGM iterates to find rank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B80C-654A-4B09-AB7E-C860C535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1F498-14A8-4D08-8BF0-817F42F6D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30" y="2911533"/>
            <a:ext cx="4836505" cy="36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7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CA81-0AC6-4F5C-AE30-693E3A52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302209-8EFF-4E57-9029-90DB657F2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43911-1FF0-43F6-ADF6-7A387AD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5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C841-13AD-40CF-A73A-3E1A3CB8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9C8F0D-F19B-430B-980A-327F06AAF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2BD2C-DF23-4F71-9B47-753C0926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5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3E66-E8DC-4989-9324-88E277AD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363716-8243-4A97-960B-1718D0939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2599B-1D45-4E62-8146-3148776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1BAC-C1F2-4F99-AE00-645850FE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3AA06-C909-4465-917C-A226488F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C9920-12FA-41A7-BDC6-3465A74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4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68CA-7F67-411C-BD09-E4C74D55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DB8509-CA4D-49EE-951A-F9777CB62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2C9E5-40F6-49B1-AC18-B9D70BDC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16EA-E619-4324-8D3A-B57605A1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F38D3F-6A4A-498D-AC5E-B8D09819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CFC75-ED70-4981-9D27-04234ADC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5E5E-BF89-4D9E-83C1-D499F06B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4243-0EA7-4751-9946-E48C50C5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AE18-CD1D-42CA-8646-8F044AED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FD2F4C-3D65-4C4F-850A-6CD389FA6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EDA98-1288-402B-A1A9-DA04B9AC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0248-7BE9-48BA-A243-82E00C6A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FA1BD9-1E10-45B0-B80E-06C37AE1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D840B-62A4-4DDC-8569-AED2986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5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8BDE-592E-4878-8BB1-017C9DE7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BA86D5-495F-4BCA-A4EA-EFFE29751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FFBA-7E1D-4B4A-BB72-B893DE81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43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CADE-2612-4285-B51D-937E17CB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CGM Iterates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690374-D8D5-4009-875F-85CABD316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5304D-200E-47B2-A0CF-A46D0ED8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8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CDA5-DC25-4E1F-99AB-D7D6F0DD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Loss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AA619-C4D6-403D-8211-C75AE946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8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9A0E3-BFF3-4962-ACE2-553229DD6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F037-1116-4EF2-AE52-30E9DD9B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9892F-541C-41CF-85DB-6DF6F7C35E53}"/>
              </a:ext>
            </a:extLst>
          </p:cNvPr>
          <p:cNvSpPr txBox="1">
            <a:spLocks/>
          </p:cNvSpPr>
          <p:nvPr/>
        </p:nvSpPr>
        <p:spPr>
          <a:xfrm>
            <a:off x="838200" y="13385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rank of 50 and 100 for </a:t>
            </a:r>
            <a:r>
              <a:rPr lang="en-US" dirty="0" err="1"/>
              <a:t>SketchyCGM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40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CDA5-DC25-4E1F-99AB-D7D6F0DD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Error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AA619-C4D6-403D-8211-C75AE946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8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9A0E3-BFF3-4962-ACE2-553229DD6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F037-1116-4EF2-AE52-30E9DD9B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9892F-541C-41CF-85DB-6DF6F7C35E53}"/>
              </a:ext>
            </a:extLst>
          </p:cNvPr>
          <p:cNvSpPr txBox="1">
            <a:spLocks/>
          </p:cNvSpPr>
          <p:nvPr/>
        </p:nvSpPr>
        <p:spPr>
          <a:xfrm>
            <a:off x="838200" y="13385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rank of 50 and 100 for </a:t>
            </a:r>
            <a:r>
              <a:rPr lang="en-US" dirty="0" err="1"/>
              <a:t>SketchyCGM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9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D18A-4D7B-4E86-807F-C873E477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2AEF-C0DB-4CB3-9538-C1C784C3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SketchyCGM</a:t>
            </a:r>
            <a:r>
              <a:rPr lang="en-US" dirty="0"/>
              <a:t> provides an optimal storage algorithm for convex matrix optimization problems</a:t>
            </a:r>
          </a:p>
          <a:p>
            <a:r>
              <a:rPr lang="en-US" dirty="0"/>
              <a:t>This method can obtain a solution close to the CGM method without storing the full matrix at each iteration</a:t>
            </a:r>
          </a:p>
          <a:p>
            <a:r>
              <a:rPr lang="en-US" dirty="0"/>
              <a:t>If the solution matrix is exactly low rank then, </a:t>
            </a:r>
            <a:r>
              <a:rPr lang="en-US" dirty="0" err="1"/>
              <a:t>SketchyCGM</a:t>
            </a:r>
            <a:r>
              <a:rPr lang="en-US" dirty="0"/>
              <a:t> solution will be equal to the CGM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47183-90EE-4E5E-BBE4-C15E0A8F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2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Questions?</a:t>
            </a:r>
          </a:p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947-8A44-49D8-B855-B6F0EE95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8FE6-C27A-4489-89AD-62BDF993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rank-r approximation to a solution X</a:t>
            </a:r>
            <a:r>
              <a:rPr lang="en-US" baseline="-25000" dirty="0"/>
              <a:t>*</a:t>
            </a:r>
            <a:r>
              <a:rPr lang="en-US" dirty="0"/>
              <a:t> of this problem requires </a:t>
            </a:r>
            <a:r>
              <a:rPr lang="el-GR" dirty="0"/>
              <a:t>ϴ</a:t>
            </a:r>
            <a:r>
              <a:rPr lang="en-US" dirty="0"/>
              <a:t>(r(</a:t>
            </a:r>
            <a:r>
              <a:rPr lang="en-US" dirty="0" err="1"/>
              <a:t>m+n</a:t>
            </a:r>
            <a:r>
              <a:rPr lang="en-US" dirty="0"/>
              <a:t>)) parameters but we need </a:t>
            </a:r>
            <a:r>
              <a:rPr lang="en-US" dirty="0" err="1"/>
              <a:t>mn</a:t>
            </a:r>
            <a:r>
              <a:rPr lang="en-US" dirty="0"/>
              <a:t> parameters for X</a:t>
            </a:r>
          </a:p>
          <a:p>
            <a:r>
              <a:rPr lang="en-US" dirty="0"/>
              <a:t>Goal is to compute an approximate solution using optimal storage Õ(r(</a:t>
            </a:r>
            <a:r>
              <a:rPr lang="en-US" dirty="0" err="1"/>
              <a:t>m+n</a:t>
            </a:r>
            <a:r>
              <a:rPr lang="en-US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16BBB-43F6-486B-B61A-3E276F29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12052"/>
            <a:ext cx="633412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420DD-EA61-4B8C-A174-ED51BA1E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1" y="2897877"/>
            <a:ext cx="5972175" cy="9048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3F642-1692-4A1B-BC3F-BF15CF1F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6403-5086-414E-B5D9-89FADA7D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80C5-B552-4E77-8FA2-43D4BB69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Here, b</a:t>
            </a:r>
            <a:r>
              <a:rPr lang="en-US" baseline="-25000" dirty="0"/>
              <a:t>i</a:t>
            </a:r>
            <a:r>
              <a:rPr lang="en-US" dirty="0"/>
              <a:t> are noisy measurements of the </a:t>
            </a:r>
            <a:r>
              <a:rPr lang="en-US" dirty="0" err="1"/>
              <a:t>the</a:t>
            </a:r>
            <a:r>
              <a:rPr lang="en-US" dirty="0"/>
              <a:t> complex vector x</a:t>
            </a:r>
          </a:p>
          <a:p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are complex measurement vectors</a:t>
            </a:r>
          </a:p>
          <a:p>
            <a:r>
              <a:rPr lang="en-US" dirty="0" err="1"/>
              <a:t>ξ</a:t>
            </a:r>
            <a:r>
              <a:rPr lang="en-US" baseline="-25000" dirty="0" err="1"/>
              <a:t>i</a:t>
            </a:r>
            <a:r>
              <a:rPr lang="en-US" dirty="0"/>
              <a:t> are real measurement noise</a:t>
            </a:r>
          </a:p>
          <a:p>
            <a:r>
              <a:rPr lang="en-US" dirty="0"/>
              <a:t>This problem can be formulated 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35D62-F31D-4714-8AEE-535A2431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825625"/>
            <a:ext cx="537210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62BDF4-58CB-49C3-BF14-5847FCCB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91" y="4804886"/>
            <a:ext cx="4991100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62AD6-23ED-4F53-8EC4-83A503A9A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612" y="5181123"/>
            <a:ext cx="1666875" cy="6858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BD1EF-5DB5-4795-BC2F-8144AC42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A17-1AC6-49B7-B4C8-1549C79C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938-491B-4D59-8F1A-36640B3A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this problem uses storage </a:t>
            </a:r>
            <a:r>
              <a:rPr lang="el-GR" dirty="0"/>
              <a:t>ϴ</a:t>
            </a:r>
            <a:r>
              <a:rPr lang="en-US" dirty="0"/>
              <a:t>(n) but the matrix variable requires storage ϴ(n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The goal is to find the solution using optimal storage </a:t>
            </a:r>
            <a:r>
              <a:rPr lang="el-GR" dirty="0"/>
              <a:t>ϴ</a:t>
            </a:r>
            <a:r>
              <a:rPr lang="en-US" dirty="0"/>
              <a:t>(n)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11FE9-DD0D-4E7F-AD8F-14536DE8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9FDF-3E8D-4029-9CB8-3C09786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9D68-EE71-44B2-8BCA-73993C75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Here                             is a linear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is the adjoint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B103D-BDA0-4769-B0ED-CE0EE7DF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56" y="1905138"/>
            <a:ext cx="53816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0E325-4A99-4614-9FBB-EB55C1B7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56" y="3760063"/>
            <a:ext cx="4943475" cy="128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3B986-DDE5-491C-B701-D3F703AB1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676" y="2902674"/>
            <a:ext cx="224790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D3F10-81B0-48EF-BA85-601141B6D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57" y="5449749"/>
            <a:ext cx="2286000" cy="3714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F38C-5FA2-4B10-9833-C897BD82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5DF-7047-42A4-886E-097DB23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F2EA-CF4E-49E2-AA9B-FDE7386EE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the Frank-Wolfe algorithm</a:t>
                </a:r>
              </a:p>
              <a:p>
                <a:r>
                  <a:rPr lang="en-US" dirty="0"/>
                  <a:t>Used for constrained convex optimization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F2EA-CF4E-49E2-AA9B-FDE7386EE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4F59-5339-4CEC-A08E-1505ECAD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D513-FEA5-42D4-9A7B-DD1357DF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dirty="0"/>
              <a:t>CGM for Matrix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357FF-22A6-4092-963F-0ACE2C36F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Compute the update direction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Update step</a:t>
                </a:r>
              </a:p>
              <a:p>
                <a:endParaRPr lang="en-US" dirty="0"/>
              </a:p>
              <a:p>
                <a:r>
                  <a:rPr lang="en-US" dirty="0"/>
                  <a:t>This convex combination ensures feasible solution at each step</a:t>
                </a:r>
              </a:p>
              <a:p>
                <a:r>
                  <a:rPr lang="en-US" dirty="0"/>
                  <a:t>Stop when 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357FF-22A6-4092-963F-0ACE2C36F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084C86-6749-4DEC-80C5-D1239496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0" y="2820193"/>
            <a:ext cx="5476875" cy="104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58035-B8F8-4FF7-BF85-23A8B390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4" y="4104480"/>
            <a:ext cx="3781425" cy="6572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94FC2-8355-4FA2-B366-564B96AE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F57A5-B51D-4AD9-B1F0-6C023C109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46" y="5575230"/>
            <a:ext cx="34671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656</Words>
  <Application>Microsoft Office PowerPoint</Application>
  <PresentationFormat>Widescreen</PresentationFormat>
  <Paragraphs>160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Sketchy Decisions: Convex Low-Rank Matrix Optimization with Optimal Storage</vt:lpstr>
      <vt:lpstr>Introduction</vt:lpstr>
      <vt:lpstr>PowerPoint Presentation</vt:lpstr>
      <vt:lpstr>Matrix Completion</vt:lpstr>
      <vt:lpstr>Phase Retrieval</vt:lpstr>
      <vt:lpstr>Phase Retrieval</vt:lpstr>
      <vt:lpstr>Matrix Completion Problem</vt:lpstr>
      <vt:lpstr>Conditional Gradients</vt:lpstr>
      <vt:lpstr>CGM for Matrix Optimization</vt:lpstr>
      <vt:lpstr>Matrix Sketching</vt:lpstr>
      <vt:lpstr>Reconstruction</vt:lpstr>
      <vt:lpstr>Sketch + CGM</vt:lpstr>
      <vt:lpstr>Convergence</vt:lpstr>
      <vt:lpstr>PowerPoint Presentation</vt:lpstr>
      <vt:lpstr>Synthetic Phase Retrieval</vt:lpstr>
      <vt:lpstr>Fourier Ptychography</vt:lpstr>
      <vt:lpstr>PowerPoint Presentation</vt:lpstr>
      <vt:lpstr>Input Image</vt:lpstr>
      <vt:lpstr>CGM Result</vt:lpstr>
      <vt:lpstr>SCGM Result</vt:lpstr>
      <vt:lpstr>MovieLens Dataset</vt:lpstr>
      <vt:lpstr>Experiment Details</vt:lpstr>
      <vt:lpstr>Rank of CGM Iterates</vt:lpstr>
      <vt:lpstr>Rank of CGM Iterates</vt:lpstr>
      <vt:lpstr>Rank of CGM Iterates</vt:lpstr>
      <vt:lpstr>Rank of CGM Iterates</vt:lpstr>
      <vt:lpstr>Rank of CGM Iterates</vt:lpstr>
      <vt:lpstr>Rank of CGM Iterates</vt:lpstr>
      <vt:lpstr>Rank of CGM Iterates</vt:lpstr>
      <vt:lpstr>Rank of CGM Iterates</vt:lpstr>
      <vt:lpstr>Rank of CGM Iterates</vt:lpstr>
      <vt:lpstr>Rank of CGM Iterates</vt:lpstr>
      <vt:lpstr>Rank of CGM Iterates</vt:lpstr>
      <vt:lpstr>Loss Plot</vt:lpstr>
      <vt:lpstr>Error Plot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Sketchy Decisions: Convex Low-Rank Matrix Optimization with Optimal Storage</dc:title>
  <dc:creator>Saha, Anik</dc:creator>
  <cp:lastModifiedBy>Saha, Anik</cp:lastModifiedBy>
  <cp:revision>21</cp:revision>
  <dcterms:created xsi:type="dcterms:W3CDTF">2019-04-19T18:18:52Z</dcterms:created>
  <dcterms:modified xsi:type="dcterms:W3CDTF">2019-04-25T21:26:45Z</dcterms:modified>
</cp:coreProperties>
</file>