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66" r:id="rId4"/>
    <p:sldId id="259" r:id="rId5"/>
    <p:sldId id="258" r:id="rId6"/>
    <p:sldId id="260" r:id="rId7"/>
    <p:sldId id="262" r:id="rId8"/>
    <p:sldId id="274" r:id="rId9"/>
    <p:sldId id="261" r:id="rId10"/>
    <p:sldId id="263" r:id="rId11"/>
    <p:sldId id="275" r:id="rId12"/>
    <p:sldId id="264" r:id="rId13"/>
    <p:sldId id="265" r:id="rId14"/>
    <p:sldId id="267" r:id="rId15"/>
    <p:sldId id="268" r:id="rId16"/>
    <p:sldId id="277" r:id="rId17"/>
    <p:sldId id="269" r:id="rId18"/>
    <p:sldId id="270" r:id="rId19"/>
    <p:sldId id="271" r:id="rId20"/>
    <p:sldId id="272" r:id="rId21"/>
    <p:sldId id="278" r:id="rId22"/>
    <p:sldId id="279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73" r:id="rId34"/>
    <p:sldId id="294" r:id="rId35"/>
    <p:sldId id="295" r:id="rId36"/>
    <p:sldId id="283" r:id="rId37"/>
    <p:sldId id="28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E5AC4-5DBD-4229-9758-11D86EE8052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ACF57-C7EB-4D98-A3E6-D2C89303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9C45-55F6-4F42-B2AB-F55513FE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6BF60-9E5C-4190-9839-4DFE15946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5E04C-8D9E-46BB-AE8B-9DCF4BA0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1E04-A2D6-473D-9941-9F703FCFE8C9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A1F09-9C06-4FD0-82F0-7281EE9A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03248-08DB-43E7-87C0-6531B9D2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7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50CC-2580-4930-AAA6-99A3DDD0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B1BE5-023C-4D0A-8152-4731454C7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58D33-9130-48A3-AADC-B71556FB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BF35-BE07-4C6B-AFE3-D6EBD47A2B9D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0981C-D1B4-436E-9C1E-D4442010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4B408-9504-4507-8969-B0454A804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4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9F652E-8B02-4CFC-9875-BB20B9524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A939B-0AE1-4E66-B4C7-76B13F007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8EF7E-AA72-438A-BF58-5A401B1A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7217-2C25-411C-91EE-69F2848F5F12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2BBB6-3AF6-4B49-AD47-8DEE9D15B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A9067-EC46-4452-BCCC-9945137F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1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AC1E7-3853-486F-B1F4-FCD1ADA40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35E2-4666-4E01-90C1-1D844E8C0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21679-481C-45BF-84A4-8A5D167A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8F5D-D3EE-4DC6-8A18-2E7E893921E4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AF560-DE29-445E-A9BF-6B81A19A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188A7-BC87-4B8A-87A7-6D375449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5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601A9-D166-4175-8578-D8CED915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0C7F5-3CCE-4B30-95F7-5891D214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F10E0-7790-4235-AFD1-1CB1D4A2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D278-9525-4C5F-9EE1-E9662848A8A0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60AC4-4C92-422E-9629-A72B3B662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A02DF-2FF8-4E87-B337-62F9D42E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3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5E59-2B5C-4669-87CB-8BEE4720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98ECA-7425-4E01-919E-056E3F278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BCC97-6435-4979-9FA7-81C7DBF8A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60BAD-83B7-4C87-BAB4-4C4D1E08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D5D9-E31C-4A53-B567-A7760B110C11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8B003-5C77-4C2C-B921-8A5139C0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40465-760F-4AF2-A6AF-BB489CA2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9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1A5C1-2F40-47BB-8CC7-14D19547B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27787-46DE-45DA-A1E6-D806809CC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8E982-8D5C-43DA-A578-40E5323FE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877DE-BF7C-474B-9421-1C90DC9A1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70217-D744-4809-8CE2-F77A77E4E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673BA-DBBD-422E-8441-03633974A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9FB7-3963-4D04-B511-740748157189}" type="datetime1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C678A6-89AB-4F01-90B5-B598B50B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F69054-DEC9-41D1-850F-34CBF287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6C53-263D-4CE1-929E-ACF9786A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A3487-759D-46B2-B5E3-57D5B599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B6F0-09CF-401A-AACE-21E311C702F1}" type="datetime1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EBA47-DA8C-46F5-899E-591F4FBA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57B1B-D38E-4227-B9B9-E0670789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7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523CF-21B8-4C8C-A58C-4C428A2D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E8C2-A72D-4F49-86CE-ECEF59CDD734}" type="datetime1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53EB6-CCFF-4AD2-BE9D-7F1587FD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6003D-8170-42ED-8759-0090A0D9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5C5A-2D92-43C5-B675-A5FDDEA55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6517B-D45A-448A-8194-4CF335241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AE1F5-3460-4E02-95B6-7F8C64F9A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47977-068A-4D41-8783-5E58976A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112B-8E5A-4712-AB0A-9B3BD82098B5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A1704-5B5C-4A2B-98EE-078B3C02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AB875-AC12-4E24-B626-DCECCA7E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4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E363-67BE-49E0-A9A1-A0774A04D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D9C2B-4CD4-4439-A2B2-A3E9BB443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DD539-68C0-443C-B18E-AD6636759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41D5A-95F1-466A-A7A4-BBBCBD9F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7BB0-025C-41F0-9298-82448E736652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490E6-4208-437D-BB38-3EE7A663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33AF4-06F3-42AE-A7F7-DB05B8B9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3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57ABCB-DB49-4F24-9C39-83193400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40BDE-DADB-439C-92D0-6C01D6B5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DF2E4-7C67-49CC-B398-43BA09C56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B43C5-9B17-498B-B5BF-686B649C7544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DE9EA-1765-40EE-93D0-84115B0B9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A9757-6C6A-4B21-9703-C35BA8CAD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8419F-B12D-4364-885F-8014D48005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9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8DC93-6418-4397-885E-6ECB7D077E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Sketchy Decisions: Convex Low-Rank Matrix Optimization</a:t>
            </a:r>
            <a:br>
              <a:rPr lang="en-US" dirty="0"/>
            </a:br>
            <a:r>
              <a:rPr lang="en-US" dirty="0"/>
              <a:t>with Optimal Storage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EDDAA-DA30-4922-A111-53AF91904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b="1" dirty="0"/>
              <a:t>Alp </a:t>
            </a:r>
            <a:r>
              <a:rPr lang="en-US" b="1" dirty="0" err="1"/>
              <a:t>Yurtsever</a:t>
            </a:r>
            <a:r>
              <a:rPr lang="en-US" b="1" dirty="0"/>
              <a:t> | Madeleine </a:t>
            </a:r>
            <a:r>
              <a:rPr lang="en-US" b="1" dirty="0" err="1"/>
              <a:t>Udell</a:t>
            </a:r>
            <a:r>
              <a:rPr lang="en-US" b="1" dirty="0"/>
              <a:t> | Joel A. </a:t>
            </a:r>
            <a:r>
              <a:rPr lang="en-US" b="1" dirty="0" err="1"/>
              <a:t>Tropp</a:t>
            </a:r>
            <a:r>
              <a:rPr lang="en-US" b="1" dirty="0"/>
              <a:t> | Volkan </a:t>
            </a:r>
            <a:r>
              <a:rPr lang="en-US" b="1" dirty="0" err="1"/>
              <a:t>Cevher</a:t>
            </a:r>
            <a:br>
              <a:rPr lang="en-US" b="1" dirty="0"/>
            </a:br>
            <a:r>
              <a:rPr lang="en-US" dirty="0"/>
              <a:t>EPFL | Cornell | Caltech | EPFL 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Presented by:</a:t>
            </a:r>
          </a:p>
          <a:p>
            <a:r>
              <a:rPr lang="en-US" dirty="0"/>
              <a:t>Anik Saha</a:t>
            </a:r>
          </a:p>
        </p:txBody>
      </p:sp>
    </p:spTree>
    <p:extLst>
      <p:ext uri="{BB962C8B-B14F-4D97-AF65-F5344CB8AC3E}">
        <p14:creationId xmlns:p14="http://schemas.microsoft.com/office/powerpoint/2010/main" val="1499584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DD027-CEAF-4BAE-BA39-571E11B4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Sketching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DE8B3-2132-4196-B60F-A1BE6DBAC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two independent standard normal matrices </a:t>
            </a:r>
            <a:r>
              <a:rPr lang="el-GR" dirty="0"/>
              <a:t>Ω</a:t>
            </a:r>
            <a:r>
              <a:rPr lang="en-US" dirty="0"/>
              <a:t> and </a:t>
            </a:r>
            <a:r>
              <a:rPr lang="el-GR" dirty="0"/>
              <a:t>Ψ</a:t>
            </a:r>
            <a:r>
              <a:rPr lang="en-US" dirty="0"/>
              <a:t> where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sketch consists of two matrices Y and W that capture the range and co-range of X</a:t>
            </a:r>
          </a:p>
          <a:p>
            <a:endParaRPr lang="en-US" dirty="0"/>
          </a:p>
          <a:p>
            <a:r>
              <a:rPr lang="en-US" dirty="0"/>
              <a:t>The rank-r approximation of X can be obtained from the following procedure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14311E-2EF6-422E-90BE-F510AD42F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5" y="2305050"/>
            <a:ext cx="4286250" cy="87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4DBFE2-38D1-4F12-9B95-3DA1AE1CE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12" y="4181696"/>
            <a:ext cx="6048375" cy="628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A6CDA0-E5B6-4682-907F-55F2D12D6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724" y="5458267"/>
            <a:ext cx="5924550" cy="70485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FB7C5B0-09CD-4C7D-9E3F-9852898F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37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21C8-3531-4592-8090-B99C897A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718D6C-A4EA-492F-BD9D-09F0F9F70A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an orthonormal matrix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br>
                  <a:rPr lang="en-US" b="0" dirty="0"/>
                </a:b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718D6C-A4EA-492F-BD9D-09F0F9F70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7CD0D-2BEE-4D5F-A23D-6035C352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51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EF42-A5E3-4D86-B6D1-B3A94567B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+ CGM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60921-EEB0-4024-BD53-CDB048F5C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Update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Convergence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94B8B-4CED-4E7A-8CEB-72EBBD338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75" y="1825625"/>
            <a:ext cx="4972050" cy="99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6E9CC3-96A3-4F17-9B78-1859EC288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050" y="3191669"/>
            <a:ext cx="5295900" cy="1619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728BDB-3BED-49CC-AE37-B25D604EC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900" y="5264548"/>
            <a:ext cx="3124200" cy="7334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AA12E6B-9D35-49B9-855F-5112EAE8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08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2B33-2E29-4843-AA80-7E3A15C52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Paper 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9FFE4-1464-40E9-ACEB-F1A6E325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70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53C0-E3FB-4A88-A970-57960E79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Phase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5700B-F901-4A17-B668-D5E7E6FE5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usage of five algorithms with the size of the signal vector x</a:t>
            </a:r>
          </a:p>
          <a:p>
            <a:r>
              <a:rPr lang="en-US" dirty="0"/>
              <a:t>The memory usage increases linearly for </a:t>
            </a:r>
            <a:r>
              <a:rPr lang="en-US" dirty="0" err="1"/>
              <a:t>SketchyCGM</a:t>
            </a:r>
            <a:r>
              <a:rPr lang="en-US" dirty="0"/>
              <a:t> but higher with other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FB970-0FCF-41AF-9E63-7644AF5B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4167BB-7E85-40FC-A6C8-EB6594937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5" y="2754313"/>
            <a:ext cx="74580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67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FD4E8-DDB1-40AE-B1EC-95BF8CA0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Ptychography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9490F-284E-4456-9014-C23B4491F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Obtained clearer images of blood cells compared to other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BD3EF-9D0F-4ED2-AA35-ED182A86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D6636E-86BE-49B0-862D-18ABB4418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41" y="2287965"/>
            <a:ext cx="10388917" cy="402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99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2B33-2E29-4843-AA80-7E3A15C52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9FFE4-1464-40E9-ACEB-F1A6E325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75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564A1-3349-4675-8896-E1B81A76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Input Image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C9483FD-32FD-4B9A-88CF-9F73A8D36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1" t="11754" r="27696" b="12340"/>
          <a:stretch/>
        </p:blipFill>
        <p:spPr>
          <a:xfrm>
            <a:off x="6096000" y="311449"/>
            <a:ext cx="5114293" cy="617955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A17D4-98C5-4DE3-B035-7454F70F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25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4054E-5C55-4565-B656-A420DC8D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CGM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0FEF38-3AE8-41D6-9BCF-6051EDA06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1" t="11982" r="27896" b="12367"/>
          <a:stretch/>
        </p:blipFill>
        <p:spPr>
          <a:xfrm>
            <a:off x="6096000" y="311449"/>
            <a:ext cx="5124193" cy="617955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DD9DA-A858-4D63-BA81-13A93A82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50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4054E-5C55-4565-B656-A420DC8D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SCGM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0FEF38-3AE8-41D6-9BCF-6051EDA06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7" t="11759" r="28104" b="12477"/>
          <a:stretch/>
        </p:blipFill>
        <p:spPr>
          <a:xfrm>
            <a:off x="6096000" y="308730"/>
            <a:ext cx="5078730" cy="617683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2E256-0101-4406-9900-F570C10E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867B-C7BB-4D26-94D4-178641ACC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9642B-B0C1-4B4E-8880-174070985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Yurtsever</a:t>
            </a:r>
            <a:r>
              <a:rPr lang="en-US" dirty="0"/>
              <a:t> et el. published this method in AISTATS 2017</a:t>
            </a:r>
          </a:p>
          <a:p>
            <a:r>
              <a:rPr lang="en-US" dirty="0"/>
              <a:t>Convex low rank matrix optimization problem</a:t>
            </a:r>
          </a:p>
          <a:p>
            <a:r>
              <a:rPr lang="en-US" dirty="0"/>
              <a:t>Computes a </a:t>
            </a:r>
            <a:r>
              <a:rPr lang="en-US" i="1" dirty="0"/>
              <a:t>low rank</a:t>
            </a:r>
            <a:r>
              <a:rPr lang="en-US" dirty="0"/>
              <a:t> approximation of a solution</a:t>
            </a:r>
          </a:p>
          <a:p>
            <a:r>
              <a:rPr lang="en-US" dirty="0"/>
              <a:t>Stores a small randomized sketch of the matrix variable</a:t>
            </a:r>
          </a:p>
          <a:p>
            <a:r>
              <a:rPr lang="en-US" dirty="0"/>
              <a:t>After convergence, </a:t>
            </a:r>
            <a:r>
              <a:rPr lang="en-US" i="1" dirty="0"/>
              <a:t>extracts</a:t>
            </a:r>
            <a:r>
              <a:rPr lang="en-US" dirty="0"/>
              <a:t> the solution from the sketch</a:t>
            </a:r>
            <a:endParaRPr lang="en-US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E6ADC-9001-4EEC-A2AB-E86913C1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66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CE43-BFF2-4AC2-9D85-B5283A440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MovieLens</a:t>
            </a:r>
            <a:r>
              <a:rPr lang="en-US" dirty="0"/>
              <a:t>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DFE3B-59D6-4CFF-A468-F5CBE0D00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943 users, 1682 movies</a:t>
            </a:r>
          </a:p>
          <a:p>
            <a:r>
              <a:rPr lang="en-US" dirty="0"/>
              <a:t>Ratings from 1 to 5</a:t>
            </a:r>
          </a:p>
          <a:p>
            <a:r>
              <a:rPr lang="en-US" dirty="0"/>
              <a:t>The ratings are preprocessed to be binary (1 and -1)</a:t>
            </a:r>
          </a:p>
          <a:p>
            <a:r>
              <a:rPr lang="en-US" dirty="0"/>
              <a:t>Rating &gt; 3.5 (4, 5) </a:t>
            </a:r>
            <a:r>
              <a:rPr lang="en-US" dirty="0">
                <a:sym typeface="Wingdings" panose="05000000000000000000" pitchFamily="2" charset="2"/>
              </a:rPr>
              <a:t> 1</a:t>
            </a:r>
          </a:p>
          <a:p>
            <a:r>
              <a:rPr lang="en-US" dirty="0">
                <a:sym typeface="Wingdings" panose="05000000000000000000" pitchFamily="2" charset="2"/>
              </a:rPr>
              <a:t>Rating &lt; 3.5 (1, 2, 3)  -1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6EC3F-7353-48EC-BA44-A7896CAD6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72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E8331-0849-4F5A-BEE7-1A7D4F7D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Details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F01BF8-A772-4392-AD8B-A472DC4BC3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ym typeface="Wingdings" panose="05000000000000000000" pitchFamily="2" charset="2"/>
                  </a:rPr>
                  <a:t>Use the quadratic loss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Objective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where E contains the sample indices</a:t>
                </a:r>
              </a:p>
              <a:p>
                <a:r>
                  <a:rPr lang="en-US" dirty="0"/>
                  <a:t>Used ‘</a:t>
                </a:r>
                <a:r>
                  <a:rPr lang="en-US" dirty="0" err="1"/>
                  <a:t>ua</a:t>
                </a:r>
                <a:r>
                  <a:rPr lang="en-US" dirty="0"/>
                  <a:t>’ partition of the dataset for selecting the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Ran CGM by varying alpha between 3000 to 10000 with increments of 500</a:t>
                </a:r>
              </a:p>
              <a:p>
                <a:r>
                  <a:rPr lang="en-US" dirty="0"/>
                  <a:t>Selected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that gave lowest test error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= 4000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F01BF8-A772-4392-AD8B-A472DC4BC3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8C0965-88C5-4077-B957-5EEF10DD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05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A1BBC-5FC3-46B7-90BE-812A1BC0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of </a:t>
            </a:r>
            <a:r>
              <a:rPr lang="en-US" dirty="0" err="1"/>
              <a:t>SketchyCGM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DBB9D-E43D-4050-8800-FC868AC8A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the ‘</a:t>
            </a:r>
            <a:r>
              <a:rPr lang="en-US" dirty="0" err="1"/>
              <a:t>ub</a:t>
            </a:r>
            <a:r>
              <a:rPr lang="en-US" dirty="0"/>
              <a:t>’ partition of the </a:t>
            </a:r>
            <a:r>
              <a:rPr lang="en-US" dirty="0" err="1"/>
              <a:t>datset</a:t>
            </a:r>
            <a:r>
              <a:rPr lang="en-US" dirty="0"/>
              <a:t> for final experiments</a:t>
            </a:r>
          </a:p>
          <a:p>
            <a:r>
              <a:rPr lang="en-US" dirty="0"/>
              <a:t>Looked at the spectrum of the CGM iterates to find rank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1B80C-654A-4B09-AB7E-C860C5354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E1F498-14A8-4D08-8BF0-817F42F6D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030" y="2911533"/>
            <a:ext cx="4836505" cy="362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74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CA81-0AC6-4F5C-AE30-693E3A52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of </a:t>
            </a:r>
            <a:r>
              <a:rPr lang="en-US" dirty="0" err="1"/>
              <a:t>SketchyCGM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302209-8EFF-4E57-9029-90DB657F2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43911-1FF0-43F6-ADF6-7A387AD3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45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C841-13AD-40CF-A73A-3E1A3CB8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of </a:t>
            </a:r>
            <a:r>
              <a:rPr lang="en-US" dirty="0" err="1"/>
              <a:t>SketchyCGM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9C8F0D-F19B-430B-980A-327F06AAF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42BD2C-DF23-4F71-9B47-753C09261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57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83E66-E8DC-4989-9324-88E277ADE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of </a:t>
            </a:r>
            <a:r>
              <a:rPr lang="en-US" dirty="0" err="1"/>
              <a:t>SketchyCGM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363716-8243-4A97-960B-1718D0939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2599B-1D45-4E62-8146-3148776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46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1BAC-C1F2-4F99-AE00-645850FE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of </a:t>
            </a:r>
            <a:r>
              <a:rPr lang="en-US" dirty="0" err="1"/>
              <a:t>SketchyCGM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C3AA06-C909-4465-917C-A226488FE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C9920-12FA-41A7-BDC6-3465A742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44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68CA-7F67-411C-BD09-E4C74D55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of </a:t>
            </a:r>
            <a:r>
              <a:rPr lang="en-US" dirty="0" err="1"/>
              <a:t>SketchyCGM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DB8509-CA4D-49EE-951A-F9777CB62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2C9E5-40F6-49B1-AC18-B9D70BDC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2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016EA-E619-4324-8D3A-B57605A1D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of </a:t>
            </a:r>
            <a:r>
              <a:rPr lang="en-US" dirty="0" err="1"/>
              <a:t>SketchyCGM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F38D3F-6A4A-498D-AC5E-B8D09819D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CFC75-ED70-4981-9D27-04234ADC7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43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AE18-CD1D-42CA-8646-8F044AED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of </a:t>
            </a:r>
            <a:r>
              <a:rPr lang="en-US" dirty="0" err="1"/>
              <a:t>SketchyCGM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FD2F4C-3D65-4C4F-850A-6CD389FA6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EDA98-1288-402B-A1A9-DA04B9AC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0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55E5E-BF89-4D9E-83C1-D499F06B0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Theory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D4243-0EA7-4751-9946-E48C50C5A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25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70248-7BE9-48BA-A243-82E00C6A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of </a:t>
            </a:r>
            <a:r>
              <a:rPr lang="en-US" dirty="0" err="1"/>
              <a:t>SketchyCGM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FA1BD9-1E10-45B0-B80E-06C37AE18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D840B-62A4-4DDC-8569-AED29866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65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48BDE-592E-4878-8BB1-017C9DE73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of </a:t>
            </a:r>
            <a:r>
              <a:rPr lang="en-US" dirty="0" err="1"/>
              <a:t>SketchyCGM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BA86D5-495F-4BCA-A4EA-EFFE29751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BFFBA-7E1D-4B4A-BB72-B893DE81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43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6CADE-2612-4285-B51D-937E17CB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of </a:t>
            </a:r>
            <a:r>
              <a:rPr lang="en-US" dirty="0" err="1"/>
              <a:t>SketchyCGM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690374-D8D5-4009-875F-85CABD316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35304D-200E-47B2-A0CF-A46D0ED8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283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CDA5-DC25-4E1F-99AB-D7D6F0DD8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Error Plot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7AA619-C4D6-403D-8211-C75AE9460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48" y="1690688"/>
            <a:ext cx="5801784" cy="435133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89A0E3-BFF3-4962-ACE2-553229DD6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2897"/>
            <a:ext cx="5852172" cy="438912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8F037-1116-4EF2-AE52-30E9DD9B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33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99892F-541C-41CF-85DB-6DF6F7C35E53}"/>
              </a:ext>
            </a:extLst>
          </p:cNvPr>
          <p:cNvSpPr txBox="1">
            <a:spLocks/>
          </p:cNvSpPr>
          <p:nvPr/>
        </p:nvSpPr>
        <p:spPr>
          <a:xfrm>
            <a:off x="838200" y="133857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Compared rank of 50 and 100 for </a:t>
            </a:r>
            <a:r>
              <a:rPr lang="en-US" dirty="0" err="1"/>
              <a:t>SketchyCGM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20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CDA5-DC25-4E1F-99AB-D7D6F0DD8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Loss Plot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7AA619-C4D6-403D-8211-C75AE9460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48" y="1690688"/>
            <a:ext cx="5801784" cy="435133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89A0E3-BFF3-4962-ACE2-553229DD6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2897"/>
            <a:ext cx="5852172" cy="438912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8F037-1116-4EF2-AE52-30E9DD9B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34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99892F-541C-41CF-85DB-6DF6F7C35E53}"/>
              </a:ext>
            </a:extLst>
          </p:cNvPr>
          <p:cNvSpPr txBox="1">
            <a:spLocks/>
          </p:cNvSpPr>
          <p:nvPr/>
        </p:nvSpPr>
        <p:spPr>
          <a:xfrm>
            <a:off x="838200" y="133857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Compared rank of 50 and 100 for </a:t>
            </a:r>
            <a:r>
              <a:rPr lang="en-US" dirty="0" err="1"/>
              <a:t>SketchyCGM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40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CDA5-DC25-4E1F-99AB-D7D6F0DD8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Error Plot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7AA619-C4D6-403D-8211-C75AE9460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48" y="1690688"/>
            <a:ext cx="5801784" cy="435133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89A0E3-BFF3-4962-ACE2-553229DD6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2897"/>
            <a:ext cx="5852172" cy="438912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8F037-1116-4EF2-AE52-30E9DD9B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35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99892F-541C-41CF-85DB-6DF6F7C35E53}"/>
              </a:ext>
            </a:extLst>
          </p:cNvPr>
          <p:cNvSpPr txBox="1">
            <a:spLocks/>
          </p:cNvSpPr>
          <p:nvPr/>
        </p:nvSpPr>
        <p:spPr>
          <a:xfrm>
            <a:off x="838200" y="133857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Compared rank of 50 and 100 for </a:t>
            </a:r>
            <a:r>
              <a:rPr lang="en-US" dirty="0" err="1"/>
              <a:t>SketchyCGM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597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D18A-4D7B-4E86-807F-C873E477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62AEF-C0DB-4CB3-9538-C1C784C34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SketchyCGM</a:t>
            </a:r>
            <a:r>
              <a:rPr lang="en-US" dirty="0"/>
              <a:t> provides an optimal storage algorithm for convex matrix optimization problems</a:t>
            </a:r>
          </a:p>
          <a:p>
            <a:r>
              <a:rPr lang="en-US" dirty="0"/>
              <a:t>This method can obtain a solution close to the CGM method without storing the full matrix at each iteration</a:t>
            </a:r>
          </a:p>
          <a:p>
            <a:r>
              <a:rPr lang="en-US" dirty="0"/>
              <a:t>If the solution matrix is exactly low rank then, </a:t>
            </a:r>
            <a:r>
              <a:rPr lang="en-US" dirty="0" err="1"/>
              <a:t>SketchyCGM</a:t>
            </a:r>
            <a:r>
              <a:rPr lang="en-US" dirty="0"/>
              <a:t> solution will be equal to the CGM 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47183-90EE-4E5E-BBE4-C15E0A8FF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828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2B33-2E29-4843-AA80-7E3A15C52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Questions?</a:t>
            </a:r>
          </a:p>
          <a:p>
            <a:pPr marL="0" indent="0" algn="ctr">
              <a:buNone/>
            </a:pPr>
            <a:r>
              <a:rPr lang="en-US" sz="5400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9FFE4-1464-40E9-ACEB-F1A6E325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96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D947-8A44-49D8-B855-B6F0EE95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Completion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C8FE6-C27A-4489-89AD-62BDF9938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rank-r approximation to a solution X</a:t>
            </a:r>
            <a:r>
              <a:rPr lang="en-US" baseline="-25000" dirty="0"/>
              <a:t>*</a:t>
            </a:r>
            <a:r>
              <a:rPr lang="en-US" dirty="0"/>
              <a:t> of this problem requires </a:t>
            </a:r>
            <a:r>
              <a:rPr lang="el-GR" dirty="0"/>
              <a:t>ϴ</a:t>
            </a:r>
            <a:r>
              <a:rPr lang="en-US" dirty="0"/>
              <a:t>(r(</a:t>
            </a:r>
            <a:r>
              <a:rPr lang="en-US" dirty="0" err="1"/>
              <a:t>m+n</a:t>
            </a:r>
            <a:r>
              <a:rPr lang="en-US" dirty="0"/>
              <a:t>)) parameters but we need </a:t>
            </a:r>
            <a:r>
              <a:rPr lang="en-US" dirty="0" err="1"/>
              <a:t>mn</a:t>
            </a:r>
            <a:r>
              <a:rPr lang="en-US" dirty="0"/>
              <a:t> parameters for X</a:t>
            </a:r>
          </a:p>
          <a:p>
            <a:r>
              <a:rPr lang="en-US" dirty="0"/>
              <a:t>Goal is to compute an approximate solution using optimal storage Õ(r(</a:t>
            </a:r>
            <a:r>
              <a:rPr lang="en-US" dirty="0" err="1"/>
              <a:t>m+n</a:t>
            </a:r>
            <a:r>
              <a:rPr lang="en-US" dirty="0"/>
              <a:t>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16BBB-43F6-486B-B61A-3E276F297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2012052"/>
            <a:ext cx="6334125" cy="88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9420DD-EA61-4B8C-A174-ED51BA1E5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911" y="2897877"/>
            <a:ext cx="5972175" cy="90487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3F642-1692-4A1B-BC3F-BF15CF1F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8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6403-5086-414E-B5D9-89FADA7D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C80C5-B552-4E77-8FA2-43D4BB69E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Here, b</a:t>
            </a:r>
            <a:r>
              <a:rPr lang="en-US" baseline="-25000" dirty="0"/>
              <a:t>i</a:t>
            </a:r>
            <a:r>
              <a:rPr lang="en-US" dirty="0"/>
              <a:t> are noisy measurements of the </a:t>
            </a:r>
            <a:r>
              <a:rPr lang="en-US" dirty="0" err="1"/>
              <a:t>the</a:t>
            </a:r>
            <a:r>
              <a:rPr lang="en-US" dirty="0"/>
              <a:t> complex vector x</a:t>
            </a:r>
          </a:p>
          <a:p>
            <a:r>
              <a:rPr lang="en-US" dirty="0"/>
              <a:t>a</a:t>
            </a:r>
            <a:r>
              <a:rPr lang="en-US" baseline="-25000" dirty="0"/>
              <a:t>i</a:t>
            </a:r>
            <a:r>
              <a:rPr lang="en-US" dirty="0"/>
              <a:t> are complex measurement vectors</a:t>
            </a:r>
          </a:p>
          <a:p>
            <a:r>
              <a:rPr lang="en-US" dirty="0" err="1"/>
              <a:t>ξ</a:t>
            </a:r>
            <a:r>
              <a:rPr lang="en-US" baseline="-25000" dirty="0" err="1"/>
              <a:t>i</a:t>
            </a:r>
            <a:r>
              <a:rPr lang="en-US" dirty="0"/>
              <a:t> are real measurement noise</a:t>
            </a:r>
          </a:p>
          <a:p>
            <a:r>
              <a:rPr lang="en-US" dirty="0"/>
              <a:t>This problem can be formulated 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E35D62-F31D-4714-8AEE-535A24310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1825625"/>
            <a:ext cx="5372100" cy="704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62BDF4-58CB-49C3-BF14-5847FCCB3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791" y="4804886"/>
            <a:ext cx="4991100" cy="1438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E62AD6-23ED-4F53-8EC4-83A503A9A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8612" y="5181123"/>
            <a:ext cx="1666875" cy="6858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BD1EF-5DB5-4795-BC2F-8144AC42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5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7A17-1AC6-49B7-B4C8-1549C79CF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2938-491B-4D59-8F1A-36640B3A4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solution to this problem uses storage </a:t>
            </a:r>
            <a:r>
              <a:rPr lang="el-GR" dirty="0"/>
              <a:t>ϴ</a:t>
            </a:r>
            <a:r>
              <a:rPr lang="en-US" dirty="0"/>
              <a:t>(n) but the matrix variable requires storage ϴ(n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  <a:p>
            <a:r>
              <a:rPr lang="en-US" dirty="0"/>
              <a:t>The goal is to find the solution using optimal storage </a:t>
            </a:r>
            <a:r>
              <a:rPr lang="el-GR" dirty="0"/>
              <a:t>ϴ</a:t>
            </a:r>
            <a:r>
              <a:rPr lang="en-US" dirty="0"/>
              <a:t>(n)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11FE9-DD0D-4E7F-AD8F-14536DE83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3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9FDF-3E8D-4029-9CB8-3C09786C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Completion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79D68-EE71-44B2-8BCA-73993C75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Here                             is a linear operator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is the adjoint operator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7B103D-BDA0-4769-B0ED-CE0EE7DF9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456" y="1905138"/>
            <a:ext cx="5381625" cy="72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20E325-4A99-4614-9FBB-EB55C1B73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456" y="3760063"/>
            <a:ext cx="4943475" cy="1285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A3B986-DDE5-491C-B701-D3F703AB1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676" y="2902674"/>
            <a:ext cx="2247900" cy="390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1D3F10-81B0-48EF-BA85-601141B6D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557" y="5449749"/>
            <a:ext cx="2286000" cy="37147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CF38C-5FA2-4B10-9833-C897BD82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92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95DF-7047-42A4-886E-097DB234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46F2EA-CF4E-49E2-AA9B-FDE7386EEF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Also called the Frank-Wolfe algorithm</a:t>
                </a:r>
              </a:p>
              <a:p>
                <a:r>
                  <a:rPr lang="en-US" dirty="0"/>
                  <a:t>Used for constrained convex optimization</a:t>
                </a:r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Find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46F2EA-CF4E-49E2-AA9B-FDE7386EE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34F59-5339-4CEC-A08E-1505ECAD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9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FD513-FEA5-42D4-9A7B-DD1357DF3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1325563"/>
          </a:xfrm>
        </p:spPr>
        <p:txBody>
          <a:bodyPr/>
          <a:lstStyle/>
          <a:p>
            <a:r>
              <a:rPr lang="en-US" dirty="0"/>
              <a:t>CGM for Matrix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357FF-22A6-4092-963F-0ACE2C36F7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aseline="-25000" dirty="0"/>
              </a:p>
              <a:p>
                <a:r>
                  <a:rPr lang="en-US" dirty="0"/>
                  <a:t>Compute the update direction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Update step</a:t>
                </a:r>
              </a:p>
              <a:p>
                <a:endParaRPr lang="en-US" dirty="0"/>
              </a:p>
              <a:p>
                <a:r>
                  <a:rPr lang="en-US" dirty="0"/>
                  <a:t>This convex combination ensures feasible solution at each step</a:t>
                </a:r>
              </a:p>
              <a:p>
                <a:r>
                  <a:rPr lang="en-US" dirty="0"/>
                  <a:t>Stop when </a:t>
                </a:r>
              </a:p>
              <a:p>
                <a:endParaRPr lang="en-US" baseline="-25000" dirty="0"/>
              </a:p>
              <a:p>
                <a:endParaRPr lang="en-US" baseline="-25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357FF-22A6-4092-963F-0ACE2C36F7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5084C86-6749-4DEC-80C5-D1239496C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60" y="2820193"/>
            <a:ext cx="5476875" cy="1047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958035-B8F8-4FF7-BF85-23A8B3906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284" y="4104480"/>
            <a:ext cx="3781425" cy="65722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94FC2-8355-4FA2-B366-564B96AE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6F57A5-B51D-4AD9-B1F0-6C023C109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2446" y="5575230"/>
            <a:ext cx="34671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57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654</Words>
  <Application>Microsoft Office PowerPoint</Application>
  <PresentationFormat>Widescreen</PresentationFormat>
  <Paragraphs>161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Office Theme</vt:lpstr>
      <vt:lpstr>Sketchy Decisions: Convex Low-Rank Matrix Optimization with Optimal Storage</vt:lpstr>
      <vt:lpstr>Introduction</vt:lpstr>
      <vt:lpstr>PowerPoint Presentation</vt:lpstr>
      <vt:lpstr>Matrix Completion</vt:lpstr>
      <vt:lpstr>Phase Retrieval</vt:lpstr>
      <vt:lpstr>Phase Retrieval</vt:lpstr>
      <vt:lpstr>Matrix Completion Problem</vt:lpstr>
      <vt:lpstr>Conditional Gradients</vt:lpstr>
      <vt:lpstr>CGM for Matrix Optimization</vt:lpstr>
      <vt:lpstr>Matrix Sketching</vt:lpstr>
      <vt:lpstr>Reconstruction</vt:lpstr>
      <vt:lpstr>Sketch + CGM</vt:lpstr>
      <vt:lpstr>PowerPoint Presentation</vt:lpstr>
      <vt:lpstr>Synthetic Phase Retrieval</vt:lpstr>
      <vt:lpstr>Fourier Ptychography</vt:lpstr>
      <vt:lpstr>PowerPoint Presentation</vt:lpstr>
      <vt:lpstr>Input Image</vt:lpstr>
      <vt:lpstr>CGM Result</vt:lpstr>
      <vt:lpstr>SCGM Result</vt:lpstr>
      <vt:lpstr>MovieLens Dataset</vt:lpstr>
      <vt:lpstr>Experiment Details</vt:lpstr>
      <vt:lpstr>Rank of SketchyCGM</vt:lpstr>
      <vt:lpstr>Rank of SketchyCGM</vt:lpstr>
      <vt:lpstr>Rank of SketchyCGM</vt:lpstr>
      <vt:lpstr>Rank of SketchyCGM</vt:lpstr>
      <vt:lpstr>Rank of SketchyCGM</vt:lpstr>
      <vt:lpstr>Rank of SketchyCGM</vt:lpstr>
      <vt:lpstr>Rank of SketchyCGM</vt:lpstr>
      <vt:lpstr>Rank of SketchyCGM</vt:lpstr>
      <vt:lpstr>Rank of SketchyCGM</vt:lpstr>
      <vt:lpstr>Rank of SketchyCGM</vt:lpstr>
      <vt:lpstr>Rank of SketchyCGM</vt:lpstr>
      <vt:lpstr>Error Plot</vt:lpstr>
      <vt:lpstr>Loss Plot</vt:lpstr>
      <vt:lpstr>Error Plot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Sketchy Decisions: Convex Low-Rank Matrix Optimization with Optimal Storage</dc:title>
  <dc:creator>Saha, Anik</dc:creator>
  <cp:lastModifiedBy>Saha, Anik</cp:lastModifiedBy>
  <cp:revision>17</cp:revision>
  <dcterms:created xsi:type="dcterms:W3CDTF">2019-04-19T18:18:52Z</dcterms:created>
  <dcterms:modified xsi:type="dcterms:W3CDTF">2019-04-25T17:57:32Z</dcterms:modified>
</cp:coreProperties>
</file>