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6" r:id="rId4"/>
    <p:sldId id="259" r:id="rId5"/>
    <p:sldId id="258" r:id="rId6"/>
    <p:sldId id="260" r:id="rId7"/>
    <p:sldId id="262" r:id="rId8"/>
    <p:sldId id="274" r:id="rId9"/>
    <p:sldId id="261" r:id="rId10"/>
    <p:sldId id="263" r:id="rId11"/>
    <p:sldId id="275" r:id="rId12"/>
    <p:sldId id="264" r:id="rId13"/>
    <p:sldId id="265" r:id="rId14"/>
    <p:sldId id="267" r:id="rId15"/>
    <p:sldId id="268" r:id="rId16"/>
    <p:sldId id="277" r:id="rId17"/>
    <p:sldId id="269" r:id="rId18"/>
    <p:sldId id="270" r:id="rId19"/>
    <p:sldId id="271" r:id="rId20"/>
    <p:sldId id="272" r:id="rId21"/>
    <p:sldId id="278" r:id="rId22"/>
    <p:sldId id="279" r:id="rId23"/>
    <p:sldId id="280" r:id="rId24"/>
    <p:sldId id="273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AC4-5DBD-4229-9758-11D86EE80521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CF57-C7EB-4D98-A3E6-D2C89303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C45-55F6-4F42-B2AB-F55513FE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6BF60-9E5C-4190-9839-4DFE15946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E04C-8D9E-46BB-AE8B-9DCF4BA0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9009-7C97-4787-80F0-A8C6CF0B1761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A1F09-9C06-4FD0-82F0-7281EE9A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3248-08DB-43E7-87C0-6531B9D2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50CC-2580-4930-AAA6-99A3DDD0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B1BE5-023C-4D0A-8152-4731454C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8D33-9130-48A3-AADC-B71556FB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2E40-7DD2-400C-9818-6EECBCB84EC8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981C-D1B4-436E-9C1E-D4442010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4B408-9504-4507-8969-B0454A80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652E-8B02-4CFC-9875-BB20B9524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A939B-0AE1-4E66-B4C7-76B13F007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EF7E-AA72-438A-BF58-5A401B1A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2234-8307-45B2-BF28-DE51B4D5D781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BBB6-3AF6-4B49-AD47-8DEE9D15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9067-EC46-4452-BCCC-9945137F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1E7-3853-486F-B1F4-FCD1ADA4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35E2-4666-4E01-90C1-1D844E8C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1679-481C-45BF-84A4-8A5D167A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F560-DE29-445E-A9BF-6B81A19A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88A7-BC87-4B8A-87A7-6D375449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01A9-D166-4175-8578-D8CED915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C7F5-3CCE-4B30-95F7-5891D214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10E0-7790-4235-AFD1-1CB1D4A2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5501-D67B-4781-A5F6-95327680A4D1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0AC4-4C92-422E-9629-A72B3B66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02DF-2FF8-4E87-B337-62F9D42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5E59-2B5C-4669-87CB-8BEE4720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8ECA-7425-4E01-919E-056E3F278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BCC97-6435-4979-9FA7-81C7DBF8A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0BAD-83B7-4C87-BAB4-4C4D1E08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AC6B-532E-46D7-AE79-0CBE9213FA25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B003-5C77-4C2C-B921-8A5139C0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0465-760F-4AF2-A6AF-BB489CA2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A5C1-2F40-47BB-8CC7-14D19547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7787-46DE-45DA-A1E6-D806809C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8E982-8D5C-43DA-A578-40E5323F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877DE-BF7C-474B-9421-1C90DC9A1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70217-D744-4809-8CE2-F77A77E4E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673BA-DBBD-422E-8441-03633974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0C9B-20A5-4619-831E-1F48B1269907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678A6-89AB-4F01-90B5-B598B50B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69054-DEC9-41D1-850F-34CBF287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6C53-263D-4CE1-929E-ACF9786A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A3487-759D-46B2-B5E3-57D5B599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5096-5F8D-4D0A-A1E0-C79B790EC298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EBA47-DA8C-46F5-899E-591F4FBA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57B1B-D38E-4227-B9B9-E067078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523CF-21B8-4C8C-A58C-4C428A2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0BB9-98D0-4B54-A81D-01CDD7E1DD9F}" type="datetime1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53EB6-CCFF-4AD2-BE9D-7F1587F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003D-8170-42ED-8759-0090A0D9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5C5A-2D92-43C5-B675-A5FDDEA5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517B-D45A-448A-8194-4CF33524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AE1F5-3460-4E02-95B6-7F8C64F9A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7977-068A-4D41-8783-5E58976A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1E0-2C25-4C7D-B9A6-B4FB5B4DC059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1704-5B5C-4A2B-98EE-078B3C02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B875-AC12-4E24-B626-DCECCA7E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E363-67BE-49E0-A9A1-A0774A04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D9C2B-4CD4-4439-A2B2-A3E9BB44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D539-68C0-443C-B18E-AD6636759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41D5A-95F1-466A-A7A4-BBBCBD9F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C35D-117A-4EAF-96E3-BF7B863A6F2E}" type="datetime1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90E6-4208-437D-BB38-3EE7A663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3AF4-06F3-42AE-A7F7-DB05B8B9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7ABCB-DB49-4F24-9C39-83193400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40BDE-DADB-439C-92D0-6C01D6B5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F2E4-7C67-49CC-B398-43BA09C56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77BF-9645-4ECC-A0D3-3CC30AE2FC54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E9EA-1765-40EE-93D0-84115B0B9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9757-6C6A-4B21-9703-C35BA8CA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419F-B12D-4364-885F-8014D4800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DC93-6418-4397-885E-6ECB7D077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Sketchy Decisions: Convex Low-Rank Matrix Optimization</a:t>
            </a:r>
            <a:br>
              <a:rPr lang="en-US" dirty="0"/>
            </a:br>
            <a:r>
              <a:rPr lang="en-US" dirty="0"/>
              <a:t>with Optimal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EDDAA-DA30-4922-A111-53AF919042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Anik Saha</a:t>
            </a:r>
          </a:p>
        </p:txBody>
      </p:sp>
    </p:spTree>
    <p:extLst>
      <p:ext uri="{BB962C8B-B14F-4D97-AF65-F5344CB8AC3E}">
        <p14:creationId xmlns:p14="http://schemas.microsoft.com/office/powerpoint/2010/main" val="149958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D027-CEAF-4BAE-BA39-571E11B4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Sketching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E8B3-2132-4196-B60F-A1BE6DBA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two independent standard normal matrices </a:t>
            </a:r>
            <a:r>
              <a:rPr lang="el-GR" dirty="0"/>
              <a:t>Ω</a:t>
            </a:r>
            <a:r>
              <a:rPr lang="en-US" dirty="0"/>
              <a:t> and </a:t>
            </a:r>
            <a:r>
              <a:rPr lang="el-GR" dirty="0"/>
              <a:t>Ψ</a:t>
            </a:r>
            <a:r>
              <a:rPr lang="en-US" dirty="0"/>
              <a:t> where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sketch consists of two matrices Y and W that capture the range and co-range of X</a:t>
            </a:r>
          </a:p>
          <a:p>
            <a:endParaRPr lang="en-US" dirty="0"/>
          </a:p>
          <a:p>
            <a:r>
              <a:rPr lang="en-US" dirty="0"/>
              <a:t>The rank-r approximation of X can be obtained from the following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4311E-2EF6-422E-90BE-F510AD42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305050"/>
            <a:ext cx="428625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DBFE2-38D1-4F12-9B95-3DA1AE1C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2" y="4181696"/>
            <a:ext cx="604837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6CDA0-E5B6-4682-907F-55F2D12D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4" y="5458267"/>
            <a:ext cx="5924550" cy="7048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E432C-EF01-41AB-BF7E-BB3768CF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86F0-4AE6-4BAB-848C-E8970285D1BD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B7C5B0-09CD-4C7D-9E3F-9852898F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21C8-3531-4592-8090-B99C897A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18D6C-A4EA-492F-BD9D-09F0F9F70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an orthonormal matrix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18D6C-A4EA-492F-BD9D-09F0F9F70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12EC6-12CF-45FE-9F2E-5A2C53BC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CD0D-2BEE-4D5F-A23D-6035C352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EF42-A5E3-4D86-B6D1-B3A94567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+ CGM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0921-EEB0-4024-BD53-CDB048F5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Update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94B8B-4CED-4E7A-8CEB-72EBBD33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825625"/>
            <a:ext cx="497205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E9CC3-96A3-4F17-9B78-1859EC28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3191669"/>
            <a:ext cx="529590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28BDB-3BED-49CC-AE37-B25D604E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0" y="5264548"/>
            <a:ext cx="3124200" cy="7334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A2869-666D-40EC-A7DF-D5372921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8465-3F92-4258-AF87-513E8D363794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A12E6B-9D35-49B9-855F-5112EAE8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Experiments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3A7C0-4458-4FA1-A360-EBC6E8C9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0DD-318A-4247-86B4-73CE77EE7F62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3C0-E3FB-4A88-A970-57960E7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700B-F901-4A17-B668-D5E7E6FE5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usage of five algorithms with the size of the signal vector x</a:t>
            </a:r>
          </a:p>
          <a:p>
            <a:r>
              <a:rPr lang="en-US" dirty="0"/>
              <a:t>The memory usage increases linearly for </a:t>
            </a:r>
            <a:r>
              <a:rPr lang="en-US" dirty="0" err="1"/>
              <a:t>SketchyCGM</a:t>
            </a:r>
            <a:r>
              <a:rPr lang="en-US" dirty="0"/>
              <a:t> but higher with other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5775-1614-45E3-A48C-FC92943B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A7A33-697F-4E7A-AA63-061A15A064F0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B970-0FCF-41AF-9E63-7644AF5B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167BB-7E85-40FC-A6C8-EB659493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754313"/>
            <a:ext cx="74580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6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D4E8-DDB1-40AE-B1EC-95BF8CA0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Ptychography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490F-284E-4456-9014-C23B4491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Obtained clearer images of blood cells compared to other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2CA5-A4D0-478C-8C4B-C07576E1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9E30-99F1-4BEB-BEA2-B2EA8129912B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BD3EF-9D0F-4ED2-AA35-ED182A86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6636E-86BE-49B0-862D-18ABB441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1" y="2287965"/>
            <a:ext cx="10388917" cy="40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Implementation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3A7C0-4458-4FA1-A360-EBC6E8C9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0DD-318A-4247-86B4-73CE77EE7F62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564A1-3349-4675-8896-E1B81A76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 Image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9483FD-32FD-4B9A-88CF-9F73A8D36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1" t="11754" r="27696" b="12340"/>
          <a:stretch/>
        </p:blipFill>
        <p:spPr>
          <a:xfrm>
            <a:off x="6096000" y="311449"/>
            <a:ext cx="5114293" cy="61795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C3F6C-305D-4E6B-8675-61AF0C40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BADE-EF60-43E6-B885-8B0DE874A45B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A17D4-98C5-4DE3-B035-7454F70F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054E-5C55-4565-B656-A420DC8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CGM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FEF38-3AE8-41D6-9BCF-6051EDA0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1" t="11982" r="27896" b="12367"/>
          <a:stretch/>
        </p:blipFill>
        <p:spPr>
          <a:xfrm>
            <a:off x="6096000" y="311449"/>
            <a:ext cx="5124193" cy="61795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D7E5B-EBB8-401E-8081-E96719F5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948D-306F-4BF0-B000-F1A30B87DB39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DD9DA-A858-4D63-BA81-13A93A82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4054E-5C55-4565-B656-A420DC8D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SCGM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FEF38-3AE8-41D6-9BCF-6051EDA0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7" t="11759" r="28104" b="12477"/>
          <a:stretch/>
        </p:blipFill>
        <p:spPr>
          <a:xfrm>
            <a:off x="6096000" y="308730"/>
            <a:ext cx="5078730" cy="617683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5A78C-8E57-445B-9101-CF886041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1F36-08F5-430D-9F5A-D09AFA74E42B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2E256-0101-4406-9900-F570C10E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867B-C7BB-4D26-94D4-178641A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642B-B0C1-4B4E-8880-174070985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low rank matrix optimization problem</a:t>
            </a:r>
          </a:p>
          <a:p>
            <a:r>
              <a:rPr lang="en-US" dirty="0"/>
              <a:t>Computes a </a:t>
            </a:r>
            <a:r>
              <a:rPr lang="en-US" i="1" dirty="0"/>
              <a:t>low rank</a:t>
            </a:r>
            <a:r>
              <a:rPr lang="en-US" dirty="0"/>
              <a:t> approximation of a solution</a:t>
            </a:r>
          </a:p>
          <a:p>
            <a:r>
              <a:rPr lang="en-US" dirty="0"/>
              <a:t>Stores a small randomized sketch of the matrix variable</a:t>
            </a:r>
          </a:p>
          <a:p>
            <a:r>
              <a:rPr lang="en-US" dirty="0"/>
              <a:t>After convergence, </a:t>
            </a:r>
            <a:r>
              <a:rPr lang="en-US" i="1" dirty="0"/>
              <a:t>extracts</a:t>
            </a:r>
            <a:r>
              <a:rPr lang="en-US" dirty="0"/>
              <a:t> the solution from the sketch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5FB9-E05F-4072-8926-B2F88B5A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A333-D6E1-46F4-8EA6-AEC691FD18EB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6ADC-9001-4EEC-A2AB-E86913C1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CE43-BFF2-4AC2-9D85-B5283A44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DFE3B-59D6-4CFF-A468-F5CBE0D00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943 users, 1682 movies</a:t>
                </a:r>
              </a:p>
              <a:p>
                <a:r>
                  <a:rPr lang="en-US" dirty="0"/>
                  <a:t>Ratings from 1 to 5</a:t>
                </a:r>
              </a:p>
              <a:p>
                <a:r>
                  <a:rPr lang="en-US" dirty="0"/>
                  <a:t>The ratings are preprocessed to be binary (1 and -1)</a:t>
                </a:r>
              </a:p>
              <a:p>
                <a:r>
                  <a:rPr lang="en-US" dirty="0"/>
                  <a:t>Rating &gt; 3.5 (4, 5) </a:t>
                </a:r>
                <a:r>
                  <a:rPr lang="en-US" dirty="0">
                    <a:sym typeface="Wingdings" panose="05000000000000000000" pitchFamily="2" charset="2"/>
                  </a:rPr>
                  <a:t> 1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Rating &lt; 3.5 (1, 2, 3)  -1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Use the quadratic loss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where E contains the sample indices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DFE3B-59D6-4CFF-A468-F5CBE0D00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C6F1-742B-45E2-A7E6-0E28B99C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05CD-8522-47BE-B61C-6D388F4D181D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EC3F-7353-48EC-BA44-A7896CAD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7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8331-0849-4F5A-BEE7-1A7D4F7D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01BF8-A772-4392-AD8B-A472DC4BC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Used ‘</a:t>
                </a:r>
                <a:r>
                  <a:rPr lang="en-US" dirty="0" err="1"/>
                  <a:t>ua</a:t>
                </a:r>
                <a:r>
                  <a:rPr lang="en-US" dirty="0"/>
                  <a:t>’ partition of the dataset for selecting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Ran CGM by varying alpha between 3000 to 10000 with increments of 500</a:t>
                </a:r>
              </a:p>
              <a:p>
                <a:r>
                  <a:rPr lang="en-US" dirty="0"/>
                  <a:t>Selected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that gave lowest test error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= 4000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F01BF8-A772-4392-AD8B-A472DC4BC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6AC3-E13C-4CD5-B50F-99E4F663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C0965-88C5-4077-B957-5EEF10DD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5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BBC-5FC3-46B7-90BE-812A1BC0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of </a:t>
            </a:r>
            <a:r>
              <a:rPr lang="en-US" dirty="0" err="1"/>
              <a:t>SketchyCGM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BB9D-E43D-4050-8800-FC868AC8A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‘</a:t>
            </a:r>
            <a:r>
              <a:rPr lang="en-US" dirty="0" err="1"/>
              <a:t>ub</a:t>
            </a:r>
            <a:r>
              <a:rPr lang="en-US" dirty="0"/>
              <a:t>’ partition of the </a:t>
            </a:r>
            <a:r>
              <a:rPr lang="en-US" dirty="0" err="1"/>
              <a:t>datset</a:t>
            </a:r>
            <a:r>
              <a:rPr lang="en-US" dirty="0"/>
              <a:t> for final experiments</a:t>
            </a:r>
          </a:p>
          <a:p>
            <a:r>
              <a:rPr lang="en-US" dirty="0"/>
              <a:t>Looked at the spectrum of the CGM iterates to find rank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6926-44AC-422D-A2E1-0AD26799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B80C-654A-4B09-AB7E-C860C535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C82D44-50E2-4321-AF1D-912DE3C2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28" y="2824471"/>
            <a:ext cx="4709172" cy="35318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443689-62A7-468A-8251-FA5072CB5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4471"/>
            <a:ext cx="4709172" cy="3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7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125D86-F443-4B7F-98D7-D217BB002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25"/>
            <a:ext cx="4826424" cy="36198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2FEC5-030D-4313-9E8E-3F11A28D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C728C-2FC7-4E4A-9F1C-4F5F6D83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F79C1A-129A-4ECC-BE3F-B6305AEEA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25"/>
            <a:ext cx="4826424" cy="3619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D5A55C-3F51-4DB8-A57B-91A7669D0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76" y="3600125"/>
            <a:ext cx="4343833" cy="32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CDA5-DC25-4E1F-99AB-D7D6F0DD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Error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AA619-C4D6-403D-8211-C75AE9460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48" y="1690688"/>
            <a:ext cx="5801784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9A0E3-BFF3-4962-ACE2-553229DD6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5DC6A-037C-4DC0-A60F-355FA9CF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34F8-0CBA-4DBF-B794-94BD3EBB3100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8F037-1116-4EF2-AE52-30E9DD9B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99892F-541C-41CF-85DB-6DF6F7C35E53}"/>
              </a:ext>
            </a:extLst>
          </p:cNvPr>
          <p:cNvSpPr txBox="1">
            <a:spLocks/>
          </p:cNvSpPr>
          <p:nvPr/>
        </p:nvSpPr>
        <p:spPr>
          <a:xfrm>
            <a:off x="838200" y="133857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Selected rank=50 for </a:t>
            </a:r>
            <a:r>
              <a:rPr lang="en-US" dirty="0" err="1"/>
              <a:t>SketchyCGM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2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2B33-2E29-4843-AA80-7E3A15C5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Questions?</a:t>
            </a:r>
          </a:p>
          <a:p>
            <a:pPr marL="0" indent="0" algn="ctr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3A7C0-4458-4FA1-A360-EBC6E8C9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0DD-318A-4247-86B4-73CE77EE7F62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FFE4-1464-40E9-ACEB-F1A6E325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5E5E-BF89-4D9E-83C1-D499F06B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Theory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90905-EB06-45F5-953F-A7FFD870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D969-63B5-41F2-BF95-15D7E128A6F1}" type="datetime1">
              <a:rPr lang="en-US" smtClean="0"/>
              <a:t>4/22/2019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D4243-0EA7-4751-9946-E48C50C5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947-8A44-49D8-B855-B6F0EE95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8FE6-C27A-4489-89AD-62BDF993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rank-r approximation to a solution X</a:t>
            </a:r>
            <a:r>
              <a:rPr lang="en-US" baseline="-25000" dirty="0"/>
              <a:t>*</a:t>
            </a:r>
            <a:r>
              <a:rPr lang="en-US" dirty="0"/>
              <a:t> of this problem requires </a:t>
            </a:r>
            <a:r>
              <a:rPr lang="el-GR" dirty="0"/>
              <a:t>ϴ</a:t>
            </a:r>
            <a:r>
              <a:rPr lang="en-US" dirty="0"/>
              <a:t>(r(</a:t>
            </a:r>
            <a:r>
              <a:rPr lang="en-US" dirty="0" err="1"/>
              <a:t>m+n</a:t>
            </a:r>
            <a:r>
              <a:rPr lang="en-US" dirty="0"/>
              <a:t>)) parameters but we need </a:t>
            </a:r>
            <a:r>
              <a:rPr lang="en-US" dirty="0" err="1"/>
              <a:t>mn</a:t>
            </a:r>
            <a:r>
              <a:rPr lang="en-US" dirty="0"/>
              <a:t> parameters for X</a:t>
            </a:r>
          </a:p>
          <a:p>
            <a:r>
              <a:rPr lang="en-US" dirty="0"/>
              <a:t>Goal is to compute an approximate solution using optimal storage Õ(r(</a:t>
            </a:r>
            <a:r>
              <a:rPr lang="en-US" dirty="0" err="1"/>
              <a:t>m+n</a:t>
            </a:r>
            <a:r>
              <a:rPr lang="en-US" dirty="0"/>
              <a:t>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16BBB-43F6-486B-B61A-3E276F29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12052"/>
            <a:ext cx="633412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420DD-EA61-4B8C-A174-ED51BA1E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11" y="2897877"/>
            <a:ext cx="5972175" cy="90487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A526D-0C34-415D-8124-7ED79899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FB9-D28B-4D22-9CAE-F6EF86A41C61}" type="datetime1">
              <a:rPr lang="en-US" smtClean="0"/>
              <a:t>4/22/2019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3F642-1692-4A1B-BC3F-BF15CF1F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6403-5086-414E-B5D9-89FADA7D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80C5-B552-4E77-8FA2-43D4BB69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Here, b</a:t>
            </a:r>
            <a:r>
              <a:rPr lang="en-US" baseline="-25000" dirty="0"/>
              <a:t>i</a:t>
            </a:r>
            <a:r>
              <a:rPr lang="en-US" dirty="0"/>
              <a:t> are noisy measurements of the </a:t>
            </a:r>
            <a:r>
              <a:rPr lang="en-US" dirty="0" err="1"/>
              <a:t>the</a:t>
            </a:r>
            <a:r>
              <a:rPr lang="en-US" dirty="0"/>
              <a:t> complex vector x</a:t>
            </a:r>
          </a:p>
          <a:p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 are complex measurement vectors</a:t>
            </a:r>
          </a:p>
          <a:p>
            <a:r>
              <a:rPr lang="en-US" dirty="0" err="1"/>
              <a:t>ξ</a:t>
            </a:r>
            <a:r>
              <a:rPr lang="en-US" baseline="-25000" dirty="0" err="1"/>
              <a:t>i</a:t>
            </a:r>
            <a:r>
              <a:rPr lang="en-US" dirty="0"/>
              <a:t> are real measurement noise</a:t>
            </a:r>
          </a:p>
          <a:p>
            <a:r>
              <a:rPr lang="en-US" dirty="0"/>
              <a:t>This problem can be formulated 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35D62-F31D-4714-8AEE-535A2431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825625"/>
            <a:ext cx="5372100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62BDF4-58CB-49C3-BF14-5847FCCB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91" y="4804886"/>
            <a:ext cx="4991100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E62AD6-23ED-4F53-8EC4-83A503A9A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612" y="5181123"/>
            <a:ext cx="1666875" cy="6858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51930-392D-4D2F-B16A-056F04E1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F665-56EB-48F1-BA2C-0138F7BBCD9C}" type="datetime1">
              <a:rPr lang="en-US" smtClean="0"/>
              <a:t>4/22/2019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BD1EF-5DB5-4795-BC2F-8144AC42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A17-1AC6-49B7-B4C8-1549C79C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938-491B-4D59-8F1A-36640B3A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this problem uses storage </a:t>
            </a:r>
            <a:r>
              <a:rPr lang="el-GR" dirty="0"/>
              <a:t>ϴ</a:t>
            </a:r>
            <a:r>
              <a:rPr lang="en-US" dirty="0"/>
              <a:t>(n) but the matrix variable requires storage ϴ(n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The goal is to find the solution using optimal storage </a:t>
            </a:r>
            <a:r>
              <a:rPr lang="el-GR" dirty="0"/>
              <a:t>ϴ</a:t>
            </a:r>
            <a:r>
              <a:rPr lang="en-US" dirty="0"/>
              <a:t>(n)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31D-3062-4484-BADA-64F0B8DD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97B1-930A-491C-B9AC-DCB8E755EC77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11FE9-DD0D-4E7F-AD8F-14536DE8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9FDF-3E8D-4029-9CB8-3C09786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Completion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9D68-EE71-44B2-8BCA-73993C75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Here                             is a linear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is the adjoint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B103D-BDA0-4769-B0ED-CE0EE7DF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56" y="1905138"/>
            <a:ext cx="53816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0E325-4A99-4614-9FBB-EB55C1B7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456" y="3760063"/>
            <a:ext cx="4943475" cy="128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3B986-DDE5-491C-B701-D3F703AB1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676" y="2902674"/>
            <a:ext cx="224790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D3F10-81B0-48EF-BA85-601141B6D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57" y="5449749"/>
            <a:ext cx="2286000" cy="37147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7FAF40C-573A-4D2B-A1D1-B8C56018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E2518-FCD8-420F-BB9E-C590FD969D2B}" type="datetime1">
              <a:rPr lang="en-US" smtClean="0"/>
              <a:t>4/22/2019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F38C-5FA2-4B10-9833-C897BD82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95DF-7047-42A4-886E-097DB234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F2EA-CF4E-49E2-AA9B-FDE7386EE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the Frank-Wolfe algorithm</a:t>
                </a:r>
              </a:p>
              <a:p>
                <a:r>
                  <a:rPr lang="en-US" dirty="0"/>
                  <a:t>Used for constrained convex optimization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F2EA-CF4E-49E2-AA9B-FDE7386EE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7C77-A1C0-4E12-B419-444034AA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35A7-88ED-40A5-AFD3-9F1DC912E50A}" type="datetime1">
              <a:rPr lang="en-US" smtClean="0"/>
              <a:t>4/22/2019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4F59-5339-4CEC-A08E-1505ECAD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D513-FEA5-42D4-9A7B-DD1357DF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dirty="0"/>
              <a:t>CGM for Matrix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357FF-22A6-4092-963F-0ACE2C36F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Compute the update direction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Update step</a:t>
                </a:r>
              </a:p>
              <a:p>
                <a:endParaRPr lang="en-US" dirty="0"/>
              </a:p>
              <a:p>
                <a:r>
                  <a:rPr lang="en-US" dirty="0"/>
                  <a:t>This convex combination ensures feasible solution at each step</a:t>
                </a:r>
              </a:p>
              <a:p>
                <a:r>
                  <a:rPr lang="en-US" dirty="0"/>
                  <a:t>Stop when 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357FF-22A6-4092-963F-0ACE2C36F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084C86-6749-4DEC-80C5-D1239496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0" y="2820193"/>
            <a:ext cx="5476875" cy="104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58035-B8F8-4FF7-BF85-23A8B390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4" y="4104480"/>
            <a:ext cx="3781425" cy="6572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01A6-0875-4656-B5F3-768AC000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9C94-6E68-497B-A36A-555318837F5F}" type="datetime1">
              <a:rPr lang="en-US" smtClean="0"/>
              <a:t>4/22/2019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94FC2-8355-4FA2-B366-564B96AE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419F-B12D-4364-885F-8014D4800523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F57A5-B51D-4AD9-B1F0-6C023C109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46" y="5575230"/>
            <a:ext cx="34671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542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Sketchy Decisions: Convex Low-Rank Matrix Optimization with Optimal Storage</vt:lpstr>
      <vt:lpstr>Introduction</vt:lpstr>
      <vt:lpstr>PowerPoint Presentation</vt:lpstr>
      <vt:lpstr>Matrix Completion</vt:lpstr>
      <vt:lpstr>Phase Retrieval</vt:lpstr>
      <vt:lpstr>Phase Retrieval</vt:lpstr>
      <vt:lpstr>Matrix Completion Problem</vt:lpstr>
      <vt:lpstr>Conditional Gradients</vt:lpstr>
      <vt:lpstr>CGM for Matrix Optimization</vt:lpstr>
      <vt:lpstr>Matrix Sketching</vt:lpstr>
      <vt:lpstr>Reconstruction</vt:lpstr>
      <vt:lpstr>Sketch + CGM</vt:lpstr>
      <vt:lpstr>PowerPoint Presentation</vt:lpstr>
      <vt:lpstr>Synthetic Phase Retrieval</vt:lpstr>
      <vt:lpstr>Fourier Ptychography</vt:lpstr>
      <vt:lpstr>PowerPoint Presentation</vt:lpstr>
      <vt:lpstr>Input Image</vt:lpstr>
      <vt:lpstr>CGM Result</vt:lpstr>
      <vt:lpstr>SCGM Result</vt:lpstr>
      <vt:lpstr>MovieLens Dataset</vt:lpstr>
      <vt:lpstr>Parameter Selection</vt:lpstr>
      <vt:lpstr>Rank of SketchyCGM</vt:lpstr>
      <vt:lpstr>PowerPoint Presentation</vt:lpstr>
      <vt:lpstr>Error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Sketchy Decisions: Convex Low-Rank Matrix Optimization with Optimal Storage</dc:title>
  <dc:creator>Saha, Anik</dc:creator>
  <cp:lastModifiedBy>Saha, Anik</cp:lastModifiedBy>
  <cp:revision>8</cp:revision>
  <dcterms:created xsi:type="dcterms:W3CDTF">2019-04-19T18:18:52Z</dcterms:created>
  <dcterms:modified xsi:type="dcterms:W3CDTF">2019-04-22T17:52:31Z</dcterms:modified>
</cp:coreProperties>
</file>