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579" r:id="rId2"/>
    <p:sldId id="633" r:id="rId3"/>
    <p:sldId id="682" r:id="rId4"/>
    <p:sldId id="635" r:id="rId5"/>
    <p:sldId id="605" r:id="rId6"/>
    <p:sldId id="644" r:id="rId7"/>
    <p:sldId id="645" r:id="rId8"/>
    <p:sldId id="646" r:id="rId9"/>
    <p:sldId id="647" r:id="rId10"/>
    <p:sldId id="648" r:id="rId11"/>
    <p:sldId id="685" r:id="rId12"/>
    <p:sldId id="686" r:id="rId13"/>
    <p:sldId id="687" r:id="rId14"/>
    <p:sldId id="649" r:id="rId15"/>
    <p:sldId id="650" r:id="rId16"/>
    <p:sldId id="683" r:id="rId17"/>
    <p:sldId id="652" r:id="rId18"/>
    <p:sldId id="695" r:id="rId19"/>
    <p:sldId id="696" r:id="rId20"/>
    <p:sldId id="697" r:id="rId21"/>
    <p:sldId id="658" r:id="rId22"/>
    <p:sldId id="691" r:id="rId23"/>
    <p:sldId id="653" r:id="rId24"/>
    <p:sldId id="654" r:id="rId25"/>
    <p:sldId id="688" r:id="rId26"/>
    <p:sldId id="689" r:id="rId27"/>
    <p:sldId id="655" r:id="rId28"/>
    <p:sldId id="656" r:id="rId29"/>
    <p:sldId id="684" r:id="rId30"/>
    <p:sldId id="657" r:id="rId31"/>
    <p:sldId id="690" r:id="rId32"/>
    <p:sldId id="666" r:id="rId33"/>
    <p:sldId id="661" r:id="rId34"/>
    <p:sldId id="662" r:id="rId35"/>
    <p:sldId id="663" r:id="rId36"/>
    <p:sldId id="664" r:id="rId37"/>
    <p:sldId id="692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9" r:id="rId49"/>
    <p:sldId id="709" r:id="rId50"/>
    <p:sldId id="693" r:id="rId51"/>
    <p:sldId id="677" r:id="rId52"/>
    <p:sldId id="678" r:id="rId53"/>
    <p:sldId id="701" r:id="rId54"/>
    <p:sldId id="702" r:id="rId55"/>
    <p:sldId id="703" r:id="rId56"/>
    <p:sldId id="704" r:id="rId57"/>
    <p:sldId id="680" r:id="rId58"/>
    <p:sldId id="706" r:id="rId59"/>
    <p:sldId id="707" r:id="rId60"/>
    <p:sldId id="708" r:id="rId61"/>
    <p:sldId id="34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 Lock Morgan" initials="k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F935"/>
    <a:srgbClr val="F715DC"/>
    <a:srgbClr val="BA06A5"/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42" autoAdjust="0"/>
  </p:normalViewPr>
  <p:slideViewPr>
    <p:cSldViewPr>
      <p:cViewPr>
        <p:scale>
          <a:sx n="102" d="100"/>
          <a:sy n="102" d="100"/>
        </p:scale>
        <p:origin x="-54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7D7C-6E98-443D-9186-B6C061ABD919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1A71-1E8A-43E8-B5C2-524F1D0E2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rgbClr val="DC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DC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0"/>
        </a:spcBef>
        <a:spcAft>
          <a:spcPts val="1800"/>
        </a:spcAft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0"/>
        </a:spcBef>
        <a:spcAft>
          <a:spcPts val="0"/>
        </a:spcAft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0"/>
        </a:spcBef>
        <a:spcAft>
          <a:spcPts val="0"/>
        </a:spcAft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0"/>
        </a:spcBef>
        <a:spcAft>
          <a:spcPts val="2400"/>
        </a:spcAft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k5stat.com/statke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ewresearch.org/pubs/1780/poll-global-warming-scientists-energy-policies-offshore-drilling-tea-part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://www.lock5stat.com/statke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png"/><Relationship Id="rId4" Type="http://schemas.openxmlformats.org/officeDocument/2006/relationships/hyperlink" Target="http://www.lock5stat.com/statke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ewresearch.org/pubs/1780/poll-global-warming-scientists-energy-policies-offshore-drilling-tea-part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www.lock5stat.com/statke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hyperlink" Target="http://www.lock5stat.com/statkey" TargetMode="Externa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hyperlink" Target="http://www.lock5stat.com/statkey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8.png"/><Relationship Id="rId4" Type="http://schemas.openxmlformats.org/officeDocument/2006/relationships/hyperlink" Target="http://www.lock5stat.com/statkey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0.jpe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k5stat.com/statke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duke.edu/data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.duke.edu/courses/Fall12/sta101.002/project1.pdf" TargetMode="External"/><Relationship Id="rId2" Type="http://schemas.openxmlformats.org/officeDocument/2006/relationships/hyperlink" Target="http://stat.duke.edu/courses/Fall12/sta101.002/HW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.duke.edu/courses/Fall12/sta101.002/project1proposal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800"/>
            <a:ext cx="6400800" cy="1066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9600" spc="0" dirty="0" smtClean="0">
                <a:solidFill>
                  <a:schemeClr val="tx2"/>
                </a:solidFill>
              </a:rPr>
              <a:t>STAT 101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9600" spc="0" dirty="0" smtClean="0">
                <a:solidFill>
                  <a:schemeClr val="tx2"/>
                </a:solidFill>
                <a:latin typeface="Cambria" pitchFamily="18" charset="0"/>
              </a:rPr>
              <a:t>Dr. Kari Lock Morgan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9600" spc="0" dirty="0" smtClean="0">
                <a:solidFill>
                  <a:schemeClr val="tx2"/>
                </a:solidFill>
                <a:latin typeface="Cambria" pitchFamily="18" charset="0"/>
              </a:rPr>
              <a:t>9/18/12</a:t>
            </a:r>
            <a:endParaRPr lang="en-US" sz="7700" spc="0" dirty="0" smtClean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67818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Confidence Intervals: Bootstrap Distribution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4038600"/>
            <a:ext cx="8534400" cy="2362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b="1" spc="250" dirty="0" smtClean="0">
                <a:solidFill>
                  <a:schemeClr val="tx2"/>
                </a:solidFill>
              </a:rPr>
              <a:t>SECTIONS 3.3, 3.4</a:t>
            </a:r>
            <a:endParaRPr kumimoji="0" lang="en-US" sz="3200" b="1" i="0" u="none" strike="noStrike" kern="1200" cap="none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kumimoji="0" lang="en-US" sz="3200" i="0" u="none" strike="noStrike" kern="1200" cap="none" spc="25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Bootstrap distribution (3.3)</a:t>
            </a:r>
          </a:p>
          <a:p>
            <a:pPr marL="457200" lvl="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95% CI using standard error (3.3)</a:t>
            </a:r>
          </a:p>
          <a:p>
            <a:pPr marL="457200" lvl="0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Percentile method (3.4)</a:t>
            </a:r>
          </a:p>
          <a:p>
            <a:pPr marL="457200" lvl="0">
              <a:lnSpc>
                <a:spcPct val="120000"/>
              </a:lnSpc>
              <a:buClr>
                <a:schemeClr val="accent1"/>
              </a:buClr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206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23640"/>
            <a:ext cx="8991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To simulate a sampling distribution, we can just take repeated random samples from this “population” made up of many copies of the sample</a:t>
            </a:r>
          </a:p>
          <a:p>
            <a:pPr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In practice, we can’t actually make infinite copies of the sample…</a:t>
            </a:r>
          </a:p>
          <a:p>
            <a:pPr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… but we can do this by sampling </a:t>
            </a:r>
            <a:r>
              <a:rPr lang="en-US" sz="3200" i="1" dirty="0" smtClean="0"/>
              <a:t>with replacement </a:t>
            </a:r>
            <a:r>
              <a:rPr lang="en-US" sz="3200" dirty="0" smtClean="0"/>
              <a:t>from the sample we have (each unit can be selected more than once)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Sampling with Replacement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24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5138" y="1828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Suppose we have a random sample of 6 people: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20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144780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Original Sample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3041" y="228600"/>
            <a:ext cx="6362700" cy="52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49254" y="564028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simulated “population” to sample from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3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251460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Bootstrap Sample</a:t>
            </a:r>
            <a:r>
              <a:rPr lang="en-US" sz="4000" dirty="0" smtClean="0"/>
              <a:t>:  </a:t>
            </a:r>
            <a:r>
              <a:rPr lang="en-US" sz="3200" dirty="0" smtClean="0"/>
              <a:t>Sample with replacement from the original sample, using the same sample size.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Original Sample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410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Bootstrap  Sample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3581400"/>
            <a:ext cx="1371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514600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514599"/>
            <a:ext cx="838200" cy="123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514600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3886200"/>
            <a:ext cx="7527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3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73527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How would you take a bootstrap sample from your sample of Reese’s Pieces?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Reese’s Pieces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46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dirty="0" smtClean="0"/>
              <a:t>Reese’s Pieces “Population”</a:t>
            </a:r>
            <a:endParaRPr lang="en-US" b="1" dirty="0"/>
          </a:p>
        </p:txBody>
      </p:sp>
      <p:grpSp>
        <p:nvGrpSpPr>
          <p:cNvPr id="3" name="Group 2833"/>
          <p:cNvGrpSpPr/>
          <p:nvPr/>
        </p:nvGrpSpPr>
        <p:grpSpPr>
          <a:xfrm>
            <a:off x="304800" y="990600"/>
            <a:ext cx="8598090" cy="5436673"/>
            <a:chOff x="381000" y="990600"/>
            <a:chExt cx="8598090" cy="5436673"/>
          </a:xfrm>
        </p:grpSpPr>
        <p:grpSp>
          <p:nvGrpSpPr>
            <p:cNvPr id="4" name="Group 3439"/>
            <p:cNvGrpSpPr>
              <a:grpSpLocks noChangeAspect="1"/>
            </p:cNvGrpSpPr>
            <p:nvPr/>
          </p:nvGrpSpPr>
          <p:grpSpPr>
            <a:xfrm>
              <a:off x="2133600" y="5319245"/>
              <a:ext cx="1679244" cy="1108028"/>
              <a:chOff x="1436427" y="1856663"/>
              <a:chExt cx="6716973" cy="4432111"/>
            </a:xfrm>
          </p:grpSpPr>
          <p:sp>
            <p:nvSpPr>
              <p:cNvPr id="3441" name="Oval 3440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2" name="Oval 3441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3" name="Oval 3442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4" name="Oval 3443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5" name="Oval 3444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6" name="Oval 3445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7" name="Oval 3446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8" name="Oval 3447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9" name="Oval 3448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0" name="Oval 3449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1" name="Oval 3450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2" name="Oval 3451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3" name="Oval 3452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4" name="Oval 3453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5" name="Oval 3454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6" name="Oval 3455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7" name="Oval 3456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8" name="Oval 3457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9" name="Oval 3458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0" name="Oval 3459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1" name="Oval 3460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2" name="Oval 3461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3" name="Oval 3462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4" name="Oval 3463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5" name="Oval 3464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6" name="Oval 3465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7" name="Oval 3466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8" name="Oval 3467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9" name="Oval 3468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0" name="Oval 3469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1" name="Oval 3470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2" name="Oval 3471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Oval 3473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5" name="Oval 3474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6" name="Oval 3475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7" name="Oval 3476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8" name="Oval 3477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9" name="Oval 3478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0" name="Oval 3479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1" name="Oval 3480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2" name="Oval 3481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3" name="Oval 3482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4" name="Oval 3483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5" name="Oval 3484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6" name="Oval 3485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7" name="Oval 3486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8" name="Oval 3487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9" name="Oval 3488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0" name="Oval 3489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1" name="Oval 3490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2" name="Oval 3491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3" name="Oval 3492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4" name="Oval 3493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5" name="Oval 3494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6" name="Oval 3495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7" name="Oval 3496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8" name="Oval 3497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9" name="Oval 3498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0" name="Oval 3499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1" name="Oval 3500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2" name="Oval 3501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3" name="Oval 3502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4" name="Oval 3503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5" name="Oval 3504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6" name="Oval 3505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7" name="Oval 3506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8" name="Oval 3507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9" name="Oval 3508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0" name="Oval 3509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1" name="Oval 3510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2" name="Oval 3511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3" name="Oval 3512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4" name="Oval 3513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5" name="Oval 3514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6" name="Oval 3515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7" name="Oval 3516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8" name="Oval 3517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9" name="Oval 3518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0" name="Oval 3519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1" name="Oval 3520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2" name="Oval 3521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3" name="Oval 3522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4" name="Oval 3523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5" name="Oval 3524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6" name="Oval 3525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7" name="Oval 3526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8" name="Oval 3527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9" name="Oval 3528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0" name="Oval 3529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1" name="Oval 3530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2" name="Oval 3531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3" name="Oval 3532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4" name="Oval 3533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5" name="Oval 3534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6" name="Oval 3535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7" name="Oval 3536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8" name="Oval 3537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9" name="Oval 3538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0" name="Oval 3539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06"/>
            <p:cNvGrpSpPr>
              <a:grpSpLocks noChangeAspect="1"/>
            </p:cNvGrpSpPr>
            <p:nvPr/>
          </p:nvGrpSpPr>
          <p:grpSpPr>
            <a:xfrm>
              <a:off x="468799" y="1016616"/>
              <a:ext cx="1679244" cy="1108028"/>
              <a:chOff x="1436427" y="1856663"/>
              <a:chExt cx="6716973" cy="4432111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07"/>
            <p:cNvGrpSpPr>
              <a:grpSpLocks noChangeAspect="1"/>
            </p:cNvGrpSpPr>
            <p:nvPr/>
          </p:nvGrpSpPr>
          <p:grpSpPr>
            <a:xfrm>
              <a:off x="2244203" y="990600"/>
              <a:ext cx="1679244" cy="1108028"/>
              <a:chOff x="1436427" y="1856663"/>
              <a:chExt cx="6716973" cy="4432111"/>
            </a:xfrm>
          </p:grpSpPr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11"/>
            <p:cNvGrpSpPr>
              <a:grpSpLocks noChangeAspect="1"/>
            </p:cNvGrpSpPr>
            <p:nvPr/>
          </p:nvGrpSpPr>
          <p:grpSpPr>
            <a:xfrm>
              <a:off x="3980597" y="1006236"/>
              <a:ext cx="1679244" cy="1108028"/>
              <a:chOff x="1436427" y="1856663"/>
              <a:chExt cx="6716973" cy="4432111"/>
            </a:xfrm>
          </p:grpSpPr>
          <p:sp>
            <p:nvSpPr>
              <p:cNvPr id="613" name="Oval 612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613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Oval 635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Oval 648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Oval 653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Oval 662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Oval 666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Oval 668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669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Oval 670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Oval 672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Oval 677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Oval 683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Oval 686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Oval 689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Oval 692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Oval 694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Oval 701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Oval 707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Oval 708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Oval 709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12"/>
            <p:cNvGrpSpPr>
              <a:grpSpLocks noChangeAspect="1"/>
            </p:cNvGrpSpPr>
            <p:nvPr/>
          </p:nvGrpSpPr>
          <p:grpSpPr>
            <a:xfrm>
              <a:off x="5668938" y="1019743"/>
              <a:ext cx="1679244" cy="1108028"/>
              <a:chOff x="1436427" y="1856663"/>
              <a:chExt cx="6716973" cy="4432111"/>
            </a:xfrm>
          </p:grpSpPr>
          <p:sp>
            <p:nvSpPr>
              <p:cNvPr id="714" name="Oval 713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Oval 724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Oval 737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Oval 739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Oval 740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Oval 743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Oval 744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Oval 748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Oval 749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Oval 751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Oval 752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Oval 753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Oval 754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Oval 755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756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Oval 757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Oval 759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Oval 760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Oval 761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Oval 762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Oval 763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Oval 766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Oval 770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Oval 771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Oval 772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Oval 773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Oval 774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Oval 775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Oval 776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Oval 777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Oval 778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Oval 781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Oval 783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Oval 786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Oval 787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Oval 789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Oval 790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Oval 791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Oval 793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Oval 794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Oval 803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Oval 804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Oval 805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Oval 806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Oval 807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Oval 808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Oval 809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Oval 810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Oval 811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Oval 812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13"/>
            <p:cNvGrpSpPr>
              <a:grpSpLocks noChangeAspect="1"/>
            </p:cNvGrpSpPr>
            <p:nvPr/>
          </p:nvGrpSpPr>
          <p:grpSpPr>
            <a:xfrm>
              <a:off x="7299846" y="1019854"/>
              <a:ext cx="1679244" cy="1108028"/>
              <a:chOff x="1436427" y="1856663"/>
              <a:chExt cx="6716973" cy="4432111"/>
            </a:xfrm>
          </p:grpSpPr>
          <p:sp>
            <p:nvSpPr>
              <p:cNvPr id="815" name="Oval 814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Oval 815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Oval 816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Oval 817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Oval 818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Oval 819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Oval 820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Oval 821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Oval 822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Oval 823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Oval 824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Oval 825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Oval 826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Oval 827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Oval 828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Oval 829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Oval 830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Oval 832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Oval 833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Oval 834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Oval 835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Oval 836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Oval 837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Oval 838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Oval 839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Oval 840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Oval 841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Oval 842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Oval 843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Oval 844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Oval 845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Oval 846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Oval 847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Oval 848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Oval 849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Oval 850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Oval 851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Oval 852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Oval 853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Oval 854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Oval 855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Oval 856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8" name="Oval 857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Oval 858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Oval 859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Oval 860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Oval 861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Oval 862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Oval 864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Oval 865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Oval 866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Oval 867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Oval 868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Oval 869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Oval 870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Oval 871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Oval 872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Oval 873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Oval 874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Oval 875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Oval 876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Oval 877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Oval 878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Oval 879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Oval 880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Oval 881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Oval 882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Oval 883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Oval 884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Oval 885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Oval 886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Oval 887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Oval 888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Oval 889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Oval 890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Oval 891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Oval 892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Oval 893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Oval 894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Oval 895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Oval 896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Oval 897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Oval 898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Oval 899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Oval 900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Oval 901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Oval 902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Oval 903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Oval 904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Oval 905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Oval 906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Oval 907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Oval 908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Oval 909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Oval 910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Oval 911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Oval 912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Oval 913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14"/>
            <p:cNvGrpSpPr>
              <a:grpSpLocks noChangeAspect="1"/>
            </p:cNvGrpSpPr>
            <p:nvPr/>
          </p:nvGrpSpPr>
          <p:grpSpPr>
            <a:xfrm>
              <a:off x="402124" y="2043865"/>
              <a:ext cx="1679244" cy="1108028"/>
              <a:chOff x="1436427" y="1856663"/>
              <a:chExt cx="6716973" cy="4432111"/>
            </a:xfrm>
          </p:grpSpPr>
          <p:sp>
            <p:nvSpPr>
              <p:cNvPr id="916" name="Oval 915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Oval 916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Oval 917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Oval 918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Oval 919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Oval 920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Oval 921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Oval 922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Oval 923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Oval 924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Oval 925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Oval 926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Oval 927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Oval 928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Oval 929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Oval 930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Oval 931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Oval 932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Oval 933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Oval 934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Oval 935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Oval 936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Oval 937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Oval 938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Oval 939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Oval 940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Oval 941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Oval 942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Oval 943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Oval 944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Oval 945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Oval 946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Oval 947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Oval 948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Oval 949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Oval 950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Oval 951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Oval 952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Oval 953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Oval 954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Oval 955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Oval 956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Oval 957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9" name="Oval 958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0" name="Oval 959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1" name="Oval 960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2" name="Oval 961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3" name="Oval 962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4" name="Oval 963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5" name="Oval 964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6" name="Oval 965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7" name="Oval 966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8" name="Oval 967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9" name="Oval 968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Oval 969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1" name="Oval 970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Oval 971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3" name="Oval 972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Oval 973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5" name="Oval 974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Oval 975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7" name="Oval 976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8" name="Oval 977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9" name="Oval 978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0" name="Oval 979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1" name="Oval 980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Oval 981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3" name="Oval 982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Oval 983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Oval 984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Oval 985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Oval 986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Oval 987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Oval 988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Oval 989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Oval 990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Oval 991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Oval 992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Oval 993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Oval 994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Oval 995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Oval 996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Oval 997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Oval 998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Oval 999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Oval 1000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Oval 1001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Oval 1002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Oval 1003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Oval 1004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Oval 1005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Oval 1006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Oval 1007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Oval 1008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Oval 1009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Oval 1010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Oval 1011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Oval 1012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Oval 1013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Oval 1014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15"/>
            <p:cNvGrpSpPr>
              <a:grpSpLocks noChangeAspect="1"/>
            </p:cNvGrpSpPr>
            <p:nvPr/>
          </p:nvGrpSpPr>
          <p:grpSpPr>
            <a:xfrm>
              <a:off x="2133600" y="2083873"/>
              <a:ext cx="1679244" cy="1108028"/>
              <a:chOff x="1436427" y="1856663"/>
              <a:chExt cx="6716973" cy="4432111"/>
            </a:xfrm>
          </p:grpSpPr>
          <p:sp>
            <p:nvSpPr>
              <p:cNvPr id="1017" name="Oval 1016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Oval 1017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Oval 1018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Oval 1019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Oval 1020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Oval 1021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Oval 1022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Oval 1025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Oval 1040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Oval 1041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Oval 1042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Oval 1043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Oval 1044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Oval 1045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Oval 1046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Oval 1047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Oval 1048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Oval 1049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Oval 1050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Oval 1051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Oval 1052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Oval 1053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Oval 1054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Oval 1055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Oval 1056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Oval 1057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Oval 1058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Oval 1059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Oval 1060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Oval 1061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Oval 1062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Oval 1063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Oval 1064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Oval 1065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Oval 1066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Oval 1067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Oval 1068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Oval 1069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Oval 1070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Oval 1071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Oval 1072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Oval 1073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Oval 1074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Oval 1075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Oval 1076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Oval 1077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Oval 1078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Oval 1079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Oval 1080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Oval 1081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Oval 1082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Oval 1083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Oval 1084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Oval 1085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Oval 1086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Oval 1087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Oval 1088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Oval 1089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Oval 1090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Oval 1091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Oval 1092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Oval 1093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Oval 1094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Oval 1095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Oval 1096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Oval 1097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Oval 1098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Oval 1099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Oval 1100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Oval 1101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Oval 1102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Oval 1103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Oval 1104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Oval 1105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Oval 1106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Oval 1107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Oval 1108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Oval 1109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Oval 1110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Oval 1111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Oval 1112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Oval 1113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Oval 1114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Oval 1115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2025"/>
            <p:cNvGrpSpPr>
              <a:grpSpLocks noChangeAspect="1"/>
            </p:cNvGrpSpPr>
            <p:nvPr/>
          </p:nvGrpSpPr>
          <p:grpSpPr>
            <a:xfrm>
              <a:off x="3846678" y="2083873"/>
              <a:ext cx="1679244" cy="1108028"/>
              <a:chOff x="1436427" y="1856663"/>
              <a:chExt cx="6716973" cy="4432111"/>
            </a:xfrm>
          </p:grpSpPr>
          <p:sp>
            <p:nvSpPr>
              <p:cNvPr id="2027" name="Oval 2026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8" name="Oval 2027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9" name="Oval 2028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0" name="Oval 2029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1" name="Oval 2030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2" name="Oval 2031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3" name="Oval 2032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4" name="Oval 2033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5" name="Oval 2034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6" name="Oval 2035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7" name="Oval 2036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8" name="Oval 2037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9" name="Oval 2038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0" name="Oval 2039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1" name="Oval 2040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2" name="Oval 2041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3" name="Oval 2042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4" name="Oval 2043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5" name="Oval 2044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6" name="Oval 2045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7" name="Oval 2046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Oval 2047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Oval 2048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0" name="Oval 2049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Oval 2050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" name="Oval 2051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Oval 2052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4" name="Oval 2053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5" name="Oval 2054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6" name="Oval 2055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7" name="Oval 2056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Oval 2057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9" name="Oval 2058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0" name="Oval 2059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1" name="Oval 2060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2" name="Oval 2061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3" name="Oval 2062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4" name="Oval 2063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Oval 2064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Oval 2065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Oval 2066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Oval 2067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9" name="Oval 2068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0" name="Oval 2069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1" name="Oval 2070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2" name="Oval 2071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3" name="Oval 2072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4" name="Oval 2073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5" name="Oval 2074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6" name="Oval 2075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Oval 2076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8" name="Oval 2077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9" name="Oval 2078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0" name="Oval 2079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1" name="Oval 2080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2" name="Oval 2081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3" name="Oval 2082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4" name="Oval 2083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5" name="Oval 2084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Oval 2085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7" name="Oval 2086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Oval 2087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9" name="Oval 2088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0" name="Oval 2089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1" name="Oval 2090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2" name="Oval 2091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Oval 2092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Oval 2093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Oval 2094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6" name="Oval 2095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7" name="Oval 2096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Oval 2097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9" name="Oval 2098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0" name="Oval 2099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1" name="Oval 2100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2" name="Oval 2101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Oval 2102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Oval 2103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Oval 2104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Oval 2105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7" name="Oval 2106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8" name="Oval 2107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9" name="Oval 2108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0" name="Oval 2109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1" name="Oval 2110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2" name="Oval 2111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3" name="Oval 2112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Oval 2113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Oval 2114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6" name="Oval 2115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7" name="Oval 2116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8" name="Oval 2117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9" name="Oval 2118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0" name="Oval 2119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1" name="Oval 2120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Oval 2121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3" name="Oval 2122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4" name="Oval 2123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5" name="Oval 2124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6" name="Oval 2125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2126"/>
            <p:cNvGrpSpPr>
              <a:grpSpLocks noChangeAspect="1"/>
            </p:cNvGrpSpPr>
            <p:nvPr/>
          </p:nvGrpSpPr>
          <p:grpSpPr>
            <a:xfrm>
              <a:off x="5635956" y="2042645"/>
              <a:ext cx="1679244" cy="1108028"/>
              <a:chOff x="1436427" y="1856663"/>
              <a:chExt cx="6716973" cy="4432111"/>
            </a:xfrm>
          </p:grpSpPr>
          <p:sp>
            <p:nvSpPr>
              <p:cNvPr id="2128" name="Oval 2127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9" name="Oval 2128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Oval 2129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1" name="Oval 2130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Oval 2131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3" name="Oval 2132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4" name="Oval 2133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5" name="Oval 2134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6" name="Oval 2135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7" name="Oval 2136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Oval 2137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9" name="Oval 2138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0" name="Oval 2139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1" name="Oval 2140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Oval 2141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3" name="Oval 2142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4" name="Oval 2143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5" name="Oval 2144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Oval 2145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7" name="Oval 2146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8" name="Oval 2147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9" name="Oval 2148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0" name="Oval 2149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1" name="Oval 2150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2" name="Oval 2151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3" name="Oval 2152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Oval 2153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5" name="Oval 2154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6" name="Oval 2155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7" name="Oval 2156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8" name="Oval 2157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9" name="Oval 2158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0" name="Oval 2159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1" name="Oval 2160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Oval 2161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" name="Oval 2162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" name="Oval 2163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" name="Oval 2164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" name="Oval 2165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7" name="Oval 2166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8" name="Oval 2167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9" name="Oval 2168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0" name="Oval 2169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1" name="Oval 2170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2" name="Oval 2171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3" name="Oval 2172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Oval 2173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5" name="Oval 2174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Oval 2175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Oval 2176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Oval 2177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9" name="Oval 2178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0" name="Oval 2179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1" name="Oval 2180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Oval 2181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3" name="Oval 2182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4" name="Oval 2183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5" name="Oval 2184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6" name="Oval 2185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7" name="Oval 2186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8" name="Oval 2187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9" name="Oval 2188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Oval 2189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1" name="Oval 2190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2" name="Oval 2191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3" name="Oval 2192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4" name="Oval 2193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5" name="Oval 2194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6" name="Oval 2195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7" name="Oval 2196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Oval 2197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9" name="Oval 2198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0" name="Oval 2199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1" name="Oval 2200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2" name="Oval 2201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3" name="Oval 2202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4" name="Oval 2203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5" name="Oval 2204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Oval 2205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7" name="Oval 2206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8" name="Oval 2207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9" name="Oval 2208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0" name="Oval 2209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1" name="Oval 2210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2" name="Oval 2211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3" name="Oval 2212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Oval 2213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5" name="Oval 2214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6" name="Oval 2215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7" name="Oval 2216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8" name="Oval 2217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9" name="Oval 2218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0" name="Oval 2219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1" name="Oval 2220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Oval 2221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3" name="Oval 2222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4" name="Oval 2223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5" name="Oval 2224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6" name="Oval 2225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7" name="Oval 2226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2227"/>
            <p:cNvGrpSpPr>
              <a:grpSpLocks noChangeAspect="1"/>
            </p:cNvGrpSpPr>
            <p:nvPr/>
          </p:nvGrpSpPr>
          <p:grpSpPr>
            <a:xfrm>
              <a:off x="7236156" y="2042645"/>
              <a:ext cx="1679244" cy="1108028"/>
              <a:chOff x="1436427" y="1856663"/>
              <a:chExt cx="6716973" cy="4432111"/>
            </a:xfrm>
          </p:grpSpPr>
          <p:sp>
            <p:nvSpPr>
              <p:cNvPr id="2229" name="Oval 2228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Oval 2229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1" name="Oval 2230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2" name="Oval 2231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3" name="Oval 2232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4" name="Oval 2233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5" name="Oval 2234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6" name="Oval 2235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7" name="Oval 2236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Oval 2237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9" name="Oval 2238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0" name="Oval 2239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1" name="Oval 2240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2" name="Oval 2241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3" name="Oval 2242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4" name="Oval 2243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5" name="Oval 2244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Oval 2245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7" name="Oval 2246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8" name="Oval 2247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9" name="Oval 2248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0" name="Oval 2249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1" name="Oval 2250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2" name="Oval 2251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3" name="Oval 2252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4" name="Oval 2253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5" name="Oval 2254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6" name="Oval 2255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7" name="Oval 2256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8" name="Oval 2257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9" name="Oval 2258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0" name="Oval 2259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1" name="Oval 2260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2" name="Oval 2261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3" name="Oval 2262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4" name="Oval 2263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5" name="Oval 2264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6" name="Oval 2265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7" name="Oval 2266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8" name="Oval 2267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9" name="Oval 2268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0" name="Oval 2269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1" name="Oval 2270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2" name="Oval 2271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3" name="Oval 2272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4" name="Oval 2273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5" name="Oval 2274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6" name="Oval 2275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7" name="Oval 2276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8" name="Oval 2277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9" name="Oval 2278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0" name="Oval 2279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1" name="Oval 2280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2" name="Oval 2281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3" name="Oval 2282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4" name="Oval 2283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5" name="Oval 2284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6" name="Oval 2285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7" name="Oval 2286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8" name="Oval 2287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9" name="Oval 2288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0" name="Oval 2289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1" name="Oval 2290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2" name="Oval 2291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3" name="Oval 2292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4" name="Oval 2293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5" name="Oval 2294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6" name="Oval 2295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7" name="Oval 2296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8" name="Oval 2297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9" name="Oval 2298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0" name="Oval 2299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1" name="Oval 2300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2" name="Oval 2301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3" name="Oval 2302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4" name="Oval 2303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5" name="Oval 2304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6" name="Oval 2305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7" name="Oval 2306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8" name="Oval 2307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9" name="Oval 2308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0" name="Oval 2309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1" name="Oval 2310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2" name="Oval 2311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3" name="Oval 2312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4" name="Oval 2313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5" name="Oval 2314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6" name="Oval 2315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7" name="Oval 2316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8" name="Oval 2317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9" name="Oval 2318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0" name="Oval 2319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1" name="Oval 2320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2" name="Oval 2321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3" name="Oval 2322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4" name="Oval 2323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5" name="Oval 2324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6" name="Oval 2325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7" name="Oval 2326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8" name="Oval 2327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328"/>
            <p:cNvGrpSpPr>
              <a:grpSpLocks noChangeAspect="1"/>
            </p:cNvGrpSpPr>
            <p:nvPr/>
          </p:nvGrpSpPr>
          <p:grpSpPr>
            <a:xfrm>
              <a:off x="457200" y="3109445"/>
              <a:ext cx="1679244" cy="1108028"/>
              <a:chOff x="1436427" y="1856663"/>
              <a:chExt cx="6716973" cy="4432111"/>
            </a:xfrm>
          </p:grpSpPr>
          <p:sp>
            <p:nvSpPr>
              <p:cNvPr id="2330" name="Oval 2329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1" name="Oval 2330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2" name="Oval 2331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3" name="Oval 2332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4" name="Oval 2333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5" name="Oval 2334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6" name="Oval 2335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7" name="Oval 2336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8" name="Oval 2337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9" name="Oval 2338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0" name="Oval 2339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1" name="Oval 2340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2" name="Oval 2341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3" name="Oval 2342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4" name="Oval 2343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5" name="Oval 2344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6" name="Oval 2345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7" name="Oval 2346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8" name="Oval 2347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9" name="Oval 2348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0" name="Oval 2349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1" name="Oval 2350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2" name="Oval 2351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3" name="Oval 2352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4" name="Oval 2353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5" name="Oval 2354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6" name="Oval 2355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7" name="Oval 2356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8" name="Oval 2357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9" name="Oval 2358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Oval 2359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1" name="Oval 2360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2" name="Oval 2361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3" name="Oval 2362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4" name="Oval 2363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5" name="Oval 2364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6" name="Oval 2365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7" name="Oval 2366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8" name="Oval 2367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9" name="Oval 2368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0" name="Oval 2369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1" name="Oval 2370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2" name="Oval 2371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3" name="Oval 2372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4" name="Oval 2373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5" name="Oval 2374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6" name="Oval 2375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7" name="Oval 2376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8" name="Oval 2377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9" name="Oval 2378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0" name="Oval 2379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1" name="Oval 2380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2" name="Oval 2381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3" name="Oval 2382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4" name="Oval 2383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5" name="Oval 2384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6" name="Oval 2385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7" name="Oval 2386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8" name="Oval 2387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9" name="Oval 2388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0" name="Oval 2389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1" name="Oval 2390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2" name="Oval 2391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3" name="Oval 2392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4" name="Oval 2393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5" name="Oval 2394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6" name="Oval 2395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7" name="Oval 2396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8" name="Oval 2397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9" name="Oval 2398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0" name="Oval 2399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1" name="Oval 2400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2" name="Oval 2401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3" name="Oval 2402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4" name="Oval 2403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5" name="Oval 2404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6" name="Oval 2405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7" name="Oval 2406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8" name="Oval 2407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9" name="Oval 2408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0" name="Oval 2409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1" name="Oval 2410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2" name="Oval 2411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3" name="Oval 2412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4" name="Oval 2413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5" name="Oval 2414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6" name="Oval 2415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7" name="Oval 2416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8" name="Oval 2417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9" name="Oval 2418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0" name="Oval 2419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1" name="Oval 2420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2" name="Oval 2421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3" name="Oval 2422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4" name="Oval 2423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5" name="Oval 2424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6" name="Oval 2425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Oval 2426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8" name="Oval 2427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9" name="Oval 2428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429"/>
            <p:cNvGrpSpPr>
              <a:grpSpLocks noChangeAspect="1"/>
            </p:cNvGrpSpPr>
            <p:nvPr/>
          </p:nvGrpSpPr>
          <p:grpSpPr>
            <a:xfrm>
              <a:off x="2133600" y="3150673"/>
              <a:ext cx="1679244" cy="1108028"/>
              <a:chOff x="1436427" y="1856663"/>
              <a:chExt cx="6716973" cy="4432111"/>
            </a:xfrm>
          </p:grpSpPr>
          <p:sp>
            <p:nvSpPr>
              <p:cNvPr id="2431" name="Oval 2430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2" name="Oval 2431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3" name="Oval 2432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4" name="Oval 2433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5" name="Oval 2434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6" name="Oval 2435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7" name="Oval 2436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8" name="Oval 2437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9" name="Oval 2438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0" name="Oval 2439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1" name="Oval 2440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2" name="Oval 2441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3" name="Oval 2442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4" name="Oval 2443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5" name="Oval 2444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6" name="Oval 2445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7" name="Oval 2446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8" name="Oval 2447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9" name="Oval 2448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0" name="Oval 2449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1" name="Oval 2450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2" name="Oval 2451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3" name="Oval 2452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4" name="Oval 2453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5" name="Oval 2454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6" name="Oval 2455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7" name="Oval 2456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8" name="Oval 2457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9" name="Oval 2458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0" name="Oval 2459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1" name="Oval 2460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2" name="Oval 2461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3" name="Oval 2462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4" name="Oval 2463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5" name="Oval 2464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6" name="Oval 2465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7" name="Oval 2466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8" name="Oval 2467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9" name="Oval 2468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0" name="Oval 2469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1" name="Oval 2470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2" name="Oval 2471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3" name="Oval 2472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4" name="Oval 2473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5" name="Oval 2474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6" name="Oval 2475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7" name="Oval 2476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8" name="Oval 2477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9" name="Oval 2478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0" name="Oval 2479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1" name="Oval 2480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2" name="Oval 2481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3" name="Oval 2482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4" name="Oval 2483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5" name="Oval 2484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6" name="Oval 2485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7" name="Oval 2486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8" name="Oval 2487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9" name="Oval 2488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0" name="Oval 2489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1" name="Oval 2490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2" name="Oval 2491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3" name="Oval 2492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4" name="Oval 2493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5" name="Oval 2494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6" name="Oval 2495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7" name="Oval 2496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8" name="Oval 2497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9" name="Oval 2498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0" name="Oval 2499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1" name="Oval 2500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2" name="Oval 2501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3" name="Oval 2502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4" name="Oval 2503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5" name="Oval 2504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6" name="Oval 2505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7" name="Oval 2506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8" name="Oval 2507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9" name="Oval 2508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0" name="Oval 2509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1" name="Oval 2510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2" name="Oval 2511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3" name="Oval 2512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4" name="Oval 2513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5" name="Oval 2514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6" name="Oval 2515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7" name="Oval 2516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8" name="Oval 2517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9" name="Oval 2518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0" name="Oval 2519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1" name="Oval 2520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2" name="Oval 2521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3" name="Oval 2522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4" name="Oval 2523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5" name="Oval 2524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6" name="Oval 2525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7" name="Oval 2526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8" name="Oval 2527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9" name="Oval 2528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0" name="Oval 2529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2530"/>
            <p:cNvGrpSpPr>
              <a:grpSpLocks noChangeAspect="1"/>
            </p:cNvGrpSpPr>
            <p:nvPr/>
          </p:nvGrpSpPr>
          <p:grpSpPr>
            <a:xfrm>
              <a:off x="3810000" y="3185645"/>
              <a:ext cx="1679244" cy="1108028"/>
              <a:chOff x="1436427" y="1856663"/>
              <a:chExt cx="6716973" cy="4432111"/>
            </a:xfrm>
          </p:grpSpPr>
          <p:sp>
            <p:nvSpPr>
              <p:cNvPr id="2532" name="Oval 2531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3" name="Oval 2532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4" name="Oval 2533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5" name="Oval 2534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6" name="Oval 2535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7" name="Oval 2536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8" name="Oval 2537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9" name="Oval 2538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0" name="Oval 2539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1" name="Oval 2540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2" name="Oval 2541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3" name="Oval 2542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4" name="Oval 2543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5" name="Oval 2544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6" name="Oval 2545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7" name="Oval 2546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8" name="Oval 2547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9" name="Oval 2548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0" name="Oval 2549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1" name="Oval 2550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2" name="Oval 2551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3" name="Oval 2552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4" name="Oval 2553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5" name="Oval 2554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6" name="Oval 2555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7" name="Oval 2556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8" name="Oval 2557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9" name="Oval 2558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0" name="Oval 2559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1" name="Oval 2560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2" name="Oval 2561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3" name="Oval 2562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" name="Oval 2563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5" name="Oval 2564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6" name="Oval 2565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7" name="Oval 2566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8" name="Oval 2567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9" name="Oval 2568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0" name="Oval 2569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1" name="Oval 2570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2" name="Oval 2571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3" name="Oval 2572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4" name="Oval 2573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5" name="Oval 2574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6" name="Oval 2575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7" name="Oval 2576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8" name="Oval 2577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9" name="Oval 2578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0" name="Oval 2579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1" name="Oval 2580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2" name="Oval 2581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3" name="Oval 2582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4" name="Oval 2583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5" name="Oval 2584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6" name="Oval 2585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7" name="Oval 2586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8" name="Oval 2587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9" name="Oval 2588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0" name="Oval 2589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1" name="Oval 2590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2" name="Oval 2591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3" name="Oval 2592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4" name="Oval 2593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5" name="Oval 2594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6" name="Oval 2595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7" name="Oval 2596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8" name="Oval 2597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9" name="Oval 2598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0" name="Oval 2599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1" name="Oval 2600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2" name="Oval 2601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3" name="Oval 2602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4" name="Oval 2603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5" name="Oval 2604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6" name="Oval 2605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7" name="Oval 2606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8" name="Oval 2607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9" name="Oval 2608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0" name="Oval 2609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1" name="Oval 2610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2" name="Oval 2611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3" name="Oval 2612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4" name="Oval 2613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5" name="Oval 2614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6" name="Oval 2615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7" name="Oval 2616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8" name="Oval 2617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9" name="Oval 2618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0" name="Oval 2619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1" name="Oval 2620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2" name="Oval 2621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3" name="Oval 2622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4" name="Oval 2623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5" name="Oval 2624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6" name="Oval 2625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7" name="Oval 2626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8" name="Oval 2627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9" name="Oval 2628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0" name="Oval 2629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1" name="Oval 2630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2631"/>
            <p:cNvGrpSpPr>
              <a:grpSpLocks noChangeAspect="1"/>
            </p:cNvGrpSpPr>
            <p:nvPr/>
          </p:nvGrpSpPr>
          <p:grpSpPr>
            <a:xfrm>
              <a:off x="5483556" y="3185645"/>
              <a:ext cx="1679244" cy="1108028"/>
              <a:chOff x="1436427" y="1856663"/>
              <a:chExt cx="6716973" cy="4432111"/>
            </a:xfrm>
          </p:grpSpPr>
          <p:sp>
            <p:nvSpPr>
              <p:cNvPr id="2633" name="Oval 2632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4" name="Oval 2633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5" name="Oval 2634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6" name="Oval 2635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7" name="Oval 2636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8" name="Oval 2637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9" name="Oval 2638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0" name="Oval 2639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1" name="Oval 2640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2" name="Oval 2641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3" name="Oval 2642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4" name="Oval 2643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5" name="Oval 2644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6" name="Oval 2645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7" name="Oval 2646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8" name="Oval 2647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9" name="Oval 2648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0" name="Oval 2649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1" name="Oval 2650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2" name="Oval 2651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3" name="Oval 2652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4" name="Oval 2653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5" name="Oval 2654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6" name="Oval 2655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7" name="Oval 2656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8" name="Oval 2657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9" name="Oval 2658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0" name="Oval 2659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1" name="Oval 2660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2" name="Oval 2661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3" name="Oval 2662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4" name="Oval 2663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5" name="Oval 2664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6" name="Oval 2665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7" name="Oval 2666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8" name="Oval 2667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9" name="Oval 2668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0" name="Oval 2669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1" name="Oval 2670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2" name="Oval 2671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3" name="Oval 2672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4" name="Oval 2673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5" name="Oval 2674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6" name="Oval 2675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7" name="Oval 2676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8" name="Oval 2677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9" name="Oval 2678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0" name="Oval 2679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1" name="Oval 2680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2" name="Oval 2681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3" name="Oval 2682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4" name="Oval 2683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5" name="Oval 2684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6" name="Oval 2685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7" name="Oval 2686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8" name="Oval 2687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9" name="Oval 2688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0" name="Oval 2689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1" name="Oval 2690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2" name="Oval 2691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3" name="Oval 2692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4" name="Oval 2693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5" name="Oval 2694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6" name="Oval 2695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7" name="Oval 2696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8" name="Oval 2697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9" name="Oval 2698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0" name="Oval 2699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1" name="Oval 2700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2" name="Oval 2701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3" name="Oval 2702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4" name="Oval 2703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5" name="Oval 2704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6" name="Oval 2705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7" name="Oval 2706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8" name="Oval 2707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9" name="Oval 2708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0" name="Oval 2709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1" name="Oval 2710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2" name="Oval 2711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3" name="Oval 2712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4" name="Oval 2713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5" name="Oval 2714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6" name="Oval 2715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7" name="Oval 2716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8" name="Oval 2717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9" name="Oval 2718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0" name="Oval 2719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1" name="Oval 2720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2" name="Oval 2721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3" name="Oval 2722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4" name="Oval 2723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5" name="Oval 2724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6" name="Oval 2725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7" name="Oval 2726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8" name="Oval 2727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9" name="Oval 2728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0" name="Oval 2729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1" name="Oval 2730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2" name="Oval 2731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2732"/>
            <p:cNvGrpSpPr>
              <a:grpSpLocks noChangeAspect="1"/>
            </p:cNvGrpSpPr>
            <p:nvPr/>
          </p:nvGrpSpPr>
          <p:grpSpPr>
            <a:xfrm>
              <a:off x="7159956" y="3185645"/>
              <a:ext cx="1679244" cy="1108028"/>
              <a:chOff x="1436427" y="1856663"/>
              <a:chExt cx="6716973" cy="4432111"/>
            </a:xfrm>
          </p:grpSpPr>
          <p:sp>
            <p:nvSpPr>
              <p:cNvPr id="2734" name="Oval 2733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5" name="Oval 2734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6" name="Oval 2735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7" name="Oval 2736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8" name="Oval 2737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9" name="Oval 2738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0" name="Oval 2739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1" name="Oval 2740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2" name="Oval 2741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3" name="Oval 2742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4" name="Oval 2743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5" name="Oval 2744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6" name="Oval 2745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7" name="Oval 2746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8" name="Oval 2747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9" name="Oval 2748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0" name="Oval 2749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1" name="Oval 2750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2" name="Oval 2751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3" name="Oval 2752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4" name="Oval 2753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5" name="Oval 2754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6" name="Oval 2755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7" name="Oval 2756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8" name="Oval 2757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9" name="Oval 2758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0" name="Oval 2759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1" name="Oval 2760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2" name="Oval 2761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3" name="Oval 2762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4" name="Oval 2763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5" name="Oval 2764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6" name="Oval 2765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7" name="Oval 2766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8" name="Oval 2767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" name="Oval 2768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0" name="Oval 2769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1" name="Oval 2770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2" name="Oval 2771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3" name="Oval 2772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4" name="Oval 2773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5" name="Oval 2774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6" name="Oval 2775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7" name="Oval 2776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8" name="Oval 2777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9" name="Oval 2778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0" name="Oval 2779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1" name="Oval 2780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2" name="Oval 2781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3" name="Oval 2782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4" name="Oval 2783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5" name="Oval 2784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6" name="Oval 2785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7" name="Oval 2786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8" name="Oval 2787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9" name="Oval 2788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0" name="Oval 2789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1" name="Oval 2790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2" name="Oval 2791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3" name="Oval 2792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4" name="Oval 2793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5" name="Oval 2794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6" name="Oval 2795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7" name="Oval 2796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8" name="Oval 2797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9" name="Oval 2798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0" name="Oval 2799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1" name="Oval 2800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2" name="Oval 2801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3" name="Oval 2802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4" name="Oval 2803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5" name="Oval 2804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6" name="Oval 2805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7" name="Oval 2806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8" name="Oval 2807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9" name="Oval 2808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0" name="Oval 2809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1" name="Oval 2810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2" name="Oval 2811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3" name="Oval 2812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4" name="Oval 2813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5" name="Oval 2814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6" name="Oval 2815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7" name="Oval 2816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8" name="Oval 2817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9" name="Oval 2818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0" name="Oval 2819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1" name="Oval 2820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2" name="Oval 2821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Oval 2822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4" name="Oval 2823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5" name="Oval 2824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6" name="Oval 2825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7" name="Oval 2826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8" name="Oval 2827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9" name="Oval 2828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0" name="Oval 2829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1" name="Oval 2830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2" name="Oval 2831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3" name="Oval 2832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2833"/>
            <p:cNvGrpSpPr>
              <a:grpSpLocks noChangeAspect="1"/>
            </p:cNvGrpSpPr>
            <p:nvPr/>
          </p:nvGrpSpPr>
          <p:grpSpPr>
            <a:xfrm>
              <a:off x="533400" y="4252445"/>
              <a:ext cx="1679244" cy="1108028"/>
              <a:chOff x="1436427" y="1856663"/>
              <a:chExt cx="6716973" cy="4432111"/>
            </a:xfrm>
          </p:grpSpPr>
          <p:sp>
            <p:nvSpPr>
              <p:cNvPr id="2835" name="Oval 2834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6" name="Oval 2835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7" name="Oval 2836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8" name="Oval 2837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9" name="Oval 2838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0" name="Oval 2839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1" name="Oval 2840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2" name="Oval 2841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3" name="Oval 2842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4" name="Oval 2843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5" name="Oval 2844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6" name="Oval 2845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7" name="Oval 2846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8" name="Oval 2847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9" name="Oval 2848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0" name="Oval 2849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1" name="Oval 2850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2" name="Oval 2851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3" name="Oval 2852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4" name="Oval 2853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5" name="Oval 2854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6" name="Oval 2855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7" name="Oval 2856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8" name="Oval 2857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9" name="Oval 2858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0" name="Oval 2859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1" name="Oval 2860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2" name="Oval 2861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3" name="Oval 2862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4" name="Oval 2863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5" name="Oval 2864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6" name="Oval 2865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7" name="Oval 2866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8" name="Oval 2867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9" name="Oval 2868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0" name="Oval 2869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1" name="Oval 2870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2" name="Oval 2871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3" name="Oval 2872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4" name="Oval 2873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5" name="Oval 2874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6" name="Oval 2875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7" name="Oval 2876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8" name="Oval 2877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9" name="Oval 2878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0" name="Oval 2879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1" name="Oval 2880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2" name="Oval 2881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3" name="Oval 2882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4" name="Oval 2883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5" name="Oval 2884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6" name="Oval 2885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7" name="Oval 2886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8" name="Oval 2887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9" name="Oval 2888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0" name="Oval 2889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1" name="Oval 2890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2" name="Oval 2891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3" name="Oval 2892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4" name="Oval 2893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5" name="Oval 2894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6" name="Oval 2895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7" name="Oval 2896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8" name="Oval 2897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9" name="Oval 2898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0" name="Oval 2899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1" name="Oval 2900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2" name="Oval 2901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3" name="Oval 2902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4" name="Oval 2903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5" name="Oval 2904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6" name="Oval 2905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7" name="Oval 2906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8" name="Oval 2907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9" name="Oval 2908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0" name="Oval 2909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1" name="Oval 2910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2" name="Oval 2911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3" name="Oval 2912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4" name="Oval 2913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5" name="Oval 2914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6" name="Oval 2915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7" name="Oval 2916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8" name="Oval 2917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9" name="Oval 2918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0" name="Oval 2919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1" name="Oval 2920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2" name="Oval 2921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3" name="Oval 2922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4" name="Oval 2923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5" name="Oval 2924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6" name="Oval 2925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7" name="Oval 2926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8" name="Oval 2927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9" name="Oval 2928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0" name="Oval 2929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1" name="Oval 2930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2" name="Oval 2931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3" name="Oval 2932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4" name="Oval 2933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934"/>
            <p:cNvGrpSpPr>
              <a:grpSpLocks noChangeAspect="1"/>
            </p:cNvGrpSpPr>
            <p:nvPr/>
          </p:nvGrpSpPr>
          <p:grpSpPr>
            <a:xfrm>
              <a:off x="2286000" y="4252445"/>
              <a:ext cx="1679244" cy="1108028"/>
              <a:chOff x="1436427" y="1856663"/>
              <a:chExt cx="6716973" cy="4432111"/>
            </a:xfrm>
          </p:grpSpPr>
          <p:sp>
            <p:nvSpPr>
              <p:cNvPr id="2936" name="Oval 2935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7" name="Oval 2936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8" name="Oval 2937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9" name="Oval 2938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0" name="Oval 2939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1" name="Oval 2940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2" name="Oval 2941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3" name="Oval 2942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4" name="Oval 2943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5" name="Oval 2944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6" name="Oval 2945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7" name="Oval 2946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8" name="Oval 2947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9" name="Oval 2948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0" name="Oval 2949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1" name="Oval 2950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2" name="Oval 2951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3" name="Oval 2952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4" name="Oval 2953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5" name="Oval 2954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6" name="Oval 2955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7" name="Oval 2956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8" name="Oval 2957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9" name="Oval 2958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0" name="Oval 2959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1" name="Oval 2960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2" name="Oval 2961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3" name="Oval 2962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4" name="Oval 2963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5" name="Oval 2964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6" name="Oval 2965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7" name="Oval 2966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8" name="Oval 2967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9" name="Oval 2968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0" name="Oval 2969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1" name="Oval 2970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2" name="Oval 2971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3" name="Oval 2972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4" name="Oval 2973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5" name="Oval 2974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6" name="Oval 2975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7" name="Oval 2976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8" name="Oval 2977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9" name="Oval 2978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0" name="Oval 2979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1" name="Oval 2980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2" name="Oval 2981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3" name="Oval 2982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4" name="Oval 2983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5" name="Oval 2984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6" name="Oval 2985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7" name="Oval 2986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8" name="Oval 2987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9" name="Oval 2988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0" name="Oval 2989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1" name="Oval 2990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2" name="Oval 2991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3" name="Oval 2992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4" name="Oval 2993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5" name="Oval 2994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6" name="Oval 2995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7" name="Oval 2996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8" name="Oval 2997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9" name="Oval 2998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0" name="Oval 2999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1" name="Oval 3000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2" name="Oval 3001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3" name="Oval 3002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4" name="Oval 3003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5" name="Oval 3004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6" name="Oval 3005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7" name="Oval 3006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8" name="Oval 3007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9" name="Oval 3008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0" name="Oval 3009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1" name="Oval 3010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2" name="Oval 3011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3" name="Oval 3012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4" name="Oval 3013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5" name="Oval 3014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6" name="Oval 3015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7" name="Oval 3016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8" name="Oval 3017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9" name="Oval 3018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0" name="Oval 3019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1" name="Oval 3020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2" name="Oval 3021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3" name="Oval 3022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4" name="Oval 3023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5" name="Oval 3024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6" name="Oval 3025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7" name="Oval 3026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8" name="Oval 3027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9" name="Oval 3028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0" name="Oval 3029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1" name="Oval 3030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2" name="Oval 3031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3" name="Oval 3032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4" name="Oval 3033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5" name="Oval 3034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3035"/>
            <p:cNvGrpSpPr>
              <a:grpSpLocks noChangeAspect="1"/>
            </p:cNvGrpSpPr>
            <p:nvPr/>
          </p:nvGrpSpPr>
          <p:grpSpPr>
            <a:xfrm>
              <a:off x="3962400" y="4293673"/>
              <a:ext cx="1679244" cy="1108028"/>
              <a:chOff x="1436427" y="1856663"/>
              <a:chExt cx="6716973" cy="4432111"/>
            </a:xfrm>
          </p:grpSpPr>
          <p:sp>
            <p:nvSpPr>
              <p:cNvPr id="3037" name="Oval 3036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8" name="Oval 3037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9" name="Oval 3038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0" name="Oval 3039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1" name="Oval 3040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2" name="Oval 3041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3" name="Oval 3042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4" name="Oval 3043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5" name="Oval 3044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6" name="Oval 3045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7" name="Oval 3046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8" name="Oval 3047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9" name="Oval 3048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0" name="Oval 3049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1" name="Oval 3050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2" name="Oval 3051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3" name="Oval 3052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4" name="Oval 3053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5" name="Oval 3054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6" name="Oval 3055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7" name="Oval 3056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8" name="Oval 3057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9" name="Oval 3058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0" name="Oval 3059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1" name="Oval 3060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2" name="Oval 3061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3" name="Oval 3062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4" name="Oval 3063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5" name="Oval 3064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6" name="Oval 3065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7" name="Oval 3066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8" name="Oval 3067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9" name="Oval 3068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0" name="Oval 3069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1" name="Oval 3070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2" name="Oval 3071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3" name="Oval 3072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4" name="Oval 3073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5" name="Oval 3074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6" name="Oval 3075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7" name="Oval 3076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8" name="Oval 3077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9" name="Oval 3078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0" name="Oval 3079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1" name="Oval 3080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2" name="Oval 3081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3" name="Oval 3082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4" name="Oval 3083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5" name="Oval 3084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6" name="Oval 3085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7" name="Oval 3086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8" name="Oval 3087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9" name="Oval 3088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0" name="Oval 3089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1" name="Oval 3090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2" name="Oval 3091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3" name="Oval 3092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4" name="Oval 3093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5" name="Oval 3094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6" name="Oval 3095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7" name="Oval 3096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8" name="Oval 3097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9" name="Oval 3098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0" name="Oval 3099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1" name="Oval 3100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2" name="Oval 3101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3" name="Oval 3102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4" name="Oval 3103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5" name="Oval 3104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6" name="Oval 3105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7" name="Oval 3106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8" name="Oval 3107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9" name="Oval 3108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0" name="Oval 3109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1" name="Oval 3110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2" name="Oval 3111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3" name="Oval 3112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4" name="Oval 3113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5" name="Oval 3114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6" name="Oval 3115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7" name="Oval 3116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8" name="Oval 3117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9" name="Oval 3118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0" name="Oval 3119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1" name="Oval 3120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2" name="Oval 3121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3" name="Oval 3122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4" name="Oval 3123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5" name="Oval 3124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6" name="Oval 3125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7" name="Oval 3126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8" name="Oval 3127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9" name="Oval 3128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0" name="Oval 3129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1" name="Oval 3130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2" name="Oval 3131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3" name="Oval 3132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4" name="Oval 3133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5" name="Oval 3134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6" name="Oval 3135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3136"/>
            <p:cNvGrpSpPr>
              <a:grpSpLocks noChangeAspect="1"/>
            </p:cNvGrpSpPr>
            <p:nvPr/>
          </p:nvGrpSpPr>
          <p:grpSpPr>
            <a:xfrm>
              <a:off x="5638800" y="4252445"/>
              <a:ext cx="1679244" cy="1108028"/>
              <a:chOff x="1436427" y="1856663"/>
              <a:chExt cx="6716973" cy="4432111"/>
            </a:xfrm>
          </p:grpSpPr>
          <p:sp>
            <p:nvSpPr>
              <p:cNvPr id="3138" name="Oval 3137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9" name="Oval 3138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0" name="Oval 3139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1" name="Oval 3140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2" name="Oval 3141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3" name="Oval 3142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4" name="Oval 3143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5" name="Oval 3144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6" name="Oval 3145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7" name="Oval 3146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8" name="Oval 3147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9" name="Oval 3148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0" name="Oval 3149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1" name="Oval 3150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2" name="Oval 3151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3" name="Oval 3152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4" name="Oval 3153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5" name="Oval 3154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6" name="Oval 3155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7" name="Oval 3156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8" name="Oval 3157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9" name="Oval 3158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0" name="Oval 3159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1" name="Oval 3160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2" name="Oval 3161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3" name="Oval 3162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4" name="Oval 3163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5" name="Oval 3164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6" name="Oval 3165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7" name="Oval 3166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8" name="Oval 3167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9" name="Oval 3168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0" name="Oval 3169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1" name="Oval 3170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2" name="Oval 3171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3" name="Oval 3172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4" name="Oval 3173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5" name="Oval 3174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6" name="Oval 3175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7" name="Oval 3176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8" name="Oval 3177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9" name="Oval 3178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0" name="Oval 3179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1" name="Oval 3180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2" name="Oval 3181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3" name="Oval 3182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4" name="Oval 3183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5" name="Oval 3184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6" name="Oval 3185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7" name="Oval 3186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8" name="Oval 3187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9" name="Oval 3188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0" name="Oval 3189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1" name="Oval 3190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2" name="Oval 3191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3" name="Oval 3192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4" name="Oval 3193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5" name="Oval 3194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6" name="Oval 3195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7" name="Oval 3196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8" name="Oval 3197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9" name="Oval 3198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0" name="Oval 3199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1" name="Oval 3200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2" name="Oval 3201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3" name="Oval 3202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4" name="Oval 3203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5" name="Oval 3204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6" name="Oval 3205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7" name="Oval 3206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8" name="Oval 3207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9" name="Oval 3208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0" name="Oval 3209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1" name="Oval 3210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2" name="Oval 3211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3" name="Oval 3212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4" name="Oval 3213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5" name="Oval 3214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6" name="Oval 3215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7" name="Oval 3216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8" name="Oval 3217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9" name="Oval 3218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0" name="Oval 3219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1" name="Oval 3220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2" name="Oval 3221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3" name="Oval 3222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4" name="Oval 3223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5" name="Oval 3224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6" name="Oval 3225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7" name="Oval 3226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8" name="Oval 3227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9" name="Oval 3228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0" name="Oval 3229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1" name="Oval 3230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2" name="Oval 3231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3" name="Oval 3232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4" name="Oval 3233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5" name="Oval 3234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6" name="Oval 3235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7" name="Oval 3236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3237"/>
            <p:cNvGrpSpPr>
              <a:grpSpLocks noChangeAspect="1"/>
            </p:cNvGrpSpPr>
            <p:nvPr/>
          </p:nvGrpSpPr>
          <p:grpSpPr>
            <a:xfrm>
              <a:off x="7236156" y="4293673"/>
              <a:ext cx="1679244" cy="1108028"/>
              <a:chOff x="1436427" y="1856663"/>
              <a:chExt cx="6716973" cy="4432111"/>
            </a:xfrm>
          </p:grpSpPr>
          <p:sp>
            <p:nvSpPr>
              <p:cNvPr id="3239" name="Oval 3238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0" name="Oval 3239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1" name="Oval 3240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2" name="Oval 3241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3" name="Oval 3242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4" name="Oval 3243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Oval 3245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7" name="Oval 3246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8" name="Oval 3247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9" name="Oval 3248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0" name="Oval 3249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1" name="Oval 3250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2" name="Oval 3251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3" name="Oval 3252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4" name="Oval 3253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5" name="Oval 3254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6" name="Oval 3255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7" name="Oval 3256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8" name="Oval 3257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9" name="Oval 3258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0" name="Oval 3259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1" name="Oval 3260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2" name="Oval 3261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3" name="Oval 3262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4" name="Oval 3263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5" name="Oval 3264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6" name="Oval 3265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7" name="Oval 3266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8" name="Oval 3267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9" name="Oval 3268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0" name="Oval 3269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1" name="Oval 3270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2" name="Oval 3271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3" name="Oval 3272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4" name="Oval 3273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5" name="Oval 3274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6" name="Oval 3275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7" name="Oval 3276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8" name="Oval 3277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9" name="Oval 3278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0" name="Oval 3279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" name="Oval 3280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2" name="Oval 3281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3" name="Oval 3282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4" name="Oval 3283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5" name="Oval 3284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6" name="Oval 3285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7" name="Oval 3286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8" name="Oval 3287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9" name="Oval 3288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0" name="Oval 3289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1" name="Oval 3290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2" name="Oval 3291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Oval 3293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5" name="Oval 3294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6" name="Oval 3295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7" name="Oval 3296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8" name="Oval 3297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9" name="Oval 3298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0" name="Oval 3299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1" name="Oval 3300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Oval 3302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4" name="Oval 3303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5" name="Oval 3304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6" name="Oval 3305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7" name="Oval 3306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8" name="Oval 3307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9" name="Oval 3308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0" name="Oval 3309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1" name="Oval 3310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2" name="Oval 3311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3" name="Oval 3312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4" name="Oval 3313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5" name="Oval 3314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6" name="Oval 3315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7" name="Oval 3316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8" name="Oval 3317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9" name="Oval 3318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0" name="Oval 3319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1" name="Oval 3320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2" name="Oval 3321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3" name="Oval 3322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4" name="Oval 3323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5" name="Oval 3324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6" name="Oval 3325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7" name="Oval 3326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Oval 3327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Oval 3328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0" name="Oval 3329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1" name="Oval 3330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2" name="Oval 3331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3" name="Oval 3332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4" name="Oval 3333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5" name="Oval 3334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6" name="Oval 3335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7" name="Oval 3336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8" name="Oval 3337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3338"/>
            <p:cNvGrpSpPr>
              <a:grpSpLocks noChangeAspect="1"/>
            </p:cNvGrpSpPr>
            <p:nvPr/>
          </p:nvGrpSpPr>
          <p:grpSpPr>
            <a:xfrm>
              <a:off x="381000" y="5319245"/>
              <a:ext cx="1679244" cy="1108028"/>
              <a:chOff x="1436427" y="1856663"/>
              <a:chExt cx="6716973" cy="4432111"/>
            </a:xfrm>
          </p:grpSpPr>
          <p:sp>
            <p:nvSpPr>
              <p:cNvPr id="3340" name="Oval 3339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1" name="Oval 3340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2" name="Oval 3341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3" name="Oval 3342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4" name="Oval 3343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5" name="Oval 3344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6" name="Oval 3345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7" name="Oval 3346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8" name="Oval 3347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9" name="Oval 3348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Oval 3349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Oval 3350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2" name="Oval 3351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3" name="Oval 3352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4" name="Oval 3353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5" name="Oval 3354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6" name="Oval 3355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7" name="Oval 3356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8" name="Oval 3357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Oval 3358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0" name="Oval 3359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1" name="Oval 3360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2" name="Oval 3361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3" name="Oval 3362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4" name="Oval 3363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5" name="Oval 3364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6" name="Oval 3365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7" name="Oval 3366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8" name="Oval 3367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9" name="Oval 3368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0" name="Oval 3369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1" name="Oval 3370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2" name="Oval 3371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3" name="Oval 3372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4" name="Oval 3373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5" name="Oval 3374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6" name="Oval 3375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7" name="Oval 3376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8" name="Oval 3377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9" name="Oval 3378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0" name="Oval 3379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1" name="Oval 3380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2" name="Oval 3381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3" name="Oval 3382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Oval 3384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6" name="Oval 3385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7" name="Oval 3386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8" name="Oval 3387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9" name="Oval 3388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0" name="Oval 3389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1" name="Oval 3390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2" name="Oval 3391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3" name="Oval 3392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4" name="Oval 3393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5" name="Oval 3394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6" name="Oval 3395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7" name="Oval 3396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8" name="Oval 3397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9" name="Oval 3398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0" name="Oval 3399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1" name="Oval 3400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2" name="Oval 3401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3" name="Oval 3402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4" name="Oval 3403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5" name="Oval 3404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6" name="Oval 3405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7" name="Oval 3406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8" name="Oval 3407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9" name="Oval 3408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0" name="Oval 3409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Oval 3410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Oval 3411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3" name="Oval 3412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4" name="Oval 3413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5" name="Oval 3414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6" name="Oval 3415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7" name="Oval 3416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8" name="Oval 3417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9" name="Oval 3418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0" name="Oval 3419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1" name="Oval 3420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2" name="Oval 3421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3" name="Oval 3422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4" name="Oval 3423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5" name="Oval 3424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6" name="Oval 3425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7" name="Oval 3426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8" name="Oval 3427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9" name="Oval 3428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0" name="Oval 3429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1" name="Oval 3430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2" name="Oval 3431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3" name="Oval 3432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4" name="Oval 3433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5" name="Oval 3434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6" name="Oval 3435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7" name="Oval 3436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8" name="Oval 3437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9" name="Oval 3438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3540"/>
            <p:cNvGrpSpPr>
              <a:grpSpLocks noChangeAspect="1"/>
            </p:cNvGrpSpPr>
            <p:nvPr/>
          </p:nvGrpSpPr>
          <p:grpSpPr>
            <a:xfrm>
              <a:off x="3959556" y="5319245"/>
              <a:ext cx="1679244" cy="1108028"/>
              <a:chOff x="1436427" y="1856663"/>
              <a:chExt cx="6716973" cy="4432111"/>
            </a:xfrm>
          </p:grpSpPr>
          <p:sp>
            <p:nvSpPr>
              <p:cNvPr id="3542" name="Oval 3541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3" name="Oval 3542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4" name="Oval 3543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5" name="Oval 3544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6" name="Oval 3545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7" name="Oval 3546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8" name="Oval 3547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9" name="Oval 3548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0" name="Oval 3549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1" name="Oval 3550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2" name="Oval 3551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3" name="Oval 3552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4" name="Oval 3553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5" name="Oval 3554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6" name="Oval 3555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7" name="Oval 3556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8" name="Oval 3557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9" name="Oval 3558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0" name="Oval 3559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1" name="Oval 3560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2" name="Oval 3561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3" name="Oval 3562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4" name="Oval 3563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5" name="Oval 3564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6" name="Oval 3565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7" name="Oval 3566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8" name="Oval 3567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9" name="Oval 3568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0" name="Oval 3569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1" name="Oval 3570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2" name="Oval 3571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3" name="Oval 3572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4" name="Oval 3573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5" name="Oval 3574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6" name="Oval 3575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7" name="Oval 3576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8" name="Oval 3577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9" name="Oval 3578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0" name="Oval 3579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1" name="Oval 3580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2" name="Oval 3581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3" name="Oval 3582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4" name="Oval 3583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5" name="Oval 3584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6" name="Oval 3585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7" name="Oval 3586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8" name="Oval 3587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9" name="Oval 3588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0" name="Oval 3589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1" name="Oval 3590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2" name="Oval 3591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3" name="Oval 3592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4" name="Oval 3593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5" name="Oval 3594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6" name="Oval 3595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7" name="Oval 3596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8" name="Oval 3597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9" name="Oval 3598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0" name="Oval 3599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1" name="Oval 3600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2" name="Oval 3601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3" name="Oval 3602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4" name="Oval 3603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5" name="Oval 3604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6" name="Oval 3605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7" name="Oval 3606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8" name="Oval 3607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9" name="Oval 3608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0" name="Oval 3609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1" name="Oval 3610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2" name="Oval 3611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3" name="Oval 3612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4" name="Oval 3613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5" name="Oval 3614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6" name="Oval 3615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7" name="Oval 3616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8" name="Oval 3617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9" name="Oval 3618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0" name="Oval 3619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1" name="Oval 3620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2" name="Oval 3621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3" name="Oval 3622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4" name="Oval 3623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5" name="Oval 3624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6" name="Oval 3625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7" name="Oval 3626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8" name="Oval 3627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9" name="Oval 3628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0" name="Oval 3629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1" name="Oval 3630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2" name="Oval 3631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3" name="Oval 3632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4" name="Oval 3633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5" name="Oval 3634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6" name="Oval 3635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7" name="Oval 3636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8" name="Oval 3637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9" name="Oval 3638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0" name="Oval 3639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1" name="Oval 3640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41"/>
            <p:cNvGrpSpPr>
              <a:grpSpLocks noChangeAspect="1"/>
            </p:cNvGrpSpPr>
            <p:nvPr/>
          </p:nvGrpSpPr>
          <p:grpSpPr>
            <a:xfrm>
              <a:off x="5559756" y="5319245"/>
              <a:ext cx="1679244" cy="1108028"/>
              <a:chOff x="1436427" y="1856663"/>
              <a:chExt cx="6716973" cy="4432111"/>
            </a:xfrm>
          </p:grpSpPr>
          <p:sp>
            <p:nvSpPr>
              <p:cNvPr id="3643" name="Oval 3642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4" name="Oval 3643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5" name="Oval 3644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6" name="Oval 3645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7" name="Oval 3646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8" name="Oval 3647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9" name="Oval 3648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0" name="Oval 3649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1" name="Oval 3650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2" name="Oval 3651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3" name="Oval 3652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4" name="Oval 3653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5" name="Oval 3654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6" name="Oval 3655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7" name="Oval 3656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8" name="Oval 3657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9" name="Oval 3658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0" name="Oval 3659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1" name="Oval 3660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2" name="Oval 3661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3" name="Oval 3662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4" name="Oval 3663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5" name="Oval 3664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6" name="Oval 3665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7" name="Oval 3666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8" name="Oval 3667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9" name="Oval 3668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0" name="Oval 3669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1" name="Oval 3670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2" name="Oval 3671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3" name="Oval 3672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4" name="Oval 3673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5" name="Oval 3674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6" name="Oval 3675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7" name="Oval 3676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8" name="Oval 3677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9" name="Oval 3678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0" name="Oval 3679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1" name="Oval 3680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2" name="Oval 3681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3" name="Oval 3682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4" name="Oval 3683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5" name="Oval 3684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6" name="Oval 3685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7" name="Oval 3686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8" name="Oval 3687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9" name="Oval 3688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0" name="Oval 3689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1" name="Oval 3690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2" name="Oval 3691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3" name="Oval 3692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4" name="Oval 3693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5" name="Oval 3694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6" name="Oval 3695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7" name="Oval 3696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8" name="Oval 3697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9" name="Oval 3698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0" name="Oval 3699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1" name="Oval 3700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2" name="Oval 3701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3" name="Oval 3702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4" name="Oval 3703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5" name="Oval 3704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6" name="Oval 3705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7" name="Oval 3706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8" name="Oval 3707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9" name="Oval 3708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0" name="Oval 3709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1" name="Oval 3710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2" name="Oval 3711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3" name="Oval 3712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4" name="Oval 3713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5" name="Oval 3714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6" name="Oval 3715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7" name="Oval 3716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8" name="Oval 3717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9" name="Oval 3718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0" name="Oval 3719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1" name="Oval 3720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2" name="Oval 3721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3" name="Oval 3722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4" name="Oval 3723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5" name="Oval 3724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6" name="Oval 3725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7" name="Oval 3726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8" name="Oval 3727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9" name="Oval 3728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0" name="Oval 3729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1" name="Oval 3730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2" name="Oval 3731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3" name="Oval 3732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4" name="Oval 3733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5" name="Oval 3734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6" name="Oval 3735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7" name="Oval 3736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8" name="Oval 3737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9" name="Oval 3738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0" name="Oval 3739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1" name="Oval 3740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2" name="Oval 3741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3742"/>
            <p:cNvGrpSpPr>
              <a:grpSpLocks noChangeAspect="1"/>
            </p:cNvGrpSpPr>
            <p:nvPr/>
          </p:nvGrpSpPr>
          <p:grpSpPr>
            <a:xfrm>
              <a:off x="7236156" y="5319245"/>
              <a:ext cx="1679244" cy="1108028"/>
              <a:chOff x="1436427" y="1856663"/>
              <a:chExt cx="6716973" cy="4432111"/>
            </a:xfrm>
          </p:grpSpPr>
          <p:sp>
            <p:nvSpPr>
              <p:cNvPr id="3744" name="Oval 3743"/>
              <p:cNvSpPr>
                <a:spLocks noChangeAspect="1"/>
              </p:cNvSpPr>
              <p:nvPr/>
            </p:nvSpPr>
            <p:spPr>
              <a:xfrm>
                <a:off x="1436427" y="18566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5" name="Oval 3744"/>
              <p:cNvSpPr>
                <a:spLocks noChangeAspect="1"/>
              </p:cNvSpPr>
              <p:nvPr/>
            </p:nvSpPr>
            <p:spPr>
              <a:xfrm>
                <a:off x="6248400" y="19709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6" name="Oval 3745"/>
              <p:cNvSpPr>
                <a:spLocks noChangeAspect="1"/>
              </p:cNvSpPr>
              <p:nvPr/>
            </p:nvSpPr>
            <p:spPr>
              <a:xfrm>
                <a:off x="7658100" y="244351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7" name="Oval 3746"/>
              <p:cNvSpPr>
                <a:spLocks noChangeAspect="1"/>
              </p:cNvSpPr>
              <p:nvPr/>
            </p:nvSpPr>
            <p:spPr>
              <a:xfrm>
                <a:off x="4457700" y="20312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8" name="Oval 3747"/>
              <p:cNvSpPr>
                <a:spLocks noChangeAspect="1"/>
              </p:cNvSpPr>
              <p:nvPr/>
            </p:nvSpPr>
            <p:spPr>
              <a:xfrm>
                <a:off x="5769591" y="19169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9" name="Oval 3748"/>
              <p:cNvSpPr>
                <a:spLocks noChangeAspect="1"/>
              </p:cNvSpPr>
              <p:nvPr/>
            </p:nvSpPr>
            <p:spPr>
              <a:xfrm>
                <a:off x="5057064" y="19937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0" name="Oval 3749"/>
              <p:cNvSpPr>
                <a:spLocks noChangeAspect="1"/>
              </p:cNvSpPr>
              <p:nvPr/>
            </p:nvSpPr>
            <p:spPr>
              <a:xfrm>
                <a:off x="3807725" y="18566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1" name="Oval 3750"/>
              <p:cNvSpPr>
                <a:spLocks noChangeAspect="1"/>
              </p:cNvSpPr>
              <p:nvPr/>
            </p:nvSpPr>
            <p:spPr>
              <a:xfrm>
                <a:off x="3244755" y="191694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2" name="Oval 3751"/>
              <p:cNvSpPr>
                <a:spLocks noChangeAspect="1"/>
              </p:cNvSpPr>
              <p:nvPr/>
            </p:nvSpPr>
            <p:spPr>
              <a:xfrm>
                <a:off x="2819400" y="1993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3" name="Oval 3752"/>
              <p:cNvSpPr>
                <a:spLocks noChangeAspect="1"/>
              </p:cNvSpPr>
              <p:nvPr/>
            </p:nvSpPr>
            <p:spPr>
              <a:xfrm>
                <a:off x="2209800" y="20136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4" name="Oval 3753"/>
              <p:cNvSpPr>
                <a:spLocks noChangeAspect="1"/>
              </p:cNvSpPr>
              <p:nvPr/>
            </p:nvSpPr>
            <p:spPr>
              <a:xfrm>
                <a:off x="1666164" y="26033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5" name="Oval 3754"/>
              <p:cNvSpPr>
                <a:spLocks noChangeAspect="1"/>
              </p:cNvSpPr>
              <p:nvPr/>
            </p:nvSpPr>
            <p:spPr>
              <a:xfrm>
                <a:off x="6750524" y="239802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6" name="Oval 3755"/>
              <p:cNvSpPr>
                <a:spLocks noChangeAspect="1"/>
              </p:cNvSpPr>
              <p:nvPr/>
            </p:nvSpPr>
            <p:spPr>
              <a:xfrm>
                <a:off x="7300984" y="18794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7" name="Oval 3756"/>
              <p:cNvSpPr>
                <a:spLocks noChangeAspect="1"/>
              </p:cNvSpPr>
              <p:nvPr/>
            </p:nvSpPr>
            <p:spPr>
              <a:xfrm>
                <a:off x="4950725" y="248047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8" name="Oval 3757"/>
              <p:cNvSpPr>
                <a:spLocks noChangeAspect="1"/>
              </p:cNvSpPr>
              <p:nvPr/>
            </p:nvSpPr>
            <p:spPr>
              <a:xfrm>
                <a:off x="6003309" y="26044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9" name="Oval 3758"/>
              <p:cNvSpPr>
                <a:spLocks noChangeAspect="1"/>
              </p:cNvSpPr>
              <p:nvPr/>
            </p:nvSpPr>
            <p:spPr>
              <a:xfrm>
                <a:off x="5528480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0" name="Oval 3759"/>
              <p:cNvSpPr>
                <a:spLocks noChangeAspect="1"/>
              </p:cNvSpPr>
              <p:nvPr/>
            </p:nvSpPr>
            <p:spPr>
              <a:xfrm>
                <a:off x="4263219" y="23747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1" name="Oval 3760"/>
              <p:cNvSpPr>
                <a:spLocks noChangeAspect="1"/>
              </p:cNvSpPr>
              <p:nvPr/>
            </p:nvSpPr>
            <p:spPr>
              <a:xfrm>
                <a:off x="3761664" y="2429868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2" name="Oval 3761"/>
              <p:cNvSpPr>
                <a:spLocks noChangeAspect="1"/>
              </p:cNvSpPr>
              <p:nvPr/>
            </p:nvSpPr>
            <p:spPr>
              <a:xfrm>
                <a:off x="3200400" y="241849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3" name="Oval 3762"/>
              <p:cNvSpPr>
                <a:spLocks noChangeAspect="1"/>
              </p:cNvSpPr>
              <p:nvPr/>
            </p:nvSpPr>
            <p:spPr>
              <a:xfrm>
                <a:off x="2379260" y="269031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4" name="Oval 3763"/>
              <p:cNvSpPr>
                <a:spLocks noChangeAspect="1"/>
              </p:cNvSpPr>
              <p:nvPr/>
            </p:nvSpPr>
            <p:spPr>
              <a:xfrm>
                <a:off x="1940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5" name="Oval 3764"/>
              <p:cNvSpPr>
                <a:spLocks noChangeAspect="1"/>
              </p:cNvSpPr>
              <p:nvPr/>
            </p:nvSpPr>
            <p:spPr>
              <a:xfrm>
                <a:off x="5889009" y="55045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6" name="Oval 3765"/>
              <p:cNvSpPr>
                <a:spLocks noChangeAspect="1"/>
              </p:cNvSpPr>
              <p:nvPr/>
            </p:nvSpPr>
            <p:spPr>
              <a:xfrm>
                <a:off x="6804546" y="510596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7" name="Oval 3766"/>
              <p:cNvSpPr>
                <a:spLocks noChangeAspect="1"/>
              </p:cNvSpPr>
              <p:nvPr/>
            </p:nvSpPr>
            <p:spPr>
              <a:xfrm>
                <a:off x="4722125" y="519922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8" name="Oval 3767"/>
              <p:cNvSpPr>
                <a:spLocks noChangeAspect="1"/>
              </p:cNvSpPr>
              <p:nvPr/>
            </p:nvSpPr>
            <p:spPr>
              <a:xfrm>
                <a:off x="5522225" y="50673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9" name="Oval 3768"/>
              <p:cNvSpPr>
                <a:spLocks noChangeAspect="1"/>
              </p:cNvSpPr>
              <p:nvPr/>
            </p:nvSpPr>
            <p:spPr>
              <a:xfrm>
                <a:off x="5217425" y="53902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0" name="Oval 3769"/>
              <p:cNvSpPr>
                <a:spLocks noChangeAspect="1"/>
              </p:cNvSpPr>
              <p:nvPr/>
            </p:nvSpPr>
            <p:spPr>
              <a:xfrm>
                <a:off x="42268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1" name="Oval 3770"/>
              <p:cNvSpPr>
                <a:spLocks noChangeAspect="1"/>
              </p:cNvSpPr>
              <p:nvPr/>
            </p:nvSpPr>
            <p:spPr>
              <a:xfrm>
                <a:off x="3693425" y="5181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2" name="Oval 3771"/>
              <p:cNvSpPr>
                <a:spLocks noChangeAspect="1"/>
              </p:cNvSpPr>
              <p:nvPr/>
            </p:nvSpPr>
            <p:spPr>
              <a:xfrm>
                <a:off x="3083825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3" name="Oval 3772"/>
              <p:cNvSpPr>
                <a:spLocks noChangeAspect="1"/>
              </p:cNvSpPr>
              <p:nvPr/>
            </p:nvSpPr>
            <p:spPr>
              <a:xfrm>
                <a:off x="2474225" y="51816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4" name="Oval 3773"/>
              <p:cNvSpPr>
                <a:spLocks noChangeAspect="1"/>
              </p:cNvSpPr>
              <p:nvPr/>
            </p:nvSpPr>
            <p:spPr>
              <a:xfrm>
                <a:off x="1485900" y="34756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5" name="Oval 3774"/>
              <p:cNvSpPr>
                <a:spLocks noChangeAspect="1"/>
              </p:cNvSpPr>
              <p:nvPr/>
            </p:nvSpPr>
            <p:spPr>
              <a:xfrm>
                <a:off x="5434084" y="38185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6" name="Oval 3775"/>
              <p:cNvSpPr>
                <a:spLocks noChangeAspect="1"/>
              </p:cNvSpPr>
              <p:nvPr/>
            </p:nvSpPr>
            <p:spPr>
              <a:xfrm>
                <a:off x="6019800" y="351145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7" name="Oval 3776"/>
              <p:cNvSpPr>
                <a:spLocks noChangeAspect="1"/>
              </p:cNvSpPr>
              <p:nvPr/>
            </p:nvSpPr>
            <p:spPr>
              <a:xfrm>
                <a:off x="4267200" y="3513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8" name="Oval 3777"/>
              <p:cNvSpPr>
                <a:spLocks noChangeAspect="1"/>
              </p:cNvSpPr>
              <p:nvPr/>
            </p:nvSpPr>
            <p:spPr>
              <a:xfrm>
                <a:off x="5067300" y="33812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9" name="Oval 3778"/>
              <p:cNvSpPr>
                <a:spLocks noChangeAspect="1"/>
              </p:cNvSpPr>
              <p:nvPr/>
            </p:nvSpPr>
            <p:spPr>
              <a:xfrm>
                <a:off x="4762500" y="37042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0" name="Oval 3779"/>
              <p:cNvSpPr>
                <a:spLocks noChangeAspect="1"/>
              </p:cNvSpPr>
              <p:nvPr/>
            </p:nvSpPr>
            <p:spPr>
              <a:xfrm>
                <a:off x="37719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1" name="Oval 3780"/>
              <p:cNvSpPr>
                <a:spLocks noChangeAspect="1"/>
              </p:cNvSpPr>
              <p:nvPr/>
            </p:nvSpPr>
            <p:spPr>
              <a:xfrm>
                <a:off x="2719885" y="32800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2" name="Oval 3781"/>
              <p:cNvSpPr>
                <a:spLocks noChangeAspect="1"/>
              </p:cNvSpPr>
              <p:nvPr/>
            </p:nvSpPr>
            <p:spPr>
              <a:xfrm>
                <a:off x="2474225" y="379293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3" name="Oval 3782"/>
              <p:cNvSpPr>
                <a:spLocks noChangeAspect="1"/>
              </p:cNvSpPr>
              <p:nvPr/>
            </p:nvSpPr>
            <p:spPr>
              <a:xfrm>
                <a:off x="2019300" y="349553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4" name="Oval 3783"/>
              <p:cNvSpPr>
                <a:spLocks noChangeAspect="1"/>
              </p:cNvSpPr>
              <p:nvPr/>
            </p:nvSpPr>
            <p:spPr>
              <a:xfrm>
                <a:off x="3238500" y="29274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5" name="Oval 3784"/>
              <p:cNvSpPr>
                <a:spLocks noChangeAspect="1"/>
              </p:cNvSpPr>
              <p:nvPr/>
            </p:nvSpPr>
            <p:spPr>
              <a:xfrm>
                <a:off x="7186684" y="327034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6" name="Oval 3785"/>
              <p:cNvSpPr>
                <a:spLocks noChangeAspect="1"/>
              </p:cNvSpPr>
              <p:nvPr/>
            </p:nvSpPr>
            <p:spPr>
              <a:xfrm>
                <a:off x="7772400" y="296326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7" name="Oval 3786"/>
              <p:cNvSpPr>
                <a:spLocks noChangeAspect="1"/>
              </p:cNvSpPr>
              <p:nvPr/>
            </p:nvSpPr>
            <p:spPr>
              <a:xfrm>
                <a:off x="6019800" y="296497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8" name="Oval 3787"/>
              <p:cNvSpPr>
                <a:spLocks noChangeAspect="1"/>
              </p:cNvSpPr>
              <p:nvPr/>
            </p:nvSpPr>
            <p:spPr>
              <a:xfrm>
                <a:off x="6819900" y="28330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9" name="Oval 3788"/>
              <p:cNvSpPr>
                <a:spLocks noChangeAspect="1"/>
              </p:cNvSpPr>
              <p:nvPr/>
            </p:nvSpPr>
            <p:spPr>
              <a:xfrm>
                <a:off x="6515100" y="31560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0" name="Oval 3789"/>
              <p:cNvSpPr>
                <a:spLocks noChangeAspect="1"/>
              </p:cNvSpPr>
              <p:nvPr/>
            </p:nvSpPr>
            <p:spPr>
              <a:xfrm>
                <a:off x="55245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1" name="Oval 3790"/>
              <p:cNvSpPr>
                <a:spLocks noChangeAspect="1"/>
              </p:cNvSpPr>
              <p:nvPr/>
            </p:nvSpPr>
            <p:spPr>
              <a:xfrm>
                <a:off x="4991100" y="29473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2" name="Oval 3791"/>
              <p:cNvSpPr>
                <a:spLocks noChangeAspect="1"/>
              </p:cNvSpPr>
              <p:nvPr/>
            </p:nvSpPr>
            <p:spPr>
              <a:xfrm>
                <a:off x="4381500" y="292744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3" name="Oval 3792"/>
              <p:cNvSpPr>
                <a:spLocks noChangeAspect="1"/>
              </p:cNvSpPr>
              <p:nvPr/>
            </p:nvSpPr>
            <p:spPr>
              <a:xfrm>
                <a:off x="3771900" y="29473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4" name="Oval 3793"/>
              <p:cNvSpPr>
                <a:spLocks noChangeAspect="1"/>
              </p:cNvSpPr>
              <p:nvPr/>
            </p:nvSpPr>
            <p:spPr>
              <a:xfrm>
                <a:off x="1894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5" name="Oval 3794"/>
              <p:cNvSpPr>
                <a:spLocks noChangeAspect="1"/>
              </p:cNvSpPr>
              <p:nvPr/>
            </p:nvSpPr>
            <p:spPr>
              <a:xfrm>
                <a:off x="5842948" y="46663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6" name="Oval 3795"/>
              <p:cNvSpPr>
                <a:spLocks noChangeAspect="1"/>
              </p:cNvSpPr>
              <p:nvPr/>
            </p:nvSpPr>
            <p:spPr>
              <a:xfrm>
                <a:off x="6428664" y="43593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7" name="Oval 3796"/>
              <p:cNvSpPr>
                <a:spLocks noChangeAspect="1"/>
              </p:cNvSpPr>
              <p:nvPr/>
            </p:nvSpPr>
            <p:spPr>
              <a:xfrm>
                <a:off x="1986318" y="306164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8" name="Oval 3797"/>
              <p:cNvSpPr>
                <a:spLocks noChangeAspect="1"/>
              </p:cNvSpPr>
              <p:nvPr/>
            </p:nvSpPr>
            <p:spPr>
              <a:xfrm>
                <a:off x="5476164" y="42291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9" name="Oval 3798"/>
              <p:cNvSpPr>
                <a:spLocks noChangeAspect="1"/>
              </p:cNvSpPr>
              <p:nvPr/>
            </p:nvSpPr>
            <p:spPr>
              <a:xfrm>
                <a:off x="5171364" y="45520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0" name="Oval 3799"/>
              <p:cNvSpPr>
                <a:spLocks noChangeAspect="1"/>
              </p:cNvSpPr>
              <p:nvPr/>
            </p:nvSpPr>
            <p:spPr>
              <a:xfrm>
                <a:off x="4180764" y="43434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1" name="Oval 3800"/>
              <p:cNvSpPr>
                <a:spLocks noChangeAspect="1"/>
              </p:cNvSpPr>
              <p:nvPr/>
            </p:nvSpPr>
            <p:spPr>
              <a:xfrm>
                <a:off x="36473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2" name="Oval 3801"/>
              <p:cNvSpPr>
                <a:spLocks noChangeAspect="1"/>
              </p:cNvSpPr>
              <p:nvPr/>
            </p:nvSpPr>
            <p:spPr>
              <a:xfrm>
                <a:off x="3037764" y="432349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3" name="Oval 3802"/>
              <p:cNvSpPr>
                <a:spLocks noChangeAspect="1"/>
              </p:cNvSpPr>
              <p:nvPr/>
            </p:nvSpPr>
            <p:spPr>
              <a:xfrm>
                <a:off x="2428164" y="43434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4" name="Oval 3803"/>
              <p:cNvSpPr>
                <a:spLocks noChangeAspect="1"/>
              </p:cNvSpPr>
              <p:nvPr/>
            </p:nvSpPr>
            <p:spPr>
              <a:xfrm>
                <a:off x="2287137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5" name="Oval 3804"/>
              <p:cNvSpPr>
                <a:spLocks noChangeAspect="1"/>
              </p:cNvSpPr>
              <p:nvPr/>
            </p:nvSpPr>
            <p:spPr>
              <a:xfrm>
                <a:off x="7514230" y="601126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6" name="Oval 3805"/>
              <p:cNvSpPr>
                <a:spLocks noChangeAspect="1"/>
              </p:cNvSpPr>
              <p:nvPr/>
            </p:nvSpPr>
            <p:spPr>
              <a:xfrm>
                <a:off x="7924800" y="51616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7" name="Oval 3806"/>
              <p:cNvSpPr>
                <a:spLocks noChangeAspect="1"/>
              </p:cNvSpPr>
              <p:nvPr/>
            </p:nvSpPr>
            <p:spPr>
              <a:xfrm>
                <a:off x="6286500" y="5869105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8" name="Oval 3807"/>
              <p:cNvSpPr>
                <a:spLocks noChangeAspect="1"/>
              </p:cNvSpPr>
              <p:nvPr/>
            </p:nvSpPr>
            <p:spPr>
              <a:xfrm>
                <a:off x="7200900" y="51378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9" name="Oval 3808"/>
              <p:cNvSpPr>
                <a:spLocks noChangeAspect="1"/>
              </p:cNvSpPr>
              <p:nvPr/>
            </p:nvSpPr>
            <p:spPr>
              <a:xfrm>
                <a:off x="6781800" y="60601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0" name="Oval 3809"/>
              <p:cNvSpPr>
                <a:spLocks noChangeAspect="1"/>
              </p:cNvSpPr>
              <p:nvPr/>
            </p:nvSpPr>
            <p:spPr>
              <a:xfrm>
                <a:off x="5791200" y="585147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1" name="Oval 3810"/>
              <p:cNvSpPr>
                <a:spLocks noChangeAspect="1"/>
              </p:cNvSpPr>
              <p:nvPr/>
            </p:nvSpPr>
            <p:spPr>
              <a:xfrm>
                <a:off x="5257800" y="585147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2" name="Oval 3811"/>
              <p:cNvSpPr>
                <a:spLocks noChangeAspect="1"/>
              </p:cNvSpPr>
              <p:nvPr/>
            </p:nvSpPr>
            <p:spPr>
              <a:xfrm>
                <a:off x="4648200" y="583157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3" name="Oval 3812"/>
              <p:cNvSpPr>
                <a:spLocks noChangeAspect="1"/>
              </p:cNvSpPr>
              <p:nvPr/>
            </p:nvSpPr>
            <p:spPr>
              <a:xfrm>
                <a:off x="3575713" y="5945874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4" name="Oval 3813"/>
              <p:cNvSpPr>
                <a:spLocks noChangeAspect="1"/>
              </p:cNvSpPr>
              <p:nvPr/>
            </p:nvSpPr>
            <p:spPr>
              <a:xfrm>
                <a:off x="3547849" y="379976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5" name="Oval 3814"/>
              <p:cNvSpPr>
                <a:spLocks noChangeAspect="1"/>
              </p:cNvSpPr>
              <p:nvPr/>
            </p:nvSpPr>
            <p:spPr>
              <a:xfrm>
                <a:off x="7742830" y="434738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6" name="Oval 3815"/>
              <p:cNvSpPr>
                <a:spLocks noChangeAspect="1"/>
              </p:cNvSpPr>
              <p:nvPr/>
            </p:nvSpPr>
            <p:spPr>
              <a:xfrm>
                <a:off x="7772400" y="349553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7" name="Oval 3816"/>
              <p:cNvSpPr>
                <a:spLocks noChangeAspect="1"/>
              </p:cNvSpPr>
              <p:nvPr/>
            </p:nvSpPr>
            <p:spPr>
              <a:xfrm>
                <a:off x="6575946" y="404201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8" name="Oval 3817"/>
              <p:cNvSpPr>
                <a:spLocks noChangeAspect="1"/>
              </p:cNvSpPr>
              <p:nvPr/>
            </p:nvSpPr>
            <p:spPr>
              <a:xfrm>
                <a:off x="7376046" y="39100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9" name="Oval 3818"/>
              <p:cNvSpPr>
                <a:spLocks noChangeAspect="1"/>
              </p:cNvSpPr>
              <p:nvPr/>
            </p:nvSpPr>
            <p:spPr>
              <a:xfrm>
                <a:off x="7071246" y="42330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0" name="Oval 3819"/>
              <p:cNvSpPr>
                <a:spLocks noChangeAspect="1"/>
              </p:cNvSpPr>
              <p:nvPr/>
            </p:nvSpPr>
            <p:spPr>
              <a:xfrm>
                <a:off x="6080646" y="4024383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1" name="Oval 3820"/>
              <p:cNvSpPr>
                <a:spLocks noChangeAspect="1"/>
              </p:cNvSpPr>
              <p:nvPr/>
            </p:nvSpPr>
            <p:spPr>
              <a:xfrm>
                <a:off x="6690246" y="37400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2" name="Oval 3821"/>
              <p:cNvSpPr>
                <a:spLocks noChangeAspect="1"/>
              </p:cNvSpPr>
              <p:nvPr/>
            </p:nvSpPr>
            <p:spPr>
              <a:xfrm>
                <a:off x="4937646" y="400448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3" name="Oval 3822"/>
              <p:cNvSpPr>
                <a:spLocks noChangeAspect="1"/>
              </p:cNvSpPr>
              <p:nvPr/>
            </p:nvSpPr>
            <p:spPr>
              <a:xfrm>
                <a:off x="4328046" y="402438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4" name="Oval 3823"/>
              <p:cNvSpPr>
                <a:spLocks noChangeAspect="1"/>
              </p:cNvSpPr>
              <p:nvPr/>
            </p:nvSpPr>
            <p:spPr>
              <a:xfrm>
                <a:off x="1550727" y="404712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5" name="Oval 3824"/>
              <p:cNvSpPr>
                <a:spLocks noChangeAspect="1"/>
              </p:cNvSpPr>
              <p:nvPr/>
            </p:nvSpPr>
            <p:spPr>
              <a:xfrm>
                <a:off x="5129284" y="50331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6" name="Oval 3825"/>
              <p:cNvSpPr>
                <a:spLocks noChangeAspect="1"/>
              </p:cNvSpPr>
              <p:nvPr/>
            </p:nvSpPr>
            <p:spPr>
              <a:xfrm>
                <a:off x="6743700" y="47278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7" name="Oval 3826"/>
              <p:cNvSpPr>
                <a:spLocks noChangeAspect="1"/>
              </p:cNvSpPr>
              <p:nvPr/>
            </p:nvSpPr>
            <p:spPr>
              <a:xfrm>
                <a:off x="3962400" y="472781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8" name="Oval 3827"/>
              <p:cNvSpPr>
                <a:spLocks noChangeAspect="1"/>
              </p:cNvSpPr>
              <p:nvPr/>
            </p:nvSpPr>
            <p:spPr>
              <a:xfrm>
                <a:off x="4762500" y="45958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9" name="Oval 3828"/>
              <p:cNvSpPr>
                <a:spLocks noChangeAspect="1"/>
              </p:cNvSpPr>
              <p:nvPr/>
            </p:nvSpPr>
            <p:spPr>
              <a:xfrm>
                <a:off x="4457700" y="491887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0" name="Oval 3829"/>
              <p:cNvSpPr>
                <a:spLocks noChangeAspect="1"/>
              </p:cNvSpPr>
              <p:nvPr/>
            </p:nvSpPr>
            <p:spPr>
              <a:xfrm>
                <a:off x="34671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1" name="Oval 3830"/>
              <p:cNvSpPr>
                <a:spLocks noChangeAspect="1"/>
              </p:cNvSpPr>
              <p:nvPr/>
            </p:nvSpPr>
            <p:spPr>
              <a:xfrm>
                <a:off x="2933700" y="471018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2" name="Oval 3831"/>
              <p:cNvSpPr>
                <a:spLocks noChangeAspect="1"/>
              </p:cNvSpPr>
              <p:nvPr/>
            </p:nvSpPr>
            <p:spPr>
              <a:xfrm>
                <a:off x="2324100" y="469027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3" name="Oval 3832"/>
              <p:cNvSpPr>
                <a:spLocks noChangeAspect="1"/>
              </p:cNvSpPr>
              <p:nvPr/>
            </p:nvSpPr>
            <p:spPr>
              <a:xfrm>
                <a:off x="1714500" y="47101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4" name="Oval 3833"/>
              <p:cNvSpPr>
                <a:spLocks noChangeAspect="1"/>
              </p:cNvSpPr>
              <p:nvPr/>
            </p:nvSpPr>
            <p:spPr>
              <a:xfrm>
                <a:off x="1576885" y="5529616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5" name="Oval 3834"/>
              <p:cNvSpPr>
                <a:spLocks noChangeAspect="1"/>
              </p:cNvSpPr>
              <p:nvPr/>
            </p:nvSpPr>
            <p:spPr>
              <a:xfrm>
                <a:off x="5525069" y="56188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6" name="Oval 3835"/>
              <p:cNvSpPr>
                <a:spLocks noChangeAspect="1"/>
              </p:cNvSpPr>
              <p:nvPr/>
            </p:nvSpPr>
            <p:spPr>
              <a:xfrm>
                <a:off x="7147446" y="5543262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7" name="Oval 3836"/>
              <p:cNvSpPr>
                <a:spLocks noChangeAspect="1"/>
              </p:cNvSpPr>
              <p:nvPr/>
            </p:nvSpPr>
            <p:spPr>
              <a:xfrm>
                <a:off x="4358185" y="5567147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8" name="Oval 3837"/>
              <p:cNvSpPr>
                <a:spLocks noChangeAspect="1"/>
              </p:cNvSpPr>
              <p:nvPr/>
            </p:nvSpPr>
            <p:spPr>
              <a:xfrm>
                <a:off x="2933700" y="38259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9" name="Oval 3838"/>
              <p:cNvSpPr>
                <a:spLocks noChangeAspect="1"/>
              </p:cNvSpPr>
              <p:nvPr/>
            </p:nvSpPr>
            <p:spPr>
              <a:xfrm>
                <a:off x="4853485" y="559330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0" name="Oval 3839"/>
              <p:cNvSpPr>
                <a:spLocks noChangeAspect="1"/>
              </p:cNvSpPr>
              <p:nvPr/>
            </p:nvSpPr>
            <p:spPr>
              <a:xfrm>
                <a:off x="3862885" y="554951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1" name="Oval 3840"/>
              <p:cNvSpPr>
                <a:spLocks noChangeAspect="1"/>
              </p:cNvSpPr>
              <p:nvPr/>
            </p:nvSpPr>
            <p:spPr>
              <a:xfrm>
                <a:off x="33294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2" name="Oval 3841"/>
              <p:cNvSpPr>
                <a:spLocks noChangeAspect="1"/>
              </p:cNvSpPr>
              <p:nvPr/>
            </p:nvSpPr>
            <p:spPr>
              <a:xfrm>
                <a:off x="2719885" y="552961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3" name="Oval 3842"/>
              <p:cNvSpPr>
                <a:spLocks noChangeAspect="1"/>
              </p:cNvSpPr>
              <p:nvPr/>
            </p:nvSpPr>
            <p:spPr>
              <a:xfrm>
                <a:off x="2110285" y="5549519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35" name="Rectangle 2934"/>
          <p:cNvSpPr/>
          <p:nvPr/>
        </p:nvSpPr>
        <p:spPr>
          <a:xfrm>
            <a:off x="304800" y="990600"/>
            <a:ext cx="1828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bootstrap sample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a random sample taken with replacement from the original sample, of the same size as the original sample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3180522"/>
            <a:ext cx="8382000" cy="116287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bootstrap statistic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the statistic computed on a bootstrap sample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382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bootstrap distribution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the distribution of many bootstrap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590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Original 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200" y="3810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1981200" y="1028700"/>
            <a:ext cx="381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62200" y="1828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1981200" y="24765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50292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1981200" y="3238500"/>
            <a:ext cx="457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3339405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4419600" y="6096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" y="4267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Sample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1" idx="0"/>
          </p:cNvCxnSpPr>
          <p:nvPr/>
        </p:nvCxnSpPr>
        <p:spPr>
          <a:xfrm>
            <a:off x="1066800" y="3886200"/>
            <a:ext cx="76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0" idx="1"/>
          </p:cNvCxnSpPr>
          <p:nvPr/>
        </p:nvCxnSpPr>
        <p:spPr>
          <a:xfrm>
            <a:off x="4191000" y="10287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19600" y="1981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1" idx="3"/>
            <a:endCxn id="27" idx="1"/>
          </p:cNvCxnSpPr>
          <p:nvPr/>
        </p:nvCxnSpPr>
        <p:spPr>
          <a:xfrm flipV="1">
            <a:off x="4191000" y="24384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72000" y="52578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15" idx="3"/>
            <a:endCxn id="29" idx="1"/>
          </p:cNvCxnSpPr>
          <p:nvPr/>
        </p:nvCxnSpPr>
        <p:spPr>
          <a:xfrm>
            <a:off x="4267200" y="567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32766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6477000" y="2743200"/>
            <a:ext cx="2590800" cy="129540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</a:rPr>
              <a:t>Bootstrap Distribution</a:t>
            </a:r>
            <a:endParaRPr lang="en-US" sz="27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20" idx="3"/>
            <a:endCxn id="32" idx="2"/>
          </p:cNvCxnSpPr>
          <p:nvPr/>
        </p:nvCxnSpPr>
        <p:spPr>
          <a:xfrm>
            <a:off x="6172200" y="1066800"/>
            <a:ext cx="3048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2" idx="2"/>
          </p:cNvCxnSpPr>
          <p:nvPr/>
        </p:nvCxnSpPr>
        <p:spPr>
          <a:xfrm>
            <a:off x="6172200" y="2438400"/>
            <a:ext cx="304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32" idx="2"/>
          </p:cNvCxnSpPr>
          <p:nvPr/>
        </p:nvCxnSpPr>
        <p:spPr>
          <a:xfrm flipV="1">
            <a:off x="6324600" y="3390900"/>
            <a:ext cx="1524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9" grpId="0"/>
      <p:bldP spid="20" grpId="0" animBg="1"/>
      <p:bldP spid="21" grpId="0" animBg="1"/>
      <p:bldP spid="27" grpId="0" animBg="1"/>
      <p:bldP spid="29" grpId="0" animBg="1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81000" y="10668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000000"/>
                </a:solidFill>
              </a:rPr>
              <a:t>Your original sample has data values 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18, 19, 19, 20, 21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Is the following a possible bootstrap sample?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5715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18, 19, 20, 21, 22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Yes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No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noProof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Bootstrap Sample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762000" y="5562600"/>
            <a:ext cx="12954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5181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22 is not a value from the original sample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404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81000" y="10668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000000"/>
                </a:solidFill>
              </a:rPr>
              <a:t>Your original sample has data values 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18, 19, 19, 20, 21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Is the following a possible bootstrap sample?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5715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18, 19, 20, 21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Yes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No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noProof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Bootstrap Sample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85800" y="5562600"/>
            <a:ext cx="12954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51816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Bootstrap samples must be the same size as the original sample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362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95% confidence interval contains 95% of the data in the population”</a:t>
            </a:r>
          </a:p>
          <a:p>
            <a:r>
              <a:rPr lang="en-US" dirty="0" smtClean="0"/>
              <a:t>“I am 95% sure that the mean of a sample will fall within a 95% confidence interval for the mean”</a:t>
            </a:r>
          </a:p>
          <a:p>
            <a:r>
              <a:rPr lang="en-US" dirty="0" smtClean="0"/>
              <a:t>“The probability that the population parameter is in this particular 95% confidence interval is 0.95”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81000" y="10668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000000"/>
                </a:solidFill>
              </a:rPr>
              <a:t>Your original sample has data values 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18, 19, 19, 20, 21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Is the following a possible bootstrap sample?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5715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18, 18, 19, 20, 21</a:t>
            </a: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Yes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No</a:t>
            </a: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5715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noProof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76200"/>
            <a:ext cx="8153400" cy="12192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Bootstrap Sample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62000" y="5029200"/>
            <a:ext cx="12954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648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Same size, could be gotten by sampling with replacement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74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25927"/>
            <a:ext cx="8991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 have a sample of size </a:t>
            </a:r>
            <a:r>
              <a:rPr lang="en-US" sz="3200" i="1" dirty="0" smtClean="0"/>
              <a:t>n</a:t>
            </a:r>
            <a:r>
              <a:rPr lang="en-US" sz="3200" dirty="0" smtClean="0"/>
              <a:t> = 50.  You sample with replacement 1000 times to get 1000 bootstrap samples.</a:t>
            </a:r>
          </a:p>
          <a:p>
            <a:endParaRPr lang="en-US" sz="3200" dirty="0" smtClean="0"/>
          </a:p>
          <a:p>
            <a:r>
              <a:rPr lang="en-US" sz="3200" dirty="0" smtClean="0"/>
              <a:t>What is the sample size of each bootstrap sample?</a:t>
            </a:r>
          </a:p>
          <a:p>
            <a:endParaRPr lang="en-US" sz="3200" dirty="0" smtClean="0"/>
          </a:p>
          <a:p>
            <a:pPr marL="514350" indent="-514350">
              <a:buAutoNum type="alphaLcParenBoth"/>
            </a:pPr>
            <a:r>
              <a:rPr lang="en-US" sz="3200" dirty="0" smtClean="0"/>
              <a:t> 50</a:t>
            </a:r>
          </a:p>
          <a:p>
            <a:pPr marL="514350" indent="-514350">
              <a:buAutoNum type="alphaLcParenBoth"/>
            </a:pPr>
            <a:r>
              <a:rPr lang="en-US" sz="3200" dirty="0" smtClean="0"/>
              <a:t> 1000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Bootstrap Sample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52400" y="4191000"/>
            <a:ext cx="12954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3810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Bootstrap samples are the same size as the original sample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302127"/>
            <a:ext cx="8991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 have a sample of size </a:t>
            </a:r>
            <a:r>
              <a:rPr lang="en-US" sz="3200" i="1" dirty="0" smtClean="0"/>
              <a:t>n</a:t>
            </a:r>
            <a:r>
              <a:rPr lang="en-US" sz="3200" dirty="0" smtClean="0"/>
              <a:t> = 50.  You sample with replacement 1000 times to get 1000 bootstrap samples.</a:t>
            </a:r>
          </a:p>
          <a:p>
            <a:endParaRPr lang="en-US" sz="3200" dirty="0" smtClean="0"/>
          </a:p>
          <a:p>
            <a:r>
              <a:rPr lang="en-US" sz="3200" dirty="0" smtClean="0"/>
              <a:t>How many bootstrap statistics will you have?</a:t>
            </a:r>
          </a:p>
          <a:p>
            <a:endParaRPr lang="en-US" sz="3200" dirty="0" smtClean="0"/>
          </a:p>
          <a:p>
            <a:pPr marL="514350" indent="-514350">
              <a:buAutoNum type="alphaLcParenBoth"/>
            </a:pPr>
            <a:r>
              <a:rPr lang="en-US" sz="3200" dirty="0" smtClean="0"/>
              <a:t> 50</a:t>
            </a:r>
          </a:p>
          <a:p>
            <a:pPr marL="514350" indent="-514350">
              <a:buAutoNum type="alphaLcParenBoth"/>
            </a:pPr>
            <a:r>
              <a:rPr lang="en-US" sz="3200" dirty="0" smtClean="0"/>
              <a:t> 1000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Bootstrap Distribution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52400" y="4800600"/>
            <a:ext cx="19050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4196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One bootstrap statistic for each bootstrap sample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971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“</a:t>
            </a:r>
            <a:r>
              <a:rPr lang="en-US" sz="3200" i="1" dirty="0" smtClean="0">
                <a:solidFill>
                  <a:schemeClr val="accent1"/>
                </a:solidFill>
              </a:rPr>
              <a:t>Pull yourself up by your bootstraps”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“bootstrap”?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 descr="http://t2.gstatic.com/images?q=tbn:ANd9GcTs1RYwKqmv_N3C-xAHaxpimSOo4Qc1HqNoNfdwk3HZAflqbYQ1QCvCGGDj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9013" y="952499"/>
            <a:ext cx="2085975" cy="19431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3753508"/>
            <a:ext cx="8763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Lift yourself in the air simply by pulling up on the laces of your boots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Metaphor for accomplishing an “impossible” task without any outside help</a:t>
            </a:r>
          </a:p>
        </p:txBody>
      </p:sp>
    </p:spTree>
    <p:extLst>
      <p:ext uri="{BB962C8B-B14F-4D97-AF65-F5344CB8AC3E}">
        <p14:creationId xmlns:p14="http://schemas.microsoft.com/office/powerpoint/2010/main" val="3467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StatKey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7620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lock5stat.com/</a:t>
            </a:r>
            <a:r>
              <a:rPr lang="en-US" sz="3600" dirty="0" err="1" smtClean="0">
                <a:hlinkClick r:id="rId3"/>
              </a:rPr>
              <a:t>statkey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447800"/>
            <a:ext cx="6743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724400" y="32004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86400"/>
            <a:ext cx="9144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ctr"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4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962400" y="1600200"/>
            <a:ext cx="3048000" cy="13716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1905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Population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>
            <a:off x="5486400" y="2970340"/>
            <a:ext cx="0" cy="25160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5900" y="5410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µ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9448800" y="68014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56722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69959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09122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61522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13922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66322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218722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71122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523522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675922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828322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80722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133122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285522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634396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37922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90322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742722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5122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047522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199922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786796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939196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091596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243996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96396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548796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701196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853596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05996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158396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310796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463196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615596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1767996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920396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072796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225196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2377596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2529996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0657" y="2281473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BUT, in practice we don’t see the “tree” or all of the “seeds” – we only have ONE seed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1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36 -0.56743 L -0.38836 -0.178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48 -0.4254 L -0.54948 -0.0367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836 -0.76729 L -0.83836 -0.3897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03 -0.87832 L -0.8717 -0.467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14 -0.49202 L -0.63281 -0.114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948 -0.71458 L -0.90781 -0.303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782 -0.7585 L -0.90782 -0.34768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81 -0.84733 L -0.89115 -0.40319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2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64 L -0.86615 -0.49202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ctr"/>
          <a:lstStyle/>
          <a:p>
            <a:r>
              <a:rPr lang="en-US" dirty="0" smtClean="0"/>
              <a:t>Bootstrap Distribution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4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819400" y="1600200"/>
            <a:ext cx="3048000" cy="13716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1808946"/>
            <a:ext cx="2628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“Population”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>
            <a:off x="4343400" y="2970340"/>
            <a:ext cx="0" cy="25160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84641" y="68014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92563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05800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44963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97363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49763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02163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154563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06963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459363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1763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4163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916563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068963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221363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570237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373763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526163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678563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830963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983363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135763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722637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75037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027437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179837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332237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484637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37037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789437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41837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094237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246637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399037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551437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03837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56237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008637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161037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1313437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65837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537041" y="69538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1788" y="5494394"/>
            <a:ext cx="9144000" cy="892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can we do with just one seed?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24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Grow a NEW tree!</a:t>
            </a:r>
            <a:endParaRPr lang="en-US" sz="3600" dirty="0"/>
          </a:p>
        </p:txBody>
      </p:sp>
      <p:sp>
        <p:nvSpPr>
          <p:cNvPr id="61" name="Oval 60"/>
          <p:cNvSpPr/>
          <p:nvPr/>
        </p:nvSpPr>
        <p:spPr>
          <a:xfrm>
            <a:off x="4305300" y="53721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38600" y="5421175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21175"/>
                <a:ext cx="5334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90615" y="1921787"/>
                <a:ext cx="2525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Estimate the distribution and variability (SE)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’s from the bootstraps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15" y="1921787"/>
                <a:ext cx="2525163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4819" t="-2439" r="-6506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560212" y="5723087"/>
            <a:ext cx="1485900" cy="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676525" y="5713562"/>
            <a:ext cx="1371600" cy="1241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5900" y="5410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6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36 -0.56743 L -0.38836 -0.1788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48 -0.4254 L -0.54948 -0.0367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836 -0.76729 L -0.83836 -0.38977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03 -0.87832 L -0.8717 -0.467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14 -0.49202 L -0.63281 -0.114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982 -0.71458 L -0.90816 -0.303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782 -0.7585 L -0.90782 -0.34768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81 -0.84733 L -0.89115 -0.40319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2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64 L -0.86615 -0.4920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618 -0.61944 L -0.34618 -0.23078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3" grpId="0"/>
      <p:bldP spid="60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33400" y="1600200"/>
            <a:ext cx="8077200" cy="3810000"/>
          </a:xfrm>
          <a:prstGeom prst="rect">
            <a:avLst/>
          </a:prstGeom>
          <a:solidFill>
            <a:srgbClr val="FFFF99"/>
          </a:solidFill>
          <a:ln w="63500" cmpd="tri"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/>
              <a:t>Bootstrap statistics are to the original sample statistic </a:t>
            </a: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1900" dirty="0" smtClean="0"/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/>
              <a:t>as </a:t>
            </a: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/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/>
              <a:t>the original sample statistic is to the population parameter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Golden Rule of Bootstrapping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8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Standard Error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2954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342900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600" dirty="0" smtClean="0"/>
              <a:t>The variability of the bootstrap statistics is similar to the variability of the sample statistics </a:t>
            </a:r>
          </a:p>
          <a:p>
            <a:pPr lvl="0" indent="-342900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36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 smtClean="0"/>
              <a:t> The standard error of a statistic can be estimated using the standard deviation of the bootstrap distribution!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3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Confidence Intervals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80999" y="1017104"/>
            <a:ext cx="2590801" cy="173580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1474304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Sample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86543" y="1371464"/>
            <a:ext cx="1636838" cy="646236"/>
            <a:chOff x="3950" y="3085"/>
            <a:chExt cx="1248" cy="849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667000" y="1474304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400000">
            <a:off x="2609772" y="2481560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00000">
            <a:off x="2815219" y="2019732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000000">
            <a:off x="2151372" y="2825816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-1116" y="2768588"/>
            <a:ext cx="12954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4500" y="3462168"/>
            <a:ext cx="103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. . .  </a:t>
            </a:r>
            <a:endParaRPr lang="en-US" sz="3200" dirty="0"/>
          </a:p>
        </p:txBody>
      </p:sp>
      <p:sp>
        <p:nvSpPr>
          <p:cNvPr id="5" name="Freeform 4"/>
          <p:cNvSpPr/>
          <p:nvPr/>
        </p:nvSpPr>
        <p:spPr>
          <a:xfrm>
            <a:off x="198783" y="1228204"/>
            <a:ext cx="5516217" cy="3191396"/>
          </a:xfrm>
          <a:custGeom>
            <a:avLst/>
            <a:gdLst>
              <a:gd name="connsiteX0" fmla="*/ 5387008 w 5615608"/>
              <a:gd name="connsiteY0" fmla="*/ 208721 h 3667539"/>
              <a:gd name="connsiteX1" fmla="*/ 5387008 w 5615608"/>
              <a:gd name="connsiteY1" fmla="*/ 208721 h 3667539"/>
              <a:gd name="connsiteX2" fmla="*/ 5317434 w 5615608"/>
              <a:gd name="connsiteY2" fmla="*/ 149087 h 3667539"/>
              <a:gd name="connsiteX3" fmla="*/ 5257800 w 5615608"/>
              <a:gd name="connsiteY3" fmla="*/ 129208 h 3667539"/>
              <a:gd name="connsiteX4" fmla="*/ 5198165 w 5615608"/>
              <a:gd name="connsiteY4" fmla="*/ 99391 h 3667539"/>
              <a:gd name="connsiteX5" fmla="*/ 5068956 w 5615608"/>
              <a:gd name="connsiteY5" fmla="*/ 59634 h 3667539"/>
              <a:gd name="connsiteX6" fmla="*/ 4949687 w 5615608"/>
              <a:gd name="connsiteY6" fmla="*/ 19878 h 3667539"/>
              <a:gd name="connsiteX7" fmla="*/ 4870174 w 5615608"/>
              <a:gd name="connsiteY7" fmla="*/ 0 h 3667539"/>
              <a:gd name="connsiteX8" fmla="*/ 4750904 w 5615608"/>
              <a:gd name="connsiteY8" fmla="*/ 9939 h 3667539"/>
              <a:gd name="connsiteX9" fmla="*/ 4721087 w 5615608"/>
              <a:gd name="connsiteY9" fmla="*/ 19878 h 3667539"/>
              <a:gd name="connsiteX10" fmla="*/ 4641574 w 5615608"/>
              <a:gd name="connsiteY10" fmla="*/ 39756 h 3667539"/>
              <a:gd name="connsiteX11" fmla="*/ 4591878 w 5615608"/>
              <a:gd name="connsiteY11" fmla="*/ 59634 h 3667539"/>
              <a:gd name="connsiteX12" fmla="*/ 4492487 w 5615608"/>
              <a:gd name="connsiteY12" fmla="*/ 79513 h 3667539"/>
              <a:gd name="connsiteX13" fmla="*/ 4452730 w 5615608"/>
              <a:gd name="connsiteY13" fmla="*/ 99391 h 3667539"/>
              <a:gd name="connsiteX14" fmla="*/ 4373217 w 5615608"/>
              <a:gd name="connsiteY14" fmla="*/ 119269 h 3667539"/>
              <a:gd name="connsiteX15" fmla="*/ 4333460 w 5615608"/>
              <a:gd name="connsiteY15" fmla="*/ 139147 h 3667539"/>
              <a:gd name="connsiteX16" fmla="*/ 4303643 w 5615608"/>
              <a:gd name="connsiteY16" fmla="*/ 149087 h 3667539"/>
              <a:gd name="connsiteX17" fmla="*/ 4263887 w 5615608"/>
              <a:gd name="connsiteY17" fmla="*/ 168965 h 3667539"/>
              <a:gd name="connsiteX18" fmla="*/ 4174434 w 5615608"/>
              <a:gd name="connsiteY18" fmla="*/ 208721 h 3667539"/>
              <a:gd name="connsiteX19" fmla="*/ 4154556 w 5615608"/>
              <a:gd name="connsiteY19" fmla="*/ 228600 h 3667539"/>
              <a:gd name="connsiteX20" fmla="*/ 4114800 w 5615608"/>
              <a:gd name="connsiteY20" fmla="*/ 298174 h 3667539"/>
              <a:gd name="connsiteX21" fmla="*/ 4094921 w 5615608"/>
              <a:gd name="connsiteY21" fmla="*/ 327991 h 3667539"/>
              <a:gd name="connsiteX22" fmla="*/ 4025347 w 5615608"/>
              <a:gd name="connsiteY22" fmla="*/ 417443 h 3667539"/>
              <a:gd name="connsiteX23" fmla="*/ 3985591 w 5615608"/>
              <a:gd name="connsiteY23" fmla="*/ 477078 h 3667539"/>
              <a:gd name="connsiteX24" fmla="*/ 3975652 w 5615608"/>
              <a:gd name="connsiteY24" fmla="*/ 506895 h 3667539"/>
              <a:gd name="connsiteX25" fmla="*/ 3935895 w 5615608"/>
              <a:gd name="connsiteY25" fmla="*/ 566530 h 3667539"/>
              <a:gd name="connsiteX26" fmla="*/ 3925956 w 5615608"/>
              <a:gd name="connsiteY26" fmla="*/ 596347 h 3667539"/>
              <a:gd name="connsiteX27" fmla="*/ 3906078 w 5615608"/>
              <a:gd name="connsiteY27" fmla="*/ 626165 h 3667539"/>
              <a:gd name="connsiteX28" fmla="*/ 3896139 w 5615608"/>
              <a:gd name="connsiteY28" fmla="*/ 685800 h 3667539"/>
              <a:gd name="connsiteX29" fmla="*/ 3886200 w 5615608"/>
              <a:gd name="connsiteY29" fmla="*/ 725556 h 3667539"/>
              <a:gd name="connsiteX30" fmla="*/ 3856382 w 5615608"/>
              <a:gd name="connsiteY30" fmla="*/ 983974 h 3667539"/>
              <a:gd name="connsiteX31" fmla="*/ 3846443 w 5615608"/>
              <a:gd name="connsiteY31" fmla="*/ 1023730 h 3667539"/>
              <a:gd name="connsiteX32" fmla="*/ 3836504 w 5615608"/>
              <a:gd name="connsiteY32" fmla="*/ 1123121 h 3667539"/>
              <a:gd name="connsiteX33" fmla="*/ 3816626 w 5615608"/>
              <a:gd name="connsiteY33" fmla="*/ 1182756 h 3667539"/>
              <a:gd name="connsiteX34" fmla="*/ 3806687 w 5615608"/>
              <a:gd name="connsiteY34" fmla="*/ 1242391 h 3667539"/>
              <a:gd name="connsiteX35" fmla="*/ 3796747 w 5615608"/>
              <a:gd name="connsiteY35" fmla="*/ 1331843 h 3667539"/>
              <a:gd name="connsiteX36" fmla="*/ 3786808 w 5615608"/>
              <a:gd name="connsiteY36" fmla="*/ 1371600 h 3667539"/>
              <a:gd name="connsiteX37" fmla="*/ 3756991 w 5615608"/>
              <a:gd name="connsiteY37" fmla="*/ 1461052 h 3667539"/>
              <a:gd name="connsiteX38" fmla="*/ 3737113 w 5615608"/>
              <a:gd name="connsiteY38" fmla="*/ 1540565 h 3667539"/>
              <a:gd name="connsiteX39" fmla="*/ 3727174 w 5615608"/>
              <a:gd name="connsiteY39" fmla="*/ 1570382 h 3667539"/>
              <a:gd name="connsiteX40" fmla="*/ 3707295 w 5615608"/>
              <a:gd name="connsiteY40" fmla="*/ 1600200 h 3667539"/>
              <a:gd name="connsiteX41" fmla="*/ 3697356 w 5615608"/>
              <a:gd name="connsiteY41" fmla="*/ 1630017 h 3667539"/>
              <a:gd name="connsiteX42" fmla="*/ 3667539 w 5615608"/>
              <a:gd name="connsiteY42" fmla="*/ 1709530 h 3667539"/>
              <a:gd name="connsiteX43" fmla="*/ 3647660 w 5615608"/>
              <a:gd name="connsiteY43" fmla="*/ 1729408 h 3667539"/>
              <a:gd name="connsiteX44" fmla="*/ 3597965 w 5615608"/>
              <a:gd name="connsiteY44" fmla="*/ 1818861 h 3667539"/>
              <a:gd name="connsiteX45" fmla="*/ 3578087 w 5615608"/>
              <a:gd name="connsiteY45" fmla="*/ 1848678 h 3667539"/>
              <a:gd name="connsiteX46" fmla="*/ 3548269 w 5615608"/>
              <a:gd name="connsiteY46" fmla="*/ 1858617 h 3667539"/>
              <a:gd name="connsiteX47" fmla="*/ 3498574 w 5615608"/>
              <a:gd name="connsiteY47" fmla="*/ 1908313 h 3667539"/>
              <a:gd name="connsiteX48" fmla="*/ 3478695 w 5615608"/>
              <a:gd name="connsiteY48" fmla="*/ 1928191 h 3667539"/>
              <a:gd name="connsiteX49" fmla="*/ 3448878 w 5615608"/>
              <a:gd name="connsiteY49" fmla="*/ 1938130 h 3667539"/>
              <a:gd name="connsiteX50" fmla="*/ 3409121 w 5615608"/>
              <a:gd name="connsiteY50" fmla="*/ 1967947 h 3667539"/>
              <a:gd name="connsiteX51" fmla="*/ 3389243 w 5615608"/>
              <a:gd name="connsiteY51" fmla="*/ 1987826 h 3667539"/>
              <a:gd name="connsiteX52" fmla="*/ 3349487 w 5615608"/>
              <a:gd name="connsiteY52" fmla="*/ 2017643 h 3667539"/>
              <a:gd name="connsiteX53" fmla="*/ 3329608 w 5615608"/>
              <a:gd name="connsiteY53" fmla="*/ 2037521 h 3667539"/>
              <a:gd name="connsiteX54" fmla="*/ 3230217 w 5615608"/>
              <a:gd name="connsiteY54" fmla="*/ 2097156 h 3667539"/>
              <a:gd name="connsiteX55" fmla="*/ 3190460 w 5615608"/>
              <a:gd name="connsiteY55" fmla="*/ 2126974 h 3667539"/>
              <a:gd name="connsiteX56" fmla="*/ 3150704 w 5615608"/>
              <a:gd name="connsiteY56" fmla="*/ 2146852 h 3667539"/>
              <a:gd name="connsiteX57" fmla="*/ 3071191 w 5615608"/>
              <a:gd name="connsiteY57" fmla="*/ 2186608 h 3667539"/>
              <a:gd name="connsiteX58" fmla="*/ 3011556 w 5615608"/>
              <a:gd name="connsiteY58" fmla="*/ 2236304 h 3667539"/>
              <a:gd name="connsiteX59" fmla="*/ 2892287 w 5615608"/>
              <a:gd name="connsiteY59" fmla="*/ 2295939 h 3667539"/>
              <a:gd name="connsiteX60" fmla="*/ 2852530 w 5615608"/>
              <a:gd name="connsiteY60" fmla="*/ 2315817 h 3667539"/>
              <a:gd name="connsiteX61" fmla="*/ 2822713 w 5615608"/>
              <a:gd name="connsiteY61" fmla="*/ 2335695 h 3667539"/>
              <a:gd name="connsiteX62" fmla="*/ 2792895 w 5615608"/>
              <a:gd name="connsiteY62" fmla="*/ 2345634 h 3667539"/>
              <a:gd name="connsiteX63" fmla="*/ 2743200 w 5615608"/>
              <a:gd name="connsiteY63" fmla="*/ 2375452 h 3667539"/>
              <a:gd name="connsiteX64" fmla="*/ 2633869 w 5615608"/>
              <a:gd name="connsiteY64" fmla="*/ 2415208 h 3667539"/>
              <a:gd name="connsiteX65" fmla="*/ 2504660 w 5615608"/>
              <a:gd name="connsiteY65" fmla="*/ 2484782 h 3667539"/>
              <a:gd name="connsiteX66" fmla="*/ 2425147 w 5615608"/>
              <a:gd name="connsiteY66" fmla="*/ 2514600 h 3667539"/>
              <a:gd name="connsiteX67" fmla="*/ 2385391 w 5615608"/>
              <a:gd name="connsiteY67" fmla="*/ 2534478 h 3667539"/>
              <a:gd name="connsiteX68" fmla="*/ 2286000 w 5615608"/>
              <a:gd name="connsiteY68" fmla="*/ 2554356 h 3667539"/>
              <a:gd name="connsiteX69" fmla="*/ 1560443 w 5615608"/>
              <a:gd name="connsiteY69" fmla="*/ 2544417 h 3667539"/>
              <a:gd name="connsiteX70" fmla="*/ 1490869 w 5615608"/>
              <a:gd name="connsiteY70" fmla="*/ 2534478 h 3667539"/>
              <a:gd name="connsiteX71" fmla="*/ 1401417 w 5615608"/>
              <a:gd name="connsiteY71" fmla="*/ 2514600 h 3667539"/>
              <a:gd name="connsiteX72" fmla="*/ 1371600 w 5615608"/>
              <a:gd name="connsiteY72" fmla="*/ 2504661 h 3667539"/>
              <a:gd name="connsiteX73" fmla="*/ 1123121 w 5615608"/>
              <a:gd name="connsiteY73" fmla="*/ 2484782 h 3667539"/>
              <a:gd name="connsiteX74" fmla="*/ 1073426 w 5615608"/>
              <a:gd name="connsiteY74" fmla="*/ 2474843 h 3667539"/>
              <a:gd name="connsiteX75" fmla="*/ 934278 w 5615608"/>
              <a:gd name="connsiteY75" fmla="*/ 2454965 h 3667539"/>
              <a:gd name="connsiteX76" fmla="*/ 695739 w 5615608"/>
              <a:gd name="connsiteY76" fmla="*/ 2464904 h 3667539"/>
              <a:gd name="connsiteX77" fmla="*/ 665921 w 5615608"/>
              <a:gd name="connsiteY77" fmla="*/ 2474843 h 3667539"/>
              <a:gd name="connsiteX78" fmla="*/ 566530 w 5615608"/>
              <a:gd name="connsiteY78" fmla="*/ 2494721 h 3667539"/>
              <a:gd name="connsiteX79" fmla="*/ 487017 w 5615608"/>
              <a:gd name="connsiteY79" fmla="*/ 2514600 h 3667539"/>
              <a:gd name="connsiteX80" fmla="*/ 417443 w 5615608"/>
              <a:gd name="connsiteY80" fmla="*/ 2544417 h 3667539"/>
              <a:gd name="connsiteX81" fmla="*/ 387626 w 5615608"/>
              <a:gd name="connsiteY81" fmla="*/ 2564295 h 3667539"/>
              <a:gd name="connsiteX82" fmla="*/ 308113 w 5615608"/>
              <a:gd name="connsiteY82" fmla="*/ 2594113 h 3667539"/>
              <a:gd name="connsiteX83" fmla="*/ 228600 w 5615608"/>
              <a:gd name="connsiteY83" fmla="*/ 2643808 h 3667539"/>
              <a:gd name="connsiteX84" fmla="*/ 168965 w 5615608"/>
              <a:gd name="connsiteY84" fmla="*/ 2673626 h 3667539"/>
              <a:gd name="connsiteX85" fmla="*/ 149087 w 5615608"/>
              <a:gd name="connsiteY85" fmla="*/ 2703443 h 3667539"/>
              <a:gd name="connsiteX86" fmla="*/ 119269 w 5615608"/>
              <a:gd name="connsiteY86" fmla="*/ 2733261 h 3667539"/>
              <a:gd name="connsiteX87" fmla="*/ 99391 w 5615608"/>
              <a:gd name="connsiteY87" fmla="*/ 2792895 h 3667539"/>
              <a:gd name="connsiteX88" fmla="*/ 79513 w 5615608"/>
              <a:gd name="connsiteY88" fmla="*/ 2832652 h 3667539"/>
              <a:gd name="connsiteX89" fmla="*/ 59634 w 5615608"/>
              <a:gd name="connsiteY89" fmla="*/ 2892287 h 3667539"/>
              <a:gd name="connsiteX90" fmla="*/ 19878 w 5615608"/>
              <a:gd name="connsiteY90" fmla="*/ 3001617 h 3667539"/>
              <a:gd name="connsiteX91" fmla="*/ 0 w 5615608"/>
              <a:gd name="connsiteY91" fmla="*/ 3110947 h 3667539"/>
              <a:gd name="connsiteX92" fmla="*/ 9939 w 5615608"/>
              <a:gd name="connsiteY92" fmla="*/ 3269974 h 3667539"/>
              <a:gd name="connsiteX93" fmla="*/ 39756 w 5615608"/>
              <a:gd name="connsiteY93" fmla="*/ 3279913 h 3667539"/>
              <a:gd name="connsiteX94" fmla="*/ 69574 w 5615608"/>
              <a:gd name="connsiteY94" fmla="*/ 3299791 h 3667539"/>
              <a:gd name="connsiteX95" fmla="*/ 109330 w 5615608"/>
              <a:gd name="connsiteY95" fmla="*/ 3309730 h 3667539"/>
              <a:gd name="connsiteX96" fmla="*/ 178904 w 5615608"/>
              <a:gd name="connsiteY96" fmla="*/ 3349487 h 3667539"/>
              <a:gd name="connsiteX97" fmla="*/ 218660 w 5615608"/>
              <a:gd name="connsiteY97" fmla="*/ 3359426 h 3667539"/>
              <a:gd name="connsiteX98" fmla="*/ 298174 w 5615608"/>
              <a:gd name="connsiteY98" fmla="*/ 3409121 h 3667539"/>
              <a:gd name="connsiteX99" fmla="*/ 327991 w 5615608"/>
              <a:gd name="connsiteY99" fmla="*/ 3429000 h 3667539"/>
              <a:gd name="connsiteX100" fmla="*/ 357808 w 5615608"/>
              <a:gd name="connsiteY100" fmla="*/ 3438939 h 3667539"/>
              <a:gd name="connsiteX101" fmla="*/ 437321 w 5615608"/>
              <a:gd name="connsiteY101" fmla="*/ 3488634 h 3667539"/>
              <a:gd name="connsiteX102" fmla="*/ 457200 w 5615608"/>
              <a:gd name="connsiteY102" fmla="*/ 3508513 h 3667539"/>
              <a:gd name="connsiteX103" fmla="*/ 596347 w 5615608"/>
              <a:gd name="connsiteY103" fmla="*/ 3568147 h 3667539"/>
              <a:gd name="connsiteX104" fmla="*/ 636104 w 5615608"/>
              <a:gd name="connsiteY104" fmla="*/ 3588026 h 3667539"/>
              <a:gd name="connsiteX105" fmla="*/ 695739 w 5615608"/>
              <a:gd name="connsiteY105" fmla="*/ 3607904 h 3667539"/>
              <a:gd name="connsiteX106" fmla="*/ 775252 w 5615608"/>
              <a:gd name="connsiteY106" fmla="*/ 3637721 h 3667539"/>
              <a:gd name="connsiteX107" fmla="*/ 805069 w 5615608"/>
              <a:gd name="connsiteY107" fmla="*/ 3647661 h 3667539"/>
              <a:gd name="connsiteX108" fmla="*/ 1162878 w 5615608"/>
              <a:gd name="connsiteY108" fmla="*/ 3667539 h 3667539"/>
              <a:gd name="connsiteX109" fmla="*/ 2514600 w 5615608"/>
              <a:gd name="connsiteY109" fmla="*/ 3657600 h 3667539"/>
              <a:gd name="connsiteX110" fmla="*/ 2633869 w 5615608"/>
              <a:gd name="connsiteY110" fmla="*/ 3647661 h 3667539"/>
              <a:gd name="connsiteX111" fmla="*/ 2723321 w 5615608"/>
              <a:gd name="connsiteY111" fmla="*/ 3627782 h 3667539"/>
              <a:gd name="connsiteX112" fmla="*/ 2862469 w 5615608"/>
              <a:gd name="connsiteY112" fmla="*/ 3617843 h 3667539"/>
              <a:gd name="connsiteX113" fmla="*/ 3081130 w 5615608"/>
              <a:gd name="connsiteY113" fmla="*/ 3597965 h 3667539"/>
              <a:gd name="connsiteX114" fmla="*/ 3200400 w 5615608"/>
              <a:gd name="connsiteY114" fmla="*/ 3578087 h 3667539"/>
              <a:gd name="connsiteX115" fmla="*/ 3230217 w 5615608"/>
              <a:gd name="connsiteY115" fmla="*/ 3568147 h 3667539"/>
              <a:gd name="connsiteX116" fmla="*/ 3309730 w 5615608"/>
              <a:gd name="connsiteY116" fmla="*/ 3548269 h 3667539"/>
              <a:gd name="connsiteX117" fmla="*/ 3339547 w 5615608"/>
              <a:gd name="connsiteY117" fmla="*/ 3528391 h 3667539"/>
              <a:gd name="connsiteX118" fmla="*/ 3399182 w 5615608"/>
              <a:gd name="connsiteY118" fmla="*/ 3518452 h 3667539"/>
              <a:gd name="connsiteX119" fmla="*/ 3438939 w 5615608"/>
              <a:gd name="connsiteY119" fmla="*/ 3508513 h 3667539"/>
              <a:gd name="connsiteX120" fmla="*/ 3518452 w 5615608"/>
              <a:gd name="connsiteY120" fmla="*/ 3478695 h 3667539"/>
              <a:gd name="connsiteX121" fmla="*/ 3558208 w 5615608"/>
              <a:gd name="connsiteY121" fmla="*/ 3458817 h 3667539"/>
              <a:gd name="connsiteX122" fmla="*/ 3617843 w 5615608"/>
              <a:gd name="connsiteY122" fmla="*/ 3438939 h 3667539"/>
              <a:gd name="connsiteX123" fmla="*/ 3667539 w 5615608"/>
              <a:gd name="connsiteY123" fmla="*/ 3419061 h 3667539"/>
              <a:gd name="connsiteX124" fmla="*/ 3727174 w 5615608"/>
              <a:gd name="connsiteY124" fmla="*/ 3409121 h 3667539"/>
              <a:gd name="connsiteX125" fmla="*/ 3816626 w 5615608"/>
              <a:gd name="connsiteY125" fmla="*/ 3379304 h 3667539"/>
              <a:gd name="connsiteX126" fmla="*/ 3866321 w 5615608"/>
              <a:gd name="connsiteY126" fmla="*/ 3339547 h 3667539"/>
              <a:gd name="connsiteX127" fmla="*/ 3906078 w 5615608"/>
              <a:gd name="connsiteY127" fmla="*/ 3329608 h 3667539"/>
              <a:gd name="connsiteX128" fmla="*/ 3975652 w 5615608"/>
              <a:gd name="connsiteY128" fmla="*/ 3299791 h 3667539"/>
              <a:gd name="connsiteX129" fmla="*/ 4005469 w 5615608"/>
              <a:gd name="connsiteY129" fmla="*/ 3279913 h 3667539"/>
              <a:gd name="connsiteX130" fmla="*/ 4104860 w 5615608"/>
              <a:gd name="connsiteY130" fmla="*/ 3240156 h 3667539"/>
              <a:gd name="connsiteX131" fmla="*/ 4164495 w 5615608"/>
              <a:gd name="connsiteY131" fmla="*/ 3200400 h 3667539"/>
              <a:gd name="connsiteX132" fmla="*/ 4194313 w 5615608"/>
              <a:gd name="connsiteY132" fmla="*/ 3180521 h 3667539"/>
              <a:gd name="connsiteX133" fmla="*/ 4253947 w 5615608"/>
              <a:gd name="connsiteY133" fmla="*/ 3160643 h 3667539"/>
              <a:gd name="connsiteX134" fmla="*/ 4273826 w 5615608"/>
              <a:gd name="connsiteY134" fmla="*/ 3140765 h 3667539"/>
              <a:gd name="connsiteX135" fmla="*/ 4363278 w 5615608"/>
              <a:gd name="connsiteY135" fmla="*/ 3091069 h 3667539"/>
              <a:gd name="connsiteX136" fmla="*/ 4393095 w 5615608"/>
              <a:gd name="connsiteY136" fmla="*/ 3071191 h 3667539"/>
              <a:gd name="connsiteX137" fmla="*/ 4482547 w 5615608"/>
              <a:gd name="connsiteY137" fmla="*/ 3041374 h 3667539"/>
              <a:gd name="connsiteX138" fmla="*/ 4502426 w 5615608"/>
              <a:gd name="connsiteY138" fmla="*/ 3021495 h 3667539"/>
              <a:gd name="connsiteX139" fmla="*/ 4601817 w 5615608"/>
              <a:gd name="connsiteY139" fmla="*/ 2951921 h 3667539"/>
              <a:gd name="connsiteX140" fmla="*/ 4631634 w 5615608"/>
              <a:gd name="connsiteY140" fmla="*/ 2932043 h 3667539"/>
              <a:gd name="connsiteX141" fmla="*/ 4651513 w 5615608"/>
              <a:gd name="connsiteY141" fmla="*/ 2912165 h 3667539"/>
              <a:gd name="connsiteX142" fmla="*/ 4711147 w 5615608"/>
              <a:gd name="connsiteY142" fmla="*/ 2872408 h 3667539"/>
              <a:gd name="connsiteX143" fmla="*/ 4740965 w 5615608"/>
              <a:gd name="connsiteY143" fmla="*/ 2842591 h 3667539"/>
              <a:gd name="connsiteX144" fmla="*/ 4790660 w 5615608"/>
              <a:gd name="connsiteY144" fmla="*/ 2822713 h 3667539"/>
              <a:gd name="connsiteX145" fmla="*/ 4850295 w 5615608"/>
              <a:gd name="connsiteY145" fmla="*/ 2763078 h 3667539"/>
              <a:gd name="connsiteX146" fmla="*/ 4890052 w 5615608"/>
              <a:gd name="connsiteY146" fmla="*/ 2753139 h 3667539"/>
              <a:gd name="connsiteX147" fmla="*/ 4949687 w 5615608"/>
              <a:gd name="connsiteY147" fmla="*/ 2713382 h 3667539"/>
              <a:gd name="connsiteX148" fmla="*/ 4959626 w 5615608"/>
              <a:gd name="connsiteY148" fmla="*/ 2683565 h 3667539"/>
              <a:gd name="connsiteX149" fmla="*/ 5019260 w 5615608"/>
              <a:gd name="connsiteY149" fmla="*/ 2633869 h 3667539"/>
              <a:gd name="connsiteX150" fmla="*/ 5039139 w 5615608"/>
              <a:gd name="connsiteY150" fmla="*/ 2613991 h 3667539"/>
              <a:gd name="connsiteX151" fmla="*/ 5068956 w 5615608"/>
              <a:gd name="connsiteY151" fmla="*/ 2594113 h 3667539"/>
              <a:gd name="connsiteX152" fmla="*/ 5118652 w 5615608"/>
              <a:gd name="connsiteY152" fmla="*/ 2544417 h 3667539"/>
              <a:gd name="connsiteX153" fmla="*/ 5138530 w 5615608"/>
              <a:gd name="connsiteY153" fmla="*/ 2504661 h 3667539"/>
              <a:gd name="connsiteX154" fmla="*/ 5158408 w 5615608"/>
              <a:gd name="connsiteY154" fmla="*/ 2484782 h 3667539"/>
              <a:gd name="connsiteX155" fmla="*/ 5198165 w 5615608"/>
              <a:gd name="connsiteY155" fmla="*/ 2425147 h 3667539"/>
              <a:gd name="connsiteX156" fmla="*/ 5227982 w 5615608"/>
              <a:gd name="connsiteY156" fmla="*/ 2385391 h 3667539"/>
              <a:gd name="connsiteX157" fmla="*/ 5247860 w 5615608"/>
              <a:gd name="connsiteY157" fmla="*/ 2345634 h 3667539"/>
              <a:gd name="connsiteX158" fmla="*/ 5267739 w 5615608"/>
              <a:gd name="connsiteY158" fmla="*/ 2315817 h 3667539"/>
              <a:gd name="connsiteX159" fmla="*/ 5277678 w 5615608"/>
              <a:gd name="connsiteY159" fmla="*/ 2286000 h 3667539"/>
              <a:gd name="connsiteX160" fmla="*/ 5337313 w 5615608"/>
              <a:gd name="connsiteY160" fmla="*/ 2206487 h 3667539"/>
              <a:gd name="connsiteX161" fmla="*/ 5357191 w 5615608"/>
              <a:gd name="connsiteY161" fmla="*/ 2166730 h 3667539"/>
              <a:gd name="connsiteX162" fmla="*/ 5367130 w 5615608"/>
              <a:gd name="connsiteY162" fmla="*/ 2136913 h 3667539"/>
              <a:gd name="connsiteX163" fmla="*/ 5396947 w 5615608"/>
              <a:gd name="connsiteY163" fmla="*/ 2087217 h 3667539"/>
              <a:gd name="connsiteX164" fmla="*/ 5436704 w 5615608"/>
              <a:gd name="connsiteY164" fmla="*/ 2027582 h 3667539"/>
              <a:gd name="connsiteX165" fmla="*/ 5446643 w 5615608"/>
              <a:gd name="connsiteY165" fmla="*/ 1997765 h 3667539"/>
              <a:gd name="connsiteX166" fmla="*/ 5486400 w 5615608"/>
              <a:gd name="connsiteY166" fmla="*/ 1948069 h 3667539"/>
              <a:gd name="connsiteX167" fmla="*/ 5496339 w 5615608"/>
              <a:gd name="connsiteY167" fmla="*/ 1918252 h 3667539"/>
              <a:gd name="connsiteX168" fmla="*/ 5516217 w 5615608"/>
              <a:gd name="connsiteY168" fmla="*/ 1878495 h 3667539"/>
              <a:gd name="connsiteX169" fmla="*/ 5546034 w 5615608"/>
              <a:gd name="connsiteY169" fmla="*/ 1798982 h 3667539"/>
              <a:gd name="connsiteX170" fmla="*/ 5555974 w 5615608"/>
              <a:gd name="connsiteY170" fmla="*/ 1729408 h 3667539"/>
              <a:gd name="connsiteX171" fmla="*/ 5575852 w 5615608"/>
              <a:gd name="connsiteY171" fmla="*/ 1639956 h 3667539"/>
              <a:gd name="connsiteX172" fmla="*/ 5585791 w 5615608"/>
              <a:gd name="connsiteY172" fmla="*/ 1381539 h 3667539"/>
              <a:gd name="connsiteX173" fmla="*/ 5595730 w 5615608"/>
              <a:gd name="connsiteY173" fmla="*/ 1351721 h 3667539"/>
              <a:gd name="connsiteX174" fmla="*/ 5615608 w 5615608"/>
              <a:gd name="connsiteY174" fmla="*/ 1162878 h 3667539"/>
              <a:gd name="connsiteX175" fmla="*/ 5605669 w 5615608"/>
              <a:gd name="connsiteY175" fmla="*/ 755374 h 3667539"/>
              <a:gd name="connsiteX176" fmla="*/ 5585791 w 5615608"/>
              <a:gd name="connsiteY176" fmla="*/ 566530 h 3667539"/>
              <a:gd name="connsiteX177" fmla="*/ 5565913 w 5615608"/>
              <a:gd name="connsiteY177" fmla="*/ 427382 h 3667539"/>
              <a:gd name="connsiteX178" fmla="*/ 5546034 w 5615608"/>
              <a:gd name="connsiteY178" fmla="*/ 357808 h 3667539"/>
              <a:gd name="connsiteX179" fmla="*/ 5486400 w 5615608"/>
              <a:gd name="connsiteY179" fmla="*/ 278295 h 3667539"/>
              <a:gd name="connsiteX180" fmla="*/ 5436704 w 5615608"/>
              <a:gd name="connsiteY180" fmla="*/ 188843 h 3667539"/>
              <a:gd name="connsiteX181" fmla="*/ 5416826 w 5615608"/>
              <a:gd name="connsiteY181" fmla="*/ 159026 h 3667539"/>
              <a:gd name="connsiteX182" fmla="*/ 5367130 w 5615608"/>
              <a:gd name="connsiteY182" fmla="*/ 168965 h 3667539"/>
              <a:gd name="connsiteX183" fmla="*/ 5327374 w 5615608"/>
              <a:gd name="connsiteY183" fmla="*/ 178904 h 3667539"/>
              <a:gd name="connsiteX184" fmla="*/ 5387008 w 5615608"/>
              <a:gd name="connsiteY184" fmla="*/ 208721 h 366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615608" h="3667539">
                <a:moveTo>
                  <a:pt x="5387008" y="208721"/>
                </a:moveTo>
                <a:lnTo>
                  <a:pt x="5387008" y="208721"/>
                </a:lnTo>
                <a:cubicBezTo>
                  <a:pt x="5363817" y="188843"/>
                  <a:pt x="5343448" y="165095"/>
                  <a:pt x="5317434" y="149087"/>
                </a:cubicBezTo>
                <a:cubicBezTo>
                  <a:pt x="5299589" y="138105"/>
                  <a:pt x="5277142" y="137267"/>
                  <a:pt x="5257800" y="129208"/>
                </a:cubicBezTo>
                <a:cubicBezTo>
                  <a:pt x="5237285" y="120660"/>
                  <a:pt x="5218680" y="107939"/>
                  <a:pt x="5198165" y="99391"/>
                </a:cubicBezTo>
                <a:cubicBezTo>
                  <a:pt x="5160585" y="83733"/>
                  <a:pt x="5106951" y="71632"/>
                  <a:pt x="5068956" y="59634"/>
                </a:cubicBezTo>
                <a:cubicBezTo>
                  <a:pt x="5028994" y="47014"/>
                  <a:pt x="4990780" y="28096"/>
                  <a:pt x="4949687" y="19878"/>
                </a:cubicBezTo>
                <a:cubicBezTo>
                  <a:pt x="4889718" y="7884"/>
                  <a:pt x="4916017" y="15281"/>
                  <a:pt x="4870174" y="0"/>
                </a:cubicBezTo>
                <a:cubicBezTo>
                  <a:pt x="4830417" y="3313"/>
                  <a:pt x="4790449" y="4666"/>
                  <a:pt x="4750904" y="9939"/>
                </a:cubicBezTo>
                <a:cubicBezTo>
                  <a:pt x="4740519" y="11324"/>
                  <a:pt x="4731194" y="17121"/>
                  <a:pt x="4721087" y="19878"/>
                </a:cubicBezTo>
                <a:cubicBezTo>
                  <a:pt x="4694730" y="27066"/>
                  <a:pt x="4667686" y="31722"/>
                  <a:pt x="4641574" y="39756"/>
                </a:cubicBezTo>
                <a:cubicBezTo>
                  <a:pt x="4624522" y="45003"/>
                  <a:pt x="4609117" y="55037"/>
                  <a:pt x="4591878" y="59634"/>
                </a:cubicBezTo>
                <a:cubicBezTo>
                  <a:pt x="4559232" y="68340"/>
                  <a:pt x="4492487" y="79513"/>
                  <a:pt x="4492487" y="79513"/>
                </a:cubicBezTo>
                <a:cubicBezTo>
                  <a:pt x="4479235" y="86139"/>
                  <a:pt x="4466786" y="94706"/>
                  <a:pt x="4452730" y="99391"/>
                </a:cubicBezTo>
                <a:cubicBezTo>
                  <a:pt x="4382723" y="122726"/>
                  <a:pt x="4425285" y="96954"/>
                  <a:pt x="4373217" y="119269"/>
                </a:cubicBezTo>
                <a:cubicBezTo>
                  <a:pt x="4359598" y="125105"/>
                  <a:pt x="4347078" y="133310"/>
                  <a:pt x="4333460" y="139147"/>
                </a:cubicBezTo>
                <a:cubicBezTo>
                  <a:pt x="4323830" y="143274"/>
                  <a:pt x="4313273" y="144960"/>
                  <a:pt x="4303643" y="149087"/>
                </a:cubicBezTo>
                <a:cubicBezTo>
                  <a:pt x="4290025" y="154924"/>
                  <a:pt x="4277644" y="163462"/>
                  <a:pt x="4263887" y="168965"/>
                </a:cubicBezTo>
                <a:cubicBezTo>
                  <a:pt x="4208725" y="191030"/>
                  <a:pt x="4212676" y="178127"/>
                  <a:pt x="4174434" y="208721"/>
                </a:cubicBezTo>
                <a:cubicBezTo>
                  <a:pt x="4167117" y="214575"/>
                  <a:pt x="4161182" y="221974"/>
                  <a:pt x="4154556" y="228600"/>
                </a:cubicBezTo>
                <a:cubicBezTo>
                  <a:pt x="4138428" y="276985"/>
                  <a:pt x="4152406" y="245526"/>
                  <a:pt x="4114800" y="298174"/>
                </a:cubicBezTo>
                <a:cubicBezTo>
                  <a:pt x="4107857" y="307894"/>
                  <a:pt x="4102088" y="318435"/>
                  <a:pt x="4094921" y="327991"/>
                </a:cubicBezTo>
                <a:cubicBezTo>
                  <a:pt x="4072256" y="358210"/>
                  <a:pt x="4046300" y="386013"/>
                  <a:pt x="4025347" y="417443"/>
                </a:cubicBezTo>
                <a:cubicBezTo>
                  <a:pt x="4012095" y="437321"/>
                  <a:pt x="3997193" y="456194"/>
                  <a:pt x="3985591" y="477078"/>
                </a:cubicBezTo>
                <a:cubicBezTo>
                  <a:pt x="3980503" y="486236"/>
                  <a:pt x="3980740" y="497737"/>
                  <a:pt x="3975652" y="506895"/>
                </a:cubicBezTo>
                <a:cubicBezTo>
                  <a:pt x="3964050" y="527779"/>
                  <a:pt x="3935895" y="566530"/>
                  <a:pt x="3935895" y="566530"/>
                </a:cubicBezTo>
                <a:cubicBezTo>
                  <a:pt x="3932582" y="576469"/>
                  <a:pt x="3930641" y="586976"/>
                  <a:pt x="3925956" y="596347"/>
                </a:cubicBezTo>
                <a:cubicBezTo>
                  <a:pt x="3920614" y="607031"/>
                  <a:pt x="3909855" y="614833"/>
                  <a:pt x="3906078" y="626165"/>
                </a:cubicBezTo>
                <a:cubicBezTo>
                  <a:pt x="3899705" y="645283"/>
                  <a:pt x="3900091" y="666039"/>
                  <a:pt x="3896139" y="685800"/>
                </a:cubicBezTo>
                <a:cubicBezTo>
                  <a:pt x="3893460" y="699195"/>
                  <a:pt x="3889513" y="712304"/>
                  <a:pt x="3886200" y="725556"/>
                </a:cubicBezTo>
                <a:cubicBezTo>
                  <a:pt x="3879002" y="811922"/>
                  <a:pt x="3873419" y="898787"/>
                  <a:pt x="3856382" y="983974"/>
                </a:cubicBezTo>
                <a:cubicBezTo>
                  <a:pt x="3853703" y="997369"/>
                  <a:pt x="3849756" y="1010478"/>
                  <a:pt x="3846443" y="1023730"/>
                </a:cubicBezTo>
                <a:cubicBezTo>
                  <a:pt x="3843130" y="1056860"/>
                  <a:pt x="3842640" y="1090396"/>
                  <a:pt x="3836504" y="1123121"/>
                </a:cubicBezTo>
                <a:cubicBezTo>
                  <a:pt x="3832643" y="1143716"/>
                  <a:pt x="3816626" y="1182756"/>
                  <a:pt x="3816626" y="1182756"/>
                </a:cubicBezTo>
                <a:cubicBezTo>
                  <a:pt x="3813313" y="1202634"/>
                  <a:pt x="3809351" y="1222415"/>
                  <a:pt x="3806687" y="1242391"/>
                </a:cubicBezTo>
                <a:cubicBezTo>
                  <a:pt x="3802722" y="1272129"/>
                  <a:pt x="3801309" y="1302191"/>
                  <a:pt x="3796747" y="1331843"/>
                </a:cubicBezTo>
                <a:cubicBezTo>
                  <a:pt x="3794670" y="1345344"/>
                  <a:pt x="3789487" y="1358205"/>
                  <a:pt x="3786808" y="1371600"/>
                </a:cubicBezTo>
                <a:cubicBezTo>
                  <a:pt x="3771505" y="1448118"/>
                  <a:pt x="3790063" y="1411442"/>
                  <a:pt x="3756991" y="1461052"/>
                </a:cubicBezTo>
                <a:cubicBezTo>
                  <a:pt x="3750365" y="1487556"/>
                  <a:pt x="3745752" y="1514647"/>
                  <a:pt x="3737113" y="1540565"/>
                </a:cubicBezTo>
                <a:cubicBezTo>
                  <a:pt x="3733800" y="1550504"/>
                  <a:pt x="3731859" y="1561011"/>
                  <a:pt x="3727174" y="1570382"/>
                </a:cubicBezTo>
                <a:cubicBezTo>
                  <a:pt x="3721832" y="1581066"/>
                  <a:pt x="3713921" y="1590261"/>
                  <a:pt x="3707295" y="1600200"/>
                </a:cubicBezTo>
                <a:cubicBezTo>
                  <a:pt x="3703982" y="1610139"/>
                  <a:pt x="3700234" y="1619943"/>
                  <a:pt x="3697356" y="1630017"/>
                </a:cubicBezTo>
                <a:cubicBezTo>
                  <a:pt x="3686430" y="1668257"/>
                  <a:pt x="3690699" y="1674791"/>
                  <a:pt x="3667539" y="1709530"/>
                </a:cubicBezTo>
                <a:cubicBezTo>
                  <a:pt x="3662341" y="1717327"/>
                  <a:pt x="3654286" y="1722782"/>
                  <a:pt x="3647660" y="1729408"/>
                </a:cubicBezTo>
                <a:cubicBezTo>
                  <a:pt x="3630166" y="1781890"/>
                  <a:pt x="3643532" y="1750509"/>
                  <a:pt x="3597965" y="1818861"/>
                </a:cubicBezTo>
                <a:cubicBezTo>
                  <a:pt x="3591339" y="1828800"/>
                  <a:pt x="3589419" y="1844901"/>
                  <a:pt x="3578087" y="1848678"/>
                </a:cubicBezTo>
                <a:lnTo>
                  <a:pt x="3548269" y="1858617"/>
                </a:lnTo>
                <a:lnTo>
                  <a:pt x="3498574" y="1908313"/>
                </a:lnTo>
                <a:cubicBezTo>
                  <a:pt x="3491948" y="1914939"/>
                  <a:pt x="3487585" y="1925228"/>
                  <a:pt x="3478695" y="1928191"/>
                </a:cubicBezTo>
                <a:lnTo>
                  <a:pt x="3448878" y="1938130"/>
                </a:lnTo>
                <a:cubicBezTo>
                  <a:pt x="3435626" y="1948069"/>
                  <a:pt x="3421847" y="1957342"/>
                  <a:pt x="3409121" y="1967947"/>
                </a:cubicBezTo>
                <a:cubicBezTo>
                  <a:pt x="3401922" y="1973946"/>
                  <a:pt x="3396442" y="1981827"/>
                  <a:pt x="3389243" y="1987826"/>
                </a:cubicBezTo>
                <a:cubicBezTo>
                  <a:pt x="3376518" y="1998431"/>
                  <a:pt x="3362213" y="2007038"/>
                  <a:pt x="3349487" y="2017643"/>
                </a:cubicBezTo>
                <a:cubicBezTo>
                  <a:pt x="3342288" y="2023642"/>
                  <a:pt x="3337105" y="2031898"/>
                  <a:pt x="3329608" y="2037521"/>
                </a:cubicBezTo>
                <a:cubicBezTo>
                  <a:pt x="3207047" y="2129442"/>
                  <a:pt x="3322723" y="2039340"/>
                  <a:pt x="3230217" y="2097156"/>
                </a:cubicBezTo>
                <a:cubicBezTo>
                  <a:pt x="3216169" y="2105936"/>
                  <a:pt x="3204507" y="2118194"/>
                  <a:pt x="3190460" y="2126974"/>
                </a:cubicBezTo>
                <a:cubicBezTo>
                  <a:pt x="3177896" y="2134827"/>
                  <a:pt x="3163568" y="2139501"/>
                  <a:pt x="3150704" y="2146852"/>
                </a:cubicBezTo>
                <a:cubicBezTo>
                  <a:pt x="3081231" y="2186551"/>
                  <a:pt x="3169036" y="2147471"/>
                  <a:pt x="3071191" y="2186608"/>
                </a:cubicBezTo>
                <a:cubicBezTo>
                  <a:pt x="3050290" y="2207510"/>
                  <a:pt x="3039913" y="2219763"/>
                  <a:pt x="3011556" y="2236304"/>
                </a:cubicBezTo>
                <a:lnTo>
                  <a:pt x="2892287" y="2295939"/>
                </a:lnTo>
                <a:cubicBezTo>
                  <a:pt x="2879035" y="2302565"/>
                  <a:pt x="2864858" y="2307598"/>
                  <a:pt x="2852530" y="2315817"/>
                </a:cubicBezTo>
                <a:cubicBezTo>
                  <a:pt x="2842591" y="2322443"/>
                  <a:pt x="2833397" y="2330353"/>
                  <a:pt x="2822713" y="2335695"/>
                </a:cubicBezTo>
                <a:cubicBezTo>
                  <a:pt x="2813342" y="2340380"/>
                  <a:pt x="2802266" y="2340949"/>
                  <a:pt x="2792895" y="2345634"/>
                </a:cubicBezTo>
                <a:cubicBezTo>
                  <a:pt x="2775616" y="2354273"/>
                  <a:pt x="2760479" y="2366813"/>
                  <a:pt x="2743200" y="2375452"/>
                </a:cubicBezTo>
                <a:cubicBezTo>
                  <a:pt x="2715542" y="2389281"/>
                  <a:pt x="2661698" y="2405932"/>
                  <a:pt x="2633869" y="2415208"/>
                </a:cubicBezTo>
                <a:cubicBezTo>
                  <a:pt x="2573230" y="2455636"/>
                  <a:pt x="2614743" y="2429741"/>
                  <a:pt x="2504660" y="2484782"/>
                </a:cubicBezTo>
                <a:cubicBezTo>
                  <a:pt x="2452681" y="2510772"/>
                  <a:pt x="2479283" y="2501066"/>
                  <a:pt x="2425147" y="2514600"/>
                </a:cubicBezTo>
                <a:cubicBezTo>
                  <a:pt x="2411895" y="2521226"/>
                  <a:pt x="2399264" y="2529276"/>
                  <a:pt x="2385391" y="2534478"/>
                </a:cubicBezTo>
                <a:cubicBezTo>
                  <a:pt x="2361669" y="2543374"/>
                  <a:pt x="2306610" y="2550921"/>
                  <a:pt x="2286000" y="2554356"/>
                </a:cubicBezTo>
                <a:lnTo>
                  <a:pt x="1560443" y="2544417"/>
                </a:lnTo>
                <a:cubicBezTo>
                  <a:pt x="1537024" y="2543832"/>
                  <a:pt x="1513977" y="2538329"/>
                  <a:pt x="1490869" y="2534478"/>
                </a:cubicBezTo>
                <a:cubicBezTo>
                  <a:pt x="1466277" y="2530379"/>
                  <a:pt x="1426432" y="2521747"/>
                  <a:pt x="1401417" y="2514600"/>
                </a:cubicBezTo>
                <a:cubicBezTo>
                  <a:pt x="1391343" y="2511722"/>
                  <a:pt x="1381827" y="2506934"/>
                  <a:pt x="1371600" y="2504661"/>
                </a:cubicBezTo>
                <a:cubicBezTo>
                  <a:pt x="1289686" y="2486457"/>
                  <a:pt x="1207293" y="2489212"/>
                  <a:pt x="1123121" y="2484782"/>
                </a:cubicBezTo>
                <a:cubicBezTo>
                  <a:pt x="1106556" y="2481469"/>
                  <a:pt x="1090149" y="2477232"/>
                  <a:pt x="1073426" y="2474843"/>
                </a:cubicBezTo>
                <a:cubicBezTo>
                  <a:pt x="908157" y="2451233"/>
                  <a:pt x="1046630" y="2477435"/>
                  <a:pt x="934278" y="2454965"/>
                </a:cubicBezTo>
                <a:cubicBezTo>
                  <a:pt x="854765" y="2458278"/>
                  <a:pt x="775104" y="2459025"/>
                  <a:pt x="695739" y="2464904"/>
                </a:cubicBezTo>
                <a:cubicBezTo>
                  <a:pt x="685291" y="2465678"/>
                  <a:pt x="676130" y="2472487"/>
                  <a:pt x="665921" y="2474843"/>
                </a:cubicBezTo>
                <a:cubicBezTo>
                  <a:pt x="633000" y="2482440"/>
                  <a:pt x="598582" y="2484036"/>
                  <a:pt x="566530" y="2494721"/>
                </a:cubicBezTo>
                <a:cubicBezTo>
                  <a:pt x="520687" y="2510004"/>
                  <a:pt x="546986" y="2502606"/>
                  <a:pt x="487017" y="2514600"/>
                </a:cubicBezTo>
                <a:cubicBezTo>
                  <a:pt x="412160" y="2564504"/>
                  <a:pt x="507297" y="2505909"/>
                  <a:pt x="417443" y="2544417"/>
                </a:cubicBezTo>
                <a:cubicBezTo>
                  <a:pt x="406464" y="2549122"/>
                  <a:pt x="398310" y="2558953"/>
                  <a:pt x="387626" y="2564295"/>
                </a:cubicBezTo>
                <a:cubicBezTo>
                  <a:pt x="363853" y="2576182"/>
                  <a:pt x="333922" y="2585510"/>
                  <a:pt x="308113" y="2594113"/>
                </a:cubicBezTo>
                <a:cubicBezTo>
                  <a:pt x="232091" y="2651128"/>
                  <a:pt x="305006" y="2600147"/>
                  <a:pt x="228600" y="2643808"/>
                </a:cubicBezTo>
                <a:cubicBezTo>
                  <a:pt x="174651" y="2674637"/>
                  <a:pt x="223633" y="2655403"/>
                  <a:pt x="168965" y="2673626"/>
                </a:cubicBezTo>
                <a:cubicBezTo>
                  <a:pt x="162339" y="2683565"/>
                  <a:pt x="156734" y="2694266"/>
                  <a:pt x="149087" y="2703443"/>
                </a:cubicBezTo>
                <a:cubicBezTo>
                  <a:pt x="140088" y="2714241"/>
                  <a:pt x="126095" y="2720974"/>
                  <a:pt x="119269" y="2733261"/>
                </a:cubicBezTo>
                <a:cubicBezTo>
                  <a:pt x="109093" y="2751577"/>
                  <a:pt x="107173" y="2773440"/>
                  <a:pt x="99391" y="2792895"/>
                </a:cubicBezTo>
                <a:cubicBezTo>
                  <a:pt x="93888" y="2806652"/>
                  <a:pt x="85016" y="2818895"/>
                  <a:pt x="79513" y="2832652"/>
                </a:cubicBezTo>
                <a:cubicBezTo>
                  <a:pt x="71731" y="2852107"/>
                  <a:pt x="66795" y="2872595"/>
                  <a:pt x="59634" y="2892287"/>
                </a:cubicBezTo>
                <a:cubicBezTo>
                  <a:pt x="43826" y="2935759"/>
                  <a:pt x="31478" y="2955214"/>
                  <a:pt x="19878" y="3001617"/>
                </a:cubicBezTo>
                <a:cubicBezTo>
                  <a:pt x="4257" y="3064101"/>
                  <a:pt x="11871" y="3027851"/>
                  <a:pt x="0" y="3110947"/>
                </a:cubicBezTo>
                <a:cubicBezTo>
                  <a:pt x="3313" y="3163956"/>
                  <a:pt x="-2226" y="3218273"/>
                  <a:pt x="9939" y="3269974"/>
                </a:cubicBezTo>
                <a:cubicBezTo>
                  <a:pt x="12339" y="3280172"/>
                  <a:pt x="30385" y="3275228"/>
                  <a:pt x="39756" y="3279913"/>
                </a:cubicBezTo>
                <a:cubicBezTo>
                  <a:pt x="50440" y="3285255"/>
                  <a:pt x="58594" y="3295086"/>
                  <a:pt x="69574" y="3299791"/>
                </a:cubicBezTo>
                <a:cubicBezTo>
                  <a:pt x="82129" y="3305172"/>
                  <a:pt x="96540" y="3304934"/>
                  <a:pt x="109330" y="3309730"/>
                </a:cubicBezTo>
                <a:cubicBezTo>
                  <a:pt x="274391" y="3371627"/>
                  <a:pt x="44350" y="3291819"/>
                  <a:pt x="178904" y="3349487"/>
                </a:cubicBezTo>
                <a:cubicBezTo>
                  <a:pt x="191459" y="3354868"/>
                  <a:pt x="205408" y="3356113"/>
                  <a:pt x="218660" y="3359426"/>
                </a:cubicBezTo>
                <a:cubicBezTo>
                  <a:pt x="245165" y="3375991"/>
                  <a:pt x="272168" y="3391783"/>
                  <a:pt x="298174" y="3409121"/>
                </a:cubicBezTo>
                <a:cubicBezTo>
                  <a:pt x="308113" y="3415747"/>
                  <a:pt x="317307" y="3423658"/>
                  <a:pt x="327991" y="3429000"/>
                </a:cubicBezTo>
                <a:cubicBezTo>
                  <a:pt x="337362" y="3433685"/>
                  <a:pt x="347869" y="3435626"/>
                  <a:pt x="357808" y="3438939"/>
                </a:cubicBezTo>
                <a:cubicBezTo>
                  <a:pt x="550541" y="3593122"/>
                  <a:pt x="320779" y="3418708"/>
                  <a:pt x="437321" y="3488634"/>
                </a:cubicBezTo>
                <a:cubicBezTo>
                  <a:pt x="445357" y="3493455"/>
                  <a:pt x="449403" y="3503315"/>
                  <a:pt x="457200" y="3508513"/>
                </a:cubicBezTo>
                <a:cubicBezTo>
                  <a:pt x="485389" y="3527306"/>
                  <a:pt x="587919" y="3563933"/>
                  <a:pt x="596347" y="3568147"/>
                </a:cubicBezTo>
                <a:cubicBezTo>
                  <a:pt x="609599" y="3574773"/>
                  <a:pt x="622347" y="3582523"/>
                  <a:pt x="636104" y="3588026"/>
                </a:cubicBezTo>
                <a:cubicBezTo>
                  <a:pt x="655559" y="3595808"/>
                  <a:pt x="676998" y="3598533"/>
                  <a:pt x="695739" y="3607904"/>
                </a:cubicBezTo>
                <a:cubicBezTo>
                  <a:pt x="757503" y="3638786"/>
                  <a:pt x="712095" y="3619675"/>
                  <a:pt x="775252" y="3637721"/>
                </a:cubicBezTo>
                <a:cubicBezTo>
                  <a:pt x="785326" y="3640599"/>
                  <a:pt x="794650" y="3646564"/>
                  <a:pt x="805069" y="3647661"/>
                </a:cubicBezTo>
                <a:cubicBezTo>
                  <a:pt x="856012" y="3653024"/>
                  <a:pt x="1128770" y="3665834"/>
                  <a:pt x="1162878" y="3667539"/>
                </a:cubicBezTo>
                <a:lnTo>
                  <a:pt x="2514600" y="3657600"/>
                </a:lnTo>
                <a:cubicBezTo>
                  <a:pt x="2554490" y="3657061"/>
                  <a:pt x="2594325" y="3652934"/>
                  <a:pt x="2633869" y="3647661"/>
                </a:cubicBezTo>
                <a:cubicBezTo>
                  <a:pt x="2903653" y="3611688"/>
                  <a:pt x="2228560" y="3677258"/>
                  <a:pt x="2723321" y="3627782"/>
                </a:cubicBezTo>
                <a:cubicBezTo>
                  <a:pt x="2769591" y="3623155"/>
                  <a:pt x="2816129" y="3621705"/>
                  <a:pt x="2862469" y="3617843"/>
                </a:cubicBezTo>
                <a:lnTo>
                  <a:pt x="3081130" y="3597965"/>
                </a:lnTo>
                <a:cubicBezTo>
                  <a:pt x="3151035" y="3574663"/>
                  <a:pt x="3067240" y="3600281"/>
                  <a:pt x="3200400" y="3578087"/>
                </a:cubicBezTo>
                <a:cubicBezTo>
                  <a:pt x="3210734" y="3576365"/>
                  <a:pt x="3220109" y="3570904"/>
                  <a:pt x="3230217" y="3568147"/>
                </a:cubicBezTo>
                <a:cubicBezTo>
                  <a:pt x="3256574" y="3560958"/>
                  <a:pt x="3309730" y="3548269"/>
                  <a:pt x="3309730" y="3548269"/>
                </a:cubicBezTo>
                <a:cubicBezTo>
                  <a:pt x="3319669" y="3541643"/>
                  <a:pt x="3328215" y="3532168"/>
                  <a:pt x="3339547" y="3528391"/>
                </a:cubicBezTo>
                <a:cubicBezTo>
                  <a:pt x="3358665" y="3522018"/>
                  <a:pt x="3379421" y="3522404"/>
                  <a:pt x="3399182" y="3518452"/>
                </a:cubicBezTo>
                <a:cubicBezTo>
                  <a:pt x="3412577" y="3515773"/>
                  <a:pt x="3425687" y="3511826"/>
                  <a:pt x="3438939" y="3508513"/>
                </a:cubicBezTo>
                <a:cubicBezTo>
                  <a:pt x="3549612" y="3453174"/>
                  <a:pt x="3410202" y="3519288"/>
                  <a:pt x="3518452" y="3478695"/>
                </a:cubicBezTo>
                <a:cubicBezTo>
                  <a:pt x="3532325" y="3473493"/>
                  <a:pt x="3544451" y="3464320"/>
                  <a:pt x="3558208" y="3458817"/>
                </a:cubicBezTo>
                <a:cubicBezTo>
                  <a:pt x="3577663" y="3451035"/>
                  <a:pt x="3598151" y="3446100"/>
                  <a:pt x="3617843" y="3438939"/>
                </a:cubicBezTo>
                <a:cubicBezTo>
                  <a:pt x="3634610" y="3432842"/>
                  <a:pt x="3650326" y="3423755"/>
                  <a:pt x="3667539" y="3419061"/>
                </a:cubicBezTo>
                <a:cubicBezTo>
                  <a:pt x="3686981" y="3413758"/>
                  <a:pt x="3707296" y="3412434"/>
                  <a:pt x="3727174" y="3409121"/>
                </a:cubicBezTo>
                <a:cubicBezTo>
                  <a:pt x="3860895" y="3342260"/>
                  <a:pt x="3662491" y="3437104"/>
                  <a:pt x="3816626" y="3379304"/>
                </a:cubicBezTo>
                <a:cubicBezTo>
                  <a:pt x="3910901" y="3343951"/>
                  <a:pt x="3793547" y="3375935"/>
                  <a:pt x="3866321" y="3339547"/>
                </a:cubicBezTo>
                <a:cubicBezTo>
                  <a:pt x="3878539" y="3333438"/>
                  <a:pt x="3892826" y="3332921"/>
                  <a:pt x="3906078" y="3329608"/>
                </a:cubicBezTo>
                <a:cubicBezTo>
                  <a:pt x="3980935" y="3279704"/>
                  <a:pt x="3885798" y="3338299"/>
                  <a:pt x="3975652" y="3299791"/>
                </a:cubicBezTo>
                <a:cubicBezTo>
                  <a:pt x="3986631" y="3295086"/>
                  <a:pt x="3994623" y="3284919"/>
                  <a:pt x="4005469" y="3279913"/>
                </a:cubicBezTo>
                <a:cubicBezTo>
                  <a:pt x="4037867" y="3264960"/>
                  <a:pt x="4104860" y="3240156"/>
                  <a:pt x="4104860" y="3240156"/>
                </a:cubicBezTo>
                <a:cubicBezTo>
                  <a:pt x="4140291" y="3204727"/>
                  <a:pt x="4108333" y="3232493"/>
                  <a:pt x="4164495" y="3200400"/>
                </a:cubicBezTo>
                <a:cubicBezTo>
                  <a:pt x="4174867" y="3194473"/>
                  <a:pt x="4183397" y="3185373"/>
                  <a:pt x="4194313" y="3180521"/>
                </a:cubicBezTo>
                <a:cubicBezTo>
                  <a:pt x="4213460" y="3172011"/>
                  <a:pt x="4253947" y="3160643"/>
                  <a:pt x="4253947" y="3160643"/>
                </a:cubicBezTo>
                <a:cubicBezTo>
                  <a:pt x="4260573" y="3154017"/>
                  <a:pt x="4266509" y="3146619"/>
                  <a:pt x="4273826" y="3140765"/>
                </a:cubicBezTo>
                <a:cubicBezTo>
                  <a:pt x="4304375" y="3116326"/>
                  <a:pt x="4326002" y="3111778"/>
                  <a:pt x="4363278" y="3091069"/>
                </a:cubicBezTo>
                <a:cubicBezTo>
                  <a:pt x="4373720" y="3085268"/>
                  <a:pt x="4382411" y="3076533"/>
                  <a:pt x="4393095" y="3071191"/>
                </a:cubicBezTo>
                <a:cubicBezTo>
                  <a:pt x="4430521" y="3052478"/>
                  <a:pt x="4444587" y="3050864"/>
                  <a:pt x="4482547" y="3041374"/>
                </a:cubicBezTo>
                <a:cubicBezTo>
                  <a:pt x="4489173" y="3034748"/>
                  <a:pt x="4495227" y="3027494"/>
                  <a:pt x="4502426" y="3021495"/>
                </a:cubicBezTo>
                <a:cubicBezTo>
                  <a:pt x="4531859" y="2996968"/>
                  <a:pt x="4570853" y="2972564"/>
                  <a:pt x="4601817" y="2951921"/>
                </a:cubicBezTo>
                <a:cubicBezTo>
                  <a:pt x="4611756" y="2945295"/>
                  <a:pt x="4623187" y="2940489"/>
                  <a:pt x="4631634" y="2932043"/>
                </a:cubicBezTo>
                <a:cubicBezTo>
                  <a:pt x="4638260" y="2925417"/>
                  <a:pt x="4644016" y="2917788"/>
                  <a:pt x="4651513" y="2912165"/>
                </a:cubicBezTo>
                <a:cubicBezTo>
                  <a:pt x="4670625" y="2897831"/>
                  <a:pt x="4694254" y="2889301"/>
                  <a:pt x="4711147" y="2872408"/>
                </a:cubicBezTo>
                <a:cubicBezTo>
                  <a:pt x="4721086" y="2862469"/>
                  <a:pt x="4729045" y="2850041"/>
                  <a:pt x="4740965" y="2842591"/>
                </a:cubicBezTo>
                <a:cubicBezTo>
                  <a:pt x="4756094" y="2833135"/>
                  <a:pt x="4774703" y="2830692"/>
                  <a:pt x="4790660" y="2822713"/>
                </a:cubicBezTo>
                <a:cubicBezTo>
                  <a:pt x="4877402" y="2779342"/>
                  <a:pt x="4753487" y="2832225"/>
                  <a:pt x="4850295" y="2763078"/>
                </a:cubicBezTo>
                <a:cubicBezTo>
                  <a:pt x="4861411" y="2755138"/>
                  <a:pt x="4876800" y="2756452"/>
                  <a:pt x="4890052" y="2753139"/>
                </a:cubicBezTo>
                <a:cubicBezTo>
                  <a:pt x="4952782" y="2659041"/>
                  <a:pt x="4858003" y="2786728"/>
                  <a:pt x="4949687" y="2713382"/>
                </a:cubicBezTo>
                <a:cubicBezTo>
                  <a:pt x="4957868" y="2706837"/>
                  <a:pt x="4953815" y="2692282"/>
                  <a:pt x="4959626" y="2683565"/>
                </a:cubicBezTo>
                <a:cubicBezTo>
                  <a:pt x="4979863" y="2653209"/>
                  <a:pt x="4993067" y="2654823"/>
                  <a:pt x="5019260" y="2633869"/>
                </a:cubicBezTo>
                <a:cubicBezTo>
                  <a:pt x="5026577" y="2628015"/>
                  <a:pt x="5031822" y="2619845"/>
                  <a:pt x="5039139" y="2613991"/>
                </a:cubicBezTo>
                <a:cubicBezTo>
                  <a:pt x="5048467" y="2606529"/>
                  <a:pt x="5059966" y="2601979"/>
                  <a:pt x="5068956" y="2594113"/>
                </a:cubicBezTo>
                <a:cubicBezTo>
                  <a:pt x="5086587" y="2578686"/>
                  <a:pt x="5118652" y="2544417"/>
                  <a:pt x="5118652" y="2544417"/>
                </a:cubicBezTo>
                <a:cubicBezTo>
                  <a:pt x="5125278" y="2531165"/>
                  <a:pt x="5130312" y="2516989"/>
                  <a:pt x="5138530" y="2504661"/>
                </a:cubicBezTo>
                <a:cubicBezTo>
                  <a:pt x="5143728" y="2496864"/>
                  <a:pt x="5152786" y="2492279"/>
                  <a:pt x="5158408" y="2484782"/>
                </a:cubicBezTo>
                <a:cubicBezTo>
                  <a:pt x="5172742" y="2465669"/>
                  <a:pt x="5183830" y="2444260"/>
                  <a:pt x="5198165" y="2425147"/>
                </a:cubicBezTo>
                <a:cubicBezTo>
                  <a:pt x="5208104" y="2411895"/>
                  <a:pt x="5219203" y="2399438"/>
                  <a:pt x="5227982" y="2385391"/>
                </a:cubicBezTo>
                <a:cubicBezTo>
                  <a:pt x="5235835" y="2372827"/>
                  <a:pt x="5240509" y="2358498"/>
                  <a:pt x="5247860" y="2345634"/>
                </a:cubicBezTo>
                <a:cubicBezTo>
                  <a:pt x="5253787" y="2335263"/>
                  <a:pt x="5261113" y="2325756"/>
                  <a:pt x="5267739" y="2315817"/>
                </a:cubicBezTo>
                <a:cubicBezTo>
                  <a:pt x="5271052" y="2305878"/>
                  <a:pt x="5272053" y="2294839"/>
                  <a:pt x="5277678" y="2286000"/>
                </a:cubicBezTo>
                <a:cubicBezTo>
                  <a:pt x="5295465" y="2258049"/>
                  <a:pt x="5322497" y="2236120"/>
                  <a:pt x="5337313" y="2206487"/>
                </a:cubicBezTo>
                <a:cubicBezTo>
                  <a:pt x="5343939" y="2193235"/>
                  <a:pt x="5351355" y="2180349"/>
                  <a:pt x="5357191" y="2166730"/>
                </a:cubicBezTo>
                <a:cubicBezTo>
                  <a:pt x="5361318" y="2157100"/>
                  <a:pt x="5362445" y="2146284"/>
                  <a:pt x="5367130" y="2136913"/>
                </a:cubicBezTo>
                <a:cubicBezTo>
                  <a:pt x="5375769" y="2119634"/>
                  <a:pt x="5386576" y="2103515"/>
                  <a:pt x="5396947" y="2087217"/>
                </a:cubicBezTo>
                <a:cubicBezTo>
                  <a:pt x="5409773" y="2067061"/>
                  <a:pt x="5429149" y="2050247"/>
                  <a:pt x="5436704" y="2027582"/>
                </a:cubicBezTo>
                <a:cubicBezTo>
                  <a:pt x="5440017" y="2017643"/>
                  <a:pt x="5441958" y="2007136"/>
                  <a:pt x="5446643" y="1997765"/>
                </a:cubicBezTo>
                <a:cubicBezTo>
                  <a:pt x="5459182" y="1972686"/>
                  <a:pt x="5467908" y="1966560"/>
                  <a:pt x="5486400" y="1948069"/>
                </a:cubicBezTo>
                <a:cubicBezTo>
                  <a:pt x="5489713" y="1938130"/>
                  <a:pt x="5492212" y="1927882"/>
                  <a:pt x="5496339" y="1918252"/>
                </a:cubicBezTo>
                <a:cubicBezTo>
                  <a:pt x="5502175" y="1904633"/>
                  <a:pt x="5511015" y="1892368"/>
                  <a:pt x="5516217" y="1878495"/>
                </a:cubicBezTo>
                <a:cubicBezTo>
                  <a:pt x="5556815" y="1770233"/>
                  <a:pt x="5490690" y="1909672"/>
                  <a:pt x="5546034" y="1798982"/>
                </a:cubicBezTo>
                <a:cubicBezTo>
                  <a:pt x="5549347" y="1775791"/>
                  <a:pt x="5552122" y="1752516"/>
                  <a:pt x="5555974" y="1729408"/>
                </a:cubicBezTo>
                <a:cubicBezTo>
                  <a:pt x="5562283" y="1691553"/>
                  <a:pt x="5566917" y="1675696"/>
                  <a:pt x="5575852" y="1639956"/>
                </a:cubicBezTo>
                <a:cubicBezTo>
                  <a:pt x="5579165" y="1553817"/>
                  <a:pt x="5579860" y="1467537"/>
                  <a:pt x="5585791" y="1381539"/>
                </a:cubicBezTo>
                <a:cubicBezTo>
                  <a:pt x="5586512" y="1371087"/>
                  <a:pt x="5594008" y="1362055"/>
                  <a:pt x="5595730" y="1351721"/>
                </a:cubicBezTo>
                <a:cubicBezTo>
                  <a:pt x="5599134" y="1331297"/>
                  <a:pt x="5614017" y="1178786"/>
                  <a:pt x="5615608" y="1162878"/>
                </a:cubicBezTo>
                <a:cubicBezTo>
                  <a:pt x="5612295" y="1027043"/>
                  <a:pt x="5610698" y="891156"/>
                  <a:pt x="5605669" y="755374"/>
                </a:cubicBezTo>
                <a:cubicBezTo>
                  <a:pt x="5600397" y="613037"/>
                  <a:pt x="5599933" y="665525"/>
                  <a:pt x="5585791" y="566530"/>
                </a:cubicBezTo>
                <a:cubicBezTo>
                  <a:pt x="5576630" y="502404"/>
                  <a:pt x="5577770" y="486668"/>
                  <a:pt x="5565913" y="427382"/>
                </a:cubicBezTo>
                <a:cubicBezTo>
                  <a:pt x="5564304" y="419336"/>
                  <a:pt x="5551956" y="368467"/>
                  <a:pt x="5546034" y="357808"/>
                </a:cubicBezTo>
                <a:cubicBezTo>
                  <a:pt x="5517938" y="307236"/>
                  <a:pt x="5516558" y="308455"/>
                  <a:pt x="5486400" y="278295"/>
                </a:cubicBezTo>
                <a:cubicBezTo>
                  <a:pt x="5468905" y="225814"/>
                  <a:pt x="5482271" y="257194"/>
                  <a:pt x="5436704" y="188843"/>
                </a:cubicBezTo>
                <a:lnTo>
                  <a:pt x="5416826" y="159026"/>
                </a:lnTo>
                <a:cubicBezTo>
                  <a:pt x="5400261" y="162339"/>
                  <a:pt x="5383519" y="164868"/>
                  <a:pt x="5367130" y="168965"/>
                </a:cubicBezTo>
                <a:cubicBezTo>
                  <a:pt x="5323183" y="179952"/>
                  <a:pt x="5351264" y="178904"/>
                  <a:pt x="5327374" y="178904"/>
                </a:cubicBezTo>
                <a:lnTo>
                  <a:pt x="5387008" y="208721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944" y="468591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Calculate </a:t>
            </a:r>
            <a:r>
              <a:rPr lang="en-US" i="1" dirty="0" smtClean="0">
                <a:solidFill>
                  <a:schemeClr val="accent1"/>
                </a:solidFill>
              </a:rPr>
              <a:t>statistic </a:t>
            </a:r>
            <a:r>
              <a:rPr lang="en-US" i="1" dirty="0">
                <a:solidFill>
                  <a:schemeClr val="accent1"/>
                </a:solidFill>
              </a:rPr>
              <a:t>for each </a:t>
            </a:r>
            <a:r>
              <a:rPr lang="en-US" i="1" dirty="0" smtClean="0">
                <a:solidFill>
                  <a:schemeClr val="accent1"/>
                </a:solidFill>
              </a:rPr>
              <a:t>bootstrap sample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90" y="4210128"/>
            <a:ext cx="3601210" cy="211447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074069" y="4260305"/>
            <a:ext cx="30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Bootstrap Distribution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29200" y="5267364"/>
            <a:ext cx="1143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0300" y="5064204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Standard Error (SE): </a:t>
            </a:r>
            <a:r>
              <a:rPr lang="en-US" dirty="0" smtClean="0"/>
              <a:t>standard deviation of bootstrap distribution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213864" y="4114800"/>
            <a:ext cx="8720" cy="853770"/>
          </a:xfrm>
          <a:prstGeom prst="straightConnector1">
            <a:avLst/>
          </a:prstGeom>
          <a:ln w="25400">
            <a:solidFill>
              <a:srgbClr val="F715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36974" y="3429000"/>
            <a:ext cx="275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715DC"/>
                </a:solidFill>
              </a:rPr>
              <a:t>Margin of Error (ME)</a:t>
            </a:r>
          </a:p>
          <a:p>
            <a:r>
              <a:rPr lang="en-US" dirty="0" smtClean="0"/>
              <a:t>(95% CI: ME = 2×SE)</a:t>
            </a:r>
            <a:endParaRPr lang="en-US" dirty="0"/>
          </a:p>
        </p:txBody>
      </p:sp>
      <p:sp>
        <p:nvSpPr>
          <p:cNvPr id="2055" name="Rectangle 2054"/>
          <p:cNvSpPr/>
          <p:nvPr/>
        </p:nvSpPr>
        <p:spPr>
          <a:xfrm>
            <a:off x="5791200" y="838200"/>
            <a:ext cx="27150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Confidence </a:t>
            </a:r>
            <a:r>
              <a:rPr lang="en-US" sz="2000" b="1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Interval</a:t>
            </a:r>
            <a:endParaRPr lang="en-US" sz="2000" b="1" cap="none" spc="0" dirty="0">
              <a:ln w="11430"/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1022" y="1229380"/>
            <a:ext cx="2224778" cy="523220"/>
          </a:xfrm>
          <a:prstGeom prst="rect">
            <a:avLst/>
          </a:prstGeom>
          <a:noFill/>
          <a:ln w="254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statistic </a:t>
            </a:r>
            <a:r>
              <a:rPr lang="en-US" sz="2800" dirty="0" smtClean="0"/>
              <a:t>±</a:t>
            </a:r>
            <a:r>
              <a:rPr lang="en-US" sz="2800" i="1" dirty="0" smtClean="0"/>
              <a:t> ME</a:t>
            </a:r>
          </a:p>
        </p:txBody>
      </p:sp>
      <p:sp>
        <p:nvSpPr>
          <p:cNvPr id="2066" name="Bent-Up Arrow 2065"/>
          <p:cNvSpPr/>
          <p:nvPr/>
        </p:nvSpPr>
        <p:spPr>
          <a:xfrm>
            <a:off x="2852634" y="1694582"/>
            <a:ext cx="3617740" cy="366361"/>
          </a:xfrm>
          <a:prstGeom prst="bentUpArrow">
            <a:avLst/>
          </a:prstGeom>
          <a:solidFill>
            <a:srgbClr val="51F935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4744" y="4075331"/>
            <a:ext cx="1412256" cy="10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Down Arrow 2079"/>
          <p:cNvSpPr/>
          <p:nvPr/>
        </p:nvSpPr>
        <p:spPr>
          <a:xfrm rot="900000" flipV="1">
            <a:off x="7527186" y="1767300"/>
            <a:ext cx="102199" cy="1707418"/>
          </a:xfrm>
          <a:prstGeom prst="downArrow">
            <a:avLst/>
          </a:prstGeom>
          <a:solidFill>
            <a:srgbClr val="F715DC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4154362" y="2173164"/>
            <a:ext cx="1636838" cy="646236"/>
            <a:chOff x="3950" y="3085"/>
            <a:chExt cx="1248" cy="849"/>
          </a:xfrm>
        </p:grpSpPr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733800" y="2935164"/>
            <a:ext cx="1636838" cy="646236"/>
            <a:chOff x="3950" y="3085"/>
            <a:chExt cx="1248" cy="849"/>
          </a:xfrm>
        </p:grpSpPr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2667000" y="3505200"/>
            <a:ext cx="1636838" cy="646236"/>
            <a:chOff x="3950" y="3085"/>
            <a:chExt cx="1248" cy="849"/>
          </a:xfrm>
        </p:grpSpPr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76200" y="3657600"/>
            <a:ext cx="1636838" cy="646236"/>
            <a:chOff x="3950" y="3085"/>
            <a:chExt cx="1248" cy="849"/>
          </a:xfrm>
        </p:grpSpPr>
        <p:sp>
          <p:nvSpPr>
            <p:cNvPr id="59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30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utoUpdateAnimBg="0"/>
      <p:bldP spid="3" grpId="0" animBg="1"/>
      <p:bldP spid="23" grpId="0" animBg="1"/>
      <p:bldP spid="24" grpId="0" animBg="1"/>
      <p:bldP spid="28" grpId="0" animBg="1"/>
      <p:bldP spid="36" grpId="0" animBg="1"/>
      <p:bldP spid="4" grpId="0"/>
      <p:bldP spid="5" grpId="0" animBg="1"/>
      <p:bldP spid="9" grpId="0"/>
      <p:bldP spid="43" grpId="0"/>
      <p:bldP spid="53" grpId="0"/>
      <p:bldP spid="58" grpId="0"/>
      <p:bldP spid="2055" grpId="0"/>
      <p:bldP spid="74" grpId="0" animBg="1"/>
      <p:bldP spid="2066" grpId="0" animBg="1"/>
      <p:bldP spid="20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tx2"/>
                </a:solidFill>
              </a:rPr>
              <a:t>standard error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a statistic, SE, is the standard deviation of the sample statistic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standard error can be calculated as the standard deviation of the sampling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073527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Based on this sample, give a 95% confidence interval for the true proportion of Reese’s Pieces that are orange.</a:t>
            </a:r>
          </a:p>
          <a:p>
            <a:pPr marL="731520"/>
            <a:endParaRPr lang="en-US" sz="3200" dirty="0" smtClean="0"/>
          </a:p>
          <a:p>
            <a:pPr marL="731520" indent="-514350">
              <a:buFont typeface="+mj-lt"/>
              <a:buAutoNum type="alphaLcParenR"/>
            </a:pPr>
            <a:r>
              <a:rPr lang="en-US" sz="3200" dirty="0" smtClean="0"/>
              <a:t>(0.47, 0.57)</a:t>
            </a:r>
          </a:p>
          <a:p>
            <a:pPr marL="731520" indent="-514350">
              <a:buFont typeface="+mj-lt"/>
              <a:buAutoNum type="alphaLcParenR"/>
            </a:pPr>
            <a:r>
              <a:rPr lang="en-US" sz="3200" dirty="0" smtClean="0"/>
              <a:t>(0.42, 0.62)</a:t>
            </a:r>
          </a:p>
          <a:p>
            <a:pPr marL="731520" indent="-514350">
              <a:buFont typeface="+mj-lt"/>
              <a:buAutoNum type="alphaLcParenR"/>
            </a:pPr>
            <a:r>
              <a:rPr lang="en-US" sz="3200" dirty="0" smtClean="0"/>
              <a:t>(0.41, 0.51)</a:t>
            </a:r>
          </a:p>
          <a:p>
            <a:pPr marL="731520" indent="-514350">
              <a:buFont typeface="+mj-lt"/>
              <a:buAutoNum type="alphaLcParenR"/>
            </a:pPr>
            <a:r>
              <a:rPr lang="en-US" sz="3200" dirty="0" smtClean="0"/>
              <a:t>(0.36, 0.56)</a:t>
            </a:r>
          </a:p>
          <a:p>
            <a:pPr marL="731520" indent="-514350">
              <a:buFont typeface="+mj-lt"/>
              <a:buAutoNum type="alphaLcParenR"/>
            </a:pPr>
            <a:r>
              <a:rPr lang="en-US" sz="3200" dirty="0" smtClean="0"/>
              <a:t>I have no idea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Reese’s Pieces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18378"/>
          <a:stretch>
            <a:fillRect/>
          </a:stretch>
        </p:blipFill>
        <p:spPr bwMode="auto">
          <a:xfrm>
            <a:off x="3352800" y="2743200"/>
            <a:ext cx="5645248" cy="338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14300" y="3581400"/>
            <a:ext cx="30861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7150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0.52 ± 2 × 0.05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Other Parameters?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914400"/>
                <a:ext cx="8229600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Estimate the standard error and/or a confidence interval for...</a:t>
                </a: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proportion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difference in means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µ</m:t>
                    </m:r>
                    <m:r>
                      <a:rPr lang="en-US" sz="3200" i="1" baseline="-25000" dirty="0" smtClean="0">
                        <a:latin typeface="Cambria Math"/>
                      </a:rPr>
                      <m:t>1</m:t>
                    </m:r>
                    <m:r>
                      <a:rPr lang="en-US" sz="3200" i="1" dirty="0" smtClean="0">
                        <a:latin typeface="Cambria Math"/>
                      </a:rPr>
                      <m:t> −µ</m:t>
                    </m:r>
                    <m:r>
                      <a:rPr lang="en-US" sz="3200" i="1" baseline="-25000" dirty="0" smtClean="0">
                        <a:latin typeface="Cambria Math"/>
                      </a:rPr>
                      <m:t>2</m:t>
                    </m:r>
                    <m:r>
                      <a:rPr lang="en-US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difference in proportions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𝑝</m:t>
                    </m:r>
                    <m:r>
                      <a:rPr lang="en-US" sz="3200" i="1" baseline="-25000" dirty="0"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 −</m:t>
                    </m:r>
                    <m:r>
                      <a:rPr lang="en-US" sz="3200" b="0" i="1" dirty="0" smtClean="0">
                        <a:latin typeface="Cambria Math"/>
                      </a:rPr>
                      <m:t>𝑝</m:t>
                    </m:r>
                    <m:r>
                      <a:rPr lang="en-US" sz="3200" i="1" baseline="-25000" dirty="0">
                        <a:latin typeface="Cambria Math"/>
                      </a:rPr>
                      <m:t>2</m:t>
                    </m:r>
                    <m:r>
                      <a:rPr lang="en-US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standard deviation 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3200" dirty="0" smtClean="0"/>
                  <a:t>)</a:t>
                </a:r>
                <a:endParaRPr lang="en-US" sz="3200" dirty="0"/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correlation 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3200" dirty="0" smtClean="0"/>
                  <a:t>...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2296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1852" t="-1764" b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24200" y="4939605"/>
            <a:ext cx="5715000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Generate samples with replacement</a:t>
            </a:r>
          </a:p>
          <a:p>
            <a:r>
              <a:rPr lang="en-US" sz="2800" dirty="0" smtClean="0"/>
              <a:t>Calculate sample statistic</a:t>
            </a:r>
          </a:p>
          <a:p>
            <a:r>
              <a:rPr lang="en-US" sz="2800" dirty="0" smtClean="0"/>
              <a:t>Repeat...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66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13" y="10668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We can use bootstrapping to assess the uncertainty surrounding ANY sample statistic!</a:t>
            </a:r>
          </a:p>
          <a:p>
            <a:pPr marL="571500" indent="-571500"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 smtClean="0"/>
          </a:p>
          <a:p>
            <a:pPr marL="571500" indent="-5715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If we have sample data, we can use bootstrapping to create a 95% confidence interval for any parameter!</a:t>
            </a:r>
          </a:p>
          <a:p>
            <a:pPr marL="571500" indent="-571500">
              <a:buClr>
                <a:schemeClr val="accent1"/>
              </a:buClr>
              <a:buFont typeface="Arial" pitchFamily="34" charset="0"/>
              <a:buChar char="•"/>
            </a:pPr>
            <a:endParaRPr lang="en-US" sz="3600" dirty="0" smtClean="0"/>
          </a:p>
          <a:p>
            <a:pPr algn="r">
              <a:buClr>
                <a:schemeClr val="accent1"/>
              </a:buClr>
            </a:pPr>
            <a:r>
              <a:rPr lang="en-US" sz="2400" dirty="0" smtClean="0"/>
              <a:t>(well, almost…)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Magic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Bootstrapping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88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76200" y="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Atlanta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Commutes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73527"/>
            <a:ext cx="8991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mean commute time for workers in metropolitan Atlanta?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2800" dirty="0" smtClean="0"/>
              <a:t>Data: The American Housing Survey (AHS) collected data from Atlanta in 2004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09912"/>
            <a:ext cx="3982375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5" y="3505200"/>
            <a:ext cx="3997692" cy="27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4800668"/>
            <a:ext cx="7239000" cy="76944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Where might the “true” </a:t>
            </a:r>
            <a:r>
              <a:rPr lang="el-GR" sz="4400" dirty="0" smtClean="0">
                <a:solidFill>
                  <a:schemeClr val="tx1"/>
                </a:solidFill>
              </a:rPr>
              <a:t>μ</a:t>
            </a:r>
            <a:r>
              <a:rPr lang="en-US" sz="4400" dirty="0" smtClean="0">
                <a:solidFill>
                  <a:schemeClr val="tx1"/>
                </a:solidFill>
              </a:rPr>
              <a:t> be?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53450" cy="351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1000" y="1676400"/>
            <a:ext cx="3930978" cy="1754326"/>
          </a:xfrm>
          <a:prstGeom prst="rect">
            <a:avLst/>
          </a:prstGeom>
          <a:blipFill rotWithShape="1">
            <a:blip r:embed="rId4" cstate="print"/>
            <a:stretch>
              <a:fillRect l="-4814" t="-5208" b="-1215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Random Sample of 500 Commutes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715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WE CAN BOOTSTRAP TO FIND OUT!!!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271238" y="838200"/>
            <a:ext cx="6411952" cy="596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Original Sample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247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271238" y="838200"/>
            <a:ext cx="6411952" cy="596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57200" y="11430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524000" y="11430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590800" y="11578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657600" y="11430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724400" y="11578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867400" y="11578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6934200" y="11578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57200" y="211873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524000" y="2133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590800" y="211873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657600" y="2133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00600" y="2133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867400" y="2133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7029583" y="205437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49168" y="310933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515968" y="3124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582768" y="310933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649568" y="3124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792568" y="3124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859368" y="3124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7021551" y="3044972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2024" y="4038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548824" y="40534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615624" y="40386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682424" y="40534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25424" y="40534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892224" y="40534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7054407" y="397424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2024" y="5029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548824" y="50440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615624" y="50292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682424" y="50440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25424" y="50440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892224" y="504406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7054407" y="496484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2431" y="2895600"/>
            <a:ext cx="4964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Sample from this “population”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33400" y="600986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1600200" y="602472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2667000" y="600986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3733800" y="602472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4876800" y="602472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5943600" y="6024728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2757" r="10142" b="16055"/>
          <a:stretch/>
        </p:blipFill>
        <p:spPr bwMode="auto">
          <a:xfrm>
            <a:off x="7105783" y="5945500"/>
            <a:ext cx="1307214" cy="121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itle 2"/>
          <p:cNvSpPr txBox="1">
            <a:spLocks/>
          </p:cNvSpPr>
          <p:nvPr/>
        </p:nvSpPr>
        <p:spPr>
          <a:xfrm>
            <a:off x="76200" y="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latin typeface="+mj-lt"/>
                <a:ea typeface="+mj-ea"/>
                <a:cs typeface="+mj-cs"/>
              </a:rPr>
              <a:t>“Population” = many copies of sample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3286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6945E-18 C -0.00451 -0.00556 -0.00938 -0.01088 -0.01476 -0.01459 C -0.025 -0.03426 -0.02396 -0.03079 -0.03663 -0.04561 C -0.04132 -0.05116 -0.04601 -0.05695 -0.05 -0.06343 C -0.05174 -0.06621 -0.05313 -0.06922 -0.05503 -0.07153 C -0.0599 -0.07732 -0.0658 -0.08102 -0.07083 -0.08635 C -0.075 -0.09051 -0.08003 -0.09352 -0.08299 -0.09931 C -0.08385 -0.10093 -0.0842 -0.10301 -0.08542 -0.10417 C -0.08941 -0.10834 -0.09444 -0.11042 -0.09878 -0.11389 C -0.10816 -0.12987 -0.12222 -0.14028 -0.13299 -0.15463 C -0.14132 -0.16574 -0.14896 -0.17755 -0.15747 -0.18866 C -0.15972 -0.19167 -0.16701 -0.1963 -0.16979 -0.2 C -0.17326 -0.2051 -0.17465 -0.21343 -0.17934 -0.21644 C -0.19028 -0.22385 -0.19896 -0.23473 -0.20868 -0.24399 C -0.21285 -0.24792 -0.21615 -0.25394 -0.22083 -0.25695 C -0.23576 -0.2669 -0.25017 -0.27778 -0.26597 -0.28473 C -0.27135 -0.2919 -0.27778 -0.2919 -0.28542 -0.29445 C -0.29045 -0.29607 -0.29531 -0.3 -0.3 -0.30255 C -0.30799 -0.30695 -0.3184 -0.31158 -0.32691 -0.31389 C -0.3309 -0.31737 -0.33472 -0.31783 -0.33906 -0.32037 C -0.34583 -0.32431 -0.35226 -0.33125 -0.35747 -0.3382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/>
              <a:t>Atlanta Commutes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" y="54936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95% confidence interval for the average commute time for </a:t>
            </a:r>
            <a:r>
              <a:rPr lang="en-US" sz="2400" dirty="0" err="1" smtClean="0"/>
              <a:t>Atlantans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 smtClean="0"/>
              <a:t>(a) (28.2, 30.0)      (b) (27.3, 30.9)      (c) 26.6, 31.8      (d) No idea</a:t>
            </a:r>
            <a:endParaRPr lang="en-US" sz="2400" dirty="0"/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914400"/>
            <a:ext cx="8153400" cy="468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667000" y="5848290"/>
            <a:ext cx="22860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5368421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29.11 ± 2 × 0.915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4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1219200"/>
            <a:ext cx="8991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What percentage of Americans believe in global warming?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A survey on 2,251 randomly selected individuals conducted in October 2010 found that 1328 answered “Yes” to the question</a:t>
            </a: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/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i="1" dirty="0" smtClean="0"/>
              <a:t>“Is there solid evidence of global warming?”</a:t>
            </a: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Warming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715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“Wide Partisan Divide Over Global Warming”, Pew Research Center, 10/27/10. </a:t>
            </a:r>
            <a:r>
              <a:rPr lang="en-US" sz="1400" dirty="0" smtClean="0">
                <a:hlinkClick r:id="rId3"/>
              </a:rPr>
              <a:t>http://pewresearch.org/pubs/1780/poll-global-warming-scientists-energy-policies-offshore-drilling-tea-party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800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Warming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990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375" y="1447800"/>
            <a:ext cx="69818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024312" y="32004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2819400"/>
            <a:ext cx="519112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543800" y="2667000"/>
          <a:ext cx="118533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888840" imgH="685800" progId="Equation.DSMT4">
                  <p:embed/>
                </p:oleObj>
              </mc:Choice>
              <mc:Fallback>
                <p:oleObj name="Equation" r:id="rId6" imgW="8888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667000"/>
                        <a:ext cx="118533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86400" y="44196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radley Hand ITC" pitchFamily="66" charset="0"/>
              </a:rPr>
              <a:t>We are 95% sure that the true percentage of all Americans that believe there is solid evidence of global warming is between 57% and 61%</a:t>
            </a:r>
            <a:endParaRPr lang="en-US" sz="2000" dirty="0">
              <a:latin typeface="Bradley Hand ITC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907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Confidence Intervals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80999" y="1017104"/>
            <a:ext cx="2590801" cy="173580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1474304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Population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74331" y="1398104"/>
            <a:ext cx="1083469" cy="440406"/>
            <a:chOff x="3984" y="3120"/>
            <a:chExt cx="1302" cy="804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667000" y="1474304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267200" y="2253098"/>
            <a:ext cx="1083469" cy="440406"/>
            <a:chOff x="3984" y="3120"/>
            <a:chExt cx="1302" cy="804"/>
          </a:xfrm>
        </p:grpSpPr>
        <p:sp>
          <p:nvSpPr>
            <p:cNvPr id="2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 rot="2400000">
            <a:off x="2609772" y="2481560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00000">
            <a:off x="2815219" y="2019732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3886200" y="2938898"/>
            <a:ext cx="1083469" cy="440406"/>
            <a:chOff x="3984" y="3120"/>
            <a:chExt cx="1302" cy="804"/>
          </a:xfrm>
        </p:grpSpPr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3000000">
            <a:off x="2151372" y="2825816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3031331" y="3531704"/>
            <a:ext cx="1083469" cy="445336"/>
            <a:chOff x="3984" y="3111"/>
            <a:chExt cx="1302" cy="813"/>
          </a:xfrm>
        </p:grpSpPr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 rot="4200000">
            <a:off x="1629862" y="2920415"/>
            <a:ext cx="1142586" cy="247209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1828800" y="3593264"/>
            <a:ext cx="1083469" cy="445336"/>
            <a:chOff x="3984" y="3111"/>
            <a:chExt cx="1302" cy="813"/>
          </a:xfrm>
        </p:grpSpPr>
        <p:sp>
          <p:nvSpPr>
            <p:cNvPr id="3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36" name="Right Arrow 35"/>
          <p:cNvSpPr/>
          <p:nvPr/>
        </p:nvSpPr>
        <p:spPr>
          <a:xfrm rot="5400000">
            <a:off x="-1116" y="2768588"/>
            <a:ext cx="12954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76200" y="3579022"/>
            <a:ext cx="1083469" cy="459578"/>
            <a:chOff x="3984" y="3085"/>
            <a:chExt cx="1302" cy="839"/>
          </a:xfrm>
        </p:grpSpPr>
        <p:sp>
          <p:nvSpPr>
            <p:cNvPr id="38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038" y="3085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6800" y="2998304"/>
            <a:ext cx="103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. . .  </a:t>
            </a:r>
            <a:endParaRPr lang="en-US" sz="3200" dirty="0"/>
          </a:p>
        </p:txBody>
      </p:sp>
      <p:sp>
        <p:nvSpPr>
          <p:cNvPr id="5" name="Freeform 4"/>
          <p:cNvSpPr/>
          <p:nvPr/>
        </p:nvSpPr>
        <p:spPr>
          <a:xfrm>
            <a:off x="-29817" y="1085743"/>
            <a:ext cx="5516217" cy="3191396"/>
          </a:xfrm>
          <a:custGeom>
            <a:avLst/>
            <a:gdLst>
              <a:gd name="connsiteX0" fmla="*/ 5387008 w 5615608"/>
              <a:gd name="connsiteY0" fmla="*/ 208721 h 3667539"/>
              <a:gd name="connsiteX1" fmla="*/ 5387008 w 5615608"/>
              <a:gd name="connsiteY1" fmla="*/ 208721 h 3667539"/>
              <a:gd name="connsiteX2" fmla="*/ 5317434 w 5615608"/>
              <a:gd name="connsiteY2" fmla="*/ 149087 h 3667539"/>
              <a:gd name="connsiteX3" fmla="*/ 5257800 w 5615608"/>
              <a:gd name="connsiteY3" fmla="*/ 129208 h 3667539"/>
              <a:gd name="connsiteX4" fmla="*/ 5198165 w 5615608"/>
              <a:gd name="connsiteY4" fmla="*/ 99391 h 3667539"/>
              <a:gd name="connsiteX5" fmla="*/ 5068956 w 5615608"/>
              <a:gd name="connsiteY5" fmla="*/ 59634 h 3667539"/>
              <a:gd name="connsiteX6" fmla="*/ 4949687 w 5615608"/>
              <a:gd name="connsiteY6" fmla="*/ 19878 h 3667539"/>
              <a:gd name="connsiteX7" fmla="*/ 4870174 w 5615608"/>
              <a:gd name="connsiteY7" fmla="*/ 0 h 3667539"/>
              <a:gd name="connsiteX8" fmla="*/ 4750904 w 5615608"/>
              <a:gd name="connsiteY8" fmla="*/ 9939 h 3667539"/>
              <a:gd name="connsiteX9" fmla="*/ 4721087 w 5615608"/>
              <a:gd name="connsiteY9" fmla="*/ 19878 h 3667539"/>
              <a:gd name="connsiteX10" fmla="*/ 4641574 w 5615608"/>
              <a:gd name="connsiteY10" fmla="*/ 39756 h 3667539"/>
              <a:gd name="connsiteX11" fmla="*/ 4591878 w 5615608"/>
              <a:gd name="connsiteY11" fmla="*/ 59634 h 3667539"/>
              <a:gd name="connsiteX12" fmla="*/ 4492487 w 5615608"/>
              <a:gd name="connsiteY12" fmla="*/ 79513 h 3667539"/>
              <a:gd name="connsiteX13" fmla="*/ 4452730 w 5615608"/>
              <a:gd name="connsiteY13" fmla="*/ 99391 h 3667539"/>
              <a:gd name="connsiteX14" fmla="*/ 4373217 w 5615608"/>
              <a:gd name="connsiteY14" fmla="*/ 119269 h 3667539"/>
              <a:gd name="connsiteX15" fmla="*/ 4333460 w 5615608"/>
              <a:gd name="connsiteY15" fmla="*/ 139147 h 3667539"/>
              <a:gd name="connsiteX16" fmla="*/ 4303643 w 5615608"/>
              <a:gd name="connsiteY16" fmla="*/ 149087 h 3667539"/>
              <a:gd name="connsiteX17" fmla="*/ 4263887 w 5615608"/>
              <a:gd name="connsiteY17" fmla="*/ 168965 h 3667539"/>
              <a:gd name="connsiteX18" fmla="*/ 4174434 w 5615608"/>
              <a:gd name="connsiteY18" fmla="*/ 208721 h 3667539"/>
              <a:gd name="connsiteX19" fmla="*/ 4154556 w 5615608"/>
              <a:gd name="connsiteY19" fmla="*/ 228600 h 3667539"/>
              <a:gd name="connsiteX20" fmla="*/ 4114800 w 5615608"/>
              <a:gd name="connsiteY20" fmla="*/ 298174 h 3667539"/>
              <a:gd name="connsiteX21" fmla="*/ 4094921 w 5615608"/>
              <a:gd name="connsiteY21" fmla="*/ 327991 h 3667539"/>
              <a:gd name="connsiteX22" fmla="*/ 4025347 w 5615608"/>
              <a:gd name="connsiteY22" fmla="*/ 417443 h 3667539"/>
              <a:gd name="connsiteX23" fmla="*/ 3985591 w 5615608"/>
              <a:gd name="connsiteY23" fmla="*/ 477078 h 3667539"/>
              <a:gd name="connsiteX24" fmla="*/ 3975652 w 5615608"/>
              <a:gd name="connsiteY24" fmla="*/ 506895 h 3667539"/>
              <a:gd name="connsiteX25" fmla="*/ 3935895 w 5615608"/>
              <a:gd name="connsiteY25" fmla="*/ 566530 h 3667539"/>
              <a:gd name="connsiteX26" fmla="*/ 3925956 w 5615608"/>
              <a:gd name="connsiteY26" fmla="*/ 596347 h 3667539"/>
              <a:gd name="connsiteX27" fmla="*/ 3906078 w 5615608"/>
              <a:gd name="connsiteY27" fmla="*/ 626165 h 3667539"/>
              <a:gd name="connsiteX28" fmla="*/ 3896139 w 5615608"/>
              <a:gd name="connsiteY28" fmla="*/ 685800 h 3667539"/>
              <a:gd name="connsiteX29" fmla="*/ 3886200 w 5615608"/>
              <a:gd name="connsiteY29" fmla="*/ 725556 h 3667539"/>
              <a:gd name="connsiteX30" fmla="*/ 3856382 w 5615608"/>
              <a:gd name="connsiteY30" fmla="*/ 983974 h 3667539"/>
              <a:gd name="connsiteX31" fmla="*/ 3846443 w 5615608"/>
              <a:gd name="connsiteY31" fmla="*/ 1023730 h 3667539"/>
              <a:gd name="connsiteX32" fmla="*/ 3836504 w 5615608"/>
              <a:gd name="connsiteY32" fmla="*/ 1123121 h 3667539"/>
              <a:gd name="connsiteX33" fmla="*/ 3816626 w 5615608"/>
              <a:gd name="connsiteY33" fmla="*/ 1182756 h 3667539"/>
              <a:gd name="connsiteX34" fmla="*/ 3806687 w 5615608"/>
              <a:gd name="connsiteY34" fmla="*/ 1242391 h 3667539"/>
              <a:gd name="connsiteX35" fmla="*/ 3796747 w 5615608"/>
              <a:gd name="connsiteY35" fmla="*/ 1331843 h 3667539"/>
              <a:gd name="connsiteX36" fmla="*/ 3786808 w 5615608"/>
              <a:gd name="connsiteY36" fmla="*/ 1371600 h 3667539"/>
              <a:gd name="connsiteX37" fmla="*/ 3756991 w 5615608"/>
              <a:gd name="connsiteY37" fmla="*/ 1461052 h 3667539"/>
              <a:gd name="connsiteX38" fmla="*/ 3737113 w 5615608"/>
              <a:gd name="connsiteY38" fmla="*/ 1540565 h 3667539"/>
              <a:gd name="connsiteX39" fmla="*/ 3727174 w 5615608"/>
              <a:gd name="connsiteY39" fmla="*/ 1570382 h 3667539"/>
              <a:gd name="connsiteX40" fmla="*/ 3707295 w 5615608"/>
              <a:gd name="connsiteY40" fmla="*/ 1600200 h 3667539"/>
              <a:gd name="connsiteX41" fmla="*/ 3697356 w 5615608"/>
              <a:gd name="connsiteY41" fmla="*/ 1630017 h 3667539"/>
              <a:gd name="connsiteX42" fmla="*/ 3667539 w 5615608"/>
              <a:gd name="connsiteY42" fmla="*/ 1709530 h 3667539"/>
              <a:gd name="connsiteX43" fmla="*/ 3647660 w 5615608"/>
              <a:gd name="connsiteY43" fmla="*/ 1729408 h 3667539"/>
              <a:gd name="connsiteX44" fmla="*/ 3597965 w 5615608"/>
              <a:gd name="connsiteY44" fmla="*/ 1818861 h 3667539"/>
              <a:gd name="connsiteX45" fmla="*/ 3578087 w 5615608"/>
              <a:gd name="connsiteY45" fmla="*/ 1848678 h 3667539"/>
              <a:gd name="connsiteX46" fmla="*/ 3548269 w 5615608"/>
              <a:gd name="connsiteY46" fmla="*/ 1858617 h 3667539"/>
              <a:gd name="connsiteX47" fmla="*/ 3498574 w 5615608"/>
              <a:gd name="connsiteY47" fmla="*/ 1908313 h 3667539"/>
              <a:gd name="connsiteX48" fmla="*/ 3478695 w 5615608"/>
              <a:gd name="connsiteY48" fmla="*/ 1928191 h 3667539"/>
              <a:gd name="connsiteX49" fmla="*/ 3448878 w 5615608"/>
              <a:gd name="connsiteY49" fmla="*/ 1938130 h 3667539"/>
              <a:gd name="connsiteX50" fmla="*/ 3409121 w 5615608"/>
              <a:gd name="connsiteY50" fmla="*/ 1967947 h 3667539"/>
              <a:gd name="connsiteX51" fmla="*/ 3389243 w 5615608"/>
              <a:gd name="connsiteY51" fmla="*/ 1987826 h 3667539"/>
              <a:gd name="connsiteX52" fmla="*/ 3349487 w 5615608"/>
              <a:gd name="connsiteY52" fmla="*/ 2017643 h 3667539"/>
              <a:gd name="connsiteX53" fmla="*/ 3329608 w 5615608"/>
              <a:gd name="connsiteY53" fmla="*/ 2037521 h 3667539"/>
              <a:gd name="connsiteX54" fmla="*/ 3230217 w 5615608"/>
              <a:gd name="connsiteY54" fmla="*/ 2097156 h 3667539"/>
              <a:gd name="connsiteX55" fmla="*/ 3190460 w 5615608"/>
              <a:gd name="connsiteY55" fmla="*/ 2126974 h 3667539"/>
              <a:gd name="connsiteX56" fmla="*/ 3150704 w 5615608"/>
              <a:gd name="connsiteY56" fmla="*/ 2146852 h 3667539"/>
              <a:gd name="connsiteX57" fmla="*/ 3071191 w 5615608"/>
              <a:gd name="connsiteY57" fmla="*/ 2186608 h 3667539"/>
              <a:gd name="connsiteX58" fmla="*/ 3011556 w 5615608"/>
              <a:gd name="connsiteY58" fmla="*/ 2236304 h 3667539"/>
              <a:gd name="connsiteX59" fmla="*/ 2892287 w 5615608"/>
              <a:gd name="connsiteY59" fmla="*/ 2295939 h 3667539"/>
              <a:gd name="connsiteX60" fmla="*/ 2852530 w 5615608"/>
              <a:gd name="connsiteY60" fmla="*/ 2315817 h 3667539"/>
              <a:gd name="connsiteX61" fmla="*/ 2822713 w 5615608"/>
              <a:gd name="connsiteY61" fmla="*/ 2335695 h 3667539"/>
              <a:gd name="connsiteX62" fmla="*/ 2792895 w 5615608"/>
              <a:gd name="connsiteY62" fmla="*/ 2345634 h 3667539"/>
              <a:gd name="connsiteX63" fmla="*/ 2743200 w 5615608"/>
              <a:gd name="connsiteY63" fmla="*/ 2375452 h 3667539"/>
              <a:gd name="connsiteX64" fmla="*/ 2633869 w 5615608"/>
              <a:gd name="connsiteY64" fmla="*/ 2415208 h 3667539"/>
              <a:gd name="connsiteX65" fmla="*/ 2504660 w 5615608"/>
              <a:gd name="connsiteY65" fmla="*/ 2484782 h 3667539"/>
              <a:gd name="connsiteX66" fmla="*/ 2425147 w 5615608"/>
              <a:gd name="connsiteY66" fmla="*/ 2514600 h 3667539"/>
              <a:gd name="connsiteX67" fmla="*/ 2385391 w 5615608"/>
              <a:gd name="connsiteY67" fmla="*/ 2534478 h 3667539"/>
              <a:gd name="connsiteX68" fmla="*/ 2286000 w 5615608"/>
              <a:gd name="connsiteY68" fmla="*/ 2554356 h 3667539"/>
              <a:gd name="connsiteX69" fmla="*/ 1560443 w 5615608"/>
              <a:gd name="connsiteY69" fmla="*/ 2544417 h 3667539"/>
              <a:gd name="connsiteX70" fmla="*/ 1490869 w 5615608"/>
              <a:gd name="connsiteY70" fmla="*/ 2534478 h 3667539"/>
              <a:gd name="connsiteX71" fmla="*/ 1401417 w 5615608"/>
              <a:gd name="connsiteY71" fmla="*/ 2514600 h 3667539"/>
              <a:gd name="connsiteX72" fmla="*/ 1371600 w 5615608"/>
              <a:gd name="connsiteY72" fmla="*/ 2504661 h 3667539"/>
              <a:gd name="connsiteX73" fmla="*/ 1123121 w 5615608"/>
              <a:gd name="connsiteY73" fmla="*/ 2484782 h 3667539"/>
              <a:gd name="connsiteX74" fmla="*/ 1073426 w 5615608"/>
              <a:gd name="connsiteY74" fmla="*/ 2474843 h 3667539"/>
              <a:gd name="connsiteX75" fmla="*/ 934278 w 5615608"/>
              <a:gd name="connsiteY75" fmla="*/ 2454965 h 3667539"/>
              <a:gd name="connsiteX76" fmla="*/ 695739 w 5615608"/>
              <a:gd name="connsiteY76" fmla="*/ 2464904 h 3667539"/>
              <a:gd name="connsiteX77" fmla="*/ 665921 w 5615608"/>
              <a:gd name="connsiteY77" fmla="*/ 2474843 h 3667539"/>
              <a:gd name="connsiteX78" fmla="*/ 566530 w 5615608"/>
              <a:gd name="connsiteY78" fmla="*/ 2494721 h 3667539"/>
              <a:gd name="connsiteX79" fmla="*/ 487017 w 5615608"/>
              <a:gd name="connsiteY79" fmla="*/ 2514600 h 3667539"/>
              <a:gd name="connsiteX80" fmla="*/ 417443 w 5615608"/>
              <a:gd name="connsiteY80" fmla="*/ 2544417 h 3667539"/>
              <a:gd name="connsiteX81" fmla="*/ 387626 w 5615608"/>
              <a:gd name="connsiteY81" fmla="*/ 2564295 h 3667539"/>
              <a:gd name="connsiteX82" fmla="*/ 308113 w 5615608"/>
              <a:gd name="connsiteY82" fmla="*/ 2594113 h 3667539"/>
              <a:gd name="connsiteX83" fmla="*/ 228600 w 5615608"/>
              <a:gd name="connsiteY83" fmla="*/ 2643808 h 3667539"/>
              <a:gd name="connsiteX84" fmla="*/ 168965 w 5615608"/>
              <a:gd name="connsiteY84" fmla="*/ 2673626 h 3667539"/>
              <a:gd name="connsiteX85" fmla="*/ 149087 w 5615608"/>
              <a:gd name="connsiteY85" fmla="*/ 2703443 h 3667539"/>
              <a:gd name="connsiteX86" fmla="*/ 119269 w 5615608"/>
              <a:gd name="connsiteY86" fmla="*/ 2733261 h 3667539"/>
              <a:gd name="connsiteX87" fmla="*/ 99391 w 5615608"/>
              <a:gd name="connsiteY87" fmla="*/ 2792895 h 3667539"/>
              <a:gd name="connsiteX88" fmla="*/ 79513 w 5615608"/>
              <a:gd name="connsiteY88" fmla="*/ 2832652 h 3667539"/>
              <a:gd name="connsiteX89" fmla="*/ 59634 w 5615608"/>
              <a:gd name="connsiteY89" fmla="*/ 2892287 h 3667539"/>
              <a:gd name="connsiteX90" fmla="*/ 19878 w 5615608"/>
              <a:gd name="connsiteY90" fmla="*/ 3001617 h 3667539"/>
              <a:gd name="connsiteX91" fmla="*/ 0 w 5615608"/>
              <a:gd name="connsiteY91" fmla="*/ 3110947 h 3667539"/>
              <a:gd name="connsiteX92" fmla="*/ 9939 w 5615608"/>
              <a:gd name="connsiteY92" fmla="*/ 3269974 h 3667539"/>
              <a:gd name="connsiteX93" fmla="*/ 39756 w 5615608"/>
              <a:gd name="connsiteY93" fmla="*/ 3279913 h 3667539"/>
              <a:gd name="connsiteX94" fmla="*/ 69574 w 5615608"/>
              <a:gd name="connsiteY94" fmla="*/ 3299791 h 3667539"/>
              <a:gd name="connsiteX95" fmla="*/ 109330 w 5615608"/>
              <a:gd name="connsiteY95" fmla="*/ 3309730 h 3667539"/>
              <a:gd name="connsiteX96" fmla="*/ 178904 w 5615608"/>
              <a:gd name="connsiteY96" fmla="*/ 3349487 h 3667539"/>
              <a:gd name="connsiteX97" fmla="*/ 218660 w 5615608"/>
              <a:gd name="connsiteY97" fmla="*/ 3359426 h 3667539"/>
              <a:gd name="connsiteX98" fmla="*/ 298174 w 5615608"/>
              <a:gd name="connsiteY98" fmla="*/ 3409121 h 3667539"/>
              <a:gd name="connsiteX99" fmla="*/ 327991 w 5615608"/>
              <a:gd name="connsiteY99" fmla="*/ 3429000 h 3667539"/>
              <a:gd name="connsiteX100" fmla="*/ 357808 w 5615608"/>
              <a:gd name="connsiteY100" fmla="*/ 3438939 h 3667539"/>
              <a:gd name="connsiteX101" fmla="*/ 437321 w 5615608"/>
              <a:gd name="connsiteY101" fmla="*/ 3488634 h 3667539"/>
              <a:gd name="connsiteX102" fmla="*/ 457200 w 5615608"/>
              <a:gd name="connsiteY102" fmla="*/ 3508513 h 3667539"/>
              <a:gd name="connsiteX103" fmla="*/ 596347 w 5615608"/>
              <a:gd name="connsiteY103" fmla="*/ 3568147 h 3667539"/>
              <a:gd name="connsiteX104" fmla="*/ 636104 w 5615608"/>
              <a:gd name="connsiteY104" fmla="*/ 3588026 h 3667539"/>
              <a:gd name="connsiteX105" fmla="*/ 695739 w 5615608"/>
              <a:gd name="connsiteY105" fmla="*/ 3607904 h 3667539"/>
              <a:gd name="connsiteX106" fmla="*/ 775252 w 5615608"/>
              <a:gd name="connsiteY106" fmla="*/ 3637721 h 3667539"/>
              <a:gd name="connsiteX107" fmla="*/ 805069 w 5615608"/>
              <a:gd name="connsiteY107" fmla="*/ 3647661 h 3667539"/>
              <a:gd name="connsiteX108" fmla="*/ 1162878 w 5615608"/>
              <a:gd name="connsiteY108" fmla="*/ 3667539 h 3667539"/>
              <a:gd name="connsiteX109" fmla="*/ 2514600 w 5615608"/>
              <a:gd name="connsiteY109" fmla="*/ 3657600 h 3667539"/>
              <a:gd name="connsiteX110" fmla="*/ 2633869 w 5615608"/>
              <a:gd name="connsiteY110" fmla="*/ 3647661 h 3667539"/>
              <a:gd name="connsiteX111" fmla="*/ 2723321 w 5615608"/>
              <a:gd name="connsiteY111" fmla="*/ 3627782 h 3667539"/>
              <a:gd name="connsiteX112" fmla="*/ 2862469 w 5615608"/>
              <a:gd name="connsiteY112" fmla="*/ 3617843 h 3667539"/>
              <a:gd name="connsiteX113" fmla="*/ 3081130 w 5615608"/>
              <a:gd name="connsiteY113" fmla="*/ 3597965 h 3667539"/>
              <a:gd name="connsiteX114" fmla="*/ 3200400 w 5615608"/>
              <a:gd name="connsiteY114" fmla="*/ 3578087 h 3667539"/>
              <a:gd name="connsiteX115" fmla="*/ 3230217 w 5615608"/>
              <a:gd name="connsiteY115" fmla="*/ 3568147 h 3667539"/>
              <a:gd name="connsiteX116" fmla="*/ 3309730 w 5615608"/>
              <a:gd name="connsiteY116" fmla="*/ 3548269 h 3667539"/>
              <a:gd name="connsiteX117" fmla="*/ 3339547 w 5615608"/>
              <a:gd name="connsiteY117" fmla="*/ 3528391 h 3667539"/>
              <a:gd name="connsiteX118" fmla="*/ 3399182 w 5615608"/>
              <a:gd name="connsiteY118" fmla="*/ 3518452 h 3667539"/>
              <a:gd name="connsiteX119" fmla="*/ 3438939 w 5615608"/>
              <a:gd name="connsiteY119" fmla="*/ 3508513 h 3667539"/>
              <a:gd name="connsiteX120" fmla="*/ 3518452 w 5615608"/>
              <a:gd name="connsiteY120" fmla="*/ 3478695 h 3667539"/>
              <a:gd name="connsiteX121" fmla="*/ 3558208 w 5615608"/>
              <a:gd name="connsiteY121" fmla="*/ 3458817 h 3667539"/>
              <a:gd name="connsiteX122" fmla="*/ 3617843 w 5615608"/>
              <a:gd name="connsiteY122" fmla="*/ 3438939 h 3667539"/>
              <a:gd name="connsiteX123" fmla="*/ 3667539 w 5615608"/>
              <a:gd name="connsiteY123" fmla="*/ 3419061 h 3667539"/>
              <a:gd name="connsiteX124" fmla="*/ 3727174 w 5615608"/>
              <a:gd name="connsiteY124" fmla="*/ 3409121 h 3667539"/>
              <a:gd name="connsiteX125" fmla="*/ 3816626 w 5615608"/>
              <a:gd name="connsiteY125" fmla="*/ 3379304 h 3667539"/>
              <a:gd name="connsiteX126" fmla="*/ 3866321 w 5615608"/>
              <a:gd name="connsiteY126" fmla="*/ 3339547 h 3667539"/>
              <a:gd name="connsiteX127" fmla="*/ 3906078 w 5615608"/>
              <a:gd name="connsiteY127" fmla="*/ 3329608 h 3667539"/>
              <a:gd name="connsiteX128" fmla="*/ 3975652 w 5615608"/>
              <a:gd name="connsiteY128" fmla="*/ 3299791 h 3667539"/>
              <a:gd name="connsiteX129" fmla="*/ 4005469 w 5615608"/>
              <a:gd name="connsiteY129" fmla="*/ 3279913 h 3667539"/>
              <a:gd name="connsiteX130" fmla="*/ 4104860 w 5615608"/>
              <a:gd name="connsiteY130" fmla="*/ 3240156 h 3667539"/>
              <a:gd name="connsiteX131" fmla="*/ 4164495 w 5615608"/>
              <a:gd name="connsiteY131" fmla="*/ 3200400 h 3667539"/>
              <a:gd name="connsiteX132" fmla="*/ 4194313 w 5615608"/>
              <a:gd name="connsiteY132" fmla="*/ 3180521 h 3667539"/>
              <a:gd name="connsiteX133" fmla="*/ 4253947 w 5615608"/>
              <a:gd name="connsiteY133" fmla="*/ 3160643 h 3667539"/>
              <a:gd name="connsiteX134" fmla="*/ 4273826 w 5615608"/>
              <a:gd name="connsiteY134" fmla="*/ 3140765 h 3667539"/>
              <a:gd name="connsiteX135" fmla="*/ 4363278 w 5615608"/>
              <a:gd name="connsiteY135" fmla="*/ 3091069 h 3667539"/>
              <a:gd name="connsiteX136" fmla="*/ 4393095 w 5615608"/>
              <a:gd name="connsiteY136" fmla="*/ 3071191 h 3667539"/>
              <a:gd name="connsiteX137" fmla="*/ 4482547 w 5615608"/>
              <a:gd name="connsiteY137" fmla="*/ 3041374 h 3667539"/>
              <a:gd name="connsiteX138" fmla="*/ 4502426 w 5615608"/>
              <a:gd name="connsiteY138" fmla="*/ 3021495 h 3667539"/>
              <a:gd name="connsiteX139" fmla="*/ 4601817 w 5615608"/>
              <a:gd name="connsiteY139" fmla="*/ 2951921 h 3667539"/>
              <a:gd name="connsiteX140" fmla="*/ 4631634 w 5615608"/>
              <a:gd name="connsiteY140" fmla="*/ 2932043 h 3667539"/>
              <a:gd name="connsiteX141" fmla="*/ 4651513 w 5615608"/>
              <a:gd name="connsiteY141" fmla="*/ 2912165 h 3667539"/>
              <a:gd name="connsiteX142" fmla="*/ 4711147 w 5615608"/>
              <a:gd name="connsiteY142" fmla="*/ 2872408 h 3667539"/>
              <a:gd name="connsiteX143" fmla="*/ 4740965 w 5615608"/>
              <a:gd name="connsiteY143" fmla="*/ 2842591 h 3667539"/>
              <a:gd name="connsiteX144" fmla="*/ 4790660 w 5615608"/>
              <a:gd name="connsiteY144" fmla="*/ 2822713 h 3667539"/>
              <a:gd name="connsiteX145" fmla="*/ 4850295 w 5615608"/>
              <a:gd name="connsiteY145" fmla="*/ 2763078 h 3667539"/>
              <a:gd name="connsiteX146" fmla="*/ 4890052 w 5615608"/>
              <a:gd name="connsiteY146" fmla="*/ 2753139 h 3667539"/>
              <a:gd name="connsiteX147" fmla="*/ 4949687 w 5615608"/>
              <a:gd name="connsiteY147" fmla="*/ 2713382 h 3667539"/>
              <a:gd name="connsiteX148" fmla="*/ 4959626 w 5615608"/>
              <a:gd name="connsiteY148" fmla="*/ 2683565 h 3667539"/>
              <a:gd name="connsiteX149" fmla="*/ 5019260 w 5615608"/>
              <a:gd name="connsiteY149" fmla="*/ 2633869 h 3667539"/>
              <a:gd name="connsiteX150" fmla="*/ 5039139 w 5615608"/>
              <a:gd name="connsiteY150" fmla="*/ 2613991 h 3667539"/>
              <a:gd name="connsiteX151" fmla="*/ 5068956 w 5615608"/>
              <a:gd name="connsiteY151" fmla="*/ 2594113 h 3667539"/>
              <a:gd name="connsiteX152" fmla="*/ 5118652 w 5615608"/>
              <a:gd name="connsiteY152" fmla="*/ 2544417 h 3667539"/>
              <a:gd name="connsiteX153" fmla="*/ 5138530 w 5615608"/>
              <a:gd name="connsiteY153" fmla="*/ 2504661 h 3667539"/>
              <a:gd name="connsiteX154" fmla="*/ 5158408 w 5615608"/>
              <a:gd name="connsiteY154" fmla="*/ 2484782 h 3667539"/>
              <a:gd name="connsiteX155" fmla="*/ 5198165 w 5615608"/>
              <a:gd name="connsiteY155" fmla="*/ 2425147 h 3667539"/>
              <a:gd name="connsiteX156" fmla="*/ 5227982 w 5615608"/>
              <a:gd name="connsiteY156" fmla="*/ 2385391 h 3667539"/>
              <a:gd name="connsiteX157" fmla="*/ 5247860 w 5615608"/>
              <a:gd name="connsiteY157" fmla="*/ 2345634 h 3667539"/>
              <a:gd name="connsiteX158" fmla="*/ 5267739 w 5615608"/>
              <a:gd name="connsiteY158" fmla="*/ 2315817 h 3667539"/>
              <a:gd name="connsiteX159" fmla="*/ 5277678 w 5615608"/>
              <a:gd name="connsiteY159" fmla="*/ 2286000 h 3667539"/>
              <a:gd name="connsiteX160" fmla="*/ 5337313 w 5615608"/>
              <a:gd name="connsiteY160" fmla="*/ 2206487 h 3667539"/>
              <a:gd name="connsiteX161" fmla="*/ 5357191 w 5615608"/>
              <a:gd name="connsiteY161" fmla="*/ 2166730 h 3667539"/>
              <a:gd name="connsiteX162" fmla="*/ 5367130 w 5615608"/>
              <a:gd name="connsiteY162" fmla="*/ 2136913 h 3667539"/>
              <a:gd name="connsiteX163" fmla="*/ 5396947 w 5615608"/>
              <a:gd name="connsiteY163" fmla="*/ 2087217 h 3667539"/>
              <a:gd name="connsiteX164" fmla="*/ 5436704 w 5615608"/>
              <a:gd name="connsiteY164" fmla="*/ 2027582 h 3667539"/>
              <a:gd name="connsiteX165" fmla="*/ 5446643 w 5615608"/>
              <a:gd name="connsiteY165" fmla="*/ 1997765 h 3667539"/>
              <a:gd name="connsiteX166" fmla="*/ 5486400 w 5615608"/>
              <a:gd name="connsiteY166" fmla="*/ 1948069 h 3667539"/>
              <a:gd name="connsiteX167" fmla="*/ 5496339 w 5615608"/>
              <a:gd name="connsiteY167" fmla="*/ 1918252 h 3667539"/>
              <a:gd name="connsiteX168" fmla="*/ 5516217 w 5615608"/>
              <a:gd name="connsiteY168" fmla="*/ 1878495 h 3667539"/>
              <a:gd name="connsiteX169" fmla="*/ 5546034 w 5615608"/>
              <a:gd name="connsiteY169" fmla="*/ 1798982 h 3667539"/>
              <a:gd name="connsiteX170" fmla="*/ 5555974 w 5615608"/>
              <a:gd name="connsiteY170" fmla="*/ 1729408 h 3667539"/>
              <a:gd name="connsiteX171" fmla="*/ 5575852 w 5615608"/>
              <a:gd name="connsiteY171" fmla="*/ 1639956 h 3667539"/>
              <a:gd name="connsiteX172" fmla="*/ 5585791 w 5615608"/>
              <a:gd name="connsiteY172" fmla="*/ 1381539 h 3667539"/>
              <a:gd name="connsiteX173" fmla="*/ 5595730 w 5615608"/>
              <a:gd name="connsiteY173" fmla="*/ 1351721 h 3667539"/>
              <a:gd name="connsiteX174" fmla="*/ 5615608 w 5615608"/>
              <a:gd name="connsiteY174" fmla="*/ 1162878 h 3667539"/>
              <a:gd name="connsiteX175" fmla="*/ 5605669 w 5615608"/>
              <a:gd name="connsiteY175" fmla="*/ 755374 h 3667539"/>
              <a:gd name="connsiteX176" fmla="*/ 5585791 w 5615608"/>
              <a:gd name="connsiteY176" fmla="*/ 566530 h 3667539"/>
              <a:gd name="connsiteX177" fmla="*/ 5565913 w 5615608"/>
              <a:gd name="connsiteY177" fmla="*/ 427382 h 3667539"/>
              <a:gd name="connsiteX178" fmla="*/ 5546034 w 5615608"/>
              <a:gd name="connsiteY178" fmla="*/ 357808 h 3667539"/>
              <a:gd name="connsiteX179" fmla="*/ 5486400 w 5615608"/>
              <a:gd name="connsiteY179" fmla="*/ 278295 h 3667539"/>
              <a:gd name="connsiteX180" fmla="*/ 5436704 w 5615608"/>
              <a:gd name="connsiteY180" fmla="*/ 188843 h 3667539"/>
              <a:gd name="connsiteX181" fmla="*/ 5416826 w 5615608"/>
              <a:gd name="connsiteY181" fmla="*/ 159026 h 3667539"/>
              <a:gd name="connsiteX182" fmla="*/ 5367130 w 5615608"/>
              <a:gd name="connsiteY182" fmla="*/ 168965 h 3667539"/>
              <a:gd name="connsiteX183" fmla="*/ 5327374 w 5615608"/>
              <a:gd name="connsiteY183" fmla="*/ 178904 h 3667539"/>
              <a:gd name="connsiteX184" fmla="*/ 5387008 w 5615608"/>
              <a:gd name="connsiteY184" fmla="*/ 208721 h 366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615608" h="3667539">
                <a:moveTo>
                  <a:pt x="5387008" y="208721"/>
                </a:moveTo>
                <a:lnTo>
                  <a:pt x="5387008" y="208721"/>
                </a:lnTo>
                <a:cubicBezTo>
                  <a:pt x="5363817" y="188843"/>
                  <a:pt x="5343448" y="165095"/>
                  <a:pt x="5317434" y="149087"/>
                </a:cubicBezTo>
                <a:cubicBezTo>
                  <a:pt x="5299589" y="138105"/>
                  <a:pt x="5277142" y="137267"/>
                  <a:pt x="5257800" y="129208"/>
                </a:cubicBezTo>
                <a:cubicBezTo>
                  <a:pt x="5237285" y="120660"/>
                  <a:pt x="5218680" y="107939"/>
                  <a:pt x="5198165" y="99391"/>
                </a:cubicBezTo>
                <a:cubicBezTo>
                  <a:pt x="5160585" y="83733"/>
                  <a:pt x="5106951" y="71632"/>
                  <a:pt x="5068956" y="59634"/>
                </a:cubicBezTo>
                <a:cubicBezTo>
                  <a:pt x="5028994" y="47014"/>
                  <a:pt x="4990780" y="28096"/>
                  <a:pt x="4949687" y="19878"/>
                </a:cubicBezTo>
                <a:cubicBezTo>
                  <a:pt x="4889718" y="7884"/>
                  <a:pt x="4916017" y="15281"/>
                  <a:pt x="4870174" y="0"/>
                </a:cubicBezTo>
                <a:cubicBezTo>
                  <a:pt x="4830417" y="3313"/>
                  <a:pt x="4790449" y="4666"/>
                  <a:pt x="4750904" y="9939"/>
                </a:cubicBezTo>
                <a:cubicBezTo>
                  <a:pt x="4740519" y="11324"/>
                  <a:pt x="4731194" y="17121"/>
                  <a:pt x="4721087" y="19878"/>
                </a:cubicBezTo>
                <a:cubicBezTo>
                  <a:pt x="4694730" y="27066"/>
                  <a:pt x="4667686" y="31722"/>
                  <a:pt x="4641574" y="39756"/>
                </a:cubicBezTo>
                <a:cubicBezTo>
                  <a:pt x="4624522" y="45003"/>
                  <a:pt x="4609117" y="55037"/>
                  <a:pt x="4591878" y="59634"/>
                </a:cubicBezTo>
                <a:cubicBezTo>
                  <a:pt x="4559232" y="68340"/>
                  <a:pt x="4492487" y="79513"/>
                  <a:pt x="4492487" y="79513"/>
                </a:cubicBezTo>
                <a:cubicBezTo>
                  <a:pt x="4479235" y="86139"/>
                  <a:pt x="4466786" y="94706"/>
                  <a:pt x="4452730" y="99391"/>
                </a:cubicBezTo>
                <a:cubicBezTo>
                  <a:pt x="4382723" y="122726"/>
                  <a:pt x="4425285" y="96954"/>
                  <a:pt x="4373217" y="119269"/>
                </a:cubicBezTo>
                <a:cubicBezTo>
                  <a:pt x="4359598" y="125105"/>
                  <a:pt x="4347078" y="133310"/>
                  <a:pt x="4333460" y="139147"/>
                </a:cubicBezTo>
                <a:cubicBezTo>
                  <a:pt x="4323830" y="143274"/>
                  <a:pt x="4313273" y="144960"/>
                  <a:pt x="4303643" y="149087"/>
                </a:cubicBezTo>
                <a:cubicBezTo>
                  <a:pt x="4290025" y="154924"/>
                  <a:pt x="4277644" y="163462"/>
                  <a:pt x="4263887" y="168965"/>
                </a:cubicBezTo>
                <a:cubicBezTo>
                  <a:pt x="4208725" y="191030"/>
                  <a:pt x="4212676" y="178127"/>
                  <a:pt x="4174434" y="208721"/>
                </a:cubicBezTo>
                <a:cubicBezTo>
                  <a:pt x="4167117" y="214575"/>
                  <a:pt x="4161182" y="221974"/>
                  <a:pt x="4154556" y="228600"/>
                </a:cubicBezTo>
                <a:cubicBezTo>
                  <a:pt x="4138428" y="276985"/>
                  <a:pt x="4152406" y="245526"/>
                  <a:pt x="4114800" y="298174"/>
                </a:cubicBezTo>
                <a:cubicBezTo>
                  <a:pt x="4107857" y="307894"/>
                  <a:pt x="4102088" y="318435"/>
                  <a:pt x="4094921" y="327991"/>
                </a:cubicBezTo>
                <a:cubicBezTo>
                  <a:pt x="4072256" y="358210"/>
                  <a:pt x="4046300" y="386013"/>
                  <a:pt x="4025347" y="417443"/>
                </a:cubicBezTo>
                <a:cubicBezTo>
                  <a:pt x="4012095" y="437321"/>
                  <a:pt x="3997193" y="456194"/>
                  <a:pt x="3985591" y="477078"/>
                </a:cubicBezTo>
                <a:cubicBezTo>
                  <a:pt x="3980503" y="486236"/>
                  <a:pt x="3980740" y="497737"/>
                  <a:pt x="3975652" y="506895"/>
                </a:cubicBezTo>
                <a:cubicBezTo>
                  <a:pt x="3964050" y="527779"/>
                  <a:pt x="3935895" y="566530"/>
                  <a:pt x="3935895" y="566530"/>
                </a:cubicBezTo>
                <a:cubicBezTo>
                  <a:pt x="3932582" y="576469"/>
                  <a:pt x="3930641" y="586976"/>
                  <a:pt x="3925956" y="596347"/>
                </a:cubicBezTo>
                <a:cubicBezTo>
                  <a:pt x="3920614" y="607031"/>
                  <a:pt x="3909855" y="614833"/>
                  <a:pt x="3906078" y="626165"/>
                </a:cubicBezTo>
                <a:cubicBezTo>
                  <a:pt x="3899705" y="645283"/>
                  <a:pt x="3900091" y="666039"/>
                  <a:pt x="3896139" y="685800"/>
                </a:cubicBezTo>
                <a:cubicBezTo>
                  <a:pt x="3893460" y="699195"/>
                  <a:pt x="3889513" y="712304"/>
                  <a:pt x="3886200" y="725556"/>
                </a:cubicBezTo>
                <a:cubicBezTo>
                  <a:pt x="3879002" y="811922"/>
                  <a:pt x="3873419" y="898787"/>
                  <a:pt x="3856382" y="983974"/>
                </a:cubicBezTo>
                <a:cubicBezTo>
                  <a:pt x="3853703" y="997369"/>
                  <a:pt x="3849756" y="1010478"/>
                  <a:pt x="3846443" y="1023730"/>
                </a:cubicBezTo>
                <a:cubicBezTo>
                  <a:pt x="3843130" y="1056860"/>
                  <a:pt x="3842640" y="1090396"/>
                  <a:pt x="3836504" y="1123121"/>
                </a:cubicBezTo>
                <a:cubicBezTo>
                  <a:pt x="3832643" y="1143716"/>
                  <a:pt x="3816626" y="1182756"/>
                  <a:pt x="3816626" y="1182756"/>
                </a:cubicBezTo>
                <a:cubicBezTo>
                  <a:pt x="3813313" y="1202634"/>
                  <a:pt x="3809351" y="1222415"/>
                  <a:pt x="3806687" y="1242391"/>
                </a:cubicBezTo>
                <a:cubicBezTo>
                  <a:pt x="3802722" y="1272129"/>
                  <a:pt x="3801309" y="1302191"/>
                  <a:pt x="3796747" y="1331843"/>
                </a:cubicBezTo>
                <a:cubicBezTo>
                  <a:pt x="3794670" y="1345344"/>
                  <a:pt x="3789487" y="1358205"/>
                  <a:pt x="3786808" y="1371600"/>
                </a:cubicBezTo>
                <a:cubicBezTo>
                  <a:pt x="3771505" y="1448118"/>
                  <a:pt x="3790063" y="1411442"/>
                  <a:pt x="3756991" y="1461052"/>
                </a:cubicBezTo>
                <a:cubicBezTo>
                  <a:pt x="3750365" y="1487556"/>
                  <a:pt x="3745752" y="1514647"/>
                  <a:pt x="3737113" y="1540565"/>
                </a:cubicBezTo>
                <a:cubicBezTo>
                  <a:pt x="3733800" y="1550504"/>
                  <a:pt x="3731859" y="1561011"/>
                  <a:pt x="3727174" y="1570382"/>
                </a:cubicBezTo>
                <a:cubicBezTo>
                  <a:pt x="3721832" y="1581066"/>
                  <a:pt x="3713921" y="1590261"/>
                  <a:pt x="3707295" y="1600200"/>
                </a:cubicBezTo>
                <a:cubicBezTo>
                  <a:pt x="3703982" y="1610139"/>
                  <a:pt x="3700234" y="1619943"/>
                  <a:pt x="3697356" y="1630017"/>
                </a:cubicBezTo>
                <a:cubicBezTo>
                  <a:pt x="3686430" y="1668257"/>
                  <a:pt x="3690699" y="1674791"/>
                  <a:pt x="3667539" y="1709530"/>
                </a:cubicBezTo>
                <a:cubicBezTo>
                  <a:pt x="3662341" y="1717327"/>
                  <a:pt x="3654286" y="1722782"/>
                  <a:pt x="3647660" y="1729408"/>
                </a:cubicBezTo>
                <a:cubicBezTo>
                  <a:pt x="3630166" y="1781890"/>
                  <a:pt x="3643532" y="1750509"/>
                  <a:pt x="3597965" y="1818861"/>
                </a:cubicBezTo>
                <a:cubicBezTo>
                  <a:pt x="3591339" y="1828800"/>
                  <a:pt x="3589419" y="1844901"/>
                  <a:pt x="3578087" y="1848678"/>
                </a:cubicBezTo>
                <a:lnTo>
                  <a:pt x="3548269" y="1858617"/>
                </a:lnTo>
                <a:lnTo>
                  <a:pt x="3498574" y="1908313"/>
                </a:lnTo>
                <a:cubicBezTo>
                  <a:pt x="3491948" y="1914939"/>
                  <a:pt x="3487585" y="1925228"/>
                  <a:pt x="3478695" y="1928191"/>
                </a:cubicBezTo>
                <a:lnTo>
                  <a:pt x="3448878" y="1938130"/>
                </a:lnTo>
                <a:cubicBezTo>
                  <a:pt x="3435626" y="1948069"/>
                  <a:pt x="3421847" y="1957342"/>
                  <a:pt x="3409121" y="1967947"/>
                </a:cubicBezTo>
                <a:cubicBezTo>
                  <a:pt x="3401922" y="1973946"/>
                  <a:pt x="3396442" y="1981827"/>
                  <a:pt x="3389243" y="1987826"/>
                </a:cubicBezTo>
                <a:cubicBezTo>
                  <a:pt x="3376518" y="1998431"/>
                  <a:pt x="3362213" y="2007038"/>
                  <a:pt x="3349487" y="2017643"/>
                </a:cubicBezTo>
                <a:cubicBezTo>
                  <a:pt x="3342288" y="2023642"/>
                  <a:pt x="3337105" y="2031898"/>
                  <a:pt x="3329608" y="2037521"/>
                </a:cubicBezTo>
                <a:cubicBezTo>
                  <a:pt x="3207047" y="2129442"/>
                  <a:pt x="3322723" y="2039340"/>
                  <a:pt x="3230217" y="2097156"/>
                </a:cubicBezTo>
                <a:cubicBezTo>
                  <a:pt x="3216169" y="2105936"/>
                  <a:pt x="3204507" y="2118194"/>
                  <a:pt x="3190460" y="2126974"/>
                </a:cubicBezTo>
                <a:cubicBezTo>
                  <a:pt x="3177896" y="2134827"/>
                  <a:pt x="3163568" y="2139501"/>
                  <a:pt x="3150704" y="2146852"/>
                </a:cubicBezTo>
                <a:cubicBezTo>
                  <a:pt x="3081231" y="2186551"/>
                  <a:pt x="3169036" y="2147471"/>
                  <a:pt x="3071191" y="2186608"/>
                </a:cubicBezTo>
                <a:cubicBezTo>
                  <a:pt x="3050290" y="2207510"/>
                  <a:pt x="3039913" y="2219763"/>
                  <a:pt x="3011556" y="2236304"/>
                </a:cubicBezTo>
                <a:lnTo>
                  <a:pt x="2892287" y="2295939"/>
                </a:lnTo>
                <a:cubicBezTo>
                  <a:pt x="2879035" y="2302565"/>
                  <a:pt x="2864858" y="2307598"/>
                  <a:pt x="2852530" y="2315817"/>
                </a:cubicBezTo>
                <a:cubicBezTo>
                  <a:pt x="2842591" y="2322443"/>
                  <a:pt x="2833397" y="2330353"/>
                  <a:pt x="2822713" y="2335695"/>
                </a:cubicBezTo>
                <a:cubicBezTo>
                  <a:pt x="2813342" y="2340380"/>
                  <a:pt x="2802266" y="2340949"/>
                  <a:pt x="2792895" y="2345634"/>
                </a:cubicBezTo>
                <a:cubicBezTo>
                  <a:pt x="2775616" y="2354273"/>
                  <a:pt x="2760479" y="2366813"/>
                  <a:pt x="2743200" y="2375452"/>
                </a:cubicBezTo>
                <a:cubicBezTo>
                  <a:pt x="2715542" y="2389281"/>
                  <a:pt x="2661698" y="2405932"/>
                  <a:pt x="2633869" y="2415208"/>
                </a:cubicBezTo>
                <a:cubicBezTo>
                  <a:pt x="2573230" y="2455636"/>
                  <a:pt x="2614743" y="2429741"/>
                  <a:pt x="2504660" y="2484782"/>
                </a:cubicBezTo>
                <a:cubicBezTo>
                  <a:pt x="2452681" y="2510772"/>
                  <a:pt x="2479283" y="2501066"/>
                  <a:pt x="2425147" y="2514600"/>
                </a:cubicBezTo>
                <a:cubicBezTo>
                  <a:pt x="2411895" y="2521226"/>
                  <a:pt x="2399264" y="2529276"/>
                  <a:pt x="2385391" y="2534478"/>
                </a:cubicBezTo>
                <a:cubicBezTo>
                  <a:pt x="2361669" y="2543374"/>
                  <a:pt x="2306610" y="2550921"/>
                  <a:pt x="2286000" y="2554356"/>
                </a:cubicBezTo>
                <a:lnTo>
                  <a:pt x="1560443" y="2544417"/>
                </a:lnTo>
                <a:cubicBezTo>
                  <a:pt x="1537024" y="2543832"/>
                  <a:pt x="1513977" y="2538329"/>
                  <a:pt x="1490869" y="2534478"/>
                </a:cubicBezTo>
                <a:cubicBezTo>
                  <a:pt x="1466277" y="2530379"/>
                  <a:pt x="1426432" y="2521747"/>
                  <a:pt x="1401417" y="2514600"/>
                </a:cubicBezTo>
                <a:cubicBezTo>
                  <a:pt x="1391343" y="2511722"/>
                  <a:pt x="1381827" y="2506934"/>
                  <a:pt x="1371600" y="2504661"/>
                </a:cubicBezTo>
                <a:cubicBezTo>
                  <a:pt x="1289686" y="2486457"/>
                  <a:pt x="1207293" y="2489212"/>
                  <a:pt x="1123121" y="2484782"/>
                </a:cubicBezTo>
                <a:cubicBezTo>
                  <a:pt x="1106556" y="2481469"/>
                  <a:pt x="1090149" y="2477232"/>
                  <a:pt x="1073426" y="2474843"/>
                </a:cubicBezTo>
                <a:cubicBezTo>
                  <a:pt x="908157" y="2451233"/>
                  <a:pt x="1046630" y="2477435"/>
                  <a:pt x="934278" y="2454965"/>
                </a:cubicBezTo>
                <a:cubicBezTo>
                  <a:pt x="854765" y="2458278"/>
                  <a:pt x="775104" y="2459025"/>
                  <a:pt x="695739" y="2464904"/>
                </a:cubicBezTo>
                <a:cubicBezTo>
                  <a:pt x="685291" y="2465678"/>
                  <a:pt x="676130" y="2472487"/>
                  <a:pt x="665921" y="2474843"/>
                </a:cubicBezTo>
                <a:cubicBezTo>
                  <a:pt x="633000" y="2482440"/>
                  <a:pt x="598582" y="2484036"/>
                  <a:pt x="566530" y="2494721"/>
                </a:cubicBezTo>
                <a:cubicBezTo>
                  <a:pt x="520687" y="2510004"/>
                  <a:pt x="546986" y="2502606"/>
                  <a:pt x="487017" y="2514600"/>
                </a:cubicBezTo>
                <a:cubicBezTo>
                  <a:pt x="412160" y="2564504"/>
                  <a:pt x="507297" y="2505909"/>
                  <a:pt x="417443" y="2544417"/>
                </a:cubicBezTo>
                <a:cubicBezTo>
                  <a:pt x="406464" y="2549122"/>
                  <a:pt x="398310" y="2558953"/>
                  <a:pt x="387626" y="2564295"/>
                </a:cubicBezTo>
                <a:cubicBezTo>
                  <a:pt x="363853" y="2576182"/>
                  <a:pt x="333922" y="2585510"/>
                  <a:pt x="308113" y="2594113"/>
                </a:cubicBezTo>
                <a:cubicBezTo>
                  <a:pt x="232091" y="2651128"/>
                  <a:pt x="305006" y="2600147"/>
                  <a:pt x="228600" y="2643808"/>
                </a:cubicBezTo>
                <a:cubicBezTo>
                  <a:pt x="174651" y="2674637"/>
                  <a:pt x="223633" y="2655403"/>
                  <a:pt x="168965" y="2673626"/>
                </a:cubicBezTo>
                <a:cubicBezTo>
                  <a:pt x="162339" y="2683565"/>
                  <a:pt x="156734" y="2694266"/>
                  <a:pt x="149087" y="2703443"/>
                </a:cubicBezTo>
                <a:cubicBezTo>
                  <a:pt x="140088" y="2714241"/>
                  <a:pt x="126095" y="2720974"/>
                  <a:pt x="119269" y="2733261"/>
                </a:cubicBezTo>
                <a:cubicBezTo>
                  <a:pt x="109093" y="2751577"/>
                  <a:pt x="107173" y="2773440"/>
                  <a:pt x="99391" y="2792895"/>
                </a:cubicBezTo>
                <a:cubicBezTo>
                  <a:pt x="93888" y="2806652"/>
                  <a:pt x="85016" y="2818895"/>
                  <a:pt x="79513" y="2832652"/>
                </a:cubicBezTo>
                <a:cubicBezTo>
                  <a:pt x="71731" y="2852107"/>
                  <a:pt x="66795" y="2872595"/>
                  <a:pt x="59634" y="2892287"/>
                </a:cubicBezTo>
                <a:cubicBezTo>
                  <a:pt x="43826" y="2935759"/>
                  <a:pt x="31478" y="2955214"/>
                  <a:pt x="19878" y="3001617"/>
                </a:cubicBezTo>
                <a:cubicBezTo>
                  <a:pt x="4257" y="3064101"/>
                  <a:pt x="11871" y="3027851"/>
                  <a:pt x="0" y="3110947"/>
                </a:cubicBezTo>
                <a:cubicBezTo>
                  <a:pt x="3313" y="3163956"/>
                  <a:pt x="-2226" y="3218273"/>
                  <a:pt x="9939" y="3269974"/>
                </a:cubicBezTo>
                <a:cubicBezTo>
                  <a:pt x="12339" y="3280172"/>
                  <a:pt x="30385" y="3275228"/>
                  <a:pt x="39756" y="3279913"/>
                </a:cubicBezTo>
                <a:cubicBezTo>
                  <a:pt x="50440" y="3285255"/>
                  <a:pt x="58594" y="3295086"/>
                  <a:pt x="69574" y="3299791"/>
                </a:cubicBezTo>
                <a:cubicBezTo>
                  <a:pt x="82129" y="3305172"/>
                  <a:pt x="96540" y="3304934"/>
                  <a:pt x="109330" y="3309730"/>
                </a:cubicBezTo>
                <a:cubicBezTo>
                  <a:pt x="274391" y="3371627"/>
                  <a:pt x="44350" y="3291819"/>
                  <a:pt x="178904" y="3349487"/>
                </a:cubicBezTo>
                <a:cubicBezTo>
                  <a:pt x="191459" y="3354868"/>
                  <a:pt x="205408" y="3356113"/>
                  <a:pt x="218660" y="3359426"/>
                </a:cubicBezTo>
                <a:cubicBezTo>
                  <a:pt x="245165" y="3375991"/>
                  <a:pt x="272168" y="3391783"/>
                  <a:pt x="298174" y="3409121"/>
                </a:cubicBezTo>
                <a:cubicBezTo>
                  <a:pt x="308113" y="3415747"/>
                  <a:pt x="317307" y="3423658"/>
                  <a:pt x="327991" y="3429000"/>
                </a:cubicBezTo>
                <a:cubicBezTo>
                  <a:pt x="337362" y="3433685"/>
                  <a:pt x="347869" y="3435626"/>
                  <a:pt x="357808" y="3438939"/>
                </a:cubicBezTo>
                <a:cubicBezTo>
                  <a:pt x="550541" y="3593122"/>
                  <a:pt x="320779" y="3418708"/>
                  <a:pt x="437321" y="3488634"/>
                </a:cubicBezTo>
                <a:cubicBezTo>
                  <a:pt x="445357" y="3493455"/>
                  <a:pt x="449403" y="3503315"/>
                  <a:pt x="457200" y="3508513"/>
                </a:cubicBezTo>
                <a:cubicBezTo>
                  <a:pt x="485389" y="3527306"/>
                  <a:pt x="587919" y="3563933"/>
                  <a:pt x="596347" y="3568147"/>
                </a:cubicBezTo>
                <a:cubicBezTo>
                  <a:pt x="609599" y="3574773"/>
                  <a:pt x="622347" y="3582523"/>
                  <a:pt x="636104" y="3588026"/>
                </a:cubicBezTo>
                <a:cubicBezTo>
                  <a:pt x="655559" y="3595808"/>
                  <a:pt x="676998" y="3598533"/>
                  <a:pt x="695739" y="3607904"/>
                </a:cubicBezTo>
                <a:cubicBezTo>
                  <a:pt x="757503" y="3638786"/>
                  <a:pt x="712095" y="3619675"/>
                  <a:pt x="775252" y="3637721"/>
                </a:cubicBezTo>
                <a:cubicBezTo>
                  <a:pt x="785326" y="3640599"/>
                  <a:pt x="794650" y="3646564"/>
                  <a:pt x="805069" y="3647661"/>
                </a:cubicBezTo>
                <a:cubicBezTo>
                  <a:pt x="856012" y="3653024"/>
                  <a:pt x="1128770" y="3665834"/>
                  <a:pt x="1162878" y="3667539"/>
                </a:cubicBezTo>
                <a:lnTo>
                  <a:pt x="2514600" y="3657600"/>
                </a:lnTo>
                <a:cubicBezTo>
                  <a:pt x="2554490" y="3657061"/>
                  <a:pt x="2594325" y="3652934"/>
                  <a:pt x="2633869" y="3647661"/>
                </a:cubicBezTo>
                <a:cubicBezTo>
                  <a:pt x="2903653" y="3611688"/>
                  <a:pt x="2228560" y="3677258"/>
                  <a:pt x="2723321" y="3627782"/>
                </a:cubicBezTo>
                <a:cubicBezTo>
                  <a:pt x="2769591" y="3623155"/>
                  <a:pt x="2816129" y="3621705"/>
                  <a:pt x="2862469" y="3617843"/>
                </a:cubicBezTo>
                <a:lnTo>
                  <a:pt x="3081130" y="3597965"/>
                </a:lnTo>
                <a:cubicBezTo>
                  <a:pt x="3151035" y="3574663"/>
                  <a:pt x="3067240" y="3600281"/>
                  <a:pt x="3200400" y="3578087"/>
                </a:cubicBezTo>
                <a:cubicBezTo>
                  <a:pt x="3210734" y="3576365"/>
                  <a:pt x="3220109" y="3570904"/>
                  <a:pt x="3230217" y="3568147"/>
                </a:cubicBezTo>
                <a:cubicBezTo>
                  <a:pt x="3256574" y="3560958"/>
                  <a:pt x="3309730" y="3548269"/>
                  <a:pt x="3309730" y="3548269"/>
                </a:cubicBezTo>
                <a:cubicBezTo>
                  <a:pt x="3319669" y="3541643"/>
                  <a:pt x="3328215" y="3532168"/>
                  <a:pt x="3339547" y="3528391"/>
                </a:cubicBezTo>
                <a:cubicBezTo>
                  <a:pt x="3358665" y="3522018"/>
                  <a:pt x="3379421" y="3522404"/>
                  <a:pt x="3399182" y="3518452"/>
                </a:cubicBezTo>
                <a:cubicBezTo>
                  <a:pt x="3412577" y="3515773"/>
                  <a:pt x="3425687" y="3511826"/>
                  <a:pt x="3438939" y="3508513"/>
                </a:cubicBezTo>
                <a:cubicBezTo>
                  <a:pt x="3549612" y="3453174"/>
                  <a:pt x="3410202" y="3519288"/>
                  <a:pt x="3518452" y="3478695"/>
                </a:cubicBezTo>
                <a:cubicBezTo>
                  <a:pt x="3532325" y="3473493"/>
                  <a:pt x="3544451" y="3464320"/>
                  <a:pt x="3558208" y="3458817"/>
                </a:cubicBezTo>
                <a:cubicBezTo>
                  <a:pt x="3577663" y="3451035"/>
                  <a:pt x="3598151" y="3446100"/>
                  <a:pt x="3617843" y="3438939"/>
                </a:cubicBezTo>
                <a:cubicBezTo>
                  <a:pt x="3634610" y="3432842"/>
                  <a:pt x="3650326" y="3423755"/>
                  <a:pt x="3667539" y="3419061"/>
                </a:cubicBezTo>
                <a:cubicBezTo>
                  <a:pt x="3686981" y="3413758"/>
                  <a:pt x="3707296" y="3412434"/>
                  <a:pt x="3727174" y="3409121"/>
                </a:cubicBezTo>
                <a:cubicBezTo>
                  <a:pt x="3860895" y="3342260"/>
                  <a:pt x="3662491" y="3437104"/>
                  <a:pt x="3816626" y="3379304"/>
                </a:cubicBezTo>
                <a:cubicBezTo>
                  <a:pt x="3910901" y="3343951"/>
                  <a:pt x="3793547" y="3375935"/>
                  <a:pt x="3866321" y="3339547"/>
                </a:cubicBezTo>
                <a:cubicBezTo>
                  <a:pt x="3878539" y="3333438"/>
                  <a:pt x="3892826" y="3332921"/>
                  <a:pt x="3906078" y="3329608"/>
                </a:cubicBezTo>
                <a:cubicBezTo>
                  <a:pt x="3980935" y="3279704"/>
                  <a:pt x="3885798" y="3338299"/>
                  <a:pt x="3975652" y="3299791"/>
                </a:cubicBezTo>
                <a:cubicBezTo>
                  <a:pt x="3986631" y="3295086"/>
                  <a:pt x="3994623" y="3284919"/>
                  <a:pt x="4005469" y="3279913"/>
                </a:cubicBezTo>
                <a:cubicBezTo>
                  <a:pt x="4037867" y="3264960"/>
                  <a:pt x="4104860" y="3240156"/>
                  <a:pt x="4104860" y="3240156"/>
                </a:cubicBezTo>
                <a:cubicBezTo>
                  <a:pt x="4140291" y="3204727"/>
                  <a:pt x="4108333" y="3232493"/>
                  <a:pt x="4164495" y="3200400"/>
                </a:cubicBezTo>
                <a:cubicBezTo>
                  <a:pt x="4174867" y="3194473"/>
                  <a:pt x="4183397" y="3185373"/>
                  <a:pt x="4194313" y="3180521"/>
                </a:cubicBezTo>
                <a:cubicBezTo>
                  <a:pt x="4213460" y="3172011"/>
                  <a:pt x="4253947" y="3160643"/>
                  <a:pt x="4253947" y="3160643"/>
                </a:cubicBezTo>
                <a:cubicBezTo>
                  <a:pt x="4260573" y="3154017"/>
                  <a:pt x="4266509" y="3146619"/>
                  <a:pt x="4273826" y="3140765"/>
                </a:cubicBezTo>
                <a:cubicBezTo>
                  <a:pt x="4304375" y="3116326"/>
                  <a:pt x="4326002" y="3111778"/>
                  <a:pt x="4363278" y="3091069"/>
                </a:cubicBezTo>
                <a:cubicBezTo>
                  <a:pt x="4373720" y="3085268"/>
                  <a:pt x="4382411" y="3076533"/>
                  <a:pt x="4393095" y="3071191"/>
                </a:cubicBezTo>
                <a:cubicBezTo>
                  <a:pt x="4430521" y="3052478"/>
                  <a:pt x="4444587" y="3050864"/>
                  <a:pt x="4482547" y="3041374"/>
                </a:cubicBezTo>
                <a:cubicBezTo>
                  <a:pt x="4489173" y="3034748"/>
                  <a:pt x="4495227" y="3027494"/>
                  <a:pt x="4502426" y="3021495"/>
                </a:cubicBezTo>
                <a:cubicBezTo>
                  <a:pt x="4531859" y="2996968"/>
                  <a:pt x="4570853" y="2972564"/>
                  <a:pt x="4601817" y="2951921"/>
                </a:cubicBezTo>
                <a:cubicBezTo>
                  <a:pt x="4611756" y="2945295"/>
                  <a:pt x="4623187" y="2940489"/>
                  <a:pt x="4631634" y="2932043"/>
                </a:cubicBezTo>
                <a:cubicBezTo>
                  <a:pt x="4638260" y="2925417"/>
                  <a:pt x="4644016" y="2917788"/>
                  <a:pt x="4651513" y="2912165"/>
                </a:cubicBezTo>
                <a:cubicBezTo>
                  <a:pt x="4670625" y="2897831"/>
                  <a:pt x="4694254" y="2889301"/>
                  <a:pt x="4711147" y="2872408"/>
                </a:cubicBezTo>
                <a:cubicBezTo>
                  <a:pt x="4721086" y="2862469"/>
                  <a:pt x="4729045" y="2850041"/>
                  <a:pt x="4740965" y="2842591"/>
                </a:cubicBezTo>
                <a:cubicBezTo>
                  <a:pt x="4756094" y="2833135"/>
                  <a:pt x="4774703" y="2830692"/>
                  <a:pt x="4790660" y="2822713"/>
                </a:cubicBezTo>
                <a:cubicBezTo>
                  <a:pt x="4877402" y="2779342"/>
                  <a:pt x="4753487" y="2832225"/>
                  <a:pt x="4850295" y="2763078"/>
                </a:cubicBezTo>
                <a:cubicBezTo>
                  <a:pt x="4861411" y="2755138"/>
                  <a:pt x="4876800" y="2756452"/>
                  <a:pt x="4890052" y="2753139"/>
                </a:cubicBezTo>
                <a:cubicBezTo>
                  <a:pt x="4952782" y="2659041"/>
                  <a:pt x="4858003" y="2786728"/>
                  <a:pt x="4949687" y="2713382"/>
                </a:cubicBezTo>
                <a:cubicBezTo>
                  <a:pt x="4957868" y="2706837"/>
                  <a:pt x="4953815" y="2692282"/>
                  <a:pt x="4959626" y="2683565"/>
                </a:cubicBezTo>
                <a:cubicBezTo>
                  <a:pt x="4979863" y="2653209"/>
                  <a:pt x="4993067" y="2654823"/>
                  <a:pt x="5019260" y="2633869"/>
                </a:cubicBezTo>
                <a:cubicBezTo>
                  <a:pt x="5026577" y="2628015"/>
                  <a:pt x="5031822" y="2619845"/>
                  <a:pt x="5039139" y="2613991"/>
                </a:cubicBezTo>
                <a:cubicBezTo>
                  <a:pt x="5048467" y="2606529"/>
                  <a:pt x="5059966" y="2601979"/>
                  <a:pt x="5068956" y="2594113"/>
                </a:cubicBezTo>
                <a:cubicBezTo>
                  <a:pt x="5086587" y="2578686"/>
                  <a:pt x="5118652" y="2544417"/>
                  <a:pt x="5118652" y="2544417"/>
                </a:cubicBezTo>
                <a:cubicBezTo>
                  <a:pt x="5125278" y="2531165"/>
                  <a:pt x="5130312" y="2516989"/>
                  <a:pt x="5138530" y="2504661"/>
                </a:cubicBezTo>
                <a:cubicBezTo>
                  <a:pt x="5143728" y="2496864"/>
                  <a:pt x="5152786" y="2492279"/>
                  <a:pt x="5158408" y="2484782"/>
                </a:cubicBezTo>
                <a:cubicBezTo>
                  <a:pt x="5172742" y="2465669"/>
                  <a:pt x="5183830" y="2444260"/>
                  <a:pt x="5198165" y="2425147"/>
                </a:cubicBezTo>
                <a:cubicBezTo>
                  <a:pt x="5208104" y="2411895"/>
                  <a:pt x="5219203" y="2399438"/>
                  <a:pt x="5227982" y="2385391"/>
                </a:cubicBezTo>
                <a:cubicBezTo>
                  <a:pt x="5235835" y="2372827"/>
                  <a:pt x="5240509" y="2358498"/>
                  <a:pt x="5247860" y="2345634"/>
                </a:cubicBezTo>
                <a:cubicBezTo>
                  <a:pt x="5253787" y="2335263"/>
                  <a:pt x="5261113" y="2325756"/>
                  <a:pt x="5267739" y="2315817"/>
                </a:cubicBezTo>
                <a:cubicBezTo>
                  <a:pt x="5271052" y="2305878"/>
                  <a:pt x="5272053" y="2294839"/>
                  <a:pt x="5277678" y="2286000"/>
                </a:cubicBezTo>
                <a:cubicBezTo>
                  <a:pt x="5295465" y="2258049"/>
                  <a:pt x="5322497" y="2236120"/>
                  <a:pt x="5337313" y="2206487"/>
                </a:cubicBezTo>
                <a:cubicBezTo>
                  <a:pt x="5343939" y="2193235"/>
                  <a:pt x="5351355" y="2180349"/>
                  <a:pt x="5357191" y="2166730"/>
                </a:cubicBezTo>
                <a:cubicBezTo>
                  <a:pt x="5361318" y="2157100"/>
                  <a:pt x="5362445" y="2146284"/>
                  <a:pt x="5367130" y="2136913"/>
                </a:cubicBezTo>
                <a:cubicBezTo>
                  <a:pt x="5375769" y="2119634"/>
                  <a:pt x="5386576" y="2103515"/>
                  <a:pt x="5396947" y="2087217"/>
                </a:cubicBezTo>
                <a:cubicBezTo>
                  <a:pt x="5409773" y="2067061"/>
                  <a:pt x="5429149" y="2050247"/>
                  <a:pt x="5436704" y="2027582"/>
                </a:cubicBezTo>
                <a:cubicBezTo>
                  <a:pt x="5440017" y="2017643"/>
                  <a:pt x="5441958" y="2007136"/>
                  <a:pt x="5446643" y="1997765"/>
                </a:cubicBezTo>
                <a:cubicBezTo>
                  <a:pt x="5459182" y="1972686"/>
                  <a:pt x="5467908" y="1966560"/>
                  <a:pt x="5486400" y="1948069"/>
                </a:cubicBezTo>
                <a:cubicBezTo>
                  <a:pt x="5489713" y="1938130"/>
                  <a:pt x="5492212" y="1927882"/>
                  <a:pt x="5496339" y="1918252"/>
                </a:cubicBezTo>
                <a:cubicBezTo>
                  <a:pt x="5502175" y="1904633"/>
                  <a:pt x="5511015" y="1892368"/>
                  <a:pt x="5516217" y="1878495"/>
                </a:cubicBezTo>
                <a:cubicBezTo>
                  <a:pt x="5556815" y="1770233"/>
                  <a:pt x="5490690" y="1909672"/>
                  <a:pt x="5546034" y="1798982"/>
                </a:cubicBezTo>
                <a:cubicBezTo>
                  <a:pt x="5549347" y="1775791"/>
                  <a:pt x="5552122" y="1752516"/>
                  <a:pt x="5555974" y="1729408"/>
                </a:cubicBezTo>
                <a:cubicBezTo>
                  <a:pt x="5562283" y="1691553"/>
                  <a:pt x="5566917" y="1675696"/>
                  <a:pt x="5575852" y="1639956"/>
                </a:cubicBezTo>
                <a:cubicBezTo>
                  <a:pt x="5579165" y="1553817"/>
                  <a:pt x="5579860" y="1467537"/>
                  <a:pt x="5585791" y="1381539"/>
                </a:cubicBezTo>
                <a:cubicBezTo>
                  <a:pt x="5586512" y="1371087"/>
                  <a:pt x="5594008" y="1362055"/>
                  <a:pt x="5595730" y="1351721"/>
                </a:cubicBezTo>
                <a:cubicBezTo>
                  <a:pt x="5599134" y="1331297"/>
                  <a:pt x="5614017" y="1178786"/>
                  <a:pt x="5615608" y="1162878"/>
                </a:cubicBezTo>
                <a:cubicBezTo>
                  <a:pt x="5612295" y="1027043"/>
                  <a:pt x="5610698" y="891156"/>
                  <a:pt x="5605669" y="755374"/>
                </a:cubicBezTo>
                <a:cubicBezTo>
                  <a:pt x="5600397" y="613037"/>
                  <a:pt x="5599933" y="665525"/>
                  <a:pt x="5585791" y="566530"/>
                </a:cubicBezTo>
                <a:cubicBezTo>
                  <a:pt x="5576630" y="502404"/>
                  <a:pt x="5577770" y="486668"/>
                  <a:pt x="5565913" y="427382"/>
                </a:cubicBezTo>
                <a:cubicBezTo>
                  <a:pt x="5564304" y="419336"/>
                  <a:pt x="5551956" y="368467"/>
                  <a:pt x="5546034" y="357808"/>
                </a:cubicBezTo>
                <a:cubicBezTo>
                  <a:pt x="5517938" y="307236"/>
                  <a:pt x="5516558" y="308455"/>
                  <a:pt x="5486400" y="278295"/>
                </a:cubicBezTo>
                <a:cubicBezTo>
                  <a:pt x="5468905" y="225814"/>
                  <a:pt x="5482271" y="257194"/>
                  <a:pt x="5436704" y="188843"/>
                </a:cubicBezTo>
                <a:lnTo>
                  <a:pt x="5416826" y="159026"/>
                </a:lnTo>
                <a:cubicBezTo>
                  <a:pt x="5400261" y="162339"/>
                  <a:pt x="5383519" y="164868"/>
                  <a:pt x="5367130" y="168965"/>
                </a:cubicBezTo>
                <a:cubicBezTo>
                  <a:pt x="5323183" y="179952"/>
                  <a:pt x="5351264" y="178904"/>
                  <a:pt x="5327374" y="178904"/>
                </a:cubicBezTo>
                <a:lnTo>
                  <a:pt x="5387008" y="208721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944" y="46859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Calculate </a:t>
            </a:r>
            <a:r>
              <a:rPr lang="en-US" i="1" dirty="0" smtClean="0">
                <a:solidFill>
                  <a:schemeClr val="accent1"/>
                </a:solidFill>
              </a:rPr>
              <a:t>statistic </a:t>
            </a:r>
            <a:r>
              <a:rPr lang="en-US" i="1" dirty="0">
                <a:solidFill>
                  <a:schemeClr val="accent1"/>
                </a:solidFill>
              </a:rPr>
              <a:t>for each </a:t>
            </a:r>
            <a:r>
              <a:rPr lang="en-US" i="1" dirty="0" smtClean="0">
                <a:solidFill>
                  <a:schemeClr val="accent1"/>
                </a:solidFill>
              </a:rPr>
              <a:t>sample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90" y="4210128"/>
            <a:ext cx="3601210" cy="211447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074069" y="4260305"/>
            <a:ext cx="30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Sampling Distribution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29200" y="5267364"/>
            <a:ext cx="1143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0300" y="5064204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Standard Error (SE): </a:t>
            </a:r>
            <a:r>
              <a:rPr lang="en-US" dirty="0" smtClean="0"/>
              <a:t>standard deviation of sampling distribution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213864" y="4114800"/>
            <a:ext cx="8720" cy="853770"/>
          </a:xfrm>
          <a:prstGeom prst="straightConnector1">
            <a:avLst/>
          </a:prstGeom>
          <a:ln w="25400">
            <a:solidFill>
              <a:srgbClr val="F715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36974" y="3429000"/>
            <a:ext cx="275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715DC"/>
                </a:solidFill>
              </a:rPr>
              <a:t>Margin of Error (ME)</a:t>
            </a:r>
          </a:p>
          <a:p>
            <a:r>
              <a:rPr lang="en-US" dirty="0" smtClean="0"/>
              <a:t>(95% CI: ME = 2×SE)</a:t>
            </a:r>
            <a:endParaRPr lang="en-US" dirty="0"/>
          </a:p>
        </p:txBody>
      </p:sp>
      <p:sp>
        <p:nvSpPr>
          <p:cNvPr id="2055" name="Rectangle 2054"/>
          <p:cNvSpPr/>
          <p:nvPr/>
        </p:nvSpPr>
        <p:spPr>
          <a:xfrm>
            <a:off x="5791200" y="838200"/>
            <a:ext cx="27150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Confidence </a:t>
            </a:r>
            <a:r>
              <a:rPr lang="en-US" sz="2000" b="1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Interval</a:t>
            </a:r>
            <a:endParaRPr lang="en-US" sz="2000" b="1" cap="none" spc="0" dirty="0">
              <a:ln w="11430"/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1022" y="1229380"/>
            <a:ext cx="2224778" cy="523220"/>
          </a:xfrm>
          <a:prstGeom prst="rect">
            <a:avLst/>
          </a:prstGeom>
          <a:noFill/>
          <a:ln w="254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statistic </a:t>
            </a:r>
            <a:r>
              <a:rPr lang="en-US" sz="2800" dirty="0" smtClean="0"/>
              <a:t>±</a:t>
            </a:r>
            <a:r>
              <a:rPr lang="en-US" sz="2800" i="1" dirty="0" smtClean="0"/>
              <a:t> ME</a:t>
            </a:r>
          </a:p>
        </p:txBody>
      </p:sp>
      <p:sp>
        <p:nvSpPr>
          <p:cNvPr id="2066" name="Bent-Up Arrow 2065"/>
          <p:cNvSpPr/>
          <p:nvPr/>
        </p:nvSpPr>
        <p:spPr>
          <a:xfrm>
            <a:off x="5257800" y="1676400"/>
            <a:ext cx="1447800" cy="144003"/>
          </a:xfrm>
          <a:prstGeom prst="bentUpArrow">
            <a:avLst/>
          </a:prstGeom>
          <a:solidFill>
            <a:srgbClr val="FFC0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4744" y="4075331"/>
            <a:ext cx="1412256" cy="10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Down Arrow 2079"/>
          <p:cNvSpPr/>
          <p:nvPr/>
        </p:nvSpPr>
        <p:spPr>
          <a:xfrm rot="900000" flipV="1">
            <a:off x="7527186" y="1767300"/>
            <a:ext cx="102199" cy="1707418"/>
          </a:xfrm>
          <a:prstGeom prst="downArrow">
            <a:avLst/>
          </a:prstGeom>
          <a:solidFill>
            <a:srgbClr val="F715DC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0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1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utoUpdateAnimBg="0"/>
      <p:bldP spid="3" grpId="0" animBg="1"/>
      <p:bldP spid="23" grpId="0" animBg="1"/>
      <p:bldP spid="24" grpId="0" animBg="1"/>
      <p:bldP spid="28" grpId="0" animBg="1"/>
      <p:bldP spid="32" grpId="0" animBg="1"/>
      <p:bldP spid="36" grpId="0" animBg="1"/>
      <p:bldP spid="4" grpId="0"/>
      <p:bldP spid="5" grpId="0" animBg="1"/>
      <p:bldP spid="9" grpId="0"/>
      <p:bldP spid="43" grpId="0"/>
      <p:bldP spid="53" grpId="0"/>
      <p:bldP spid="58" grpId="0"/>
      <p:bldP spid="2055" grpId="0"/>
      <p:bldP spid="74" grpId="0" animBg="1"/>
      <p:bldP spid="2066" grpId="0" animBg="1"/>
      <p:bldP spid="20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1219200"/>
            <a:ext cx="8991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Does belief in global warming differ by political party?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/>
          </a:p>
          <a:p>
            <a:pPr lvl="0" indent="-342900" algn="ctr">
              <a:defRPr/>
            </a:pPr>
            <a:r>
              <a:rPr lang="en-US" sz="2800" i="1" dirty="0" smtClean="0"/>
              <a:t>“Is there solid evidence of global warming?”</a:t>
            </a:r>
          </a:p>
          <a:p>
            <a:pPr lvl="0" indent="-342900" algn="ctr">
              <a:defRPr/>
            </a:pPr>
            <a:endParaRPr lang="en-US" sz="2800" i="1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The sample proportion answering “yes” was 79% among Democrats and 38% among Republicans.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(exact numbers for each party not given, but assume </a:t>
            </a:r>
            <a:r>
              <a:rPr lang="en-US" sz="2000" i="1" dirty="0" smtClean="0"/>
              <a:t>n=</a:t>
            </a:r>
            <a:r>
              <a:rPr lang="en-US" sz="2000" dirty="0" smtClean="0"/>
              <a:t>1000 for each group)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Give a 95% CI for the difference in proportions.</a:t>
            </a: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Warming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791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“Wide Partisan Divide Over Global Warming”, Pew Research Center, 10/27/10. </a:t>
            </a:r>
            <a:r>
              <a:rPr lang="en-US" sz="1400" dirty="0" smtClean="0">
                <a:hlinkClick r:id="rId3"/>
              </a:rPr>
              <a:t>http://pewresearch.org/pubs/1780/poll-global-warming-scientists-energy-policies-offshore-drilling-tea-party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5334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7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0"/>
            <a:ext cx="70126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Warming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990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289560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3048000"/>
            <a:ext cx="519112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543800" y="2667000"/>
          <a:ext cx="118533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6" imgW="888840" imgH="685800" progId="Equation.DSMT4">
                  <p:embed/>
                </p:oleObj>
              </mc:Choice>
              <mc:Fallback>
                <p:oleObj name="Equation" r:id="rId6" imgW="8888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667000"/>
                        <a:ext cx="118533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00600" y="44958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We are 95% sure that the difference in the proportion of Democrats and Republicans who believe in global warming is between 0.37 and 0.45.</a:t>
            </a:r>
            <a:endParaRPr lang="en-US" sz="2400" dirty="0">
              <a:latin typeface="Bradley Hand ITC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729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Warming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" y="11430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Based on the data just analyzed, can you conclude with 95% certainty that the proportion of people believing in global warming differs by political party?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(a) Yes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(b) No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295400" y="3581400"/>
            <a:ext cx="19050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3838545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Yes.  We are 95% confident that the difference is between 0.37 and 0.45, and this interval does not include 0 (no difference)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0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Body Temperature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" y="838200"/>
            <a:ext cx="800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What is the average body temperature of humans?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371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82387"/>
              </p:ext>
            </p:extLst>
          </p:nvPr>
        </p:nvGraphicFramePr>
        <p:xfrm>
          <a:off x="7129463" y="1981200"/>
          <a:ext cx="1406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1054080" imgH="685800" progId="Equation.DSMT4">
                  <p:embed/>
                </p:oleObj>
              </mc:Choice>
              <mc:Fallback>
                <p:oleObj name="Equation" r:id="rId5" imgW="1054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1981200"/>
                        <a:ext cx="1406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30480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radley Hand ITC" pitchFamily="66" charset="0"/>
              </a:rPr>
              <a:t>We are 95% sure that the average body temperature for humans is between 98.05</a:t>
            </a:r>
            <a:r>
              <a:rPr lang="en-US" sz="2000" dirty="0" smtClean="0">
                <a:latin typeface="Bradley Hand ITC" pitchFamily="66" charset="0"/>
                <a:sym typeface="Symbol"/>
              </a:rPr>
              <a:t> and </a:t>
            </a:r>
            <a:r>
              <a:rPr lang="en-US" sz="2000" dirty="0" smtClean="0">
                <a:latin typeface="Bradley Hand ITC" pitchFamily="66" charset="0"/>
              </a:rPr>
              <a:t>98.47</a:t>
            </a:r>
            <a:r>
              <a:rPr lang="en-US" sz="2000" dirty="0" smtClean="0">
                <a:latin typeface="Bradley Hand ITC" pitchFamily="66" charset="0"/>
                <a:sym typeface="Symbol"/>
              </a:rPr>
              <a:t></a:t>
            </a:r>
            <a:endParaRPr lang="en-US" sz="2000" dirty="0">
              <a:latin typeface="Bradley Hand ITC" pitchFamily="66" charset="0"/>
            </a:endParaRP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447800"/>
            <a:ext cx="6421009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5791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Shoemaker, What's Normal: Temperature, Gender and </a:t>
            </a:r>
            <a:r>
              <a:rPr lang="en-US" dirty="0" err="1" smtClean="0"/>
              <a:t>Heartrate</a:t>
            </a:r>
            <a:r>
              <a:rPr lang="en-US" dirty="0" smtClean="0"/>
              <a:t>, Journal of Statistics Education, Vol. 4, No. 2 (1996)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62800" y="518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98.6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 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70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Levels of Confidence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What if we want to be more than 95% confident?</a:t>
            </a:r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How might you produce a 99% confidence interval for the average body temperature?</a:t>
            </a:r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  <p:pic>
        <p:nvPicPr>
          <p:cNvPr id="10" name="Picture 2" descr="http://www.isaac-online.org/cgi-bin/symbol.cgi/committeediscu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6943"/>
            <a:ext cx="1047750" cy="57150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32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Percentile Method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11430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For a P% confidence interval, keep the middle P% of bootstrap statistics</a:t>
            </a:r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For a 99% confidence interval, keep the middle 99%, leaving 0.5% in each tail.  </a:t>
            </a:r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The 99% confidence interval would be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3200" dirty="0" smtClean="0"/>
              <a:t>(0.5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percentile, 99.5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percentile)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3200" dirty="0" smtClean="0"/>
              <a:t>where the percentiles refer to the bootstrap distribution.</a:t>
            </a:r>
          </a:p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1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38400" y="1524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Body Temperature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1" y="762001"/>
            <a:ext cx="7177876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648200" y="541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600" y="541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5638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We are 99% sure that the average body temperature is between 98.00</a:t>
            </a:r>
            <a:r>
              <a:rPr lang="en-US" sz="2400" dirty="0" smtClean="0">
                <a:latin typeface="Bradley Hand ITC" pitchFamily="66" charset="0"/>
                <a:sym typeface="Symbol"/>
              </a:rPr>
              <a:t> and </a:t>
            </a:r>
            <a:r>
              <a:rPr lang="en-US" sz="2400" dirty="0" smtClean="0">
                <a:latin typeface="Bradley Hand ITC" pitchFamily="66" charset="0"/>
              </a:rPr>
              <a:t>98.58</a:t>
            </a:r>
            <a:r>
              <a:rPr lang="en-US" sz="2400" dirty="0" smtClean="0">
                <a:latin typeface="Bradley Hand ITC" pitchFamily="66" charset="0"/>
                <a:sym typeface="Symbol"/>
              </a:rPr>
              <a:t></a:t>
            </a:r>
            <a:endParaRPr lang="en-US" sz="2400" dirty="0">
              <a:latin typeface="Bradley Hand ITC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2117"/>
              </p:ext>
            </p:extLst>
          </p:nvPr>
        </p:nvGraphicFramePr>
        <p:xfrm>
          <a:off x="1295400" y="2438401"/>
          <a:ext cx="3429000" cy="61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6" imgW="2133360" imgH="380880" progId="Equation.DSMT4">
                  <p:embed/>
                </p:oleObj>
              </mc:Choice>
              <mc:Fallback>
                <p:oleObj name="Equation" r:id="rId6" imgW="2133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1"/>
                        <a:ext cx="3429000" cy="612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76462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Level of Confidence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13716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Which is wider, a 90% confidence interval or a 95% confidence interval?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(a) 90% CI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(b) 95% CI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599"/>
            <a:ext cx="1066800" cy="99060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990600" y="3379790"/>
            <a:ext cx="2362200" cy="4572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4343400"/>
            <a:ext cx="3736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itchFamily="2" charset="0"/>
              </a:rPr>
              <a:t>A 95% CI contains the middle 95%, which is more than the middle 90%</a:t>
            </a:r>
            <a:endParaRPr lang="en-US" sz="2000" dirty="0">
              <a:solidFill>
                <a:schemeClr val="accent1"/>
              </a:solidFill>
              <a:latin typeface="Segoe Print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14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76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Mercury and pH in Lakes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0314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Lange, Royals, and Connor, Transactions of the American Fisheries Society (1993)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For Florida lakes, what is the correlation between average mercury level (ppm) in fish taken from a lake and acidity (pH) of the lake?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3674"/>
            <a:ext cx="4800600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34200" y="3523056"/>
                <a:ext cx="2046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=−0.575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523056"/>
                <a:ext cx="204639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www.school-clipart.com/school_clipart_images/pencil_touching_lead_to_paper_0515-1007-2718-0955_SM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0"/>
            <a:ext cx="838200" cy="8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81800" y="4267200"/>
            <a:ext cx="1916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Give a 90% CI for </a:t>
            </a:r>
            <a:r>
              <a:rPr lang="en-US" sz="2800" i="1" dirty="0" smtClean="0">
                <a:sym typeface="Symbol"/>
              </a:rPr>
              <a:t></a:t>
            </a:r>
            <a:endParaRPr 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036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1676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/>
              </a:rPr>
              <a:t>www.lock5stat.com/statkey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Mercury and pH in Lakes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685800"/>
            <a:ext cx="6934200" cy="48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54936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We are 90% confident that the true correlation between average mercury level and pH of Florida lakes is between -0.702 and -0.433.</a:t>
            </a:r>
            <a:endParaRPr lang="en-US" sz="2400" dirty="0">
              <a:latin typeface="Bradley Hand ITC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15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62085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kern="0" dirty="0" smtClean="0">
                <a:solidFill>
                  <a:schemeClr val="tx2"/>
                </a:solidFill>
              </a:rPr>
              <a:t> </a:t>
            </a:r>
            <a:r>
              <a:rPr lang="en-US" sz="3200" kern="0" dirty="0" smtClean="0"/>
              <a:t>To create a plausible range of values for a parameter:</a:t>
            </a:r>
          </a:p>
          <a:p>
            <a:pPr marL="914400" lvl="1" indent="-457200">
              <a:buClr>
                <a:schemeClr val="accent2"/>
              </a:buClr>
              <a:buSzPct val="70000"/>
              <a:buFont typeface="Courier New" pitchFamily="49" charset="0"/>
              <a:buChar char="o"/>
              <a:defRPr/>
            </a:pPr>
            <a:r>
              <a:rPr lang="en-US" sz="2800" kern="0" dirty="0" smtClean="0"/>
              <a:t> Take many random samples from the population, and compute the sample statistic for each sample</a:t>
            </a:r>
          </a:p>
          <a:p>
            <a:pPr marL="914400" lvl="1" indent="-457200">
              <a:buClr>
                <a:schemeClr val="accent2"/>
              </a:buClr>
              <a:buSzPct val="70000"/>
              <a:buFont typeface="Courier New" pitchFamily="49" charset="0"/>
              <a:buChar char="o"/>
              <a:defRPr/>
            </a:pPr>
            <a:r>
              <a:rPr lang="en-US" sz="2800" kern="0" dirty="0" smtClean="0"/>
              <a:t> Compute the standard error as the standard deviation of all these statistics</a:t>
            </a:r>
          </a:p>
          <a:p>
            <a:pPr marL="914400" lvl="1" indent="-457200">
              <a:buClr>
                <a:schemeClr val="accent2"/>
              </a:buClr>
              <a:buSzPct val="70000"/>
              <a:buFont typeface="Courier New" pitchFamily="49" charset="0"/>
              <a:buChar char="o"/>
              <a:defRPr/>
            </a:pPr>
            <a:r>
              <a:rPr lang="en-US" sz="2800" kern="0" dirty="0" smtClean="0"/>
              <a:t> Use statistic </a:t>
            </a:r>
            <a:r>
              <a:rPr lang="en-US" sz="2800" kern="0" dirty="0" smtClean="0">
                <a:sym typeface="Symbol"/>
              </a:rPr>
              <a:t> 2SE</a:t>
            </a:r>
            <a:endParaRPr lang="en-US" sz="2800" kern="0" dirty="0" smtClean="0"/>
          </a:p>
          <a:p>
            <a:pPr marL="914400" lvl="1" indent="-457200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kern="0" dirty="0" smtClean="0"/>
          </a:p>
          <a:p>
            <a:pPr marL="571500" lvl="0" indent="-571500">
              <a:spcBef>
                <a:spcPts val="24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600" kern="0" dirty="0" smtClean="0"/>
              <a:t> One small problem…</a:t>
            </a:r>
          </a:p>
        </p:txBody>
      </p:sp>
    </p:spTree>
    <p:extLst>
      <p:ext uri="{BB962C8B-B14F-4D97-AF65-F5344CB8AC3E}">
        <p14:creationId xmlns:p14="http://schemas.microsoft.com/office/powerpoint/2010/main" val="14522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Bootstrap CI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990600"/>
            <a:ext cx="89154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>
              <a:defRPr/>
            </a:pPr>
            <a:r>
              <a:rPr lang="en-US" sz="3200" b="1" dirty="0" smtClean="0">
                <a:solidFill>
                  <a:srgbClr val="000000"/>
                </a:solidFill>
              </a:rPr>
              <a:t>Option 1</a:t>
            </a:r>
            <a:r>
              <a:rPr lang="en-US" sz="3200" dirty="0" smtClean="0">
                <a:solidFill>
                  <a:srgbClr val="000000"/>
                </a:solidFill>
              </a:rPr>
              <a:t>: Estimate the standard error of the statistic by computing the standard deviation of the bootstrap distribution, and then generate a 95% confidence interval by</a:t>
            </a:r>
          </a:p>
          <a:p>
            <a:pPr indent="-342900"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indent="-342900"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indent="-342900"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indent="-342900">
              <a:defRPr/>
            </a:pPr>
            <a:r>
              <a:rPr lang="en-US" sz="3200" b="1" dirty="0" smtClean="0">
                <a:solidFill>
                  <a:srgbClr val="000000"/>
                </a:solidFill>
              </a:rPr>
              <a:t>Option 2: </a:t>
            </a:r>
            <a:r>
              <a:rPr lang="en-US" sz="3200" dirty="0" smtClean="0">
                <a:solidFill>
                  <a:srgbClr val="000000"/>
                </a:solidFill>
              </a:rPr>
              <a:t>Generate a P% confidence interval as the range for the middle P% of bootstrap statistics 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79227"/>
              </p:ext>
            </p:extLst>
          </p:nvPr>
        </p:nvGraphicFramePr>
        <p:xfrm>
          <a:off x="1981201" y="3124200"/>
          <a:ext cx="4572000" cy="78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1041120" imgH="177480" progId="Equation.DSMT4">
                  <p:embed/>
                </p:oleObj>
              </mc:Choice>
              <mc:Fallback>
                <p:oleObj name="Equation" r:id="rId4" imgW="1041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124200"/>
                        <a:ext cx="4572000" cy="780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574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Two Methods for 95%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990600"/>
            <a:ext cx="7781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48350" y="2905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9051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88616" y="5715000"/>
          <a:ext cx="343098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7" imgW="2057400" imgH="457200" progId="Equation.DSMT4">
                  <p:embed/>
                </p:oleObj>
              </mc:Choice>
              <mc:Fallback>
                <p:oleObj name="Equation" r:id="rId7" imgW="205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616" y="5715000"/>
                        <a:ext cx="3430984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5210175" y="5715000"/>
          <a:ext cx="2181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9" imgW="1307880" imgH="457200" progId="Equation.DSMT4">
                  <p:embed/>
                </p:oleObj>
              </mc:Choice>
              <mc:Fallback>
                <p:oleObj name="Equation" r:id="rId9" imgW="130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5715000"/>
                        <a:ext cx="21812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88420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Two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13716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For a symmetric, bell-shaped bootstrap distribution, using either the standard error method or the percentile method will given similar 95% confidence intervals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If the bootstrap distribution is not bell-shaped or if a level of confidence other than 95% is desired, use the percentile method 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R="0" lvl="0" indent="-34290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i="1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22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Continuous versus Discrete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b="1" i="1" dirty="0" smtClean="0">
                <a:solidFill>
                  <a:srgbClr val="C00000"/>
                </a:solidFill>
              </a:rPr>
              <a:t>continuous</a:t>
            </a:r>
            <a:r>
              <a:rPr lang="en-US" sz="3200" b="1" i="1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distribution can take any value within some range.  The distribution will look like a smooth curve, without any gaps</a:t>
            </a:r>
          </a:p>
          <a:p>
            <a:pPr indent="-342900">
              <a:buFont typeface="Arial" pitchFamily="34" charset="0"/>
              <a:buChar char="•"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indent="-342900"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b="1" i="1" dirty="0" smtClean="0">
                <a:solidFill>
                  <a:srgbClr val="C00000"/>
                </a:solidFill>
              </a:rPr>
              <a:t>discrete</a:t>
            </a:r>
            <a:r>
              <a:rPr lang="en-US" sz="3200" b="1" i="1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distribution only takes certain values.  The distribution will be spiky, with gaps.</a:t>
            </a:r>
          </a:p>
          <a:p>
            <a:pPr indent="-342900">
              <a:defRPr/>
            </a:pPr>
            <a:endParaRPr lang="en-US" sz="3200" b="1" dirty="0" smtClean="0">
              <a:solidFill>
                <a:srgbClr val="000000"/>
              </a:solidFill>
            </a:endParaRPr>
          </a:p>
          <a:p>
            <a:pPr indent="-342900">
              <a:defRPr/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400425" cy="297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657600"/>
            <a:ext cx="338462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3000" y="4267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Continuous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4495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Discrete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09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Criteria for Bootstrap CI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1066800"/>
            <a:ext cx="8763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342900"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Using the percentile method for a confidence interval bootstrapping for a confidence interval works for any statistic, as long as the bootstrap distribution is</a:t>
            </a:r>
          </a:p>
          <a:p>
            <a:pPr indent="-342900">
              <a:buFont typeface="Arial" pitchFamily="34" charset="0"/>
              <a:buChar char="•"/>
              <a:defRPr/>
            </a:pPr>
            <a:endParaRPr lang="en-US" sz="3500" dirty="0" smtClean="0">
              <a:solidFill>
                <a:srgbClr val="000000"/>
              </a:solidFill>
            </a:endParaRPr>
          </a:p>
          <a:p>
            <a:pPr marL="1085850" lvl="2" indent="-514350">
              <a:buFont typeface="+mj-lt"/>
              <a:buAutoNum type="arabicPeriod"/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Approximately symmetric</a:t>
            </a:r>
          </a:p>
          <a:p>
            <a:pPr marL="1085850" lvl="2" indent="-514350">
              <a:buFont typeface="+mj-lt"/>
              <a:buAutoNum type="arabicPeriod"/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Approximately continuous</a:t>
            </a:r>
          </a:p>
          <a:p>
            <a:pPr marL="1085850" lvl="2" indent="-514350">
              <a:defRPr/>
            </a:pPr>
            <a:endParaRPr lang="en-US" sz="3500" dirty="0" smtClean="0">
              <a:solidFill>
                <a:srgbClr val="000000"/>
              </a:solidFill>
            </a:endParaRPr>
          </a:p>
          <a:p>
            <a:pPr marL="0" lvl="2"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Using the standard error method also requires </a:t>
            </a:r>
          </a:p>
          <a:p>
            <a:pPr marL="0" lvl="2"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1085850" lvl="2" indent="-514350">
              <a:buFont typeface="+mj-lt"/>
              <a:buAutoNum type="arabicPeriod" startAt="3"/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Approximately bell-shaped</a:t>
            </a:r>
          </a:p>
          <a:p>
            <a:pPr marL="1085850" lvl="2" indent="-514350">
              <a:defRPr/>
            </a:pPr>
            <a:endParaRPr lang="en-US" sz="3500" dirty="0" smtClean="0">
              <a:solidFill>
                <a:srgbClr val="000000"/>
              </a:solidFill>
            </a:endParaRPr>
          </a:p>
          <a:p>
            <a:pPr marL="0" lvl="2">
              <a:defRPr/>
            </a:pPr>
            <a:r>
              <a:rPr lang="en-US" sz="3500" dirty="0" smtClean="0">
                <a:solidFill>
                  <a:srgbClr val="000000"/>
                </a:solidFill>
              </a:rPr>
              <a:t>Always look at the bootstrap distribution to make sure these are true!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098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Criteria for Bootstrap CI</a:t>
            </a:r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31373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81000" y="1371600"/>
            <a:ext cx="7467600" cy="502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62000" y="914400"/>
            <a:ext cx="7620000" cy="5410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4310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Number of Bootstrap Samples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11430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>
              <a:spcAft>
                <a:spcPts val="18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When using bootstrapping, you may get a slightly different confidence interval each time.  This is fine!  </a:t>
            </a:r>
          </a:p>
          <a:p>
            <a:pPr indent="-342900">
              <a:spcAft>
                <a:spcPts val="18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The more bootstrap samples you use, the more precise your answer will be.   </a:t>
            </a:r>
          </a:p>
          <a:p>
            <a:pPr indent="-342900">
              <a:spcAft>
                <a:spcPts val="18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For the purposes of this class, 1000 bootstrap samples is fine.  In real life, you probably want to take 10,000 or even 100,000 bootstrap samples</a:t>
            </a:r>
            <a:endParaRPr lang="en-US" sz="2800" dirty="0" smtClean="0">
              <a:solidFill>
                <a:srgbClr val="000000"/>
              </a:solidFill>
            </a:endParaRPr>
          </a:p>
          <a:p>
            <a:pPr indent="-342900" algn="ctr">
              <a:defRPr/>
            </a:pPr>
            <a:endParaRPr lang="en-US" sz="2800" i="1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17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864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The standard error of a statistic is the standard deviation of the sample statistic, which can be estimated from a bootstrap distribution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Confidence intervals can be created using the standard error or the percentiles of a bootstrap distribution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Confidence intervals can be created this way for any parameter, as long as the bootstrap distribution is approximately symmetric and continuous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7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en-US" b="1" dirty="0" smtClean="0"/>
              <a:t>Project 1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Pose a question that you would like to investigate.  If possible, choose something related to your major!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Find or collect data that will help you answer this question (you may need to edit your question based on available data)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You can choose either a single variable or a relationship between two variables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5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en-US" b="1" dirty="0" smtClean="0"/>
              <a:t>Project 1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result will be a five page paper including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Description of the data collection method, and the implications this has for statistical inference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Descriptive statistics (summary stats, visualization)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Confidence intervals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Hypothesis testing</a:t>
            </a:r>
          </a:p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Proposal </a:t>
            </a:r>
            <a:r>
              <a:rPr lang="en-US" smtClean="0"/>
              <a:t>due 9/27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submit earlier if want feedback sooner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Include data if you are using existing data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collecting your own data, proposal should include a detailed data collection plan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77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6200" y="76200"/>
            <a:ext cx="899160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Reality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5155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400"/>
              </a:spcBef>
              <a:defRPr/>
            </a:pPr>
            <a:r>
              <a:rPr lang="en-US" sz="4000" kern="0" dirty="0" smtClean="0"/>
              <a:t>… WE ONLY HAVE ONE SAMPLE!!!!</a:t>
            </a:r>
          </a:p>
          <a:p>
            <a:pPr lvl="0"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sz="3600" kern="0" dirty="0" smtClean="0"/>
              <a:t> How do we know how much sample statistics vary, if we only have one sample?!?</a:t>
            </a:r>
            <a:r>
              <a:rPr lang="en-US" sz="3600" kern="0" dirty="0" smtClean="0">
                <a:solidFill>
                  <a:schemeClr val="tx2"/>
                </a:solidFill>
              </a:rPr>
              <a:t>		</a:t>
            </a:r>
            <a:endParaRPr lang="en-US" sz="3600" b="1" i="1" kern="0" dirty="0" smtClean="0"/>
          </a:p>
          <a:p>
            <a:pPr lvl="0">
              <a:spcBef>
                <a:spcPts val="2400"/>
              </a:spcBef>
              <a:defRPr/>
            </a:pPr>
            <a:endParaRPr lang="en-US" sz="3600" kern="0" dirty="0" smtClean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4648200"/>
            <a:ext cx="548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BOOTSTRAP!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7975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en-US" b="1" dirty="0" smtClean="0"/>
              <a:t>Data for Project 1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Collect your own data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Representative sample?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Randomized experiment?</a:t>
            </a:r>
          </a:p>
          <a:p>
            <a:pPr marL="274320" lvl="1" indent="0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Use existing data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Internet!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Ongoing research in your home department</a:t>
            </a:r>
            <a:endParaRPr lang="en-US" dirty="0">
              <a:hlinkClick r:id="rId3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://library.duke.edu/data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432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47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Read Sections 3.3, 3.4</a:t>
            </a:r>
          </a:p>
          <a:p>
            <a:r>
              <a:rPr lang="en-US" dirty="0" smtClean="0"/>
              <a:t>Do </a:t>
            </a:r>
            <a:r>
              <a:rPr lang="en-US" dirty="0" smtClean="0">
                <a:hlinkClick r:id="rId2"/>
              </a:rPr>
              <a:t>Homework </a:t>
            </a:r>
            <a:r>
              <a:rPr lang="en-US" dirty="0">
                <a:hlinkClick r:id="rId2"/>
              </a:rPr>
              <a:t>3</a:t>
            </a:r>
            <a:r>
              <a:rPr lang="en-US" dirty="0" smtClean="0"/>
              <a:t> (due Tuesday, 9/25)</a:t>
            </a:r>
          </a:p>
          <a:p>
            <a:r>
              <a:rPr lang="en-US" dirty="0" smtClean="0"/>
              <a:t>Idea and data for </a:t>
            </a:r>
            <a:r>
              <a:rPr lang="en-US" dirty="0" smtClean="0">
                <a:hlinkClick r:id="rId3"/>
              </a:rPr>
              <a:t>Project 1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proposal</a:t>
            </a:r>
            <a:r>
              <a:rPr lang="en-US" dirty="0" smtClean="0"/>
              <a:t> due 9/27)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914400"/>
            <a:ext cx="69342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05"/>
          <p:cNvGrpSpPr/>
          <p:nvPr/>
        </p:nvGrpSpPr>
        <p:grpSpPr>
          <a:xfrm>
            <a:off x="1436427" y="1018463"/>
            <a:ext cx="6716973" cy="4432111"/>
            <a:chOff x="1436427" y="1856663"/>
            <a:chExt cx="6716973" cy="4432111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209800" y="2692988"/>
            <a:ext cx="5328882" cy="659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Sample: 52/100 orange</a:t>
            </a:r>
            <a:endParaRPr lang="en-US" sz="3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6800" y="5555159"/>
            <a:ext cx="7239000" cy="76944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Where might the “true” p be?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9" name="Title 2"/>
          <p:cNvSpPr txBox="1">
            <a:spLocks/>
          </p:cNvSpPr>
          <p:nvPr/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 Reese’s Pieces Sample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63418"/>
              </p:ext>
            </p:extLst>
          </p:nvPr>
        </p:nvGraphicFramePr>
        <p:xfrm>
          <a:off x="3886200" y="3657600"/>
          <a:ext cx="1890314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558720" imgH="203040" progId="Equation.DSMT4">
                  <p:embed/>
                </p:oleObj>
              </mc:Choice>
              <mc:Fallback>
                <p:oleObj name="Equation" r:id="rId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1890314" cy="687387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5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03055"/>
            <a:ext cx="8220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Imagine the “population” is many, many copies of the original sample</a:t>
            </a:r>
          </a:p>
          <a:p>
            <a:pPr marL="457200" indent="-457200"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(What do you have to assume?) </a:t>
            </a:r>
          </a:p>
          <a:p>
            <a:endParaRPr lang="en-US" sz="320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“Population”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8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dirty="0" smtClean="0"/>
              <a:t>Reese’s Pieces “Population”</a:t>
            </a:r>
            <a:endParaRPr lang="en-US" b="1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28600" y="838200"/>
            <a:ext cx="86106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05"/>
          <p:cNvGrpSpPr/>
          <p:nvPr/>
        </p:nvGrpSpPr>
        <p:grpSpPr>
          <a:xfrm>
            <a:off x="1284027" y="1451779"/>
            <a:ext cx="6716973" cy="4432111"/>
            <a:chOff x="1436427" y="1856663"/>
            <a:chExt cx="6716973" cy="4432111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8" name="Group 106"/>
          <p:cNvGrpSpPr>
            <a:grpSpLocks noChangeAspect="1"/>
          </p:cNvGrpSpPr>
          <p:nvPr/>
        </p:nvGrpSpPr>
        <p:grpSpPr>
          <a:xfrm>
            <a:off x="316399" y="913943"/>
            <a:ext cx="1679244" cy="1108028"/>
            <a:chOff x="1436427" y="1856663"/>
            <a:chExt cx="6716973" cy="4432111"/>
          </a:xfrm>
        </p:grpSpPr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207"/>
          <p:cNvGrpSpPr>
            <a:grpSpLocks noChangeAspect="1"/>
          </p:cNvGrpSpPr>
          <p:nvPr/>
        </p:nvGrpSpPr>
        <p:grpSpPr>
          <a:xfrm>
            <a:off x="2091803" y="887927"/>
            <a:ext cx="1679244" cy="1108028"/>
            <a:chOff x="1436427" y="1856663"/>
            <a:chExt cx="6716973" cy="4432111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611"/>
          <p:cNvGrpSpPr>
            <a:grpSpLocks noChangeAspect="1"/>
          </p:cNvGrpSpPr>
          <p:nvPr/>
        </p:nvGrpSpPr>
        <p:grpSpPr>
          <a:xfrm>
            <a:off x="3828197" y="903563"/>
            <a:ext cx="1679244" cy="1108028"/>
            <a:chOff x="1436427" y="1856663"/>
            <a:chExt cx="6716973" cy="4432111"/>
          </a:xfrm>
        </p:grpSpPr>
        <p:sp>
          <p:nvSpPr>
            <p:cNvPr id="613" name="Oval 612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9" name="Group 712"/>
          <p:cNvGrpSpPr>
            <a:grpSpLocks noChangeAspect="1"/>
          </p:cNvGrpSpPr>
          <p:nvPr/>
        </p:nvGrpSpPr>
        <p:grpSpPr>
          <a:xfrm>
            <a:off x="5516538" y="917070"/>
            <a:ext cx="1679244" cy="1108028"/>
            <a:chOff x="1436427" y="1856663"/>
            <a:chExt cx="6716973" cy="4432111"/>
          </a:xfrm>
        </p:grpSpPr>
        <p:sp>
          <p:nvSpPr>
            <p:cNvPr id="714" name="Oval 713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813"/>
          <p:cNvGrpSpPr>
            <a:grpSpLocks noChangeAspect="1"/>
          </p:cNvGrpSpPr>
          <p:nvPr/>
        </p:nvGrpSpPr>
        <p:grpSpPr>
          <a:xfrm>
            <a:off x="7147446" y="917181"/>
            <a:ext cx="1679244" cy="1108028"/>
            <a:chOff x="1436427" y="1856663"/>
            <a:chExt cx="6716973" cy="4432111"/>
          </a:xfrm>
        </p:grpSpPr>
        <p:sp>
          <p:nvSpPr>
            <p:cNvPr id="815" name="Oval 814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Oval 877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Oval 878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Oval 880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Oval 881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Oval 892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Oval 893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Oval 896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Oval 899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Oval 900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Oval 901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Oval 902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Oval 903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Oval 910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Oval 911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Oval 913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0" name="Group 914"/>
          <p:cNvGrpSpPr>
            <a:grpSpLocks noChangeAspect="1"/>
          </p:cNvGrpSpPr>
          <p:nvPr/>
        </p:nvGrpSpPr>
        <p:grpSpPr>
          <a:xfrm>
            <a:off x="249724" y="1941192"/>
            <a:ext cx="1679244" cy="1108028"/>
            <a:chOff x="1436427" y="1856663"/>
            <a:chExt cx="6716973" cy="4432111"/>
          </a:xfrm>
        </p:grpSpPr>
        <p:sp>
          <p:nvSpPr>
            <p:cNvPr id="916" name="Oval 915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Oval 916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Oval 917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Oval 922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Oval 923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Oval 928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Oval 929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Oval 931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Oval 934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Oval 935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Oval 937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Oval 938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Oval 940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Oval 946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Oval 947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Oval 948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Oval 949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Oval 951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Oval 952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Oval 994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Oval 995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997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Oval 998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Oval 1000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Oval 1001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Oval 1003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Oval 1004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Oval 1007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Oval 1009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Oval 1010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Oval 1012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Oval 1013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1015"/>
          <p:cNvGrpSpPr>
            <a:grpSpLocks noChangeAspect="1"/>
          </p:cNvGrpSpPr>
          <p:nvPr/>
        </p:nvGrpSpPr>
        <p:grpSpPr>
          <a:xfrm>
            <a:off x="1981200" y="1981200"/>
            <a:ext cx="1679244" cy="1108028"/>
            <a:chOff x="1436427" y="1856663"/>
            <a:chExt cx="6716973" cy="4432111"/>
          </a:xfrm>
        </p:grpSpPr>
        <p:sp>
          <p:nvSpPr>
            <p:cNvPr id="1017" name="Oval 1016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Oval 1018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Oval 1019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l 1021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Oval 1024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99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103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104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105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106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Oval 1109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Oval 1111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l 1112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Oval 1114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Oval 1115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2025"/>
          <p:cNvGrpSpPr>
            <a:grpSpLocks noChangeAspect="1"/>
          </p:cNvGrpSpPr>
          <p:nvPr/>
        </p:nvGrpSpPr>
        <p:grpSpPr>
          <a:xfrm>
            <a:off x="3694278" y="1981200"/>
            <a:ext cx="1679244" cy="1108028"/>
            <a:chOff x="1436427" y="1856663"/>
            <a:chExt cx="6716973" cy="4432111"/>
          </a:xfrm>
        </p:grpSpPr>
        <p:sp>
          <p:nvSpPr>
            <p:cNvPr id="2027" name="Oval 2026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Oval 2070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Oval 2073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Oval 2076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Oval 2081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Oval 2082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Oval 2085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Oval 2086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92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Oval 2093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Oval 2094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Oval 2095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Oval 2098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Oval 2099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Oval 2100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Oval 2101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Oval 2102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Oval 2103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5" name="Oval 2104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6" name="Oval 2105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7" name="Oval 2106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8" name="Oval 2107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9" name="Oval 2108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0" name="Oval 2109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1" name="Oval 2110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2" name="Oval 2111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3" name="Oval 2112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Oval 2113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5" name="Oval 2114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6" name="Oval 2115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7" name="Oval 2116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2126"/>
          <p:cNvGrpSpPr>
            <a:grpSpLocks noChangeAspect="1"/>
          </p:cNvGrpSpPr>
          <p:nvPr/>
        </p:nvGrpSpPr>
        <p:grpSpPr>
          <a:xfrm>
            <a:off x="5483556" y="1939972"/>
            <a:ext cx="1679244" cy="1108028"/>
            <a:chOff x="1436427" y="1856663"/>
            <a:chExt cx="6716973" cy="4432111"/>
          </a:xfrm>
        </p:grpSpPr>
        <p:sp>
          <p:nvSpPr>
            <p:cNvPr id="2128" name="Oval 2127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Oval 2226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2227"/>
          <p:cNvGrpSpPr>
            <a:grpSpLocks noChangeAspect="1"/>
          </p:cNvGrpSpPr>
          <p:nvPr/>
        </p:nvGrpSpPr>
        <p:grpSpPr>
          <a:xfrm>
            <a:off x="7083756" y="1939972"/>
            <a:ext cx="1679244" cy="1108028"/>
            <a:chOff x="1436427" y="1856663"/>
            <a:chExt cx="6716973" cy="4432111"/>
          </a:xfrm>
        </p:grpSpPr>
        <p:sp>
          <p:nvSpPr>
            <p:cNvPr id="2229" name="Oval 2228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Oval 2229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1" name="Oval 2230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Oval 2231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Oval 2232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4" name="Oval 2233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5" name="Oval 2234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Oval 2235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Oval 2236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Oval 2237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Oval 2238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Oval 2239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Oval 2240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Oval 2241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Oval 2242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Oval 2243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Oval 2244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Oval 2245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Oval 2246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Oval 2247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Oval 2248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Oval 2249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1" name="Oval 2250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2" name="Oval 2251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Oval 2252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Oval 2253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Oval 2254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Oval 2255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Oval 2256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Oval 2257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Oval 2258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Oval 2259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Oval 2260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Oval 2261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Oval 2262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4" name="Oval 2263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5" name="Oval 2264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6" name="Oval 2265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7" name="Oval 2266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8" name="Oval 2267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Oval 2268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0" name="Oval 2269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1" name="Oval 2270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2" name="Oval 2271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Oval 2272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4" name="Oval 2273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5" name="Oval 2274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6" name="Oval 2275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Oval 2276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Oval 2277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Oval 2278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Oval 2279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1" name="Oval 2280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2" name="Oval 2281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Oval 2282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Oval 2283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5" name="Oval 2284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6" name="Oval 2285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Oval 2286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Oval 2287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Oval 2288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Oval 2289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Oval 2290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Oval 2291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Oval 2292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Oval 2293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Oval 2294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Oval 2295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Oval 2296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Oval 2297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Oval 2298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Oval 2299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Oval 2300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2" name="Oval 2301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3" name="Oval 2302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Oval 2303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Oval 2304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Oval 2305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Oval 2306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Oval 2307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Oval 2308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Oval 2309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Oval 2310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Oval 2311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Oval 2312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Oval 2313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Oval 2314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Oval 2315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Oval 2316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8" name="Oval 2317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9" name="Oval 2318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0" name="Oval 2319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Oval 2320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Oval 2321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Oval 2322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Oval 2323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Oval 2324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Oval 2325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Oval 2326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Oval 2327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2328"/>
          <p:cNvGrpSpPr>
            <a:grpSpLocks noChangeAspect="1"/>
          </p:cNvGrpSpPr>
          <p:nvPr/>
        </p:nvGrpSpPr>
        <p:grpSpPr>
          <a:xfrm>
            <a:off x="304800" y="3006772"/>
            <a:ext cx="1679244" cy="1108028"/>
            <a:chOff x="1436427" y="1856663"/>
            <a:chExt cx="6716973" cy="4432111"/>
          </a:xfrm>
        </p:grpSpPr>
        <p:sp>
          <p:nvSpPr>
            <p:cNvPr id="2330" name="Oval 2329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1" name="Oval 2330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2" name="Oval 2331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3" name="Oval 2332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4" name="Oval 2333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5" name="Oval 2334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6" name="Oval 2335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7" name="Oval 2336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Oval 2337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Oval 2338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Oval 2339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Oval 2340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Oval 2341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Oval 2342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Oval 2343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Oval 2344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Oval 2345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Oval 2346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Oval 2347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Oval 2348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Oval 2349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Oval 2350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Oval 2351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3" name="Oval 2352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4" name="Oval 2353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5" name="Oval 2354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6" name="Oval 2355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" name="Oval 2356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Oval 2357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9" name="Oval 2358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Oval 2360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2" name="Oval 2361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Oval 2365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7" name="Oval 2366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Oval 2367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9" name="Oval 2368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Oval 2371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Oval 2381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3" name="Oval 2382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Oval 2391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3" name="Oval 2392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5" name="Oval 2394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Oval 2395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7" name="Oval 2396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8" name="Oval 2397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9" name="Oval 2398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0" name="Oval 2399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Oval 2400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Oval 2401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3" name="Oval 2402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4" name="Oval 2403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Oval 2404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6" name="Oval 2405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7" name="Oval 2406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Oval 2407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9" name="Oval 2408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0" name="Oval 2409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1" name="Oval 2410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Oval 2411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3" name="Oval 2412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4" name="Oval 2413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5" name="Oval 2414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6" name="Oval 2415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7" name="Oval 2416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8" name="Oval 2417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9" name="Oval 2418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0" name="Oval 2419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1" name="Oval 2420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2" name="Oval 2421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3" name="Oval 2422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4" name="Oval 2423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5" name="Oval 2424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6" name="Oval 2425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7" name="Oval 2426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8" name="Oval 2427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9" name="Oval 2428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2429"/>
          <p:cNvGrpSpPr>
            <a:grpSpLocks noChangeAspect="1"/>
          </p:cNvGrpSpPr>
          <p:nvPr/>
        </p:nvGrpSpPr>
        <p:grpSpPr>
          <a:xfrm>
            <a:off x="1981200" y="3048000"/>
            <a:ext cx="1679244" cy="1108028"/>
            <a:chOff x="1436427" y="1856663"/>
            <a:chExt cx="6716973" cy="4432111"/>
          </a:xfrm>
        </p:grpSpPr>
        <p:sp>
          <p:nvSpPr>
            <p:cNvPr id="2431" name="Oval 2430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2" name="Oval 2431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3" name="Oval 2432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4" name="Oval 2433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5" name="Oval 2434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6" name="Oval 2435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7" name="Oval 2436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8" name="Oval 2437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9" name="Oval 2438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0" name="Oval 2439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1" name="Oval 2440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2" name="Oval 2441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3" name="Oval 2442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4" name="Oval 2443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5" name="Oval 2444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6" name="Oval 2445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7" name="Oval 2446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Oval 2447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Oval 2448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Oval 2449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Oval 2450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Oval 2451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Oval 2452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Oval 2453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Oval 2454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Oval 2455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Oval 2456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Oval 2457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Oval 2458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0" name="Oval 2459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1" name="Oval 2460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Oval 2461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Oval 2462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Oval 2463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Oval 2464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Oval 2465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Oval 2466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Oval 2467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Oval 2468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Oval 2469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Oval 2470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Oval 2471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Oval 2472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Oval 2473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Oval 2474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Oval 2475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Oval 2476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8" name="Oval 2477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Oval 2478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Oval 2479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Oval 2480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Oval 2481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3" name="Oval 2482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4" name="Oval 2483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5" name="Oval 2484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6" name="Oval 2485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7" name="Oval 2486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8" name="Oval 2487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9" name="Oval 2488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Oval 2489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1" name="Oval 2490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2" name="Oval 2491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3" name="Oval 2492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4" name="Oval 2493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5" name="Oval 2494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6" name="Oval 2495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7" name="Oval 2496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8" name="Oval 2497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Oval 2498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0" name="Oval 2499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1" name="Oval 2500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Oval 2501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3" name="Oval 2502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4" name="Oval 2503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5" name="Oval 2504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Oval 2505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7" name="Oval 2506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8" name="Oval 2507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9" name="Oval 2508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0" name="Oval 2509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1" name="Oval 2510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2" name="Oval 2511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3" name="Oval 2512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4" name="Oval 2513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5" name="Oval 2514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6" name="Oval 2515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7" name="Oval 2516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8" name="Oval 2517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9" name="Oval 2518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0" name="Oval 2519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1" name="Oval 2520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2" name="Oval 2521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3" name="Oval 2522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4" name="Oval 2523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5" name="Oval 2524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6" name="Oval 2525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7" name="Oval 2526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8" name="Oval 2527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9" name="Oval 2528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0" name="Oval 2529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2530"/>
          <p:cNvGrpSpPr>
            <a:grpSpLocks noChangeAspect="1"/>
          </p:cNvGrpSpPr>
          <p:nvPr/>
        </p:nvGrpSpPr>
        <p:grpSpPr>
          <a:xfrm>
            <a:off x="3657600" y="3082972"/>
            <a:ext cx="1679244" cy="1108028"/>
            <a:chOff x="1436427" y="1856663"/>
            <a:chExt cx="6716973" cy="4432111"/>
          </a:xfrm>
        </p:grpSpPr>
        <p:sp>
          <p:nvSpPr>
            <p:cNvPr id="2532" name="Oval 2531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7" name="Oval 2536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1" name="Oval 2540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Oval 2541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3" name="Oval 2542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4" name="Oval 2543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5" name="Oval 2544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Oval 2545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7" name="Oval 2546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8" name="Oval 2547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9" name="Oval 2548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0" name="Oval 2549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1" name="Oval 2550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2" name="Oval 2551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3" name="Oval 2552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0" name="Oval 2559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1" name="Oval 2560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2" name="Oval 2561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3" name="Oval 2562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4" name="Oval 2563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5" name="Oval 2564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6" name="Oval 2565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7" name="Oval 2566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8" name="Oval 2567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9" name="Oval 2568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0" name="Oval 2569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" name="Oval 2570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" name="Oval 2571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3" name="Oval 2572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4" name="Oval 2573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5" name="Oval 2574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6" name="Oval 2575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7" name="Oval 2576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8" name="Oval 2577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9" name="Oval 2578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0" name="Oval 2579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1" name="Oval 2580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2" name="Oval 2581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3" name="Oval 2582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4" name="Oval 2583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5" name="Oval 2584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6" name="Oval 2585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7" name="Oval 2586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8" name="Oval 2587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9" name="Oval 2588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0" name="Oval 2589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1" name="Oval 2590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2" name="Oval 2591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3" name="Oval 2592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4" name="Oval 2593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5" name="Oval 2594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6" name="Oval 2595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7" name="Oval 2596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8" name="Oval 2597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9" name="Oval 2598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0" name="Oval 2599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1" name="Oval 2600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2" name="Oval 2601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3" name="Oval 2602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4" name="Oval 2603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5" name="Oval 2604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6" name="Oval 2605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7" name="Oval 2606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8" name="Oval 2607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9" name="Oval 2608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0" name="Oval 2609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1" name="Oval 2610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2" name="Oval 2611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3" name="Oval 2612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4" name="Oval 2613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5" name="Oval 2614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6" name="Oval 2615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7" name="Oval 2616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8" name="Oval 2617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9" name="Oval 2618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0" name="Oval 2619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1" name="Oval 2620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2" name="Oval 2621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3" name="Oval 2622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4" name="Oval 2623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5" name="Oval 2624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6" name="Oval 2625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7" name="Oval 2626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8" name="Oval 2627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9" name="Oval 2628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0" name="Oval 2629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1" name="Oval 2630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2631"/>
          <p:cNvGrpSpPr>
            <a:grpSpLocks noChangeAspect="1"/>
          </p:cNvGrpSpPr>
          <p:nvPr/>
        </p:nvGrpSpPr>
        <p:grpSpPr>
          <a:xfrm>
            <a:off x="5331156" y="3082972"/>
            <a:ext cx="1679244" cy="1108028"/>
            <a:chOff x="1436427" y="1856663"/>
            <a:chExt cx="6716973" cy="4432111"/>
          </a:xfrm>
        </p:grpSpPr>
        <p:sp>
          <p:nvSpPr>
            <p:cNvPr id="2633" name="Oval 2632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4" name="Oval 2633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5" name="Oval 2634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6" name="Oval 2635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7" name="Oval 2636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8" name="Oval 2637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9" name="Oval 2638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0" name="Oval 2639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1" name="Oval 2640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2" name="Oval 2641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3" name="Oval 2642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4" name="Oval 2643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5" name="Oval 2644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6" name="Oval 2645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7" name="Oval 2646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8" name="Oval 2647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9" name="Oval 2648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0" name="Oval 2649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1" name="Oval 2650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2" name="Oval 2651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3" name="Oval 2652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4" name="Oval 2653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5" name="Oval 2654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6" name="Oval 2655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7" name="Oval 2656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8" name="Oval 2657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9" name="Oval 2658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0" name="Oval 2659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1" name="Oval 2660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" name="Oval 2661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3" name="Oval 2662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4" name="Oval 2663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5" name="Oval 2664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6" name="Oval 2665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7" name="Oval 2666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8" name="Oval 2667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9" name="Oval 2668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0" name="Oval 2669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1" name="Oval 2670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2" name="Oval 2671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3" name="Oval 2672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4" name="Oval 2673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5" name="Oval 2674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6" name="Oval 2675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7" name="Oval 2676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8" name="Oval 2677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9" name="Oval 2678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0" name="Oval 2679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1" name="Oval 2680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2" name="Oval 2681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3" name="Oval 2682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4" name="Oval 2683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5" name="Oval 2684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6" name="Oval 2685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7" name="Oval 2686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8" name="Oval 2687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9" name="Oval 2688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0" name="Oval 2689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1" name="Oval 2690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2" name="Oval 2691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3" name="Oval 2692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4" name="Oval 2693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5" name="Oval 2694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6" name="Oval 2695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7" name="Oval 2696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8" name="Oval 2697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9" name="Oval 2698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0" name="Oval 2699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1" name="Oval 2700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2" name="Oval 2701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3" name="Oval 2702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4" name="Oval 2703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5" name="Oval 2704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6" name="Oval 2705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7" name="Oval 2706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8" name="Oval 2707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9" name="Oval 2708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0" name="Oval 2709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1" name="Oval 2710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2" name="Oval 2711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3" name="Oval 2712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4" name="Oval 2713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5" name="Oval 2714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6" name="Oval 2715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7" name="Oval 2716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8" name="Oval 2717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9" name="Oval 2718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0" name="Oval 2719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1" name="Oval 2720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2" name="Oval 2721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3" name="Oval 2722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4" name="Oval 2723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5" name="Oval 2724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6" name="Oval 2725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7" name="Oval 2726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8" name="Oval 2727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9" name="Oval 2728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0" name="Oval 2729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1" name="Oval 2730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2" name="Oval 2731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oup 2732"/>
          <p:cNvGrpSpPr>
            <a:grpSpLocks noChangeAspect="1"/>
          </p:cNvGrpSpPr>
          <p:nvPr/>
        </p:nvGrpSpPr>
        <p:grpSpPr>
          <a:xfrm>
            <a:off x="7007556" y="3082972"/>
            <a:ext cx="1679244" cy="1108028"/>
            <a:chOff x="1436427" y="1856663"/>
            <a:chExt cx="6716973" cy="4432111"/>
          </a:xfrm>
        </p:grpSpPr>
        <p:sp>
          <p:nvSpPr>
            <p:cNvPr id="2734" name="Oval 2733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5" name="Oval 2734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6" name="Oval 2735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7" name="Oval 2736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8" name="Oval 2737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9" name="Oval 2738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0" name="Oval 2739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1" name="Oval 2740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2" name="Oval 2741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3" name="Oval 2742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4" name="Oval 2743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5" name="Oval 2744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6" name="Oval 2745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7" name="Oval 2746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8" name="Oval 2747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9" name="Oval 2748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0" name="Oval 2749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1" name="Oval 2750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2" name="Oval 2751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3" name="Oval 2752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4" name="Oval 2753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5" name="Oval 2754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6" name="Oval 2755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7" name="Oval 2756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8" name="Oval 2757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9" name="Oval 2758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0" name="Oval 2759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1" name="Oval 2760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2" name="Oval 2761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3" name="Oval 2762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4" name="Oval 2763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5" name="Oval 2764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6" name="Oval 2765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7" name="Oval 2766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8" name="Oval 2767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9" name="Oval 2768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0" name="Oval 2769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1" name="Oval 2770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2" name="Oval 2771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3" name="Oval 2772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4" name="Oval 2773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5" name="Oval 2774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6" name="Oval 2775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7" name="Oval 2776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8" name="Oval 2777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9" name="Oval 2778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0" name="Oval 2779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1" name="Oval 2780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2" name="Oval 2781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3" name="Oval 2782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4" name="Oval 2783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5" name="Oval 2784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6" name="Oval 2785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7" name="Oval 2786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8" name="Oval 2787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9" name="Oval 2788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0" name="Oval 2789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1" name="Oval 2790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2" name="Oval 2791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3" name="Oval 2792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4" name="Oval 2793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5" name="Oval 2794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6" name="Oval 2795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7" name="Oval 2796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8" name="Oval 2797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9" name="Oval 2798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0" name="Oval 2799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1" name="Oval 2800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2" name="Oval 2801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3" name="Oval 2802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4" name="Oval 2803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5" name="Oval 2804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6" name="Oval 2805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7" name="Oval 2806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8" name="Oval 2807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9" name="Oval 2808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0" name="Oval 2809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1" name="Oval 2810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2" name="Oval 2811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3" name="Oval 2812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4" name="Oval 2813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5" name="Oval 2814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6" name="Oval 2815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7" name="Oval 2816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8" name="Oval 2817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9" name="Oval 2818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0" name="Oval 2819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1" name="Oval 2820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2" name="Oval 2821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3" name="Oval 2822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4" name="Oval 2823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5" name="Oval 2824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6" name="Oval 2825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7" name="Oval 2826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8" name="Oval 2827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9" name="Oval 2828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0" name="Oval 2829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1" name="Oval 2830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2" name="Oval 2831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3" name="Oval 2832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2833"/>
          <p:cNvGrpSpPr>
            <a:grpSpLocks noChangeAspect="1"/>
          </p:cNvGrpSpPr>
          <p:nvPr/>
        </p:nvGrpSpPr>
        <p:grpSpPr>
          <a:xfrm>
            <a:off x="381000" y="4149772"/>
            <a:ext cx="1679244" cy="1108028"/>
            <a:chOff x="1436427" y="1856663"/>
            <a:chExt cx="6716973" cy="4432111"/>
          </a:xfrm>
        </p:grpSpPr>
        <p:sp>
          <p:nvSpPr>
            <p:cNvPr id="2835" name="Oval 2834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6" name="Oval 2835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7" name="Oval 2836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8" name="Oval 2837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9" name="Oval 2838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0" name="Oval 2839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1" name="Oval 2840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2" name="Oval 2841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3" name="Oval 2842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4" name="Oval 2843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5" name="Oval 2844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6" name="Oval 2845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7" name="Oval 2846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8" name="Oval 2847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9" name="Oval 2848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0" name="Oval 2849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1" name="Oval 2850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2" name="Oval 2851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3" name="Oval 2852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4" name="Oval 2853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5" name="Oval 2854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6" name="Oval 2855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7" name="Oval 2856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8" name="Oval 2857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9" name="Oval 2858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0" name="Oval 2859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1" name="Oval 2860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2" name="Oval 2861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3" name="Oval 2862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4" name="Oval 2863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5" name="Oval 2864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6" name="Oval 2865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7" name="Oval 2866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8" name="Oval 2867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9" name="Oval 2868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0" name="Oval 2869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1" name="Oval 2870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2" name="Oval 2871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3" name="Oval 2872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4" name="Oval 2873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5" name="Oval 2874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6" name="Oval 2875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7" name="Oval 2876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8" name="Oval 2877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9" name="Oval 2878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0" name="Oval 2879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1" name="Oval 2880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2" name="Oval 2881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3" name="Oval 2882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4" name="Oval 2883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5" name="Oval 2884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6" name="Oval 2885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7" name="Oval 2886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8" name="Oval 2887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9" name="Oval 2888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0" name="Oval 2889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1" name="Oval 2890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2" name="Oval 2891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3" name="Oval 2892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4" name="Oval 2893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5" name="Oval 2894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6" name="Oval 2895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7" name="Oval 2896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8" name="Oval 2897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9" name="Oval 2898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0" name="Oval 2899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1" name="Oval 2900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2" name="Oval 2901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3" name="Oval 2902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4" name="Oval 2903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5" name="Oval 2904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6" name="Oval 2905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7" name="Oval 2906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8" name="Oval 2907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9" name="Oval 2908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0" name="Oval 2909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1" name="Oval 2910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2" name="Oval 2911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3" name="Oval 2912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4" name="Oval 2913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5" name="Oval 2914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6" name="Oval 2915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7" name="Oval 2916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8" name="Oval 2917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9" name="Oval 2918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0" name="Oval 2919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1" name="Oval 2920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2" name="Oval 2921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3" name="Oval 2922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4" name="Oval 2923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5" name="Oval 2924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6" name="Oval 2925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7" name="Oval 2926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8" name="Oval 2927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9" name="Oval 2928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0" name="Oval 2929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1" name="Oval 2930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2" name="Oval 2931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3" name="Oval 2932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4" name="Oval 2933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2934"/>
          <p:cNvGrpSpPr>
            <a:grpSpLocks noChangeAspect="1"/>
          </p:cNvGrpSpPr>
          <p:nvPr/>
        </p:nvGrpSpPr>
        <p:grpSpPr>
          <a:xfrm>
            <a:off x="2133600" y="4149772"/>
            <a:ext cx="1679244" cy="1108028"/>
            <a:chOff x="1436427" y="1856663"/>
            <a:chExt cx="6716973" cy="4432111"/>
          </a:xfrm>
        </p:grpSpPr>
        <p:sp>
          <p:nvSpPr>
            <p:cNvPr id="2936" name="Oval 2935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7" name="Oval 2936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8" name="Oval 2937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9" name="Oval 2938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0" name="Oval 2939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1" name="Oval 2940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2" name="Oval 2941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3" name="Oval 2942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4" name="Oval 2943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5" name="Oval 2944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6" name="Oval 2945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7" name="Oval 2946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8" name="Oval 2947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9" name="Oval 2948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0" name="Oval 2949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1" name="Oval 2950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2" name="Oval 2951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3" name="Oval 2952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4" name="Oval 2953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5" name="Oval 2954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6" name="Oval 2955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7" name="Oval 2956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8" name="Oval 2957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9" name="Oval 2958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0" name="Oval 2959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1" name="Oval 2960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2" name="Oval 2961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3" name="Oval 2962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4" name="Oval 2963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5" name="Oval 2964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6" name="Oval 2965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7" name="Oval 2966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8" name="Oval 2967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9" name="Oval 2968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0" name="Oval 2969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1" name="Oval 2970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2" name="Oval 2971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3" name="Oval 2972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4" name="Oval 2973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5" name="Oval 2974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" name="Oval 2975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7" name="Oval 2976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8" name="Oval 2977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9" name="Oval 2978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0" name="Oval 2979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1" name="Oval 2980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2" name="Oval 2981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3" name="Oval 2982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4" name="Oval 2983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5" name="Oval 2984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6" name="Oval 2985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7" name="Oval 2986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8" name="Oval 2987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9" name="Oval 2988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0" name="Oval 2989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1" name="Oval 2990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2" name="Oval 2991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3" name="Oval 2992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4" name="Oval 2993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5" name="Oval 2994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6" name="Oval 2995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7" name="Oval 2996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8" name="Oval 2997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9" name="Oval 2998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0" name="Oval 2999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1" name="Oval 3000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2" name="Oval 3001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3" name="Oval 3002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4" name="Oval 3003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5" name="Oval 3004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6" name="Oval 3005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7" name="Oval 3006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8" name="Oval 3007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9" name="Oval 3008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0" name="Oval 3009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1" name="Oval 3010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2" name="Oval 3011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3" name="Oval 3012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4" name="Oval 3013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5" name="Oval 3014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6" name="Oval 3015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7" name="Oval 3016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8" name="Oval 3017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9" name="Oval 3018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0" name="Oval 3019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1" name="Oval 3020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2" name="Oval 3021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3" name="Oval 3022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4" name="Oval 3023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5" name="Oval 3024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6" name="Oval 3025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7" name="Oval 3026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8" name="Oval 3027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9" name="Oval 3028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0" name="Oval 3029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1" name="Oval 3030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2" name="Oval 3031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3" name="Oval 3032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4" name="Oval 3033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5" name="Oval 3034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1" name="Group 3035"/>
          <p:cNvGrpSpPr>
            <a:grpSpLocks noChangeAspect="1"/>
          </p:cNvGrpSpPr>
          <p:nvPr/>
        </p:nvGrpSpPr>
        <p:grpSpPr>
          <a:xfrm>
            <a:off x="3810000" y="4191000"/>
            <a:ext cx="1679244" cy="1108028"/>
            <a:chOff x="1436427" y="1856663"/>
            <a:chExt cx="6716973" cy="4432111"/>
          </a:xfrm>
        </p:grpSpPr>
        <p:sp>
          <p:nvSpPr>
            <p:cNvPr id="3037" name="Oval 3036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8" name="Oval 3037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9" name="Oval 3038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0" name="Oval 3039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1" name="Oval 3040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2" name="Oval 3041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3" name="Oval 3042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4" name="Oval 3043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5" name="Oval 3044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6" name="Oval 3045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7" name="Oval 3046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8" name="Oval 3047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9" name="Oval 3048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0" name="Oval 3049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1" name="Oval 3050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2" name="Oval 3051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3" name="Oval 3052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4" name="Oval 3053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5" name="Oval 3054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6" name="Oval 3055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7" name="Oval 3056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8" name="Oval 3057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9" name="Oval 3058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0" name="Oval 3059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1" name="Oval 3060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2" name="Oval 3061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3" name="Oval 3062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4" name="Oval 3063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5" name="Oval 3064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Oval 3065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Oval 3066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8" name="Oval 3067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9" name="Oval 3068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0" name="Oval 3069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1" name="Oval 3070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4" name="Oval 3073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6" name="Oval 3075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7" name="Oval 3076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8" name="Oval 3077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9" name="Oval 3078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0" name="Oval 3079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Oval 3080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2" name="Oval 3081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Oval 3082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Oval 3083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Oval 3087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Oval 3089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Oval 3090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Oval 3091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Oval 3092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Oval 3093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Oval 3094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Oval 3095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Oval 3096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Oval 3097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Oval 3098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Oval 3099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Oval 3100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Oval 3101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Oval 3102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Oval 3103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Oval 3104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Oval 3105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Oval 3106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Oval 3107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Oval 3108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0" name="Oval 3109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1" name="Oval 3110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2" name="Oval 3111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3" name="Oval 3112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4" name="Oval 3113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5" name="Oval 3114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6" name="Oval 3115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7" name="Oval 3116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8" name="Oval 3117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Oval 3118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0" name="Oval 3119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1" name="Oval 3120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2" name="Oval 3121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3" name="Oval 3122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Oval 3123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5" name="Oval 3124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6" name="Oval 3125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7" name="Oval 3126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8" name="Oval 3127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9" name="Oval 3128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0" name="Oval 3129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1" name="Oval 3130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2" name="Oval 3131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3" name="Oval 3132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4" name="Oval 3133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Oval 3134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6" name="Oval 3135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2" name="Group 3136"/>
          <p:cNvGrpSpPr>
            <a:grpSpLocks noChangeAspect="1"/>
          </p:cNvGrpSpPr>
          <p:nvPr/>
        </p:nvGrpSpPr>
        <p:grpSpPr>
          <a:xfrm>
            <a:off x="5486400" y="4149772"/>
            <a:ext cx="1679244" cy="1108028"/>
            <a:chOff x="1436427" y="1856663"/>
            <a:chExt cx="6716973" cy="4432111"/>
          </a:xfrm>
        </p:grpSpPr>
        <p:sp>
          <p:nvSpPr>
            <p:cNvPr id="3138" name="Oval 3137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9" name="Oval 3138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0" name="Oval 3139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1" name="Oval 3140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2" name="Oval 3141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3" name="Oval 3142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4" name="Oval 3143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5" name="Oval 3144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6" name="Oval 3145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7" name="Oval 3146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8" name="Oval 3147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9" name="Oval 3148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0" name="Oval 3149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1" name="Oval 3150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2" name="Oval 3151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3" name="Oval 3152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4" name="Oval 3153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5" name="Oval 3154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6" name="Oval 3155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7" name="Oval 3156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8" name="Oval 3157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9" name="Oval 3158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0" name="Oval 3159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1" name="Oval 3160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2" name="Oval 3161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3" name="Oval 3162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4" name="Oval 3163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5" name="Oval 3164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6" name="Oval 3165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7" name="Oval 3166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8" name="Oval 3167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9" name="Oval 3168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0" name="Oval 3169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1" name="Oval 3170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2" name="Oval 3171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3" name="Oval 3172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4" name="Oval 3173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5" name="Oval 3174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6" name="Oval 3175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7" name="Oval 3176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8" name="Oval 3177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9" name="Oval 3178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0" name="Oval 3179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1" name="Oval 3180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2" name="Oval 3181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3" name="Oval 3182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4" name="Oval 3183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5" name="Oval 3184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6" name="Oval 3185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7" name="Oval 3186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8" name="Oval 3187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9" name="Oval 3188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0" name="Oval 3189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1" name="Oval 3190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2" name="Oval 3191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3" name="Oval 3192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4" name="Oval 3193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5" name="Oval 3194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6" name="Oval 3195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7" name="Oval 3196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8" name="Oval 3197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9" name="Oval 3198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0" name="Oval 3199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1" name="Oval 3200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2" name="Oval 3201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3" name="Oval 3202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4" name="Oval 3203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5" name="Oval 3204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6" name="Oval 3205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7" name="Oval 3206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8" name="Oval 3207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9" name="Oval 3208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0" name="Oval 3209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1" name="Oval 3210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2" name="Oval 3211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3" name="Oval 3212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4" name="Oval 3213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5" name="Oval 3214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9" name="Oval 3218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0" name="Oval 3219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1" name="Oval 3220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2" name="Oval 3221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3" name="Oval 3222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4" name="Oval 3223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5" name="Oval 3224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6" name="Oval 3225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7" name="Oval 3226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8" name="Oval 3227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9" name="Oval 3228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0" name="Oval 3229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1" name="Oval 3230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2" name="Oval 3231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3" name="Oval 3232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4" name="Oval 3233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5" name="Oval 3234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6" name="Oval 3235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7" name="Oval 3236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3" name="Group 3237"/>
          <p:cNvGrpSpPr>
            <a:grpSpLocks noChangeAspect="1"/>
          </p:cNvGrpSpPr>
          <p:nvPr/>
        </p:nvGrpSpPr>
        <p:grpSpPr>
          <a:xfrm>
            <a:off x="7083756" y="4191000"/>
            <a:ext cx="1679244" cy="1108028"/>
            <a:chOff x="1436427" y="1856663"/>
            <a:chExt cx="6716973" cy="4432111"/>
          </a:xfrm>
        </p:grpSpPr>
        <p:sp>
          <p:nvSpPr>
            <p:cNvPr id="3239" name="Oval 3238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0" name="Oval 3239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Oval 3240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Oval 3241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3" name="Oval 3242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4" name="Oval 3243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5" name="Oval 3244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6" name="Oval 3245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7" name="Oval 3246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8" name="Oval 3247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9" name="Oval 3248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0" name="Oval 3249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1" name="Oval 3250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2" name="Oval 3251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3" name="Oval 3252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4" name="Oval 3253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5" name="Oval 3254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6" name="Oval 3255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7" name="Oval 3256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8" name="Oval 3257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9" name="Oval 3258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0" name="Oval 3259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1" name="Oval 3260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2" name="Oval 3261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3" name="Oval 3262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4" name="Oval 3263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5" name="Oval 3264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6" name="Oval 3265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7" name="Oval 3266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8" name="Oval 3267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9" name="Oval 3268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0" name="Oval 3269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1" name="Oval 3270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Oval 3271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3" name="Oval 3272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6" name="Oval 3275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7" name="Oval 3276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8" name="Oval 3277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9" name="Oval 3278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0" name="Oval 3279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1" name="Oval 3280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2" name="Oval 3281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3" name="Oval 3282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5" name="Oval 3284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6" name="Oval 3285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7" name="Oval 3286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8" name="Oval 3287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Oval 3288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Oval 3289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1" name="Oval 3290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2" name="Oval 3291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3" name="Oval 3292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4" name="Oval 3293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5" name="Oval 3294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6" name="Oval 3295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7" name="Oval 3296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Oval 3297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Oval 3298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0" name="Oval 3299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1" name="Oval 3300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2" name="Oval 3301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3" name="Oval 3302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4" name="Oval 3303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5" name="Oval 3304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6" name="Oval 3305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7" name="Oval 3306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8" name="Oval 3307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9" name="Oval 3308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0" name="Oval 3309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1" name="Oval 3310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2" name="Oval 3311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3" name="Oval 3312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4" name="Oval 3313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5" name="Oval 3314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6" name="Oval 3315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7" name="Oval 3316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8" name="Oval 3317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9" name="Oval 3318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0" name="Oval 3319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1" name="Oval 3320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2" name="Oval 3321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3" name="Oval 3322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4" name="Oval 3323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5" name="Oval 3324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6" name="Oval 3325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7" name="Oval 3326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8" name="Oval 3327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9" name="Oval 3328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0" name="Oval 3329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1" name="Oval 3330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2" name="Oval 3331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3" name="Oval 3332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4" name="Oval 3333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5" name="Oval 3334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6" name="Oval 3335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7" name="Oval 3336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8" name="Oval 3337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8" name="Group 3338"/>
          <p:cNvGrpSpPr>
            <a:grpSpLocks noChangeAspect="1"/>
          </p:cNvGrpSpPr>
          <p:nvPr/>
        </p:nvGrpSpPr>
        <p:grpSpPr>
          <a:xfrm>
            <a:off x="228600" y="5216572"/>
            <a:ext cx="1679244" cy="1108028"/>
            <a:chOff x="1436427" y="1856663"/>
            <a:chExt cx="6716973" cy="4432111"/>
          </a:xfrm>
        </p:grpSpPr>
        <p:sp>
          <p:nvSpPr>
            <p:cNvPr id="3340" name="Oval 3339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1" name="Oval 3340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2" name="Oval 3341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3" name="Oval 3342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4" name="Oval 3343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5" name="Oval 3344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6" name="Oval 3345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7" name="Oval 3346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8" name="Oval 3347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9" name="Oval 3348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0" name="Oval 3349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1" name="Oval 3350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2" name="Oval 3351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3" name="Oval 3352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4" name="Oval 3353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5" name="Oval 3354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Oval 3355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7" name="Oval 3356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0" name="Oval 3359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1" name="Oval 3360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2" name="Oval 3361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3" name="Oval 3362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4" name="Oval 3363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5" name="Oval 3364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6" name="Oval 3365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7" name="Oval 3366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8" name="Oval 3367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9" name="Oval 3368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0" name="Oval 3369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1" name="Oval 3370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2" name="Oval 3371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3" name="Oval 3372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4" name="Oval 3373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5" name="Oval 3374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6" name="Oval 3375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7" name="Oval 3376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8" name="Oval 3377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9" name="Oval 3378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Oval 3379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Oval 3380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2" name="Oval 3381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3" name="Oval 3382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4" name="Oval 3383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5" name="Oval 3384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6" name="Oval 3385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Oval 3386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8" name="Oval 3387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9" name="Oval 3388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0" name="Oval 3389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1" name="Oval 3390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Oval 3391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3" name="Oval 3392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Oval 3393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5" name="Oval 3394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" name="Oval 3395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Oval 3399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1" name="Oval 3400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Oval 3401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3" name="Oval 3402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Oval 3403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5" name="Oval 3404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Oval 3405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7" name="Oval 3406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8" name="Oval 3407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9" name="Oval 3408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0" name="Oval 3409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1" name="Oval 3410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2" name="Oval 3411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3" name="Oval 3412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4" name="Oval 3413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5" name="Oval 3414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6" name="Oval 3415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7" name="Oval 3416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8" name="Oval 3417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9" name="Oval 3418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0" name="Oval 3419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1" name="Oval 3420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2" name="Oval 3421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3" name="Oval 3422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4" name="Oval 3423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5" name="Oval 3424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6" name="Oval 3425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7" name="Oval 3426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8" name="Oval 3427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9" name="Oval 3428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0" name="Oval 3429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1" name="Oval 3430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2" name="Oval 3431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3" name="Oval 3432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4" name="Oval 3433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5" name="Oval 3434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6" name="Oval 3435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7" name="Oval 3436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8" name="Oval 3437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9" name="Oval 3438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3439"/>
          <p:cNvGrpSpPr>
            <a:grpSpLocks noChangeAspect="1"/>
          </p:cNvGrpSpPr>
          <p:nvPr/>
        </p:nvGrpSpPr>
        <p:grpSpPr>
          <a:xfrm>
            <a:off x="1981200" y="5216572"/>
            <a:ext cx="1679244" cy="1108028"/>
            <a:chOff x="1436427" y="1856663"/>
            <a:chExt cx="6716973" cy="4432111"/>
          </a:xfrm>
        </p:grpSpPr>
        <p:sp>
          <p:nvSpPr>
            <p:cNvPr id="3441" name="Oval 3440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2" name="Oval 3441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3" name="Oval 3442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4" name="Oval 3443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5" name="Oval 3444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6" name="Oval 3445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7" name="Oval 3446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8" name="Oval 3447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9" name="Oval 3448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0" name="Oval 3449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1" name="Oval 3450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2" name="Oval 3451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3" name="Oval 3452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4" name="Oval 3453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5" name="Oval 3454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6" name="Oval 3455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7" name="Oval 3456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8" name="Oval 3457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9" name="Oval 3458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0" name="Oval 3459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1" name="Oval 3460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2" name="Oval 3461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3" name="Oval 3462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4" name="Oval 3463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5" name="Oval 3464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6" name="Oval 3465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7" name="Oval 3466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8" name="Oval 3467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Oval 3468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Oval 3469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1" name="Oval 3470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2" name="Oval 3471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3" name="Oval 3472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4" name="Oval 3473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5" name="Oval 3474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6" name="Oval 3475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7" name="Oval 3476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8" name="Oval 3477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9" name="Oval 3478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0" name="Oval 3479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1" name="Oval 3480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2" name="Oval 3481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3" name="Oval 3482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4" name="Oval 3483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5" name="Oval 3484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6" name="Oval 3485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7" name="Oval 3486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8" name="Oval 3487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9" name="Oval 3488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0" name="Oval 3489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1" name="Oval 3490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2" name="Oval 3491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3" name="Oval 3492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4" name="Oval 3493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5" name="Oval 3494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6" name="Oval 3495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7" name="Oval 3496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8" name="Oval 3497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9" name="Oval 3498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0" name="Oval 3499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1" name="Oval 3500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2" name="Oval 3501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3" name="Oval 3502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4" name="Oval 3503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5" name="Oval 3504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6" name="Oval 3505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7" name="Oval 3506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8" name="Oval 3507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9" name="Oval 3508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0" name="Oval 3509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1" name="Oval 3510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2" name="Oval 3511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3" name="Oval 3512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4" name="Oval 3513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5" name="Oval 3514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6" name="Oval 3515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7" name="Oval 3516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8" name="Oval 3517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9" name="Oval 3518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0" name="Oval 3519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1" name="Oval 3520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2" name="Oval 3521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3" name="Oval 3522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4" name="Oval 3523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5" name="Oval 3524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6" name="Oval 3525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7" name="Oval 3526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8" name="Oval 3527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9" name="Oval 3528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" name="Oval 3529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" name="Oval 3530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" name="Oval 3531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" name="Oval 3532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" name="Oval 3533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" name="Oval 3534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" name="Oval 3535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" name="Oval 3536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8" name="Oval 3537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9" name="Oval 3538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0" name="Oval 3539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0" name="Group 3540"/>
          <p:cNvGrpSpPr>
            <a:grpSpLocks noChangeAspect="1"/>
          </p:cNvGrpSpPr>
          <p:nvPr/>
        </p:nvGrpSpPr>
        <p:grpSpPr>
          <a:xfrm>
            <a:off x="3807156" y="5216572"/>
            <a:ext cx="1679244" cy="1108028"/>
            <a:chOff x="1436427" y="1856663"/>
            <a:chExt cx="6716973" cy="4432111"/>
          </a:xfrm>
        </p:grpSpPr>
        <p:sp>
          <p:nvSpPr>
            <p:cNvPr id="3542" name="Oval 3541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3" name="Oval 3542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4" name="Oval 3543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5" name="Oval 3544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6" name="Oval 3545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7" name="Oval 3546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8" name="Oval 3547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9" name="Oval 3548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0" name="Oval 3549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1" name="Oval 3550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2" name="Oval 3551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3" name="Oval 3552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4" name="Oval 3553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5" name="Oval 3554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6" name="Oval 3555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7" name="Oval 3556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8" name="Oval 3557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9" name="Oval 3558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0" name="Oval 3559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1" name="Oval 3560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2" name="Oval 3561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3" name="Oval 3562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4" name="Oval 3563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5" name="Oval 3564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6" name="Oval 3565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7" name="Oval 3566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8" name="Oval 3567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9" name="Oval 3568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0" name="Oval 3569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1" name="Oval 3570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2" name="Oval 3571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3" name="Oval 3572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4" name="Oval 3573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5" name="Oval 3574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6" name="Oval 3575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7" name="Oval 3576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8" name="Oval 3577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9" name="Oval 3578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0" name="Oval 3579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1" name="Oval 3580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2" name="Oval 3581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3" name="Oval 3582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4" name="Oval 3583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5" name="Oval 3584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6" name="Oval 3585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7" name="Oval 3586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8" name="Oval 3587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9" name="Oval 3588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0" name="Oval 3589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1" name="Oval 3590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2" name="Oval 3591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3" name="Oval 3592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4" name="Oval 3593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5" name="Oval 3594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6" name="Oval 3595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" name="Oval 3596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8" name="Oval 3597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9" name="Oval 3598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0" name="Oval 3599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1" name="Oval 3600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2" name="Oval 3601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3" name="Oval 3602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4" name="Oval 3603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5" name="Oval 3604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6" name="Oval 3605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7" name="Oval 3606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8" name="Oval 3607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9" name="Oval 3608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0" name="Oval 3609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1" name="Oval 3610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2" name="Oval 3611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3" name="Oval 3612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4" name="Oval 3613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5" name="Oval 3614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6" name="Oval 3615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7" name="Oval 3616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8" name="Oval 3617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9" name="Oval 3618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0" name="Oval 3619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1" name="Oval 3620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2" name="Oval 3621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3" name="Oval 3622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4" name="Oval 3623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5" name="Oval 3624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6" name="Oval 3625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7" name="Oval 3626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8" name="Oval 3627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9" name="Oval 3628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0" name="Oval 3629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1" name="Oval 3630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2" name="Oval 3631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3" name="Oval 3632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4" name="Oval 3633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5" name="Oval 3634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6" name="Oval 3635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7" name="Oval 3636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8" name="Oval 3637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9" name="Oval 3638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0" name="Oval 3639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1" name="Oval 3640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1" name="Group 3641"/>
          <p:cNvGrpSpPr>
            <a:grpSpLocks noChangeAspect="1"/>
          </p:cNvGrpSpPr>
          <p:nvPr/>
        </p:nvGrpSpPr>
        <p:grpSpPr>
          <a:xfrm>
            <a:off x="5407356" y="5216572"/>
            <a:ext cx="1679244" cy="1108028"/>
            <a:chOff x="1436427" y="1856663"/>
            <a:chExt cx="6716973" cy="4432111"/>
          </a:xfrm>
        </p:grpSpPr>
        <p:sp>
          <p:nvSpPr>
            <p:cNvPr id="3643" name="Oval 3642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4" name="Oval 3643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5" name="Oval 3644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6" name="Oval 3645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7" name="Oval 3646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8" name="Oval 3647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9" name="Oval 3648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0" name="Oval 3649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1" name="Oval 3650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2" name="Oval 3651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3" name="Oval 3652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4" name="Oval 3653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5" name="Oval 3654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6" name="Oval 3655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7" name="Oval 3656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8" name="Oval 3657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9" name="Oval 3658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0" name="Oval 3659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1" name="Oval 3660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2" name="Oval 3661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3" name="Oval 3662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4" name="Oval 3663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5" name="Oval 3664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6" name="Oval 3665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7" name="Oval 3666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8" name="Oval 3667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9" name="Oval 3668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0" name="Oval 3669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1" name="Oval 3670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2" name="Oval 3671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3" name="Oval 3672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4" name="Oval 3673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5" name="Oval 3674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6" name="Oval 3675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7" name="Oval 3676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8" name="Oval 3677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9" name="Oval 3678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0" name="Oval 3679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1" name="Oval 3680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2" name="Oval 3681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3" name="Oval 3682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4" name="Oval 3683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5" name="Oval 3684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6" name="Oval 3685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7" name="Oval 3686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8" name="Oval 3687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9" name="Oval 3688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0" name="Oval 3689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1" name="Oval 3690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2" name="Oval 3691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3" name="Oval 3692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4" name="Oval 3693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5" name="Oval 3694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6" name="Oval 3695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7" name="Oval 3696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8" name="Oval 3697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9" name="Oval 3698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0" name="Oval 3699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1" name="Oval 3700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" name="Oval 3701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" name="Oval 3702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" name="Oval 3703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" name="Oval 3704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" name="Oval 3705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7" name="Oval 3706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8" name="Oval 3707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9" name="Oval 3708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0" name="Oval 3709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1" name="Oval 3710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2" name="Oval 3711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3" name="Oval 3712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4" name="Oval 3713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5" name="Oval 3714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6" name="Oval 3715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7" name="Oval 3716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8" name="Oval 3717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9" name="Oval 3718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0" name="Oval 3719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1" name="Oval 3720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" name="Oval 3721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" name="Oval 3722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" name="Oval 3723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" name="Oval 3724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" name="Oval 3725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7" name="Oval 3726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8" name="Oval 3727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9" name="Oval 3728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0" name="Oval 3729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1" name="Oval 3730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2" name="Oval 3731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3" name="Oval 3732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4" name="Oval 3733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5" name="Oval 3734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6" name="Oval 3735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7" name="Oval 3736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8" name="Oval 3737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9" name="Oval 3738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0" name="Oval 3739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1" name="Oval 3740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2" name="Oval 3741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3742"/>
          <p:cNvGrpSpPr>
            <a:grpSpLocks noChangeAspect="1"/>
          </p:cNvGrpSpPr>
          <p:nvPr/>
        </p:nvGrpSpPr>
        <p:grpSpPr>
          <a:xfrm>
            <a:off x="7083756" y="5216572"/>
            <a:ext cx="1679244" cy="1108028"/>
            <a:chOff x="1436427" y="1856663"/>
            <a:chExt cx="6716973" cy="4432111"/>
          </a:xfrm>
        </p:grpSpPr>
        <p:sp>
          <p:nvSpPr>
            <p:cNvPr id="3744" name="Oval 3743"/>
            <p:cNvSpPr>
              <a:spLocks noChangeAspect="1"/>
            </p:cNvSpPr>
            <p:nvPr/>
          </p:nvSpPr>
          <p:spPr>
            <a:xfrm>
              <a:off x="1436427" y="18566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5" name="Oval 3744"/>
            <p:cNvSpPr>
              <a:spLocks noChangeAspect="1"/>
            </p:cNvSpPr>
            <p:nvPr/>
          </p:nvSpPr>
          <p:spPr>
            <a:xfrm>
              <a:off x="6248400" y="19709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6" name="Oval 3745"/>
            <p:cNvSpPr>
              <a:spLocks noChangeAspect="1"/>
            </p:cNvSpPr>
            <p:nvPr/>
          </p:nvSpPr>
          <p:spPr>
            <a:xfrm>
              <a:off x="7658100" y="244351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7" name="Oval 3746"/>
            <p:cNvSpPr>
              <a:spLocks noChangeAspect="1"/>
            </p:cNvSpPr>
            <p:nvPr/>
          </p:nvSpPr>
          <p:spPr>
            <a:xfrm>
              <a:off x="4457700" y="20312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8" name="Oval 3747"/>
            <p:cNvSpPr>
              <a:spLocks noChangeAspect="1"/>
            </p:cNvSpPr>
            <p:nvPr/>
          </p:nvSpPr>
          <p:spPr>
            <a:xfrm>
              <a:off x="5769591" y="1916941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9" name="Oval 3748"/>
            <p:cNvSpPr>
              <a:spLocks noChangeAspect="1"/>
            </p:cNvSpPr>
            <p:nvPr/>
          </p:nvSpPr>
          <p:spPr>
            <a:xfrm>
              <a:off x="5057064" y="19937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0" name="Oval 3749"/>
            <p:cNvSpPr>
              <a:spLocks noChangeAspect="1"/>
            </p:cNvSpPr>
            <p:nvPr/>
          </p:nvSpPr>
          <p:spPr>
            <a:xfrm>
              <a:off x="3807725" y="185666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1" name="Oval 3750"/>
            <p:cNvSpPr>
              <a:spLocks noChangeAspect="1"/>
            </p:cNvSpPr>
            <p:nvPr/>
          </p:nvSpPr>
          <p:spPr>
            <a:xfrm>
              <a:off x="3244755" y="191694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2" name="Oval 3751"/>
            <p:cNvSpPr>
              <a:spLocks noChangeAspect="1"/>
            </p:cNvSpPr>
            <p:nvPr/>
          </p:nvSpPr>
          <p:spPr>
            <a:xfrm>
              <a:off x="2819400" y="1993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3" name="Oval 3752"/>
            <p:cNvSpPr>
              <a:spLocks noChangeAspect="1"/>
            </p:cNvSpPr>
            <p:nvPr/>
          </p:nvSpPr>
          <p:spPr>
            <a:xfrm>
              <a:off x="2209800" y="20136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4" name="Oval 3753"/>
            <p:cNvSpPr>
              <a:spLocks noChangeAspect="1"/>
            </p:cNvSpPr>
            <p:nvPr/>
          </p:nvSpPr>
          <p:spPr>
            <a:xfrm>
              <a:off x="1666164" y="26033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5" name="Oval 3754"/>
            <p:cNvSpPr>
              <a:spLocks noChangeAspect="1"/>
            </p:cNvSpPr>
            <p:nvPr/>
          </p:nvSpPr>
          <p:spPr>
            <a:xfrm>
              <a:off x="6750524" y="239802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6" name="Oval 3755"/>
            <p:cNvSpPr>
              <a:spLocks noChangeAspect="1"/>
            </p:cNvSpPr>
            <p:nvPr/>
          </p:nvSpPr>
          <p:spPr>
            <a:xfrm>
              <a:off x="7300984" y="18794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7" name="Oval 3756"/>
            <p:cNvSpPr>
              <a:spLocks noChangeAspect="1"/>
            </p:cNvSpPr>
            <p:nvPr/>
          </p:nvSpPr>
          <p:spPr>
            <a:xfrm>
              <a:off x="4950725" y="24804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8" name="Oval 3757"/>
            <p:cNvSpPr>
              <a:spLocks noChangeAspect="1"/>
            </p:cNvSpPr>
            <p:nvPr/>
          </p:nvSpPr>
          <p:spPr>
            <a:xfrm>
              <a:off x="6003309" y="26044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9" name="Oval 3758"/>
            <p:cNvSpPr>
              <a:spLocks noChangeAspect="1"/>
            </p:cNvSpPr>
            <p:nvPr/>
          </p:nvSpPr>
          <p:spPr>
            <a:xfrm>
              <a:off x="5528480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0" name="Oval 3759"/>
            <p:cNvSpPr>
              <a:spLocks noChangeAspect="1"/>
            </p:cNvSpPr>
            <p:nvPr/>
          </p:nvSpPr>
          <p:spPr>
            <a:xfrm>
              <a:off x="4263219" y="23747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1" name="Oval 3760"/>
            <p:cNvSpPr>
              <a:spLocks noChangeAspect="1"/>
            </p:cNvSpPr>
            <p:nvPr/>
          </p:nvSpPr>
          <p:spPr>
            <a:xfrm>
              <a:off x="3761664" y="2429868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2" name="Oval 3761"/>
            <p:cNvSpPr>
              <a:spLocks noChangeAspect="1"/>
            </p:cNvSpPr>
            <p:nvPr/>
          </p:nvSpPr>
          <p:spPr>
            <a:xfrm>
              <a:off x="3200400" y="241849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3" name="Oval 3762"/>
            <p:cNvSpPr>
              <a:spLocks noChangeAspect="1"/>
            </p:cNvSpPr>
            <p:nvPr/>
          </p:nvSpPr>
          <p:spPr>
            <a:xfrm>
              <a:off x="2379260" y="269031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4" name="Oval 3763"/>
            <p:cNvSpPr>
              <a:spLocks noChangeAspect="1"/>
            </p:cNvSpPr>
            <p:nvPr/>
          </p:nvSpPr>
          <p:spPr>
            <a:xfrm>
              <a:off x="1940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5" name="Oval 3764"/>
            <p:cNvSpPr>
              <a:spLocks noChangeAspect="1"/>
            </p:cNvSpPr>
            <p:nvPr/>
          </p:nvSpPr>
          <p:spPr>
            <a:xfrm>
              <a:off x="5889009" y="55045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6" name="Oval 3765"/>
            <p:cNvSpPr>
              <a:spLocks noChangeAspect="1"/>
            </p:cNvSpPr>
            <p:nvPr/>
          </p:nvSpPr>
          <p:spPr>
            <a:xfrm>
              <a:off x="6804546" y="510596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7" name="Oval 3766"/>
            <p:cNvSpPr>
              <a:spLocks noChangeAspect="1"/>
            </p:cNvSpPr>
            <p:nvPr/>
          </p:nvSpPr>
          <p:spPr>
            <a:xfrm>
              <a:off x="4722125" y="519922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8" name="Oval 3767"/>
            <p:cNvSpPr>
              <a:spLocks noChangeAspect="1"/>
            </p:cNvSpPr>
            <p:nvPr/>
          </p:nvSpPr>
          <p:spPr>
            <a:xfrm>
              <a:off x="5522225" y="50673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9" name="Oval 3768"/>
            <p:cNvSpPr>
              <a:spLocks noChangeAspect="1"/>
            </p:cNvSpPr>
            <p:nvPr/>
          </p:nvSpPr>
          <p:spPr>
            <a:xfrm>
              <a:off x="5217425" y="53902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0" name="Oval 3769"/>
            <p:cNvSpPr>
              <a:spLocks noChangeAspect="1"/>
            </p:cNvSpPr>
            <p:nvPr/>
          </p:nvSpPr>
          <p:spPr>
            <a:xfrm>
              <a:off x="42268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1" name="Oval 3770"/>
            <p:cNvSpPr>
              <a:spLocks noChangeAspect="1"/>
            </p:cNvSpPr>
            <p:nvPr/>
          </p:nvSpPr>
          <p:spPr>
            <a:xfrm>
              <a:off x="3693425" y="5181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2" name="Oval 3771"/>
            <p:cNvSpPr>
              <a:spLocks noChangeAspect="1"/>
            </p:cNvSpPr>
            <p:nvPr/>
          </p:nvSpPr>
          <p:spPr>
            <a:xfrm>
              <a:off x="3083825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3" name="Oval 3772"/>
            <p:cNvSpPr>
              <a:spLocks noChangeAspect="1"/>
            </p:cNvSpPr>
            <p:nvPr/>
          </p:nvSpPr>
          <p:spPr>
            <a:xfrm>
              <a:off x="2474225" y="51816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4" name="Oval 3773"/>
            <p:cNvSpPr>
              <a:spLocks noChangeAspect="1"/>
            </p:cNvSpPr>
            <p:nvPr/>
          </p:nvSpPr>
          <p:spPr>
            <a:xfrm>
              <a:off x="1485900" y="34756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5" name="Oval 3774"/>
            <p:cNvSpPr>
              <a:spLocks noChangeAspect="1"/>
            </p:cNvSpPr>
            <p:nvPr/>
          </p:nvSpPr>
          <p:spPr>
            <a:xfrm>
              <a:off x="5434084" y="38185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6" name="Oval 3775"/>
            <p:cNvSpPr>
              <a:spLocks noChangeAspect="1"/>
            </p:cNvSpPr>
            <p:nvPr/>
          </p:nvSpPr>
          <p:spPr>
            <a:xfrm>
              <a:off x="6019800" y="351145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7" name="Oval 3776"/>
            <p:cNvSpPr>
              <a:spLocks noChangeAspect="1"/>
            </p:cNvSpPr>
            <p:nvPr/>
          </p:nvSpPr>
          <p:spPr>
            <a:xfrm>
              <a:off x="4267200" y="351316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8" name="Oval 3777"/>
            <p:cNvSpPr>
              <a:spLocks noChangeAspect="1"/>
            </p:cNvSpPr>
            <p:nvPr/>
          </p:nvSpPr>
          <p:spPr>
            <a:xfrm>
              <a:off x="5067300" y="33812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9" name="Oval 3778"/>
            <p:cNvSpPr>
              <a:spLocks noChangeAspect="1"/>
            </p:cNvSpPr>
            <p:nvPr/>
          </p:nvSpPr>
          <p:spPr>
            <a:xfrm>
              <a:off x="4762500" y="37042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0" name="Oval 3779"/>
            <p:cNvSpPr>
              <a:spLocks noChangeAspect="1"/>
            </p:cNvSpPr>
            <p:nvPr/>
          </p:nvSpPr>
          <p:spPr>
            <a:xfrm>
              <a:off x="37719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1" name="Oval 3780"/>
            <p:cNvSpPr>
              <a:spLocks noChangeAspect="1"/>
            </p:cNvSpPr>
            <p:nvPr/>
          </p:nvSpPr>
          <p:spPr>
            <a:xfrm>
              <a:off x="2719885" y="32800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2" name="Oval 3781"/>
            <p:cNvSpPr>
              <a:spLocks noChangeAspect="1"/>
            </p:cNvSpPr>
            <p:nvPr/>
          </p:nvSpPr>
          <p:spPr>
            <a:xfrm>
              <a:off x="2474225" y="37929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3" name="Oval 3782"/>
            <p:cNvSpPr>
              <a:spLocks noChangeAspect="1"/>
            </p:cNvSpPr>
            <p:nvPr/>
          </p:nvSpPr>
          <p:spPr>
            <a:xfrm>
              <a:off x="2019300" y="349553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4" name="Oval 3783"/>
            <p:cNvSpPr>
              <a:spLocks noChangeAspect="1"/>
            </p:cNvSpPr>
            <p:nvPr/>
          </p:nvSpPr>
          <p:spPr>
            <a:xfrm>
              <a:off x="3238500" y="29274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5" name="Oval 3784"/>
            <p:cNvSpPr>
              <a:spLocks noChangeAspect="1"/>
            </p:cNvSpPr>
            <p:nvPr/>
          </p:nvSpPr>
          <p:spPr>
            <a:xfrm>
              <a:off x="7186684" y="327034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6" name="Oval 3785"/>
            <p:cNvSpPr>
              <a:spLocks noChangeAspect="1"/>
            </p:cNvSpPr>
            <p:nvPr/>
          </p:nvSpPr>
          <p:spPr>
            <a:xfrm>
              <a:off x="7772400" y="296326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7" name="Oval 3786"/>
            <p:cNvSpPr>
              <a:spLocks noChangeAspect="1"/>
            </p:cNvSpPr>
            <p:nvPr/>
          </p:nvSpPr>
          <p:spPr>
            <a:xfrm>
              <a:off x="6019800" y="29649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8" name="Oval 3787"/>
            <p:cNvSpPr>
              <a:spLocks noChangeAspect="1"/>
            </p:cNvSpPr>
            <p:nvPr/>
          </p:nvSpPr>
          <p:spPr>
            <a:xfrm>
              <a:off x="6819900" y="28330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9" name="Oval 3788"/>
            <p:cNvSpPr>
              <a:spLocks noChangeAspect="1"/>
            </p:cNvSpPr>
            <p:nvPr/>
          </p:nvSpPr>
          <p:spPr>
            <a:xfrm>
              <a:off x="6515100" y="31560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0" name="Oval 3789"/>
            <p:cNvSpPr>
              <a:spLocks noChangeAspect="1"/>
            </p:cNvSpPr>
            <p:nvPr/>
          </p:nvSpPr>
          <p:spPr>
            <a:xfrm>
              <a:off x="55245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1" name="Oval 3790"/>
            <p:cNvSpPr>
              <a:spLocks noChangeAspect="1"/>
            </p:cNvSpPr>
            <p:nvPr/>
          </p:nvSpPr>
          <p:spPr>
            <a:xfrm>
              <a:off x="4991100" y="29473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2" name="Oval 3791"/>
            <p:cNvSpPr>
              <a:spLocks noChangeAspect="1"/>
            </p:cNvSpPr>
            <p:nvPr/>
          </p:nvSpPr>
          <p:spPr>
            <a:xfrm>
              <a:off x="4381500" y="29274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3" name="Oval 3792"/>
            <p:cNvSpPr>
              <a:spLocks noChangeAspect="1"/>
            </p:cNvSpPr>
            <p:nvPr/>
          </p:nvSpPr>
          <p:spPr>
            <a:xfrm>
              <a:off x="3771900" y="29473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4" name="Oval 3793"/>
            <p:cNvSpPr>
              <a:spLocks noChangeAspect="1"/>
            </p:cNvSpPr>
            <p:nvPr/>
          </p:nvSpPr>
          <p:spPr>
            <a:xfrm>
              <a:off x="1894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5" name="Oval 3794"/>
            <p:cNvSpPr>
              <a:spLocks noChangeAspect="1"/>
            </p:cNvSpPr>
            <p:nvPr/>
          </p:nvSpPr>
          <p:spPr>
            <a:xfrm>
              <a:off x="5842948" y="46663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6" name="Oval 3795"/>
            <p:cNvSpPr>
              <a:spLocks noChangeAspect="1"/>
            </p:cNvSpPr>
            <p:nvPr/>
          </p:nvSpPr>
          <p:spPr>
            <a:xfrm>
              <a:off x="6428664" y="43593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7" name="Oval 3796"/>
            <p:cNvSpPr>
              <a:spLocks noChangeAspect="1"/>
            </p:cNvSpPr>
            <p:nvPr/>
          </p:nvSpPr>
          <p:spPr>
            <a:xfrm>
              <a:off x="1986318" y="306164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8" name="Oval 3797"/>
            <p:cNvSpPr>
              <a:spLocks noChangeAspect="1"/>
            </p:cNvSpPr>
            <p:nvPr/>
          </p:nvSpPr>
          <p:spPr>
            <a:xfrm>
              <a:off x="5476164" y="42291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9" name="Oval 3798"/>
            <p:cNvSpPr>
              <a:spLocks noChangeAspect="1"/>
            </p:cNvSpPr>
            <p:nvPr/>
          </p:nvSpPr>
          <p:spPr>
            <a:xfrm>
              <a:off x="5171364" y="45520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0" name="Oval 3799"/>
            <p:cNvSpPr>
              <a:spLocks noChangeAspect="1"/>
            </p:cNvSpPr>
            <p:nvPr/>
          </p:nvSpPr>
          <p:spPr>
            <a:xfrm>
              <a:off x="4180764" y="43434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1" name="Oval 3800"/>
            <p:cNvSpPr>
              <a:spLocks noChangeAspect="1"/>
            </p:cNvSpPr>
            <p:nvPr/>
          </p:nvSpPr>
          <p:spPr>
            <a:xfrm>
              <a:off x="36473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2" name="Oval 3801"/>
            <p:cNvSpPr>
              <a:spLocks noChangeAspect="1"/>
            </p:cNvSpPr>
            <p:nvPr/>
          </p:nvSpPr>
          <p:spPr>
            <a:xfrm>
              <a:off x="3037764" y="432349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3" name="Oval 3802"/>
            <p:cNvSpPr>
              <a:spLocks noChangeAspect="1"/>
            </p:cNvSpPr>
            <p:nvPr/>
          </p:nvSpPr>
          <p:spPr>
            <a:xfrm>
              <a:off x="2428164" y="4343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4" name="Oval 3803"/>
            <p:cNvSpPr>
              <a:spLocks noChangeAspect="1"/>
            </p:cNvSpPr>
            <p:nvPr/>
          </p:nvSpPr>
          <p:spPr>
            <a:xfrm>
              <a:off x="2287137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5" name="Oval 3804"/>
            <p:cNvSpPr>
              <a:spLocks noChangeAspect="1"/>
            </p:cNvSpPr>
            <p:nvPr/>
          </p:nvSpPr>
          <p:spPr>
            <a:xfrm>
              <a:off x="7514230" y="601126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6" name="Oval 3805"/>
            <p:cNvSpPr>
              <a:spLocks noChangeAspect="1"/>
            </p:cNvSpPr>
            <p:nvPr/>
          </p:nvSpPr>
          <p:spPr>
            <a:xfrm>
              <a:off x="7924800" y="51616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7" name="Oval 3806"/>
            <p:cNvSpPr>
              <a:spLocks noChangeAspect="1"/>
            </p:cNvSpPr>
            <p:nvPr/>
          </p:nvSpPr>
          <p:spPr>
            <a:xfrm>
              <a:off x="6286500" y="586910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8" name="Oval 3807"/>
            <p:cNvSpPr>
              <a:spLocks noChangeAspect="1"/>
            </p:cNvSpPr>
            <p:nvPr/>
          </p:nvSpPr>
          <p:spPr>
            <a:xfrm>
              <a:off x="7200900" y="51378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9" name="Oval 3808"/>
            <p:cNvSpPr>
              <a:spLocks noChangeAspect="1"/>
            </p:cNvSpPr>
            <p:nvPr/>
          </p:nvSpPr>
          <p:spPr>
            <a:xfrm>
              <a:off x="6781800" y="60601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0" name="Oval 3809"/>
            <p:cNvSpPr>
              <a:spLocks noChangeAspect="1"/>
            </p:cNvSpPr>
            <p:nvPr/>
          </p:nvSpPr>
          <p:spPr>
            <a:xfrm>
              <a:off x="5791200" y="585147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1" name="Oval 3810"/>
            <p:cNvSpPr>
              <a:spLocks noChangeAspect="1"/>
            </p:cNvSpPr>
            <p:nvPr/>
          </p:nvSpPr>
          <p:spPr>
            <a:xfrm>
              <a:off x="5257800" y="585147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2" name="Oval 3811"/>
            <p:cNvSpPr>
              <a:spLocks noChangeAspect="1"/>
            </p:cNvSpPr>
            <p:nvPr/>
          </p:nvSpPr>
          <p:spPr>
            <a:xfrm>
              <a:off x="4648200" y="583157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3" name="Oval 3812"/>
            <p:cNvSpPr>
              <a:spLocks noChangeAspect="1"/>
            </p:cNvSpPr>
            <p:nvPr/>
          </p:nvSpPr>
          <p:spPr>
            <a:xfrm>
              <a:off x="3575713" y="5945874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4" name="Oval 3813"/>
            <p:cNvSpPr>
              <a:spLocks noChangeAspect="1"/>
            </p:cNvSpPr>
            <p:nvPr/>
          </p:nvSpPr>
          <p:spPr>
            <a:xfrm>
              <a:off x="3547849" y="3799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5" name="Oval 3814"/>
            <p:cNvSpPr>
              <a:spLocks noChangeAspect="1"/>
            </p:cNvSpPr>
            <p:nvPr/>
          </p:nvSpPr>
          <p:spPr>
            <a:xfrm>
              <a:off x="7742830" y="434738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6" name="Oval 3815"/>
            <p:cNvSpPr>
              <a:spLocks noChangeAspect="1"/>
            </p:cNvSpPr>
            <p:nvPr/>
          </p:nvSpPr>
          <p:spPr>
            <a:xfrm>
              <a:off x="7772400" y="3495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7" name="Oval 3816"/>
            <p:cNvSpPr>
              <a:spLocks noChangeAspect="1"/>
            </p:cNvSpPr>
            <p:nvPr/>
          </p:nvSpPr>
          <p:spPr>
            <a:xfrm>
              <a:off x="6575946" y="4042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" name="Oval 3817"/>
            <p:cNvSpPr>
              <a:spLocks noChangeAspect="1"/>
            </p:cNvSpPr>
            <p:nvPr/>
          </p:nvSpPr>
          <p:spPr>
            <a:xfrm>
              <a:off x="7376046" y="39100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" name="Oval 3818"/>
            <p:cNvSpPr>
              <a:spLocks noChangeAspect="1"/>
            </p:cNvSpPr>
            <p:nvPr/>
          </p:nvSpPr>
          <p:spPr>
            <a:xfrm>
              <a:off x="7071246" y="42330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" name="Oval 3819"/>
            <p:cNvSpPr>
              <a:spLocks noChangeAspect="1"/>
            </p:cNvSpPr>
            <p:nvPr/>
          </p:nvSpPr>
          <p:spPr>
            <a:xfrm>
              <a:off x="6080646" y="402438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" name="Oval 3820"/>
            <p:cNvSpPr>
              <a:spLocks noChangeAspect="1"/>
            </p:cNvSpPr>
            <p:nvPr/>
          </p:nvSpPr>
          <p:spPr>
            <a:xfrm>
              <a:off x="6690246" y="37400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" name="Oval 3821"/>
            <p:cNvSpPr>
              <a:spLocks noChangeAspect="1"/>
            </p:cNvSpPr>
            <p:nvPr/>
          </p:nvSpPr>
          <p:spPr>
            <a:xfrm>
              <a:off x="4937646" y="400448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" name="Oval 3822"/>
            <p:cNvSpPr>
              <a:spLocks noChangeAspect="1"/>
            </p:cNvSpPr>
            <p:nvPr/>
          </p:nvSpPr>
          <p:spPr>
            <a:xfrm>
              <a:off x="4328046" y="402438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" name="Oval 3823"/>
            <p:cNvSpPr>
              <a:spLocks noChangeAspect="1"/>
            </p:cNvSpPr>
            <p:nvPr/>
          </p:nvSpPr>
          <p:spPr>
            <a:xfrm>
              <a:off x="1550727" y="404712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" name="Oval 3824"/>
            <p:cNvSpPr>
              <a:spLocks noChangeAspect="1"/>
            </p:cNvSpPr>
            <p:nvPr/>
          </p:nvSpPr>
          <p:spPr>
            <a:xfrm>
              <a:off x="5129284" y="50331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6" name="Oval 3825"/>
            <p:cNvSpPr>
              <a:spLocks noChangeAspect="1"/>
            </p:cNvSpPr>
            <p:nvPr/>
          </p:nvSpPr>
          <p:spPr>
            <a:xfrm>
              <a:off x="6743700" y="47278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7" name="Oval 3826"/>
            <p:cNvSpPr>
              <a:spLocks noChangeAspect="1"/>
            </p:cNvSpPr>
            <p:nvPr/>
          </p:nvSpPr>
          <p:spPr>
            <a:xfrm>
              <a:off x="3962400" y="472781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8" name="Oval 3827"/>
            <p:cNvSpPr>
              <a:spLocks noChangeAspect="1"/>
            </p:cNvSpPr>
            <p:nvPr/>
          </p:nvSpPr>
          <p:spPr>
            <a:xfrm>
              <a:off x="4762500" y="45958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9" name="Oval 3828"/>
            <p:cNvSpPr>
              <a:spLocks noChangeAspect="1"/>
            </p:cNvSpPr>
            <p:nvPr/>
          </p:nvSpPr>
          <p:spPr>
            <a:xfrm>
              <a:off x="4457700" y="491887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0" name="Oval 3829"/>
            <p:cNvSpPr>
              <a:spLocks noChangeAspect="1"/>
            </p:cNvSpPr>
            <p:nvPr/>
          </p:nvSpPr>
          <p:spPr>
            <a:xfrm>
              <a:off x="34671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1" name="Oval 3830"/>
            <p:cNvSpPr>
              <a:spLocks noChangeAspect="1"/>
            </p:cNvSpPr>
            <p:nvPr/>
          </p:nvSpPr>
          <p:spPr>
            <a:xfrm>
              <a:off x="2933700" y="471018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2" name="Oval 3831"/>
            <p:cNvSpPr>
              <a:spLocks noChangeAspect="1"/>
            </p:cNvSpPr>
            <p:nvPr/>
          </p:nvSpPr>
          <p:spPr>
            <a:xfrm>
              <a:off x="2324100" y="469027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3" name="Oval 3832"/>
            <p:cNvSpPr>
              <a:spLocks noChangeAspect="1"/>
            </p:cNvSpPr>
            <p:nvPr/>
          </p:nvSpPr>
          <p:spPr>
            <a:xfrm>
              <a:off x="1714500" y="47101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4" name="Oval 3833"/>
            <p:cNvSpPr>
              <a:spLocks noChangeAspect="1"/>
            </p:cNvSpPr>
            <p:nvPr/>
          </p:nvSpPr>
          <p:spPr>
            <a:xfrm>
              <a:off x="1576885" y="552961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5" name="Oval 3834"/>
            <p:cNvSpPr>
              <a:spLocks noChangeAspect="1"/>
            </p:cNvSpPr>
            <p:nvPr/>
          </p:nvSpPr>
          <p:spPr>
            <a:xfrm>
              <a:off x="5525069" y="561889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6" name="Oval 3835"/>
            <p:cNvSpPr>
              <a:spLocks noChangeAspect="1"/>
            </p:cNvSpPr>
            <p:nvPr/>
          </p:nvSpPr>
          <p:spPr>
            <a:xfrm>
              <a:off x="7147446" y="5543262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7" name="Oval 3836"/>
            <p:cNvSpPr>
              <a:spLocks noChangeAspect="1"/>
            </p:cNvSpPr>
            <p:nvPr/>
          </p:nvSpPr>
          <p:spPr>
            <a:xfrm>
              <a:off x="4358185" y="5567147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8" name="Oval 3837"/>
            <p:cNvSpPr>
              <a:spLocks noChangeAspect="1"/>
            </p:cNvSpPr>
            <p:nvPr/>
          </p:nvSpPr>
          <p:spPr>
            <a:xfrm>
              <a:off x="2933700" y="38259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9" name="Oval 3838"/>
            <p:cNvSpPr>
              <a:spLocks noChangeAspect="1"/>
            </p:cNvSpPr>
            <p:nvPr/>
          </p:nvSpPr>
          <p:spPr>
            <a:xfrm>
              <a:off x="4853485" y="559330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0" name="Oval 3839"/>
            <p:cNvSpPr>
              <a:spLocks noChangeAspect="1"/>
            </p:cNvSpPr>
            <p:nvPr/>
          </p:nvSpPr>
          <p:spPr>
            <a:xfrm>
              <a:off x="3862885" y="554951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1" name="Oval 3840"/>
            <p:cNvSpPr>
              <a:spLocks noChangeAspect="1"/>
            </p:cNvSpPr>
            <p:nvPr/>
          </p:nvSpPr>
          <p:spPr>
            <a:xfrm>
              <a:off x="33294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2" name="Oval 3841"/>
            <p:cNvSpPr>
              <a:spLocks noChangeAspect="1"/>
            </p:cNvSpPr>
            <p:nvPr/>
          </p:nvSpPr>
          <p:spPr>
            <a:xfrm>
              <a:off x="2719885" y="55296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3" name="Oval 3842"/>
            <p:cNvSpPr>
              <a:spLocks noChangeAspect="1"/>
            </p:cNvSpPr>
            <p:nvPr/>
          </p:nvSpPr>
          <p:spPr>
            <a:xfrm>
              <a:off x="2110285" y="554951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81200" y="27432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Sample repeatedly from this “population”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13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78261E-6 C -0.00208 -0.01063 -0.00486 -0.02081 -0.00642 -0.03122 C -0.00712 -0.037 -0.00712 -0.0444 -0.00972 -0.05018 C -0.01319 -0.05781 -0.0125 -0.05319 -0.01771 -0.06059 C -0.02257 -0.06729 -0.02396 -0.07469 -0.03038 -0.07932 C -0.03281 -0.08695 -0.03663 -0.08649 -0.04306 -0.09135 C -0.04757 -0.09944 -0.05174 -0.10245 -0.05764 -0.10869 C -0.06024 -0.1147 -0.06111 -0.12002 -0.06563 -0.12442 C -0.06719 -0.1302 -0.06944 -0.13367 -0.07344 -0.13806 C -0.07552 -0.14454 -0.0776 -0.14639 -0.08299 -0.15032 C -0.08802 -0.15818 -0.0934 -0.1642 -0.10208 -0.16743 C -0.10608 -0.17923 -0.10035 -0.16512 -0.11007 -0.17599 C -0.12135 -0.18871 -0.10035 -0.179 -0.12465 -0.1864 C -0.12604 -0.18755 -0.1276 -0.18871 -0.12917 -0.18963 C -0.13125 -0.19125 -0.13368 -0.19195 -0.13576 -0.19333 C -0.14115 -0.19703 -0.14479 -0.20189 -0.15 -0.20536 C -0.15642 -0.21947 -0.14809 -0.20629 -0.16285 -0.21392 C -0.16545 -0.21554 -0.16667 -0.21877 -0.1691 -0.22086 C -0.17101 -0.22247 -0.17344 -0.22317 -0.17552 -0.22432 C -0.17743 -0.22826 -0.17743 -0.23334 -0.18021 -0.23658 C -0.18698 -0.24375 -0.19861 -0.24838 -0.20747 -0.25023 C -0.20799 -0.25254 -0.20764 -0.25531 -0.20903 -0.25716 C -0.21007 -0.25855 -0.21233 -0.25786 -0.21389 -0.25878 C -0.2151 -0.25948 -0.21545 -0.26179 -0.21701 -0.26248 C -0.22135 -0.26457 -0.22674 -0.2641 -0.23142 -0.26572 C -0.23455 -0.26688 -0.24097 -0.26919 -0.24097 -0.26896 C -0.24896 -0.27775 -0.25451 -0.27335 -0.26337 -0.28122 C -0.26806 -0.28515 -0.2724 -0.28977 -0.27604 -0.29509 C -0.27726 -0.29717 -0.27743 -0.30041 -0.27934 -0.30203 C -0.2809 -0.30342 -0.28351 -0.30319 -0.28559 -0.30365 C -0.28767 -0.31313 -0.28941 -0.31128 -0.29514 -0.31753 C -0.29792 -0.32053 -0.29879 -0.32469 -0.30156 -0.3277 C -0.31337 -0.34065 -0.33142 -0.34574 -0.34774 -0.34852 C -0.35538 -0.35129 -0.36198 -0.35245 -0.37014 -0.3536 C -0.37292 -0.35568 -0.375 -0.35915 -0.37813 -0.36077 C -0.38004 -0.3617 -0.38247 -0.3617 -0.38455 -0.36239 C -0.38611 -0.36285 -0.38924 -0.36401 -0.38924 -0.36401 " pathEditMode="relative" rAng="0" ptsTypes="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2" y="-18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DC0000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3223</TotalTime>
  <Words>2368</Words>
  <Application>Microsoft Office PowerPoint</Application>
  <PresentationFormat>On-screen Show (4:3)</PresentationFormat>
  <Paragraphs>421</Paragraphs>
  <Slides>61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Lock5</vt:lpstr>
      <vt:lpstr>Equation</vt:lpstr>
      <vt:lpstr>Confidence Intervals: Bootstrap Distribution</vt:lpstr>
      <vt:lpstr>Common Misinterpretations</vt:lpstr>
      <vt:lpstr>Standard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Reese’s Pieces “Population”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Reese’s Pieces “Population”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Sampling Distribution</vt:lpstr>
      <vt:lpstr>Bootstrap Distribution</vt:lpstr>
      <vt:lpstr> </vt:lpstr>
      <vt:lpstr> </vt:lpstr>
      <vt:lpstr>PowerPoint Presentation</vt:lpstr>
      <vt:lpstr>PowerPoint Presentation</vt:lpstr>
      <vt:lpstr>What about Other Parameters?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Atlanta Commutes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Summary</vt:lpstr>
      <vt:lpstr>Project 1</vt:lpstr>
      <vt:lpstr>Project 1</vt:lpstr>
      <vt:lpstr>Data for Project 1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</dc:creator>
  <cp:lastModifiedBy>Kari</cp:lastModifiedBy>
  <cp:revision>212</cp:revision>
  <dcterms:created xsi:type="dcterms:W3CDTF">2012-08-25T17:22:45Z</dcterms:created>
  <dcterms:modified xsi:type="dcterms:W3CDTF">2012-12-23T16:29:16Z</dcterms:modified>
</cp:coreProperties>
</file>