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95" r:id="rId4"/>
    <p:sldId id="296" r:id="rId5"/>
    <p:sldId id="297" r:id="rId6"/>
    <p:sldId id="259" r:id="rId7"/>
    <p:sldId id="299" r:id="rId8"/>
    <p:sldId id="300" r:id="rId9"/>
    <p:sldId id="301" r:id="rId10"/>
    <p:sldId id="302" r:id="rId11"/>
    <p:sldId id="298" r:id="rId12"/>
    <p:sldId id="303" r:id="rId13"/>
    <p:sldId id="305" r:id="rId14"/>
    <p:sldId id="306" r:id="rId15"/>
    <p:sldId id="307" r:id="rId16"/>
    <p:sldId id="308" r:id="rId17"/>
    <p:sldId id="309" r:id="rId18"/>
    <p:sldId id="310" r:id="rId19"/>
    <p:sldId id="312" r:id="rId2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817D8-1F7E-4730-8F3E-511AFD600A3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017CB-8C0E-4652-AA3F-32319466D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03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017CB-8C0E-4652-AA3F-32319466D3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52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259583" y="4017643"/>
            <a:ext cx="572698" cy="5283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88265"/>
          </a:xfrm>
          <a:custGeom>
            <a:avLst/>
            <a:gdLst/>
            <a:ahLst/>
            <a:cxnLst/>
            <a:rect l="l" t="t" r="r" b="b"/>
            <a:pathLst>
              <a:path w="9144000" h="88265">
                <a:moveTo>
                  <a:pt x="0" y="0"/>
                </a:moveTo>
                <a:lnTo>
                  <a:pt x="9143981" y="0"/>
                </a:lnTo>
                <a:lnTo>
                  <a:pt x="9143981" y="88199"/>
                </a:lnTo>
                <a:lnTo>
                  <a:pt x="0" y="88199"/>
                </a:lnTo>
                <a:lnTo>
                  <a:pt x="0" y="0"/>
                </a:lnTo>
                <a:close/>
              </a:path>
            </a:pathLst>
          </a:custGeom>
          <a:solidFill>
            <a:srgbClr val="4FB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1991" y="88199"/>
            <a:ext cx="4572000" cy="5055235"/>
          </a:xfrm>
          <a:custGeom>
            <a:avLst/>
            <a:gdLst/>
            <a:ahLst/>
            <a:cxnLst/>
            <a:rect l="l" t="t" r="r" b="b"/>
            <a:pathLst>
              <a:path w="4572000" h="5055235">
                <a:moveTo>
                  <a:pt x="0" y="5055164"/>
                </a:moveTo>
                <a:lnTo>
                  <a:pt x="4571990" y="5055164"/>
                </a:lnTo>
                <a:lnTo>
                  <a:pt x="4571990" y="0"/>
                </a:lnTo>
                <a:lnTo>
                  <a:pt x="0" y="0"/>
                </a:lnTo>
                <a:lnTo>
                  <a:pt x="0" y="5055164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259583" y="3996166"/>
            <a:ext cx="572698" cy="572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9144000" cy="88265"/>
          </a:xfrm>
          <a:custGeom>
            <a:avLst/>
            <a:gdLst/>
            <a:ahLst/>
            <a:cxnLst/>
            <a:rect l="l" t="t" r="r" b="b"/>
            <a:pathLst>
              <a:path w="9144000" h="88265">
                <a:moveTo>
                  <a:pt x="0" y="0"/>
                </a:moveTo>
                <a:lnTo>
                  <a:pt x="9143981" y="0"/>
                </a:lnTo>
                <a:lnTo>
                  <a:pt x="9143981" y="88199"/>
                </a:lnTo>
                <a:lnTo>
                  <a:pt x="0" y="88199"/>
                </a:lnTo>
                <a:lnTo>
                  <a:pt x="0" y="0"/>
                </a:lnTo>
                <a:close/>
              </a:path>
            </a:pathLst>
          </a:custGeom>
          <a:solidFill>
            <a:srgbClr val="4FB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4724" y="1216356"/>
            <a:ext cx="3086735" cy="2879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2B3D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53165" y="1678755"/>
            <a:ext cx="3454400" cy="274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AE80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259583" y="4017643"/>
            <a:ext cx="572698" cy="5283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88265"/>
          </a:xfrm>
          <a:custGeom>
            <a:avLst/>
            <a:gdLst/>
            <a:ahLst/>
            <a:cxnLst/>
            <a:rect l="l" t="t" r="r" b="b"/>
            <a:pathLst>
              <a:path w="9144000" h="88265">
                <a:moveTo>
                  <a:pt x="0" y="0"/>
                </a:moveTo>
                <a:lnTo>
                  <a:pt x="9143981" y="0"/>
                </a:lnTo>
                <a:lnTo>
                  <a:pt x="9143981" y="88199"/>
                </a:lnTo>
                <a:lnTo>
                  <a:pt x="0" y="88199"/>
                </a:lnTo>
                <a:lnTo>
                  <a:pt x="0" y="0"/>
                </a:lnTo>
                <a:close/>
              </a:path>
            </a:pathLst>
          </a:custGeom>
          <a:solidFill>
            <a:srgbClr val="4FB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40128" y="2167949"/>
            <a:ext cx="2463743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5248" y="1081101"/>
            <a:ext cx="8193502" cy="2073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012.vuejs.org/guide/directive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yugimamidi.github.io/44-563-Sec-02-6-VueJ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li.vuejs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88265"/>
          </a:xfrm>
          <a:custGeom>
            <a:avLst/>
            <a:gdLst/>
            <a:ahLst/>
            <a:cxnLst/>
            <a:rect l="l" t="t" r="r" b="b"/>
            <a:pathLst>
              <a:path w="9144000" h="88265">
                <a:moveTo>
                  <a:pt x="0" y="0"/>
                </a:moveTo>
                <a:lnTo>
                  <a:pt x="9143981" y="0"/>
                </a:lnTo>
                <a:lnTo>
                  <a:pt x="9143981" y="88199"/>
                </a:lnTo>
                <a:lnTo>
                  <a:pt x="0" y="88199"/>
                </a:lnTo>
                <a:lnTo>
                  <a:pt x="0" y="0"/>
                </a:lnTo>
                <a:close/>
              </a:path>
            </a:pathLst>
          </a:custGeom>
          <a:solidFill>
            <a:srgbClr val="4FB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130" y="1848063"/>
            <a:ext cx="302387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600" spc="-780" dirty="0" smtClean="0">
                <a:solidFill>
                  <a:srgbClr val="4FBF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Vue.js</a:t>
            </a:r>
            <a:endParaRPr sz="6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2898000"/>
            <a:ext cx="483044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i="1" spc="-20" dirty="0" smtClean="0">
                <a:solidFill>
                  <a:srgbClr val="2B3D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Progressive </a:t>
            </a:r>
            <a:r>
              <a:rPr sz="1600" b="1" i="1" dirty="0" smtClean="0">
                <a:solidFill>
                  <a:srgbClr val="2B3D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sz="1600" b="1" i="1" spc="-80" dirty="0" smtClean="0">
                <a:solidFill>
                  <a:srgbClr val="2B3D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spc="35" dirty="0">
                <a:solidFill>
                  <a:srgbClr val="2B3D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sz="1600" b="1" i="1" spc="35" dirty="0" smtClean="0">
                <a:solidFill>
                  <a:srgbClr val="2B3D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ramework</a:t>
            </a:r>
            <a:r>
              <a:rPr sz="1600" b="1" i="1" spc="-80" dirty="0" smtClean="0">
                <a:solidFill>
                  <a:srgbClr val="2B3D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22289" y="819148"/>
            <a:ext cx="3809992" cy="3809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85750"/>
            <a:ext cx="8193502" cy="615553"/>
          </a:xfrm>
        </p:spPr>
        <p:txBody>
          <a:bodyPr/>
          <a:lstStyle/>
          <a:p>
            <a:r>
              <a:rPr lang="en-US" sz="4000" spc="-450" dirty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Vue.extend()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047750"/>
            <a:ext cx="746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There are 2 special cases used in Vue.extend, they are: 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(the inputs, defined in your HTML with the 'v-model' attribute)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el (short for HTML element for this component)</a:t>
            </a: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is" a special attribute is used in case of a custom element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	&lt;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tr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is= 'my-component'&gt;&lt;/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tr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49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85750"/>
            <a:ext cx="8193502" cy="615553"/>
          </a:xfrm>
        </p:spPr>
        <p:txBody>
          <a:bodyPr/>
          <a:lstStyle/>
          <a:p>
            <a:r>
              <a:rPr lang="en-US" sz="4000" spc="-450" dirty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The Hello world app in vue.js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007388" y="1352550"/>
            <a:ext cx="4174212" cy="276998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&lt;div id=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42B98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"app"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altLang="en-US" sz="1800" dirty="0">
                <a:solidFill>
                  <a:srgbClr val="2973B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800" dirty="0" smtClean="0">
                <a:solidFill>
                  <a:srgbClr val="2973B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{{ message }}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&lt;/div&gt;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altLang="en-US" sz="1800" dirty="0">
                <a:solidFill>
                  <a:srgbClr val="2973B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altLang="en-US" sz="1800" dirty="0">
                <a:solidFill>
                  <a:srgbClr val="2973B7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632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app =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632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new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Vue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altLang="en-US" sz="1800" dirty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800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el: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42B98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'#app'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altLang="en-US" sz="1800" dirty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800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data: { 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altLang="en-US" sz="1800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message: </a:t>
            </a:r>
            <a:r>
              <a:rPr lang="en-US" altLang="en-US" sz="1800" dirty="0">
                <a:solidFill>
                  <a:srgbClr val="42B98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42B98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Hello World!</a:t>
            </a:r>
            <a:r>
              <a:rPr lang="en-US" altLang="en-US" sz="1800" dirty="0" smtClean="0">
                <a:solidFill>
                  <a:srgbClr val="42B98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42B98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42B98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altLang="en-US" sz="1800" dirty="0">
                <a:solidFill>
                  <a:srgbClr val="42B98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800" dirty="0" smtClean="0">
                <a:solidFill>
                  <a:srgbClr val="42B98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}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})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246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85750"/>
            <a:ext cx="8193502" cy="615553"/>
          </a:xfrm>
        </p:spPr>
        <p:txBody>
          <a:bodyPr/>
          <a:lstStyle/>
          <a:p>
            <a:r>
              <a:rPr lang="en-US" sz="4000" spc="-450" dirty="0" err="1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Vue</a:t>
            </a:r>
            <a:r>
              <a:rPr lang="en-US" sz="4000" spc="-450" dirty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Directives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047750"/>
            <a:ext cx="746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v-model:</a:t>
            </a:r>
          </a:p>
          <a:p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The v-model </a:t>
            </a:r>
            <a:r>
              <a:rPr lang="en-US" alt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vue</a:t>
            </a:r>
            <a:r>
              <a:rPr lang="en-US" alt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directive allows us to create a two-way binding. You can bind a form input element for example, and make it change the </a:t>
            </a:r>
            <a:r>
              <a:rPr lang="en-US" alt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vue</a:t>
            </a:r>
            <a:r>
              <a:rPr lang="en-US" alt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data property when the user changes the content of the field.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42424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CCCC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US" altLang="en-US" sz="1600" dirty="0">
                <a:solidFill>
                  <a:srgbClr val="D632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input v-model</a:t>
            </a:r>
            <a:r>
              <a:rPr lang="en-US" altLang="en-US" sz="1600" dirty="0" smtClean="0">
                <a:solidFill>
                  <a:srgbClr val="CCCC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="</a:t>
            </a:r>
            <a:r>
              <a:rPr lang="en-US" altLang="en-US" sz="1600" dirty="0">
                <a:solidFill>
                  <a:srgbClr val="42B98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message</a:t>
            </a:r>
            <a:r>
              <a:rPr lang="en-US" altLang="en-US" sz="1600" dirty="0" smtClean="0">
                <a:solidFill>
                  <a:srgbClr val="CCCC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US" altLang="en-US" sz="1600" dirty="0" smtClean="0">
                <a:solidFill>
                  <a:srgbClr val="E2777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600" dirty="0">
                <a:solidFill>
                  <a:srgbClr val="D632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placeholder</a:t>
            </a:r>
            <a:r>
              <a:rPr lang="en-US" altLang="en-US" sz="1600" dirty="0" smtClean="0">
                <a:solidFill>
                  <a:srgbClr val="CCCC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="</a:t>
            </a:r>
            <a:r>
              <a:rPr lang="en-US" altLang="en-US" sz="1600" dirty="0">
                <a:solidFill>
                  <a:srgbClr val="42B98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Enter a message</a:t>
            </a:r>
            <a:r>
              <a:rPr lang="en-US" altLang="en-US" sz="1600" dirty="0" smtClean="0">
                <a:solidFill>
                  <a:srgbClr val="CCCC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"&gt; &lt;</a:t>
            </a:r>
            <a:r>
              <a:rPr lang="en-US" altLang="en-US" sz="1600" dirty="0">
                <a:solidFill>
                  <a:srgbClr val="D632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p</a:t>
            </a:r>
            <a:r>
              <a:rPr lang="en-US" altLang="en-US" sz="1600" dirty="0" smtClean="0">
                <a:solidFill>
                  <a:srgbClr val="CCCC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lang="en-US" altLang="en-US" sz="1600" dirty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Message is: {{ message }}&lt;/</a:t>
            </a:r>
            <a:r>
              <a:rPr lang="en-US" altLang="en-US" sz="1600" dirty="0">
                <a:solidFill>
                  <a:srgbClr val="D632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p</a:t>
            </a:r>
            <a:r>
              <a:rPr lang="en-US" altLang="en-US" sz="1600" dirty="0" smtClean="0">
                <a:solidFill>
                  <a:srgbClr val="CCCC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v-</a:t>
            </a:r>
            <a:r>
              <a:rPr lang="en-US" alt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model.lazy</a:t>
            </a:r>
            <a:r>
              <a:rPr lang="en-US" alt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n-US" dirty="0" smtClean="0"/>
              <a:t>update </a:t>
            </a:r>
            <a:r>
              <a:rPr lang="en-US" dirty="0"/>
              <a:t>when the change event </a:t>
            </a:r>
            <a:r>
              <a:rPr lang="en-US" dirty="0" smtClean="0"/>
              <a:t>occurs).</a:t>
            </a:r>
            <a:endParaRPr lang="en-US" altLang="en-US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v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model.trim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n-US" dirty="0" smtClean="0"/>
              <a:t>automatically </a:t>
            </a:r>
            <a:r>
              <a:rPr lang="en-US" dirty="0"/>
              <a:t>removes </a:t>
            </a:r>
            <a:r>
              <a:rPr lang="en-US" dirty="0" smtClean="0"/>
              <a:t>whitespace).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v-</a:t>
            </a:r>
            <a:r>
              <a:rPr lang="en-US" alt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model.number</a:t>
            </a:r>
            <a:r>
              <a:rPr lang="en-US" alt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n-US" dirty="0" smtClean="0"/>
              <a:t>accept </a:t>
            </a:r>
            <a:r>
              <a:rPr lang="en-US" dirty="0"/>
              <a:t>a number instead than a </a:t>
            </a:r>
            <a:r>
              <a:rPr lang="en-US" dirty="0" smtClean="0"/>
              <a:t>string).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96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85750"/>
            <a:ext cx="8193502" cy="615553"/>
          </a:xfrm>
        </p:spPr>
        <p:txBody>
          <a:bodyPr/>
          <a:lstStyle/>
          <a:p>
            <a:r>
              <a:rPr lang="en-US" sz="4000" spc="-450" dirty="0" err="1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Vue</a:t>
            </a:r>
            <a:r>
              <a:rPr lang="en-US" sz="4000" spc="-450" dirty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en-US" sz="4000" spc="-450" dirty="0" smtClean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Directives contd..</a:t>
            </a:r>
            <a:endParaRPr lang="en-US" sz="4000" spc="-450" dirty="0">
              <a:solidFill>
                <a:srgbClr val="4FBF8C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953214"/>
            <a:ext cx="7467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v-on</a:t>
            </a: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en-US" sz="1400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04455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0445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We can use the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632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v-on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0445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directive to listen to DOM events and run some JavaScript when they’re triggered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 smtClean="0">
              <a:solidFill>
                <a:srgbClr val="CCCC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0" i="0" dirty="0" smtClean="0"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&lt;div id=</a:t>
            </a:r>
            <a:r>
              <a:rPr lang="en-US" sz="1400" b="0" i="0" dirty="0" smtClean="0">
                <a:solidFill>
                  <a:srgbClr val="42B98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"example-1"</a:t>
            </a:r>
            <a:r>
              <a:rPr lang="en-US" sz="1400" b="0" i="0" dirty="0" smtClean="0"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lang="en-US" sz="1400" b="0" i="0" dirty="0" smtClean="0"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0" i="0" dirty="0" smtClean="0"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&lt;button </a:t>
            </a:r>
            <a:r>
              <a:rPr lang="en-US" sz="1400" b="0" i="0" dirty="0" err="1" smtClean="0"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v-on:click</a:t>
            </a:r>
            <a:r>
              <a:rPr lang="en-US" sz="1400" b="0" i="0" dirty="0" smtClean="0"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US" sz="1400" b="0" i="0" dirty="0" smtClean="0">
                <a:solidFill>
                  <a:srgbClr val="42B98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"counter += 1"</a:t>
            </a:r>
            <a:r>
              <a:rPr lang="en-US" sz="1400" b="0" i="0" dirty="0" smtClean="0"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lang="en-US" sz="1400" b="0" i="0" dirty="0" smtClean="0"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Add 1</a:t>
            </a:r>
            <a:r>
              <a:rPr lang="en-US" sz="1400" b="0" i="0" dirty="0" smtClean="0"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&lt;/button&gt;</a:t>
            </a:r>
            <a:r>
              <a:rPr lang="en-US" sz="1400" b="0" i="0" dirty="0" smtClean="0"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0" i="0" dirty="0" smtClean="0"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&lt;p&gt;</a:t>
            </a:r>
            <a:r>
              <a:rPr lang="en-US" sz="1400" b="0" i="0" dirty="0" smtClean="0"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button above has been clicked {{ counter }} times.</a:t>
            </a:r>
            <a:r>
              <a:rPr lang="en-US" sz="1400" b="0" i="0" dirty="0" smtClean="0"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&lt;/p&gt;</a:t>
            </a:r>
            <a:r>
              <a:rPr lang="en-US" sz="1400" b="0" i="0" dirty="0" smtClean="0"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0" i="0" dirty="0" smtClean="0"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&lt;/div&gt;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2973B7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rgbClr val="242729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v-bind</a:t>
            </a:r>
            <a:r>
              <a:rPr lang="en-US" altLang="en-US" sz="1400" b="1" dirty="0">
                <a:solidFill>
                  <a:srgbClr val="242729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</a:t>
            </a:r>
            <a:endParaRPr lang="en-US" altLang="en-US" sz="1400" b="1" dirty="0" smtClean="0">
              <a:solidFill>
                <a:srgbClr val="242729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 smtClean="0">
              <a:solidFill>
                <a:srgbClr val="242729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It is one way data binding, means you can only bind data to input element but can't change bounded data changing input element. v-bind is used to bind html attribute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&lt;input type="text" 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v-bind:class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="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abc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" 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v-bind:value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=""&gt;</a:t>
            </a:r>
            <a:endParaRPr kumimoji="0" lang="en-US" altLang="en-US" sz="1400" i="0" u="none" strike="noStrike" cap="none" normalizeH="0" baseline="0" dirty="0" smtClean="0">
              <a:ln>
                <a:noFill/>
              </a:ln>
              <a:solidFill>
                <a:srgbClr val="7D2727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&lt;a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rgbClr val="E6432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v-bind:href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F74B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"home/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rgbClr val="0F74B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abc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F74B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click me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&lt;/a&gt;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0" i="0" dirty="0" smtClean="0">
              <a:solidFill>
                <a:srgbClr val="2973B7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2973B7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0" i="0" dirty="0" smtClean="0">
              <a:solidFill>
                <a:srgbClr val="2973B7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5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85750"/>
            <a:ext cx="8193502" cy="615553"/>
          </a:xfrm>
        </p:spPr>
        <p:txBody>
          <a:bodyPr/>
          <a:lstStyle/>
          <a:p>
            <a:r>
              <a:rPr lang="en-US" sz="4000" spc="-450" dirty="0" err="1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Vue</a:t>
            </a:r>
            <a:r>
              <a:rPr lang="en-US" sz="4000" spc="-450" dirty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en-US" sz="4000" spc="-450" dirty="0" smtClean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Directives contd..</a:t>
            </a:r>
            <a:endParaRPr lang="en-US" sz="4000" spc="-450" dirty="0">
              <a:solidFill>
                <a:srgbClr val="4FBF8C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953214"/>
            <a:ext cx="74676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V-if: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304455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directive</a:t>
            </a:r>
            <a:r>
              <a:rPr lang="en-US" alt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v-if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is used to conditionally render a block. The block will only be rendered if the directive’s expression returns a true value.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2973B7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&lt;h1 v-if=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2B98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"awesome"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lang="en-US" altLang="en-US" sz="1400" dirty="0" err="1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Vue</a:t>
            </a:r>
            <a:r>
              <a:rPr lang="en-US" altLang="en-US" sz="1400" dirty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is </a:t>
            </a:r>
            <a:r>
              <a:rPr lang="en-US" altLang="en-US" sz="1400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awesome!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&lt;/h1&gt;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 is also possible to add an “else block” with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0445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632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v-else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0445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2973B7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&lt;h1 v-if=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2B98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"awesome"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lang="en-US" altLang="en-US" sz="1400" dirty="0" err="1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Vue</a:t>
            </a:r>
            <a:r>
              <a:rPr lang="en-US" altLang="en-US" sz="1400" dirty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is </a:t>
            </a:r>
            <a:r>
              <a:rPr lang="en-US" altLang="en-US" sz="1400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awesome!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&lt;/h1&gt;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&lt;h1 v-else&gt;</a:t>
            </a:r>
            <a:r>
              <a:rPr lang="en-US" altLang="en-US" sz="1400" dirty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Oh no 😢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&lt;/h1&gt;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V-show: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Another option for conditionally displaying an element is the v-show directive. The usage is largely the same: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2973B7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&lt;h1 v-show=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2B98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"ok"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lang="en-US" altLang="en-US" sz="1400" dirty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Hello!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&lt;/h1&gt;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49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85750"/>
            <a:ext cx="8193502" cy="615553"/>
          </a:xfrm>
        </p:spPr>
        <p:txBody>
          <a:bodyPr/>
          <a:lstStyle/>
          <a:p>
            <a:r>
              <a:rPr lang="en-US" sz="4000" spc="-450" dirty="0" err="1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Vue</a:t>
            </a:r>
            <a:r>
              <a:rPr lang="en-US" sz="4000" spc="-450" dirty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en-US" sz="4000" spc="-450" dirty="0" smtClean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Directives contd..</a:t>
            </a:r>
            <a:endParaRPr lang="en-US" sz="4000" spc="-450" dirty="0">
              <a:solidFill>
                <a:srgbClr val="4FBF8C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953214"/>
            <a:ext cx="74676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Few more to look out for-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v</a:t>
            </a:r>
            <a:r>
              <a:rPr lang="en-US" alt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-text</a:t>
            </a:r>
            <a:endParaRPr lang="en-US" altLang="en-US" sz="1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v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-ref</a:t>
            </a:r>
            <a:endParaRPr kumimoji="0" lang="en-US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v</a:t>
            </a:r>
            <a:r>
              <a:rPr lang="en-US" alt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-transition</a:t>
            </a:r>
            <a:endParaRPr lang="en-US" altLang="en-US" sz="1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v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-pre</a:t>
            </a:r>
            <a:endParaRPr kumimoji="0" lang="en-US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v</a:t>
            </a:r>
            <a:r>
              <a:rPr lang="en-US" alt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-el</a:t>
            </a:r>
            <a:endParaRPr lang="en-US" altLang="en-US" sz="1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Find more about them here </a:t>
            </a:r>
            <a:r>
              <a:rPr lang="en-US" sz="1400" dirty="0" smtClean="0">
                <a:hlinkClick r:id="rId2"/>
              </a:rPr>
              <a:t>https://012.vuejs.org/guide/directives.html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03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85750"/>
            <a:ext cx="8193502" cy="615553"/>
          </a:xfrm>
        </p:spPr>
        <p:txBody>
          <a:bodyPr/>
          <a:lstStyle/>
          <a:p>
            <a:r>
              <a:rPr lang="en-US" sz="4000" spc="-450" dirty="0" smtClean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Oops..</a:t>
            </a:r>
            <a:endParaRPr lang="en-US" sz="4000" spc="-450" dirty="0">
              <a:solidFill>
                <a:srgbClr val="4FBF8C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24200" y="1428750"/>
            <a:ext cx="2514600" cy="27102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066800" y="2398752"/>
            <a:ext cx="7543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Quiz 					Time</a:t>
            </a:r>
            <a:endParaRPr lang="en-US" sz="3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15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85750"/>
            <a:ext cx="8193502" cy="615553"/>
          </a:xfrm>
        </p:spPr>
        <p:txBody>
          <a:bodyPr/>
          <a:lstStyle/>
          <a:p>
            <a:r>
              <a:rPr lang="en-US" sz="4000" spc="-450" dirty="0" smtClean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Just kidding, it’s demo time</a:t>
            </a:r>
            <a:endParaRPr lang="en-US" sz="4000" spc="-450" dirty="0">
              <a:solidFill>
                <a:srgbClr val="4FBF8C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4876" y="112395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You can access our application using the url:</a:t>
            </a:r>
          </a:p>
          <a:p>
            <a:pPr lvl="1"/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https://yugimamidi.github.io/44-563-Sec-02-6-VueJs/</a:t>
            </a:r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38" y="1809750"/>
            <a:ext cx="69246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9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938576"/>
            <a:ext cx="754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-450" dirty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03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755630"/>
            <a:ext cx="655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spc="-450" dirty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Thanks for bearing with us. </a:t>
            </a:r>
          </a:p>
          <a:p>
            <a:pPr algn="ctr"/>
            <a:r>
              <a:rPr lang="en-US" sz="5400" spc="-450" dirty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Your feedback is valuable</a:t>
            </a:r>
          </a:p>
        </p:txBody>
      </p:sp>
    </p:spTree>
    <p:extLst>
      <p:ext uri="{BB962C8B-B14F-4D97-AF65-F5344CB8AC3E}">
        <p14:creationId xmlns:p14="http://schemas.microsoft.com/office/powerpoint/2010/main" val="350046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285750"/>
            <a:ext cx="548267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450" dirty="0" smtClean="0">
                <a:solidFill>
                  <a:srgbClr val="4FBF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 02  Team 06</a:t>
            </a:r>
            <a:endParaRPr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8" y="1081101"/>
            <a:ext cx="7830552" cy="5025094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  <a:tabLst>
                <a:tab pos="379095" algn="l"/>
                <a:tab pos="379730" algn="l"/>
              </a:tabLst>
            </a:pPr>
            <a:r>
              <a:rPr lang="en-US" sz="1800" spc="15" dirty="0" smtClean="0">
                <a:solidFill>
                  <a:srgbClr val="2B3D4F"/>
                </a:solidFill>
                <a:latin typeface="Arial"/>
                <a:cs typeface="Arial"/>
              </a:rPr>
              <a:t>	</a:t>
            </a:r>
          </a:p>
          <a:p>
            <a:pPr marL="12700">
              <a:lnSpc>
                <a:spcPct val="100000"/>
              </a:lnSpc>
              <a:spcBef>
                <a:spcPts val="1065"/>
              </a:spcBef>
              <a:tabLst>
                <a:tab pos="379095" algn="l"/>
                <a:tab pos="379730" algn="l"/>
              </a:tabLst>
            </a:pPr>
            <a:endParaRPr lang="en-US" spc="15" dirty="0">
              <a:solidFill>
                <a:srgbClr val="2B3D4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  <a:tabLst>
                <a:tab pos="379095" algn="l"/>
                <a:tab pos="379730" algn="l"/>
              </a:tabLst>
            </a:pPr>
            <a:endParaRPr lang="en-US" sz="1800" spc="15" dirty="0" smtClean="0">
              <a:solidFill>
                <a:srgbClr val="2B3D4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  <a:tabLst>
                <a:tab pos="379095" algn="l"/>
                <a:tab pos="379730" algn="l"/>
              </a:tabLst>
            </a:pPr>
            <a:r>
              <a:rPr lang="en-US" sz="1800" spc="15" dirty="0" smtClean="0">
                <a:solidFill>
                  <a:srgbClr val="2B3D4F"/>
                </a:solidFill>
                <a:latin typeface="Arial"/>
                <a:cs typeface="Arial"/>
              </a:rPr>
              <a:t>	Anil </a:t>
            </a:r>
            <a:r>
              <a:rPr lang="en-US" spc="15" dirty="0" smtClean="0">
                <a:solidFill>
                  <a:srgbClr val="2B3D4F"/>
                </a:solidFill>
                <a:latin typeface="Arial"/>
                <a:cs typeface="Arial"/>
              </a:rPr>
              <a:t>Bomma				           Omkar Abhiteja</a:t>
            </a:r>
          </a:p>
          <a:p>
            <a:pPr marL="379095" indent="-366395">
              <a:lnSpc>
                <a:spcPct val="100000"/>
              </a:lnSpc>
              <a:spcBef>
                <a:spcPts val="1065"/>
              </a:spcBef>
              <a:buChar char="●"/>
              <a:tabLst>
                <a:tab pos="379095" algn="l"/>
                <a:tab pos="379730" algn="l"/>
              </a:tabLst>
            </a:pPr>
            <a:endParaRPr lang="en-US" spc="15" dirty="0" smtClean="0">
              <a:solidFill>
                <a:srgbClr val="2B3D4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  <a:tabLst>
                <a:tab pos="379095" algn="l"/>
                <a:tab pos="379730" algn="l"/>
              </a:tabLst>
            </a:pPr>
            <a:r>
              <a:rPr lang="en-US" sz="1800" spc="15" dirty="0" smtClean="0">
                <a:solidFill>
                  <a:srgbClr val="2B3D4F"/>
                </a:solidFill>
                <a:latin typeface="Arial"/>
                <a:cs typeface="Arial"/>
              </a:rPr>
              <a:t>	</a:t>
            </a:r>
          </a:p>
          <a:p>
            <a:pPr marL="12700">
              <a:lnSpc>
                <a:spcPct val="100000"/>
              </a:lnSpc>
              <a:spcBef>
                <a:spcPts val="1065"/>
              </a:spcBef>
              <a:tabLst>
                <a:tab pos="379095" algn="l"/>
                <a:tab pos="379730" algn="l"/>
              </a:tabLst>
            </a:pPr>
            <a:r>
              <a:rPr lang="en-US" spc="15" dirty="0">
                <a:solidFill>
                  <a:srgbClr val="2B3D4F"/>
                </a:solidFill>
                <a:latin typeface="Arial"/>
                <a:cs typeface="Arial"/>
              </a:rPr>
              <a:t>	</a:t>
            </a:r>
            <a:r>
              <a:rPr lang="en-US" spc="15" dirty="0" smtClean="0">
                <a:solidFill>
                  <a:srgbClr val="2B3D4F"/>
                </a:solidFill>
                <a:latin typeface="Arial"/>
                <a:cs typeface="Arial"/>
              </a:rPr>
              <a:t>	</a:t>
            </a:r>
          </a:p>
          <a:p>
            <a:pPr marL="12700">
              <a:lnSpc>
                <a:spcPct val="100000"/>
              </a:lnSpc>
              <a:spcBef>
                <a:spcPts val="1065"/>
              </a:spcBef>
              <a:tabLst>
                <a:tab pos="379095" algn="l"/>
                <a:tab pos="379730" algn="l"/>
              </a:tabLst>
            </a:pPr>
            <a:r>
              <a:rPr lang="en-US" sz="1800" spc="15" dirty="0">
                <a:solidFill>
                  <a:srgbClr val="2B3D4F"/>
                </a:solidFill>
                <a:latin typeface="Arial"/>
                <a:cs typeface="Arial"/>
              </a:rPr>
              <a:t>	</a:t>
            </a:r>
            <a:endParaRPr lang="en-US" sz="1800" spc="15" dirty="0" smtClean="0">
              <a:solidFill>
                <a:srgbClr val="2B3D4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  <a:tabLst>
                <a:tab pos="379095" algn="l"/>
                <a:tab pos="379730" algn="l"/>
              </a:tabLst>
            </a:pPr>
            <a:r>
              <a:rPr lang="en-US" spc="15" dirty="0">
                <a:solidFill>
                  <a:srgbClr val="2B3D4F"/>
                </a:solidFill>
                <a:latin typeface="Arial"/>
                <a:cs typeface="Arial"/>
              </a:rPr>
              <a:t>	</a:t>
            </a:r>
            <a:r>
              <a:rPr lang="en-US" sz="1800" spc="15" dirty="0" smtClean="0">
                <a:solidFill>
                  <a:srgbClr val="2B3D4F"/>
                </a:solidFill>
                <a:latin typeface="Arial"/>
                <a:cs typeface="Arial"/>
              </a:rPr>
              <a:t>Bharat Reddy				            </a:t>
            </a:r>
            <a:r>
              <a:rPr lang="en-US" spc="15" dirty="0" smtClean="0">
                <a:solidFill>
                  <a:srgbClr val="2B3D4F"/>
                </a:solidFill>
                <a:latin typeface="Arial"/>
                <a:cs typeface="Arial"/>
              </a:rPr>
              <a:t>Yugandhar Rao</a:t>
            </a:r>
          </a:p>
          <a:p>
            <a:pPr marL="12700">
              <a:lnSpc>
                <a:spcPct val="100000"/>
              </a:lnSpc>
              <a:spcBef>
                <a:spcPts val="1065"/>
              </a:spcBef>
              <a:tabLst>
                <a:tab pos="379095" algn="l"/>
                <a:tab pos="379730" algn="l"/>
              </a:tabLst>
            </a:pPr>
            <a:endParaRPr lang="en-US" sz="1800" spc="15" dirty="0">
              <a:solidFill>
                <a:srgbClr val="2B3D4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  <a:tabLst>
                <a:tab pos="379095" algn="l"/>
                <a:tab pos="379730" algn="l"/>
              </a:tabLst>
            </a:pPr>
            <a:endParaRPr lang="en-US" spc="15" dirty="0" smtClean="0">
              <a:solidFill>
                <a:srgbClr val="2B3D4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  <a:tabLst>
                <a:tab pos="379095" algn="l"/>
                <a:tab pos="379730" algn="l"/>
              </a:tabLst>
            </a:pPr>
            <a:endParaRPr sz="1800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931" y="3092669"/>
            <a:ext cx="1250269" cy="13840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047750"/>
            <a:ext cx="1243012" cy="12886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92668"/>
            <a:ext cx="1441231" cy="14412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94" y="977801"/>
            <a:ext cx="1375606" cy="14884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09550"/>
            <a:ext cx="8193502" cy="615553"/>
          </a:xfrm>
        </p:spPr>
        <p:txBody>
          <a:bodyPr/>
          <a:lstStyle/>
          <a:p>
            <a:pPr rtl="0"/>
            <a:r>
              <a:rPr lang="en-US" sz="4000" spc="-450" dirty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JavaScript </a:t>
            </a:r>
            <a:r>
              <a:rPr lang="en-US" sz="4000" spc="-450" dirty="0" smtClean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can</a:t>
            </a:r>
            <a:endParaRPr lang="en-US" sz="4000" spc="-450" dirty="0">
              <a:solidFill>
                <a:srgbClr val="4FBF8C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87680" y="1168025"/>
            <a:ext cx="58369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React to events &amp; create new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events</a:t>
            </a: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Modify the DOM: Change/Remove/Add all HTML elements &amp; attributes &amp; CSS styles.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provide logic, animations,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call web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services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      and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more....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87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1150"/>
            <a:ext cx="2451919" cy="147530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363" y="1657350"/>
            <a:ext cx="1460271" cy="12954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898" y="209550"/>
            <a:ext cx="8193502" cy="615553"/>
          </a:xfrm>
        </p:spPr>
        <p:txBody>
          <a:bodyPr/>
          <a:lstStyle/>
          <a:p>
            <a:r>
              <a:rPr lang="en-US" sz="4000" spc="-450" dirty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JavaScript frameworks</a:t>
            </a:r>
            <a:endParaRPr lang="en-US" dirty="0"/>
          </a:p>
        </p:txBody>
      </p:sp>
      <p:sp>
        <p:nvSpPr>
          <p:cNvPr id="15" name="object 5"/>
          <p:cNvSpPr/>
          <p:nvPr/>
        </p:nvSpPr>
        <p:spPr>
          <a:xfrm>
            <a:off x="3124200" y="1200150"/>
            <a:ext cx="2514600" cy="27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746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/>
        </p:nvSpPr>
        <p:spPr>
          <a:xfrm>
            <a:off x="0" y="0"/>
            <a:ext cx="9144000" cy="88265"/>
          </a:xfrm>
          <a:custGeom>
            <a:avLst/>
            <a:gdLst/>
            <a:ahLst/>
            <a:cxnLst/>
            <a:rect l="l" t="t" r="r" b="b"/>
            <a:pathLst>
              <a:path w="9144000" h="88265">
                <a:moveTo>
                  <a:pt x="0" y="0"/>
                </a:moveTo>
                <a:lnTo>
                  <a:pt x="9143981" y="0"/>
                </a:lnTo>
                <a:lnTo>
                  <a:pt x="9143981" y="88199"/>
                </a:lnTo>
                <a:lnTo>
                  <a:pt x="0" y="88199"/>
                </a:lnTo>
                <a:lnTo>
                  <a:pt x="0" y="0"/>
                </a:lnTo>
                <a:close/>
              </a:path>
            </a:pathLst>
          </a:custGeom>
          <a:solidFill>
            <a:srgbClr val="4FB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"/>
          <p:cNvSpPr txBox="1">
            <a:spLocks noGrp="1"/>
          </p:cNvSpPr>
          <p:nvPr>
            <p:ph type="title"/>
          </p:nvPr>
        </p:nvSpPr>
        <p:spPr>
          <a:xfrm>
            <a:off x="618726" y="237818"/>
            <a:ext cx="722987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450" dirty="0" smtClean="0">
                <a:solidFill>
                  <a:srgbClr val="4FBF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Why </a:t>
            </a:r>
            <a:r>
              <a:rPr lang="en-US" sz="4000" spc="-450" dirty="0" err="1" smtClean="0">
                <a:solidFill>
                  <a:srgbClr val="4FBF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r>
              <a:rPr lang="en-US" sz="4000" spc="-450" dirty="0" smtClean="0">
                <a:solidFill>
                  <a:srgbClr val="4FBF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sz="4000" spc="-450" dirty="0">
              <a:solidFill>
                <a:srgbClr val="4FBF8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609600" y="1200150"/>
            <a:ext cx="7696200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Vue.js is an easy addition that enables two-way data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binding.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Vue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is more accessible than the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Vue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is light weight.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Vue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is progressive framework.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35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0" y="0"/>
            <a:ext cx="9144000" cy="88265"/>
          </a:xfrm>
          <a:custGeom>
            <a:avLst/>
            <a:gdLst/>
            <a:ahLst/>
            <a:cxnLst/>
            <a:rect l="l" t="t" r="r" b="b"/>
            <a:pathLst>
              <a:path w="9144000" h="88265">
                <a:moveTo>
                  <a:pt x="0" y="0"/>
                </a:moveTo>
                <a:lnTo>
                  <a:pt x="9143981" y="0"/>
                </a:lnTo>
                <a:lnTo>
                  <a:pt x="9143981" y="88199"/>
                </a:lnTo>
                <a:lnTo>
                  <a:pt x="0" y="88199"/>
                </a:lnTo>
                <a:lnTo>
                  <a:pt x="0" y="0"/>
                </a:lnTo>
                <a:close/>
              </a:path>
            </a:pathLst>
          </a:custGeom>
          <a:solidFill>
            <a:srgbClr val="4FB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 txBox="1">
            <a:spLocks/>
          </p:cNvSpPr>
          <p:nvPr/>
        </p:nvSpPr>
        <p:spPr>
          <a:xfrm>
            <a:off x="618726" y="237818"/>
            <a:ext cx="722987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000" kern="0" spc="-450" smtClean="0">
                <a:solidFill>
                  <a:srgbClr val="4FBF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Wait..</a:t>
            </a:r>
            <a:endParaRPr lang="en-US" sz="4000" kern="0" spc="-450" dirty="0">
              <a:solidFill>
                <a:srgbClr val="4FBF8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609600" y="1164431"/>
            <a:ext cx="5410200" cy="36933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What is a progressive Framework?</a:t>
            </a:r>
          </a:p>
          <a:p>
            <a:pPr algn="just"/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algn="just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Add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vue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to only one part of an already</a:t>
            </a:r>
          </a:p>
          <a:p>
            <a:pPr lvl="1" algn="just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existing web app</a:t>
            </a:r>
          </a:p>
          <a:p>
            <a:pPr lvl="1" algn="just"/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algn="just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Or if you really like it,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vue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has the got all</a:t>
            </a:r>
          </a:p>
          <a:p>
            <a:pPr lvl="1" algn="just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the content you need(libraries and</a:t>
            </a:r>
          </a:p>
          <a:p>
            <a:pPr lvl="1" algn="just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eco-system) to make it completely based on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vue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algn="just"/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1" y="1047750"/>
            <a:ext cx="1910418" cy="37896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76350"/>
            <a:ext cx="8382000" cy="2954655"/>
          </a:xfrm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#CDN</a:t>
            </a:r>
            <a:b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&lt;!-- 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development version, includes helpful console warnings --&gt; </a:t>
            </a: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&lt;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script </a:t>
            </a:r>
            <a:r>
              <a:rPr 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src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="https://cdn.jsdelivr.net/</a:t>
            </a:r>
            <a:r>
              <a:rPr 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vue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/vue.js"&gt;&lt;/script</a:t>
            </a: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b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&lt;!-- 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production version, optimized for size and speed </a:t>
            </a: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--&gt;</a:t>
            </a:r>
            <a:b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&lt;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script </a:t>
            </a:r>
            <a:r>
              <a:rPr 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src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="https://cdn.jsdelivr.net/</a:t>
            </a:r>
            <a:r>
              <a:rPr 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vue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"&gt;&lt;/script</a:t>
            </a: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b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#NPM</a:t>
            </a:r>
            <a:b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install </a:t>
            </a:r>
            <a:r>
              <a:rPr lang="en-US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vue</a:t>
            </a: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#CLI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US" sz="1600" dirty="0">
                <a:solidFill>
                  <a:srgbClr val="24292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US" sz="1600" dirty="0">
                <a:solidFill>
                  <a:srgbClr val="0366D6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https://cli.vuejs.org/</a:t>
            </a:r>
            <a:r>
              <a:rPr lang="en-US" sz="1600" dirty="0">
                <a:solidFill>
                  <a:srgbClr val="24292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endParaRPr 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307598"/>
            <a:ext cx="8193502" cy="615553"/>
          </a:xfrm>
        </p:spPr>
        <p:txBody>
          <a:bodyPr/>
          <a:lstStyle/>
          <a:p>
            <a:r>
              <a:rPr lang="en-US" sz="4000" spc="-450" dirty="0" smtClean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Use it in your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9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898" y="285750"/>
            <a:ext cx="8193502" cy="615553"/>
          </a:xfrm>
        </p:spPr>
        <p:txBody>
          <a:bodyPr/>
          <a:lstStyle/>
          <a:p>
            <a:r>
              <a:rPr lang="en-US" sz="4000" spc="-450" dirty="0" err="1" smtClean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Vue</a:t>
            </a:r>
            <a:r>
              <a:rPr lang="en-US" sz="4000" spc="-450" dirty="0" smtClean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Components</a:t>
            </a:r>
            <a:endParaRPr lang="en-US" sz="4000" spc="-450" dirty="0">
              <a:solidFill>
                <a:srgbClr val="4FBF8C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9291" y="1211460"/>
            <a:ext cx="75655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Components are one of the most powerful features used in Vue.js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Components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can have their own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state, markup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and style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Components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can be used multiple times and a new instance will get created on using it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every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There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is no negative effect by using components on the entire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57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361950"/>
            <a:ext cx="8193502" cy="615553"/>
          </a:xfrm>
        </p:spPr>
        <p:txBody>
          <a:bodyPr/>
          <a:lstStyle/>
          <a:p>
            <a:r>
              <a:rPr lang="en-US" sz="4000" spc="-450" dirty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Components continued..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047750"/>
            <a:ext cx="6858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Components can be used in 4 different ways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new </a:t>
            </a: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Vue</a:t>
            </a:r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()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v</a:t>
            </a:r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ue.component()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.vue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Using </a:t>
            </a: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local components</a:t>
            </a:r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Components can be registered in 2 types: </a:t>
            </a:r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global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local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Components can be created using the command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vue.extend()</a:t>
            </a:r>
          </a:p>
          <a:p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Syntax: const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MyComponents =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vue.extend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() ({ ....... })</a:t>
            </a:r>
          </a:p>
          <a:p>
            <a:pPr lvl="1"/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90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1494</TotalTime>
  <Words>390</Words>
  <Application>Microsoft Office PowerPoint</Application>
  <PresentationFormat>On-screen Show (16:9)</PresentationFormat>
  <Paragraphs>140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Verdana</vt:lpstr>
      <vt:lpstr>Office Theme</vt:lpstr>
      <vt:lpstr>Vue.js</vt:lpstr>
      <vt:lpstr>Section 02  Team 06</vt:lpstr>
      <vt:lpstr>PowerPoint Presentation</vt:lpstr>
      <vt:lpstr>PowerPoint Presentation</vt:lpstr>
      <vt:lpstr>Why Vue?</vt:lpstr>
      <vt:lpstr>PowerPoint Presentation</vt:lpstr>
      <vt:lpstr>#CDN  &lt;!-- development version, includes helpful console warnings --&gt;   &lt;script src="https://cdn.jsdelivr.net/npm/vue/dist/vue.js"&gt;&lt;/script&gt;   &lt;!-- production version, optimized for size and speed --&gt;  &lt;script src="https://cdn.jsdelivr.net/npm/vue"&gt;&lt;/script&gt;  #NPM  npm install vue  #CLI   https://cli.vuejs.org/ </vt:lpstr>
      <vt:lpstr>PowerPoint Presentation</vt:lpstr>
      <vt:lpstr>PowerPoint Presentation</vt:lpstr>
      <vt:lpstr>PowerPoint Presentation</vt:lpstr>
      <vt:lpstr>&lt;div id="app"&gt;            {{ message }}  &lt;/div&gt;  const app = new Vue({            el: '#app',            data: {                  message: 'Hello World!'        }  })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Vue.js</dc:title>
  <dc:creator>Male,Bharat Reddy</dc:creator>
  <cp:lastModifiedBy>Male,Bharat Reddy</cp:lastModifiedBy>
  <cp:revision>35</cp:revision>
  <dcterms:created xsi:type="dcterms:W3CDTF">2019-10-28T00:36:31Z</dcterms:created>
  <dcterms:modified xsi:type="dcterms:W3CDTF">2019-10-29T01:41:12Z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2019-10-28T00:00:00Z</vt:filetime>
  </property>
</Properties>
</file>