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75" r:id="rId5"/>
    <p:sldId id="525" r:id="rId6"/>
    <p:sldId id="637" r:id="rId7"/>
    <p:sldId id="639" r:id="rId8"/>
    <p:sldId id="528" r:id="rId9"/>
    <p:sldId id="638" r:id="rId10"/>
    <p:sldId id="530" r:id="rId11"/>
    <p:sldId id="529" r:id="rId12"/>
    <p:sldId id="640" r:id="rId13"/>
    <p:sldId id="642" r:id="rId14"/>
    <p:sldId id="531" r:id="rId15"/>
    <p:sldId id="535" r:id="rId16"/>
    <p:sldId id="533" r:id="rId17"/>
    <p:sldId id="645" r:id="rId18"/>
    <p:sldId id="648" r:id="rId19"/>
    <p:sldId id="646" r:id="rId20"/>
    <p:sldId id="647" r:id="rId21"/>
    <p:sldId id="649" r:id="rId22"/>
    <p:sldId id="650" r:id="rId23"/>
    <p:sldId id="651" r:id="rId24"/>
    <p:sldId id="643" r:id="rId25"/>
    <p:sldId id="655" r:id="rId26"/>
    <p:sldId id="654" r:id="rId27"/>
    <p:sldId id="652" r:id="rId28"/>
    <p:sldId id="644" r:id="rId29"/>
    <p:sldId id="65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1171"/>
    <a:srgbClr val="E329C8"/>
    <a:srgbClr val="AD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2063" autoAdjust="0"/>
  </p:normalViewPr>
  <p:slideViewPr>
    <p:cSldViewPr>
      <p:cViewPr varScale="1">
        <p:scale>
          <a:sx n="80" d="100"/>
          <a:sy n="80" d="100"/>
        </p:scale>
        <p:origin x="96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25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67A49-71B0-4740-AAE3-FDA771DAFA5C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@2017,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8A0BC-3C27-4506-B61C-9D8A7361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60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7990260-6B0C-43F3-B05D-C3C74AC21E9B}" type="datetimeFigureOut">
              <a:rPr lang="en-US"/>
              <a:pPr>
                <a:defRPr/>
              </a:pPr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@2013, Cognizant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118C684-5C7D-4384-A33A-F6D20BEE2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17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18C684-5C7D-4384-A33A-F6D20BEE2E4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pic>
        <p:nvPicPr>
          <p:cNvPr id="6" name="Picture 7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042"/>
          <p:cNvSpPr txBox="1">
            <a:spLocks noChangeArrowheads="1"/>
          </p:cNvSpPr>
          <p:nvPr userDrawn="1"/>
        </p:nvSpPr>
        <p:spPr bwMode="auto">
          <a:xfrm>
            <a:off x="381000" y="6172200"/>
            <a:ext cx="6096000" cy="292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©</a:t>
            </a:r>
            <a:r>
              <a:rPr lang="en-US" sz="1000" dirty="0" smtClean="0">
                <a:solidFill>
                  <a:srgbClr val="808388"/>
                </a:solidFill>
                <a:latin typeface="Verdana" charset="0"/>
                <a:cs typeface="+mn-cs"/>
              </a:rPr>
              <a:t>2017, </a:t>
            </a: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Cognizant 		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352800"/>
            <a:ext cx="6629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14463"/>
            <a:ext cx="6629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cs typeface="+mn-cs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  <a:cs typeface="+mn-cs"/>
              </a:rPr>
              <a:t>2012,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000" b="1" smtClean="0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2301836-CC3A-4939-96C3-95C5FEBCFF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81213"/>
            <a:ext cx="74072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0" descr="side_circles.png"/>
          <p:cNvPicPr>
            <a:picLocks noChangeAspect="1"/>
          </p:cNvPicPr>
          <p:nvPr userDrawn="1"/>
        </p:nvPicPr>
        <p:blipFill>
          <a:blip r:embed="rId3" cstate="print"/>
          <a:srcRect r="53333"/>
          <a:stretch>
            <a:fillRect/>
          </a:stretch>
        </p:blipFill>
        <p:spPr bwMode="auto">
          <a:xfrm>
            <a:off x="8882063" y="1981200"/>
            <a:ext cx="261937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>
            <a:off x="152400" y="457200"/>
            <a:ext cx="8763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228600" y="6248400"/>
            <a:ext cx="5181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auto" hangingPunct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00"/>
                </a:solidFill>
                <a:latin typeface="Verdana" charset="0"/>
                <a:cs typeface="+mn-cs"/>
              </a:rPr>
              <a:t>     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|  ©</a:t>
            </a:r>
            <a:r>
              <a:rPr lang="en-US" sz="800" dirty="0" smtClean="0">
                <a:solidFill>
                  <a:srgbClr val="000000"/>
                </a:solidFill>
                <a:latin typeface="Verdana" charset="0"/>
                <a:cs typeface="+mn-cs"/>
              </a:rPr>
              <a:t>2012, </a:t>
            </a:r>
            <a:r>
              <a:rPr lang="en-US" sz="800" dirty="0">
                <a:solidFill>
                  <a:srgbClr val="000000"/>
                </a:solidFill>
                <a:latin typeface="Verdana" charset="0"/>
                <a:cs typeface="+mn-cs"/>
              </a:rPr>
              <a:t>Cognizant 		</a:t>
            </a:r>
            <a:endParaRPr lang="en-US" sz="900" dirty="0">
              <a:solidFill>
                <a:srgbClr val="000000"/>
              </a:solidFill>
              <a:latin typeface="Verdana" charset="0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2362200"/>
            <a:ext cx="6019800" cy="1752600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00" b="1" smtClean="0">
                <a:solidFill>
                  <a:srgbClr val="6DB23F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E5355DFB-3E35-47D5-8A8D-6EDCB58495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ognizant_36x84_04D.png"/>
          <p:cNvPicPr>
            <a:picLocks noChangeAspect="1"/>
          </p:cNvPicPr>
          <p:nvPr userDrawn="1"/>
        </p:nvPicPr>
        <p:blipFill>
          <a:blip r:embed="rId2" cstate="print"/>
          <a:srcRect t="1440"/>
          <a:stretch>
            <a:fillRect/>
          </a:stretch>
        </p:blipFill>
        <p:spPr bwMode="auto">
          <a:xfrm>
            <a:off x="185738" y="0"/>
            <a:ext cx="576262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6781800" y="2286000"/>
            <a:ext cx="1981200" cy="2057400"/>
          </a:xfrm>
          <a:prstGeom prst="rect">
            <a:avLst/>
          </a:prstGeom>
          <a:solidFill>
            <a:srgbClr val="ADAFB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1"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TextBox 5"/>
          <p:cNvSpPr txBox="1"/>
          <p:nvPr userDrawn="1"/>
        </p:nvSpPr>
        <p:spPr bwMode="auto">
          <a:xfrm>
            <a:off x="6858000" y="2743200"/>
            <a:ext cx="1828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bg1"/>
                </a:solidFill>
                <a:latin typeface="Verdana" charset="0"/>
                <a:cs typeface="ＭＳ Ｐゴシック" charset="-128"/>
              </a:rPr>
              <a:t>Image Area</a:t>
            </a:r>
          </a:p>
        </p:txBody>
      </p:sp>
      <p:sp>
        <p:nvSpPr>
          <p:cNvPr id="9" name="Text Box 1042"/>
          <p:cNvSpPr txBox="1">
            <a:spLocks noChangeArrowheads="1"/>
          </p:cNvSpPr>
          <p:nvPr userDrawn="1"/>
        </p:nvSpPr>
        <p:spPr bwMode="auto">
          <a:xfrm>
            <a:off x="381000" y="6172200"/>
            <a:ext cx="6096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©</a:t>
            </a:r>
            <a:r>
              <a:rPr lang="en-US" sz="1000" dirty="0" smtClean="0">
                <a:solidFill>
                  <a:srgbClr val="808388"/>
                </a:solidFill>
                <a:latin typeface="Verdana" charset="0"/>
                <a:cs typeface="+mn-cs"/>
              </a:rPr>
              <a:t>2012, </a:t>
            </a:r>
            <a:r>
              <a:rPr lang="en-US" sz="1000" dirty="0">
                <a:solidFill>
                  <a:srgbClr val="808388"/>
                </a:solidFill>
                <a:latin typeface="Verdana" charset="0"/>
                <a:cs typeface="+mn-cs"/>
              </a:rPr>
              <a:t>Cognizant 		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352800"/>
            <a:ext cx="51816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414463"/>
            <a:ext cx="51816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6350" y="0"/>
            <a:ext cx="9156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6350" y="5705475"/>
            <a:ext cx="9156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04063" y="6137275"/>
            <a:ext cx="19637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Title Placeholder 12"/>
          <p:cNvSpPr>
            <a:spLocks noGrp="1"/>
          </p:cNvSpPr>
          <p:nvPr>
            <p:ph type="title"/>
          </p:nvPr>
        </p:nvSpPr>
        <p:spPr bwMode="auto">
          <a:xfrm>
            <a:off x="152400" y="457200"/>
            <a:ext cx="88392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152400" y="1524000"/>
            <a:ext cx="88392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" name="Rectangle 4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324600"/>
            <a:ext cx="457200" cy="457200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rgbClr val="6DB23F"/>
                </a:solidFill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41F62C6E-1EAD-4B10-9C5B-91E679AE0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lang="en-US" sz="2800" kern="1200" dirty="0">
          <a:solidFill>
            <a:srgbClr val="3D97BB"/>
          </a:solidFill>
          <a:latin typeface="Verdana" pitchFamily="34" charset="0"/>
          <a:ea typeface="ＭＳ Ｐゴシック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DAFB2"/>
        </a:buClr>
        <a:buFont typeface="Wingdings" pitchFamily="2" charset="2"/>
        <a:buChar char="§"/>
        <a:defRPr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6629400" cy="1938337"/>
          </a:xfrm>
        </p:spPr>
        <p:txBody>
          <a:bodyPr/>
          <a:lstStyle/>
          <a:p>
            <a:pPr algn="ctr"/>
            <a:r>
              <a:rPr lang="en-US" dirty="0" smtClean="0"/>
              <a:t>AWS-</a:t>
            </a:r>
            <a:r>
              <a:rPr lang="en-US" dirty="0"/>
              <a:t> </a:t>
            </a:r>
            <a:r>
              <a:rPr lang="en-US" dirty="0" smtClean="0"/>
              <a:t>CloudFormation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8400"/>
            <a:ext cx="457200" cy="457200"/>
          </a:xfrm>
        </p:spPr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3733800"/>
            <a:ext cx="6248400" cy="914400"/>
          </a:xfrm>
        </p:spPr>
        <p:txBody>
          <a:bodyPr/>
          <a:lstStyle/>
          <a:p>
            <a:r>
              <a:rPr lang="en-US" dirty="0" smtClean="0"/>
              <a:t>Session 1: Fundamentals of CloudFormation</a:t>
            </a:r>
          </a:p>
          <a:p>
            <a:r>
              <a:rPr lang="en-US" dirty="0" smtClean="0"/>
              <a:t>Date: 6</a:t>
            </a:r>
            <a:r>
              <a:rPr lang="en-US" baseline="30000" dirty="0" smtClean="0"/>
              <a:t>th</a:t>
            </a:r>
            <a:r>
              <a:rPr lang="en-US" dirty="0" smtClean="0"/>
              <a:t> April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Elements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r>
              <a:rPr lang="en-US" b="1" dirty="0"/>
              <a:t>7</a:t>
            </a:r>
            <a:r>
              <a:rPr lang="en-US" b="1" dirty="0" smtClean="0"/>
              <a:t>. Transform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For Lambda-based applications to be provisioned using cloud formation template we use Transform.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5029200"/>
          </a:xfrm>
        </p:spPr>
        <p:txBody>
          <a:bodyPr/>
          <a:lstStyle/>
          <a:p>
            <a:pPr marL="0" indent="0"/>
            <a:r>
              <a:rPr lang="en-US" b="1" dirty="0" smtClean="0"/>
              <a:t>8. Resources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AWS Cloud Formation </a:t>
            </a:r>
            <a:r>
              <a:rPr lang="en-US" sz="1800" dirty="0"/>
              <a:t>Resources are features of AWS products which you declare as members of your stack</a:t>
            </a:r>
            <a:r>
              <a:rPr lang="en-US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AWS </a:t>
            </a:r>
            <a:r>
              <a:rPr lang="en-US" sz="1800" dirty="0" smtClean="0"/>
              <a:t>Cloud Formation </a:t>
            </a:r>
            <a:r>
              <a:rPr lang="en-US" sz="1800" dirty="0"/>
              <a:t>resource properties are values needed to create a resource.</a:t>
            </a: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Every template must declare a Resources section with at least one </a:t>
            </a:r>
            <a:r>
              <a:rPr lang="en-US" sz="1800" dirty="0" smtClean="0"/>
              <a:t>resource.</a:t>
            </a:r>
          </a:p>
          <a:p>
            <a:pPr marL="0" indent="0"/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72410"/>
            <a:ext cx="36195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4472410"/>
            <a:ext cx="32289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228600" y="563562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 smtClean="0"/>
              <a:t>Template Elements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447800"/>
            <a:ext cx="8839200" cy="4724400"/>
          </a:xfrm>
        </p:spPr>
        <p:txBody>
          <a:bodyPr/>
          <a:lstStyle/>
          <a:p>
            <a:pPr marL="0" indent="0"/>
            <a:r>
              <a:rPr lang="en-US" b="1" dirty="0" smtClean="0"/>
              <a:t>9. Outputs</a:t>
            </a:r>
            <a:endParaRPr lang="en-US" b="1" dirty="0"/>
          </a:p>
          <a:p>
            <a:pPr marL="0" indent="0"/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Outputs section is an optional section of a AWS </a:t>
            </a:r>
            <a:r>
              <a:rPr lang="en-US" sz="2000" dirty="0" smtClean="0"/>
              <a:t>Cloud Formation </a:t>
            </a:r>
            <a:r>
              <a:rPr lang="en-US" sz="2000" dirty="0"/>
              <a:t>template which enables you to return values back to the template user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When the stack fails to create, or when you delete a stack, the values declared in the Output section are not returned</a:t>
            </a:r>
            <a:r>
              <a:rPr lang="en-US" sz="2000" dirty="0" smtClean="0"/>
              <a:t>.</a:t>
            </a:r>
          </a:p>
          <a:p>
            <a:pPr marL="0" indent="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14800"/>
            <a:ext cx="49434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28600" y="563562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 smtClean="0"/>
              <a:t>Template Elements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915400" cy="5029200"/>
          </a:xfrm>
        </p:spPr>
        <p:txBody>
          <a:bodyPr/>
          <a:lstStyle/>
          <a:p>
            <a:pPr marL="0" indent="0"/>
            <a:r>
              <a:rPr lang="en-US" sz="2000" b="1" dirty="0" smtClean="0"/>
              <a:t>10. Intrinsic </a:t>
            </a:r>
            <a:r>
              <a:rPr lang="en-US" b="1" dirty="0" smtClean="0"/>
              <a:t>Functions</a:t>
            </a:r>
          </a:p>
          <a:p>
            <a:pPr marL="0" indent="0"/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AWS </a:t>
            </a:r>
            <a:r>
              <a:rPr lang="en-US" sz="2000" dirty="0" smtClean="0"/>
              <a:t>Cloud Formation </a:t>
            </a:r>
            <a:r>
              <a:rPr lang="en-US" sz="2000" dirty="0"/>
              <a:t>provides functions that you can use to pass values that are not available until runtime</a:t>
            </a:r>
            <a:r>
              <a:rPr lang="en-US" sz="2000" dirty="0" smtClean="0"/>
              <a:t>.</a:t>
            </a:r>
          </a:p>
          <a:p>
            <a:pPr marL="0" indent="0"/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95" y="3209674"/>
            <a:ext cx="4695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227804"/>
            <a:ext cx="60007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28600" y="563562"/>
            <a:ext cx="876300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 smtClean="0"/>
              <a:t>Template Elements Contd.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19200"/>
            <a:ext cx="8763000" cy="457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err="1" smtClean="0"/>
              <a:t>CreationPolicy</a:t>
            </a:r>
            <a:r>
              <a:rPr lang="en-US" b="1" dirty="0" smtClean="0"/>
              <a:t> Attribute 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sz="2000" dirty="0" smtClean="0"/>
              <a:t>Associate </a:t>
            </a:r>
            <a:r>
              <a:rPr lang="en-US" sz="2000" dirty="0"/>
              <a:t>the </a:t>
            </a:r>
            <a:r>
              <a:rPr lang="en-US" sz="2000" dirty="0" err="1"/>
              <a:t>CreationPolicy</a:t>
            </a:r>
            <a:r>
              <a:rPr lang="en-US" sz="2000" dirty="0"/>
              <a:t> attribute with a resource to prevent its status from reaching create complete until AWS CloudFormation receives a specified number of success signals or the timeout period is </a:t>
            </a:r>
            <a:r>
              <a:rPr lang="en-US" sz="2000" dirty="0" smtClean="0"/>
              <a:t>exceeded.</a:t>
            </a:r>
          </a:p>
          <a:p>
            <a:pPr marL="857250" lvl="2" indent="0">
              <a:buNone/>
            </a:pPr>
            <a:r>
              <a:rPr lang="en-US" b="1" dirty="0" smtClean="0"/>
              <a:t>Supported Resources</a:t>
            </a:r>
            <a:r>
              <a:rPr lang="en-US" dirty="0" smtClean="0"/>
              <a:t>:</a:t>
            </a:r>
          </a:p>
          <a:p>
            <a:pPr marL="857250" lvl="2" indent="0">
              <a:buNone/>
            </a:pPr>
            <a:r>
              <a:rPr lang="en-US" dirty="0" smtClean="0"/>
              <a:t>AWS</a:t>
            </a:r>
            <a:r>
              <a:rPr lang="en-US" dirty="0"/>
              <a:t>::</a:t>
            </a:r>
            <a:r>
              <a:rPr lang="en-US" dirty="0" err="1"/>
              <a:t>AutoScaling</a:t>
            </a:r>
            <a:r>
              <a:rPr lang="en-US" dirty="0"/>
              <a:t>::</a:t>
            </a:r>
            <a:r>
              <a:rPr lang="en-US" dirty="0" err="1"/>
              <a:t>AutoScalingGroup</a:t>
            </a:r>
            <a:r>
              <a:rPr lang="en-US" dirty="0"/>
              <a:t>, AWS::EC2::Instance, and AWS::CloudFormation::</a:t>
            </a:r>
            <a:r>
              <a:rPr lang="en-US" dirty="0" err="1"/>
              <a:t>WaitCondition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Resource Attribute Reference</a:t>
            </a:r>
          </a:p>
        </p:txBody>
      </p:sp>
    </p:spTree>
    <p:extLst>
      <p:ext uri="{BB962C8B-B14F-4D97-AF65-F5344CB8AC3E}">
        <p14:creationId xmlns:p14="http://schemas.microsoft.com/office/powerpoint/2010/main" val="17185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19200"/>
            <a:ext cx="8763000" cy="4572000"/>
          </a:xfrm>
        </p:spPr>
        <p:txBody>
          <a:bodyPr/>
          <a:lstStyle/>
          <a:p>
            <a:pPr marL="0" indent="0"/>
            <a:r>
              <a:rPr lang="en-US" b="1" dirty="0" smtClean="0"/>
              <a:t>2. </a:t>
            </a:r>
            <a:r>
              <a:rPr lang="en-US" b="1" dirty="0" err="1" smtClean="0"/>
              <a:t>DeletePolicy</a:t>
            </a:r>
            <a:r>
              <a:rPr lang="en-US" b="1" dirty="0" smtClean="0"/>
              <a:t> Attribute </a:t>
            </a:r>
          </a:p>
          <a:p>
            <a:pPr marL="685800" lvl="1">
              <a:buFont typeface="Arial" pitchFamily="34" charset="0"/>
              <a:buChar char="•"/>
            </a:pPr>
            <a:r>
              <a:rPr lang="en-US" dirty="0" smtClean="0"/>
              <a:t>Defines how </a:t>
            </a:r>
            <a:r>
              <a:rPr lang="en-US" dirty="0"/>
              <a:t>AWS Cloud Formation handles the resource when its stack is deleted. </a:t>
            </a:r>
            <a:endParaRPr lang="en-US" dirty="0" smtClean="0"/>
          </a:p>
          <a:p>
            <a:pPr marL="1085850" lvl="2">
              <a:buFont typeface="Arial" pitchFamily="34" charset="0"/>
              <a:buChar char="•"/>
            </a:pPr>
            <a:r>
              <a:rPr lang="en-US" b="1" dirty="0" smtClean="0"/>
              <a:t>Values </a:t>
            </a:r>
            <a:r>
              <a:rPr lang="en-US" dirty="0" smtClean="0"/>
              <a:t>: Delete, Retain, Snapshot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Resource Attribute </a:t>
            </a:r>
            <a:r>
              <a:rPr lang="en-US" dirty="0" smtClean="0"/>
              <a:t>Reference Contd.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352800"/>
            <a:ext cx="32861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31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143000"/>
            <a:ext cx="8763000" cy="4572000"/>
          </a:xfrm>
        </p:spPr>
        <p:txBody>
          <a:bodyPr/>
          <a:lstStyle/>
          <a:p>
            <a:pPr marL="0" indent="0"/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DependsOn</a:t>
            </a:r>
            <a:r>
              <a:rPr lang="en-US" b="1" dirty="0" smtClean="0"/>
              <a:t> Attribute</a:t>
            </a:r>
          </a:p>
          <a:p>
            <a:pPr marL="400050" lvl="1" indent="0">
              <a:buNone/>
            </a:pPr>
            <a:r>
              <a:rPr lang="en-US" sz="2000" dirty="0"/>
              <a:t>When you add a </a:t>
            </a:r>
            <a:r>
              <a:rPr lang="en-US" sz="2000" dirty="0" err="1"/>
              <a:t>DependsOn</a:t>
            </a:r>
            <a:r>
              <a:rPr lang="en-US" sz="2000" dirty="0"/>
              <a:t> attribute to a resource, you specify that that resource is created only after the creation of the resource specified in the </a:t>
            </a:r>
            <a:r>
              <a:rPr lang="en-US" sz="2000" dirty="0" err="1"/>
              <a:t>DependsOn</a:t>
            </a:r>
            <a:r>
              <a:rPr lang="en-US" sz="2000" dirty="0"/>
              <a:t> attribute.</a:t>
            </a:r>
          </a:p>
          <a:p>
            <a:pPr marL="0" indent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Resource Attribute </a:t>
            </a:r>
            <a:r>
              <a:rPr lang="en-US" dirty="0" smtClean="0"/>
              <a:t>Reference Contd.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5715000" cy="35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2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143000"/>
            <a:ext cx="8763000" cy="4572000"/>
          </a:xfrm>
        </p:spPr>
        <p:txBody>
          <a:bodyPr/>
          <a:lstStyle/>
          <a:p>
            <a:pPr marL="0" indent="0"/>
            <a:r>
              <a:rPr lang="en-US" b="1" dirty="0"/>
              <a:t>4</a:t>
            </a:r>
            <a:r>
              <a:rPr lang="en-US" b="1" dirty="0" smtClean="0"/>
              <a:t>. Metadata </a:t>
            </a:r>
            <a:r>
              <a:rPr lang="en-US" b="1" dirty="0"/>
              <a:t>Attribute</a:t>
            </a:r>
          </a:p>
          <a:p>
            <a:pPr marL="0" indent="0"/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By adding a Metadata attribute to a resource, you can add data in JSON format to the resource declaration.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/>
              <a:t>Resource Attribute </a:t>
            </a:r>
            <a:r>
              <a:rPr lang="en-US" dirty="0" smtClean="0"/>
              <a:t>Reference Contd.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51816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143000"/>
            <a:ext cx="8763000" cy="4572000"/>
          </a:xfrm>
        </p:spPr>
        <p:txBody>
          <a:bodyPr/>
          <a:lstStyle/>
          <a:p>
            <a:pPr marL="0" indent="0"/>
            <a:r>
              <a:rPr lang="en-US" b="1" dirty="0" smtClean="0"/>
              <a:t>5. Update </a:t>
            </a:r>
            <a:r>
              <a:rPr lang="en-US" b="1" dirty="0"/>
              <a:t>Attribute</a:t>
            </a:r>
          </a:p>
          <a:p>
            <a:pPr marL="0" indent="0"/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dirty="0" err="1"/>
              <a:t>UpdatePolicy</a:t>
            </a:r>
            <a:r>
              <a:rPr lang="en-US" sz="1800" dirty="0"/>
              <a:t> attribute enables you to specify how AWS Cloud Formation handles updates for a particular resource</a:t>
            </a:r>
            <a:r>
              <a:rPr lang="en-US" sz="1800" dirty="0" smtClean="0"/>
              <a:t>.</a:t>
            </a:r>
          </a:p>
          <a:p>
            <a:pPr marL="800100" lvl="3" indent="-342900">
              <a:buClrTx/>
              <a:buFont typeface="Arial" pitchFamily="34" charset="0"/>
              <a:buChar char="•"/>
            </a:pPr>
            <a:r>
              <a:rPr lang="en-US" b="1" dirty="0"/>
              <a:t>Supported Resources</a:t>
            </a:r>
            <a:r>
              <a:rPr lang="en-US" dirty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/>
              <a:t>AWS::</a:t>
            </a:r>
            <a:r>
              <a:rPr lang="en-US" sz="1400" dirty="0" err="1"/>
              <a:t>AutoScaling</a:t>
            </a:r>
            <a:r>
              <a:rPr lang="en-US" sz="1400" dirty="0"/>
              <a:t>::</a:t>
            </a:r>
            <a:r>
              <a:rPr lang="en-US" sz="1400" dirty="0" err="1"/>
              <a:t>AutoScalingGroup</a:t>
            </a:r>
            <a:r>
              <a:rPr lang="en-US" sz="1400" dirty="0"/>
              <a:t> 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2800" kern="1200" dirty="0" smtClean="0">
                <a:solidFill>
                  <a:srgbClr val="3D97BB"/>
                </a:solidFill>
                <a:latin typeface="Verdana" pitchFamily="34" charset="0"/>
                <a:ea typeface="ＭＳ Ｐゴシック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3D97BB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r>
              <a:rPr lang="en-US" dirty="0" smtClean="0"/>
              <a:t>Resource Attribute Reference Contd.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3590925"/>
            <a:ext cx="53435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1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pseudo parameters to retrieve global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Mappings to define variables so that they can be reusable with in the template after defining them once.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Do </a:t>
            </a:r>
            <a:r>
              <a:rPr lang="en-US" sz="2000" dirty="0"/>
              <a:t>not use access credentials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AWS specific parameters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Validate templates before we use them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 of ‘change sets’ would ensure the complex stacks before we update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nested stacks to reduce the complexity and improve the maintainability by reusing the common Template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CloudFormation–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295400"/>
            <a:ext cx="8686800" cy="48006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/>
              <a:t>Provision AWS resources via Code (JSON or YAML).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>
              <a:buFont typeface="Arial" pitchFamily="34" charset="0"/>
              <a:buChar char="•"/>
            </a:pPr>
            <a:r>
              <a:rPr lang="en-US" sz="2200" dirty="0" smtClean="0"/>
              <a:t>Create, Manage </a:t>
            </a:r>
            <a:r>
              <a:rPr lang="en-US" sz="2200" dirty="0"/>
              <a:t>and </a:t>
            </a:r>
            <a:r>
              <a:rPr lang="en-US" sz="2200" dirty="0" smtClean="0"/>
              <a:t>Delete </a:t>
            </a:r>
            <a:r>
              <a:rPr lang="en-US" sz="2200" dirty="0"/>
              <a:t>related AWS resources together as a unit called a </a:t>
            </a:r>
            <a:r>
              <a:rPr lang="en-US" sz="2200" b="1" dirty="0"/>
              <a:t>S</a:t>
            </a:r>
            <a:r>
              <a:rPr lang="en-US" sz="2200" b="1" dirty="0" smtClean="0"/>
              <a:t>tack</a:t>
            </a:r>
            <a:r>
              <a:rPr lang="en-US" sz="2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Templates</a:t>
            </a:r>
            <a:r>
              <a:rPr lang="en-US" sz="2000" dirty="0" smtClean="0"/>
              <a:t> </a:t>
            </a:r>
            <a:r>
              <a:rPr lang="en-US" sz="2000" dirty="0"/>
              <a:t>are JSON </a:t>
            </a:r>
            <a:r>
              <a:rPr lang="en-US" sz="2000" dirty="0" smtClean="0"/>
              <a:t>files or YAML file </a:t>
            </a:r>
            <a:r>
              <a:rPr lang="en-US" sz="2000" dirty="0"/>
              <a:t>which define your stack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Version Control and Track changes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200" dirty="0" smtClean="0"/>
          </a:p>
          <a:p>
            <a:pPr marL="0" indent="0"/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 CloudFormation has a resource hard limit as 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AWS CloudFormation ‘</a:t>
            </a:r>
            <a:r>
              <a:rPr lang="en-US" b="1" dirty="0"/>
              <a:t>does not’ </a:t>
            </a:r>
            <a:r>
              <a:rPr lang="en-US" dirty="0" smtClean="0"/>
              <a:t>Validate </a:t>
            </a:r>
            <a:r>
              <a:rPr lang="en-US" dirty="0" err="1" smtClean="0"/>
              <a:t>Templete</a:t>
            </a:r>
            <a:r>
              <a:rPr lang="en-US" dirty="0" smtClean="0"/>
              <a:t> </a:t>
            </a:r>
            <a:r>
              <a:rPr lang="en-US" dirty="0"/>
              <a:t>to validate the properties of resources defined in the template.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8763000" cy="4572000"/>
          </a:xfrm>
        </p:spPr>
        <p:txBody>
          <a:bodyPr/>
          <a:lstStyle/>
          <a:p>
            <a:r>
              <a:rPr lang="en-US" dirty="0" smtClean="0"/>
              <a:t>1. Creating a CloudFormation for a VPC, one public Subnet. Launch one EC instance in Public Subnet.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2286000"/>
            <a:ext cx="4571999" cy="2763254"/>
          </a:xfrm>
          <a:prstGeom prst="roundRect">
            <a:avLst>
              <a:gd name="adj" fmla="val 4702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205790"/>
            <a:ext cx="508000" cy="330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81571" y="2535990"/>
            <a:ext cx="3757228" cy="2208464"/>
          </a:xfrm>
          <a:prstGeom prst="roundRect">
            <a:avLst>
              <a:gd name="adj" fmla="val 332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799" y="2763253"/>
            <a:ext cx="2514600" cy="1752600"/>
          </a:xfrm>
          <a:prstGeom prst="roundRect">
            <a:avLst>
              <a:gd name="adj" fmla="val 4702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50" y="2534652"/>
            <a:ext cx="449832" cy="449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64363" y="2532060"/>
            <a:ext cx="16882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Region: </a:t>
            </a:r>
            <a:r>
              <a:rPr lang="en-US" sz="1100" dirty="0"/>
              <a:t>ap-southeast-1t</a:t>
            </a:r>
          </a:p>
        </p:txBody>
      </p:sp>
      <p:pic>
        <p:nvPicPr>
          <p:cNvPr id="11" name="Picture 10" descr="VPC-Internet-Gatew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694" y="3174808"/>
            <a:ext cx="524903" cy="5249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15694" y="3628025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Internet</a:t>
            </a:r>
          </a:p>
          <a:p>
            <a:pPr algn="ctr"/>
            <a:r>
              <a:rPr lang="en-US" sz="800" b="1" dirty="0" smtClean="0"/>
              <a:t>Gateway</a:t>
            </a:r>
            <a:endParaRPr lang="en-US" sz="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12902" y="2816707"/>
            <a:ext cx="1672752" cy="1539885"/>
            <a:chOff x="3170983" y="1007279"/>
            <a:chExt cx="1672752" cy="1539885"/>
          </a:xfrm>
        </p:grpSpPr>
        <p:grpSp>
          <p:nvGrpSpPr>
            <p:cNvPr id="17" name="Group 16"/>
            <p:cNvGrpSpPr/>
            <p:nvPr/>
          </p:nvGrpSpPr>
          <p:grpSpPr>
            <a:xfrm>
              <a:off x="3170983" y="1007279"/>
              <a:ext cx="1672752" cy="1539885"/>
              <a:chOff x="5752991" y="2047663"/>
              <a:chExt cx="1672752" cy="153988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69985" y="3032873"/>
                <a:ext cx="184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791200" y="2103677"/>
                <a:ext cx="1634543" cy="1461294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" name="TextBox 37"/>
              <p:cNvSpPr txBox="1">
                <a:spLocks noChangeArrowheads="1"/>
              </p:cNvSpPr>
              <p:nvPr/>
            </p:nvSpPr>
            <p:spPr bwMode="auto">
              <a:xfrm>
                <a:off x="5978136" y="3348962"/>
                <a:ext cx="1409379" cy="238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/>
                    <a:ea typeface="Verdana" pitchFamily="34" charset="0"/>
                    <a:cs typeface="Arial"/>
                  </a:rPr>
                  <a:t>Public Subnet</a:t>
                </a:r>
                <a:endParaRPr lang="en-US" sz="900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52991" y="2047663"/>
                <a:ext cx="166231" cy="185786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6783" y="1333349"/>
              <a:ext cx="843391" cy="8321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596783" y="1525660"/>
              <a:ext cx="85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EC2 Server – </a:t>
              </a:r>
            </a:p>
            <a:p>
              <a:pPr algn="ctr"/>
              <a:r>
                <a:rPr lang="en-US" sz="800" b="1" dirty="0" smtClean="0"/>
                <a:t>Bastion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10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143000"/>
            <a:ext cx="8763000" cy="45720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800" dirty="0" smtClean="0"/>
              <a:t>Create VPC (Say 10.0.0.0/16).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IGW and associate with VPC.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Public Route table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Route table entries for Public RTB with IGW – 0.0.0.0/0.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Public Subnet (Say 10.0.1.0/24).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Associate Public Route table with Public Subnet.</a:t>
            </a:r>
          </a:p>
          <a:p>
            <a:pPr marL="0" indent="0"/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Now Network will be ready.</a:t>
            </a:r>
          </a:p>
          <a:p>
            <a:pPr marL="0" indent="0"/>
            <a:r>
              <a:rPr lang="en-US" sz="1800" dirty="0"/>
              <a:t>7</a:t>
            </a:r>
            <a:r>
              <a:rPr lang="en-US" sz="1800" dirty="0" smtClean="0"/>
              <a:t>. Create one EC2 in Public Subnet.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34801"/>
              </p:ext>
            </p:extLst>
          </p:nvPr>
        </p:nvGraphicFramePr>
        <p:xfrm>
          <a:off x="3352800" y="4114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114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3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066800"/>
            <a:ext cx="8763000" cy="4572000"/>
          </a:xfrm>
        </p:spPr>
        <p:txBody>
          <a:bodyPr/>
          <a:lstStyle/>
          <a:p>
            <a:r>
              <a:rPr lang="en-US" dirty="0" smtClean="0"/>
              <a:t>1. Creating a CloudFormation for a VPC, one public Subnet and one private Subnet. Launch one EC instance in Public Subnet and one EC2 instance in Private Subnet.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1" y="2799347"/>
            <a:ext cx="6553200" cy="2763254"/>
          </a:xfrm>
          <a:prstGeom prst="roundRect">
            <a:avLst>
              <a:gd name="adj" fmla="val 4702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19137"/>
            <a:ext cx="508000" cy="330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29172" y="3049337"/>
            <a:ext cx="5814628" cy="2208464"/>
          </a:xfrm>
          <a:prstGeom prst="roundRect">
            <a:avLst>
              <a:gd name="adj" fmla="val 3328"/>
            </a:avLst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57400" y="3276600"/>
            <a:ext cx="5181600" cy="1752600"/>
          </a:xfrm>
          <a:prstGeom prst="roundRect">
            <a:avLst>
              <a:gd name="adj" fmla="val 4702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VPC-Clou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51" y="3047999"/>
            <a:ext cx="449832" cy="4498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0273" y="3011305"/>
            <a:ext cx="10711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Region: US East</a:t>
            </a:r>
            <a:endParaRPr lang="en-US" sz="1100" dirty="0"/>
          </a:p>
        </p:txBody>
      </p:sp>
      <p:pic>
        <p:nvPicPr>
          <p:cNvPr id="11" name="Picture 10" descr="VPC-Internet-Gatew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95" y="3688155"/>
            <a:ext cx="524903" cy="5249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63295" y="4141372"/>
            <a:ext cx="564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 smtClean="0"/>
              <a:t>Internet</a:t>
            </a:r>
          </a:p>
          <a:p>
            <a:pPr algn="ctr"/>
            <a:r>
              <a:rPr lang="en-US" sz="800" b="1" dirty="0" smtClean="0"/>
              <a:t>Gateway</a:t>
            </a:r>
            <a:endParaRPr lang="en-US" sz="8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60503" y="3330054"/>
            <a:ext cx="1672752" cy="1539885"/>
            <a:chOff x="3170983" y="1007279"/>
            <a:chExt cx="1672752" cy="1539885"/>
          </a:xfrm>
        </p:grpSpPr>
        <p:grpSp>
          <p:nvGrpSpPr>
            <p:cNvPr id="17" name="Group 16"/>
            <p:cNvGrpSpPr/>
            <p:nvPr/>
          </p:nvGrpSpPr>
          <p:grpSpPr>
            <a:xfrm>
              <a:off x="3170983" y="1007279"/>
              <a:ext cx="1672752" cy="1539885"/>
              <a:chOff x="5752991" y="2047663"/>
              <a:chExt cx="1672752" cy="153988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369985" y="3032873"/>
                <a:ext cx="184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5791200" y="2103677"/>
                <a:ext cx="1634543" cy="1461294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1" name="TextBox 37"/>
              <p:cNvSpPr txBox="1">
                <a:spLocks noChangeArrowheads="1"/>
              </p:cNvSpPr>
              <p:nvPr/>
            </p:nvSpPr>
            <p:spPr bwMode="auto">
              <a:xfrm>
                <a:off x="5978136" y="3348962"/>
                <a:ext cx="1409379" cy="238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/>
                    <a:ea typeface="Verdana" pitchFamily="34" charset="0"/>
                    <a:cs typeface="Arial"/>
                  </a:rPr>
                  <a:t>Public Subnet</a:t>
                </a:r>
                <a:endParaRPr lang="en-US" sz="900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52991" y="2047663"/>
                <a:ext cx="166231" cy="185786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6783" y="1333349"/>
              <a:ext cx="843391" cy="83217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596783" y="1525660"/>
              <a:ext cx="85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EC2 Server – </a:t>
              </a:r>
            </a:p>
            <a:p>
              <a:pPr algn="ctr"/>
              <a:r>
                <a:rPr lang="en-US" sz="800" b="1" dirty="0" smtClean="0"/>
                <a:t>Bastion</a:t>
              </a:r>
              <a:endParaRPr lang="en-US" sz="8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870784" y="3327457"/>
            <a:ext cx="1672752" cy="1539885"/>
            <a:chOff x="3170983" y="1007279"/>
            <a:chExt cx="1672752" cy="1539885"/>
          </a:xfrm>
        </p:grpSpPr>
        <p:grpSp>
          <p:nvGrpSpPr>
            <p:cNvPr id="28" name="Group 27"/>
            <p:cNvGrpSpPr/>
            <p:nvPr/>
          </p:nvGrpSpPr>
          <p:grpSpPr>
            <a:xfrm>
              <a:off x="3170983" y="1007279"/>
              <a:ext cx="1672752" cy="1539885"/>
              <a:chOff x="5752991" y="2047663"/>
              <a:chExt cx="1672752" cy="153988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369985" y="3032873"/>
                <a:ext cx="184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791200" y="2103677"/>
                <a:ext cx="1634543" cy="1461294"/>
              </a:xfrm>
              <a:prstGeom prst="roundRect">
                <a:avLst>
                  <a:gd name="adj" fmla="val 9818"/>
                </a:avLst>
              </a:prstGeom>
              <a:noFill/>
              <a:ln w="635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3" name="TextBox 37"/>
              <p:cNvSpPr txBox="1">
                <a:spLocks noChangeArrowheads="1"/>
              </p:cNvSpPr>
              <p:nvPr/>
            </p:nvSpPr>
            <p:spPr bwMode="auto">
              <a:xfrm>
                <a:off x="5978136" y="3348962"/>
                <a:ext cx="1409379" cy="238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 smtClean="0">
                    <a:latin typeface="Arial"/>
                    <a:ea typeface="Verdana" pitchFamily="34" charset="0"/>
                    <a:cs typeface="Arial"/>
                  </a:rPr>
                  <a:t>Private Subnet</a:t>
                </a:r>
                <a:endParaRPr lang="en-US" sz="900" dirty="0">
                  <a:latin typeface="Arial"/>
                  <a:ea typeface="Verdana" pitchFamily="34" charset="0"/>
                  <a:cs typeface="Arial"/>
                </a:endParaRPr>
              </a:p>
            </p:txBody>
          </p:sp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5752991" y="2047663"/>
                <a:ext cx="166231" cy="185786"/>
              </a:xfrm>
              <a:prstGeom prst="rect">
                <a:avLst/>
              </a:prstGeom>
            </p:spPr>
          </p:pic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6783" y="1333349"/>
              <a:ext cx="843391" cy="8321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625637" y="1525660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 smtClean="0"/>
                <a:t>EC2 Server </a:t>
              </a:r>
            </a:p>
            <a:p>
              <a:pPr algn="ctr"/>
              <a:endParaRPr lang="en-US" sz="800" b="1" dirty="0"/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0830" y="4546739"/>
            <a:ext cx="704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5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1800" dirty="0" smtClean="0"/>
              <a:t>Create VPC (Say 10.0.0.0/16).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IGW and associate with VPC.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Two Route tables – One for Public and one </a:t>
            </a:r>
            <a:r>
              <a:rPr lang="en-US" sz="1800" dirty="0" smtClean="0">
                <a:solidFill>
                  <a:srgbClr val="FF0000"/>
                </a:solidFill>
              </a:rPr>
              <a:t>for Private</a:t>
            </a:r>
            <a:r>
              <a:rPr lang="en-US" sz="18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Route table entries for Public RTB with IGW – 0.0.0.0/0.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Create Public Subnet (Say 10.0.1.0/24).</a:t>
            </a:r>
          </a:p>
          <a:p>
            <a:pPr marL="457200" indent="-457200">
              <a:buAutoNum type="arabicPeriod"/>
            </a:pPr>
            <a:r>
              <a:rPr lang="en-US" sz="1800" dirty="0" smtClean="0"/>
              <a:t>Associate Public Route table with Public Subnet.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Create NAT Gateway in the Public Subnet created in Step 5.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Create Route table entry for the Private Route table with NAT GW(created in Step 6) for 0.0.0.0/0.</a:t>
            </a:r>
          </a:p>
          <a:p>
            <a:pPr marL="457200" indent="-457200"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Create Private Subnet (Say 10.0.2.0/24).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Associate </a:t>
            </a:r>
            <a:r>
              <a:rPr lang="en-US" sz="1800" dirty="0" smtClean="0">
                <a:solidFill>
                  <a:srgbClr val="FF0000"/>
                </a:solidFill>
              </a:rPr>
              <a:t>Private Route </a:t>
            </a:r>
            <a:r>
              <a:rPr lang="en-US" sz="1800" dirty="0">
                <a:solidFill>
                  <a:srgbClr val="FF0000"/>
                </a:solidFill>
              </a:rPr>
              <a:t>table with Private </a:t>
            </a:r>
            <a:r>
              <a:rPr lang="en-US" sz="1800" dirty="0" smtClean="0">
                <a:solidFill>
                  <a:srgbClr val="FF0000"/>
                </a:solidFill>
              </a:rPr>
              <a:t>Subnet.</a:t>
            </a:r>
          </a:p>
          <a:p>
            <a:pPr marL="0" indent="0"/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B050"/>
                </a:solidFill>
              </a:rPr>
              <a:t>Now Network will be ready.</a:t>
            </a:r>
          </a:p>
          <a:p>
            <a:pPr marL="0" indent="0"/>
            <a:r>
              <a:rPr lang="en-US" sz="1800" dirty="0" smtClean="0"/>
              <a:t>11. Create one EC2 in public Subnet.</a:t>
            </a:r>
          </a:p>
          <a:p>
            <a:pPr marL="0" indent="0"/>
            <a:r>
              <a:rPr lang="en-US" sz="1800" dirty="0" smtClean="0"/>
              <a:t>12. </a:t>
            </a:r>
            <a:r>
              <a:rPr lang="en-US" sz="1800" dirty="0" smtClean="0">
                <a:solidFill>
                  <a:srgbClr val="FF0000"/>
                </a:solidFill>
              </a:rPr>
              <a:t>Create one EC2 in private Subnet.</a:t>
            </a:r>
          </a:p>
          <a:p>
            <a:pPr marL="0" indent="0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6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Session 2: </a:t>
            </a:r>
          </a:p>
          <a:p>
            <a:pPr marL="457200" indent="-457200">
              <a:buAutoNum type="arabicPeriod"/>
            </a:pPr>
            <a:r>
              <a:rPr lang="en-US" dirty="0" smtClean="0"/>
              <a:t>Bootstrapping in </a:t>
            </a:r>
            <a:r>
              <a:rPr lang="en-US" dirty="0" err="1" smtClean="0"/>
              <a:t>Cloudformation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UserData</a:t>
            </a:r>
            <a:r>
              <a:rPr lang="en-US" dirty="0"/>
              <a:t>, Metadata, </a:t>
            </a:r>
            <a:r>
              <a:rPr lang="en-US" dirty="0" err="1"/>
              <a:t>cfn</a:t>
            </a:r>
            <a:r>
              <a:rPr lang="en-US" dirty="0"/>
              <a:t>-helper scripts</a:t>
            </a:r>
          </a:p>
          <a:p>
            <a:pPr marL="400050" lvl="1" indent="0">
              <a:buNone/>
            </a:pPr>
            <a:r>
              <a:rPr lang="en-US" dirty="0"/>
              <a:t>	Wait </a:t>
            </a:r>
            <a:r>
              <a:rPr lang="en-US" dirty="0" smtClean="0"/>
              <a:t>Conditions and Wait Handlers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Nested Stacks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UserData</a:t>
            </a:r>
            <a:r>
              <a:rPr lang="en-US" dirty="0" smtClean="0"/>
              <a:t>, Metadata, </a:t>
            </a:r>
            <a:r>
              <a:rPr lang="en-US" dirty="0" err="1" smtClean="0"/>
              <a:t>cfn</a:t>
            </a:r>
            <a:r>
              <a:rPr lang="en-US" dirty="0" smtClean="0"/>
              <a:t>-helper scripts</a:t>
            </a:r>
          </a:p>
          <a:p>
            <a:pPr marL="400050" lvl="1" indent="0">
              <a:buNone/>
            </a:pPr>
            <a:r>
              <a:rPr lang="en-US" dirty="0" smtClean="0"/>
              <a:t>	Wait Conditions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7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2743200"/>
            <a:ext cx="2362200" cy="990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Elements: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sz="2000" dirty="0" smtClean="0"/>
              <a:t>AWSTemplateFormatVersion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Description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Metadata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Parameters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Mapping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Conditions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Transform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Resources – Required Section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Outputs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Intrinsic Functions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2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AWSTemplateFormatVersion</a:t>
            </a:r>
          </a:p>
          <a:p>
            <a:pPr marL="400050" lvl="1" indent="0">
              <a:buNone/>
            </a:pPr>
            <a:r>
              <a:rPr lang="en-US" sz="1600" i="1" dirty="0" smtClean="0"/>
              <a:t>	</a:t>
            </a:r>
          </a:p>
          <a:p>
            <a:pPr marL="40005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AWS </a:t>
            </a:r>
            <a:r>
              <a:rPr lang="en-US" sz="1600" i="1" dirty="0"/>
              <a:t>CloudFormation template version that the template conforms to.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b="1" dirty="0"/>
              <a:t>Description</a:t>
            </a:r>
          </a:p>
          <a:p>
            <a:pPr marL="800100" lvl="2" indent="0">
              <a:buNone/>
            </a:pPr>
            <a:r>
              <a:rPr lang="en-US" sz="1600" i="1" dirty="0" smtClean="0"/>
              <a:t>	</a:t>
            </a:r>
          </a:p>
          <a:p>
            <a:pPr marL="800100" lvl="2" indent="0">
              <a:buNone/>
            </a:pPr>
            <a:r>
              <a:rPr lang="en-US" sz="1600" i="1" dirty="0" smtClean="0"/>
              <a:t>Description </a:t>
            </a:r>
            <a:r>
              <a:rPr lang="en-US" sz="1600" i="1" dirty="0"/>
              <a:t>about the template</a:t>
            </a:r>
            <a:r>
              <a:rPr lang="en-US" sz="1600" i="1" dirty="0" smtClean="0"/>
              <a:t>.</a:t>
            </a:r>
          </a:p>
          <a:p>
            <a:pPr marL="800100" lvl="2" indent="0">
              <a:buNone/>
            </a:pPr>
            <a:endParaRPr lang="en-US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b="1" dirty="0"/>
              <a:t>Metadata</a:t>
            </a:r>
          </a:p>
          <a:p>
            <a:pPr marL="400050" lvl="1" indent="0">
              <a:buNone/>
            </a:pPr>
            <a:r>
              <a:rPr lang="en-US" sz="1600" i="1" dirty="0"/>
              <a:t>	</a:t>
            </a:r>
            <a:endParaRPr lang="en-US" sz="1600" i="1" dirty="0" smtClean="0"/>
          </a:p>
          <a:p>
            <a:pPr marL="400050" lvl="1" indent="0">
              <a:buNone/>
            </a:pPr>
            <a:r>
              <a:rPr lang="en-US" sz="1600" i="1" dirty="0"/>
              <a:t>	</a:t>
            </a:r>
            <a:r>
              <a:rPr lang="en-US" sz="1600" i="1" dirty="0" smtClean="0"/>
              <a:t>Additional Information about the template</a:t>
            </a:r>
          </a:p>
          <a:p>
            <a:pPr marL="400050" lvl="1" indent="0">
              <a:buNone/>
            </a:pPr>
            <a:endParaRPr lang="en-US" sz="1600" i="1" dirty="0"/>
          </a:p>
          <a:p>
            <a:pPr marL="400050" lvl="1" indent="0">
              <a:buNone/>
            </a:pPr>
            <a:endParaRPr lang="en-US" sz="1600" i="1" dirty="0" smtClean="0"/>
          </a:p>
          <a:p>
            <a:pPr marL="400050" lvl="1" indent="0">
              <a:buNone/>
            </a:pPr>
            <a:endParaRPr lang="en-US" sz="2000" dirty="0"/>
          </a:p>
          <a:p>
            <a:pPr marL="400050" lvl="1" indent="0">
              <a:buNone/>
            </a:pPr>
            <a:endParaRPr lang="en-US" sz="16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763000" cy="960438"/>
          </a:xfrm>
        </p:spPr>
        <p:txBody>
          <a:bodyPr/>
          <a:lstStyle/>
          <a:p>
            <a:r>
              <a:rPr lang="en-US" dirty="0" smtClean="0"/>
              <a:t>Template Elements: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4. Parameters</a:t>
            </a:r>
            <a:r>
              <a:rPr lang="en-US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AWS </a:t>
            </a:r>
            <a:r>
              <a:rPr lang="en-US" sz="2000" dirty="0" smtClean="0"/>
              <a:t>Cloud Formation </a:t>
            </a:r>
            <a:r>
              <a:rPr lang="en-US" sz="2000" dirty="0"/>
              <a:t>parameters are values that you define in the template Parameters </a:t>
            </a:r>
            <a:r>
              <a:rPr lang="en-US" sz="2000" dirty="0" smtClean="0"/>
              <a:t>section.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parameter can have a default </a:t>
            </a:r>
            <a:r>
              <a:rPr lang="en-US" sz="2000" dirty="0" smtClean="0"/>
              <a:t>value.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A parameter can be declared as one of following types: </a:t>
            </a:r>
            <a:r>
              <a:rPr lang="en-US" sz="2000" i="1" dirty="0"/>
              <a:t>String</a:t>
            </a:r>
            <a:r>
              <a:rPr lang="en-US" sz="2000" dirty="0"/>
              <a:t>, </a:t>
            </a:r>
            <a:r>
              <a:rPr lang="en-US" sz="2000" i="1" dirty="0"/>
              <a:t>Number</a:t>
            </a:r>
            <a:r>
              <a:rPr lang="en-US" sz="2000" dirty="0"/>
              <a:t>, or </a:t>
            </a:r>
            <a:r>
              <a:rPr lang="en-US" sz="2000" i="1" dirty="0" err="1"/>
              <a:t>CommaDelimitedList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0"/>
            <a:ext cx="59912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Elements Contd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08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	AWS-Specific </a:t>
            </a:r>
            <a:r>
              <a:rPr lang="en-US" b="1" dirty="0"/>
              <a:t>Parameter Types</a:t>
            </a:r>
          </a:p>
          <a:p>
            <a:pPr marL="1257300" lvl="2" indent="-457200">
              <a:buAutoNum type="arabicPeriod"/>
            </a:pPr>
            <a:r>
              <a:rPr lang="en-US" sz="1600" dirty="0" smtClean="0"/>
              <a:t>AWS</a:t>
            </a:r>
            <a:r>
              <a:rPr lang="en-US" sz="1600" dirty="0"/>
              <a:t>::EC2::</a:t>
            </a:r>
            <a:r>
              <a:rPr lang="en-US" sz="1600" dirty="0" err="1"/>
              <a:t>AvailabilityZone</a:t>
            </a:r>
            <a:r>
              <a:rPr lang="en-US" sz="1600" dirty="0"/>
              <a:t>::</a:t>
            </a:r>
            <a:r>
              <a:rPr lang="en-US" sz="1600" dirty="0" smtClean="0"/>
              <a:t>Name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AWS::EC2::Image::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AWS::EC2::</a:t>
            </a:r>
            <a:r>
              <a:rPr lang="en-US" sz="1600" dirty="0" err="1"/>
              <a:t>KeyPair</a:t>
            </a:r>
            <a:r>
              <a:rPr lang="en-US" sz="1600" dirty="0"/>
              <a:t>::</a:t>
            </a:r>
            <a:r>
              <a:rPr lang="en-US" sz="1600" dirty="0" err="1" smtClean="0"/>
              <a:t>KeyName</a:t>
            </a:r>
            <a:endParaRPr lang="en-US" sz="1600" dirty="0" smtClean="0"/>
          </a:p>
          <a:p>
            <a:pPr marL="1257300" lvl="2" indent="-457200">
              <a:buAutoNum type="arabicPeriod"/>
            </a:pPr>
            <a:r>
              <a:rPr lang="en-US" sz="1600" dirty="0"/>
              <a:t>AWS::EC2::</a:t>
            </a:r>
            <a:r>
              <a:rPr lang="en-US" sz="1600" dirty="0" err="1"/>
              <a:t>SecurityGroup</a:t>
            </a:r>
            <a:r>
              <a:rPr lang="en-US" sz="1600" dirty="0"/>
              <a:t>::</a:t>
            </a:r>
            <a:r>
              <a:rPr lang="en-US" sz="1600" dirty="0" err="1" smtClean="0"/>
              <a:t>GroupName</a:t>
            </a:r>
            <a:endParaRPr lang="en-US" sz="1600" dirty="0" smtClean="0"/>
          </a:p>
          <a:p>
            <a:pPr marL="1257300" lvl="2" indent="-457200">
              <a:buAutoNum type="arabicPeriod"/>
            </a:pPr>
            <a:r>
              <a:rPr lang="en-US" sz="1600" dirty="0"/>
              <a:t>AWS::EC2::</a:t>
            </a:r>
            <a:r>
              <a:rPr lang="en-US" sz="1600" dirty="0" err="1"/>
              <a:t>SecurityGroup</a:t>
            </a:r>
            <a:r>
              <a:rPr lang="en-US" sz="1600" dirty="0"/>
              <a:t>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AWS::EC2::Subnet::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AWS::EC2::Volume::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AWS::EC2::VPC::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/>
              <a:t>AWS::Route53::</a:t>
            </a:r>
            <a:r>
              <a:rPr lang="en-US" sz="1600" dirty="0" err="1"/>
              <a:t>HostedZone</a:t>
            </a:r>
            <a:r>
              <a:rPr lang="en-US" sz="1600" dirty="0"/>
              <a:t>::</a:t>
            </a:r>
            <a:r>
              <a:rPr lang="en-US" sz="1600" dirty="0" smtClean="0"/>
              <a:t>Id</a:t>
            </a:r>
          </a:p>
          <a:p>
            <a:pPr marL="1257300" lvl="2" indent="-457200">
              <a:buAutoNum type="arabicPeriod"/>
            </a:pPr>
            <a:r>
              <a:rPr lang="en-US" sz="1600" dirty="0" smtClean="0"/>
              <a:t>List &lt;</a:t>
            </a:r>
            <a:r>
              <a:rPr lang="en-US" sz="1600" b="1" i="1" dirty="0" smtClean="0"/>
              <a:t>Above Parameters</a:t>
            </a:r>
            <a:r>
              <a:rPr lang="en-US" sz="1600" dirty="0" smtClean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Elements Contd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84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Elements Contd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/>
            <a:r>
              <a:rPr lang="en-US" sz="2000" b="1" dirty="0" smtClean="0"/>
              <a:t>	Pseudo Parameters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AWS Cloud Formation </a:t>
            </a:r>
            <a:r>
              <a:rPr lang="en-US" dirty="0"/>
              <a:t>Pseudo Parameters are </a:t>
            </a:r>
            <a:r>
              <a:rPr lang="en-US" dirty="0" smtClean="0"/>
              <a:t>predeclared </a:t>
            </a:r>
            <a:r>
              <a:rPr lang="en-US" dirty="0"/>
              <a:t>values you can use in your </a:t>
            </a:r>
            <a:r>
              <a:rPr lang="en-US" dirty="0" smtClean="0"/>
              <a:t>template.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do not declare them in your template. Use them the same way as you would a parameter, as the argument for the </a:t>
            </a:r>
            <a:r>
              <a:rPr lang="en-US" dirty="0" smtClean="0"/>
              <a:t>Ref</a:t>
            </a:r>
            <a:r>
              <a:rPr lang="en-US" dirty="0"/>
              <a:t> </a:t>
            </a:r>
            <a:r>
              <a:rPr lang="en-US" dirty="0" smtClean="0"/>
              <a:t>function.</a:t>
            </a:r>
          </a:p>
          <a:p>
            <a:pPr lvl="3"/>
            <a:r>
              <a:rPr lang="en-US" sz="1600" b="1" dirty="0" smtClean="0"/>
              <a:t>AWS</a:t>
            </a:r>
            <a:r>
              <a:rPr lang="en-US" sz="1600" b="1" dirty="0"/>
              <a:t>::</a:t>
            </a:r>
            <a:r>
              <a:rPr lang="en-US" sz="1600" b="1" dirty="0" err="1" smtClean="0"/>
              <a:t>AccountId</a:t>
            </a:r>
            <a:endParaRPr lang="en-US" sz="1600" b="1" dirty="0" smtClean="0"/>
          </a:p>
          <a:p>
            <a:pPr lvl="3"/>
            <a:r>
              <a:rPr lang="en-US" sz="1600" b="1" dirty="0"/>
              <a:t>AWS::</a:t>
            </a:r>
            <a:r>
              <a:rPr lang="en-US" sz="1600" b="1" dirty="0" smtClean="0"/>
              <a:t>Region</a:t>
            </a:r>
          </a:p>
          <a:p>
            <a:pPr lvl="3"/>
            <a:r>
              <a:rPr lang="en-US" sz="1600" b="1" dirty="0"/>
              <a:t>AWS::</a:t>
            </a:r>
            <a:r>
              <a:rPr lang="en-US" sz="1600" b="1" dirty="0" err="1"/>
              <a:t>StackId</a:t>
            </a:r>
            <a:endParaRPr lang="en-US" sz="1600" b="1" dirty="0"/>
          </a:p>
          <a:p>
            <a:pPr lvl="3"/>
            <a:r>
              <a:rPr lang="en-US" sz="1600" b="1" dirty="0"/>
              <a:t>AWS::</a:t>
            </a:r>
            <a:r>
              <a:rPr lang="en-US" sz="1600" b="1" dirty="0" err="1"/>
              <a:t>StackName</a:t>
            </a:r>
            <a:endParaRPr lang="en-US" sz="1600" b="1" dirty="0"/>
          </a:p>
          <a:p>
            <a:pPr lvl="3"/>
            <a:r>
              <a:rPr lang="en-US" sz="1600" b="1" dirty="0" smtClean="0"/>
              <a:t>AWS</a:t>
            </a:r>
            <a:r>
              <a:rPr lang="en-US" sz="1600" b="1" dirty="0"/>
              <a:t>::</a:t>
            </a:r>
            <a:r>
              <a:rPr lang="en-US" sz="1600" b="1" dirty="0" err="1"/>
              <a:t>NotificationARNs</a:t>
            </a:r>
            <a:endParaRPr lang="en-US" sz="1600" b="1" dirty="0"/>
          </a:p>
          <a:p>
            <a:pPr lvl="3"/>
            <a:r>
              <a:rPr lang="en-US" sz="1600" b="1" dirty="0"/>
              <a:t>AWS::</a:t>
            </a:r>
            <a:r>
              <a:rPr lang="en-US" sz="1600" b="1" dirty="0" err="1" smtClean="0"/>
              <a:t>NoValue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Elements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r>
              <a:rPr lang="en-US" b="1" dirty="0" smtClean="0"/>
              <a:t>5. Mappings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Mappings enable you to specify conditional parameter values in your template</a:t>
            </a:r>
            <a:r>
              <a:rPr lang="en-US" sz="2000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Each </a:t>
            </a:r>
            <a:r>
              <a:rPr lang="en-US" sz="2000" dirty="0"/>
              <a:t>mapping has a logical name unique within the template, and defines one or more key-attribute </a:t>
            </a:r>
            <a:r>
              <a:rPr lang="en-US" sz="2000" dirty="0" smtClean="0"/>
              <a:t>pairs.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24098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3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Elements 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301836-CC3A-4939-96C3-95C5FEBCFFA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r>
              <a:rPr lang="en-US" b="1" dirty="0"/>
              <a:t>6</a:t>
            </a:r>
            <a:r>
              <a:rPr lang="en-US" b="1" dirty="0" smtClean="0"/>
              <a:t>. Conditions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tatements </a:t>
            </a:r>
            <a:r>
              <a:rPr lang="en-US" sz="2000" dirty="0"/>
              <a:t>that define when a resource is created or when a property is </a:t>
            </a:r>
            <a:r>
              <a:rPr lang="en-US" sz="2000" dirty="0" smtClean="0"/>
              <a:t>defined.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You might use conditions when you want to reuse a template that can create resources in different contexts, such as a </a:t>
            </a:r>
            <a:r>
              <a:rPr lang="en-US" sz="2000" dirty="0" smtClean="0"/>
              <a:t>Dev environment </a:t>
            </a:r>
            <a:r>
              <a:rPr lang="en-US" sz="2000" dirty="0"/>
              <a:t>versus a production environment.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10000"/>
            <a:ext cx="615315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4740943"/>
            <a:ext cx="6238875" cy="130492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6019800" y="3505200"/>
            <a:ext cx="3200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0" y="2667000"/>
            <a:ext cx="18288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one of the parameter in the Parameters section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rporate Theme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E1AD00"/>
      </a:accent1>
      <a:accent2>
        <a:srgbClr val="D8750D"/>
      </a:accent2>
      <a:accent3>
        <a:srgbClr val="87561D"/>
      </a:accent3>
      <a:accent4>
        <a:srgbClr val="5B77BC"/>
      </a:accent4>
      <a:accent5>
        <a:srgbClr val="565522"/>
      </a:accent5>
      <a:accent6>
        <a:srgbClr val="492B16"/>
      </a:accent6>
      <a:hlink>
        <a:srgbClr val="D8750D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9356E709B039458D0BD6456AC7594A" ma:contentTypeVersion="0" ma:contentTypeDescription="Create a new document." ma:contentTypeScope="" ma:versionID="42a33a23b6432866f16751e9c3916450">
  <xsd:schema xmlns:xsd="http://www.w3.org/2001/XMLSchema" xmlns:p="http://schemas.microsoft.com/office/2006/metadata/properties" targetNamespace="http://schemas.microsoft.com/office/2006/metadata/properties" ma:root="true" ma:fieldsID="0a25dbe94c1a3bb2391dcf7f5a1288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AAE7CAF-1CFB-416D-983E-FF16B590BD78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E200D1-8CC4-416A-96B4-26EF7747D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00938A-EA0E-4D12-99FA-F5EC6DA43A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17262</TotalTime>
  <Words>930</Words>
  <Application>Microsoft Office PowerPoint</Application>
  <PresentationFormat>On-screen Show (4:3)</PresentationFormat>
  <Paragraphs>202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Verdana</vt:lpstr>
      <vt:lpstr>Wingdings</vt:lpstr>
      <vt:lpstr>Office Theme</vt:lpstr>
      <vt:lpstr>Packager Shell Object</vt:lpstr>
      <vt:lpstr>AWS- CloudFormation  </vt:lpstr>
      <vt:lpstr>CloudFormation– Introduction</vt:lpstr>
      <vt:lpstr>Template Elements:</vt:lpstr>
      <vt:lpstr>Template Elements:</vt:lpstr>
      <vt:lpstr>Template Elements Contd.</vt:lpstr>
      <vt:lpstr>Template Elements Contd.</vt:lpstr>
      <vt:lpstr>Template Elements Contd.</vt:lpstr>
      <vt:lpstr>Template Elements Contd.</vt:lpstr>
      <vt:lpstr>Template Elements Contd.</vt:lpstr>
      <vt:lpstr>Template Elements Contd.</vt:lpstr>
      <vt:lpstr>PowerPoint Presentation</vt:lpstr>
      <vt:lpstr>PowerPoint Presentation</vt:lpstr>
      <vt:lpstr>PowerPoint Presentation</vt:lpstr>
      <vt:lpstr>Resource Attribute Reference</vt:lpstr>
      <vt:lpstr>Resource Attribute Reference Contd.</vt:lpstr>
      <vt:lpstr>Resource Attribute Reference Contd.</vt:lpstr>
      <vt:lpstr>Resource Attribute Reference Contd.</vt:lpstr>
      <vt:lpstr>Resource Attribute Reference Contd.</vt:lpstr>
      <vt:lpstr>Best Practices</vt:lpstr>
      <vt:lpstr>Limitations</vt:lpstr>
      <vt:lpstr>Demo</vt:lpstr>
      <vt:lpstr>Steps:</vt:lpstr>
      <vt:lpstr>Assignment</vt:lpstr>
      <vt:lpstr>Steps for Assignment:</vt:lpstr>
      <vt:lpstr>Next Session Topics</vt:lpstr>
      <vt:lpstr>Thank You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suma-5.s-5@cognizant.com</dc:creator>
  <cp:lastModifiedBy>S, SUMA (Cognizant)</cp:lastModifiedBy>
  <cp:revision>1517</cp:revision>
  <dcterms:created xsi:type="dcterms:W3CDTF">2010-12-10T06:37:08Z</dcterms:created>
  <dcterms:modified xsi:type="dcterms:W3CDTF">2017-04-06T11:24:22Z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0x0101001F9356E709B039458D0BD6456AC7594A</vt:lpwstr>
  </property>
</Properties>
</file>