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6"/>
  </p:sldMasterIdLst>
  <p:notesMasterIdLst>
    <p:notesMasterId r:id="rId8"/>
  </p:notesMasterIdLst>
  <p:sldIdLst>
    <p:sldId id="35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F69D0F6-B746-44EF-9227-3306D4FFD3C3}">
          <p14:sldIdLst/>
        </p14:section>
        <p14:section name="Untitled Section" id="{1CF32FE5-2FD4-47BB-B9AE-24DEB2C782AD}">
          <p14:sldIdLst>
            <p14:sldId id="35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8FCE4A"/>
    <a:srgbClr val="8FC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66" autoAdjust="0"/>
    <p:restoredTop sz="86462" autoAdjust="0"/>
  </p:normalViewPr>
  <p:slideViewPr>
    <p:cSldViewPr showGuides="1">
      <p:cViewPr>
        <p:scale>
          <a:sx n="101" d="100"/>
          <a:sy n="101" d="100"/>
        </p:scale>
        <p:origin x="-1224" y="86"/>
      </p:cViewPr>
      <p:guideLst>
        <p:guide orient="horz" pos="2160"/>
        <p:guide orient="horz" pos="290"/>
        <p:guide orient="horz" pos="786"/>
        <p:guide orient="horz" pos="4169"/>
        <p:guide orient="horz" pos="3872"/>
        <p:guide orient="horz" pos="528"/>
        <p:guide orient="horz" pos="192"/>
        <p:guide orient="horz" pos="1122"/>
        <p:guide pos="2880"/>
        <p:guide pos="179"/>
        <p:guide pos="5580"/>
        <p:guide pos="556"/>
        <p:guide pos="2736"/>
        <p:guide pos="3024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5" Type="http://schemas.openxmlformats.org/officeDocument/2006/relationships/customXml" Target="../customXml/item5.xml"/><Relationship Id="rId1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EA0B0923-116C-49FA-B24A-9794571768C4}" type="datetimeFigureOut">
              <a:rPr lang="en-US" smtClean="0"/>
              <a:pPr/>
              <a:t>1/11/2018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4F01560-87C0-4F5C-A8D4-49B8CF15AF9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179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Optum_RGB_PP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2157413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Optum_ColorBand-02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3"/>
            <a:ext cx="9144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2362200" y="6307138"/>
            <a:ext cx="2741613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pPr>
              <a:buClr>
                <a:srgbClr val="D45D00"/>
              </a:buClr>
            </a:pPr>
            <a:endParaRPr lang="en-US" sz="1000" dirty="0">
              <a:solidFill>
                <a:srgbClr val="63666A"/>
              </a:solidFill>
            </a:endParaRPr>
          </a:p>
        </p:txBody>
      </p:sp>
      <p:pic>
        <p:nvPicPr>
          <p:cNvPr id="7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657225"/>
            <a:ext cx="30861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5448300"/>
            <a:ext cx="6096000" cy="342900"/>
          </a:xfrm>
        </p:spPr>
        <p:txBody>
          <a:bodyPr anchor="t"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5791200"/>
            <a:ext cx="4800600" cy="547688"/>
          </a:xfrm>
        </p:spPr>
        <p:txBody>
          <a:bodyPr/>
          <a:lstStyle>
            <a:lvl1pPr>
              <a:spcAft>
                <a:spcPct val="0"/>
              </a:spcAft>
              <a:defRPr sz="12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293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1FA9B3-F169-4BCA-A020-BFF3A5D2FC38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4927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1FA9B3-F169-4BCA-A020-BFF3A5D2FC38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8469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7013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990600"/>
            <a:ext cx="4038600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1FA9B3-F169-4BCA-A020-BFF3A5D2FC38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1080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/>
          <p:cNvSpPr>
            <a:spLocks noChangeArrowheads="1"/>
          </p:cNvSpPr>
          <p:nvPr userDrawn="1"/>
        </p:nvSpPr>
        <p:spPr bwMode="auto">
          <a:xfrm>
            <a:off x="0" y="5097463"/>
            <a:ext cx="9144000" cy="1760537"/>
          </a:xfrm>
          <a:prstGeom prst="rect">
            <a:avLst/>
          </a:prstGeom>
          <a:solidFill>
            <a:srgbClr val="E877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63666A"/>
              </a:solidFill>
            </a:endParaRPr>
          </a:p>
        </p:txBody>
      </p:sp>
      <p:pic>
        <p:nvPicPr>
          <p:cNvPr id="11" name="Picture 11" descr="Optum_ColorBand-02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3"/>
            <a:ext cx="9144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016000" y="2456434"/>
            <a:ext cx="7772400" cy="1150366"/>
          </a:xfrm>
        </p:spPr>
        <p:txBody>
          <a:bodyPr anchor="ctr">
            <a:noAutofit/>
          </a:bodyPr>
          <a:lstStyle>
            <a:lvl1pPr algn="l"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1016000" y="5270500"/>
            <a:ext cx="7772400" cy="1384300"/>
          </a:xfrm>
        </p:spPr>
        <p:txBody>
          <a:bodyPr>
            <a:normAutofit/>
          </a:bodyPr>
          <a:lstStyle>
            <a:lvl1pPr marL="0" indent="0" algn="l"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2" descr="W:\logos\Optum\OPTUM_RG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37" y="381000"/>
            <a:ext cx="2343700" cy="70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382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6" descr="Optum_RGB_PP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151563"/>
            <a:ext cx="160813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52400"/>
            <a:ext cx="8226425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8013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35775" y="6543675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800" b="0">
                <a:solidFill>
                  <a:schemeClr val="tx1"/>
                </a:solidFill>
              </a:defRPr>
            </a:lvl1pPr>
          </a:lstStyle>
          <a:p>
            <a:fld id="{791FA9B3-F169-4BCA-A020-BFF3A5D2FC38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  <p:sp>
        <p:nvSpPr>
          <p:cNvPr id="2" name="Line 9"/>
          <p:cNvSpPr>
            <a:spLocks noChangeShapeType="1"/>
          </p:cNvSpPr>
          <p:nvPr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solidFill>
                <a:srgbClr val="63666A"/>
              </a:solidFill>
            </a:endParaRPr>
          </a:p>
        </p:txBody>
      </p:sp>
      <p:pic>
        <p:nvPicPr>
          <p:cNvPr id="1031" name="Picture 12" descr="Optum_ColorBand-02"/>
          <p:cNvPicPr preferRelativeResize="0"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0"/>
          <a:stretch>
            <a:fillRect/>
          </a:stretch>
        </p:blipFill>
        <p:spPr bwMode="auto">
          <a:xfrm>
            <a:off x="2095500" y="6429375"/>
            <a:ext cx="6591300" cy="4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14"/>
          <p:cNvSpPr txBox="1">
            <a:spLocks noChangeArrowheads="1"/>
          </p:cNvSpPr>
          <p:nvPr/>
        </p:nvSpPr>
        <p:spPr bwMode="auto">
          <a:xfrm>
            <a:off x="5097463" y="65532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charset="0"/>
                <a:ea typeface="Geneva" charset="0"/>
                <a:cs typeface="Arial Unicode MS" charset="0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>
              <a:defRPr/>
            </a:pPr>
            <a:r>
              <a:rPr lang="en-US" sz="700" b="0" dirty="0" smtClean="0">
                <a:solidFill>
                  <a:srgbClr val="63666A"/>
                </a:solidFill>
              </a:rPr>
              <a:t>Propriety and Confidential. Do not distribute.</a:t>
            </a:r>
          </a:p>
        </p:txBody>
      </p:sp>
      <p:pic>
        <p:nvPicPr>
          <p:cNvPr id="1033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5" y="6559550"/>
            <a:ext cx="1454150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475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+mj-lt"/>
          <a:ea typeface="Geneva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9pPr>
    </p:titleStyle>
    <p:bodyStyle>
      <a:lvl1pPr marL="342900" indent="-34290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defRPr sz="1400">
          <a:solidFill>
            <a:schemeClr val="tx1"/>
          </a:solidFill>
          <a:latin typeface="+mn-lt"/>
          <a:ea typeface="Geneva" charset="0"/>
          <a:cs typeface="+mn-cs"/>
        </a:defRPr>
      </a:lvl1pPr>
      <a:lvl2pPr marL="152400" indent="-150813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SzPct val="90000"/>
        <a:buFont typeface="Arial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641350" indent="-17145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927100" indent="-17145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384300" indent="-17145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1841500" indent="-17145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298700" indent="-17145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2755900" indent="-17145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DevOps Roadmap and Milestones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861243"/>
              </p:ext>
            </p:extLst>
          </p:nvPr>
        </p:nvGraphicFramePr>
        <p:xfrm>
          <a:off x="457201" y="963295"/>
          <a:ext cx="838200" cy="255905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838200"/>
              </a:tblGrid>
              <a:tr h="255905">
                <a:tc>
                  <a:txBody>
                    <a:bodyPr/>
                    <a:lstStyle/>
                    <a:p>
                      <a:r>
                        <a:rPr lang="en-US" sz="1000" b="1" kern="12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Road Map</a:t>
                      </a:r>
                      <a:endParaRPr lang="en-US" sz="1000" b="1" kern="1200" baseline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181432"/>
              </p:ext>
            </p:extLst>
          </p:nvPr>
        </p:nvGraphicFramePr>
        <p:xfrm>
          <a:off x="457200" y="3886200"/>
          <a:ext cx="1143000" cy="255905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143000"/>
              </a:tblGrid>
              <a:tr h="255905">
                <a:tc>
                  <a:txBody>
                    <a:bodyPr/>
                    <a:lstStyle/>
                    <a:p>
                      <a:r>
                        <a:rPr lang="en-US" sz="1000" b="1" kern="12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Key Milestones</a:t>
                      </a:r>
                      <a:endParaRPr lang="en-US" sz="1000" b="1" kern="1200" baseline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458763"/>
              </p:ext>
            </p:extLst>
          </p:nvPr>
        </p:nvGraphicFramePr>
        <p:xfrm>
          <a:off x="457200" y="4267200"/>
          <a:ext cx="4953000" cy="1767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04800"/>
                <a:gridCol w="2997200"/>
                <a:gridCol w="16510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endParaRPr lang="en-US" sz="9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Milestones</a:t>
                      </a:r>
                      <a:endParaRPr lang="en-US" sz="9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Week of closure</a:t>
                      </a:r>
                      <a:endParaRPr lang="en-US" sz="9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Finalization of Goals and Assessment model</a:t>
                      </a:r>
                      <a:endParaRPr lang="en-US" sz="9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Week - 2</a:t>
                      </a:r>
                      <a:endParaRPr lang="en-US" sz="900" dirty="0"/>
                    </a:p>
                  </a:txBody>
                  <a:tcPr marT="0" marB="0" anchor="ctr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Pilot app &amp; value stream bottlenecks identified</a:t>
                      </a:r>
                      <a:endParaRPr lang="en-US" sz="9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Week - 6</a:t>
                      </a:r>
                      <a:endParaRPr lang="en-US" sz="900" dirty="0"/>
                    </a:p>
                  </a:txBody>
                  <a:tcPr marT="0" marB="0" anchor="ctr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</a:t>
                      </a:r>
                      <a:endParaRPr lang="en-US" sz="9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Completion of Continuous Integration</a:t>
                      </a:r>
                      <a:r>
                        <a:rPr lang="en-US" sz="900" baseline="0" dirty="0" smtClean="0"/>
                        <a:t> (</a:t>
                      </a:r>
                      <a:r>
                        <a:rPr lang="en-US" sz="900" dirty="0" smtClean="0"/>
                        <a:t>CI) and QA automation</a:t>
                      </a:r>
                      <a:endParaRPr lang="en-US" sz="9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Week - 8</a:t>
                      </a:r>
                      <a:endParaRPr lang="en-US" sz="900" dirty="0"/>
                    </a:p>
                  </a:txBody>
                  <a:tcPr marT="0" marB="0" anchor="ctr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4</a:t>
                      </a:r>
                      <a:endParaRPr lang="en-US" sz="9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Completion of Continuous Deployment automation</a:t>
                      </a:r>
                      <a:endParaRPr lang="en-US" sz="9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Week – 11</a:t>
                      </a:r>
                      <a:endParaRPr lang="en-US" sz="900" dirty="0"/>
                    </a:p>
                  </a:txBody>
                  <a:tcPr marT="0" marB="0" anchor="ctr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5</a:t>
                      </a:r>
                      <a:endParaRPr lang="en-US" sz="9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Business value generated</a:t>
                      </a:r>
                      <a:endParaRPr lang="en-US" sz="9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Week - 12</a:t>
                      </a:r>
                      <a:endParaRPr lang="en-US" sz="900" dirty="0"/>
                    </a:p>
                  </a:txBody>
                  <a:tcPr marT="0" marB="0"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241828"/>
              </p:ext>
            </p:extLst>
          </p:nvPr>
        </p:nvGraphicFramePr>
        <p:xfrm>
          <a:off x="457200" y="1295402"/>
          <a:ext cx="8228013" cy="2306884"/>
        </p:xfrm>
        <a:graphic>
          <a:graphicData uri="http://schemas.openxmlformats.org/drawingml/2006/table">
            <a:tbl>
              <a:tblPr/>
              <a:tblGrid>
                <a:gridCol w="1264875"/>
                <a:gridCol w="2106018"/>
                <a:gridCol w="404760"/>
                <a:gridCol w="404760"/>
                <a:gridCol w="404760"/>
                <a:gridCol w="404760"/>
                <a:gridCol w="404760"/>
                <a:gridCol w="404760"/>
                <a:gridCol w="404760"/>
                <a:gridCol w="404760"/>
                <a:gridCol w="404760"/>
                <a:gridCol w="404760"/>
                <a:gridCol w="404760"/>
                <a:gridCol w="404760"/>
              </a:tblGrid>
              <a:tr h="14449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ROAD MAP</a:t>
                      </a:r>
                    </a:p>
                  </a:txBody>
                  <a:tcPr marL="5058" marR="5058" marT="505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 day plan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 day plan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 day plan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9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Phases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Tasks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WK1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WK2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WK3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WK4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WK5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WK6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WK7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WK8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WK9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WK10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WK11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WK12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4449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Business IT Alignment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Identify Business goals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49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Establish a program governance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49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Planning and Initial Assessment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Identification of DevOps assessment model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49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Identify technology stack &amp; tools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49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Identify and establish DevOps metrics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49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Pilot an Application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Identify and initiate pilot application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41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Form cross functional devOps team(Dev, QA, Operation)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49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Examine value stream for constraints and bottlenecks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49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Adoption of continuous integration process/tools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49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Automation in Quality Assurance process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49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Automation of deployment process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49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Iterative adoption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Measure progress through metrics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49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Measure against business goals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</a:tr>
              <a:tr h="14449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58" marR="5058" marT="5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130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_Main">
  <a:themeElements>
    <a:clrScheme name="Main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Main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lnDef>
  </a:objectDefaults>
  <a:extraClrSchemeLst>
    <a:extraClrScheme>
      <a:clrScheme name="Main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AB9FE4B49FC149BEFB06F258156732" ma:contentTypeVersion="0" ma:contentTypeDescription="Create a new document." ma:contentTypeScope="" ma:versionID="b37a3e2959d9d1f31090c882a96737d5">
  <xsd:schema xmlns:xsd="http://www.w3.org/2001/XMLSchema" xmlns:xs="http://www.w3.org/2001/XMLSchema" xmlns:p="http://schemas.microsoft.com/office/2006/metadata/properties" xmlns:ns2="d6619361-6733-4889-8a96-470efa1f75f4" targetNamespace="http://schemas.microsoft.com/office/2006/metadata/properties" ma:root="true" ma:fieldsID="3e29f7dc77091cd413dd11ff81e21667" ns2:_="">
    <xsd:import namespace="d6619361-6733-4889-8a96-470efa1f75f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TaxCatchAll" minOccurs="0"/>
                <xsd:element ref="ns2:TaxCatchAllLabe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619361-6733-4889-8a96-470efa1f75f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11" nillable="true" ma:displayName="Taxonomy Catch All Column" ma:hidden="true" ma:list="{aa6de5dd-ff93-424c-bc2e-816b2a1b7bec}" ma:internalName="TaxCatchAll" ma:showField="CatchAllData" ma:web="50fb02c3-861d-47a0-9225-078889fb214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" nillable="true" ma:displayName="Taxonomy Catch All Column1" ma:hidden="true" ma:list="{aa6de5dd-ff93-424c-bc2e-816b2a1b7bec}" ma:internalName="TaxCatchAllLabel" ma:readOnly="true" ma:showField="CatchAllDataLabel" ma:web="50fb02c3-861d-47a0-9225-078889fb214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6619361-6733-4889-8a96-470efa1f75f4"/>
    <_dlc_DocId xmlns="d6619361-6733-4889-8a96-470efa1f75f4">ZNUMC2H76WMR-866-23</_dlc_DocId>
    <_dlc_DocIdUrl xmlns="d6619361-6733-4889-8a96-470efa1f75f4">
      <Url>http://it101.uhg.com/sites/TS2/OptumRx/_layouts/DocIdRedir.aspx?ID=ZNUMC2H76WMR-866-23</Url>
      <Description>ZNUMC2H76WMR-866-23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5.xml><?xml version="1.0" encoding="utf-8"?>
<?mso-contentType ?>
<SharedContentType xmlns="Microsoft.SharePoint.Taxonomy.ContentTypeSync" SourceId="897a53ec-2016-4aee-8be4-ce9632eb08ca" ContentTypeId="0x0101" PreviousValue="false"/>
</file>

<file path=customXml/itemProps1.xml><?xml version="1.0" encoding="utf-8"?>
<ds:datastoreItem xmlns:ds="http://schemas.openxmlformats.org/officeDocument/2006/customXml" ds:itemID="{224E889E-6AAE-4DC3-BD6A-862450FBB9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619361-6733-4889-8a96-470efa1f75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5ED5C46-2B6C-466C-AFA1-EE63242E54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082CB4-9A0E-44A4-8772-16826589D3F3}">
  <ds:schemaRefs>
    <ds:schemaRef ds:uri="http://www.w3.org/XML/1998/namespace"/>
    <ds:schemaRef ds:uri="http://purl.org/dc/dcmitype/"/>
    <ds:schemaRef ds:uri="http://purl.org/dc/terms/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d6619361-6733-4889-8a96-470efa1f75f4"/>
  </ds:schemaRefs>
</ds:datastoreItem>
</file>

<file path=customXml/itemProps4.xml><?xml version="1.0" encoding="utf-8"?>
<ds:datastoreItem xmlns:ds="http://schemas.openxmlformats.org/officeDocument/2006/customXml" ds:itemID="{83C8ABCE-6E38-454D-8AD4-D576CC88A013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F987B7C3-150D-4867-9695-A28474F557B4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Template_Standard_FINAL_v1</Template>
  <TotalTime>1507</TotalTime>
  <Words>167</Words>
  <Application>Microsoft Office PowerPoint</Application>
  <PresentationFormat>On-screen Show (4:3)</PresentationFormat>
  <Paragraphs>234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11_Main</vt:lpstr>
      <vt:lpstr>DevOps Roadmap and Milestones</vt:lpstr>
    </vt:vector>
  </TitlesOfParts>
  <Company>UnitedHealth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W7admin</dc:creator>
  <cp:lastModifiedBy>Tirumani, Sirisha</cp:lastModifiedBy>
  <cp:revision>290</cp:revision>
  <dcterms:created xsi:type="dcterms:W3CDTF">2017-01-31T09:04:46Z</dcterms:created>
  <dcterms:modified xsi:type="dcterms:W3CDTF">2018-01-11T11:52:28Z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0x01010079AB9FE4B49FC149BEFB06F258156732</vt:lpwstr>
  </property>
  <property fmtid="{D5CDD505-2E9C-101B-9397-08002B2CF9AE}" pid="3" name="Subject Matter">
    <vt:lpwstr/>
  </property>
  <property fmtid="{D5CDD505-2E9C-101B-9397-08002B2CF9AE}" pid="4" name="PublishingContact">
    <vt:lpwstr>Sevey, Nicole M90743</vt:lpwstr>
  </property>
  <property fmtid="{D5CDD505-2E9C-101B-9397-08002B2CF9AE}" pid="5" name="f73324085d9f4a14b816af10cdb6975d">
    <vt:lpwstr/>
  </property>
  <property fmtid="{D5CDD505-2E9C-101B-9397-08002B2CF9AE}" pid="6" name="CSMeta2010Field">
    <vt:lpwstr>eebfa8a3-2445-46dd-87ab-d17b3c283ae2;2017-01-30 01:08:15;AUTOCLASSIFIED;Subject Matter:2017-01-30 01:08:15|False||AUTOCLASSIFIED|2017-01-30 01:08:15|UNDEFINED;False</vt:lpwstr>
  </property>
  <property fmtid="{D5CDD505-2E9C-101B-9397-08002B2CF9AE}" pid="7" name="_dlc_DocIdItemGuid">
    <vt:lpwstr>cc1552ed-6091-4942-885b-ef06fb17f488</vt:lpwstr>
  </property>
</Properties>
</file>