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733" r:id="rId5"/>
    <p:sldMasterId id="2147483766" r:id="rId6"/>
    <p:sldMasterId id="2147483772" r:id="rId7"/>
    <p:sldMasterId id="2147483790" r:id="rId8"/>
  </p:sldMasterIdLst>
  <p:notesMasterIdLst>
    <p:notesMasterId r:id="rId22"/>
  </p:notesMasterIdLst>
  <p:handoutMasterIdLst>
    <p:handoutMasterId r:id="rId23"/>
  </p:handoutMasterIdLst>
  <p:sldIdLst>
    <p:sldId id="612" r:id="rId9"/>
    <p:sldId id="573" r:id="rId10"/>
    <p:sldId id="634" r:id="rId11"/>
    <p:sldId id="635" r:id="rId12"/>
    <p:sldId id="636" r:id="rId13"/>
    <p:sldId id="623" r:id="rId14"/>
    <p:sldId id="633" r:id="rId15"/>
    <p:sldId id="592" r:id="rId16"/>
    <p:sldId id="593" r:id="rId17"/>
    <p:sldId id="594" r:id="rId18"/>
    <p:sldId id="630" r:id="rId19"/>
    <p:sldId id="631" r:id="rId20"/>
    <p:sldId id="632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ole Map" id="{7F4AAD93-2E42-423F-882F-7B0D9A5E5176}">
          <p14:sldIdLst>
            <p14:sldId id="612"/>
            <p14:sldId id="573"/>
            <p14:sldId id="634"/>
            <p14:sldId id="635"/>
            <p14:sldId id="636"/>
            <p14:sldId id="623"/>
            <p14:sldId id="633"/>
            <p14:sldId id="592"/>
            <p14:sldId id="593"/>
            <p14:sldId id="594"/>
            <p14:sldId id="630"/>
            <p14:sldId id="631"/>
            <p14:sldId id="6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083"/>
    <a:srgbClr val="83AC00"/>
    <a:srgbClr val="D19000"/>
    <a:srgbClr val="00549F"/>
    <a:srgbClr val="008770"/>
    <a:srgbClr val="739600"/>
    <a:srgbClr val="D45D00"/>
    <a:srgbClr val="B1B3B3"/>
    <a:srgbClr val="A22B38"/>
    <a:srgbClr val="9B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407" autoAdjust="0"/>
    <p:restoredTop sz="88810" autoAdjust="0"/>
  </p:normalViewPr>
  <p:slideViewPr>
    <p:cSldViewPr snapToGrid="0">
      <p:cViewPr>
        <p:scale>
          <a:sx n="95" d="100"/>
          <a:sy n="95" d="100"/>
        </p:scale>
        <p:origin x="-864" y="144"/>
      </p:cViewPr>
      <p:guideLst>
        <p:guide orient="horz" pos="1514"/>
        <p:guide orient="horz" pos="2566"/>
        <p:guide orient="horz" pos="719"/>
        <p:guide orient="horz" pos="335"/>
        <p:guide orient="horz" pos="515"/>
        <p:guide orient="horz" pos="2847"/>
        <p:guide pos="288"/>
        <p:guide pos="5472"/>
        <p:guide pos="3631"/>
        <p:guide pos="30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9E4E3-F7FB-47CD-9C0E-2CEB49CD529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EFD0-D57B-4D6A-B2D7-C3EDA058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7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1AC51-D059-4223-9C88-494598A3634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492AF-BC2A-4188-B06F-754C36A7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6" y="171451"/>
            <a:ext cx="2157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7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362208" y="4730357"/>
            <a:ext cx="2741613" cy="1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buClr>
                <a:srgbClr val="D45D00"/>
              </a:buClr>
            </a:pPr>
            <a:endParaRPr lang="en-US" sz="100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92919"/>
            <a:ext cx="3086100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086227"/>
            <a:ext cx="6096000" cy="257175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800600" cy="410766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24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65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1"/>
            <a:ext cx="2057400" cy="4412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1"/>
            <a:ext cx="6019800" cy="4412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662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5" y="171451"/>
            <a:ext cx="21574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56426"/>
            <a:ext cx="9144000" cy="8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4893" y="4145756"/>
            <a:ext cx="7680325" cy="257175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893" y="4448175"/>
            <a:ext cx="7680325" cy="410766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58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820344"/>
            <a:ext cx="4037013" cy="3807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20344"/>
            <a:ext cx="4038600" cy="3807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219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0"/>
            <a:ext cx="2057400" cy="4513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0"/>
            <a:ext cx="6019800" cy="4513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65287"/>
          </a:xfrm>
          <a:noFill/>
          <a:ln>
            <a:noFill/>
          </a:ln>
        </p:spPr>
        <p:txBody>
          <a:bodyPr/>
          <a:lstStyle>
            <a:lvl1pPr>
              <a:defRPr sz="2400" b="0">
                <a:ln>
                  <a:solidFill>
                    <a:schemeClr val="tx1">
                      <a:lumMod val="50000"/>
                    </a:schemeClr>
                  </a:solidFill>
                </a:ln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57200" y="914400"/>
            <a:ext cx="8229600" cy="3657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3888" y="4855372"/>
            <a:ext cx="455612" cy="225029"/>
          </a:xfrm>
        </p:spPr>
        <p:txBody>
          <a:bodyPr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CCD6A602-DFF7-4FCE-97A0-AE96FAA92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5" y="0"/>
            <a:ext cx="4341813" cy="514350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168275" indent="-168275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53565A"/>
              </a:solidFill>
              <a:ea typeface="Geneva" charset="-128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4379920" y="0"/>
            <a:ext cx="192087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168275" indent="-168275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53565A"/>
              </a:solidFill>
              <a:ea typeface="Geneva" charset="-128"/>
            </a:endParaRPr>
          </a:p>
        </p:txBody>
      </p:sp>
      <p:pic>
        <p:nvPicPr>
          <p:cNvPr id="40" name="Picture 39" descr="OPTUM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7" y="4716067"/>
            <a:ext cx="11652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57200" y="-1"/>
            <a:ext cx="3749040" cy="4694635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886331" y="-1"/>
            <a:ext cx="4029075" cy="4694635"/>
          </a:xfrm>
        </p:spPr>
        <p:txBody>
          <a:bodyPr anchor="ctr" anchorCtr="0">
            <a:noAutofit/>
          </a:bodyPr>
          <a:lstStyle>
            <a:lvl1pPr marL="0" indent="0" algn="l">
              <a:spcAft>
                <a:spcPts val="300"/>
              </a:spcAft>
              <a:buNone/>
              <a:defRPr sz="6600" b="0">
                <a:solidFill>
                  <a:srgbClr val="53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9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4023360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857250"/>
            <a:ext cx="4023360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57745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81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3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2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926306"/>
            <a:ext cx="9139238" cy="283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952876"/>
            <a:ext cx="7772400" cy="40957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4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16000" y="1842326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194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3823099"/>
            <a:ext cx="9144000" cy="1320403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4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6000" y="1842326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16000" y="3952876"/>
            <a:ext cx="7772400" cy="103822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1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5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03" y="83436"/>
            <a:ext cx="7191574" cy="486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907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5448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4918172"/>
            <a:ext cx="38360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fld id="{B60BF0C9-AFCE-874D-AE94-0ACA6060CCC7}" type="slidenum">
              <a:rPr lang="en-US" sz="900">
                <a:solidFill>
                  <a:srgbClr val="7F7F7F"/>
                </a:solidFill>
                <a:latin typeface="Franklin Gothic Demi" pitchFamily="34" charset="0"/>
              </a:rPr>
              <a:pPr/>
              <a:t>‹#›</a:t>
            </a:fld>
            <a:endParaRPr lang="en-US" sz="9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1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1450"/>
            <a:ext cx="2157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3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1" y="4730353"/>
            <a:ext cx="2741613" cy="1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defRPr/>
            </a:pPr>
            <a:endParaRPr lang="en-US" altLang="en-US" sz="1000" b="0" dirty="0" smtClean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92919"/>
            <a:ext cx="3086100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086225"/>
            <a:ext cx="6096000" cy="257175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800600" cy="410766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6989681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D636-7FE1-4212-8F92-0267F862422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051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A3E36-E7B6-4826-AF3F-8F99C1C1D8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0069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7013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42950"/>
            <a:ext cx="4038600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F4F4E-257F-49D1-A19A-16146A0CD56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7855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2CD3C-4D8E-4BD2-BBA3-9B47795181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081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903EC-AC26-46C6-9BFC-9439ACDE83C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5187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748B0-3583-4C33-9A92-18E68167B05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9746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776B-74DE-4DB9-A095-D94BD45140F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180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742951"/>
            <a:ext cx="4037013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42951"/>
            <a:ext cx="4038600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3472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872D-9C42-4C3F-95D0-23A2FA959A4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8858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351C6-87A1-4FFB-8016-B3DEDBDD8B5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2042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0"/>
            <a:ext cx="2057400" cy="4412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0"/>
            <a:ext cx="6019800" cy="4412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80EA4-291F-4E8E-8C35-3E1FBD736A8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338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015603"/>
            <a:ext cx="8401050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22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3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Arial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64412" cy="1345996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64412" cy="2017242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4429134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857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6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926306"/>
            <a:ext cx="9139238" cy="283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952876"/>
            <a:ext cx="7772400" cy="40957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4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16000" y="1842326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163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3823099"/>
            <a:ext cx="9144000" cy="1320403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4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6000" y="1842326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16000" y="3952876"/>
            <a:ext cx="7772400" cy="103822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650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829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03" y="83436"/>
            <a:ext cx="7191574" cy="486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907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5448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4918172"/>
            <a:ext cx="383602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fld id="{B60BF0C9-AFCE-874D-AE94-0ACA6060CCC7}" type="slidenum">
              <a:rPr lang="en-US" sz="900">
                <a:solidFill>
                  <a:srgbClr val="7F7F7F"/>
                </a:solidFill>
                <a:latin typeface="Franklin Gothic Demi" pitchFamily="34" charset="0"/>
              </a:rPr>
              <a:pPr/>
              <a:t>‹#›</a:t>
            </a:fld>
            <a:endParaRPr lang="en-US" sz="9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2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821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825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05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606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3677"/>
            <a:ext cx="160813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9" y="114302"/>
            <a:ext cx="8226425" cy="45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6" y="742951"/>
            <a:ext cx="8228013" cy="37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4907756"/>
            <a:ext cx="3048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4822036"/>
            <a:ext cx="6591300" cy="3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097463" y="4914900"/>
            <a:ext cx="1905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4919663"/>
            <a:ext cx="14541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9" y="114302"/>
            <a:ext cx="8226425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6" y="820344"/>
            <a:ext cx="8228013" cy="380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4935141"/>
            <a:ext cx="304800" cy="114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  <a:ea typeface="Arial Unicode MS" pitchFamily="34" charset="-128"/>
                <a:cs typeface="+mn-cs"/>
              </a:defRPr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  <a:defRPr/>
            </a:pPr>
            <a:endParaRPr lang="en-US" sz="2000" dirty="0">
              <a:solidFill>
                <a:srgbClr val="63666A"/>
              </a:solidFill>
              <a:ea typeface="ＭＳ Ｐゴシック" charset="-128"/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459188" y="4935141"/>
            <a:ext cx="1841850" cy="10772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1031" name="Picture 16" descr="Optum_RGB_PPT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2400" y="4708925"/>
            <a:ext cx="1189038" cy="27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Optum_ColorBand-02"/>
          <p:cNvPicPr preferRelativeResize="0">
            <a:picLocks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4313" y="4856562"/>
            <a:ext cx="7200900" cy="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00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168275" indent="-16827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09588" indent="-2270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39825" indent="-2301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208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80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24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9613" indent="-1666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tum-as-logo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6" y="4718869"/>
            <a:ext cx="1110343" cy="3429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2876"/>
            <a:ext cx="822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57251"/>
            <a:ext cx="8229600" cy="384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5715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1030" name="Picture 12" descr="Optum_ColorBand-02"/>
          <p:cNvPicPr preferRelativeResize="0">
            <a:picLocks noChangeArrowheads="1"/>
          </p:cNvPicPr>
          <p:nvPr/>
        </p:nvPicPr>
        <p:blipFill>
          <a:blip r:embed="rId8"/>
          <a:srcRect t="6000"/>
          <a:stretch>
            <a:fillRect/>
          </a:stretch>
        </p:blipFill>
        <p:spPr bwMode="auto">
          <a:xfrm>
            <a:off x="1484313" y="4856561"/>
            <a:ext cx="7200900" cy="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4800600" y="4929188"/>
            <a:ext cx="3379788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53565A"/>
                </a:solidFill>
              </a:rPr>
              <a:t>Proprietary and Confidential. Do not distribute.</a:t>
            </a:r>
          </a:p>
          <a:p>
            <a:pPr>
              <a:defRPr/>
            </a:pP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4929188"/>
            <a:ext cx="457200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1ECF305-E518-42B4-8F9B-31B0E51C987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7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3673"/>
            <a:ext cx="160813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14300"/>
            <a:ext cx="8226425" cy="45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8013" cy="37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4907756"/>
            <a:ext cx="3048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1BB13A-8932-4419-8629-55CC4C4447CE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4822032"/>
            <a:ext cx="6591300" cy="3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097463" y="4914900"/>
            <a:ext cx="1905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4919663"/>
            <a:ext cx="14541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4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96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tum-as-logo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6" y="4718869"/>
            <a:ext cx="1110343" cy="3429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2876"/>
            <a:ext cx="822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57251"/>
            <a:ext cx="8229600" cy="384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5715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1030" name="Picture 12" descr="Optum_ColorBand-02"/>
          <p:cNvPicPr preferRelativeResize="0">
            <a:picLocks noChangeArrowheads="1"/>
          </p:cNvPicPr>
          <p:nvPr/>
        </p:nvPicPr>
        <p:blipFill>
          <a:blip r:embed="rId8"/>
          <a:srcRect t="6000"/>
          <a:stretch>
            <a:fillRect/>
          </a:stretch>
        </p:blipFill>
        <p:spPr bwMode="auto">
          <a:xfrm>
            <a:off x="1484313" y="4856561"/>
            <a:ext cx="7200900" cy="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4800600" y="4929188"/>
            <a:ext cx="3379788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53565A"/>
                </a:solidFill>
              </a:rPr>
              <a:t>Proprietary and Confidential. Do not distribute.</a:t>
            </a:r>
          </a:p>
          <a:p>
            <a:pPr>
              <a:defRPr/>
            </a:pP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4929188"/>
            <a:ext cx="457200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1ECF305-E518-42B4-8F9B-31B0E51C987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5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Matt Mosher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3388" y="1975732"/>
            <a:ext cx="4364412" cy="2017242"/>
          </a:xfrm>
        </p:spPr>
        <p:txBody>
          <a:bodyPr/>
          <a:lstStyle/>
          <a:p>
            <a:r>
              <a:rPr lang="en-US" dirty="0" smtClean="0"/>
              <a:t>Engineering Role(s) Map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 – Expert Level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40609"/>
              </p:ext>
            </p:extLst>
          </p:nvPr>
        </p:nvGraphicFramePr>
        <p:xfrm>
          <a:off x="304800" y="1003465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Development Language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Apply development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language learnings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05966"/>
              </p:ext>
            </p:extLst>
          </p:nvPr>
        </p:nvGraphicFramePr>
        <p:xfrm>
          <a:off x="304800" y="1440180"/>
          <a:ext cx="350520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Continuous Automation Tool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Apply Test Tool Learnings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  <a:tr h="24003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Apply Continuous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Automation tool Learning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  <a:tr h="240030"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Frameworks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91072"/>
              </p:ext>
            </p:extLst>
          </p:nvPr>
        </p:nvGraphicFramePr>
        <p:xfrm>
          <a:off x="281189" y="2496875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Application</a:t>
                      </a:r>
                      <a:r>
                        <a:rPr lang="en-US" sz="900" baseline="0" dirty="0" smtClean="0"/>
                        <a:t> technology Stack ( technology layers)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37159"/>
              </p:ext>
            </p:extLst>
          </p:nvPr>
        </p:nvGraphicFramePr>
        <p:xfrm>
          <a:off x="281189" y="2948940"/>
          <a:ext cx="3505200" cy="754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Strategy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</a:t>
                      </a:r>
                      <a:r>
                        <a:rPr lang="en-US" sz="900" dirty="0" err="1" smtClean="0"/>
                        <a:t>Env</a:t>
                      </a:r>
                      <a:r>
                        <a:rPr lang="en-US" sz="900" dirty="0" smtClean="0"/>
                        <a:t> Management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Data Management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E2E – Enterprise</a:t>
                      </a:r>
                      <a:r>
                        <a:rPr lang="en-US" sz="900" baseline="0" dirty="0" smtClean="0"/>
                        <a:t> Test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189" y="628650"/>
            <a:ext cx="3505200" cy="400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solidFill>
                  <a:srgbClr val="53565A"/>
                </a:solidFill>
                <a:cs typeface="Arial" pitchFamily="34" charset="0"/>
              </a:rPr>
              <a:t>QE - Expert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1" y="958153"/>
            <a:ext cx="434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“What do I need </a:t>
            </a:r>
            <a:r>
              <a:rPr lang="en-US" altLang="en-US" sz="1600" b="1" dirty="0" smtClean="0">
                <a:solidFill>
                  <a:srgbClr val="53565A"/>
                </a:solidFill>
              </a:rPr>
              <a:t>to be at QE Expert level?”</a:t>
            </a:r>
            <a:endParaRPr lang="en-US" altLang="en-US" sz="1600" b="1" dirty="0">
              <a:solidFill>
                <a:srgbClr val="53565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3639" y="1409790"/>
            <a:ext cx="4565560" cy="1161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Strong knowledge on One or more test automation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Strong knowledge on application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Learn Developing and maintaining frameworks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3" y="2746660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“Role 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9006" y="3086100"/>
            <a:ext cx="4712594" cy="1657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Test Pyramid / Strategy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Tool selections and Automation framework development &amp; Setups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Continuous automation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Integrating test automation with CI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Define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Mentoring and coaching foundational and practitioner QEs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92140"/>
              </p:ext>
            </p:extLst>
          </p:nvPr>
        </p:nvGraphicFramePr>
        <p:xfrm>
          <a:off x="299434" y="3771900"/>
          <a:ext cx="350520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PBM 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- Scrum </a:t>
            </a:r>
            <a:r>
              <a:rPr lang="en-US" dirty="0" smtClean="0"/>
              <a:t>Master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62319"/>
              </p:ext>
            </p:extLst>
          </p:nvPr>
        </p:nvGraphicFramePr>
        <p:xfrm>
          <a:off x="304800" y="648244"/>
          <a:ext cx="3505200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Agile Framework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Scrum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Kanban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XP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Lean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30144"/>
              </p:ext>
            </p:extLst>
          </p:nvPr>
        </p:nvGraphicFramePr>
        <p:xfrm>
          <a:off x="309826" y="1276140"/>
          <a:ext cx="350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184617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baseline="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 Agile tool for end to end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Impactful Communication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Scrum Master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Acceptance Test Driven Development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91054"/>
              </p:ext>
            </p:extLst>
          </p:nvPr>
        </p:nvGraphicFramePr>
        <p:xfrm>
          <a:off x="309825" y="3633233"/>
          <a:ext cx="350520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E2E Knowledge of Functional Areas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101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HDP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Formulary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Rxclaim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3" y="696514"/>
            <a:ext cx="45652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“Role Expectations </a:t>
            </a:r>
            <a:r>
              <a:rPr lang="en-US" altLang="en-US" sz="1600" b="1" dirty="0">
                <a:solidFill>
                  <a:srgbClr val="53565A"/>
                </a:solidFill>
              </a:rPr>
              <a:t>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0839" y="1047339"/>
            <a:ext cx="4349264" cy="24194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Agile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 early in lifecycle. PI Planning, Story writing, Acceptance criteria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Basic knowledge of software development processes and procedures to understand his team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Help team or individual to clarify goals and actions to achieve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remove the impediments for the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Arranged daily stand-up meetings, facilitate meetings, schedule meetings, demo and decision-making processes in order to ensure quick inspection and proper use of adaptation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Helps product owner to make the product backlogs in good shape and make them ready for the next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0604"/>
              </p:ext>
            </p:extLst>
          </p:nvPr>
        </p:nvGraphicFramePr>
        <p:xfrm>
          <a:off x="312340" y="2442843"/>
          <a:ext cx="35052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140169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Proactive Communication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Presentation Skill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Risk</a:t>
                      </a:r>
                      <a:r>
                        <a:rPr lang="en-US" sz="900" baseline="0" dirty="0" smtClean="0"/>
                        <a:t> and Issue management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 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Analytical and problem-solving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Defect management Tracking</a:t>
                      </a: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Agile</a:t>
                      </a:r>
                      <a:r>
                        <a:rPr lang="en-US" sz="900" baseline="0" dirty="0" smtClean="0"/>
                        <a:t> Metrics(Burndown , EVC etc.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65873"/>
              </p:ext>
            </p:extLst>
          </p:nvPr>
        </p:nvGraphicFramePr>
        <p:xfrm>
          <a:off x="296428" y="4262231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Certifications( Good to</a:t>
                      </a:r>
                      <a:r>
                        <a:rPr lang="en-US" sz="900" baseline="0" dirty="0" smtClean="0"/>
                        <a:t> Have)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PSM/CSM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26867"/>
              </p:ext>
            </p:extLst>
          </p:nvPr>
        </p:nvGraphicFramePr>
        <p:xfrm>
          <a:off x="308150" y="2257054"/>
          <a:ext cx="3505200" cy="205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Expert</a:t>
                      </a:r>
                      <a:r>
                        <a:rPr lang="en-US" sz="900" baseline="0" dirty="0" smtClean="0"/>
                        <a:t> in Agile concepts and their execution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5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Product Owner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24100"/>
              </p:ext>
            </p:extLst>
          </p:nvPr>
        </p:nvGraphicFramePr>
        <p:xfrm>
          <a:off x="324897" y="567317"/>
          <a:ext cx="3505200" cy="617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Agile Framework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Scrum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Kanban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XP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Lean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34252"/>
              </p:ext>
            </p:extLst>
          </p:nvPr>
        </p:nvGraphicFramePr>
        <p:xfrm>
          <a:off x="324901" y="1177880"/>
          <a:ext cx="3505200" cy="617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baseline="0" dirty="0" smtClean="0"/>
                        <a:t>Trainings</a:t>
                      </a:r>
                      <a:endParaRPr lang="en-US" sz="900" baseline="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CA Agile tool for end to end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Impactful Communication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3880"/>
              </p:ext>
            </p:extLst>
          </p:nvPr>
        </p:nvGraphicFramePr>
        <p:xfrm>
          <a:off x="334112" y="3474343"/>
          <a:ext cx="3505200" cy="617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Application knowledge and overall Architecture</a:t>
                      </a: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E2E knowledge of Business scope and Product lifecycle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24369" y="706650"/>
            <a:ext cx="48064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“Role Expectations </a:t>
            </a:r>
            <a:r>
              <a:rPr lang="en-US" altLang="en-US" sz="1600" b="1" dirty="0">
                <a:solidFill>
                  <a:srgbClr val="53565A"/>
                </a:solidFill>
              </a:rPr>
              <a:t>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0163" y="1177880"/>
            <a:ext cx="4640666" cy="15854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Agile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 early in lifecycle. PI Planning, Story writing, Acceptance criteria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Basic knowledge of software development processes and procedures to understand his team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the business, the customer, and the technical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Define the business vision for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Communicate and promote the business vision to all interested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Monitor progress of the project in line with the business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61943"/>
              </p:ext>
            </p:extLst>
          </p:nvPr>
        </p:nvGraphicFramePr>
        <p:xfrm>
          <a:off x="336624" y="2692958"/>
          <a:ext cx="3505200" cy="754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Other/Business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Communication/Presentation skills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Prioritization</a:t>
                      </a:r>
                      <a:r>
                        <a:rPr lang="en-US" sz="900" baseline="0" dirty="0" smtClean="0"/>
                        <a:t> Skills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Risk</a:t>
                      </a:r>
                      <a:r>
                        <a:rPr lang="en-US" sz="900" baseline="0" dirty="0" smtClean="0"/>
                        <a:t> and Issue management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10866"/>
              </p:ext>
            </p:extLst>
          </p:nvPr>
        </p:nvGraphicFramePr>
        <p:xfrm>
          <a:off x="310665" y="4039437"/>
          <a:ext cx="3505200" cy="47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66533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Certification ( Good to Have)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CSM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CSPO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36383"/>
              </p:ext>
            </p:extLst>
          </p:nvPr>
        </p:nvGraphicFramePr>
        <p:xfrm>
          <a:off x="331596" y="1812597"/>
          <a:ext cx="35052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Agile Techniques and 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Continuous Integration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ATDD/TDD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Good grasp of the key technical pieces 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SDLC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248" y="0"/>
            <a:ext cx="8229600" cy="371475"/>
          </a:xfrm>
        </p:spPr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Engineering Manager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82157"/>
              </p:ext>
            </p:extLst>
          </p:nvPr>
        </p:nvGraphicFramePr>
        <p:xfrm>
          <a:off x="323305" y="494668"/>
          <a:ext cx="3505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Understand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technical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landscape stack and current technologies available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70757"/>
              </p:ext>
            </p:extLst>
          </p:nvPr>
        </p:nvGraphicFramePr>
        <p:xfrm>
          <a:off x="341478" y="2081454"/>
          <a:ext cx="3505200" cy="1277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SDLC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483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ATDD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TDD/BDD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Application over all architecture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Integration approach followed for up-stream and down-stream applications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2" y="599711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“Role Expectations </a:t>
            </a:r>
            <a:r>
              <a:rPr lang="en-US" altLang="en-US" sz="1600" b="1" dirty="0">
                <a:solidFill>
                  <a:srgbClr val="53565A"/>
                </a:solidFill>
              </a:rPr>
              <a:t>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30439" y="1083966"/>
            <a:ext cx="4712594" cy="40595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K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nowledge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of software development processes and procedures to understand his team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  <a:cs typeface="Arial" pitchFamily="34" charset="0"/>
              </a:rPr>
              <a:t>Manage multiple scrum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Communicating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with senior management and the project governance authorities </a:t>
            </a:r>
            <a:endParaRPr lang="en-US" sz="1100" i="1" dirty="0" smtClean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Monitoring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progress against the baselined project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Get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engaged in feature walkthrough, grooming, capacity planning, story sizing, scoping,  sprint demo, rally reporting (burndown charts,)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Participate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in PLM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activities</a:t>
            </a: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Should come up with migration approach and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suggestions“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Should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own end-to-end delivery for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1 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Communicate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Sprint Planning, Release Planning, Risks effectively to stake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Facilitates and guides the work of all of the Sprint commitment and Features delivery. Provides technical and domain specific support to team. Helps team in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spotting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challenges early and re-plan OR re-prioritization.</a:t>
            </a:r>
          </a:p>
          <a:p>
            <a:r>
              <a:rPr lang="en-US" sz="1100" b="1" dirty="0">
                <a:solidFill>
                  <a:srgbClr val="E87722">
                    <a:lumMod val="75000"/>
                  </a:srgbClr>
                </a:solidFill>
              </a:rPr>
              <a:t> </a:t>
            </a:r>
            <a:r>
              <a:rPr lang="en-US" sz="1100" b="1" dirty="0" smtClean="0">
                <a:solidFill>
                  <a:srgbClr val="E87722">
                    <a:lumMod val="75000"/>
                  </a:srgbClr>
                </a:solidFill>
                <a:latin typeface="Calibri" panose="020F0502020204030204" pitchFamily="34" charset="0"/>
              </a:rPr>
              <a:t>Nice </a:t>
            </a:r>
            <a:r>
              <a:rPr lang="en-US" sz="1100" b="1" dirty="0">
                <a:solidFill>
                  <a:srgbClr val="E87722">
                    <a:lumMod val="75000"/>
                  </a:srgbClr>
                </a:solidFill>
                <a:latin typeface="Calibri" panose="020F0502020204030204" pitchFamily="34" charset="0"/>
              </a:rPr>
              <a:t>To Have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3565A"/>
                </a:solidFill>
                <a:latin typeface="Calibri" panose="020F0502020204030204" pitchFamily="34" charset="0"/>
              </a:rPr>
              <a:t>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Participate in design, architecture review and come-up with at least one suggestion in following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 Performance optimization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 Down stream and up-stream integrations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 Minimizing production outages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15333"/>
              </p:ext>
            </p:extLst>
          </p:nvPr>
        </p:nvGraphicFramePr>
        <p:xfrm>
          <a:off x="351525" y="4175339"/>
          <a:ext cx="3505200" cy="8109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27030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70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Dependent application knowledge and their</a:t>
                      </a:r>
                      <a:r>
                        <a:rPr lang="en-US" sz="900" baseline="0" dirty="0" smtClean="0"/>
                        <a:t> integrations</a:t>
                      </a:r>
                      <a:endParaRPr lang="en-US" sz="900" dirty="0" smtClean="0"/>
                    </a:p>
                  </a:txBody>
                  <a:tcPr marT="34290" marB="34290"/>
                </a:tc>
              </a:tr>
              <a:tr h="270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E2E Knowledge of Functional Areas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06397"/>
              </p:ext>
            </p:extLst>
          </p:nvPr>
        </p:nvGraphicFramePr>
        <p:xfrm>
          <a:off x="331429" y="3243105"/>
          <a:ext cx="35052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Othe</a:t>
                      </a:r>
                      <a:r>
                        <a:rPr lang="en-US" sz="900" baseline="0" dirty="0" smtClean="0"/>
                        <a:t>r </a:t>
                      </a:r>
                      <a:r>
                        <a:rPr lang="en-US" sz="900" dirty="0" smtClean="0"/>
                        <a:t>Skills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Written/Verbal Communication                    Presentation skills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Decision Making and Leadership skills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Knowledge of Project Management</a:t>
                      </a:r>
                      <a:r>
                        <a:rPr lang="en-US" sz="900" baseline="0" dirty="0" smtClean="0"/>
                        <a:t> , Documentation and Process Improvement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39854"/>
              </p:ext>
            </p:extLst>
          </p:nvPr>
        </p:nvGraphicFramePr>
        <p:xfrm>
          <a:off x="333105" y="1002328"/>
          <a:ext cx="3505200" cy="1104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207589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75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Java/J2ee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2607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LOB and Cross LOB Overview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Architecture &amp; Design Patterns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4598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Impactful Communication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Managing Development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Role Mapping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63666A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99648"/>
              </p:ext>
            </p:extLst>
          </p:nvPr>
        </p:nvGraphicFramePr>
        <p:xfrm>
          <a:off x="396946" y="616300"/>
          <a:ext cx="6781800" cy="351874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46171"/>
                <a:gridCol w="3516229"/>
                <a:gridCol w="2819400"/>
              </a:tblGrid>
              <a:tr h="226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sz="12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Role</a:t>
                      </a:r>
                      <a:endParaRPr lang="en-US" sz="12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Target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Role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9000"/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Dev/ QA/ Automation Tester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effectLst/>
                          <a:latin typeface="+mn-lt"/>
                        </a:rPr>
                        <a:t>Engineer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Team Lead/ Dev Lead/ QA Lead/ SA Lead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Tech </a:t>
                      </a:r>
                      <a:r>
                        <a:rPr lang="en-US" sz="105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Lead</a:t>
                      </a:r>
                      <a:endParaRPr lang="en-US" sz="105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US" sz="105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Analyst/ UAT</a:t>
                      </a:r>
                      <a:endParaRPr lang="en-US" sz="1050" b="1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Product </a:t>
                      </a:r>
                      <a:r>
                        <a:rPr lang="en-US" sz="1050" b="1" u="none" strike="noStrike" dirty="0" smtClean="0">
                          <a:effectLst/>
                          <a:latin typeface="+mn-lt"/>
                        </a:rPr>
                        <a:t>Owner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Manager/ SCRUM Master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Master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59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Lead / Project Manager / Program Manager</a:t>
                      </a: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</a:t>
                      </a:r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 / Engineering Manager</a:t>
                      </a:r>
                      <a:endParaRPr lang="en-US" sz="1050" b="1" u="none" strike="noStrike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97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Manager / Project 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Train Engineer (RTE)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Manager </a:t>
                      </a:r>
                      <a:endParaRPr lang="en-US" sz="105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Stream</a:t>
                      </a:r>
                      <a:r>
                        <a:rPr lang="en-US" sz="1050" b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Engineer</a:t>
                      </a:r>
                      <a:endParaRPr lang="en-US" sz="105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91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Portfolio Lead/ Delivery Director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Portfolio Lead</a:t>
                      </a:r>
                      <a:r>
                        <a:rPr lang="en-US" sz="1050" b="1" u="none" strike="noStrike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Delivery </a:t>
                      </a:r>
                      <a:r>
                        <a:rPr lang="en-US" sz="1050" b="1" u="none" strike="noStrike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Architect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Architect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 Architect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 Architect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PMO, Project Sponsor, </a:t>
                      </a:r>
                      <a:r>
                        <a:rPr lang="en-US" sz="105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 Management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Portfolio Management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r>
                        <a:rPr lang="en-US" sz="105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SME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Travellers / Functional SME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UI/UX (Optional)</a:t>
                      </a: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UI/UX (Optional)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Testing Team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</a:t>
                      </a: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(Optional)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 / CD Team / Deployment Team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 (Optional)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Owners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</a:t>
                      </a: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Sponsors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</a:t>
                      </a:r>
                      <a:r>
                        <a:rPr lang="en-US" sz="105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Sponsors</a:t>
                      </a:r>
                      <a:endParaRPr lang="en-US" sz="105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9" marR="7049" marT="70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828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13" y="103879"/>
            <a:ext cx="8229600" cy="371475"/>
          </a:xfrm>
        </p:spPr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Engineer (Foundation)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21763"/>
              </p:ext>
            </p:extLst>
          </p:nvPr>
        </p:nvGraphicFramePr>
        <p:xfrm>
          <a:off x="422031" y="2319972"/>
          <a:ext cx="3486778" cy="205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86778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Basic</a:t>
                      </a:r>
                      <a:r>
                        <a:rPr lang="en-US" sz="900" baseline="0" dirty="0" smtClean="0"/>
                        <a:t> knowledge </a:t>
                      </a:r>
                      <a:r>
                        <a:rPr lang="en-US" sz="900" dirty="0" smtClean="0"/>
                        <a:t>of DevOps Tools and CI-CD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32839"/>
              </p:ext>
            </p:extLst>
          </p:nvPr>
        </p:nvGraphicFramePr>
        <p:xfrm>
          <a:off x="411816" y="918986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 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Knowledge of development language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Understand E2E</a:t>
                      </a:r>
                      <a:r>
                        <a:rPr lang="en-US" sz="900" baseline="0" dirty="0" smtClean="0"/>
                        <a:t> Application functional flow</a:t>
                      </a:r>
                      <a:endParaRPr lang="en-US" sz="900" dirty="0" smtClean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98767"/>
              </p:ext>
            </p:extLst>
          </p:nvPr>
        </p:nvGraphicFramePr>
        <p:xfrm>
          <a:off x="422029" y="1571119"/>
          <a:ext cx="3486043" cy="754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3443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Agile Essentials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process &amp; Test Planning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Agile tool for end to end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64014" y="637949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“Expectations and Hands-on role play”</a:t>
            </a:r>
            <a:endParaRPr lang="en-US" altLang="en-US" sz="1600" b="1" dirty="0">
              <a:solidFill>
                <a:srgbClr val="53565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3426" y="1115367"/>
            <a:ext cx="4256606" cy="33833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Have the ability to build/ test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user story </a:t>
            </a:r>
            <a:endParaRPr lang="en-US" sz="1100" i="1" dirty="0" smtClean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Understand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customer and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Understanding of development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help in testing of product in controlled, real situations before going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18089"/>
              </p:ext>
            </p:extLst>
          </p:nvPr>
        </p:nvGraphicFramePr>
        <p:xfrm>
          <a:off x="411819" y="3151013"/>
          <a:ext cx="3466846" cy="4959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66846"/>
              </a:tblGrid>
              <a:tr h="24797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4797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Basic</a:t>
                      </a:r>
                      <a:r>
                        <a:rPr lang="en-US" sz="900" baseline="0" dirty="0" smtClean="0"/>
                        <a:t> Knowledge of PBM domain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66945"/>
              </p:ext>
            </p:extLst>
          </p:nvPr>
        </p:nvGraphicFramePr>
        <p:xfrm>
          <a:off x="417782" y="2522616"/>
          <a:ext cx="3465172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12572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Communication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Defect management Tracking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35" y="2899806"/>
            <a:ext cx="3490588" cy="175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9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Engineer (Advance)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33456"/>
              </p:ext>
            </p:extLst>
          </p:nvPr>
        </p:nvGraphicFramePr>
        <p:xfrm>
          <a:off x="327784" y="3010235"/>
          <a:ext cx="3496827" cy="205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68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Understand</a:t>
                      </a:r>
                      <a:r>
                        <a:rPr lang="en-US" sz="900" baseline="0" dirty="0" smtClean="0"/>
                        <a:t> and  build solutions using</a:t>
                      </a:r>
                      <a:r>
                        <a:rPr lang="en-US" sz="900" dirty="0" smtClean="0"/>
                        <a:t> Dev Tools and CI-CD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2495"/>
              </p:ext>
            </p:extLst>
          </p:nvPr>
        </p:nvGraphicFramePr>
        <p:xfrm>
          <a:off x="331429" y="555735"/>
          <a:ext cx="35052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 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 of  development language( Services an UI)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</a:t>
                      </a:r>
                      <a:r>
                        <a:rPr lang="en-US" sz="900" baseline="0" dirty="0" smtClean="0"/>
                        <a:t> of Database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APIs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Version Control(SVN,CVS,GIT)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75819" y="616023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0488" y="1135463"/>
            <a:ext cx="3935060" cy="24216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Expertise in development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Understand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application flows – In-depth  knowledge of what is being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Have the ability to design/ build/ test a full vertical slice of a user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story. </a:t>
            </a: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customer and business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Should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involve in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end-to-end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1 PI. </a:t>
            </a: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Able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to help in testing of product in controlled, real situations before going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build Solutions using relevant  CI- CD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tools</a:t>
            </a:r>
            <a:endParaRPr lang="en-US" sz="1400" dirty="0" smtClean="0">
              <a:solidFill>
                <a:srgbClr val="53565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72563"/>
              </p:ext>
            </p:extLst>
          </p:nvPr>
        </p:nvGraphicFramePr>
        <p:xfrm>
          <a:off x="321384" y="4069946"/>
          <a:ext cx="3466846" cy="617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3423"/>
                <a:gridCol w="1733423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E2E Knowledge of Functional flow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20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202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HDP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79409"/>
              </p:ext>
            </p:extLst>
          </p:nvPr>
        </p:nvGraphicFramePr>
        <p:xfrm>
          <a:off x="353197" y="3215473"/>
          <a:ext cx="3455126" cy="88692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7519"/>
                <a:gridCol w="1707607"/>
              </a:tblGrid>
              <a:tr h="237568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1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Written/Verbal Communication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443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Analytical and  problem-solving skills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Defect management Tracking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51144"/>
              </p:ext>
            </p:extLst>
          </p:nvPr>
        </p:nvGraphicFramePr>
        <p:xfrm>
          <a:off x="351690" y="1491428"/>
          <a:ext cx="3461428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0714"/>
                <a:gridCol w="17307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Quality Engineering Processes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Requirements Traceability &amp; Test scenarios / Test suits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Acceptance Test Driven Development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CI/CD tools - Jenkins, XLDeploy, GitHub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Agile tool for end to 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Performance</a:t>
                      </a:r>
                      <a:r>
                        <a:rPr lang="en-US" sz="900" baseline="0" dirty="0" smtClean="0"/>
                        <a:t> Testing tools – Load runner and Jmeter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</a:t>
            </a:r>
            <a:r>
              <a:rPr lang="en-US" dirty="0" smtClean="0"/>
              <a:t>– Engineer (Full Stack Developer)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0727"/>
              </p:ext>
            </p:extLst>
          </p:nvPr>
        </p:nvGraphicFramePr>
        <p:xfrm>
          <a:off x="411981" y="2839413"/>
          <a:ext cx="3526973" cy="342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6973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Expert in building and automate solutions using</a:t>
                      </a:r>
                      <a:r>
                        <a:rPr lang="en-US" sz="900" dirty="0" smtClean="0"/>
                        <a:t> Dev Ops Tools and CI-CD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59463"/>
              </p:ext>
            </p:extLst>
          </p:nvPr>
        </p:nvGraphicFramePr>
        <p:xfrm>
          <a:off x="421865" y="483953"/>
          <a:ext cx="3505200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 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Application</a:t>
                      </a:r>
                      <a:r>
                        <a:rPr lang="en-US" sz="900" baseline="0" dirty="0" smtClean="0"/>
                        <a:t> technology Stack ( technology layers – Services and UI)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Knowledge of Testing Tools and Framework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aseline="0" dirty="0" smtClean="0"/>
                        <a:t>Database and Development language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APIs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Version Control(SVN,CVS,GIT)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75819" y="616023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0488" y="1135463"/>
            <a:ext cx="3935060" cy="25120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application flows – In-depth  knowledge of what is being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Have the ability to design/ build/ test a full vertical slice of a user story (including automated unit and functional/acceptance test).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Understand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customer and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Expertise in development language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and should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be able to provide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technical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help in testing of product in controlled, real situations before going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Should involve in end-to-end 1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PI and take end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to end accountability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for design/build and test</a:t>
            </a: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Able to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build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Solutions using relevant  CI- CD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Participate in the test automation - Execute and Maintain existing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i="1" dirty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50773"/>
              </p:ext>
            </p:extLst>
          </p:nvPr>
        </p:nvGraphicFramePr>
        <p:xfrm>
          <a:off x="421867" y="4049847"/>
          <a:ext cx="3517086" cy="617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8543"/>
                <a:gridCol w="1758543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PBM 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E2E Knowledge of Functional flow and overall</a:t>
                      </a:r>
                      <a:r>
                        <a:rPr lang="en-US" sz="900" baseline="0" dirty="0" smtClean="0"/>
                        <a:t> Architecture</a:t>
                      </a:r>
                      <a:endParaRPr lang="en-US" sz="900" dirty="0" smtClean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20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202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HDP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45765"/>
              </p:ext>
            </p:extLst>
          </p:nvPr>
        </p:nvGraphicFramePr>
        <p:xfrm>
          <a:off x="413486" y="3179812"/>
          <a:ext cx="3525467" cy="85509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83096"/>
                <a:gridCol w="1742371"/>
              </a:tblGrid>
              <a:tr h="1960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012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Written/Verbal Communication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443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Analytical and  problem-solving skills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Defect Management Tracking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05426"/>
              </p:ext>
            </p:extLst>
          </p:nvPr>
        </p:nvGraphicFramePr>
        <p:xfrm>
          <a:off x="412314" y="1742384"/>
          <a:ext cx="35266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3320"/>
                <a:gridCol w="176332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/>
                        <a:t>Quality Engineering Processes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SSMO Process</a:t>
                      </a:r>
                    </a:p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Tools Knowledge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Test Automation Process (Selenium, etc.)</a:t>
                      </a: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Agile tool for end to end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Trainings for Engineer (Full Stack Developer)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3980"/>
              </p:ext>
            </p:extLst>
          </p:nvPr>
        </p:nvGraphicFramePr>
        <p:xfrm>
          <a:off x="1366576" y="857247"/>
          <a:ext cx="6300316" cy="38417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1064"/>
                <a:gridCol w="3809252"/>
              </a:tblGrid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Training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Specific Area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SSMO Processes - Day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SSMO Orientation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Incident Management Process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36016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Warroom process (what is war room, how to open war room, understanding of war room processes, roles and responsibilities)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24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War room notification process &amp; High Priority Incident Notificatio Process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Problem Management Process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Change Management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Tableau Metrics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Health Assessment Dashboard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Offshore restrictions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SSMO Processes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Peak season readiness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Overall testing process &amp; Test Planning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Requirements Traceability &amp; Test scenarios / Test suits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System &amp; Regression testing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UAT testing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 Testing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Acceptance Test Driven Development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Quality Engineering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Test Automation Process (Selenium, etc.)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Basic UNIX commands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Service Now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TWS &amp; Job Monitoring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Enterprise Service Catalogue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24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Understanding of Monitoring tools -  Splunk, HPBSM, New Relic, Dynatrace, etc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Testing tools &amp; frameworks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 testing tool - Laodrunner and Neoload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12005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CA Agile tool for end to end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  <a:tr h="24010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Tools - Day 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Understanding of CI/CD tools - Jenkins, XLDeploy, GitHub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03" marR="6003" marT="600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0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– Tech Lead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08180"/>
              </p:ext>
            </p:extLst>
          </p:nvPr>
        </p:nvGraphicFramePr>
        <p:xfrm>
          <a:off x="321382" y="693914"/>
          <a:ext cx="35052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Application</a:t>
                      </a:r>
                      <a:r>
                        <a:rPr lang="en-US" sz="900" baseline="0" dirty="0" smtClean="0"/>
                        <a:t> technology Stack ( technology layers – Services and UI)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 of source/version Control(SVN,CVS,GIT)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</a:t>
                      </a:r>
                      <a:r>
                        <a:rPr lang="en-US" sz="900" baseline="0" dirty="0" smtClean="0"/>
                        <a:t> of Database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Knowledge of testing tools and framework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55106"/>
              </p:ext>
            </p:extLst>
          </p:nvPr>
        </p:nvGraphicFramePr>
        <p:xfrm>
          <a:off x="331430" y="1871254"/>
          <a:ext cx="3505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Trainings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OSAM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Agile tool for end to end</a:t>
                      </a:r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Performance</a:t>
                      </a:r>
                      <a:r>
                        <a:rPr lang="en-US" sz="900" baseline="0" dirty="0" smtClean="0"/>
                        <a:t> Testing tools – Load runner and Jmeter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Architecture &amp; Design Patterns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Acceptance Test Driven Development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26607" y="693914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 smtClean="0">
                <a:solidFill>
                  <a:srgbClr val="53565A"/>
                </a:solidFill>
              </a:rPr>
              <a:t>“Role Expectations </a:t>
            </a:r>
            <a:r>
              <a:rPr lang="en-US" altLang="en-US" sz="1600" b="1" dirty="0">
                <a:solidFill>
                  <a:srgbClr val="53565A"/>
                </a:solidFill>
              </a:rPr>
              <a:t>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26607" y="1223386"/>
            <a:ext cx="4712594" cy="2876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Define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knowledge of software development processes and procedures to understand his team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Understand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customer and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Expertise in development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Identifying and owning architectural and other technically based risk, escalating to the Project Manager as appropriate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Tech Lead spends 80% of time on engineering activities and 20% on people management.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Contribute to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design and code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Reviews. Should review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at least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10 stories and come up with feedback </a:t>
            </a:r>
            <a:endParaRPr lang="en-US" sz="1100" i="1" dirty="0" smtClean="0">
              <a:solidFill>
                <a:srgbClr val="53565A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Accountable </a:t>
            </a: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for the delivery outcome.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Help team or individual to </a:t>
            </a:r>
            <a:r>
              <a:rPr lang="en-US" sz="1100" i="1" dirty="0" smtClean="0">
                <a:solidFill>
                  <a:srgbClr val="53565A"/>
                </a:solidFill>
                <a:latin typeface="Calibri" panose="020F0502020204030204" pitchFamily="34" charset="0"/>
              </a:rPr>
              <a:t>clarify their technical queries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07247"/>
              </p:ext>
            </p:extLst>
          </p:nvPr>
        </p:nvGraphicFramePr>
        <p:xfrm>
          <a:off x="331430" y="3791117"/>
          <a:ext cx="3505200" cy="6172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10184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Domain 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101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Dependent application knowledge and their integrations</a:t>
                      </a:r>
                    </a:p>
                  </a:txBody>
                  <a:tcPr marT="34290" marB="34290"/>
                </a:tc>
              </a:tr>
              <a:tr h="101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E2E Knowledge of Functional Areas and </a:t>
                      </a:r>
                      <a:r>
                        <a:rPr lang="en-US" sz="900" kern="1200" dirty="0" smtClean="0"/>
                        <a:t>over all architecture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83731"/>
              </p:ext>
            </p:extLst>
          </p:nvPr>
        </p:nvGraphicFramePr>
        <p:xfrm>
          <a:off x="343150" y="3165230"/>
          <a:ext cx="3525463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94"/>
                <a:gridCol w="1742369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Other Skills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Proactive Communication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Analytical and Problem solving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Work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22467"/>
              </p:ext>
            </p:extLst>
          </p:nvPr>
        </p:nvGraphicFramePr>
        <p:xfrm>
          <a:off x="333104" y="2963007"/>
          <a:ext cx="3505200" cy="205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</a:tblGrid>
              <a:tr h="10184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Expert and build solutions using</a:t>
                      </a:r>
                      <a:r>
                        <a:rPr lang="en-US" sz="900" baseline="0" dirty="0" smtClean="0"/>
                        <a:t> dev Ops tools and CI-CD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 </a:t>
            </a:r>
            <a:r>
              <a:rPr lang="en-US" dirty="0" smtClean="0"/>
              <a:t>– Foundation Level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76988"/>
              </p:ext>
            </p:extLst>
          </p:nvPr>
        </p:nvGraphicFramePr>
        <p:xfrm>
          <a:off x="304800" y="946315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Development Language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Java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VBScript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5221"/>
              </p:ext>
            </p:extLst>
          </p:nvPr>
        </p:nvGraphicFramePr>
        <p:xfrm>
          <a:off x="304800" y="1383030"/>
          <a:ext cx="3505200" cy="12001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Test Automation Tool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Rational Functional Tester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HP UFT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4003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Selenium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Cucumber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Perfecto / </a:t>
                      </a:r>
                      <a:r>
                        <a:rPr lang="en-US" sz="900" dirty="0" err="1" smtClean="0"/>
                        <a:t>Appium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SOAP UI / API Test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Cyara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Ab-initio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75169"/>
              </p:ext>
            </p:extLst>
          </p:nvPr>
        </p:nvGraphicFramePr>
        <p:xfrm>
          <a:off x="304800" y="2630671"/>
          <a:ext cx="3505200" cy="6172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ALM Tools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HP ALM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Rational CLM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CA Agile</a:t>
                      </a:r>
                      <a:r>
                        <a:rPr lang="en-US" sz="900" baseline="0" dirty="0" smtClean="0"/>
                        <a:t> Central / Rally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60689"/>
              </p:ext>
            </p:extLst>
          </p:nvPr>
        </p:nvGraphicFramePr>
        <p:xfrm>
          <a:off x="304800" y="3268980"/>
          <a:ext cx="3505200" cy="617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QA 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OATS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Risk</a:t>
                      </a:r>
                      <a:r>
                        <a:rPr lang="en-US" sz="900" baseline="0" dirty="0" smtClean="0"/>
                        <a:t> based Testing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OSAM – </a:t>
                      </a:r>
                      <a:r>
                        <a:rPr lang="en-US" sz="900" baseline="0" dirty="0" smtClean="0"/>
                        <a:t>Mandatory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92723"/>
              </p:ext>
            </p:extLst>
          </p:nvPr>
        </p:nvGraphicFramePr>
        <p:xfrm>
          <a:off x="304800" y="3920490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PBM 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101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HDP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Formulary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Rxclaim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Clinical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189" y="628650"/>
            <a:ext cx="3505200" cy="400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US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1" y="835043"/>
            <a:ext cx="4343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“What do I need </a:t>
            </a:r>
            <a:r>
              <a:rPr lang="en-US" altLang="en-US" sz="1600" b="1" dirty="0" smtClean="0">
                <a:solidFill>
                  <a:srgbClr val="53565A"/>
                </a:solidFill>
              </a:rPr>
              <a:t>to be at QE Foundation level?”</a:t>
            </a:r>
            <a:endParaRPr lang="en-US" altLang="en-US" sz="1600" b="1" dirty="0">
              <a:solidFill>
                <a:srgbClr val="53565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3639" y="1543050"/>
            <a:ext cx="4419600" cy="685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Have knowledge on one of topics from each areas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1" y="2439331"/>
            <a:ext cx="48768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“Role 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4804" y="2971800"/>
            <a:ext cx="4876799" cy="1657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 early in development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Agile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application flows – In-depth  knowledge of what is being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Participate in the test automation - Execute and Maintain existing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Develop simple automation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and identify test data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 – Practitioner Level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39018"/>
              </p:ext>
            </p:extLst>
          </p:nvPr>
        </p:nvGraphicFramePr>
        <p:xfrm>
          <a:off x="304800" y="1003465"/>
          <a:ext cx="35052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Development Language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i="1" dirty="0" smtClean="0">
                          <a:solidFill>
                            <a:srgbClr val="0070C0"/>
                          </a:solidFill>
                        </a:rPr>
                        <a:t>Apply development</a:t>
                      </a:r>
                      <a:r>
                        <a:rPr lang="en-US" sz="900" i="1" baseline="0" dirty="0" smtClean="0">
                          <a:solidFill>
                            <a:srgbClr val="0070C0"/>
                          </a:solidFill>
                        </a:rPr>
                        <a:t> language learnings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42460"/>
              </p:ext>
            </p:extLst>
          </p:nvPr>
        </p:nvGraphicFramePr>
        <p:xfrm>
          <a:off x="304800" y="1440180"/>
          <a:ext cx="3505200" cy="10629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Continuous Automation Tool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Apply  Test Tool Learnings</a:t>
                      </a:r>
                      <a:endParaRPr lang="en-US" sz="900" i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4003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Maven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NG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Jenkins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Virtualization/ Dockers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Cucumber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LeanFT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08339"/>
              </p:ext>
            </p:extLst>
          </p:nvPr>
        </p:nvGraphicFramePr>
        <p:xfrm>
          <a:off x="281189" y="2496875"/>
          <a:ext cx="3505200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r>
                        <a:rPr lang="en-US" sz="900" baseline="0" dirty="0" smtClean="0"/>
                        <a:t> Stack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Application</a:t>
                      </a:r>
                      <a:r>
                        <a:rPr lang="en-US" sz="900" baseline="0" dirty="0" smtClean="0"/>
                        <a:t> technology Stack ( technology layers)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APIs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Jobs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13988"/>
              </p:ext>
            </p:extLst>
          </p:nvPr>
        </p:nvGraphicFramePr>
        <p:xfrm>
          <a:off x="251138" y="3143250"/>
          <a:ext cx="3505200" cy="617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Processes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ATDD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BDD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Agile Metrics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189" y="628650"/>
            <a:ext cx="3505200" cy="400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solidFill>
                  <a:srgbClr val="53565A"/>
                </a:solidFill>
                <a:cs typeface="Arial" pitchFamily="34" charset="0"/>
              </a:rPr>
              <a:t>QE - Practitioner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114801" y="835043"/>
            <a:ext cx="4343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“What do I need </a:t>
            </a:r>
            <a:r>
              <a:rPr lang="en-US" altLang="en-US" sz="1600" b="1" dirty="0" smtClean="0">
                <a:solidFill>
                  <a:srgbClr val="53565A"/>
                </a:solidFill>
              </a:rPr>
              <a:t>to be at QE Practitioner level?”</a:t>
            </a:r>
            <a:endParaRPr lang="en-US" altLang="en-US" sz="1600" b="1" dirty="0">
              <a:solidFill>
                <a:srgbClr val="53565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3639" y="1409790"/>
            <a:ext cx="4419600" cy="1161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On the job and class room learnings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Apply Foundational level learnings - complete 2 test automation development project (~100 test scripts)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Learn application 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Learn continuous automation tools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14803" y="2781116"/>
            <a:ext cx="4724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9A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Arial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1600" b="1" dirty="0">
                <a:solidFill>
                  <a:srgbClr val="53565A"/>
                </a:solidFill>
              </a:rPr>
              <a:t>“Role Expectations and Hands-on role play”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9006" y="3120556"/>
            <a:ext cx="4712594" cy="1657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Work in agile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Engage early in lifecycle. PI Planning, Story writing, Acceptance criteria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Understand complex application flows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Pair working – Dev and QE to develop In-sprint and continuous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53565A"/>
                </a:solidFill>
                <a:latin typeface="Calibri" panose="020F0502020204030204" pitchFamily="34" charset="0"/>
              </a:rPr>
              <a:t>Basic debugging – application log analysis, job runs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53565A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71492"/>
              </p:ext>
            </p:extLst>
          </p:nvPr>
        </p:nvGraphicFramePr>
        <p:xfrm>
          <a:off x="274750" y="3771900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205740">
                <a:tc gridSpan="2">
                  <a:txBody>
                    <a:bodyPr/>
                    <a:lstStyle/>
                    <a:p>
                      <a:r>
                        <a:rPr lang="en-US" sz="900" dirty="0" smtClean="0"/>
                        <a:t>PBM Domain</a:t>
                      </a:r>
                      <a:endParaRPr lang="en-US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PBM 202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E2E</a:t>
                      </a:r>
                      <a:r>
                        <a:rPr lang="en-US" sz="900" baseline="0" dirty="0" smtClean="0"/>
                        <a:t> functional flows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8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ptum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PTUM_2010_Full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PTUM_2010_Full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252A7366152C4E83D30A44807C4006" ma:contentTypeVersion="2" ma:contentTypeDescription="Create a new document." ma:contentTypeScope="" ma:versionID="d608661aa7cca4324d79ce125b0af1d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58c86b0e6c784652b4b3c5a27d438c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F8EE870-ED2F-4054-AC05-CA93F3F81A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C94F25-AA8C-45BB-8599-9562FC1A2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9A298-0642-4E30-8F6A-9B01417E980D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70828</TotalTime>
  <Words>1938</Words>
  <Application>Microsoft Office PowerPoint</Application>
  <PresentationFormat>On-screen Show (16:9)</PresentationFormat>
  <Paragraphs>440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Main</vt:lpstr>
      <vt:lpstr>1_Optum</vt:lpstr>
      <vt:lpstr>2_OPTUM_2010_Full</vt:lpstr>
      <vt:lpstr>1_Main</vt:lpstr>
      <vt:lpstr>3_OPTUM_2010_Full</vt:lpstr>
      <vt:lpstr>Engineering Role(s) Map</vt:lpstr>
      <vt:lpstr>Proposed Role Mapping </vt:lpstr>
      <vt:lpstr>What do I need – Engineer (Foundation)</vt:lpstr>
      <vt:lpstr>What do I need – Engineer (Advance)</vt:lpstr>
      <vt:lpstr>What do I need – Engineer (Full Stack Developer)</vt:lpstr>
      <vt:lpstr>Trainings for Engineer (Full Stack Developer)</vt:lpstr>
      <vt:lpstr>What do I need – Tech Lead</vt:lpstr>
      <vt:lpstr>QE – Foundation Level</vt:lpstr>
      <vt:lpstr>QE – Practitioner Level</vt:lpstr>
      <vt:lpstr>QE – Expert Level</vt:lpstr>
      <vt:lpstr>What do I need - Scrum Master</vt:lpstr>
      <vt:lpstr>What do I need – Product Owner</vt:lpstr>
      <vt:lpstr>What do I need – Engineering Manager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with lifestyle image</dc:title>
  <dc:creator>Fink, Jessica L</dc:creator>
  <cp:lastModifiedBy>Anand, Bhawna</cp:lastModifiedBy>
  <cp:revision>548</cp:revision>
  <dcterms:created xsi:type="dcterms:W3CDTF">2013-11-07T21:12:08Z</dcterms:created>
  <dcterms:modified xsi:type="dcterms:W3CDTF">2018-01-23T12:57:59Z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0x010100E1252A7366152C4E83D30A44807C4006</vt:lpwstr>
  </property>
  <property fmtid="{D5CDD505-2E9C-101B-9397-08002B2CF9AE}" pid="3" name="Subject Matter">
    <vt:lpwstr/>
  </property>
  <property fmtid="{D5CDD505-2E9C-101B-9397-08002B2CF9AE}" pid="4" name="PublishingContact">
    <vt:lpwstr>Meents, Benjamin W5136</vt:lpwstr>
  </property>
  <property fmtid="{D5CDD505-2E9C-101B-9397-08002B2CF9AE}" pid="5" name="f73324085d9f4a14b816af10cdb6975d">
    <vt:lpwstr/>
  </property>
  <property fmtid="{D5CDD505-2E9C-101B-9397-08002B2CF9AE}" pid="6" name="CSMeta2010Field">
    <vt:lpwstr>df198a9f-11a6-46da-a6d9-6a5d98abbfdf;2016-06-14 00:34:47;AUTOCLASSIFIED;Subject Matter:2016-06-14 00:34:47|False||AUTOCLASSIFIED|2016-06-14 00:34:47|UNDEFINED;False</vt:lpwstr>
  </property>
</Properties>
</file>