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4" r:id="rId5"/>
    <p:sldMasterId id="2147483733" r:id="rId6"/>
    <p:sldMasterId id="2147483766" r:id="rId7"/>
    <p:sldMasterId id="2147483772" r:id="rId8"/>
    <p:sldMasterId id="2147483790" r:id="rId9"/>
  </p:sldMasterIdLst>
  <p:notesMasterIdLst>
    <p:notesMasterId r:id="rId46"/>
  </p:notesMasterIdLst>
  <p:handoutMasterIdLst>
    <p:handoutMasterId r:id="rId47"/>
  </p:handoutMasterIdLst>
  <p:sldIdLst>
    <p:sldId id="403" r:id="rId10"/>
    <p:sldId id="535" r:id="rId11"/>
    <p:sldId id="601" r:id="rId12"/>
    <p:sldId id="602" r:id="rId13"/>
    <p:sldId id="571" r:id="rId14"/>
    <p:sldId id="603" r:id="rId15"/>
    <p:sldId id="536" r:id="rId16"/>
    <p:sldId id="572" r:id="rId17"/>
    <p:sldId id="538" r:id="rId18"/>
    <p:sldId id="617" r:id="rId19"/>
    <p:sldId id="618" r:id="rId20"/>
    <p:sldId id="619" r:id="rId21"/>
    <p:sldId id="613" r:id="rId22"/>
    <p:sldId id="565" r:id="rId23"/>
    <p:sldId id="600" r:id="rId24"/>
    <p:sldId id="612" r:id="rId25"/>
    <p:sldId id="573" r:id="rId26"/>
    <p:sldId id="634" r:id="rId27"/>
    <p:sldId id="635" r:id="rId28"/>
    <p:sldId id="636" r:id="rId29"/>
    <p:sldId id="623" r:id="rId30"/>
    <p:sldId id="633" r:id="rId31"/>
    <p:sldId id="592" r:id="rId32"/>
    <p:sldId id="593" r:id="rId33"/>
    <p:sldId id="594" r:id="rId34"/>
    <p:sldId id="630" r:id="rId35"/>
    <p:sldId id="631" r:id="rId36"/>
    <p:sldId id="632" r:id="rId37"/>
    <p:sldId id="614" r:id="rId38"/>
    <p:sldId id="637" r:id="rId39"/>
    <p:sldId id="638" r:id="rId40"/>
    <p:sldId id="616" r:id="rId41"/>
    <p:sldId id="561" r:id="rId42"/>
    <p:sldId id="610" r:id="rId43"/>
    <p:sldId id="611" r:id="rId44"/>
    <p:sldId id="606" r:id="rId4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505385-4610-4ECB-ABBF-FEF10193659E}">
          <p14:sldIdLst>
            <p14:sldId id="403"/>
            <p14:sldId id="535"/>
            <p14:sldId id="601"/>
            <p14:sldId id="602"/>
            <p14:sldId id="571"/>
            <p14:sldId id="603"/>
            <p14:sldId id="536"/>
            <p14:sldId id="572"/>
            <p14:sldId id="538"/>
            <p14:sldId id="617"/>
            <p14:sldId id="618"/>
            <p14:sldId id="619"/>
          </p14:sldIdLst>
        </p14:section>
        <p14:section name="DevOps" id="{B0FC6D92-8F67-4CAA-9E7C-2B9F24C230DD}">
          <p14:sldIdLst>
            <p14:sldId id="613"/>
            <p14:sldId id="565"/>
            <p14:sldId id="600"/>
          </p14:sldIdLst>
        </p14:section>
        <p14:section name="Role Map" id="{7F4AAD93-2E42-423F-882F-7B0D9A5E5176}">
          <p14:sldIdLst>
            <p14:sldId id="612"/>
            <p14:sldId id="573"/>
            <p14:sldId id="634"/>
            <p14:sldId id="635"/>
            <p14:sldId id="636"/>
            <p14:sldId id="623"/>
            <p14:sldId id="633"/>
            <p14:sldId id="592"/>
            <p14:sldId id="593"/>
            <p14:sldId id="594"/>
            <p14:sldId id="630"/>
            <p14:sldId id="631"/>
            <p14:sldId id="632"/>
          </p14:sldIdLst>
        </p14:section>
        <p14:section name="Progress Status Updates" id="{CB260302-D00A-4290-8BF0-F022F9F3B87F}">
          <p14:sldIdLst>
            <p14:sldId id="614"/>
            <p14:sldId id="637"/>
            <p14:sldId id="638"/>
            <p14:sldId id="616"/>
            <p14:sldId id="561"/>
            <p14:sldId id="610"/>
            <p14:sldId id="611"/>
          </p14:sldIdLst>
        </p14:section>
        <p14:section name="Appendix" id="{FA5D9C69-9FE8-4FB7-8B29-06661271CEBA}">
          <p14:sldIdLst>
            <p14:sldId id="60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0083"/>
    <a:srgbClr val="83AC00"/>
    <a:srgbClr val="D19000"/>
    <a:srgbClr val="00549F"/>
    <a:srgbClr val="008770"/>
    <a:srgbClr val="739600"/>
    <a:srgbClr val="D45D00"/>
    <a:srgbClr val="B1B3B3"/>
    <a:srgbClr val="A22B38"/>
    <a:srgbClr val="9B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6" autoAdjust="0"/>
    <p:restoredTop sz="88810" autoAdjust="0"/>
  </p:normalViewPr>
  <p:slideViewPr>
    <p:cSldViewPr snapToGrid="0">
      <p:cViewPr>
        <p:scale>
          <a:sx n="100" d="100"/>
          <a:sy n="100" d="100"/>
        </p:scale>
        <p:origin x="-720" y="216"/>
      </p:cViewPr>
      <p:guideLst>
        <p:guide orient="horz" pos="1514"/>
        <p:guide orient="horz" pos="2566"/>
        <p:guide orient="horz" pos="719"/>
        <p:guide orient="horz" pos="335"/>
        <p:guide orient="horz" pos="515"/>
        <p:guide orient="horz" pos="2847"/>
        <p:guide pos="288"/>
        <p:guide pos="5472"/>
        <p:guide pos="3631"/>
        <p:guide pos="30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284"/>
    </p:cViewPr>
  </p:sorterViewPr>
  <p:notesViewPr>
    <p:cSldViewPr snapToGrid="0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5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9E4E3-F7FB-47CD-9C0E-2CEB49CD529B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FEFD0-D57B-4D6A-B2D7-C3EDA058C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70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1AC51-D059-4223-9C88-494598A3634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492AF-BC2A-4188-B06F-754C36A7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0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492AF-BC2A-4188-B06F-754C36A745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76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87B5A-97B7-499B-82B6-184B7B873251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52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492AF-BC2A-4188-B06F-754C36A745C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16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r>
              <a:rPr lang="en-US" baseline="0" dirty="0" smtClean="0"/>
              <a:t>Total number -~ 600 (2/3</a:t>
            </a:r>
            <a:r>
              <a:rPr lang="en-US" baseline="30000" dirty="0" smtClean="0"/>
              <a:t>rd</a:t>
            </a:r>
            <a:r>
              <a:rPr lang="en-US" baseline="0" dirty="0" smtClean="0"/>
              <a:t> Organization) would move to engineering role by end of CY2018 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Out of which 160 resources as part of Independent Scrum Team (Delivery Team + SM)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Release Cycle (per team) – 270++ days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~150 people practicing Agile. Another 450 people on Agile by CY2018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Roles 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3 SMs, 1 PO – Move to 20 SMs (transformation of 10-15 additional SMs) and  X no of </a:t>
            </a:r>
            <a:r>
              <a:rPr lang="en-US" i="1" baseline="0" dirty="0" smtClean="0"/>
              <a:t>proxy </a:t>
            </a:r>
            <a:r>
              <a:rPr lang="en-US" baseline="0" dirty="0" smtClean="0"/>
              <a:t>PO.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Digital, PAS and </a:t>
            </a:r>
            <a:r>
              <a:rPr lang="en-US" baseline="0" dirty="0" err="1" smtClean="0"/>
              <a:t>RxLink</a:t>
            </a:r>
            <a:r>
              <a:rPr lang="en-US" baseline="0" dirty="0" smtClean="0"/>
              <a:t> (+ IRIS????)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492AF-BC2A-4188-B06F-754C36A745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96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63666A"/>
                </a:solidFill>
              </a:rPr>
              <a:t>Success Criterion</a:t>
            </a:r>
            <a:r>
              <a:rPr lang="en-US" dirty="0" smtClean="0">
                <a:solidFill>
                  <a:srgbClr val="63666A"/>
                </a:solidFill>
              </a:rPr>
              <a:t>:  </a:t>
            </a:r>
            <a:r>
              <a:rPr lang="en-US" u="sng" dirty="0" smtClean="0">
                <a:solidFill>
                  <a:srgbClr val="63666A"/>
                </a:solidFill>
              </a:rPr>
              <a:t>Outcome based </a:t>
            </a:r>
            <a:r>
              <a:rPr lang="en-US" dirty="0" smtClean="0">
                <a:solidFill>
                  <a:srgbClr val="63666A"/>
                </a:solidFill>
              </a:rPr>
              <a:t>- ‘Targeted available role is filled’ &amp; overall Competency enrichment </a:t>
            </a:r>
            <a:endParaRPr lang="en-US" sz="1200" dirty="0" smtClean="0">
              <a:solidFill>
                <a:srgbClr val="63666A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4A5147-E0F2-4CED-8E31-BD23151F652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72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87B5A-97B7-499B-82B6-184B7B87325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52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492AF-BC2A-4188-B06F-754C36A745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16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492AF-BC2A-4188-B06F-754C36A745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16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492AF-BC2A-4188-B06F-754C36A745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16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63666A"/>
                </a:solidFill>
              </a:rPr>
              <a:t>Success Criterion</a:t>
            </a:r>
            <a:r>
              <a:rPr lang="en-US" dirty="0" smtClean="0">
                <a:solidFill>
                  <a:srgbClr val="63666A"/>
                </a:solidFill>
              </a:rPr>
              <a:t>:  </a:t>
            </a:r>
            <a:r>
              <a:rPr lang="en-US" u="sng" dirty="0" smtClean="0">
                <a:solidFill>
                  <a:srgbClr val="63666A"/>
                </a:solidFill>
              </a:rPr>
              <a:t>Outcome based </a:t>
            </a:r>
            <a:r>
              <a:rPr lang="en-US" dirty="0" smtClean="0">
                <a:solidFill>
                  <a:srgbClr val="63666A"/>
                </a:solidFill>
              </a:rPr>
              <a:t>- ‘Targeted available role is filled’ &amp; overall Competency enrichment </a:t>
            </a:r>
            <a:endParaRPr lang="en-US" sz="1200" dirty="0" smtClean="0">
              <a:solidFill>
                <a:srgbClr val="63666A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4A5147-E0F2-4CED-8E31-BD23151F6521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72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492AF-BC2A-4188-B06F-754C36A745C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8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7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7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PTUM_®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7" y="327922"/>
            <a:ext cx="1244599" cy="3911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512" y="4617797"/>
            <a:ext cx="7772400" cy="26154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209" y="4835417"/>
            <a:ext cx="7772400" cy="409575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4428" y="817417"/>
            <a:ext cx="8222372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57200" y="4521200"/>
            <a:ext cx="8229600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746" y="548383"/>
            <a:ext cx="1784054" cy="17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45474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81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5" y="742951"/>
            <a:ext cx="4037013" cy="37838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742951"/>
            <a:ext cx="4038600" cy="37838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3472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08292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4821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58258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37058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96064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46529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14301"/>
            <a:ext cx="2057400" cy="44124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14301"/>
            <a:ext cx="6019800" cy="44124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8662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5" y="171451"/>
            <a:ext cx="2157413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756426"/>
            <a:ext cx="9144000" cy="8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4893" y="4145756"/>
            <a:ext cx="7680325" cy="257175"/>
          </a:xfrm>
        </p:spPr>
        <p:txBody>
          <a:bodyPr/>
          <a:lstStyle>
            <a:lvl1pPr>
              <a:spcAft>
                <a:spcPct val="20000"/>
              </a:spcAft>
              <a:defRPr sz="2000" b="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04893" y="4448175"/>
            <a:ext cx="7680325" cy="410766"/>
          </a:xfrm>
        </p:spPr>
        <p:txBody>
          <a:bodyPr/>
          <a:lstStyle>
            <a:lvl1pPr marL="0" indent="0">
              <a:spcAft>
                <a:spcPct val="0"/>
              </a:spcAft>
              <a:buFontTx/>
              <a:buNone/>
              <a:defRPr sz="1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7588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399" y="1811975"/>
            <a:ext cx="7772400" cy="91748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179" y="2861648"/>
            <a:ext cx="7772400" cy="409575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OPTUM_®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7" y="327922"/>
            <a:ext cx="1244599" cy="391159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64428" y="817417"/>
            <a:ext cx="8222372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4521200"/>
            <a:ext cx="8229600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746" y="548383"/>
            <a:ext cx="1784054" cy="17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88447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6A602-DFF7-4FCE-97A0-AE96FAA9289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48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6A602-DFF7-4FCE-97A0-AE96FAA9289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19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5" y="820344"/>
            <a:ext cx="4037013" cy="38076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820344"/>
            <a:ext cx="4038600" cy="38076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6A602-DFF7-4FCE-97A0-AE96FAA9289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66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6A602-DFF7-4FCE-97A0-AE96FAA9289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27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6A602-DFF7-4FCE-97A0-AE96FAA9289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4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6A602-DFF7-4FCE-97A0-AE96FAA9289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68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6A602-DFF7-4FCE-97A0-AE96FAA9289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48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6A602-DFF7-4FCE-97A0-AE96FAA9289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2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6A602-DFF7-4FCE-97A0-AE96FAA9289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73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14300"/>
            <a:ext cx="2057400" cy="45136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14300"/>
            <a:ext cx="6019800" cy="45136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6A602-DFF7-4FCE-97A0-AE96FAA9289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09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577924" y="845848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014157" y="860063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421883"/>
            <a:ext cx="8229600" cy="3262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695" y="4828702"/>
            <a:ext cx="1784054" cy="17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50105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465287"/>
          </a:xfrm>
          <a:noFill/>
          <a:ln>
            <a:noFill/>
          </a:ln>
        </p:spPr>
        <p:txBody>
          <a:bodyPr/>
          <a:lstStyle>
            <a:lvl1pPr>
              <a:defRPr sz="2400" b="0">
                <a:ln>
                  <a:solidFill>
                    <a:schemeClr val="tx1">
                      <a:lumMod val="50000"/>
                    </a:schemeClr>
                  </a:solidFill>
                </a:ln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57200" y="914400"/>
            <a:ext cx="8229600" cy="36576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tx1">
                    <a:lumMod val="50000"/>
                  </a:schemeClr>
                </a:solidFill>
              </a:defRPr>
            </a:lvl3pPr>
            <a:lvl4pPr>
              <a:buClr>
                <a:schemeClr val="accent1"/>
              </a:buClr>
              <a:defRPr sz="1600">
                <a:solidFill>
                  <a:schemeClr val="tx1">
                    <a:lumMod val="50000"/>
                  </a:schemeClr>
                </a:solidFill>
              </a:defRPr>
            </a:lvl4pPr>
            <a:lvl5pPr>
              <a:buClr>
                <a:schemeClr val="accent1"/>
              </a:buClr>
              <a:defRPr sz="14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43888" y="4855372"/>
            <a:ext cx="455612" cy="225029"/>
          </a:xfrm>
        </p:spPr>
        <p:txBody>
          <a:bodyPr/>
          <a:lstStyle>
            <a:lvl1pPr>
              <a:defRPr>
                <a:solidFill>
                  <a:srgbClr val="63666A"/>
                </a:solidFill>
              </a:defRPr>
            </a:lvl1pPr>
          </a:lstStyle>
          <a:p>
            <a:fld id="{CCD6A602-DFF7-4FCE-97A0-AE96FAA928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0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"/>
          <p:cNvSpPr>
            <a:spLocks noChangeArrowheads="1"/>
          </p:cNvSpPr>
          <p:nvPr/>
        </p:nvSpPr>
        <p:spPr bwMode="auto">
          <a:xfrm>
            <a:off x="5" y="0"/>
            <a:ext cx="4341813" cy="5143500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168275" indent="-168275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b="1" dirty="0">
              <a:solidFill>
                <a:srgbClr val="53565A"/>
              </a:solidFill>
              <a:ea typeface="Geneva" charset="-128"/>
            </a:endParaRP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4379920" y="0"/>
            <a:ext cx="192087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168275" indent="-168275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b="1" dirty="0">
              <a:solidFill>
                <a:srgbClr val="53565A"/>
              </a:solidFill>
              <a:ea typeface="Geneva" charset="-128"/>
            </a:endParaRPr>
          </a:p>
        </p:txBody>
      </p:sp>
      <p:pic>
        <p:nvPicPr>
          <p:cNvPr id="40" name="Picture 39" descr="OPTUM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7" y="4716067"/>
            <a:ext cx="1165225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57200" y="-1"/>
            <a:ext cx="3749040" cy="4694635"/>
          </a:xfrm>
        </p:spPr>
        <p:txBody>
          <a:bodyPr anchor="ctr"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4886331" y="-1"/>
            <a:ext cx="4029075" cy="4694635"/>
          </a:xfrm>
        </p:spPr>
        <p:txBody>
          <a:bodyPr anchor="ctr" anchorCtr="0">
            <a:noAutofit/>
          </a:bodyPr>
          <a:lstStyle>
            <a:lvl1pPr marL="0" indent="0" algn="l">
              <a:spcAft>
                <a:spcPts val="300"/>
              </a:spcAft>
              <a:buNone/>
              <a:defRPr sz="6600" b="0">
                <a:solidFill>
                  <a:srgbClr val="53565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9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4023360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63440" y="857250"/>
            <a:ext cx="4023360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142876"/>
            <a:ext cx="8229600" cy="57745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81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833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523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BLP00390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0" r="10800" b="19501"/>
          <a:stretch>
            <a:fillRect/>
          </a:stretch>
        </p:blipFill>
        <p:spPr bwMode="auto">
          <a:xfrm>
            <a:off x="0" y="926306"/>
            <a:ext cx="9139238" cy="2839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3952876"/>
            <a:ext cx="7772400" cy="409575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2" y="171451"/>
            <a:ext cx="2157413" cy="5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1" descr="Optum_ColorBand-02"/>
          <p:cNvPicPr preferRelativeResize="0"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6424"/>
            <a:ext cx="9144000" cy="8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016000" y="1842326"/>
            <a:ext cx="7772400" cy="862775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194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0" y="3823099"/>
            <a:ext cx="9144000" cy="1320403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1" name="Picture 11" descr="Optum_ColorBand-02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6424"/>
            <a:ext cx="9144000" cy="8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2" y="171451"/>
            <a:ext cx="2157413" cy="5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016000" y="1842326"/>
            <a:ext cx="7772400" cy="862775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016000" y="3952876"/>
            <a:ext cx="7772400" cy="1038225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96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955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03" y="83436"/>
            <a:ext cx="7191574" cy="48658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7907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5448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0" y="4918172"/>
            <a:ext cx="383602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fld id="{B60BF0C9-AFCE-874D-AE94-0ACA6060CCC7}" type="slidenum">
              <a:rPr lang="en-US" sz="900">
                <a:solidFill>
                  <a:srgbClr val="7F7F7F"/>
                </a:solidFill>
                <a:latin typeface="Franklin Gothic Demi" pitchFamily="34" charset="0"/>
              </a:rPr>
              <a:pPr/>
              <a:t>‹#›</a:t>
            </a:fld>
            <a:endParaRPr lang="en-US" sz="900" dirty="0">
              <a:solidFill>
                <a:srgbClr val="7F7F7F"/>
              </a:solidFill>
              <a:latin typeface="Franklin Gothic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719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71450"/>
            <a:ext cx="2157413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6423"/>
            <a:ext cx="9144000" cy="8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2362201" y="4730353"/>
            <a:ext cx="2741613" cy="108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D45D00"/>
              </a:buClr>
              <a:defRPr/>
            </a:pPr>
            <a:endParaRPr lang="en-US" altLang="en-US" sz="1000" b="0" dirty="0" smtClean="0">
              <a:solidFill>
                <a:srgbClr val="63666A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492919"/>
            <a:ext cx="3086100" cy="22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4086225"/>
            <a:ext cx="6096000" cy="257175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343400"/>
            <a:ext cx="4800600" cy="410766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6989681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93379" y="-559676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421883"/>
            <a:ext cx="8229600" cy="3262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695" y="4828702"/>
            <a:ext cx="1784054" cy="17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2562063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1D636-7FE1-4212-8F92-0267F8624229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051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0A3E36-E7B6-4826-AF3F-8F99C1C1D8CD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90069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42950"/>
            <a:ext cx="4037013" cy="37838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742950"/>
            <a:ext cx="4038600" cy="37838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F4F4E-257F-49D1-A19A-16146A0CD56F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978559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2CD3C-4D8E-4BD2-BBA3-9B4779518125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60816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903EC-AC26-46C6-9BFC-9439ACDE83CE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351872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748B0-3583-4C33-9A92-18E68167B052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49746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1776B-74DE-4DB9-A095-D94BD45140FB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81809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D872D-9C42-4C3F-95D0-23A2FA959A45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488582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351C6-87A1-4FFB-8016-B3DEDBDD8B58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220423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14300"/>
            <a:ext cx="2057400" cy="44124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14300"/>
            <a:ext cx="6019800" cy="44124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80EA4-291F-4E8E-8C35-3E1FBD736A81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64338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| orange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750399" y="1811975"/>
            <a:ext cx="7772400" cy="91748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45179" y="2861648"/>
            <a:ext cx="7772400" cy="409575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OPTUM_®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7" y="327922"/>
            <a:ext cx="1244599" cy="391159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64428" y="817417"/>
            <a:ext cx="8222372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4521200"/>
            <a:ext cx="8229600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746" y="548383"/>
            <a:ext cx="1784054" cy="17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29170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ferred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015603"/>
            <a:ext cx="8401050" cy="3594497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8001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5226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4809613"/>
            <a:ext cx="4267200" cy="21958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Arial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51435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2907954"/>
            <a:ext cx="4364412" cy="1345996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890716"/>
            <a:ext cx="4364412" cy="2017242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4429134"/>
            <a:ext cx="1614062" cy="38047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F5FCC-583C-47C6-9953-2F6AD74D46A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69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30520" y="4710940"/>
            <a:ext cx="1463040" cy="26680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9253452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857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665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BLP00390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0" r="10800" b="19501"/>
          <a:stretch>
            <a:fillRect/>
          </a:stretch>
        </p:blipFill>
        <p:spPr bwMode="auto">
          <a:xfrm>
            <a:off x="0" y="926306"/>
            <a:ext cx="9139238" cy="2839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3952876"/>
            <a:ext cx="7772400" cy="409575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2" y="171451"/>
            <a:ext cx="2157413" cy="5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1" descr="Optum_ColorBand-02"/>
          <p:cNvPicPr preferRelativeResize="0"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6424"/>
            <a:ext cx="9144000" cy="8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016000" y="1842326"/>
            <a:ext cx="7772400" cy="862775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1632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0" y="3823099"/>
            <a:ext cx="9144000" cy="1320403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1" name="Picture 11" descr="Optum_ColorBand-02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6424"/>
            <a:ext cx="9144000" cy="8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2" y="171451"/>
            <a:ext cx="2157413" cy="5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016000" y="1842326"/>
            <a:ext cx="7772400" cy="862775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016000" y="3952876"/>
            <a:ext cx="7772400" cy="1038225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26507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912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03" y="83436"/>
            <a:ext cx="7191574" cy="48658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7907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5448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0" y="4918172"/>
            <a:ext cx="383602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fld id="{B60BF0C9-AFCE-874D-AE94-0ACA6060CCC7}" type="slidenum">
              <a:rPr lang="en-US" sz="900">
                <a:solidFill>
                  <a:srgbClr val="7F7F7F"/>
                </a:solidFill>
                <a:latin typeface="Franklin Gothic Demi" pitchFamily="34" charset="0"/>
              </a:rPr>
              <a:pPr/>
              <a:t>‹#›</a:t>
            </a:fld>
            <a:endParaRPr lang="en-US" sz="900" dirty="0">
              <a:solidFill>
                <a:srgbClr val="7F7F7F"/>
              </a:solidFill>
              <a:latin typeface="Franklin Gothic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02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PTUM_®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7" y="327922"/>
            <a:ext cx="1244599" cy="391159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464428" y="817417"/>
            <a:ext cx="8222372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200" y="4521200"/>
            <a:ext cx="8229600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746" y="548383"/>
            <a:ext cx="1784054" cy="17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38885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243320" y="4916559"/>
            <a:ext cx="4900689" cy="226945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dirty="0" smtClean="0">
                <a:solidFill>
                  <a:schemeClr val="bg1">
                    <a:lumMod val="50000"/>
                  </a:schemeClr>
                </a:solidFill>
              </a:rPr>
              <a:t>Confidential property of Optum. Do not distribute or reproduce without express permission from Optum.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 descr="OPTUM_®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7" y="327922"/>
            <a:ext cx="1244599" cy="39115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464428" y="817417"/>
            <a:ext cx="8222372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57200" y="4521200"/>
            <a:ext cx="8229600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746" y="548383"/>
            <a:ext cx="1784054" cy="17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49412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6" y="171451"/>
            <a:ext cx="2157413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6427"/>
            <a:ext cx="9144000" cy="8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2362208" y="4730357"/>
            <a:ext cx="2741613" cy="108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>
              <a:buClr>
                <a:srgbClr val="D45D00"/>
              </a:buClr>
            </a:pPr>
            <a:endParaRPr lang="en-US" sz="1000">
              <a:solidFill>
                <a:srgbClr val="63666A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492919"/>
            <a:ext cx="3086100" cy="22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4086227"/>
            <a:ext cx="6096000" cy="257175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343400"/>
            <a:ext cx="4800600" cy="410766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224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72193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20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36.xml"/><Relationship Id="rId7" Type="http://schemas.openxmlformats.org/officeDocument/2006/relationships/image" Target="../media/image13.jpeg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image" Target="../media/image19.png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image" Target="../media/image18.png"/><Relationship Id="rId2" Type="http://schemas.openxmlformats.org/officeDocument/2006/relationships/slideLayout" Target="../slideLayouts/slideLayout40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56.xml"/><Relationship Id="rId7" Type="http://schemas.openxmlformats.org/officeDocument/2006/relationships/image" Target="../media/image13.jpeg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144413"/>
            <a:ext cx="8229600" cy="28662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229600" y="4607980"/>
            <a:ext cx="457200" cy="15716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E22CD0-11F5-4647-B802-77FC0A9339C4}" type="slidenum">
              <a:rPr lang="en-US" sz="800" b="1" smtClean="0">
                <a:solidFill>
                  <a:schemeClr val="tx1"/>
                </a:solidFill>
              </a:rPr>
              <a:t>‹#›</a:t>
            </a:fld>
            <a:endParaRPr lang="en-US" sz="900" b="1" dirty="0">
              <a:solidFill>
                <a:schemeClr val="tx1"/>
              </a:solidFill>
            </a:endParaRPr>
          </a:p>
        </p:txBody>
      </p:sp>
      <p:pic>
        <p:nvPicPr>
          <p:cNvPr id="14" name="Picture 13" descr="OPTUM_®_RGB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26" y="4611660"/>
            <a:ext cx="1239931" cy="389692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421883"/>
            <a:ext cx="8229600" cy="3262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64428" y="817417"/>
            <a:ext cx="8222372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4428" y="4517350"/>
            <a:ext cx="8222372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695" y="4828702"/>
            <a:ext cx="1784054" cy="17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71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50" r:id="rId3"/>
    <p:sldLayoutId id="2147483661" r:id="rId4"/>
    <p:sldLayoutId id="2147483662" r:id="rId5"/>
    <p:sldLayoutId id="2147483657" r:id="rId6"/>
    <p:sldLayoutId id="2147483659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600"/>
        </a:spcBef>
        <a:spcAft>
          <a:spcPts val="300"/>
        </a:spcAft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71500" indent="-114300" algn="l" defTabSz="914400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57250" indent="-171450" algn="l" defTabSz="914400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28700" indent="-114300" algn="l" defTabSz="914400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Clr>
          <a:schemeClr val="accent1"/>
        </a:buClr>
        <a:buFont typeface="Arial" pitchFamily="34" charset="0"/>
        <a:buChar char="•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13677"/>
            <a:ext cx="1608138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9" y="114302"/>
            <a:ext cx="8226425" cy="458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6" y="742951"/>
            <a:ext cx="8228013" cy="3783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5775" y="4907756"/>
            <a:ext cx="30480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</a:defRPr>
            </a:lvl1pPr>
          </a:lstStyle>
          <a:p>
            <a:fld id="{791FA9B3-F169-4BCA-A020-BFF3A5D2FC3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457200" y="62865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63666A"/>
              </a:solidFill>
            </a:endParaRPr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0" y="4822036"/>
            <a:ext cx="6591300" cy="3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5097463" y="4914900"/>
            <a:ext cx="19050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Propriety and Confidential. Do not distribute.</a:t>
            </a:r>
          </a:p>
        </p:txBody>
      </p:sp>
      <p:pic>
        <p:nvPicPr>
          <p:cNvPr id="1033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4919663"/>
            <a:ext cx="1454150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1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9" y="114302"/>
            <a:ext cx="8226425" cy="45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6" y="820344"/>
            <a:ext cx="8228013" cy="380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4935141"/>
            <a:ext cx="304800" cy="1143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800">
                <a:latin typeface="Arial" pitchFamily="34" charset="0"/>
                <a:ea typeface="Arial Unicode MS" pitchFamily="34" charset="-128"/>
                <a:cs typeface="+mn-cs"/>
              </a:defRPr>
            </a:lvl1pPr>
          </a:lstStyle>
          <a:p>
            <a:fld id="{CCD6A602-DFF7-4FCE-97A0-AE96FAA9289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  <p:sp>
        <p:nvSpPr>
          <p:cNvPr id="1029" name="Line 9"/>
          <p:cNvSpPr>
            <a:spLocks noChangeShapeType="1"/>
          </p:cNvSpPr>
          <p:nvPr/>
        </p:nvSpPr>
        <p:spPr bwMode="auto">
          <a:xfrm>
            <a:off x="457200" y="62865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FontTx/>
              <a:buChar char="•"/>
              <a:defRPr/>
            </a:pPr>
            <a:endParaRPr lang="en-US" sz="2000" dirty="0">
              <a:solidFill>
                <a:srgbClr val="63666A"/>
              </a:solidFill>
              <a:ea typeface="ＭＳ Ｐゴシック" charset="-128"/>
            </a:endParaRPr>
          </a:p>
        </p:txBody>
      </p:sp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6459188" y="4935141"/>
            <a:ext cx="1841850" cy="10772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dirty="0" smtClean="0">
                <a:solidFill>
                  <a:srgbClr val="63666A"/>
                </a:solidFill>
              </a:rPr>
              <a:t>Proprietary and Confidential. Do not distribute.</a:t>
            </a:r>
          </a:p>
        </p:txBody>
      </p:sp>
      <p:pic>
        <p:nvPicPr>
          <p:cNvPr id="1031" name="Picture 16" descr="Optum_RGB_PPT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52400" y="4708925"/>
            <a:ext cx="1189038" cy="279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2" descr="Optum_ColorBand-02"/>
          <p:cNvPicPr preferRelativeResize="0">
            <a:picLocks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84313" y="4856562"/>
            <a:ext cx="7200900" cy="34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600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Arial Unicode MS" pitchFamily="34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Arial Unicode MS" pitchFamily="34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Arial Unicode MS" pitchFamily="34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Arial Unicode MS" pitchFamily="34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168275" indent="-168275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b="1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509588" indent="-227013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795338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139825" indent="-230188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tx1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1420813" indent="-166688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1878013" indent="-166688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335213" indent="-166688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92413" indent="-166688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49613" indent="-166688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ptum-as-logo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6" y="4718869"/>
            <a:ext cx="1110343" cy="3429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42876"/>
            <a:ext cx="82296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857251"/>
            <a:ext cx="8229600" cy="3840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5715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53565A"/>
              </a:solidFill>
              <a:cs typeface="Arial" pitchFamily="34" charset="0"/>
            </a:endParaRPr>
          </a:p>
        </p:txBody>
      </p:sp>
      <p:pic>
        <p:nvPicPr>
          <p:cNvPr id="1030" name="Picture 12" descr="Optum_ColorBand-02"/>
          <p:cNvPicPr preferRelativeResize="0">
            <a:picLocks noChangeArrowheads="1"/>
          </p:cNvPicPr>
          <p:nvPr/>
        </p:nvPicPr>
        <p:blipFill>
          <a:blip r:embed="rId8"/>
          <a:srcRect t="6000"/>
          <a:stretch>
            <a:fillRect/>
          </a:stretch>
        </p:blipFill>
        <p:spPr bwMode="auto">
          <a:xfrm>
            <a:off x="1484313" y="4856561"/>
            <a:ext cx="7200900" cy="34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4800600" y="4929188"/>
            <a:ext cx="3379788" cy="157163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b="0" dirty="0" smtClean="0">
                <a:solidFill>
                  <a:srgbClr val="53565A"/>
                </a:solidFill>
              </a:rPr>
              <a:t>Proprietary and Confidential. Do not distribute.</a:t>
            </a:r>
          </a:p>
          <a:p>
            <a:pPr>
              <a:defRPr/>
            </a:pPr>
            <a:endParaRPr lang="en-US" dirty="0">
              <a:solidFill>
                <a:srgbClr val="53565A">
                  <a:tint val="75000"/>
                </a:srgbClr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178800" y="4929188"/>
            <a:ext cx="457200" cy="157163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1ECF305-E518-42B4-8F9B-31B0E51C9873}" type="slidenum">
              <a:rPr lang="en-US" smtClean="0">
                <a:solidFill>
                  <a:srgbClr val="53565A"/>
                </a:solidFill>
              </a:rPr>
              <a:pPr>
                <a:defRPr/>
              </a:pPr>
              <a:t>‹#›</a:t>
            </a:fld>
            <a:endParaRPr lang="en-US" sz="900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57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ts val="600"/>
        </a:spcAft>
        <a:buClr>
          <a:schemeClr val="accent1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5800" indent="-228600" algn="l" rtl="0" eaLnBrk="0" fontAlgn="base" hangingPunct="0">
        <a:spcBef>
          <a:spcPct val="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3000" indent="-228600" algn="l" rtl="0" eaLnBrk="0" fontAlgn="base" hangingPunct="0">
        <a:spcBef>
          <a:spcPct val="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13673"/>
            <a:ext cx="1608138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14300"/>
            <a:ext cx="8226425" cy="458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42950"/>
            <a:ext cx="8228013" cy="3783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5775" y="4907756"/>
            <a:ext cx="30480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800" b="0">
                <a:solidFill>
                  <a:schemeClr val="tx1"/>
                </a:solidFill>
                <a:ea typeface="Geneva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1BB13A-8932-4419-8629-55CC4C4447CE}" type="slidenum">
              <a:rPr lang="en-US">
                <a:solidFill>
                  <a:srgbClr val="63666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457200" y="62865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FFFFFF"/>
              </a:solidFill>
              <a:ea typeface="Geneva" charset="-128"/>
            </a:endParaRPr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0" y="4822032"/>
            <a:ext cx="6591300" cy="3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5097463" y="4914900"/>
            <a:ext cx="19050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Propriety and Confidential. Do not distribute.</a:t>
            </a:r>
          </a:p>
        </p:txBody>
      </p:sp>
      <p:pic>
        <p:nvPicPr>
          <p:cNvPr id="1033" name="Picture 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4919663"/>
            <a:ext cx="1454150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246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9" r:id="rId14"/>
    <p:sldLayoutId id="2147483796" r:id="rId15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ptum-as-logo.jp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6" y="4718869"/>
            <a:ext cx="1110343" cy="3429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42876"/>
            <a:ext cx="82296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857251"/>
            <a:ext cx="8229600" cy="3840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5715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53565A"/>
              </a:solidFill>
              <a:cs typeface="Arial" pitchFamily="34" charset="0"/>
            </a:endParaRPr>
          </a:p>
        </p:txBody>
      </p:sp>
      <p:pic>
        <p:nvPicPr>
          <p:cNvPr id="1030" name="Picture 12" descr="Optum_ColorBand-02"/>
          <p:cNvPicPr preferRelativeResize="0">
            <a:picLocks noChangeArrowheads="1"/>
          </p:cNvPicPr>
          <p:nvPr/>
        </p:nvPicPr>
        <p:blipFill>
          <a:blip r:embed="rId8"/>
          <a:srcRect t="6000"/>
          <a:stretch>
            <a:fillRect/>
          </a:stretch>
        </p:blipFill>
        <p:spPr bwMode="auto">
          <a:xfrm>
            <a:off x="1484313" y="4856561"/>
            <a:ext cx="7200900" cy="34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4800600" y="4929188"/>
            <a:ext cx="3379788" cy="157163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b="0" dirty="0" smtClean="0">
                <a:solidFill>
                  <a:srgbClr val="53565A"/>
                </a:solidFill>
              </a:rPr>
              <a:t>Proprietary and Confidential. Do not distribute.</a:t>
            </a:r>
          </a:p>
          <a:p>
            <a:pPr>
              <a:defRPr/>
            </a:pPr>
            <a:endParaRPr lang="en-US" dirty="0">
              <a:solidFill>
                <a:srgbClr val="53565A">
                  <a:tint val="75000"/>
                </a:srgbClr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178800" y="4929188"/>
            <a:ext cx="457200" cy="157163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1ECF305-E518-42B4-8F9B-31B0E51C9873}" type="slidenum">
              <a:rPr lang="en-US" smtClean="0">
                <a:solidFill>
                  <a:srgbClr val="53565A"/>
                </a:solidFill>
              </a:rPr>
              <a:pPr>
                <a:defRPr/>
              </a:pPr>
              <a:t>‹#›</a:t>
            </a:fld>
            <a:endParaRPr lang="en-US" sz="900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65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ts val="600"/>
        </a:spcAft>
        <a:buClr>
          <a:schemeClr val="accent1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5800" indent="-228600" algn="l" rtl="0" eaLnBrk="0" fontAlgn="base" hangingPunct="0">
        <a:spcBef>
          <a:spcPct val="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3000" indent="-228600" algn="l" rtl="0" eaLnBrk="0" fontAlgn="base" hangingPunct="0">
        <a:spcBef>
          <a:spcPct val="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374" y="4604014"/>
            <a:ext cx="8169066" cy="425054"/>
          </a:xfrm>
        </p:spPr>
        <p:txBody>
          <a:bodyPr/>
          <a:lstStyle/>
          <a:p>
            <a:r>
              <a:rPr lang="en-US" dirty="0" smtClean="0"/>
              <a:t>15</a:t>
            </a:r>
            <a:r>
              <a:rPr lang="en-US" baseline="30000" dirty="0" smtClean="0"/>
              <a:t>th</a:t>
            </a:r>
            <a:r>
              <a:rPr lang="en-US" dirty="0" smtClean="0"/>
              <a:t> Jan</a:t>
            </a:r>
            <a:endParaRPr lang="en-US" dirty="0"/>
          </a:p>
        </p:txBody>
      </p:sp>
      <p:pic>
        <p:nvPicPr>
          <p:cNvPr id="9" name="Picture 8" title="US_Casual_Meeting_01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7" t="13642" r="9128" b="21952"/>
          <a:stretch/>
        </p:blipFill>
        <p:spPr>
          <a:xfrm>
            <a:off x="457199" y="1152491"/>
            <a:ext cx="8221440" cy="287813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49046" y="1151183"/>
            <a:ext cx="8229601" cy="2878137"/>
          </a:xfrm>
          <a:prstGeom prst="rect">
            <a:avLst/>
          </a:prstGeom>
          <a:gradFill flip="none" rotWithShape="1">
            <a:gsLst>
              <a:gs pos="2000">
                <a:schemeClr val="tx1">
                  <a:lumMod val="47000"/>
                </a:schemeClr>
              </a:gs>
              <a:gs pos="100000">
                <a:schemeClr val="bg1">
                  <a:alpha val="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6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1009" y="2122666"/>
            <a:ext cx="7847635" cy="425054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400" dirty="0" smtClean="0">
                <a:solidFill>
                  <a:schemeClr val="bg1"/>
                </a:solidFill>
              </a:rPr>
              <a:t>OptumRx – Delivery Transformation - 2018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	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575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OptumRx Role Mapping (first cut)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1D636-7FE1-4212-8F92-0267F8624229}" type="slidenum">
              <a:rPr lang="en-US" smtClean="0">
                <a:solidFill>
                  <a:srgbClr val="63666A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63666A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863507"/>
              </p:ext>
            </p:extLst>
          </p:nvPr>
        </p:nvGraphicFramePr>
        <p:xfrm>
          <a:off x="488925" y="952404"/>
          <a:ext cx="5962117" cy="952500"/>
        </p:xfrm>
        <a:graphic>
          <a:graphicData uri="http://schemas.openxmlformats.org/drawingml/2006/table">
            <a:tbl>
              <a:tblPr/>
              <a:tblGrid>
                <a:gridCol w="1852341"/>
                <a:gridCol w="411982"/>
                <a:gridCol w="325351"/>
                <a:gridCol w="337841"/>
                <a:gridCol w="291402"/>
                <a:gridCol w="321547"/>
                <a:gridCol w="381837"/>
                <a:gridCol w="422031"/>
                <a:gridCol w="482321"/>
                <a:gridCol w="113546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Row Labels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SSMO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288" y="2371411"/>
            <a:ext cx="7285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~85% population (SG 24 to SG 26) will map to engineer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~</a:t>
            </a:r>
            <a:r>
              <a:rPr lang="en-US" dirty="0" smtClean="0"/>
              <a:t>70-80% of SG 27 should map to Tech Lead / Functional SME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SG 28 to be mapped to Engineering manager / Scrum Master 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976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– Dan Zerafa (Sample)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1D636-7FE1-4212-8F92-0267F8624229}" type="slidenum">
              <a:rPr lang="en-US" smtClean="0">
                <a:solidFill>
                  <a:srgbClr val="63666A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63666A"/>
              </a:solidFill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8" y="714899"/>
            <a:ext cx="8984975" cy="331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027" y="4079630"/>
            <a:ext cx="1810265" cy="71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0886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Plan – PBM Services - Dan Zerafa (Sample)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1D636-7FE1-4212-8F92-0267F8624229}" type="slidenum">
              <a:rPr lang="en-US" smtClean="0">
                <a:solidFill>
                  <a:srgbClr val="63666A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63666A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259853"/>
              </p:ext>
            </p:extLst>
          </p:nvPr>
        </p:nvGraphicFramePr>
        <p:xfrm>
          <a:off x="584453" y="912629"/>
          <a:ext cx="8013701" cy="1368347"/>
        </p:xfrm>
        <a:graphic>
          <a:graphicData uri="http://schemas.openxmlformats.org/drawingml/2006/table">
            <a:tbl>
              <a:tblPr/>
              <a:tblGrid>
                <a:gridCol w="863258"/>
                <a:gridCol w="1218717"/>
                <a:gridCol w="1285366"/>
                <a:gridCol w="609359"/>
                <a:gridCol w="647443"/>
                <a:gridCol w="828347"/>
                <a:gridCol w="885474"/>
                <a:gridCol w="609359"/>
                <a:gridCol w="457019"/>
                <a:gridCol w="60935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 Roles - No. of resources at OGS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PBM Services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No. of Work groups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</a:rPr>
                        <a:t>No. of Scrum Teams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Engineers (Dev / QA)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Tech Lead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Scrum Master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Eng Mgr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Q4, 2017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Q1, 2018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Q2, 2018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Q3, 2018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Q4, 2018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3675" y="2713055"/>
            <a:ext cx="1705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/>
              <a:t>* Indicative at this time</a:t>
            </a:r>
            <a:endParaRPr lang="en-US" sz="1100" b="1" i="1" dirty="0"/>
          </a:p>
        </p:txBody>
      </p:sp>
      <p:sp>
        <p:nvSpPr>
          <p:cNvPr id="5" name="Oval 4"/>
          <p:cNvSpPr/>
          <p:nvPr/>
        </p:nvSpPr>
        <p:spPr bwMode="auto">
          <a:xfrm>
            <a:off x="6380703" y="1316334"/>
            <a:ext cx="211016" cy="964641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2705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Matt Mosher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3388" y="1975732"/>
            <a:ext cx="4364412" cy="2017242"/>
          </a:xfrm>
        </p:spPr>
        <p:txBody>
          <a:bodyPr/>
          <a:lstStyle/>
          <a:p>
            <a:r>
              <a:rPr lang="en-US" dirty="0" smtClean="0"/>
              <a:t>DevOps</a:t>
            </a:r>
            <a:br>
              <a:rPr lang="en-US" dirty="0" smtClean="0"/>
            </a:br>
            <a:r>
              <a:rPr lang="en-US" dirty="0" smtClean="0"/>
              <a:t>CI &gt; CD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18F5FCC-583C-47C6-9953-2F6AD74D46A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7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/>
          <p:nvPr/>
        </p:nvGrpSpPr>
        <p:grpSpPr>
          <a:xfrm>
            <a:off x="1828800" y="1229414"/>
            <a:ext cx="5334000" cy="1143000"/>
            <a:chOff x="3048000" y="2590800"/>
            <a:chExt cx="2743200" cy="2133601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3048000" y="2590800"/>
              <a:ext cx="2743200" cy="213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53565A"/>
                </a:solidFill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763963" y="2625725"/>
              <a:ext cx="412750" cy="2098675"/>
            </a:xfrm>
            <a:custGeom>
              <a:avLst/>
              <a:gdLst/>
              <a:ahLst/>
              <a:cxnLst>
                <a:cxn ang="0">
                  <a:pos x="515" y="169"/>
                </a:cxn>
                <a:cxn ang="0">
                  <a:pos x="505" y="484"/>
                </a:cxn>
                <a:cxn ang="0">
                  <a:pos x="491" y="771"/>
                </a:cxn>
                <a:cxn ang="0">
                  <a:pos x="476" y="1032"/>
                </a:cxn>
                <a:cxn ang="0">
                  <a:pos x="457" y="1266"/>
                </a:cxn>
                <a:cxn ang="0">
                  <a:pos x="436" y="1478"/>
                </a:cxn>
                <a:cxn ang="0">
                  <a:pos x="414" y="1667"/>
                </a:cxn>
                <a:cxn ang="0">
                  <a:pos x="390" y="1833"/>
                </a:cxn>
                <a:cxn ang="0">
                  <a:pos x="366" y="1980"/>
                </a:cxn>
                <a:cxn ang="0">
                  <a:pos x="340" y="2108"/>
                </a:cxn>
                <a:cxn ang="0">
                  <a:pos x="314" y="2219"/>
                </a:cxn>
                <a:cxn ang="0">
                  <a:pos x="289" y="2312"/>
                </a:cxn>
                <a:cxn ang="0">
                  <a:pos x="263" y="2392"/>
                </a:cxn>
                <a:cxn ang="0">
                  <a:pos x="238" y="2456"/>
                </a:cxn>
                <a:cxn ang="0">
                  <a:pos x="214" y="2510"/>
                </a:cxn>
                <a:cxn ang="0">
                  <a:pos x="191" y="2552"/>
                </a:cxn>
                <a:cxn ang="0">
                  <a:pos x="170" y="2584"/>
                </a:cxn>
                <a:cxn ang="0">
                  <a:pos x="150" y="2607"/>
                </a:cxn>
                <a:cxn ang="0">
                  <a:pos x="132" y="2624"/>
                </a:cxn>
                <a:cxn ang="0">
                  <a:pos x="117" y="2635"/>
                </a:cxn>
                <a:cxn ang="0">
                  <a:pos x="105" y="2641"/>
                </a:cxn>
                <a:cxn ang="0">
                  <a:pos x="95" y="2643"/>
                </a:cxn>
                <a:cxn ang="0">
                  <a:pos x="88" y="2644"/>
                </a:cxn>
                <a:cxn ang="0">
                  <a:pos x="48" y="2517"/>
                </a:cxn>
                <a:cxn ang="0">
                  <a:pos x="21" y="2380"/>
                </a:cxn>
                <a:cxn ang="0">
                  <a:pos x="5" y="2234"/>
                </a:cxn>
                <a:cxn ang="0">
                  <a:pos x="0" y="2083"/>
                </a:cxn>
                <a:cxn ang="0">
                  <a:pos x="4" y="1924"/>
                </a:cxn>
                <a:cxn ang="0">
                  <a:pos x="16" y="1764"/>
                </a:cxn>
                <a:cxn ang="0">
                  <a:pos x="47" y="1519"/>
                </a:cxn>
                <a:cxn ang="0">
                  <a:pos x="75" y="1356"/>
                </a:cxn>
                <a:cxn ang="0">
                  <a:pos x="108" y="1194"/>
                </a:cxn>
                <a:cxn ang="0">
                  <a:pos x="162" y="960"/>
                </a:cxn>
                <a:cxn ang="0">
                  <a:pos x="202" y="811"/>
                </a:cxn>
                <a:cxn ang="0">
                  <a:pos x="242" y="669"/>
                </a:cxn>
                <a:cxn ang="0">
                  <a:pos x="282" y="537"/>
                </a:cxn>
                <a:cxn ang="0">
                  <a:pos x="321" y="416"/>
                </a:cxn>
                <a:cxn ang="0">
                  <a:pos x="356" y="307"/>
                </a:cxn>
                <a:cxn ang="0">
                  <a:pos x="389" y="213"/>
                </a:cxn>
                <a:cxn ang="0">
                  <a:pos x="417" y="133"/>
                </a:cxn>
                <a:cxn ang="0">
                  <a:pos x="440" y="72"/>
                </a:cxn>
                <a:cxn ang="0">
                  <a:pos x="457" y="29"/>
                </a:cxn>
                <a:cxn ang="0">
                  <a:pos x="465" y="7"/>
                </a:cxn>
                <a:cxn ang="0">
                  <a:pos x="520" y="0"/>
                </a:cxn>
              </a:cxnLst>
              <a:rect l="0" t="0" r="r" b="b"/>
              <a:pathLst>
                <a:path w="520" h="2644">
                  <a:moveTo>
                    <a:pt x="520" y="0"/>
                  </a:moveTo>
                  <a:lnTo>
                    <a:pt x="515" y="169"/>
                  </a:lnTo>
                  <a:lnTo>
                    <a:pt x="510" y="330"/>
                  </a:lnTo>
                  <a:lnTo>
                    <a:pt x="505" y="484"/>
                  </a:lnTo>
                  <a:lnTo>
                    <a:pt x="499" y="631"/>
                  </a:lnTo>
                  <a:lnTo>
                    <a:pt x="491" y="771"/>
                  </a:lnTo>
                  <a:lnTo>
                    <a:pt x="484" y="904"/>
                  </a:lnTo>
                  <a:lnTo>
                    <a:pt x="476" y="1032"/>
                  </a:lnTo>
                  <a:lnTo>
                    <a:pt x="466" y="1152"/>
                  </a:lnTo>
                  <a:lnTo>
                    <a:pt x="457" y="1266"/>
                  </a:lnTo>
                  <a:lnTo>
                    <a:pt x="446" y="1375"/>
                  </a:lnTo>
                  <a:lnTo>
                    <a:pt x="436" y="1478"/>
                  </a:lnTo>
                  <a:lnTo>
                    <a:pt x="425" y="1574"/>
                  </a:lnTo>
                  <a:lnTo>
                    <a:pt x="414" y="1667"/>
                  </a:lnTo>
                  <a:lnTo>
                    <a:pt x="402" y="1753"/>
                  </a:lnTo>
                  <a:lnTo>
                    <a:pt x="390" y="1833"/>
                  </a:lnTo>
                  <a:lnTo>
                    <a:pt x="378" y="1909"/>
                  </a:lnTo>
                  <a:lnTo>
                    <a:pt x="366" y="1980"/>
                  </a:lnTo>
                  <a:lnTo>
                    <a:pt x="353" y="2046"/>
                  </a:lnTo>
                  <a:lnTo>
                    <a:pt x="340" y="2108"/>
                  </a:lnTo>
                  <a:lnTo>
                    <a:pt x="328" y="2165"/>
                  </a:lnTo>
                  <a:lnTo>
                    <a:pt x="314" y="2219"/>
                  </a:lnTo>
                  <a:lnTo>
                    <a:pt x="302" y="2267"/>
                  </a:lnTo>
                  <a:lnTo>
                    <a:pt x="289" y="2312"/>
                  </a:lnTo>
                  <a:lnTo>
                    <a:pt x="275" y="2354"/>
                  </a:lnTo>
                  <a:lnTo>
                    <a:pt x="263" y="2392"/>
                  </a:lnTo>
                  <a:lnTo>
                    <a:pt x="250" y="2426"/>
                  </a:lnTo>
                  <a:lnTo>
                    <a:pt x="238" y="2456"/>
                  </a:lnTo>
                  <a:lnTo>
                    <a:pt x="225" y="2485"/>
                  </a:lnTo>
                  <a:lnTo>
                    <a:pt x="214" y="2510"/>
                  </a:lnTo>
                  <a:lnTo>
                    <a:pt x="202" y="2532"/>
                  </a:lnTo>
                  <a:lnTo>
                    <a:pt x="191" y="2552"/>
                  </a:lnTo>
                  <a:lnTo>
                    <a:pt x="180" y="2570"/>
                  </a:lnTo>
                  <a:lnTo>
                    <a:pt x="170" y="2584"/>
                  </a:lnTo>
                  <a:lnTo>
                    <a:pt x="159" y="2597"/>
                  </a:lnTo>
                  <a:lnTo>
                    <a:pt x="150" y="2607"/>
                  </a:lnTo>
                  <a:lnTo>
                    <a:pt x="140" y="2617"/>
                  </a:lnTo>
                  <a:lnTo>
                    <a:pt x="132" y="2624"/>
                  </a:lnTo>
                  <a:lnTo>
                    <a:pt x="125" y="2630"/>
                  </a:lnTo>
                  <a:lnTo>
                    <a:pt x="117" y="2635"/>
                  </a:lnTo>
                  <a:lnTo>
                    <a:pt x="111" y="2639"/>
                  </a:lnTo>
                  <a:lnTo>
                    <a:pt x="105" y="2641"/>
                  </a:lnTo>
                  <a:lnTo>
                    <a:pt x="99" y="2643"/>
                  </a:lnTo>
                  <a:lnTo>
                    <a:pt x="95" y="2643"/>
                  </a:lnTo>
                  <a:lnTo>
                    <a:pt x="92" y="2644"/>
                  </a:lnTo>
                  <a:lnTo>
                    <a:pt x="88" y="2644"/>
                  </a:lnTo>
                  <a:lnTo>
                    <a:pt x="67" y="2582"/>
                  </a:lnTo>
                  <a:lnTo>
                    <a:pt x="48" y="2517"/>
                  </a:lnTo>
                  <a:lnTo>
                    <a:pt x="33" y="2450"/>
                  </a:lnTo>
                  <a:lnTo>
                    <a:pt x="21" y="2380"/>
                  </a:lnTo>
                  <a:lnTo>
                    <a:pt x="11" y="2309"/>
                  </a:lnTo>
                  <a:lnTo>
                    <a:pt x="5" y="2234"/>
                  </a:lnTo>
                  <a:lnTo>
                    <a:pt x="1" y="2159"/>
                  </a:lnTo>
                  <a:lnTo>
                    <a:pt x="0" y="2083"/>
                  </a:lnTo>
                  <a:lnTo>
                    <a:pt x="1" y="2004"/>
                  </a:lnTo>
                  <a:lnTo>
                    <a:pt x="4" y="1924"/>
                  </a:lnTo>
                  <a:lnTo>
                    <a:pt x="8" y="1845"/>
                  </a:lnTo>
                  <a:lnTo>
                    <a:pt x="16" y="1764"/>
                  </a:lnTo>
                  <a:lnTo>
                    <a:pt x="35" y="1601"/>
                  </a:lnTo>
                  <a:lnTo>
                    <a:pt x="47" y="1519"/>
                  </a:lnTo>
                  <a:lnTo>
                    <a:pt x="61" y="1437"/>
                  </a:lnTo>
                  <a:lnTo>
                    <a:pt x="75" y="1356"/>
                  </a:lnTo>
                  <a:lnTo>
                    <a:pt x="91" y="1275"/>
                  </a:lnTo>
                  <a:lnTo>
                    <a:pt x="108" y="1194"/>
                  </a:lnTo>
                  <a:lnTo>
                    <a:pt x="125" y="1115"/>
                  </a:lnTo>
                  <a:lnTo>
                    <a:pt x="162" y="960"/>
                  </a:lnTo>
                  <a:lnTo>
                    <a:pt x="182" y="884"/>
                  </a:lnTo>
                  <a:lnTo>
                    <a:pt x="202" y="811"/>
                  </a:lnTo>
                  <a:lnTo>
                    <a:pt x="222" y="739"/>
                  </a:lnTo>
                  <a:lnTo>
                    <a:pt x="242" y="669"/>
                  </a:lnTo>
                  <a:lnTo>
                    <a:pt x="262" y="602"/>
                  </a:lnTo>
                  <a:lnTo>
                    <a:pt x="282" y="537"/>
                  </a:lnTo>
                  <a:lnTo>
                    <a:pt x="301" y="475"/>
                  </a:lnTo>
                  <a:lnTo>
                    <a:pt x="321" y="416"/>
                  </a:lnTo>
                  <a:lnTo>
                    <a:pt x="338" y="359"/>
                  </a:lnTo>
                  <a:lnTo>
                    <a:pt x="356" y="307"/>
                  </a:lnTo>
                  <a:lnTo>
                    <a:pt x="373" y="258"/>
                  </a:lnTo>
                  <a:lnTo>
                    <a:pt x="389" y="213"/>
                  </a:lnTo>
                  <a:lnTo>
                    <a:pt x="403" y="171"/>
                  </a:lnTo>
                  <a:lnTo>
                    <a:pt x="417" y="133"/>
                  </a:lnTo>
                  <a:lnTo>
                    <a:pt x="429" y="101"/>
                  </a:lnTo>
                  <a:lnTo>
                    <a:pt x="440" y="72"/>
                  </a:lnTo>
                  <a:lnTo>
                    <a:pt x="449" y="48"/>
                  </a:lnTo>
                  <a:lnTo>
                    <a:pt x="457" y="29"/>
                  </a:lnTo>
                  <a:lnTo>
                    <a:pt x="462" y="16"/>
                  </a:lnTo>
                  <a:lnTo>
                    <a:pt x="465" y="7"/>
                  </a:lnTo>
                  <a:lnTo>
                    <a:pt x="466" y="4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rgbClr val="BC5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53565A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048000" y="2624138"/>
              <a:ext cx="1146175" cy="1346200"/>
            </a:xfrm>
            <a:custGeom>
              <a:avLst/>
              <a:gdLst/>
              <a:ahLst/>
              <a:cxnLst>
                <a:cxn ang="0">
                  <a:pos x="1445" y="4"/>
                </a:cxn>
                <a:cxn ang="0">
                  <a:pos x="1443" y="34"/>
                </a:cxn>
                <a:cxn ang="0">
                  <a:pos x="1439" y="91"/>
                </a:cxn>
                <a:cxn ang="0">
                  <a:pos x="1433" y="171"/>
                </a:cxn>
                <a:cxn ang="0">
                  <a:pos x="1423" y="271"/>
                </a:cxn>
                <a:cxn ang="0">
                  <a:pos x="1410" y="387"/>
                </a:cxn>
                <a:cxn ang="0">
                  <a:pos x="1392" y="517"/>
                </a:cxn>
                <a:cxn ang="0">
                  <a:pos x="1369" y="657"/>
                </a:cxn>
                <a:cxn ang="0">
                  <a:pos x="1342" y="801"/>
                </a:cxn>
                <a:cxn ang="0">
                  <a:pos x="1308" y="950"/>
                </a:cxn>
                <a:cxn ang="0">
                  <a:pos x="1246" y="1169"/>
                </a:cxn>
                <a:cxn ang="0">
                  <a:pos x="1195" y="1307"/>
                </a:cxn>
                <a:cxn ang="0">
                  <a:pos x="1137" y="1437"/>
                </a:cxn>
                <a:cxn ang="0">
                  <a:pos x="1070" y="1553"/>
                </a:cxn>
                <a:cxn ang="0">
                  <a:pos x="994" y="1654"/>
                </a:cxn>
                <a:cxn ang="0">
                  <a:pos x="0" y="1656"/>
                </a:cxn>
                <a:cxn ang="0">
                  <a:pos x="7" y="1654"/>
                </a:cxn>
                <a:cxn ang="0">
                  <a:pos x="27" y="1649"/>
                </a:cxn>
                <a:cxn ang="0">
                  <a:pos x="59" y="1638"/>
                </a:cxn>
                <a:cxn ang="0">
                  <a:pos x="101" y="1623"/>
                </a:cxn>
                <a:cxn ang="0">
                  <a:pos x="152" y="1601"/>
                </a:cxn>
                <a:cxn ang="0">
                  <a:pos x="211" y="1570"/>
                </a:cxn>
                <a:cxn ang="0">
                  <a:pos x="276" y="1532"/>
                </a:cxn>
                <a:cxn ang="0">
                  <a:pos x="345" y="1486"/>
                </a:cxn>
                <a:cxn ang="0">
                  <a:pos x="418" y="1430"/>
                </a:cxn>
                <a:cxn ang="0">
                  <a:pos x="493" y="1363"/>
                </a:cxn>
                <a:cxn ang="0">
                  <a:pos x="569" y="1284"/>
                </a:cxn>
                <a:cxn ang="0">
                  <a:pos x="644" y="1193"/>
                </a:cxn>
                <a:cxn ang="0">
                  <a:pos x="717" y="1089"/>
                </a:cxn>
                <a:cxn ang="0">
                  <a:pos x="787" y="971"/>
                </a:cxn>
                <a:cxn ang="0">
                  <a:pos x="851" y="838"/>
                </a:cxn>
                <a:cxn ang="0">
                  <a:pos x="909" y="689"/>
                </a:cxn>
                <a:cxn ang="0">
                  <a:pos x="960" y="524"/>
                </a:cxn>
                <a:cxn ang="0">
                  <a:pos x="1001" y="341"/>
                </a:cxn>
                <a:cxn ang="0">
                  <a:pos x="1033" y="140"/>
                </a:cxn>
                <a:cxn ang="0">
                  <a:pos x="1445" y="0"/>
                </a:cxn>
              </a:cxnLst>
              <a:rect l="0" t="0" r="r" b="b"/>
              <a:pathLst>
                <a:path w="1445" h="1697">
                  <a:moveTo>
                    <a:pt x="1445" y="0"/>
                  </a:moveTo>
                  <a:lnTo>
                    <a:pt x="1445" y="4"/>
                  </a:lnTo>
                  <a:lnTo>
                    <a:pt x="1444" y="16"/>
                  </a:lnTo>
                  <a:lnTo>
                    <a:pt x="1443" y="34"/>
                  </a:lnTo>
                  <a:lnTo>
                    <a:pt x="1441" y="60"/>
                  </a:lnTo>
                  <a:lnTo>
                    <a:pt x="1439" y="91"/>
                  </a:lnTo>
                  <a:lnTo>
                    <a:pt x="1436" y="129"/>
                  </a:lnTo>
                  <a:lnTo>
                    <a:pt x="1433" y="171"/>
                  </a:lnTo>
                  <a:lnTo>
                    <a:pt x="1428" y="219"/>
                  </a:lnTo>
                  <a:lnTo>
                    <a:pt x="1423" y="271"/>
                  </a:lnTo>
                  <a:lnTo>
                    <a:pt x="1416" y="328"/>
                  </a:lnTo>
                  <a:lnTo>
                    <a:pt x="1410" y="387"/>
                  </a:lnTo>
                  <a:lnTo>
                    <a:pt x="1402" y="451"/>
                  </a:lnTo>
                  <a:lnTo>
                    <a:pt x="1392" y="517"/>
                  </a:lnTo>
                  <a:lnTo>
                    <a:pt x="1382" y="587"/>
                  </a:lnTo>
                  <a:lnTo>
                    <a:pt x="1369" y="657"/>
                  </a:lnTo>
                  <a:lnTo>
                    <a:pt x="1357" y="729"/>
                  </a:lnTo>
                  <a:lnTo>
                    <a:pt x="1342" y="801"/>
                  </a:lnTo>
                  <a:lnTo>
                    <a:pt x="1326" y="876"/>
                  </a:lnTo>
                  <a:lnTo>
                    <a:pt x="1308" y="950"/>
                  </a:lnTo>
                  <a:lnTo>
                    <a:pt x="1269" y="1097"/>
                  </a:lnTo>
                  <a:lnTo>
                    <a:pt x="1246" y="1169"/>
                  </a:lnTo>
                  <a:lnTo>
                    <a:pt x="1221" y="1239"/>
                  </a:lnTo>
                  <a:lnTo>
                    <a:pt x="1195" y="1307"/>
                  </a:lnTo>
                  <a:lnTo>
                    <a:pt x="1167" y="1374"/>
                  </a:lnTo>
                  <a:lnTo>
                    <a:pt x="1137" y="1437"/>
                  </a:lnTo>
                  <a:lnTo>
                    <a:pt x="1104" y="1497"/>
                  </a:lnTo>
                  <a:lnTo>
                    <a:pt x="1070" y="1553"/>
                  </a:lnTo>
                  <a:lnTo>
                    <a:pt x="1033" y="1606"/>
                  </a:lnTo>
                  <a:lnTo>
                    <a:pt x="994" y="1654"/>
                  </a:lnTo>
                  <a:lnTo>
                    <a:pt x="953" y="1697"/>
                  </a:lnTo>
                  <a:lnTo>
                    <a:pt x="0" y="1656"/>
                  </a:lnTo>
                  <a:lnTo>
                    <a:pt x="2" y="1656"/>
                  </a:lnTo>
                  <a:lnTo>
                    <a:pt x="7" y="1654"/>
                  </a:lnTo>
                  <a:lnTo>
                    <a:pt x="16" y="1652"/>
                  </a:lnTo>
                  <a:lnTo>
                    <a:pt x="27" y="1649"/>
                  </a:lnTo>
                  <a:lnTo>
                    <a:pt x="42" y="1645"/>
                  </a:lnTo>
                  <a:lnTo>
                    <a:pt x="59" y="1638"/>
                  </a:lnTo>
                  <a:lnTo>
                    <a:pt x="79" y="1631"/>
                  </a:lnTo>
                  <a:lnTo>
                    <a:pt x="101" y="1623"/>
                  </a:lnTo>
                  <a:lnTo>
                    <a:pt x="126" y="1612"/>
                  </a:lnTo>
                  <a:lnTo>
                    <a:pt x="152" y="1601"/>
                  </a:lnTo>
                  <a:lnTo>
                    <a:pt x="180" y="1587"/>
                  </a:lnTo>
                  <a:lnTo>
                    <a:pt x="211" y="1570"/>
                  </a:lnTo>
                  <a:lnTo>
                    <a:pt x="242" y="1552"/>
                  </a:lnTo>
                  <a:lnTo>
                    <a:pt x="276" y="1532"/>
                  </a:lnTo>
                  <a:lnTo>
                    <a:pt x="310" y="1510"/>
                  </a:lnTo>
                  <a:lnTo>
                    <a:pt x="345" y="1486"/>
                  </a:lnTo>
                  <a:lnTo>
                    <a:pt x="381" y="1459"/>
                  </a:lnTo>
                  <a:lnTo>
                    <a:pt x="418" y="1430"/>
                  </a:lnTo>
                  <a:lnTo>
                    <a:pt x="456" y="1397"/>
                  </a:lnTo>
                  <a:lnTo>
                    <a:pt x="493" y="1363"/>
                  </a:lnTo>
                  <a:lnTo>
                    <a:pt x="531" y="1325"/>
                  </a:lnTo>
                  <a:lnTo>
                    <a:pt x="569" y="1284"/>
                  </a:lnTo>
                  <a:lnTo>
                    <a:pt x="607" y="1240"/>
                  </a:lnTo>
                  <a:lnTo>
                    <a:pt x="644" y="1193"/>
                  </a:lnTo>
                  <a:lnTo>
                    <a:pt x="681" y="1143"/>
                  </a:lnTo>
                  <a:lnTo>
                    <a:pt x="717" y="1089"/>
                  </a:lnTo>
                  <a:lnTo>
                    <a:pt x="752" y="1032"/>
                  </a:lnTo>
                  <a:lnTo>
                    <a:pt x="787" y="971"/>
                  </a:lnTo>
                  <a:lnTo>
                    <a:pt x="819" y="906"/>
                  </a:lnTo>
                  <a:lnTo>
                    <a:pt x="851" y="838"/>
                  </a:lnTo>
                  <a:lnTo>
                    <a:pt x="881" y="766"/>
                  </a:lnTo>
                  <a:lnTo>
                    <a:pt x="909" y="689"/>
                  </a:lnTo>
                  <a:lnTo>
                    <a:pt x="935" y="609"/>
                  </a:lnTo>
                  <a:lnTo>
                    <a:pt x="960" y="524"/>
                  </a:lnTo>
                  <a:lnTo>
                    <a:pt x="982" y="435"/>
                  </a:lnTo>
                  <a:lnTo>
                    <a:pt x="1001" y="341"/>
                  </a:lnTo>
                  <a:lnTo>
                    <a:pt x="1019" y="243"/>
                  </a:lnTo>
                  <a:lnTo>
                    <a:pt x="1033" y="140"/>
                  </a:lnTo>
                  <a:lnTo>
                    <a:pt x="1044" y="32"/>
                  </a:lnTo>
                  <a:lnTo>
                    <a:pt x="1445" y="0"/>
                  </a:lnTo>
                  <a:close/>
                </a:path>
              </a:pathLst>
            </a:custGeom>
            <a:solidFill>
              <a:srgbClr val="F268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53565A"/>
                </a:solidFill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662488" y="2625725"/>
              <a:ext cx="411163" cy="2098675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57" y="16"/>
                </a:cxn>
                <a:cxn ang="0">
                  <a:pos x="70" y="48"/>
                </a:cxn>
                <a:cxn ang="0">
                  <a:pos x="89" y="101"/>
                </a:cxn>
                <a:cxn ang="0">
                  <a:pos x="116" y="171"/>
                </a:cxn>
                <a:cxn ang="0">
                  <a:pos x="146" y="258"/>
                </a:cxn>
                <a:cxn ang="0">
                  <a:pos x="181" y="359"/>
                </a:cxn>
                <a:cxn ang="0">
                  <a:pos x="218" y="475"/>
                </a:cxn>
                <a:cxn ang="0">
                  <a:pos x="257" y="602"/>
                </a:cxn>
                <a:cxn ang="0">
                  <a:pos x="298" y="739"/>
                </a:cxn>
                <a:cxn ang="0">
                  <a:pos x="338" y="884"/>
                </a:cxn>
                <a:cxn ang="0">
                  <a:pos x="394" y="1115"/>
                </a:cxn>
                <a:cxn ang="0">
                  <a:pos x="429" y="1275"/>
                </a:cxn>
                <a:cxn ang="0">
                  <a:pos x="459" y="1437"/>
                </a:cxn>
                <a:cxn ang="0">
                  <a:pos x="484" y="1601"/>
                </a:cxn>
                <a:cxn ang="0">
                  <a:pos x="503" y="1764"/>
                </a:cxn>
                <a:cxn ang="0">
                  <a:pos x="516" y="1924"/>
                </a:cxn>
                <a:cxn ang="0">
                  <a:pos x="519" y="2083"/>
                </a:cxn>
                <a:cxn ang="0">
                  <a:pos x="514" y="2234"/>
                </a:cxn>
                <a:cxn ang="0">
                  <a:pos x="498" y="2380"/>
                </a:cxn>
                <a:cxn ang="0">
                  <a:pos x="471" y="2517"/>
                </a:cxn>
                <a:cxn ang="0">
                  <a:pos x="431" y="2644"/>
                </a:cxn>
                <a:cxn ang="0">
                  <a:pos x="424" y="2643"/>
                </a:cxn>
                <a:cxn ang="0">
                  <a:pos x="414" y="2641"/>
                </a:cxn>
                <a:cxn ang="0">
                  <a:pos x="402" y="2635"/>
                </a:cxn>
                <a:cxn ang="0">
                  <a:pos x="387" y="2624"/>
                </a:cxn>
                <a:cxn ang="0">
                  <a:pos x="369" y="2607"/>
                </a:cxn>
                <a:cxn ang="0">
                  <a:pos x="349" y="2584"/>
                </a:cxn>
                <a:cxn ang="0">
                  <a:pos x="328" y="2552"/>
                </a:cxn>
                <a:cxn ang="0">
                  <a:pos x="305" y="2510"/>
                </a:cxn>
                <a:cxn ang="0">
                  <a:pos x="281" y="2456"/>
                </a:cxn>
                <a:cxn ang="0">
                  <a:pos x="256" y="2392"/>
                </a:cxn>
                <a:cxn ang="0">
                  <a:pos x="231" y="2312"/>
                </a:cxn>
                <a:cxn ang="0">
                  <a:pos x="205" y="2219"/>
                </a:cxn>
                <a:cxn ang="0">
                  <a:pos x="179" y="2108"/>
                </a:cxn>
                <a:cxn ang="0">
                  <a:pos x="153" y="1980"/>
                </a:cxn>
                <a:cxn ang="0">
                  <a:pos x="129" y="1833"/>
                </a:cxn>
                <a:cxn ang="0">
                  <a:pos x="105" y="1667"/>
                </a:cxn>
                <a:cxn ang="0">
                  <a:pos x="83" y="1478"/>
                </a:cxn>
                <a:cxn ang="0">
                  <a:pos x="63" y="1266"/>
                </a:cxn>
                <a:cxn ang="0">
                  <a:pos x="44" y="1032"/>
                </a:cxn>
                <a:cxn ang="0">
                  <a:pos x="29" y="771"/>
                </a:cxn>
                <a:cxn ang="0">
                  <a:pos x="15" y="484"/>
                </a:cxn>
                <a:cxn ang="0">
                  <a:pos x="5" y="169"/>
                </a:cxn>
              </a:cxnLst>
              <a:rect l="0" t="0" r="r" b="b"/>
              <a:pathLst>
                <a:path w="519" h="2644">
                  <a:moveTo>
                    <a:pt x="0" y="0"/>
                  </a:moveTo>
                  <a:lnTo>
                    <a:pt x="53" y="4"/>
                  </a:lnTo>
                  <a:lnTo>
                    <a:pt x="54" y="7"/>
                  </a:lnTo>
                  <a:lnTo>
                    <a:pt x="57" y="16"/>
                  </a:lnTo>
                  <a:lnTo>
                    <a:pt x="62" y="29"/>
                  </a:lnTo>
                  <a:lnTo>
                    <a:pt x="70" y="48"/>
                  </a:lnTo>
                  <a:lnTo>
                    <a:pt x="79" y="72"/>
                  </a:lnTo>
                  <a:lnTo>
                    <a:pt x="89" y="101"/>
                  </a:lnTo>
                  <a:lnTo>
                    <a:pt x="102" y="133"/>
                  </a:lnTo>
                  <a:lnTo>
                    <a:pt x="116" y="171"/>
                  </a:lnTo>
                  <a:lnTo>
                    <a:pt x="130" y="213"/>
                  </a:lnTo>
                  <a:lnTo>
                    <a:pt x="146" y="258"/>
                  </a:lnTo>
                  <a:lnTo>
                    <a:pt x="163" y="307"/>
                  </a:lnTo>
                  <a:lnTo>
                    <a:pt x="181" y="359"/>
                  </a:lnTo>
                  <a:lnTo>
                    <a:pt x="199" y="416"/>
                  </a:lnTo>
                  <a:lnTo>
                    <a:pt x="218" y="475"/>
                  </a:lnTo>
                  <a:lnTo>
                    <a:pt x="237" y="537"/>
                  </a:lnTo>
                  <a:lnTo>
                    <a:pt x="257" y="602"/>
                  </a:lnTo>
                  <a:lnTo>
                    <a:pt x="278" y="669"/>
                  </a:lnTo>
                  <a:lnTo>
                    <a:pt x="298" y="739"/>
                  </a:lnTo>
                  <a:lnTo>
                    <a:pt x="318" y="811"/>
                  </a:lnTo>
                  <a:lnTo>
                    <a:pt x="338" y="884"/>
                  </a:lnTo>
                  <a:lnTo>
                    <a:pt x="357" y="960"/>
                  </a:lnTo>
                  <a:lnTo>
                    <a:pt x="394" y="1115"/>
                  </a:lnTo>
                  <a:lnTo>
                    <a:pt x="412" y="1194"/>
                  </a:lnTo>
                  <a:lnTo>
                    <a:pt x="429" y="1275"/>
                  </a:lnTo>
                  <a:lnTo>
                    <a:pt x="445" y="1356"/>
                  </a:lnTo>
                  <a:lnTo>
                    <a:pt x="459" y="1437"/>
                  </a:lnTo>
                  <a:lnTo>
                    <a:pt x="473" y="1519"/>
                  </a:lnTo>
                  <a:lnTo>
                    <a:pt x="484" y="1601"/>
                  </a:lnTo>
                  <a:lnTo>
                    <a:pt x="495" y="1682"/>
                  </a:lnTo>
                  <a:lnTo>
                    <a:pt x="503" y="1764"/>
                  </a:lnTo>
                  <a:lnTo>
                    <a:pt x="511" y="1845"/>
                  </a:lnTo>
                  <a:lnTo>
                    <a:pt x="516" y="1924"/>
                  </a:lnTo>
                  <a:lnTo>
                    <a:pt x="519" y="2004"/>
                  </a:lnTo>
                  <a:lnTo>
                    <a:pt x="519" y="2083"/>
                  </a:lnTo>
                  <a:lnTo>
                    <a:pt x="518" y="2159"/>
                  </a:lnTo>
                  <a:lnTo>
                    <a:pt x="514" y="2234"/>
                  </a:lnTo>
                  <a:lnTo>
                    <a:pt x="507" y="2309"/>
                  </a:lnTo>
                  <a:lnTo>
                    <a:pt x="498" y="2380"/>
                  </a:lnTo>
                  <a:lnTo>
                    <a:pt x="485" y="2450"/>
                  </a:lnTo>
                  <a:lnTo>
                    <a:pt x="471" y="2517"/>
                  </a:lnTo>
                  <a:lnTo>
                    <a:pt x="453" y="2582"/>
                  </a:lnTo>
                  <a:lnTo>
                    <a:pt x="431" y="2644"/>
                  </a:lnTo>
                  <a:lnTo>
                    <a:pt x="427" y="2644"/>
                  </a:lnTo>
                  <a:lnTo>
                    <a:pt x="424" y="2643"/>
                  </a:lnTo>
                  <a:lnTo>
                    <a:pt x="419" y="2643"/>
                  </a:lnTo>
                  <a:lnTo>
                    <a:pt x="414" y="2641"/>
                  </a:lnTo>
                  <a:lnTo>
                    <a:pt x="408" y="2639"/>
                  </a:lnTo>
                  <a:lnTo>
                    <a:pt x="402" y="2635"/>
                  </a:lnTo>
                  <a:lnTo>
                    <a:pt x="394" y="2630"/>
                  </a:lnTo>
                  <a:lnTo>
                    <a:pt x="387" y="2624"/>
                  </a:lnTo>
                  <a:lnTo>
                    <a:pt x="379" y="2617"/>
                  </a:lnTo>
                  <a:lnTo>
                    <a:pt x="369" y="2607"/>
                  </a:lnTo>
                  <a:lnTo>
                    <a:pt x="360" y="2597"/>
                  </a:lnTo>
                  <a:lnTo>
                    <a:pt x="349" y="2584"/>
                  </a:lnTo>
                  <a:lnTo>
                    <a:pt x="339" y="2570"/>
                  </a:lnTo>
                  <a:lnTo>
                    <a:pt x="328" y="2552"/>
                  </a:lnTo>
                  <a:lnTo>
                    <a:pt x="317" y="2532"/>
                  </a:lnTo>
                  <a:lnTo>
                    <a:pt x="305" y="2510"/>
                  </a:lnTo>
                  <a:lnTo>
                    <a:pt x="294" y="2485"/>
                  </a:lnTo>
                  <a:lnTo>
                    <a:pt x="281" y="2456"/>
                  </a:lnTo>
                  <a:lnTo>
                    <a:pt x="269" y="2426"/>
                  </a:lnTo>
                  <a:lnTo>
                    <a:pt x="256" y="2392"/>
                  </a:lnTo>
                  <a:lnTo>
                    <a:pt x="243" y="2354"/>
                  </a:lnTo>
                  <a:lnTo>
                    <a:pt x="231" y="2312"/>
                  </a:lnTo>
                  <a:lnTo>
                    <a:pt x="217" y="2267"/>
                  </a:lnTo>
                  <a:lnTo>
                    <a:pt x="205" y="2219"/>
                  </a:lnTo>
                  <a:lnTo>
                    <a:pt x="192" y="2165"/>
                  </a:lnTo>
                  <a:lnTo>
                    <a:pt x="179" y="2108"/>
                  </a:lnTo>
                  <a:lnTo>
                    <a:pt x="166" y="2046"/>
                  </a:lnTo>
                  <a:lnTo>
                    <a:pt x="153" y="1980"/>
                  </a:lnTo>
                  <a:lnTo>
                    <a:pt x="141" y="1909"/>
                  </a:lnTo>
                  <a:lnTo>
                    <a:pt x="129" y="1833"/>
                  </a:lnTo>
                  <a:lnTo>
                    <a:pt x="117" y="1753"/>
                  </a:lnTo>
                  <a:lnTo>
                    <a:pt x="105" y="1667"/>
                  </a:lnTo>
                  <a:lnTo>
                    <a:pt x="95" y="1574"/>
                  </a:lnTo>
                  <a:lnTo>
                    <a:pt x="83" y="1478"/>
                  </a:lnTo>
                  <a:lnTo>
                    <a:pt x="73" y="1375"/>
                  </a:lnTo>
                  <a:lnTo>
                    <a:pt x="63" y="1266"/>
                  </a:lnTo>
                  <a:lnTo>
                    <a:pt x="54" y="1152"/>
                  </a:lnTo>
                  <a:lnTo>
                    <a:pt x="44" y="1032"/>
                  </a:lnTo>
                  <a:lnTo>
                    <a:pt x="36" y="904"/>
                  </a:lnTo>
                  <a:lnTo>
                    <a:pt x="29" y="771"/>
                  </a:lnTo>
                  <a:lnTo>
                    <a:pt x="21" y="631"/>
                  </a:lnTo>
                  <a:lnTo>
                    <a:pt x="15" y="484"/>
                  </a:lnTo>
                  <a:lnTo>
                    <a:pt x="9" y="330"/>
                  </a:lnTo>
                  <a:lnTo>
                    <a:pt x="5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7F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53565A"/>
                </a:solidFill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645025" y="2624138"/>
              <a:ext cx="1146175" cy="1346200"/>
            </a:xfrm>
            <a:custGeom>
              <a:avLst/>
              <a:gdLst/>
              <a:ahLst/>
              <a:cxnLst>
                <a:cxn ang="0">
                  <a:pos x="401" y="32"/>
                </a:cxn>
                <a:cxn ang="0">
                  <a:pos x="426" y="243"/>
                </a:cxn>
                <a:cxn ang="0">
                  <a:pos x="463" y="435"/>
                </a:cxn>
                <a:cxn ang="0">
                  <a:pos x="510" y="609"/>
                </a:cxn>
                <a:cxn ang="0">
                  <a:pos x="564" y="766"/>
                </a:cxn>
                <a:cxn ang="0">
                  <a:pos x="626" y="906"/>
                </a:cxn>
                <a:cxn ang="0">
                  <a:pos x="693" y="1032"/>
                </a:cxn>
                <a:cxn ang="0">
                  <a:pos x="764" y="1143"/>
                </a:cxn>
                <a:cxn ang="0">
                  <a:pos x="838" y="1240"/>
                </a:cxn>
                <a:cxn ang="0">
                  <a:pos x="914" y="1325"/>
                </a:cxn>
                <a:cxn ang="0">
                  <a:pos x="989" y="1397"/>
                </a:cxn>
                <a:cxn ang="0">
                  <a:pos x="1064" y="1459"/>
                </a:cxn>
                <a:cxn ang="0">
                  <a:pos x="1135" y="1510"/>
                </a:cxn>
                <a:cxn ang="0">
                  <a:pos x="1203" y="1552"/>
                </a:cxn>
                <a:cxn ang="0">
                  <a:pos x="1265" y="1587"/>
                </a:cxn>
                <a:cxn ang="0">
                  <a:pos x="1319" y="1612"/>
                </a:cxn>
                <a:cxn ang="0">
                  <a:pos x="1366" y="1631"/>
                </a:cxn>
                <a:cxn ang="0">
                  <a:pos x="1403" y="1645"/>
                </a:cxn>
                <a:cxn ang="0">
                  <a:pos x="1429" y="1652"/>
                </a:cxn>
                <a:cxn ang="0">
                  <a:pos x="1443" y="1656"/>
                </a:cxn>
                <a:cxn ang="0">
                  <a:pos x="491" y="1697"/>
                </a:cxn>
                <a:cxn ang="0">
                  <a:pos x="411" y="1606"/>
                </a:cxn>
                <a:cxn ang="0">
                  <a:pos x="340" y="1497"/>
                </a:cxn>
                <a:cxn ang="0">
                  <a:pos x="278" y="1374"/>
                </a:cxn>
                <a:cxn ang="0">
                  <a:pos x="224" y="1239"/>
                </a:cxn>
                <a:cxn ang="0">
                  <a:pos x="176" y="1097"/>
                </a:cxn>
                <a:cxn ang="0">
                  <a:pos x="137" y="950"/>
                </a:cxn>
                <a:cxn ang="0">
                  <a:pos x="103" y="801"/>
                </a:cxn>
                <a:cxn ang="0">
                  <a:pos x="76" y="657"/>
                </a:cxn>
                <a:cxn ang="0">
                  <a:pos x="53" y="517"/>
                </a:cxn>
                <a:cxn ang="0">
                  <a:pos x="35" y="387"/>
                </a:cxn>
                <a:cxn ang="0">
                  <a:pos x="22" y="271"/>
                </a:cxn>
                <a:cxn ang="0">
                  <a:pos x="12" y="171"/>
                </a:cxn>
                <a:cxn ang="0">
                  <a:pos x="6" y="91"/>
                </a:cxn>
                <a:cxn ang="0">
                  <a:pos x="2" y="34"/>
                </a:cxn>
                <a:cxn ang="0">
                  <a:pos x="0" y="4"/>
                </a:cxn>
              </a:cxnLst>
              <a:rect l="0" t="0" r="r" b="b"/>
              <a:pathLst>
                <a:path w="1445" h="1697">
                  <a:moveTo>
                    <a:pt x="0" y="0"/>
                  </a:moveTo>
                  <a:lnTo>
                    <a:pt x="401" y="32"/>
                  </a:lnTo>
                  <a:lnTo>
                    <a:pt x="412" y="140"/>
                  </a:lnTo>
                  <a:lnTo>
                    <a:pt x="426" y="243"/>
                  </a:lnTo>
                  <a:lnTo>
                    <a:pt x="444" y="341"/>
                  </a:lnTo>
                  <a:lnTo>
                    <a:pt x="463" y="435"/>
                  </a:lnTo>
                  <a:lnTo>
                    <a:pt x="485" y="524"/>
                  </a:lnTo>
                  <a:lnTo>
                    <a:pt x="510" y="609"/>
                  </a:lnTo>
                  <a:lnTo>
                    <a:pt x="536" y="689"/>
                  </a:lnTo>
                  <a:lnTo>
                    <a:pt x="564" y="766"/>
                  </a:lnTo>
                  <a:lnTo>
                    <a:pt x="594" y="838"/>
                  </a:lnTo>
                  <a:lnTo>
                    <a:pt x="626" y="906"/>
                  </a:lnTo>
                  <a:lnTo>
                    <a:pt x="658" y="971"/>
                  </a:lnTo>
                  <a:lnTo>
                    <a:pt x="693" y="1032"/>
                  </a:lnTo>
                  <a:lnTo>
                    <a:pt x="728" y="1089"/>
                  </a:lnTo>
                  <a:lnTo>
                    <a:pt x="764" y="1143"/>
                  </a:lnTo>
                  <a:lnTo>
                    <a:pt x="801" y="1193"/>
                  </a:lnTo>
                  <a:lnTo>
                    <a:pt x="838" y="1240"/>
                  </a:lnTo>
                  <a:lnTo>
                    <a:pt x="876" y="1284"/>
                  </a:lnTo>
                  <a:lnTo>
                    <a:pt x="914" y="1325"/>
                  </a:lnTo>
                  <a:lnTo>
                    <a:pt x="952" y="1363"/>
                  </a:lnTo>
                  <a:lnTo>
                    <a:pt x="989" y="1397"/>
                  </a:lnTo>
                  <a:lnTo>
                    <a:pt x="1027" y="1430"/>
                  </a:lnTo>
                  <a:lnTo>
                    <a:pt x="1064" y="1459"/>
                  </a:lnTo>
                  <a:lnTo>
                    <a:pt x="1100" y="1486"/>
                  </a:lnTo>
                  <a:lnTo>
                    <a:pt x="1135" y="1510"/>
                  </a:lnTo>
                  <a:lnTo>
                    <a:pt x="1169" y="1532"/>
                  </a:lnTo>
                  <a:lnTo>
                    <a:pt x="1203" y="1552"/>
                  </a:lnTo>
                  <a:lnTo>
                    <a:pt x="1234" y="1570"/>
                  </a:lnTo>
                  <a:lnTo>
                    <a:pt x="1265" y="1587"/>
                  </a:lnTo>
                  <a:lnTo>
                    <a:pt x="1293" y="1601"/>
                  </a:lnTo>
                  <a:lnTo>
                    <a:pt x="1319" y="1612"/>
                  </a:lnTo>
                  <a:lnTo>
                    <a:pt x="1344" y="1623"/>
                  </a:lnTo>
                  <a:lnTo>
                    <a:pt x="1366" y="1631"/>
                  </a:lnTo>
                  <a:lnTo>
                    <a:pt x="1386" y="1638"/>
                  </a:lnTo>
                  <a:lnTo>
                    <a:pt x="1403" y="1645"/>
                  </a:lnTo>
                  <a:lnTo>
                    <a:pt x="1418" y="1649"/>
                  </a:lnTo>
                  <a:lnTo>
                    <a:pt x="1429" y="1652"/>
                  </a:lnTo>
                  <a:lnTo>
                    <a:pt x="1438" y="1654"/>
                  </a:lnTo>
                  <a:lnTo>
                    <a:pt x="1443" y="1656"/>
                  </a:lnTo>
                  <a:lnTo>
                    <a:pt x="1445" y="1656"/>
                  </a:lnTo>
                  <a:lnTo>
                    <a:pt x="491" y="1697"/>
                  </a:lnTo>
                  <a:lnTo>
                    <a:pt x="450" y="1654"/>
                  </a:lnTo>
                  <a:lnTo>
                    <a:pt x="411" y="1606"/>
                  </a:lnTo>
                  <a:lnTo>
                    <a:pt x="374" y="1553"/>
                  </a:lnTo>
                  <a:lnTo>
                    <a:pt x="340" y="1497"/>
                  </a:lnTo>
                  <a:lnTo>
                    <a:pt x="307" y="1437"/>
                  </a:lnTo>
                  <a:lnTo>
                    <a:pt x="278" y="1374"/>
                  </a:lnTo>
                  <a:lnTo>
                    <a:pt x="250" y="1307"/>
                  </a:lnTo>
                  <a:lnTo>
                    <a:pt x="224" y="1239"/>
                  </a:lnTo>
                  <a:lnTo>
                    <a:pt x="199" y="1169"/>
                  </a:lnTo>
                  <a:lnTo>
                    <a:pt x="176" y="1097"/>
                  </a:lnTo>
                  <a:lnTo>
                    <a:pt x="155" y="1023"/>
                  </a:lnTo>
                  <a:lnTo>
                    <a:pt x="137" y="950"/>
                  </a:lnTo>
                  <a:lnTo>
                    <a:pt x="119" y="876"/>
                  </a:lnTo>
                  <a:lnTo>
                    <a:pt x="103" y="801"/>
                  </a:lnTo>
                  <a:lnTo>
                    <a:pt x="88" y="729"/>
                  </a:lnTo>
                  <a:lnTo>
                    <a:pt x="76" y="657"/>
                  </a:lnTo>
                  <a:lnTo>
                    <a:pt x="63" y="587"/>
                  </a:lnTo>
                  <a:lnTo>
                    <a:pt x="53" y="517"/>
                  </a:lnTo>
                  <a:lnTo>
                    <a:pt x="43" y="451"/>
                  </a:lnTo>
                  <a:lnTo>
                    <a:pt x="35" y="387"/>
                  </a:lnTo>
                  <a:lnTo>
                    <a:pt x="28" y="328"/>
                  </a:lnTo>
                  <a:lnTo>
                    <a:pt x="22" y="271"/>
                  </a:lnTo>
                  <a:lnTo>
                    <a:pt x="17" y="219"/>
                  </a:lnTo>
                  <a:lnTo>
                    <a:pt x="12" y="171"/>
                  </a:lnTo>
                  <a:lnTo>
                    <a:pt x="9" y="129"/>
                  </a:lnTo>
                  <a:lnTo>
                    <a:pt x="6" y="91"/>
                  </a:lnTo>
                  <a:lnTo>
                    <a:pt x="4" y="60"/>
                  </a:lnTo>
                  <a:lnTo>
                    <a:pt x="2" y="34"/>
                  </a:lnTo>
                  <a:lnTo>
                    <a:pt x="1" y="16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A2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53565A"/>
                </a:solidFill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013200" y="2595563"/>
              <a:ext cx="784225" cy="1431925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668" y="39"/>
                </a:cxn>
                <a:cxn ang="0">
                  <a:pos x="676" y="173"/>
                </a:cxn>
                <a:cxn ang="0">
                  <a:pos x="686" y="301"/>
                </a:cxn>
                <a:cxn ang="0">
                  <a:pos x="698" y="422"/>
                </a:cxn>
                <a:cxn ang="0">
                  <a:pos x="711" y="539"/>
                </a:cxn>
                <a:cxn ang="0">
                  <a:pos x="725" y="649"/>
                </a:cxn>
                <a:cxn ang="0">
                  <a:pos x="740" y="752"/>
                </a:cxn>
                <a:cxn ang="0">
                  <a:pos x="756" y="851"/>
                </a:cxn>
                <a:cxn ang="0">
                  <a:pos x="772" y="943"/>
                </a:cxn>
                <a:cxn ang="0">
                  <a:pos x="790" y="1030"/>
                </a:cxn>
                <a:cxn ang="0">
                  <a:pos x="807" y="1112"/>
                </a:cxn>
                <a:cxn ang="0">
                  <a:pos x="825" y="1187"/>
                </a:cxn>
                <a:cxn ang="0">
                  <a:pos x="843" y="1257"/>
                </a:cxn>
                <a:cxn ang="0">
                  <a:pos x="859" y="1322"/>
                </a:cxn>
                <a:cxn ang="0">
                  <a:pos x="876" y="1381"/>
                </a:cxn>
                <a:cxn ang="0">
                  <a:pos x="893" y="1434"/>
                </a:cxn>
                <a:cxn ang="0">
                  <a:pos x="909" y="1483"/>
                </a:cxn>
                <a:cxn ang="0">
                  <a:pos x="923" y="1527"/>
                </a:cxn>
                <a:cxn ang="0">
                  <a:pos x="937" y="1564"/>
                </a:cxn>
                <a:cxn ang="0">
                  <a:pos x="949" y="1597"/>
                </a:cxn>
                <a:cxn ang="0">
                  <a:pos x="960" y="1624"/>
                </a:cxn>
                <a:cxn ang="0">
                  <a:pos x="969" y="1646"/>
                </a:cxn>
                <a:cxn ang="0">
                  <a:pos x="977" y="1664"/>
                </a:cxn>
                <a:cxn ang="0">
                  <a:pos x="983" y="1676"/>
                </a:cxn>
                <a:cxn ang="0">
                  <a:pos x="986" y="1684"/>
                </a:cxn>
                <a:cxn ang="0">
                  <a:pos x="987" y="1686"/>
                </a:cxn>
                <a:cxn ang="0">
                  <a:pos x="725" y="1804"/>
                </a:cxn>
                <a:cxn ang="0">
                  <a:pos x="0" y="1689"/>
                </a:cxn>
                <a:cxn ang="0">
                  <a:pos x="24" y="1617"/>
                </a:cxn>
                <a:cxn ang="0">
                  <a:pos x="47" y="1542"/>
                </a:cxn>
                <a:cxn ang="0">
                  <a:pos x="69" y="1467"/>
                </a:cxn>
                <a:cxn ang="0">
                  <a:pos x="91" y="1389"/>
                </a:cxn>
                <a:cxn ang="0">
                  <a:pos x="111" y="1312"/>
                </a:cxn>
                <a:cxn ang="0">
                  <a:pos x="130" y="1233"/>
                </a:cxn>
                <a:cxn ang="0">
                  <a:pos x="149" y="1154"/>
                </a:cxn>
                <a:cxn ang="0">
                  <a:pos x="167" y="1075"/>
                </a:cxn>
                <a:cxn ang="0">
                  <a:pos x="183" y="996"/>
                </a:cxn>
                <a:cxn ang="0">
                  <a:pos x="198" y="919"/>
                </a:cxn>
                <a:cxn ang="0">
                  <a:pos x="213" y="842"/>
                </a:cxn>
                <a:cxn ang="0">
                  <a:pos x="227" y="767"/>
                </a:cxn>
                <a:cxn ang="0">
                  <a:pos x="240" y="693"/>
                </a:cxn>
                <a:cxn ang="0">
                  <a:pos x="252" y="621"/>
                </a:cxn>
                <a:cxn ang="0">
                  <a:pos x="263" y="551"/>
                </a:cxn>
                <a:cxn ang="0">
                  <a:pos x="274" y="485"/>
                </a:cxn>
                <a:cxn ang="0">
                  <a:pos x="283" y="420"/>
                </a:cxn>
                <a:cxn ang="0">
                  <a:pos x="291" y="361"/>
                </a:cxn>
                <a:cxn ang="0">
                  <a:pos x="299" y="303"/>
                </a:cxn>
                <a:cxn ang="0">
                  <a:pos x="306" y="250"/>
                </a:cxn>
                <a:cxn ang="0">
                  <a:pos x="312" y="201"/>
                </a:cxn>
                <a:cxn ang="0">
                  <a:pos x="318" y="156"/>
                </a:cxn>
                <a:cxn ang="0">
                  <a:pos x="323" y="117"/>
                </a:cxn>
                <a:cxn ang="0">
                  <a:pos x="327" y="83"/>
                </a:cxn>
                <a:cxn ang="0">
                  <a:pos x="330" y="54"/>
                </a:cxn>
                <a:cxn ang="0">
                  <a:pos x="332" y="31"/>
                </a:cxn>
                <a:cxn ang="0">
                  <a:pos x="334" y="14"/>
                </a:cxn>
                <a:cxn ang="0">
                  <a:pos x="335" y="3"/>
                </a:cxn>
                <a:cxn ang="0">
                  <a:pos x="335" y="0"/>
                </a:cxn>
              </a:cxnLst>
              <a:rect l="0" t="0" r="r" b="b"/>
              <a:pathLst>
                <a:path w="987" h="1804">
                  <a:moveTo>
                    <a:pt x="335" y="0"/>
                  </a:moveTo>
                  <a:lnTo>
                    <a:pt x="668" y="39"/>
                  </a:lnTo>
                  <a:lnTo>
                    <a:pt x="676" y="173"/>
                  </a:lnTo>
                  <a:lnTo>
                    <a:pt x="686" y="301"/>
                  </a:lnTo>
                  <a:lnTo>
                    <a:pt x="698" y="422"/>
                  </a:lnTo>
                  <a:lnTo>
                    <a:pt x="711" y="539"/>
                  </a:lnTo>
                  <a:lnTo>
                    <a:pt x="725" y="649"/>
                  </a:lnTo>
                  <a:lnTo>
                    <a:pt x="740" y="752"/>
                  </a:lnTo>
                  <a:lnTo>
                    <a:pt x="756" y="851"/>
                  </a:lnTo>
                  <a:lnTo>
                    <a:pt x="772" y="943"/>
                  </a:lnTo>
                  <a:lnTo>
                    <a:pt x="790" y="1030"/>
                  </a:lnTo>
                  <a:lnTo>
                    <a:pt x="807" y="1112"/>
                  </a:lnTo>
                  <a:lnTo>
                    <a:pt x="825" y="1187"/>
                  </a:lnTo>
                  <a:lnTo>
                    <a:pt x="843" y="1257"/>
                  </a:lnTo>
                  <a:lnTo>
                    <a:pt x="859" y="1322"/>
                  </a:lnTo>
                  <a:lnTo>
                    <a:pt x="876" y="1381"/>
                  </a:lnTo>
                  <a:lnTo>
                    <a:pt x="893" y="1434"/>
                  </a:lnTo>
                  <a:lnTo>
                    <a:pt x="909" y="1483"/>
                  </a:lnTo>
                  <a:lnTo>
                    <a:pt x="923" y="1527"/>
                  </a:lnTo>
                  <a:lnTo>
                    <a:pt x="937" y="1564"/>
                  </a:lnTo>
                  <a:lnTo>
                    <a:pt x="949" y="1597"/>
                  </a:lnTo>
                  <a:lnTo>
                    <a:pt x="960" y="1624"/>
                  </a:lnTo>
                  <a:lnTo>
                    <a:pt x="969" y="1646"/>
                  </a:lnTo>
                  <a:lnTo>
                    <a:pt x="977" y="1664"/>
                  </a:lnTo>
                  <a:lnTo>
                    <a:pt x="983" y="1676"/>
                  </a:lnTo>
                  <a:lnTo>
                    <a:pt x="986" y="1684"/>
                  </a:lnTo>
                  <a:lnTo>
                    <a:pt x="987" y="1686"/>
                  </a:lnTo>
                  <a:lnTo>
                    <a:pt x="725" y="1804"/>
                  </a:lnTo>
                  <a:lnTo>
                    <a:pt x="0" y="1689"/>
                  </a:lnTo>
                  <a:lnTo>
                    <a:pt x="24" y="1617"/>
                  </a:lnTo>
                  <a:lnTo>
                    <a:pt x="47" y="1542"/>
                  </a:lnTo>
                  <a:lnTo>
                    <a:pt x="69" y="1467"/>
                  </a:lnTo>
                  <a:lnTo>
                    <a:pt x="91" y="1389"/>
                  </a:lnTo>
                  <a:lnTo>
                    <a:pt x="111" y="1312"/>
                  </a:lnTo>
                  <a:lnTo>
                    <a:pt x="130" y="1233"/>
                  </a:lnTo>
                  <a:lnTo>
                    <a:pt x="149" y="1154"/>
                  </a:lnTo>
                  <a:lnTo>
                    <a:pt x="167" y="1075"/>
                  </a:lnTo>
                  <a:lnTo>
                    <a:pt x="183" y="996"/>
                  </a:lnTo>
                  <a:lnTo>
                    <a:pt x="198" y="919"/>
                  </a:lnTo>
                  <a:lnTo>
                    <a:pt x="213" y="842"/>
                  </a:lnTo>
                  <a:lnTo>
                    <a:pt x="227" y="767"/>
                  </a:lnTo>
                  <a:lnTo>
                    <a:pt x="240" y="693"/>
                  </a:lnTo>
                  <a:lnTo>
                    <a:pt x="252" y="621"/>
                  </a:lnTo>
                  <a:lnTo>
                    <a:pt x="263" y="551"/>
                  </a:lnTo>
                  <a:lnTo>
                    <a:pt x="274" y="485"/>
                  </a:lnTo>
                  <a:lnTo>
                    <a:pt x="283" y="420"/>
                  </a:lnTo>
                  <a:lnTo>
                    <a:pt x="291" y="361"/>
                  </a:lnTo>
                  <a:lnTo>
                    <a:pt x="299" y="303"/>
                  </a:lnTo>
                  <a:lnTo>
                    <a:pt x="306" y="250"/>
                  </a:lnTo>
                  <a:lnTo>
                    <a:pt x="312" y="201"/>
                  </a:lnTo>
                  <a:lnTo>
                    <a:pt x="318" y="156"/>
                  </a:lnTo>
                  <a:lnTo>
                    <a:pt x="323" y="117"/>
                  </a:lnTo>
                  <a:lnTo>
                    <a:pt x="327" y="83"/>
                  </a:lnTo>
                  <a:lnTo>
                    <a:pt x="330" y="54"/>
                  </a:lnTo>
                  <a:lnTo>
                    <a:pt x="332" y="31"/>
                  </a:lnTo>
                  <a:lnTo>
                    <a:pt x="334" y="14"/>
                  </a:lnTo>
                  <a:lnTo>
                    <a:pt x="335" y="3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0F8B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53565A"/>
                </a:solidFill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003800" y="3938588"/>
              <a:ext cx="787400" cy="785813"/>
            </a:xfrm>
            <a:prstGeom prst="rect">
              <a:avLst/>
            </a:prstGeom>
            <a:solidFill>
              <a:srgbClr val="D19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53565A"/>
                </a:solidFill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048000" y="3938588"/>
              <a:ext cx="785813" cy="785813"/>
            </a:xfrm>
            <a:prstGeom prst="rect">
              <a:avLst/>
            </a:prstGeom>
            <a:solidFill>
              <a:srgbClr val="D45D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53565A"/>
                </a:solidFill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013200" y="3938588"/>
              <a:ext cx="785813" cy="785813"/>
            </a:xfrm>
            <a:prstGeom prst="rect">
              <a:avLst/>
            </a:prstGeom>
            <a:solidFill>
              <a:srgbClr val="0D776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53565A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788" y="291264"/>
            <a:ext cx="8229600" cy="326231"/>
          </a:xfrm>
        </p:spPr>
        <p:txBody>
          <a:bodyPr>
            <a:normAutofit/>
          </a:bodyPr>
          <a:lstStyle/>
          <a:p>
            <a:r>
              <a:rPr lang="en-US" dirty="0" smtClean="0"/>
              <a:t>DevOps - 30-60-90 Days Plan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828800" y="2013355"/>
            <a:ext cx="1504950" cy="35905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prstClr val="white"/>
                </a:solidFill>
              </a:rPr>
              <a:t>30 Days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95928" y="2027642"/>
            <a:ext cx="1743075" cy="35905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prstClr val="white"/>
                </a:solidFill>
              </a:rPr>
              <a:t>90 days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41788" y="2525085"/>
            <a:ext cx="2779162" cy="156167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spcAft>
                <a:spcPct val="35000"/>
              </a:spcAft>
              <a:buClr>
                <a:srgbClr val="E87722"/>
              </a:buClr>
              <a:buFontTx/>
              <a:buChar char="•"/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1788" y="2600467"/>
            <a:ext cx="2779163" cy="1559563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D45D00"/>
                </a:solidFill>
              </a:rPr>
              <a:t>Identification of Technology Spread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D45D00"/>
                </a:solidFill>
              </a:rPr>
              <a:t>Categorization of projects under Technology stack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D45D00"/>
                </a:solidFill>
              </a:rPr>
              <a:t>Finalization of Assessment model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D45D00"/>
                </a:solidFill>
              </a:rPr>
              <a:t>Adoption of Assessment model to projects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D45D00"/>
                </a:solidFill>
              </a:rPr>
              <a:t>Identification of projects  for POC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D45D00"/>
                </a:solidFill>
              </a:rPr>
              <a:t>Identification of SPOC's for the selected </a:t>
            </a:r>
            <a:r>
              <a:rPr lang="en-US" sz="1000" dirty="0" smtClean="0">
                <a:solidFill>
                  <a:srgbClr val="D45D00"/>
                </a:solidFill>
              </a:rPr>
              <a:t>projects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356440" y="2525085"/>
            <a:ext cx="2692025" cy="156167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spcAft>
                <a:spcPct val="35000"/>
              </a:spcAft>
              <a:buClr>
                <a:srgbClr val="E87722"/>
              </a:buClr>
              <a:buFontTx/>
              <a:buChar char="•"/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56771" y="2640747"/>
            <a:ext cx="2691693" cy="1353539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0D776E"/>
                </a:solidFill>
              </a:rPr>
              <a:t>Project - 1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0D776E"/>
                </a:solidFill>
              </a:rPr>
              <a:t>Review the assessment score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0D776E"/>
                </a:solidFill>
              </a:rPr>
              <a:t>Identify drivers rated in 3 &amp; 4 category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0D776E"/>
                </a:solidFill>
              </a:rPr>
              <a:t>Perform the gap analysis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0D776E"/>
                </a:solidFill>
              </a:rPr>
              <a:t>Identify Open Source DevOps tools for adoption and automation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64495" y="2525085"/>
            <a:ext cx="2653750" cy="156167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spcAft>
                <a:spcPct val="35000"/>
              </a:spcAft>
              <a:buClr>
                <a:srgbClr val="E87722"/>
              </a:buClr>
              <a:buFontTx/>
              <a:buChar char="•"/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64495" y="2612171"/>
            <a:ext cx="2615650" cy="1377254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D19000"/>
                </a:solidFill>
              </a:rPr>
              <a:t>Perform POC to implement tools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D19000"/>
                </a:solidFill>
              </a:rPr>
              <a:t>Check performance post implementation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D19000"/>
                </a:solidFill>
              </a:rPr>
              <a:t>Revisit assessment model for latest score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D19000"/>
                </a:solidFill>
              </a:rPr>
              <a:t>Derive ROI</a:t>
            </a:r>
          </a:p>
        </p:txBody>
      </p:sp>
      <p:sp>
        <p:nvSpPr>
          <p:cNvPr id="23" name="Oval 22"/>
          <p:cNvSpPr/>
          <p:nvPr/>
        </p:nvSpPr>
        <p:spPr>
          <a:xfrm>
            <a:off x="1678797" y="2479570"/>
            <a:ext cx="228600" cy="171450"/>
          </a:xfrm>
          <a:prstGeom prst="ellipse">
            <a:avLst/>
          </a:prstGeom>
          <a:solidFill>
            <a:srgbClr val="D45D00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406900" y="2450995"/>
            <a:ext cx="228600" cy="171450"/>
          </a:xfrm>
          <a:prstGeom prst="ellipse">
            <a:avLst/>
          </a:prstGeom>
          <a:solidFill>
            <a:srgbClr val="0D776E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284720" y="2450995"/>
            <a:ext cx="228600" cy="171450"/>
          </a:xfrm>
          <a:prstGeom prst="ellipse">
            <a:avLst/>
          </a:prstGeom>
          <a:solidFill>
            <a:srgbClr val="D19000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 flipV="1">
            <a:off x="1775952" y="2258710"/>
            <a:ext cx="967248" cy="306586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9050" cap="flat" cmpd="sng" algn="ctr">
            <a:solidFill>
              <a:srgbClr val="D45D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H="1" flipV="1">
            <a:off x="5969285" y="2258709"/>
            <a:ext cx="1422116" cy="285156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9050" cap="flat" cmpd="sng" algn="ctr">
            <a:solidFill>
              <a:srgbClr val="D19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 flipH="1" flipV="1">
            <a:off x="4378325" y="2400790"/>
            <a:ext cx="285750" cy="1588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9050" cap="flat" cmpd="sng" algn="ctr">
            <a:solidFill>
              <a:srgbClr val="0D776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ectangle 28"/>
          <p:cNvSpPr/>
          <p:nvPr/>
        </p:nvSpPr>
        <p:spPr>
          <a:xfrm>
            <a:off x="3657600" y="2013355"/>
            <a:ext cx="1609724" cy="35905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prstClr val="white"/>
                </a:solidFill>
              </a:rPr>
              <a:t>60 Days</a:t>
            </a:r>
            <a:endParaRPr lang="en-US" sz="1100" i="1" dirty="0" smtClean="0">
              <a:solidFill>
                <a:prstClr val="white"/>
              </a:solidFill>
            </a:endParaRPr>
          </a:p>
          <a:p>
            <a:pPr algn="ctr"/>
            <a:endParaRPr lang="en-US" sz="1200" b="1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349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Roadmap and Milestones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39866"/>
              </p:ext>
            </p:extLst>
          </p:nvPr>
        </p:nvGraphicFramePr>
        <p:xfrm>
          <a:off x="457201" y="722472"/>
          <a:ext cx="838200" cy="191929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838200"/>
              </a:tblGrid>
              <a:tr h="191929">
                <a:tc>
                  <a:txBody>
                    <a:bodyPr/>
                    <a:lstStyle/>
                    <a:p>
                      <a:r>
                        <a:rPr lang="en-US" sz="800" b="1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Road Map</a:t>
                      </a:r>
                      <a:endParaRPr lang="en-US" sz="800" b="1" kern="12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116674"/>
              </p:ext>
            </p:extLst>
          </p:nvPr>
        </p:nvGraphicFramePr>
        <p:xfrm>
          <a:off x="457200" y="2914650"/>
          <a:ext cx="1143000" cy="191929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143000"/>
              </a:tblGrid>
              <a:tr h="191929">
                <a:tc>
                  <a:txBody>
                    <a:bodyPr/>
                    <a:lstStyle/>
                    <a:p>
                      <a:r>
                        <a:rPr lang="en-US" sz="800" b="1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Key Milestones</a:t>
                      </a:r>
                      <a:endParaRPr lang="en-US" sz="800" b="1" kern="12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470542"/>
              </p:ext>
            </p:extLst>
          </p:nvPr>
        </p:nvGraphicFramePr>
        <p:xfrm>
          <a:off x="457200" y="3200400"/>
          <a:ext cx="4953000" cy="132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4800"/>
                <a:gridCol w="2997200"/>
                <a:gridCol w="16510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Milestones</a:t>
                      </a:r>
                      <a:endParaRPr lang="en-US" sz="7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Week of closure</a:t>
                      </a:r>
                      <a:endParaRPr 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Finalization of Goals and Assessment model</a:t>
                      </a:r>
                      <a:endParaRPr lang="en-US" sz="7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Week - 2</a:t>
                      </a:r>
                      <a:endParaRPr lang="en-US" sz="700" dirty="0"/>
                    </a:p>
                  </a:txBody>
                  <a:tcPr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</a:t>
                      </a:r>
                      <a:endParaRPr lang="en-US" sz="7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Pilot app &amp; value stream bottlenecks identified</a:t>
                      </a:r>
                      <a:endParaRPr lang="en-US" sz="7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Week - 6</a:t>
                      </a:r>
                      <a:endParaRPr lang="en-US" sz="700" dirty="0"/>
                    </a:p>
                  </a:txBody>
                  <a:tcPr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</a:t>
                      </a:r>
                      <a:endParaRPr lang="en-US" sz="7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Completion of Continuous Integration</a:t>
                      </a:r>
                      <a:r>
                        <a:rPr lang="en-US" sz="700" baseline="0" dirty="0" smtClean="0"/>
                        <a:t> (</a:t>
                      </a:r>
                      <a:r>
                        <a:rPr lang="en-US" sz="700" dirty="0" smtClean="0"/>
                        <a:t>CI) and QA automation</a:t>
                      </a:r>
                      <a:endParaRPr lang="en-US" sz="7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Week - 8</a:t>
                      </a:r>
                      <a:endParaRPr lang="en-US" sz="700" dirty="0"/>
                    </a:p>
                  </a:txBody>
                  <a:tcPr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4</a:t>
                      </a:r>
                      <a:endParaRPr lang="en-US" sz="7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Completion of Continuous Deployment automation</a:t>
                      </a:r>
                      <a:endParaRPr lang="en-US" sz="7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Week – 11</a:t>
                      </a:r>
                      <a:endParaRPr lang="en-US" sz="700" dirty="0"/>
                    </a:p>
                  </a:txBody>
                  <a:tcPr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</a:t>
                      </a:r>
                      <a:endParaRPr lang="en-US" sz="7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Business value generated</a:t>
                      </a:r>
                      <a:endParaRPr lang="en-US" sz="7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Week - 12</a:t>
                      </a:r>
                      <a:endParaRPr lang="en-US" sz="700" dirty="0"/>
                    </a:p>
                  </a:txBody>
                  <a:tcPr marT="0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13570"/>
              </p:ext>
            </p:extLst>
          </p:nvPr>
        </p:nvGraphicFramePr>
        <p:xfrm>
          <a:off x="457200" y="971552"/>
          <a:ext cx="8228013" cy="1730171"/>
        </p:xfrm>
        <a:graphic>
          <a:graphicData uri="http://schemas.openxmlformats.org/drawingml/2006/table">
            <a:tbl>
              <a:tblPr/>
              <a:tblGrid>
                <a:gridCol w="1264875"/>
                <a:gridCol w="2106018"/>
                <a:gridCol w="404760"/>
                <a:gridCol w="404760"/>
                <a:gridCol w="404760"/>
                <a:gridCol w="404760"/>
                <a:gridCol w="404760"/>
                <a:gridCol w="404760"/>
                <a:gridCol w="404760"/>
                <a:gridCol w="404760"/>
                <a:gridCol w="404760"/>
                <a:gridCol w="404760"/>
                <a:gridCol w="404760"/>
                <a:gridCol w="404760"/>
              </a:tblGrid>
              <a:tr h="10837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ROAD MAP</a:t>
                      </a:r>
                    </a:p>
                  </a:txBody>
                  <a:tcPr marL="5058" marR="5058" marT="379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 day plan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 day plan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 day plan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837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Phases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Tasks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WK1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WK2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WK3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WK4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WK5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WK6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WK7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WK8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WK9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WK10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WK11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WK12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0837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Business IT Alignment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Identify Business goals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37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Establish a program governance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37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Planning and Initial Assessment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Identification of DevOps assessment model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37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Identify technology stack &amp; tools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37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Identify and establish DevOps metrics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37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Pilot an Application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Identify and initiate pilot application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6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Form cross functional devOps team(Dev, QA, Operation)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37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Examine value stream for constraints and bottlenecks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37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Adoption of continuous integration process/tools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37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Automation in Quality Assurance process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37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Automation of deployment process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37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Iterative adoption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 progress through metrics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37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 against business goals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</a:tr>
              <a:tr h="10837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37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57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Matt Mosher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3388" y="1975732"/>
            <a:ext cx="4364412" cy="2017242"/>
          </a:xfrm>
        </p:spPr>
        <p:txBody>
          <a:bodyPr/>
          <a:lstStyle/>
          <a:p>
            <a:r>
              <a:rPr lang="en-US" dirty="0" smtClean="0"/>
              <a:t>Engineering Role(s) Map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18F5FCC-583C-47C6-9953-2F6AD74D46A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8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Role Mapping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1D636-7FE1-4212-8F92-0267F8624229}" type="slidenum">
              <a:rPr lang="en-US" smtClean="0">
                <a:solidFill>
                  <a:srgbClr val="63666A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63666A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888127"/>
              </p:ext>
            </p:extLst>
          </p:nvPr>
        </p:nvGraphicFramePr>
        <p:xfrm>
          <a:off x="396946" y="616300"/>
          <a:ext cx="6781800" cy="3518748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446171"/>
                <a:gridCol w="3516229"/>
                <a:gridCol w="2819400"/>
              </a:tblGrid>
              <a:tr h="2264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en-US" sz="12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Role</a:t>
                      </a:r>
                      <a:endParaRPr lang="en-US" sz="12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Target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Role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9000"/>
                    </a:solidFill>
                  </a:tcPr>
                </a:tc>
              </a:tr>
              <a:tr h="159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Dev/ QA/ Automation Tester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 smtClean="0">
                          <a:effectLst/>
                          <a:latin typeface="+mn-lt"/>
                        </a:rPr>
                        <a:t>Engineer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181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</a:rPr>
                        <a:t>Team Lead/ Dev Lead/ QA Lead/ SA Lead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</a:rPr>
                        <a:t>Tech </a:t>
                      </a:r>
                      <a:r>
                        <a:rPr lang="en-US" sz="1050" b="1" u="none" strike="noStrike" dirty="0">
                          <a:solidFill>
                            <a:srgbClr val="FFFF00"/>
                          </a:solidFill>
                          <a:effectLst/>
                          <a:latin typeface="+mn-lt"/>
                        </a:rPr>
                        <a:t>Lead</a:t>
                      </a:r>
                      <a:endParaRPr lang="en-US" sz="1050" b="1" i="0" u="none" strike="noStrike" dirty="0"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181157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</a:t>
                      </a:r>
                      <a:r>
                        <a:rPr lang="en-US" sz="1050" b="1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Analyst/ UAT</a:t>
                      </a:r>
                      <a:endParaRPr lang="en-US" sz="1050" b="1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  <a:latin typeface="+mn-lt"/>
                        </a:rPr>
                        <a:t>Product </a:t>
                      </a:r>
                      <a:r>
                        <a:rPr lang="en-US" sz="1050" b="1" u="none" strike="noStrike" dirty="0" smtClean="0">
                          <a:effectLst/>
                          <a:latin typeface="+mn-lt"/>
                        </a:rPr>
                        <a:t>Owner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181157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  <a:endParaRPr lang="en-US" sz="1050" b="1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SCRUM Master</a:t>
                      </a:r>
                      <a:endParaRPr lang="en-US" sz="105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159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u="none" strike="noStrike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 Lead / </a:t>
                      </a:r>
                      <a:r>
                        <a:rPr lang="en-US" sz="1050" b="1" u="none" strike="noStrike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 Manager</a:t>
                      </a:r>
                      <a:endParaRPr lang="en-US" sz="1050" b="1" u="none" strike="noStrike" kern="1200" dirty="0" smtClean="0">
                        <a:solidFill>
                          <a:srgbClr val="FFFF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49" marR="7049" marT="70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1" u="none" strike="noStrike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Engineering </a:t>
                      </a:r>
                      <a:r>
                        <a:rPr lang="en-US" sz="1050" b="1" u="none" strike="noStrike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  <a:endParaRPr lang="en-US" sz="1050" b="1" u="none" strike="noStrike" kern="1200" dirty="0">
                        <a:solidFill>
                          <a:srgbClr val="FFFF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49" marR="7049" marT="70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1977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Release </a:t>
                      </a:r>
                      <a:r>
                        <a:rPr lang="en-US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49" marR="7049" marT="70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Release Train Engineer (RTE)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49" marR="7049" marT="70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 Manager </a:t>
                      </a:r>
                      <a:endParaRPr lang="en-US" sz="105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49" marR="7049" marT="70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Solution Train</a:t>
                      </a:r>
                      <a:r>
                        <a:rPr lang="en-US" sz="1050" b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b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Engineer</a:t>
                      </a:r>
                      <a:endParaRPr lang="en-US" sz="105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49" marR="7049" marT="70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91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1" u="none" strike="noStrike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u="none" strike="noStrike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Portfolio Lead/ Delivery Director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1" u="none" strike="noStrike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Portfolio Lead</a:t>
                      </a:r>
                      <a:r>
                        <a:rPr lang="en-US" sz="1050" b="1" u="none" strike="noStrike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Delivery </a:t>
                      </a:r>
                      <a:r>
                        <a:rPr lang="en-US" sz="1050" b="1" u="none" strike="noStrike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Director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181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Architect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Architect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Enterprise Architect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Enterprise Architect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PMO, Project Sponsor, </a:t>
                      </a:r>
                      <a:r>
                        <a:rPr lang="en-US" sz="105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Sr. Management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 Portfolio Management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7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</a:t>
                      </a:r>
                      <a:r>
                        <a:rPr lang="en-US" sz="1050" b="1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SME</a:t>
                      </a:r>
                      <a:endParaRPr lang="en-US" sz="105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Travellers / Functional SME</a:t>
                      </a:r>
                      <a:endParaRPr lang="en-US" sz="105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UI/UX (Optional)</a:t>
                      </a:r>
                    </a:p>
                  </a:txBody>
                  <a:tcPr marL="7049" marR="7049" marT="70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UI/UX (Optional)</a:t>
                      </a:r>
                      <a:endParaRPr lang="en-US" sz="105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49" marR="7049" marT="70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Testing Team</a:t>
                      </a:r>
                      <a:endParaRPr lang="en-US" sz="105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</a:t>
                      </a:r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 (Optional)</a:t>
                      </a:r>
                      <a:endParaRPr lang="en-US" sz="105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 / CD Team / Deployment Team</a:t>
                      </a:r>
                      <a:endParaRPr lang="en-US" sz="105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DevOps (Optional)</a:t>
                      </a:r>
                      <a:endParaRPr lang="en-US" sz="105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0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 Owners</a:t>
                      </a:r>
                      <a:endParaRPr lang="en-US" sz="105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49" marR="7049" marT="70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</a:t>
                      </a:r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  <a:endParaRPr lang="en-US" sz="105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49" marR="7049" marT="70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 Sponsors</a:t>
                      </a:r>
                      <a:endParaRPr lang="en-US" sz="105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49" marR="7049" marT="70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 </a:t>
                      </a:r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Sponsors</a:t>
                      </a:r>
                      <a:endParaRPr lang="en-US" sz="105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49" marR="7049" marT="70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828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13" y="103879"/>
            <a:ext cx="8229600" cy="371475"/>
          </a:xfrm>
        </p:spPr>
        <p:txBody>
          <a:bodyPr/>
          <a:lstStyle/>
          <a:p>
            <a:r>
              <a:rPr lang="en-US" dirty="0"/>
              <a:t>What do I need </a:t>
            </a:r>
            <a:r>
              <a:rPr lang="en-US" dirty="0" smtClean="0"/>
              <a:t>– Engineer (Foundation)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921763"/>
              </p:ext>
            </p:extLst>
          </p:nvPr>
        </p:nvGraphicFramePr>
        <p:xfrm>
          <a:off x="422031" y="2319972"/>
          <a:ext cx="3486778" cy="2057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86778"/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Basic</a:t>
                      </a:r>
                      <a:r>
                        <a:rPr lang="en-US" sz="900" baseline="0" dirty="0" smtClean="0"/>
                        <a:t> knowledge </a:t>
                      </a:r>
                      <a:r>
                        <a:rPr lang="en-US" sz="900" dirty="0" smtClean="0"/>
                        <a:t>of DevOps Tools and CI-CD</a:t>
                      </a:r>
                      <a:endParaRPr lang="en-US" sz="900" i="1" dirty="0">
                        <a:solidFill>
                          <a:srgbClr val="0070C0"/>
                        </a:solidFill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232839"/>
              </p:ext>
            </p:extLst>
          </p:nvPr>
        </p:nvGraphicFramePr>
        <p:xfrm>
          <a:off x="411816" y="918986"/>
          <a:ext cx="35052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Technology</a:t>
                      </a:r>
                      <a:r>
                        <a:rPr lang="en-US" sz="900" baseline="0" dirty="0" smtClean="0"/>
                        <a:t> Stack 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Knowledge of development language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7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Understand E2E</a:t>
                      </a:r>
                      <a:r>
                        <a:rPr lang="en-US" sz="900" baseline="0" dirty="0" smtClean="0"/>
                        <a:t> Application functional flow</a:t>
                      </a:r>
                      <a:endParaRPr lang="en-US" sz="900" dirty="0" smtClean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198767"/>
              </p:ext>
            </p:extLst>
          </p:nvPr>
        </p:nvGraphicFramePr>
        <p:xfrm>
          <a:off x="422029" y="1571119"/>
          <a:ext cx="3486043" cy="7543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33443"/>
                <a:gridCol w="1752600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Trainings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Agile Essentials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OSAM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 process &amp; Test Planning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 Agile tool for end to end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064014" y="637949"/>
            <a:ext cx="47243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29A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1600" b="1" dirty="0" smtClean="0">
                <a:solidFill>
                  <a:srgbClr val="53565A"/>
                </a:solidFill>
              </a:rPr>
              <a:t>“Expectations and Hands-on role play”</a:t>
            </a:r>
            <a:endParaRPr lang="en-US" altLang="en-US" sz="1600" b="1" dirty="0">
              <a:solidFill>
                <a:srgbClr val="53565A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23426" y="1115367"/>
            <a:ext cx="4256606" cy="33833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100" i="1" dirty="0">
              <a:solidFill>
                <a:srgbClr val="53565A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Work in agile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Have the ability to build/ test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a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user story </a:t>
            </a:r>
            <a:endParaRPr lang="en-US" sz="1100" i="1" dirty="0" smtClean="0">
              <a:solidFill>
                <a:srgbClr val="53565A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Understand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customer and business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Understanding of development language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Able to help in testing of product in controlled, real situations before going live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rgbClr val="53565A"/>
              </a:solidFill>
              <a:cs typeface="Arial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518089"/>
              </p:ext>
            </p:extLst>
          </p:nvPr>
        </p:nvGraphicFramePr>
        <p:xfrm>
          <a:off x="411819" y="3151013"/>
          <a:ext cx="3466846" cy="4959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66846"/>
              </a:tblGrid>
              <a:tr h="247972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Domain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4797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Basic</a:t>
                      </a:r>
                      <a:r>
                        <a:rPr lang="en-US" sz="900" baseline="0" dirty="0" smtClean="0"/>
                        <a:t> Knowledge of PBM domain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366945"/>
              </p:ext>
            </p:extLst>
          </p:nvPr>
        </p:nvGraphicFramePr>
        <p:xfrm>
          <a:off x="417782" y="2522616"/>
          <a:ext cx="3465172" cy="61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12572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Other Skills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Communication 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Team work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Defect management Tracking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435" y="2899806"/>
            <a:ext cx="3490588" cy="1755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94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 need </a:t>
            </a:r>
            <a:r>
              <a:rPr lang="en-US" dirty="0" smtClean="0"/>
              <a:t>– Engineer (Advance)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333456"/>
              </p:ext>
            </p:extLst>
          </p:nvPr>
        </p:nvGraphicFramePr>
        <p:xfrm>
          <a:off x="327784" y="3010235"/>
          <a:ext cx="3496827" cy="2057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96827"/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Understand</a:t>
                      </a:r>
                      <a:r>
                        <a:rPr lang="en-US" sz="900" baseline="0" dirty="0" smtClean="0"/>
                        <a:t> and  build solutions using</a:t>
                      </a:r>
                      <a:r>
                        <a:rPr lang="en-US" sz="900" dirty="0" smtClean="0"/>
                        <a:t> Dev Tools and CI-CD</a:t>
                      </a:r>
                      <a:endParaRPr lang="en-US" sz="900" i="1" dirty="0">
                        <a:solidFill>
                          <a:srgbClr val="0070C0"/>
                        </a:solidFill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12495"/>
              </p:ext>
            </p:extLst>
          </p:nvPr>
        </p:nvGraphicFramePr>
        <p:xfrm>
          <a:off x="331429" y="555735"/>
          <a:ext cx="350520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</a:tblGrid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Technology</a:t>
                      </a:r>
                      <a:r>
                        <a:rPr lang="en-US" sz="900" baseline="0" dirty="0" smtClean="0"/>
                        <a:t> Stack 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7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Knowledge of  development language( Services an UI)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7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Knowledge</a:t>
                      </a:r>
                      <a:r>
                        <a:rPr lang="en-US" sz="900" baseline="0" dirty="0" smtClean="0"/>
                        <a:t> of Database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APIs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Version Control(SVN,CVS,GIT)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075819" y="616023"/>
            <a:ext cx="47243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29A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1600" b="1" dirty="0">
                <a:solidFill>
                  <a:srgbClr val="53565A"/>
                </a:solidFill>
              </a:rPr>
              <a:t>“Expectations and Hands-on role play”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70488" y="1135463"/>
            <a:ext cx="3935060" cy="24216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Work in agile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Expertise in development language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Understand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application flows – In-depth  knowledge of what is being developed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Have the ability to design/ build/ test a full vertical slice of a user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story. </a:t>
            </a:r>
            <a:endParaRPr lang="en-US" sz="1100" i="1" dirty="0">
              <a:solidFill>
                <a:srgbClr val="53565A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Understand customer and business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Should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involve in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end-to-end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1 PI. </a:t>
            </a:r>
            <a:endParaRPr lang="en-US" sz="1100" i="1" dirty="0">
              <a:solidFill>
                <a:srgbClr val="53565A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Able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to help in testing of product in controlled, real situations before going live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Able to build Solutions using relevant  CI- CD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tools</a:t>
            </a:r>
            <a:endParaRPr lang="en-US" sz="1400" dirty="0" smtClean="0">
              <a:solidFill>
                <a:srgbClr val="53565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rgbClr val="53565A"/>
              </a:solidFill>
              <a:cs typeface="Arial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072563"/>
              </p:ext>
            </p:extLst>
          </p:nvPr>
        </p:nvGraphicFramePr>
        <p:xfrm>
          <a:off x="321384" y="4069946"/>
          <a:ext cx="3466846" cy="6172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3423"/>
                <a:gridCol w="1733423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Domain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E2E Knowledge of Functional flow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320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PBM 202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HDP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79409"/>
              </p:ext>
            </p:extLst>
          </p:nvPr>
        </p:nvGraphicFramePr>
        <p:xfrm>
          <a:off x="353197" y="3215473"/>
          <a:ext cx="3455126" cy="886923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747519"/>
                <a:gridCol w="1707607"/>
              </a:tblGrid>
              <a:tr h="237568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Other Skills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901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Written/Verbal Communication 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Team work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4436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Analytical and  problem-solving skills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Defect management Tracking</a:t>
                      </a:r>
                    </a:p>
                    <a:p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451144"/>
              </p:ext>
            </p:extLst>
          </p:nvPr>
        </p:nvGraphicFramePr>
        <p:xfrm>
          <a:off x="351690" y="1491428"/>
          <a:ext cx="3461428" cy="1508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30714"/>
                <a:gridCol w="1730714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Trainings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/>
                        <a:t>Quality Engineering Processes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Requirements Traceability &amp; Test scenarios / Test suits</a:t>
                      </a:r>
                    </a:p>
                    <a:p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Acceptance Test Driven Development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CI/CD tools - Jenkins, XLDeploy, GitHub</a:t>
                      </a:r>
                    </a:p>
                    <a:p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 Agile tool for end to end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Performance</a:t>
                      </a:r>
                      <a:r>
                        <a:rPr lang="en-US" sz="900" baseline="0" dirty="0" smtClean="0"/>
                        <a:t> Testing tools – Load runner and Jmeter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4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Delivery </a:t>
            </a:r>
            <a:r>
              <a:rPr lang="en-US" dirty="0" smtClean="0"/>
              <a:t>Transformation -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1D636-7FE1-4212-8F92-0267F8624229}" type="slidenum">
              <a:rPr lang="en-US" smtClean="0">
                <a:solidFill>
                  <a:srgbClr val="63666A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63666A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43790" y="2132029"/>
            <a:ext cx="3741424" cy="1093007"/>
            <a:chOff x="738187" y="1328721"/>
            <a:chExt cx="3376613" cy="1457342"/>
          </a:xfrm>
        </p:grpSpPr>
        <p:sp>
          <p:nvSpPr>
            <p:cNvPr id="6" name="Rectangle 5"/>
            <p:cNvSpPr/>
            <p:nvPr/>
          </p:nvSpPr>
          <p:spPr bwMode="auto">
            <a:xfrm>
              <a:off x="742950" y="1814513"/>
              <a:ext cx="3371850" cy="9715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0D776E">
                      <a:lumMod val="50000"/>
                    </a:srgbClr>
                  </a:solidFill>
                  <a:ea typeface="Geneva" charset="-128"/>
                </a:rPr>
                <a:t>Usage of tools </a:t>
              </a:r>
              <a:r>
                <a:rPr lang="en-US" sz="1400" b="1" dirty="0">
                  <a:solidFill>
                    <a:srgbClr val="0D776E">
                      <a:lumMod val="50000"/>
                    </a:srgbClr>
                  </a:solidFill>
                  <a:ea typeface="Geneva" charset="-128"/>
                </a:rPr>
                <a:t>to improve productivity / efficiency &amp; enable a quicker &amp; better </a:t>
              </a:r>
              <a:r>
                <a:rPr lang="en-US" sz="1400" b="1" dirty="0" smtClean="0">
                  <a:solidFill>
                    <a:srgbClr val="0D776E">
                      <a:lumMod val="50000"/>
                    </a:srgbClr>
                  </a:solidFill>
                  <a:ea typeface="Geneva" charset="-128"/>
                </a:rPr>
                <a:t>delivery – Dev / Ops</a:t>
              </a:r>
              <a:endParaRPr lang="en-US" sz="1400" b="1" dirty="0" smtClean="0">
                <a:solidFill>
                  <a:srgbClr val="0D776E">
                    <a:lumMod val="50000"/>
                  </a:srgbClr>
                </a:solidFill>
              </a:endParaRPr>
            </a:p>
            <a:p>
              <a:pPr marL="342900" indent="-3429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FontTx/>
                <a:buAutoNum type="arabicPeriod"/>
              </a:pPr>
              <a:endParaRPr lang="en-US" sz="1400" b="1" dirty="0">
                <a:solidFill>
                  <a:srgbClr val="0D776E">
                    <a:lumMod val="50000"/>
                  </a:srgbClr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742950" y="1328721"/>
              <a:ext cx="3371850" cy="0"/>
            </a:xfrm>
            <a:prstGeom prst="line">
              <a:avLst/>
            </a:prstGeom>
            <a:gradFill rotWithShape="1">
              <a:gsLst>
                <a:gs pos="0">
                  <a:schemeClr val="accent1">
                    <a:gamma/>
                    <a:tint val="80000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738187" y="1757363"/>
              <a:ext cx="3371850" cy="0"/>
            </a:xfrm>
            <a:prstGeom prst="line">
              <a:avLst/>
            </a:prstGeom>
            <a:gradFill rotWithShape="1">
              <a:gsLst>
                <a:gs pos="0">
                  <a:schemeClr val="accent1">
                    <a:gamma/>
                    <a:tint val="80000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842963" y="1385873"/>
              <a:ext cx="3057525" cy="328629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0D776E"/>
                  </a:solidFill>
                </a:rPr>
                <a:t>TOOLS / TECHNOLOGY</a:t>
              </a:r>
              <a:endParaRPr lang="en-US" b="1" dirty="0">
                <a:solidFill>
                  <a:srgbClr val="0D776E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03007" y="3458004"/>
            <a:ext cx="3943432" cy="1083851"/>
            <a:chOff x="738187" y="1328721"/>
            <a:chExt cx="3376613" cy="1445134"/>
          </a:xfrm>
        </p:grpSpPr>
        <p:sp>
          <p:nvSpPr>
            <p:cNvPr id="11" name="Rectangle 10"/>
            <p:cNvSpPr/>
            <p:nvPr/>
          </p:nvSpPr>
          <p:spPr bwMode="auto">
            <a:xfrm>
              <a:off x="742950" y="1814513"/>
              <a:ext cx="3371850" cy="9593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rgbClr val="0D776E">
                      <a:lumMod val="50000"/>
                    </a:srgbClr>
                  </a:solidFill>
                  <a:ea typeface="Geneva" charset="-128"/>
                </a:rPr>
                <a:t>Align </a:t>
              </a:r>
              <a:r>
                <a:rPr lang="en-US" sz="1400" b="1" dirty="0" smtClean="0">
                  <a:solidFill>
                    <a:srgbClr val="0D776E">
                      <a:lumMod val="50000"/>
                    </a:srgbClr>
                  </a:solidFill>
                  <a:ea typeface="Geneva" charset="-128"/>
                </a:rPr>
                <a:t>ourselves </a:t>
              </a:r>
              <a:r>
                <a:rPr lang="en-US" sz="1400" b="1" dirty="0">
                  <a:solidFill>
                    <a:srgbClr val="0D776E">
                      <a:lumMod val="50000"/>
                    </a:srgbClr>
                  </a:solidFill>
                  <a:ea typeface="Geneva" charset="-128"/>
                </a:rPr>
                <a:t>with engineering practices / </a:t>
              </a:r>
              <a:r>
                <a:rPr lang="en-US" sz="1400" b="1" dirty="0" smtClean="0">
                  <a:solidFill>
                    <a:srgbClr val="0D776E">
                      <a:lumMod val="50000"/>
                    </a:srgbClr>
                  </a:solidFill>
                  <a:ea typeface="Geneva" charset="-128"/>
                </a:rPr>
                <a:t>role – prepare current talent pools to be able to align better to new process &amp; tools</a:t>
              </a: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742950" y="1328721"/>
              <a:ext cx="3371850" cy="0"/>
            </a:xfrm>
            <a:prstGeom prst="line">
              <a:avLst/>
            </a:prstGeom>
            <a:gradFill rotWithShape="1">
              <a:gsLst>
                <a:gs pos="0">
                  <a:schemeClr val="accent1">
                    <a:gamma/>
                    <a:tint val="80000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738187" y="1757363"/>
              <a:ext cx="3371850" cy="0"/>
            </a:xfrm>
            <a:prstGeom prst="line">
              <a:avLst/>
            </a:prstGeom>
            <a:gradFill rotWithShape="1">
              <a:gsLst>
                <a:gs pos="0">
                  <a:schemeClr val="accent1">
                    <a:gamma/>
                    <a:tint val="80000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Rectangle 13"/>
            <p:cNvSpPr/>
            <p:nvPr/>
          </p:nvSpPr>
          <p:spPr bwMode="auto">
            <a:xfrm>
              <a:off x="842963" y="1385873"/>
              <a:ext cx="3057525" cy="328629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0D776E"/>
                  </a:solidFill>
                </a:rPr>
                <a:t>PEOPLE</a:t>
              </a:r>
              <a:endParaRPr lang="en-US" b="1" dirty="0">
                <a:solidFill>
                  <a:srgbClr val="0D776E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7201" y="2132029"/>
            <a:ext cx="3750430" cy="1093007"/>
            <a:chOff x="738187" y="1328721"/>
            <a:chExt cx="3376613" cy="1457342"/>
          </a:xfrm>
        </p:grpSpPr>
        <p:sp>
          <p:nvSpPr>
            <p:cNvPr id="16" name="Rectangle 15"/>
            <p:cNvSpPr/>
            <p:nvPr/>
          </p:nvSpPr>
          <p:spPr bwMode="auto">
            <a:xfrm>
              <a:off x="742950" y="1814513"/>
              <a:ext cx="3371850" cy="9715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rgbClr val="0D776E">
                      <a:lumMod val="50000"/>
                    </a:srgbClr>
                  </a:solidFill>
                  <a:ea typeface="Geneva" charset="-128"/>
                </a:rPr>
                <a:t>Delivery Process – to be better aligned with changing business requirements &amp; quick response to business needs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742950" y="1328721"/>
              <a:ext cx="3371850" cy="0"/>
            </a:xfrm>
            <a:prstGeom prst="line">
              <a:avLst/>
            </a:prstGeom>
            <a:gradFill rotWithShape="1">
              <a:gsLst>
                <a:gs pos="0">
                  <a:schemeClr val="accent1">
                    <a:gamma/>
                    <a:tint val="80000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738187" y="1757363"/>
              <a:ext cx="3371850" cy="0"/>
            </a:xfrm>
            <a:prstGeom prst="line">
              <a:avLst/>
            </a:prstGeom>
            <a:gradFill rotWithShape="1">
              <a:gsLst>
                <a:gs pos="0">
                  <a:schemeClr val="accent1">
                    <a:gamma/>
                    <a:tint val="80000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Rectangle 18"/>
            <p:cNvSpPr/>
            <p:nvPr/>
          </p:nvSpPr>
          <p:spPr bwMode="auto">
            <a:xfrm>
              <a:off x="742950" y="1385873"/>
              <a:ext cx="3367088" cy="328629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0D776E"/>
                  </a:solidFill>
                </a:rPr>
                <a:t>PROCESSES / METHODOLOGY</a:t>
              </a:r>
              <a:endParaRPr lang="en-US" b="1" dirty="0">
                <a:solidFill>
                  <a:srgbClr val="0D776E"/>
                </a:solidFill>
              </a:endParaRPr>
            </a:p>
          </p:txBody>
        </p:sp>
      </p:grp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457200" y="781769"/>
            <a:ext cx="8228013" cy="1150144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</a:defRPr>
            </a:lvl1pPr>
            <a:lvl2pPr marL="230188" lvl="1" indent="-230188" defTabSz="914400" eaLnBrk="1" latinLnBrk="0" hangingPunct="1">
              <a:spcBef>
                <a:spcPct val="20000"/>
              </a:spcBef>
              <a:buFont typeface="+mj-lt"/>
              <a:buAutoNum type="arabicPeriod"/>
              <a:defRPr cap="all">
                <a:ln w="0"/>
                <a:solidFill>
                  <a:srgbClr val="E87722"/>
                </a:solidFill>
                <a:latin typeface="+mn-lt"/>
                <a:ea typeface="+mn-ea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sz="1400" b="1" dirty="0">
                <a:solidFill>
                  <a:srgbClr val="63666A"/>
                </a:solidFill>
              </a:rPr>
              <a:t>Delivery transformation is one of the key focus area for </a:t>
            </a:r>
            <a:r>
              <a:rPr lang="en-US" sz="1400" b="1" dirty="0" smtClean="0">
                <a:solidFill>
                  <a:srgbClr val="63666A"/>
                </a:solidFill>
              </a:rPr>
              <a:t>2018</a:t>
            </a:r>
          </a:p>
          <a:p>
            <a:pPr fontAlgn="base">
              <a:spcAft>
                <a:spcPct val="0"/>
              </a:spcAft>
            </a:pPr>
            <a:r>
              <a:rPr lang="en-US" altLang="en-US" sz="1400" dirty="0" smtClean="0">
                <a:solidFill>
                  <a:srgbClr val="63666A"/>
                </a:solidFill>
              </a:rPr>
              <a:t>Need for closer </a:t>
            </a:r>
            <a:r>
              <a:rPr lang="en-US" altLang="en-US" sz="1400" dirty="0">
                <a:solidFill>
                  <a:srgbClr val="63666A"/>
                </a:solidFill>
              </a:rPr>
              <a:t>alignment with agile delivery/engineering roles, as well as deeper technical talent to enable transformation</a:t>
            </a:r>
          </a:p>
          <a:p>
            <a:pPr fontAlgn="base">
              <a:spcAft>
                <a:spcPct val="0"/>
              </a:spcAft>
            </a:pPr>
            <a:endParaRPr lang="en-US" sz="1800" b="1" dirty="0" smtClean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5259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 need </a:t>
            </a:r>
            <a:r>
              <a:rPr lang="en-US" dirty="0" smtClean="0"/>
              <a:t>– Engineer (Full Stack Developer)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80727"/>
              </p:ext>
            </p:extLst>
          </p:nvPr>
        </p:nvGraphicFramePr>
        <p:xfrm>
          <a:off x="411981" y="2839413"/>
          <a:ext cx="3526973" cy="3429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26973"/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Expert in building and automate solutions using</a:t>
                      </a:r>
                      <a:r>
                        <a:rPr lang="en-US" sz="900" dirty="0" smtClean="0"/>
                        <a:t> Dev Ops Tools and CI-CD</a:t>
                      </a:r>
                      <a:endParaRPr lang="en-US" sz="900" i="1" dirty="0">
                        <a:solidFill>
                          <a:srgbClr val="0070C0"/>
                        </a:solidFill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659463"/>
              </p:ext>
            </p:extLst>
          </p:nvPr>
        </p:nvGraphicFramePr>
        <p:xfrm>
          <a:off x="421865" y="483953"/>
          <a:ext cx="3505200" cy="1303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</a:tblGrid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Technology</a:t>
                      </a:r>
                      <a:r>
                        <a:rPr lang="en-US" sz="900" baseline="0" dirty="0" smtClean="0"/>
                        <a:t> Stack 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Application</a:t>
                      </a:r>
                      <a:r>
                        <a:rPr lang="en-US" sz="900" baseline="0" dirty="0" smtClean="0"/>
                        <a:t> technology Stack ( technology layers – Services and UI)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7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Knowledge of Testing Tools and Framework</a:t>
                      </a:r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7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aseline="0" dirty="0" smtClean="0"/>
                        <a:t>Database and Development language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APIs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Version Control(SVN,CVS,GIT)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075819" y="616023"/>
            <a:ext cx="47243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29A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1600" b="1" dirty="0">
                <a:solidFill>
                  <a:srgbClr val="53565A"/>
                </a:solidFill>
              </a:rPr>
              <a:t>“Expectations and Hands-on role play”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70488" y="1135463"/>
            <a:ext cx="3935060" cy="25120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Work in agile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Understand application flows – In-depth  knowledge of what is being developed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Have the ability to design/ build/ test a full vertical slice of a user story (including automated unit and functional/acceptance test).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Understand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customer and business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Expertise in development language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and should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be able to provide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technical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Able to help in testing of product in controlled, real situations before going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live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Should involve in end-to-end 1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PI and take end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to end accountability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for design/build and test</a:t>
            </a:r>
            <a:endParaRPr lang="en-US" sz="1100" i="1" dirty="0">
              <a:solidFill>
                <a:srgbClr val="53565A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Able to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build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Solutions using relevant  CI- CD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Participate in the test automation - Execute and Maintain existing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i="1" dirty="0">
              <a:solidFill>
                <a:srgbClr val="53565A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rgbClr val="53565A"/>
              </a:solidFill>
              <a:cs typeface="Arial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150773"/>
              </p:ext>
            </p:extLst>
          </p:nvPr>
        </p:nvGraphicFramePr>
        <p:xfrm>
          <a:off x="421867" y="4049847"/>
          <a:ext cx="3517086" cy="6172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8543"/>
                <a:gridCol w="1758543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PBM Domain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E2E Knowledge of Functional flow and overall</a:t>
                      </a:r>
                      <a:r>
                        <a:rPr lang="en-US" sz="900" baseline="0" dirty="0" smtClean="0"/>
                        <a:t> Architecture</a:t>
                      </a:r>
                      <a:endParaRPr lang="en-US" sz="900" dirty="0" smtClean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320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PBM 202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HDP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245765"/>
              </p:ext>
            </p:extLst>
          </p:nvPr>
        </p:nvGraphicFramePr>
        <p:xfrm>
          <a:off x="413486" y="3179812"/>
          <a:ext cx="3525467" cy="855095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783096"/>
                <a:gridCol w="1742371"/>
              </a:tblGrid>
              <a:tr h="1960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Other Skills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901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Written/Verbal Communication 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Team work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4436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Analytical and  problem-solving skills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Defect Management Tracking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505426"/>
              </p:ext>
            </p:extLst>
          </p:nvPr>
        </p:nvGraphicFramePr>
        <p:xfrm>
          <a:off x="412314" y="1742384"/>
          <a:ext cx="352664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3320"/>
                <a:gridCol w="1763320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Trainings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/>
                        <a:t>Quality Engineering Processes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SSMO Process</a:t>
                      </a:r>
                    </a:p>
                    <a:p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Tools Knowledge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Test Automation Process (Selenium, etc.)</a:t>
                      </a:r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 Agile tool for end to end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9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Trainings for Engineer (Full Stack Developer)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63980"/>
              </p:ext>
            </p:extLst>
          </p:nvPr>
        </p:nvGraphicFramePr>
        <p:xfrm>
          <a:off x="1366576" y="857247"/>
          <a:ext cx="6300316" cy="384175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91064"/>
                <a:gridCol w="3809252"/>
              </a:tblGrid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Training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Specific Area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SSMO Processes - Day 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SSMO Orientation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SSMO Processes - Day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Incident Management Process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360164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SSMO Processes - Day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Warroom process (what is war room, how to open war room, understanding of war room processes, roles and responsibilities)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240109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SSMO Processes - Day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War room notification process &amp; High Priority Incident Notificatio Process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SSMO Processes - Day 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Problem Management Process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SSMO Processes - Day 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Change Management Processes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SSMO Processes - Day 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Tableau Metrics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SSMO Processes - Day 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Health Assessment Dashboard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SSMO Processes - Day 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Offshore restrictions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SSMO Processes - Day 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Peak season readiness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Quality Engineering - Day 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Overall testing process &amp; Test Planning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Quality Engineering - Day 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Requirements Traceability &amp; Test scenarios / Test suits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Quality Engineering - Day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System &amp; Regression testing processes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Quality Engineering - Day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UAT testing processes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Quality Engineering - Day 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Performance Testing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Quality Engineering - Day 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Acceptance Test Driven Development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Quality Engineering - Day 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Test Automation Process (Selenium, etc.)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Tools - Day 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Basic UNIX commands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Tools - Day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Service Now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Tools - Day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TWS &amp; Job Monitoring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Tools - Day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Enterprise Service Catalogue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240109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Tools - Day 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Understanding of Monitoring tools -  Splunk, HPBSM, New Relic, Dynatrace, etc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Tools - Day 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Testing tools &amp; frameworks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Tools - Day 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Performance testing tool - Laodrunner and Neoload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Tools - Day 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CA Agile tool for end to end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240109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Tools - Day 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Understanding of CI/CD tools - Jenkins, XLDeploy, GitHub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05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need – Tech Lead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808180"/>
              </p:ext>
            </p:extLst>
          </p:nvPr>
        </p:nvGraphicFramePr>
        <p:xfrm>
          <a:off x="321382" y="693914"/>
          <a:ext cx="3505200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</a:tblGrid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Technology</a:t>
                      </a:r>
                      <a:r>
                        <a:rPr lang="en-US" sz="900" baseline="0" dirty="0" smtClean="0"/>
                        <a:t> Stack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Application</a:t>
                      </a:r>
                      <a:r>
                        <a:rPr lang="en-US" sz="900" baseline="0" dirty="0" smtClean="0"/>
                        <a:t> technology Stack ( technology layers – Services and UI)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Knowledge of source/version Control(SVN,CVS,GIT)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Knowledge</a:t>
                      </a:r>
                      <a:r>
                        <a:rPr lang="en-US" sz="900" baseline="0" dirty="0" smtClean="0"/>
                        <a:t> of Database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Knowledge of testing tools and framework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755106"/>
              </p:ext>
            </p:extLst>
          </p:nvPr>
        </p:nvGraphicFramePr>
        <p:xfrm>
          <a:off x="331430" y="1871254"/>
          <a:ext cx="35052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600"/>
                <a:gridCol w="1752600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Trainings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OSAM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 Agile tool for end to end</a:t>
                      </a:r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Performance</a:t>
                      </a:r>
                      <a:r>
                        <a:rPr lang="en-US" sz="900" baseline="0" dirty="0" smtClean="0"/>
                        <a:t> Testing tools – Load runner and Jmeter</a:t>
                      </a:r>
                      <a:endParaRPr lang="en-US" sz="9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Architecture &amp; Design Patterns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Acceptance Test Driven Development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126607" y="693914"/>
            <a:ext cx="47243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29A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1600" b="1" dirty="0" smtClean="0">
                <a:solidFill>
                  <a:srgbClr val="53565A"/>
                </a:solidFill>
              </a:rPr>
              <a:t>“Role Expectations </a:t>
            </a:r>
            <a:r>
              <a:rPr lang="en-US" altLang="en-US" sz="1600" b="1" dirty="0">
                <a:solidFill>
                  <a:srgbClr val="53565A"/>
                </a:solidFill>
              </a:rPr>
              <a:t>and Hands-on role play”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26607" y="1223386"/>
            <a:ext cx="4712594" cy="28763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Work in agile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Define best practices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knowledge of software development processes and procedures to understand his team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Understand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customer and business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Expertise in development language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Identifying and owning architectural and other technically based risk, escalating to the Project Manager as appropriate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Tech Lead spends 80% of time on engineering activities and 20% on people management.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Contribute to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design and code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Reviews. Should review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at least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10 stories and come up with feedback </a:t>
            </a:r>
            <a:endParaRPr lang="en-US" sz="1100" i="1" dirty="0" smtClean="0">
              <a:solidFill>
                <a:srgbClr val="53565A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Accountable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for the delivery outcome.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Help team or individual to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clarify their technical queries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rgbClr val="53565A"/>
              </a:solidFill>
              <a:cs typeface="Arial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207247"/>
              </p:ext>
            </p:extLst>
          </p:nvPr>
        </p:nvGraphicFramePr>
        <p:xfrm>
          <a:off x="331430" y="3791117"/>
          <a:ext cx="3505200" cy="6172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/>
              </a:tblGrid>
              <a:tr h="10184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Domain 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1018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Dependent application knowledge and their integrations</a:t>
                      </a:r>
                    </a:p>
                  </a:txBody>
                  <a:tcPr marT="34290" marB="34290"/>
                </a:tc>
              </a:tr>
              <a:tr h="1018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E2E Knowledge of Functional Areas and </a:t>
                      </a:r>
                      <a:r>
                        <a:rPr lang="en-US" sz="900" kern="1200" dirty="0" smtClean="0"/>
                        <a:t>over all architecture</a:t>
                      </a:r>
                      <a:endParaRPr 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083731"/>
              </p:ext>
            </p:extLst>
          </p:nvPr>
        </p:nvGraphicFramePr>
        <p:xfrm>
          <a:off x="343150" y="3165230"/>
          <a:ext cx="3525463" cy="61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94"/>
                <a:gridCol w="1742369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Other Skills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Proactive Communication 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Analytical and Problem solving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Team Work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122467"/>
              </p:ext>
            </p:extLst>
          </p:nvPr>
        </p:nvGraphicFramePr>
        <p:xfrm>
          <a:off x="333104" y="2963007"/>
          <a:ext cx="3505200" cy="2057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/>
              </a:tblGrid>
              <a:tr h="10184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Expert and build solutions using</a:t>
                      </a:r>
                      <a:r>
                        <a:rPr lang="en-US" sz="900" baseline="0" dirty="0" smtClean="0"/>
                        <a:t> dev Ops tools and CI-CD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7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QE </a:t>
            </a:r>
            <a:r>
              <a:rPr lang="en-US" dirty="0" smtClean="0"/>
              <a:t>– Foundation Level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176988"/>
              </p:ext>
            </p:extLst>
          </p:nvPr>
        </p:nvGraphicFramePr>
        <p:xfrm>
          <a:off x="304800" y="946315"/>
          <a:ext cx="35052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</a:tblGrid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Development Language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Java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VBScript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55221"/>
              </p:ext>
            </p:extLst>
          </p:nvPr>
        </p:nvGraphicFramePr>
        <p:xfrm>
          <a:off x="304800" y="1383030"/>
          <a:ext cx="3505200" cy="120015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52600"/>
                <a:gridCol w="1752600"/>
              </a:tblGrid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Test Automation Tool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Rational Functional Tester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HP UFT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4003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Selenium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Cucumber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Perfecto / </a:t>
                      </a:r>
                      <a:r>
                        <a:rPr lang="en-US" sz="900" dirty="0" err="1" smtClean="0"/>
                        <a:t>Appium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SOAP UI / API Test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Cyara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Ab-initio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75169"/>
              </p:ext>
            </p:extLst>
          </p:nvPr>
        </p:nvGraphicFramePr>
        <p:xfrm>
          <a:off x="304800" y="2630671"/>
          <a:ext cx="3505200" cy="61722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752600"/>
                <a:gridCol w="1752600"/>
              </a:tblGrid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ALM Tools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HP ALM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Rational CLM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CA Agile</a:t>
                      </a:r>
                      <a:r>
                        <a:rPr lang="en-US" sz="900" baseline="0" dirty="0" smtClean="0"/>
                        <a:t> Central / Rally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060689"/>
              </p:ext>
            </p:extLst>
          </p:nvPr>
        </p:nvGraphicFramePr>
        <p:xfrm>
          <a:off x="304800" y="3268980"/>
          <a:ext cx="3505200" cy="6172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600"/>
                <a:gridCol w="1752600"/>
              </a:tblGrid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QA Processes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OATS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Risk</a:t>
                      </a:r>
                      <a:r>
                        <a:rPr lang="en-US" sz="900" baseline="0" dirty="0" smtClean="0"/>
                        <a:t> based Testing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OSAM – </a:t>
                      </a:r>
                      <a:r>
                        <a:rPr lang="en-US" sz="900" baseline="0" dirty="0" smtClean="0"/>
                        <a:t>Mandatory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692723"/>
              </p:ext>
            </p:extLst>
          </p:nvPr>
        </p:nvGraphicFramePr>
        <p:xfrm>
          <a:off x="304800" y="3920490"/>
          <a:ext cx="35052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</a:tblGrid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PBM Domain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PBM 101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HDP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Formulary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Rxclaim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Clinical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1189" y="628650"/>
            <a:ext cx="3505200" cy="4000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US" dirty="0" smtClean="0">
              <a:solidFill>
                <a:srgbClr val="53565A"/>
              </a:solidFill>
              <a:cs typeface="Arial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114801" y="835043"/>
            <a:ext cx="4343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29A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1600" b="1" dirty="0">
                <a:solidFill>
                  <a:srgbClr val="53565A"/>
                </a:solidFill>
              </a:rPr>
              <a:t>“What do I need </a:t>
            </a:r>
            <a:r>
              <a:rPr lang="en-US" altLang="en-US" sz="1600" b="1" dirty="0" smtClean="0">
                <a:solidFill>
                  <a:srgbClr val="53565A"/>
                </a:solidFill>
              </a:rPr>
              <a:t>to be at QE Foundation level?”</a:t>
            </a:r>
            <a:endParaRPr lang="en-US" altLang="en-US" sz="1600" b="1" dirty="0">
              <a:solidFill>
                <a:srgbClr val="53565A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73639" y="1543050"/>
            <a:ext cx="4419600" cy="685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Have knowledge on one of topics from each areas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114801" y="2439331"/>
            <a:ext cx="487680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29A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1600" b="1" dirty="0">
                <a:solidFill>
                  <a:srgbClr val="53565A"/>
                </a:solidFill>
              </a:rPr>
              <a:t>“Role Expectations and Hands-on role play”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14804" y="2971800"/>
            <a:ext cx="4876799" cy="16573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Engage early in development lifecycle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Understand Agile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Understand application flows – In-depth  knowledge of what is being tested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Participate in the test automation - Execute and Maintain existing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Develop simple automation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Understand and identify test data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rgbClr val="53565A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76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QE – Practitioner Level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139018"/>
              </p:ext>
            </p:extLst>
          </p:nvPr>
        </p:nvGraphicFramePr>
        <p:xfrm>
          <a:off x="304800" y="1003465"/>
          <a:ext cx="35052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</a:tblGrid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Development Language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i="1" dirty="0" smtClean="0">
                          <a:solidFill>
                            <a:srgbClr val="0070C0"/>
                          </a:solidFill>
                        </a:rPr>
                        <a:t>Apply development</a:t>
                      </a:r>
                      <a:r>
                        <a:rPr lang="en-US" sz="900" i="1" baseline="0" dirty="0" smtClean="0">
                          <a:solidFill>
                            <a:srgbClr val="0070C0"/>
                          </a:solidFill>
                        </a:rPr>
                        <a:t> language learnings</a:t>
                      </a:r>
                      <a:endParaRPr lang="en-US" sz="900" i="1" dirty="0">
                        <a:solidFill>
                          <a:srgbClr val="0070C0"/>
                        </a:solidFill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642460"/>
              </p:ext>
            </p:extLst>
          </p:nvPr>
        </p:nvGraphicFramePr>
        <p:xfrm>
          <a:off x="304800" y="1440180"/>
          <a:ext cx="3505200" cy="106299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52600"/>
                <a:gridCol w="1752600"/>
              </a:tblGrid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Continuous Automation Tool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Apply  Test Tool Learnings</a:t>
                      </a:r>
                      <a:endParaRPr lang="en-US" sz="900" i="1" dirty="0">
                        <a:solidFill>
                          <a:srgbClr val="0070C0"/>
                        </a:solidFill>
                      </a:endParaRPr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4003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Maven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Test NG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Jenkins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Virtualization/ Dockers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Cucumber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LeanFT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508339"/>
              </p:ext>
            </p:extLst>
          </p:nvPr>
        </p:nvGraphicFramePr>
        <p:xfrm>
          <a:off x="281189" y="2496875"/>
          <a:ext cx="3505200" cy="61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</a:tblGrid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Technology</a:t>
                      </a:r>
                      <a:r>
                        <a:rPr lang="en-US" sz="900" baseline="0" dirty="0" smtClean="0"/>
                        <a:t> Stack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Application</a:t>
                      </a:r>
                      <a:r>
                        <a:rPr lang="en-US" sz="900" baseline="0" dirty="0" smtClean="0"/>
                        <a:t> technology Stack ( technology layers)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APIs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Jobs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013988"/>
              </p:ext>
            </p:extLst>
          </p:nvPr>
        </p:nvGraphicFramePr>
        <p:xfrm>
          <a:off x="251138" y="3143250"/>
          <a:ext cx="3505200" cy="6172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2600"/>
                <a:gridCol w="1752600"/>
              </a:tblGrid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Processes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ATDD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BDD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Agile Metrics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1189" y="628650"/>
            <a:ext cx="3505200" cy="4000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solidFill>
                  <a:srgbClr val="53565A"/>
                </a:solidFill>
                <a:cs typeface="Arial" pitchFamily="34" charset="0"/>
              </a:rPr>
              <a:t>QE - Practitioner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114801" y="835043"/>
            <a:ext cx="4343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29A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1600" b="1" dirty="0">
                <a:solidFill>
                  <a:srgbClr val="53565A"/>
                </a:solidFill>
              </a:rPr>
              <a:t>“What do I need </a:t>
            </a:r>
            <a:r>
              <a:rPr lang="en-US" altLang="en-US" sz="1600" b="1" dirty="0" smtClean="0">
                <a:solidFill>
                  <a:srgbClr val="53565A"/>
                </a:solidFill>
              </a:rPr>
              <a:t>to be at QE Practitioner level?”</a:t>
            </a:r>
            <a:endParaRPr lang="en-US" altLang="en-US" sz="1600" b="1" dirty="0">
              <a:solidFill>
                <a:srgbClr val="53565A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73639" y="1409790"/>
            <a:ext cx="4419600" cy="11619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On the job and class room learnings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Apply Foundational level learnings - complete 2 test automation development project (~100 test scripts)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Learn application technology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Learn continuous automation tools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114803" y="2781116"/>
            <a:ext cx="47243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29A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1600" b="1" dirty="0">
                <a:solidFill>
                  <a:srgbClr val="53565A"/>
                </a:solidFill>
              </a:rPr>
              <a:t>“Role Expectations and Hands-on role play”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9006" y="3120556"/>
            <a:ext cx="4712594" cy="16573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Work in agile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Engage early in lifecycle. PI Planning, Story writing, Acceptance criteria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Understand complex application flows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Pair working – Dev and QE to develop In-sprint and continuous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Basic debugging – application log analysis, job runs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rgbClr val="53565A"/>
              </a:solidFill>
              <a:cs typeface="Arial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871492"/>
              </p:ext>
            </p:extLst>
          </p:nvPr>
        </p:nvGraphicFramePr>
        <p:xfrm>
          <a:off x="274750" y="3771900"/>
          <a:ext cx="35052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</a:tblGrid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PBM Domain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PBM 202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E2E</a:t>
                      </a:r>
                      <a:r>
                        <a:rPr lang="en-US" sz="900" baseline="0" dirty="0" smtClean="0"/>
                        <a:t> functional flows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89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QE – Expert Level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640609"/>
              </p:ext>
            </p:extLst>
          </p:nvPr>
        </p:nvGraphicFramePr>
        <p:xfrm>
          <a:off x="304800" y="1003465"/>
          <a:ext cx="35052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</a:tblGrid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Development Language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i="1" dirty="0" smtClean="0">
                          <a:solidFill>
                            <a:srgbClr val="0070C0"/>
                          </a:solidFill>
                        </a:rPr>
                        <a:t>Apply development</a:t>
                      </a:r>
                      <a:r>
                        <a:rPr lang="en-US" sz="900" i="1" baseline="0" dirty="0" smtClean="0">
                          <a:solidFill>
                            <a:srgbClr val="0070C0"/>
                          </a:solidFill>
                        </a:rPr>
                        <a:t> language learnings</a:t>
                      </a:r>
                      <a:endParaRPr lang="en-US" sz="900" i="1" dirty="0">
                        <a:solidFill>
                          <a:srgbClr val="0070C0"/>
                        </a:solidFill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705966"/>
              </p:ext>
            </p:extLst>
          </p:nvPr>
        </p:nvGraphicFramePr>
        <p:xfrm>
          <a:off x="304800" y="1440180"/>
          <a:ext cx="3505200" cy="89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</a:tblGrid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Continuous Automation Tool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i="1" dirty="0" smtClean="0">
                          <a:solidFill>
                            <a:srgbClr val="0070C0"/>
                          </a:solidFill>
                        </a:rPr>
                        <a:t>Apply Test Tool Learnings</a:t>
                      </a:r>
                      <a:endParaRPr lang="en-US" sz="900" i="1" dirty="0">
                        <a:solidFill>
                          <a:srgbClr val="0070C0"/>
                        </a:solidFill>
                      </a:endParaRPr>
                    </a:p>
                  </a:txBody>
                  <a:tcPr marT="34290" marB="34290"/>
                </a:tc>
              </a:tr>
              <a:tr h="240030">
                <a:tc>
                  <a:txBody>
                    <a:bodyPr/>
                    <a:lstStyle/>
                    <a:p>
                      <a:r>
                        <a:rPr lang="en-US" sz="900" i="1" dirty="0" smtClean="0">
                          <a:solidFill>
                            <a:srgbClr val="0070C0"/>
                          </a:solidFill>
                        </a:rPr>
                        <a:t>Apply Continuous</a:t>
                      </a:r>
                      <a:r>
                        <a:rPr lang="en-US" sz="900" i="1" baseline="0" dirty="0" smtClean="0">
                          <a:solidFill>
                            <a:srgbClr val="0070C0"/>
                          </a:solidFill>
                        </a:rPr>
                        <a:t> Automation tool Learning</a:t>
                      </a:r>
                      <a:endParaRPr lang="en-US" sz="900" i="1" dirty="0">
                        <a:solidFill>
                          <a:srgbClr val="0070C0"/>
                        </a:solidFill>
                      </a:endParaRPr>
                    </a:p>
                  </a:txBody>
                  <a:tcPr marT="34290" marB="34290"/>
                </a:tc>
              </a:tr>
              <a:tr h="240030">
                <a:tc>
                  <a:txBody>
                    <a:bodyPr/>
                    <a:lstStyle/>
                    <a:p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Automation Frameworks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91072"/>
              </p:ext>
            </p:extLst>
          </p:nvPr>
        </p:nvGraphicFramePr>
        <p:xfrm>
          <a:off x="281189" y="2496875"/>
          <a:ext cx="35052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</a:tblGrid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Technology</a:t>
                      </a:r>
                      <a:r>
                        <a:rPr lang="en-US" sz="900" baseline="0" dirty="0" smtClean="0"/>
                        <a:t> Stack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Application</a:t>
                      </a:r>
                      <a:r>
                        <a:rPr lang="en-US" sz="900" baseline="0" dirty="0" smtClean="0"/>
                        <a:t> technology Stack ( technology layers)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237159"/>
              </p:ext>
            </p:extLst>
          </p:nvPr>
        </p:nvGraphicFramePr>
        <p:xfrm>
          <a:off x="281189" y="2948940"/>
          <a:ext cx="3505200" cy="7543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600"/>
                <a:gridCol w="1752600"/>
              </a:tblGrid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Processes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Test Strategy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Test </a:t>
                      </a:r>
                      <a:r>
                        <a:rPr lang="en-US" sz="900" dirty="0" err="1" smtClean="0"/>
                        <a:t>Env</a:t>
                      </a:r>
                      <a:r>
                        <a:rPr lang="en-US" sz="900" dirty="0" smtClean="0"/>
                        <a:t> Management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Test Data Management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E2E – Enterprise</a:t>
                      </a:r>
                      <a:r>
                        <a:rPr lang="en-US" sz="900" baseline="0" dirty="0" smtClean="0"/>
                        <a:t> Test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1189" y="628650"/>
            <a:ext cx="3505200" cy="4000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solidFill>
                  <a:srgbClr val="53565A"/>
                </a:solidFill>
                <a:cs typeface="Arial" pitchFamily="34" charset="0"/>
              </a:rPr>
              <a:t>QE - Expert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114801" y="958153"/>
            <a:ext cx="434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29A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1600" b="1" dirty="0">
                <a:solidFill>
                  <a:srgbClr val="53565A"/>
                </a:solidFill>
              </a:rPr>
              <a:t>“What do I need </a:t>
            </a:r>
            <a:r>
              <a:rPr lang="en-US" altLang="en-US" sz="1600" b="1" dirty="0" smtClean="0">
                <a:solidFill>
                  <a:srgbClr val="53565A"/>
                </a:solidFill>
              </a:rPr>
              <a:t>to be at QE Expert level?”</a:t>
            </a:r>
            <a:endParaRPr lang="en-US" altLang="en-US" sz="1600" b="1" dirty="0">
              <a:solidFill>
                <a:srgbClr val="53565A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73639" y="1409790"/>
            <a:ext cx="4565560" cy="11619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Strong knowledge on One or more test automation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Strong knowledge on application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Learn Developing and maintaining frameworks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114803" y="2746660"/>
            <a:ext cx="47243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29A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1600" b="1" dirty="0">
                <a:solidFill>
                  <a:srgbClr val="53565A"/>
                </a:solidFill>
              </a:rPr>
              <a:t>“Role Expectations and Hands-on role play”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9006" y="3086100"/>
            <a:ext cx="4712594" cy="16573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Test Pyramid / Strategy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Tool selections and Automation framework development &amp; Setups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Continuous automation implementations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Integrating test automation with CI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Define best practices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Mentoring and coaching foundational and practitioner QEs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992140"/>
              </p:ext>
            </p:extLst>
          </p:nvPr>
        </p:nvGraphicFramePr>
        <p:xfrm>
          <a:off x="299434" y="3771900"/>
          <a:ext cx="3505200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600"/>
                <a:gridCol w="1752600"/>
              </a:tblGrid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PBM Domain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80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 need - Scrum </a:t>
            </a:r>
            <a:r>
              <a:rPr lang="en-US" dirty="0" smtClean="0"/>
              <a:t>Master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262319"/>
              </p:ext>
            </p:extLst>
          </p:nvPr>
        </p:nvGraphicFramePr>
        <p:xfrm>
          <a:off x="304800" y="648244"/>
          <a:ext cx="3505200" cy="61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</a:tblGrid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Agile Framework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Scrum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Kanban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XP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Lean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230144"/>
              </p:ext>
            </p:extLst>
          </p:nvPr>
        </p:nvGraphicFramePr>
        <p:xfrm>
          <a:off x="309826" y="1276140"/>
          <a:ext cx="350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600"/>
                <a:gridCol w="1752600"/>
              </a:tblGrid>
              <a:tr h="184617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Trainings</a:t>
                      </a:r>
                      <a:endParaRPr lang="en-US" sz="900" baseline="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OSAM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 Agile tool for end to end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Impactful Communication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Scrum Master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Acceptance Test Driven Development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491054"/>
              </p:ext>
            </p:extLst>
          </p:nvPr>
        </p:nvGraphicFramePr>
        <p:xfrm>
          <a:off x="309825" y="3633233"/>
          <a:ext cx="3505200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600"/>
                <a:gridCol w="1752600"/>
              </a:tblGrid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Domain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E2E Knowledge of Functional Areas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PBM 101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HDP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Formulary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Rxclaim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114803" y="696514"/>
            <a:ext cx="45652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29A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1600" b="1" dirty="0" smtClean="0">
                <a:solidFill>
                  <a:srgbClr val="53565A"/>
                </a:solidFill>
              </a:rPr>
              <a:t>“Role Expectations </a:t>
            </a:r>
            <a:r>
              <a:rPr lang="en-US" altLang="en-US" sz="1600" b="1" dirty="0">
                <a:solidFill>
                  <a:srgbClr val="53565A"/>
                </a:solidFill>
              </a:rPr>
              <a:t>and Hands-on role play”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30839" y="1047339"/>
            <a:ext cx="4349264" cy="24194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Understand Agile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Engage early in lifecycle. PI Planning, Story writing, Acceptance criteria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Basic knowledge of software development processes and procedures to understand his team needs.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Help team or individual to clarify goals and actions to achieve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Able to remove the impediments for the scrum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Arranged daily stand-up meetings, facilitate meetings, schedule meetings, demo and decision-making processes in order to ensure quick inspection and proper use of adaptation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Helps product owner to make the product backlogs in good shape and make them ready for the next sprint.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i="1" dirty="0">
              <a:solidFill>
                <a:srgbClr val="53565A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rgbClr val="53565A"/>
              </a:solidFill>
              <a:cs typeface="Arial" pitchFamily="3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790604"/>
              </p:ext>
            </p:extLst>
          </p:nvPr>
        </p:nvGraphicFramePr>
        <p:xfrm>
          <a:off x="312340" y="2442843"/>
          <a:ext cx="3505200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</a:tblGrid>
              <a:tr h="140169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Other Skills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Proactive Communication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Presentation Skill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Risk</a:t>
                      </a:r>
                      <a:r>
                        <a:rPr lang="en-US" sz="900" baseline="0" dirty="0" smtClean="0"/>
                        <a:t> and Issue management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Team work 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Analytical and problem-solving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Defect management Tracking</a:t>
                      </a:r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Agile</a:t>
                      </a:r>
                      <a:r>
                        <a:rPr lang="en-US" sz="900" baseline="0" dirty="0" smtClean="0"/>
                        <a:t> Metrics(Burndown , EVC etc.</a:t>
                      </a:r>
                      <a:endParaRPr lang="en-US" sz="9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265873"/>
              </p:ext>
            </p:extLst>
          </p:nvPr>
        </p:nvGraphicFramePr>
        <p:xfrm>
          <a:off x="296428" y="4262231"/>
          <a:ext cx="35052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Certifications( Good to</a:t>
                      </a:r>
                      <a:r>
                        <a:rPr lang="en-US" sz="900" baseline="0" dirty="0" smtClean="0"/>
                        <a:t> Have)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PSM/CSM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826867"/>
              </p:ext>
            </p:extLst>
          </p:nvPr>
        </p:nvGraphicFramePr>
        <p:xfrm>
          <a:off x="308150" y="2257054"/>
          <a:ext cx="3505200" cy="2057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Expert</a:t>
                      </a:r>
                      <a:r>
                        <a:rPr lang="en-US" sz="900" baseline="0" dirty="0" smtClean="0"/>
                        <a:t> in Agile concepts and their execution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53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 need </a:t>
            </a:r>
            <a:r>
              <a:rPr lang="en-US" dirty="0" smtClean="0"/>
              <a:t>– Product Owner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724100"/>
              </p:ext>
            </p:extLst>
          </p:nvPr>
        </p:nvGraphicFramePr>
        <p:xfrm>
          <a:off x="324897" y="567317"/>
          <a:ext cx="3505200" cy="6172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52600"/>
                <a:gridCol w="1752600"/>
              </a:tblGrid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Agile Framework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Scrum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Kanban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XP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Lean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134252"/>
              </p:ext>
            </p:extLst>
          </p:nvPr>
        </p:nvGraphicFramePr>
        <p:xfrm>
          <a:off x="324901" y="1177880"/>
          <a:ext cx="3505200" cy="6172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600"/>
                <a:gridCol w="1752600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900" baseline="0" dirty="0" smtClean="0"/>
                        <a:t>Trainings</a:t>
                      </a:r>
                      <a:endParaRPr lang="en-US" sz="900" baseline="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OSAM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/>
                        <a:t>CA Agile tool for end to end</a:t>
                      </a:r>
                      <a:endParaRPr 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Impactful Communication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43880"/>
              </p:ext>
            </p:extLst>
          </p:nvPr>
        </p:nvGraphicFramePr>
        <p:xfrm>
          <a:off x="334112" y="3474343"/>
          <a:ext cx="3505200" cy="6172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/>
              </a:tblGrid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Domain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Application knowledge and overall Architecture</a:t>
                      </a:r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E2E knowledge of Business scope and Product lifecycle</a:t>
                      </a: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024369" y="706650"/>
            <a:ext cx="480646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29A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1600" b="1" dirty="0" smtClean="0">
                <a:solidFill>
                  <a:srgbClr val="53565A"/>
                </a:solidFill>
              </a:rPr>
              <a:t>“Role Expectations </a:t>
            </a:r>
            <a:r>
              <a:rPr lang="en-US" altLang="en-US" sz="1600" b="1" dirty="0">
                <a:solidFill>
                  <a:srgbClr val="53565A"/>
                </a:solidFill>
              </a:rPr>
              <a:t>and Hands-on role play”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90163" y="1177880"/>
            <a:ext cx="4640666" cy="15854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Understand Agile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Engage early in lifecycle. PI Planning, Story writing, Acceptance criteria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Basic knowledge of software development processes and procedures to understand his team needs.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Understand the business, the customer, and the technical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Define the business vision for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Communicate and promote the business vision to all interested parties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Monitor progress of the project in line with the business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i="1" dirty="0">
              <a:solidFill>
                <a:srgbClr val="53565A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rgbClr val="53565A"/>
              </a:solidFill>
              <a:cs typeface="Arial" pitchFamily="3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261943"/>
              </p:ext>
            </p:extLst>
          </p:nvPr>
        </p:nvGraphicFramePr>
        <p:xfrm>
          <a:off x="336624" y="2692958"/>
          <a:ext cx="3505200" cy="7543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52600"/>
                <a:gridCol w="1752600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Other/Business Skills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Communication/Presentation skills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Prioritization</a:t>
                      </a:r>
                      <a:r>
                        <a:rPr lang="en-US" sz="900" baseline="0" dirty="0" smtClean="0"/>
                        <a:t> Skills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Risk</a:t>
                      </a:r>
                      <a:r>
                        <a:rPr lang="en-US" sz="900" baseline="0" dirty="0" smtClean="0"/>
                        <a:t> and Issue management</a:t>
                      </a:r>
                      <a:endParaRPr lang="en-US" sz="9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810866"/>
              </p:ext>
            </p:extLst>
          </p:nvPr>
        </p:nvGraphicFramePr>
        <p:xfrm>
          <a:off x="310665" y="4039437"/>
          <a:ext cx="3505200" cy="472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</a:tblGrid>
              <a:tr h="266533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Certification ( Good to Have)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CSM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CSPO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336383"/>
              </p:ext>
            </p:extLst>
          </p:nvPr>
        </p:nvGraphicFramePr>
        <p:xfrm>
          <a:off x="331596" y="1812597"/>
          <a:ext cx="3505200" cy="8915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600"/>
                <a:gridCol w="1752600"/>
              </a:tblGrid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Agile Techniques and Processes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Continuous Integration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ATDD/TDD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40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Good grasp of the key technical pieces 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SDLC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6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248" y="0"/>
            <a:ext cx="8229600" cy="371475"/>
          </a:xfrm>
        </p:spPr>
        <p:txBody>
          <a:bodyPr/>
          <a:lstStyle/>
          <a:p>
            <a:r>
              <a:rPr lang="en-US" dirty="0"/>
              <a:t>What do I need </a:t>
            </a:r>
            <a:r>
              <a:rPr lang="en-US" dirty="0" smtClean="0"/>
              <a:t>– Engineering Manager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682157"/>
              </p:ext>
            </p:extLst>
          </p:nvPr>
        </p:nvGraphicFramePr>
        <p:xfrm>
          <a:off x="323305" y="494668"/>
          <a:ext cx="35052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</a:tblGrid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Technology</a:t>
                      </a:r>
                      <a:r>
                        <a:rPr lang="en-US" sz="900" baseline="0" dirty="0" smtClean="0"/>
                        <a:t> stack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i="1" dirty="0" smtClean="0">
                          <a:solidFill>
                            <a:srgbClr val="0070C0"/>
                          </a:solidFill>
                        </a:rPr>
                        <a:t>Understand</a:t>
                      </a:r>
                      <a:r>
                        <a:rPr lang="en-US" sz="900" i="1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900" i="1" dirty="0" smtClean="0">
                          <a:solidFill>
                            <a:srgbClr val="0070C0"/>
                          </a:solidFill>
                        </a:rPr>
                        <a:t>technical</a:t>
                      </a:r>
                      <a:r>
                        <a:rPr lang="en-US" sz="900" i="1" baseline="0" dirty="0" smtClean="0">
                          <a:solidFill>
                            <a:srgbClr val="0070C0"/>
                          </a:solidFill>
                        </a:rPr>
                        <a:t> landscape stack and current technologies available</a:t>
                      </a:r>
                      <a:endParaRPr lang="en-US" sz="900" i="1" dirty="0">
                        <a:solidFill>
                          <a:srgbClr val="0070C0"/>
                        </a:solidFill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270757"/>
              </p:ext>
            </p:extLst>
          </p:nvPr>
        </p:nvGraphicFramePr>
        <p:xfrm>
          <a:off x="341478" y="2081454"/>
          <a:ext cx="3505200" cy="12770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600"/>
                <a:gridCol w="1752600"/>
              </a:tblGrid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Processes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OSAM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SDLC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483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ATDD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TDD/BDD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/>
                        <a:t>Application over all architecture</a:t>
                      </a:r>
                      <a:endParaRPr 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/>
                        <a:t>Integration approach followed for up-stream and down-stream applications</a:t>
                      </a:r>
                    </a:p>
                    <a:p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114802" y="599711"/>
            <a:ext cx="47243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29A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1600" b="1" dirty="0" smtClean="0">
                <a:solidFill>
                  <a:srgbClr val="53565A"/>
                </a:solidFill>
              </a:rPr>
              <a:t>“Role Expectations </a:t>
            </a:r>
            <a:r>
              <a:rPr lang="en-US" altLang="en-US" sz="1600" b="1" dirty="0">
                <a:solidFill>
                  <a:srgbClr val="53565A"/>
                </a:solidFill>
              </a:rPr>
              <a:t>and Hands-on role play”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30439" y="1083966"/>
            <a:ext cx="4712594" cy="40595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K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nowledge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of software development processes and procedures to understand his team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  <a:cs typeface="Arial" pitchFamily="34" charset="0"/>
              </a:rPr>
              <a:t>Manage multiple scrum teams.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Communicating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with senior management and the project governance authorities </a:t>
            </a:r>
            <a:endParaRPr lang="en-US" sz="1100" i="1" dirty="0" smtClean="0">
              <a:solidFill>
                <a:srgbClr val="53565A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Monitoring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progress against the baselined project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plans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Get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engaged in feature walkthrough, grooming, capacity planning, story sizing, scoping,  sprint demo, rally reporting (burndown charts,)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Participate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in PLM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activities</a:t>
            </a:r>
            <a:endParaRPr lang="en-US" sz="1100" i="1" dirty="0">
              <a:solidFill>
                <a:srgbClr val="53565A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Should come up with migration approach and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suggestions“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Should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own end-to-end delivery for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1 PI.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Communicate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Sprint Planning, Release Planning, Risks effectively to stake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Facilitates and guides the work of all of the Sprint commitment and Features delivery. Provides technical and domain specific support to team. Helps team in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spotting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challenges early and re-plan OR re-prioritization.</a:t>
            </a:r>
          </a:p>
          <a:p>
            <a:r>
              <a:rPr lang="en-US" sz="1100" b="1" dirty="0">
                <a:solidFill>
                  <a:srgbClr val="E87722">
                    <a:lumMod val="75000"/>
                  </a:srgbClr>
                </a:solidFill>
              </a:rPr>
              <a:t> </a:t>
            </a:r>
            <a:r>
              <a:rPr lang="en-US" sz="1100" b="1" dirty="0" smtClean="0">
                <a:solidFill>
                  <a:srgbClr val="E87722">
                    <a:lumMod val="75000"/>
                  </a:srgbClr>
                </a:solidFill>
                <a:latin typeface="Calibri" panose="020F0502020204030204" pitchFamily="34" charset="0"/>
              </a:rPr>
              <a:t>Nice </a:t>
            </a:r>
            <a:r>
              <a:rPr lang="en-US" sz="1100" b="1" dirty="0">
                <a:solidFill>
                  <a:srgbClr val="E87722">
                    <a:lumMod val="75000"/>
                  </a:srgbClr>
                </a:solidFill>
                <a:latin typeface="Calibri" panose="020F0502020204030204" pitchFamily="34" charset="0"/>
              </a:rPr>
              <a:t>To Have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53565A"/>
                </a:solidFill>
                <a:latin typeface="Calibri" panose="020F0502020204030204" pitchFamily="34" charset="0"/>
              </a:rPr>
              <a:t>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Participate in design, architecture review and come-up with at least one suggestion in following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 Performance optimization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 Down stream and up-stream integrations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 Minimizing production outages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815333"/>
              </p:ext>
            </p:extLst>
          </p:nvPr>
        </p:nvGraphicFramePr>
        <p:xfrm>
          <a:off x="351525" y="4175339"/>
          <a:ext cx="3505200" cy="8109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/>
              </a:tblGrid>
              <a:tr h="27030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Domain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703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Dependent application knowledge and their</a:t>
                      </a:r>
                      <a:r>
                        <a:rPr lang="en-US" sz="900" baseline="0" dirty="0" smtClean="0"/>
                        <a:t> integrations</a:t>
                      </a:r>
                      <a:endParaRPr lang="en-US" sz="900" dirty="0" smtClean="0"/>
                    </a:p>
                  </a:txBody>
                  <a:tcPr marT="34290" marB="34290"/>
                </a:tc>
              </a:tr>
              <a:tr h="2703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E2E Knowledge of Functional Areas</a:t>
                      </a:r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706397"/>
              </p:ext>
            </p:extLst>
          </p:nvPr>
        </p:nvGraphicFramePr>
        <p:xfrm>
          <a:off x="331429" y="3243105"/>
          <a:ext cx="350520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</a:tblGrid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Othe</a:t>
                      </a:r>
                      <a:r>
                        <a:rPr lang="en-US" sz="900" baseline="0" dirty="0" smtClean="0"/>
                        <a:t>r </a:t>
                      </a:r>
                      <a:r>
                        <a:rPr lang="en-US" sz="900" dirty="0" smtClean="0"/>
                        <a:t>Skills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Written/Verbal Communication                    Presentation skills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Decision Making and Leadership skills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Knowledge of Project Management</a:t>
                      </a:r>
                      <a:r>
                        <a:rPr lang="en-US" sz="900" baseline="0" dirty="0" smtClean="0"/>
                        <a:t> , Documentation and Process Improvement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39854"/>
              </p:ext>
            </p:extLst>
          </p:nvPr>
        </p:nvGraphicFramePr>
        <p:xfrm>
          <a:off x="333105" y="1002328"/>
          <a:ext cx="3505200" cy="11040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600"/>
                <a:gridCol w="1752600"/>
              </a:tblGrid>
              <a:tr h="207589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Trainings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7589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OSAM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Java/J2ee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2607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 LOB and Cross LOB Overview 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Architecture &amp; Design Patterns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34598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 Impactful Communication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Managing Development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26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Matt Mosher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3388" y="1975732"/>
            <a:ext cx="4364412" cy="2017242"/>
          </a:xfrm>
        </p:spPr>
        <p:txBody>
          <a:bodyPr/>
          <a:lstStyle/>
          <a:p>
            <a:r>
              <a:rPr lang="en-US" dirty="0" smtClean="0"/>
              <a:t>Progress Updates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18F5FCC-583C-47C6-9953-2F6AD74D46A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5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Delivery Transformation – Approach &amp;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1D636-7FE1-4212-8F92-0267F8624229}" type="slidenum">
              <a:rPr lang="en-US" smtClean="0">
                <a:solidFill>
                  <a:srgbClr val="63666A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63666A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507668" y="3071075"/>
            <a:ext cx="3634545" cy="0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706010"/>
              </p:ext>
            </p:extLst>
          </p:nvPr>
        </p:nvGraphicFramePr>
        <p:xfrm>
          <a:off x="2080008" y="1195755"/>
          <a:ext cx="4612194" cy="1527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6097"/>
                <a:gridCol w="2306097"/>
              </a:tblGrid>
              <a:tr h="834014">
                <a:tc>
                  <a:txBody>
                    <a:bodyPr/>
                    <a:lstStyle/>
                    <a:p>
                      <a:pPr marL="228600" marR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b="1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Talent Transformation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200" b="1" kern="1200" baseline="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1200" b="1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2. Engineering Org Model </a:t>
                      </a:r>
                    </a:p>
                    <a:p>
                      <a:pPr marL="228600" indent="-228600" algn="ctr">
                        <a:buFont typeface="+mj-lt"/>
                        <a:buAutoNum type="arabicPeriod"/>
                      </a:pPr>
                      <a:endParaRPr lang="en-US" sz="1200" b="1" kern="1200" baseline="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228600" indent="-228600" algn="ctr">
                        <a:buFont typeface="+mj-lt"/>
                        <a:buAutoNum type="arabicPeriod"/>
                      </a:pPr>
                      <a:endParaRPr lang="en-US" sz="1200" b="1" kern="1200" baseline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69333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1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3. Goals / MBOs</a:t>
                      </a:r>
                    </a:p>
                    <a:p>
                      <a:pPr marL="228600" indent="-228600" algn="ctr">
                        <a:buFont typeface="+mj-lt"/>
                        <a:buAutoNum type="arabicPeriod"/>
                      </a:pPr>
                      <a:endParaRPr lang="en-US" sz="1200" b="1" kern="1200" baseline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accent1"/>
                          </a:solidFill>
                          <a:cs typeface="Arial" pitchFamily="34" charset="0"/>
                        </a:rPr>
                        <a:t>4. Tools &amp; DevOps</a:t>
                      </a:r>
                      <a:endParaRPr lang="en-US" sz="1050" b="1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 bwMode="auto">
          <a:xfrm>
            <a:off x="2009679" y="1147196"/>
            <a:ext cx="0" cy="1653418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Chevron 4"/>
          <p:cNvSpPr/>
          <p:nvPr/>
        </p:nvSpPr>
        <p:spPr bwMode="auto">
          <a:xfrm>
            <a:off x="6857346" y="1147196"/>
            <a:ext cx="279330" cy="1638492"/>
          </a:xfrm>
          <a:prstGeom prst="chevron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1402" y="1036668"/>
            <a:ext cx="1708229" cy="185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63666A"/>
                </a:solidFill>
              </a:rPr>
              <a:t>90%</a:t>
            </a:r>
            <a:r>
              <a:rPr lang="en-US" sz="1000" b="1" dirty="0" smtClean="0">
                <a:solidFill>
                  <a:srgbClr val="63666A"/>
                </a:solidFill>
              </a:rPr>
              <a:t>  work in</a:t>
            </a:r>
          </a:p>
          <a:p>
            <a:r>
              <a:rPr lang="en-US" sz="1000" b="1" dirty="0" smtClean="0">
                <a:solidFill>
                  <a:srgbClr val="63666A"/>
                </a:solidFill>
              </a:rPr>
              <a:t>Waterfall model</a:t>
            </a:r>
            <a:endParaRPr lang="en-US" sz="1000" b="1" dirty="0">
              <a:solidFill>
                <a:srgbClr val="63666A"/>
              </a:solidFill>
            </a:endParaRPr>
          </a:p>
          <a:p>
            <a:endParaRPr lang="en-US" sz="1000" b="1" dirty="0">
              <a:solidFill>
                <a:srgbClr val="63666A"/>
              </a:solidFill>
            </a:endParaRPr>
          </a:p>
          <a:p>
            <a:r>
              <a:rPr lang="en-US" sz="1000" b="1" dirty="0" smtClean="0">
                <a:solidFill>
                  <a:srgbClr val="63666A"/>
                </a:solidFill>
              </a:rPr>
              <a:t>Varying Release Cycle from </a:t>
            </a:r>
            <a:r>
              <a:rPr lang="en-US" sz="1600" b="1" dirty="0" smtClean="0">
                <a:solidFill>
                  <a:srgbClr val="63666A"/>
                </a:solidFill>
              </a:rPr>
              <a:t>3-8 </a:t>
            </a:r>
            <a:r>
              <a:rPr lang="en-US" sz="1000" b="1" dirty="0" smtClean="0">
                <a:solidFill>
                  <a:srgbClr val="63666A"/>
                </a:solidFill>
              </a:rPr>
              <a:t>Months</a:t>
            </a:r>
          </a:p>
          <a:p>
            <a:endParaRPr lang="en-US" sz="1050" b="1" dirty="0" smtClean="0">
              <a:solidFill>
                <a:srgbClr val="63666A"/>
              </a:solidFill>
            </a:endParaRPr>
          </a:p>
          <a:p>
            <a:r>
              <a:rPr lang="en-US" sz="1600" b="1" dirty="0">
                <a:solidFill>
                  <a:srgbClr val="63666A"/>
                </a:solidFill>
              </a:rPr>
              <a:t>15 </a:t>
            </a:r>
            <a:r>
              <a:rPr lang="en-US" sz="1000" b="1" dirty="0">
                <a:solidFill>
                  <a:srgbClr val="63666A"/>
                </a:solidFill>
              </a:rPr>
              <a:t>Scrum Teams </a:t>
            </a:r>
            <a:r>
              <a:rPr lang="en-US" sz="1000" b="1" dirty="0" smtClean="0">
                <a:solidFill>
                  <a:srgbClr val="63666A"/>
                </a:solidFill>
              </a:rPr>
              <a:t>including </a:t>
            </a:r>
            <a:r>
              <a:rPr lang="en-US" sz="1600" b="1" dirty="0" smtClean="0">
                <a:solidFill>
                  <a:srgbClr val="63666A"/>
                </a:solidFill>
              </a:rPr>
              <a:t>2 </a:t>
            </a:r>
            <a:r>
              <a:rPr lang="en-US" sz="1000" b="1" dirty="0">
                <a:solidFill>
                  <a:srgbClr val="63666A"/>
                </a:solidFill>
              </a:rPr>
              <a:t>Independent Scrum team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34814" y="1147196"/>
            <a:ext cx="155749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63666A"/>
                </a:solidFill>
              </a:rPr>
              <a:t>60%</a:t>
            </a:r>
            <a:r>
              <a:rPr lang="en-US" sz="1000" b="1" dirty="0" smtClean="0">
                <a:solidFill>
                  <a:srgbClr val="63666A"/>
                </a:solidFill>
              </a:rPr>
              <a:t>  workforce practicing Agile</a:t>
            </a:r>
            <a:endParaRPr lang="en-US" sz="1000" b="1" dirty="0">
              <a:solidFill>
                <a:srgbClr val="63666A"/>
              </a:solidFill>
            </a:endParaRPr>
          </a:p>
          <a:p>
            <a:endParaRPr lang="en-US" sz="1000" b="1" dirty="0">
              <a:solidFill>
                <a:srgbClr val="63666A"/>
              </a:solidFill>
            </a:endParaRPr>
          </a:p>
          <a:p>
            <a:r>
              <a:rPr lang="en-US" sz="1000" b="1" dirty="0">
                <a:solidFill>
                  <a:srgbClr val="63666A"/>
                </a:solidFill>
              </a:rPr>
              <a:t>Time to Value </a:t>
            </a:r>
            <a:r>
              <a:rPr lang="en-US" sz="1000" b="1" dirty="0" smtClean="0">
                <a:solidFill>
                  <a:srgbClr val="63666A"/>
                </a:solidFill>
              </a:rPr>
              <a:t>goal in line with OptumRx MBO’s</a:t>
            </a:r>
            <a:endParaRPr lang="en-US" sz="1000" b="1" dirty="0">
              <a:solidFill>
                <a:srgbClr val="63666A"/>
              </a:solidFill>
            </a:endParaRPr>
          </a:p>
          <a:p>
            <a:endParaRPr lang="en-US" sz="1000" b="1" dirty="0">
              <a:solidFill>
                <a:srgbClr val="63666A"/>
              </a:solidFill>
            </a:endParaRPr>
          </a:p>
          <a:p>
            <a:r>
              <a:rPr lang="en-US" sz="1600" b="1" dirty="0" smtClean="0">
                <a:solidFill>
                  <a:srgbClr val="63666A"/>
                </a:solidFill>
              </a:rPr>
              <a:t>25 </a:t>
            </a:r>
            <a:r>
              <a:rPr lang="en-US" sz="600" b="1" dirty="0" smtClean="0">
                <a:solidFill>
                  <a:srgbClr val="63666A"/>
                </a:solidFill>
              </a:rPr>
              <a:t> </a:t>
            </a:r>
            <a:r>
              <a:rPr lang="en-US" sz="1000" b="1" dirty="0" smtClean="0">
                <a:solidFill>
                  <a:srgbClr val="63666A"/>
                </a:solidFill>
              </a:rPr>
              <a:t>Independent OGS Scrum Teams</a:t>
            </a: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752501" y="1147196"/>
            <a:ext cx="14413" cy="1653418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1856691" y="4266487"/>
            <a:ext cx="1182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     250 </a:t>
            </a:r>
          </a:p>
          <a:p>
            <a:r>
              <a:rPr lang="en-US" sz="800" dirty="0" smtClean="0">
                <a:solidFill>
                  <a:schemeClr val="accent1"/>
                </a:solidFill>
              </a:rPr>
              <a:t>Staff on Agile roles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43280" y="3162293"/>
            <a:ext cx="1596329" cy="1077218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/>
          <a:p>
            <a:pPr marL="228600" indent="-2286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900" dirty="0" smtClean="0">
                <a:solidFill>
                  <a:schemeClr val="bg2"/>
                </a:solidFill>
                <a:latin typeface="Calibri" panose="020F0502020204030204" pitchFamily="34" charset="0"/>
              </a:rPr>
              <a:t>Role Mapping &amp; US / OGS Team </a:t>
            </a:r>
            <a:r>
              <a:rPr lang="en-US" sz="900" dirty="0">
                <a:solidFill>
                  <a:schemeClr val="bg2"/>
                </a:solidFill>
                <a:latin typeface="Calibri" panose="020F0502020204030204" pitchFamily="34" charset="0"/>
              </a:rPr>
              <a:t>Structure </a:t>
            </a:r>
            <a:endParaRPr lang="en-US" sz="900" dirty="0" smtClean="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marL="228600" indent="-2286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900" dirty="0" smtClean="0">
                <a:solidFill>
                  <a:schemeClr val="bg2"/>
                </a:solidFill>
                <a:latin typeface="Calibri" panose="020F0502020204030204" pitchFamily="34" charset="0"/>
              </a:rPr>
              <a:t>Individual </a:t>
            </a:r>
            <a:r>
              <a:rPr lang="en-US" sz="900" dirty="0">
                <a:solidFill>
                  <a:schemeClr val="bg2"/>
                </a:solidFill>
                <a:latin typeface="Calibri" panose="020F0502020204030204" pitchFamily="34" charset="0"/>
              </a:rPr>
              <a:t>Development </a:t>
            </a:r>
            <a:r>
              <a:rPr lang="en-US" sz="900" dirty="0" smtClean="0">
                <a:solidFill>
                  <a:schemeClr val="bg2"/>
                </a:solidFill>
                <a:latin typeface="Calibri" panose="020F0502020204030204" pitchFamily="34" charset="0"/>
              </a:rPr>
              <a:t>Plans</a:t>
            </a:r>
            <a:endParaRPr lang="en-US" sz="900" dirty="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marL="228600" indent="-2286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900" dirty="0" smtClean="0">
                <a:solidFill>
                  <a:schemeClr val="bg2"/>
                </a:solidFill>
                <a:latin typeface="Calibri" panose="020F0502020204030204" pitchFamily="34" charset="0"/>
              </a:rPr>
              <a:t>Hiring of Agile Coaches.</a:t>
            </a:r>
          </a:p>
        </p:txBody>
      </p:sp>
      <p:cxnSp>
        <p:nvCxnSpPr>
          <p:cNvPr id="39" name="Straight Connector 38"/>
          <p:cNvCxnSpPr/>
          <p:nvPr/>
        </p:nvCxnSpPr>
        <p:spPr bwMode="auto">
          <a:xfrm>
            <a:off x="1607759" y="4286583"/>
            <a:ext cx="1399300" cy="0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4" name="Group 13"/>
          <p:cNvGrpSpPr/>
          <p:nvPr/>
        </p:nvGrpSpPr>
        <p:grpSpPr>
          <a:xfrm>
            <a:off x="1528854" y="3063803"/>
            <a:ext cx="1417285" cy="126497"/>
            <a:chOff x="1848912" y="3130776"/>
            <a:chExt cx="1186013" cy="126497"/>
          </a:xfrm>
        </p:grpSpPr>
        <p:cxnSp>
          <p:nvCxnSpPr>
            <p:cNvPr id="29" name="Straight Arrow Connector 28"/>
            <p:cNvCxnSpPr>
              <a:stCxn id="48" idx="2"/>
            </p:cNvCxnSpPr>
            <p:nvPr/>
          </p:nvCxnSpPr>
          <p:spPr bwMode="auto">
            <a:xfrm flipV="1">
              <a:off x="1924756" y="3194024"/>
              <a:ext cx="1110169" cy="1"/>
            </a:xfrm>
            <a:prstGeom prst="straightConnector1">
              <a:avLst/>
            </a:prstGeom>
            <a:gradFill rotWithShape="1">
              <a:gsLst>
                <a:gs pos="0">
                  <a:schemeClr val="accent1">
                    <a:gamma/>
                    <a:tint val="80000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8" name="Oval 47"/>
            <p:cNvSpPr/>
            <p:nvPr/>
          </p:nvSpPr>
          <p:spPr bwMode="auto">
            <a:xfrm flipH="1">
              <a:off x="1848912" y="3130776"/>
              <a:ext cx="75844" cy="126497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Arial Unicode MS" charset="0"/>
                <a:cs typeface="Arial Unicode MS" charset="0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08029" y="3440971"/>
            <a:ext cx="135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2"/>
                </a:solidFill>
              </a:rPr>
              <a:t>OGS Delivery Transformation </a:t>
            </a:r>
          </a:p>
          <a:p>
            <a:pPr algn="ctr"/>
            <a:r>
              <a:rPr lang="en-US" sz="1200" b="1" dirty="0" smtClean="0">
                <a:solidFill>
                  <a:schemeClr val="bg2"/>
                </a:solidFill>
              </a:rPr>
              <a:t>Roadmap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271073" y="3174021"/>
            <a:ext cx="1662667" cy="1077218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>
            <a:defPPr>
              <a:defRPr lang="en-US"/>
            </a:defPPr>
            <a:lvl1pPr marL="228600" indent="-228600" algn="just">
              <a:spcBef>
                <a:spcPts val="600"/>
              </a:spcBef>
              <a:buFont typeface="Wingdings" panose="05000000000000000000" pitchFamily="2" charset="2"/>
              <a:buChar char="Ø"/>
              <a:defRPr sz="9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</a:rPr>
              <a:t>50% team OSAM trained</a:t>
            </a:r>
          </a:p>
          <a:p>
            <a:r>
              <a:rPr lang="en-US" dirty="0">
                <a:latin typeface="Calibri" panose="020F0502020204030204" pitchFamily="34" charset="0"/>
              </a:rPr>
              <a:t>Engineering Practices, CI/CD &amp; ATDD seeded</a:t>
            </a:r>
          </a:p>
          <a:p>
            <a:r>
              <a:rPr lang="en-US" dirty="0">
                <a:latin typeface="Calibri" panose="020F0502020204030204" pitchFamily="34" charset="0"/>
              </a:rPr>
              <a:t>80 QE, 5 SMs &amp; 10 EMs</a:t>
            </a:r>
          </a:p>
        </p:txBody>
      </p:sp>
      <p:cxnSp>
        <p:nvCxnSpPr>
          <p:cNvPr id="59" name="Straight Connector 58"/>
          <p:cNvCxnSpPr/>
          <p:nvPr/>
        </p:nvCxnSpPr>
        <p:spPr bwMode="auto">
          <a:xfrm>
            <a:off x="3438786" y="4266487"/>
            <a:ext cx="1399300" cy="0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254832" y="3185749"/>
            <a:ext cx="1553731" cy="1077218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>
            <a:defPPr>
              <a:defRPr lang="en-US"/>
            </a:defPPr>
            <a:lvl1pPr marL="228600" indent="-228600" algn="just">
              <a:spcBef>
                <a:spcPts val="600"/>
              </a:spcBef>
              <a:buFont typeface="Wingdings" panose="05000000000000000000" pitchFamily="2" charset="2"/>
              <a:buChar char="Ø"/>
              <a:defRPr sz="900">
                <a:solidFill>
                  <a:schemeClr val="bg2"/>
                </a:solidFill>
              </a:defRPr>
            </a:lvl1pPr>
          </a:lstStyle>
          <a:p>
            <a:r>
              <a:rPr lang="en-US" dirty="0" smtClean="0">
                <a:latin typeface="Calibri" panose="020F0502020204030204" pitchFamily="34" charset="0"/>
              </a:rPr>
              <a:t>50% team practicing Agile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15 </a:t>
            </a:r>
            <a:r>
              <a:rPr lang="en-US" dirty="0">
                <a:latin typeface="Calibri" panose="020F0502020204030204" pitchFamily="34" charset="0"/>
              </a:rPr>
              <a:t>Independent Scrum </a:t>
            </a:r>
            <a:r>
              <a:rPr lang="en-US" dirty="0" smtClean="0">
                <a:latin typeface="Calibri" panose="020F0502020204030204" pitchFamily="34" charset="0"/>
              </a:rPr>
              <a:t>Teams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DevOps </a:t>
            </a:r>
            <a:r>
              <a:rPr lang="en-US" dirty="0">
                <a:latin typeface="Calibri" panose="020F0502020204030204" pitchFamily="34" charset="0"/>
              </a:rPr>
              <a:t>implementation</a:t>
            </a:r>
          </a:p>
        </p:txBody>
      </p:sp>
      <p:cxnSp>
        <p:nvCxnSpPr>
          <p:cNvPr id="61" name="Straight Connector 60"/>
          <p:cNvCxnSpPr/>
          <p:nvPr/>
        </p:nvCxnSpPr>
        <p:spPr bwMode="auto">
          <a:xfrm>
            <a:off x="5409263" y="4266487"/>
            <a:ext cx="1399300" cy="0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7105344" y="3177381"/>
            <a:ext cx="1686964" cy="1077218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>
            <a:defPPr>
              <a:defRPr lang="en-US"/>
            </a:defPPr>
            <a:lvl1pPr marL="228600" indent="-228600" algn="just">
              <a:spcBef>
                <a:spcPts val="600"/>
              </a:spcBef>
              <a:buFont typeface="Wingdings" panose="05000000000000000000" pitchFamily="2" charset="2"/>
              <a:buChar char="Ø"/>
              <a:defRPr sz="9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</a:rPr>
              <a:t>500 Engineers (150 QEs), 20 SMs &amp; 20 EMs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25 </a:t>
            </a:r>
            <a:r>
              <a:rPr lang="en-US" dirty="0">
                <a:latin typeface="Calibri" panose="020F0502020204030204" pitchFamily="34" charset="0"/>
              </a:rPr>
              <a:t>Independent Scrum Teams</a:t>
            </a:r>
          </a:p>
          <a:p>
            <a:r>
              <a:rPr lang="en-US" dirty="0">
                <a:latin typeface="Calibri" panose="020F0502020204030204" pitchFamily="34" charset="0"/>
              </a:rPr>
              <a:t>DevOps maturity including </a:t>
            </a:r>
            <a:r>
              <a:rPr lang="en-US" dirty="0" smtClean="0">
                <a:latin typeface="Calibri" panose="020F0502020204030204" pitchFamily="34" charset="0"/>
              </a:rPr>
              <a:t>ATDD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>
            <a:off x="7179179" y="4266487"/>
            <a:ext cx="1399300" cy="0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63"/>
          <p:cNvGrpSpPr/>
          <p:nvPr/>
        </p:nvGrpSpPr>
        <p:grpSpPr>
          <a:xfrm>
            <a:off x="3346102" y="3058857"/>
            <a:ext cx="1499922" cy="126497"/>
            <a:chOff x="1848912" y="3130776"/>
            <a:chExt cx="1186013" cy="126497"/>
          </a:xfrm>
        </p:grpSpPr>
        <p:cxnSp>
          <p:nvCxnSpPr>
            <p:cNvPr id="65" name="Straight Arrow Connector 64"/>
            <p:cNvCxnSpPr>
              <a:stCxn id="66" idx="2"/>
            </p:cNvCxnSpPr>
            <p:nvPr/>
          </p:nvCxnSpPr>
          <p:spPr bwMode="auto">
            <a:xfrm flipV="1">
              <a:off x="1924756" y="3194024"/>
              <a:ext cx="1110169" cy="1"/>
            </a:xfrm>
            <a:prstGeom prst="straightConnector1">
              <a:avLst/>
            </a:prstGeom>
            <a:gradFill rotWithShape="1">
              <a:gsLst>
                <a:gs pos="0">
                  <a:schemeClr val="accent1">
                    <a:gamma/>
                    <a:tint val="80000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6" name="Oval 65"/>
            <p:cNvSpPr/>
            <p:nvPr/>
          </p:nvSpPr>
          <p:spPr bwMode="auto">
            <a:xfrm flipH="1">
              <a:off x="1848912" y="3130776"/>
              <a:ext cx="75844" cy="126497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Arial Unicode MS" charset="0"/>
                <a:cs typeface="Arial Unicode MS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335216" y="3060086"/>
            <a:ext cx="1417285" cy="126497"/>
            <a:chOff x="1848912" y="3130776"/>
            <a:chExt cx="1186013" cy="126497"/>
          </a:xfrm>
        </p:grpSpPr>
        <p:cxnSp>
          <p:nvCxnSpPr>
            <p:cNvPr id="68" name="Straight Arrow Connector 67"/>
            <p:cNvCxnSpPr>
              <a:stCxn id="69" idx="2"/>
            </p:cNvCxnSpPr>
            <p:nvPr/>
          </p:nvCxnSpPr>
          <p:spPr bwMode="auto">
            <a:xfrm flipV="1">
              <a:off x="1924756" y="3194024"/>
              <a:ext cx="1110169" cy="1"/>
            </a:xfrm>
            <a:prstGeom prst="straightConnector1">
              <a:avLst/>
            </a:prstGeom>
            <a:gradFill rotWithShape="1">
              <a:gsLst>
                <a:gs pos="0">
                  <a:schemeClr val="accent1">
                    <a:gamma/>
                    <a:tint val="80000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9" name="Oval 68"/>
            <p:cNvSpPr/>
            <p:nvPr/>
          </p:nvSpPr>
          <p:spPr bwMode="auto">
            <a:xfrm flipH="1">
              <a:off x="1848912" y="3130776"/>
              <a:ext cx="75844" cy="126497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Arial Unicode MS" charset="0"/>
                <a:cs typeface="Arial Unicode MS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204198" y="3060086"/>
            <a:ext cx="1417285" cy="126497"/>
            <a:chOff x="1848912" y="3130776"/>
            <a:chExt cx="1186013" cy="126497"/>
          </a:xfrm>
        </p:grpSpPr>
        <p:cxnSp>
          <p:nvCxnSpPr>
            <p:cNvPr id="71" name="Straight Arrow Connector 70"/>
            <p:cNvCxnSpPr>
              <a:stCxn id="72" idx="2"/>
            </p:cNvCxnSpPr>
            <p:nvPr/>
          </p:nvCxnSpPr>
          <p:spPr bwMode="auto">
            <a:xfrm flipV="1">
              <a:off x="1924756" y="3194024"/>
              <a:ext cx="1110169" cy="1"/>
            </a:xfrm>
            <a:prstGeom prst="straightConnector1">
              <a:avLst/>
            </a:prstGeom>
            <a:gradFill rotWithShape="1">
              <a:gsLst>
                <a:gs pos="0">
                  <a:schemeClr val="accent1">
                    <a:gamma/>
                    <a:tint val="80000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2" name="Oval 71"/>
            <p:cNvSpPr/>
            <p:nvPr/>
          </p:nvSpPr>
          <p:spPr bwMode="auto">
            <a:xfrm flipH="1">
              <a:off x="1848912" y="3130776"/>
              <a:ext cx="75844" cy="126497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Arial Unicode MS" charset="0"/>
                <a:cs typeface="Arial Unicode MS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727298" y="4248071"/>
            <a:ext cx="11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     350</a:t>
            </a:r>
            <a:r>
              <a:rPr lang="en-US" sz="800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en-US" sz="800" dirty="0">
                <a:solidFill>
                  <a:schemeClr val="accent1"/>
                </a:solidFill>
              </a:rPr>
              <a:t>Staff on Agile  </a:t>
            </a:r>
            <a:r>
              <a:rPr lang="en-US" sz="800" dirty="0" smtClean="0">
                <a:solidFill>
                  <a:schemeClr val="accent1"/>
                </a:solidFill>
              </a:rPr>
              <a:t>roles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658194" y="4239703"/>
            <a:ext cx="1150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     500</a:t>
            </a:r>
            <a:r>
              <a:rPr lang="en-US" sz="800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en-US" sz="800" dirty="0">
                <a:solidFill>
                  <a:schemeClr val="accent1"/>
                </a:solidFill>
              </a:rPr>
              <a:t>Staff on Agile  </a:t>
            </a:r>
            <a:r>
              <a:rPr lang="en-US" sz="800" dirty="0" smtClean="0">
                <a:solidFill>
                  <a:schemeClr val="accent1"/>
                </a:solidFill>
              </a:rPr>
              <a:t>roles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459584" y="4237317"/>
            <a:ext cx="1171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    600</a:t>
            </a:r>
            <a:r>
              <a:rPr lang="en-US" sz="800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en-US" sz="800" dirty="0">
                <a:solidFill>
                  <a:schemeClr val="accent1"/>
                </a:solidFill>
              </a:rPr>
              <a:t>Staff on Agile  </a:t>
            </a:r>
            <a:r>
              <a:rPr lang="en-US" sz="800" dirty="0" smtClean="0">
                <a:solidFill>
                  <a:schemeClr val="accent1"/>
                </a:solidFill>
              </a:rPr>
              <a:t>roles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476901" y="2784531"/>
            <a:ext cx="55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Q1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77653" y="2786211"/>
            <a:ext cx="55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Q2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306234" y="2785688"/>
            <a:ext cx="55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Q3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186632" y="2781794"/>
            <a:ext cx="55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Q4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95957" y="1422334"/>
            <a:ext cx="2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chemeClr val="bg2"/>
                </a:solidFill>
              </a:rPr>
              <a:t>Target Roles (EM, SM, TL &amp; Engineers)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chemeClr val="bg2"/>
                </a:solidFill>
              </a:rPr>
              <a:t>Assessment &amp; Role Map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chemeClr val="bg2"/>
                </a:solidFill>
              </a:rPr>
              <a:t>Individual Development Plan</a:t>
            </a:r>
            <a:endParaRPr lang="en-US" sz="800" b="1" dirty="0">
              <a:solidFill>
                <a:schemeClr val="bg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02190" y="1425236"/>
            <a:ext cx="2254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chemeClr val="bg2"/>
                </a:solidFill>
              </a:rPr>
              <a:t>Team Structure &amp; Distribution – EM &amp; SM roles @ US / OGS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chemeClr val="bg2"/>
                </a:solidFill>
              </a:rPr>
              <a:t>Demand &amp; Projection (SM &amp; EM)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chemeClr val="bg2"/>
                </a:solidFill>
              </a:rPr>
              <a:t>Scrum vs. Kanban</a:t>
            </a:r>
            <a:endParaRPr lang="en-US" sz="800" b="1" dirty="0">
              <a:solidFill>
                <a:schemeClr val="bg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08314" y="2255373"/>
            <a:ext cx="2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chemeClr val="bg2"/>
                </a:solidFill>
              </a:rPr>
              <a:t>%age Agile Transformation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chemeClr val="bg2"/>
                </a:solidFill>
              </a:rPr>
              <a:t>Time to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chemeClr val="bg2"/>
                </a:solidFill>
              </a:rPr>
              <a:t>No. of Independent Scrum Teams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411950" y="2275469"/>
            <a:ext cx="2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chemeClr val="bg2"/>
                </a:solidFill>
              </a:rPr>
              <a:t>CI &amp; CD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chemeClr val="bg2"/>
                </a:solidFill>
              </a:rPr>
              <a:t>ATDD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b="1" dirty="0">
              <a:solidFill>
                <a:schemeClr val="bg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46643" y="666702"/>
            <a:ext cx="517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Segoe Print" panose="02000600000000000000" pitchFamily="2" charset="0"/>
              </a:rPr>
              <a:t>Aligned to OptumRx Agile Transformation</a:t>
            </a:r>
            <a:endParaRPr lang="en-US" dirty="0">
              <a:solidFill>
                <a:schemeClr val="bg2">
                  <a:lumMod val="50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7007423" y="716942"/>
            <a:ext cx="1455537" cy="279534"/>
          </a:xfrm>
          <a:prstGeom prst="rightArrow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416837" y="781801"/>
            <a:ext cx="371786" cy="149815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grpSp>
        <p:nvGrpSpPr>
          <p:cNvPr id="114" name="Group 43"/>
          <p:cNvGrpSpPr>
            <a:grpSpLocks noChangeAspect="1"/>
          </p:cNvGrpSpPr>
          <p:nvPr/>
        </p:nvGrpSpPr>
        <p:grpSpPr bwMode="auto">
          <a:xfrm>
            <a:off x="1533384" y="4336823"/>
            <a:ext cx="295431" cy="385572"/>
            <a:chOff x="2761" y="2975"/>
            <a:chExt cx="526" cy="807"/>
          </a:xfrm>
        </p:grpSpPr>
        <p:sp>
          <p:nvSpPr>
            <p:cNvPr id="115" name="Freeform 44"/>
            <p:cNvSpPr>
              <a:spLocks noEditPoints="1"/>
            </p:cNvSpPr>
            <p:nvPr/>
          </p:nvSpPr>
          <p:spPr bwMode="auto">
            <a:xfrm>
              <a:off x="2761" y="3155"/>
              <a:ext cx="526" cy="627"/>
            </a:xfrm>
            <a:custGeom>
              <a:avLst/>
              <a:gdLst>
                <a:gd name="T0" fmla="*/ 116 w 167"/>
                <a:gd name="T1" fmla="*/ 199 h 199"/>
                <a:gd name="T2" fmla="*/ 100 w 167"/>
                <a:gd name="T3" fmla="*/ 165 h 199"/>
                <a:gd name="T4" fmla="*/ 97 w 167"/>
                <a:gd name="T5" fmla="*/ 130 h 199"/>
                <a:gd name="T6" fmla="*/ 77 w 167"/>
                <a:gd name="T7" fmla="*/ 110 h 199"/>
                <a:gd name="T8" fmla="*/ 75 w 167"/>
                <a:gd name="T9" fmla="*/ 125 h 199"/>
                <a:gd name="T10" fmla="*/ 41 w 167"/>
                <a:gd name="T11" fmla="*/ 177 h 199"/>
                <a:gd name="T12" fmla="*/ 17 w 167"/>
                <a:gd name="T13" fmla="*/ 197 h 199"/>
                <a:gd name="T14" fmla="*/ 6 w 167"/>
                <a:gd name="T15" fmla="*/ 170 h 199"/>
                <a:gd name="T16" fmla="*/ 16 w 167"/>
                <a:gd name="T17" fmla="*/ 159 h 199"/>
                <a:gd name="T18" fmla="*/ 48 w 167"/>
                <a:gd name="T19" fmla="*/ 70 h 199"/>
                <a:gd name="T20" fmla="*/ 51 w 167"/>
                <a:gd name="T21" fmla="*/ 50 h 199"/>
                <a:gd name="T22" fmla="*/ 37 w 167"/>
                <a:gd name="T23" fmla="*/ 75 h 199"/>
                <a:gd name="T24" fmla="*/ 18 w 167"/>
                <a:gd name="T25" fmla="*/ 83 h 199"/>
                <a:gd name="T26" fmla="*/ 15 w 167"/>
                <a:gd name="T27" fmla="*/ 58 h 199"/>
                <a:gd name="T28" fmla="*/ 40 w 167"/>
                <a:gd name="T29" fmla="*/ 22 h 199"/>
                <a:gd name="T30" fmla="*/ 71 w 167"/>
                <a:gd name="T31" fmla="*/ 4 h 199"/>
                <a:gd name="T32" fmla="*/ 109 w 167"/>
                <a:gd name="T33" fmla="*/ 16 h 199"/>
                <a:gd name="T34" fmla="*/ 127 w 167"/>
                <a:gd name="T35" fmla="*/ 50 h 199"/>
                <a:gd name="T36" fmla="*/ 147 w 167"/>
                <a:gd name="T37" fmla="*/ 58 h 199"/>
                <a:gd name="T38" fmla="*/ 165 w 167"/>
                <a:gd name="T39" fmla="*/ 66 h 199"/>
                <a:gd name="T40" fmla="*/ 149 w 167"/>
                <a:gd name="T41" fmla="*/ 86 h 199"/>
                <a:gd name="T42" fmla="*/ 122 w 167"/>
                <a:gd name="T43" fmla="*/ 81 h 199"/>
                <a:gd name="T44" fmla="*/ 103 w 167"/>
                <a:gd name="T45" fmla="*/ 64 h 199"/>
                <a:gd name="T46" fmla="*/ 101 w 167"/>
                <a:gd name="T47" fmla="*/ 84 h 199"/>
                <a:gd name="T48" fmla="*/ 125 w 167"/>
                <a:gd name="T49" fmla="*/ 109 h 199"/>
                <a:gd name="T50" fmla="*/ 132 w 167"/>
                <a:gd name="T51" fmla="*/ 168 h 199"/>
                <a:gd name="T52" fmla="*/ 116 w 167"/>
                <a:gd name="T53" fmla="*/ 199 h 199"/>
                <a:gd name="T54" fmla="*/ 116 w 167"/>
                <a:gd name="T55" fmla="*/ 195 h 199"/>
                <a:gd name="T56" fmla="*/ 124 w 167"/>
                <a:gd name="T57" fmla="*/ 180 h 199"/>
                <a:gd name="T58" fmla="*/ 124 w 167"/>
                <a:gd name="T59" fmla="*/ 126 h 199"/>
                <a:gd name="T60" fmla="*/ 104 w 167"/>
                <a:gd name="T61" fmla="*/ 98 h 199"/>
                <a:gd name="T62" fmla="*/ 91 w 167"/>
                <a:gd name="T63" fmla="*/ 79 h 199"/>
                <a:gd name="T64" fmla="*/ 97 w 167"/>
                <a:gd name="T65" fmla="*/ 52 h 199"/>
                <a:gd name="T66" fmla="*/ 104 w 167"/>
                <a:gd name="T67" fmla="*/ 51 h 199"/>
                <a:gd name="T68" fmla="*/ 111 w 167"/>
                <a:gd name="T69" fmla="*/ 64 h 199"/>
                <a:gd name="T70" fmla="*/ 142 w 167"/>
                <a:gd name="T71" fmla="*/ 77 h 199"/>
                <a:gd name="T72" fmla="*/ 159 w 167"/>
                <a:gd name="T73" fmla="*/ 74 h 199"/>
                <a:gd name="T74" fmla="*/ 153 w 167"/>
                <a:gd name="T75" fmla="*/ 67 h 199"/>
                <a:gd name="T76" fmla="*/ 130 w 167"/>
                <a:gd name="T77" fmla="*/ 63 h 199"/>
                <a:gd name="T78" fmla="*/ 110 w 167"/>
                <a:gd name="T79" fmla="*/ 36 h 199"/>
                <a:gd name="T80" fmla="*/ 85 w 167"/>
                <a:gd name="T81" fmla="*/ 8 h 199"/>
                <a:gd name="T82" fmla="*/ 69 w 167"/>
                <a:gd name="T83" fmla="*/ 14 h 199"/>
                <a:gd name="T84" fmla="*/ 36 w 167"/>
                <a:gd name="T85" fmla="*/ 37 h 199"/>
                <a:gd name="T86" fmla="*/ 20 w 167"/>
                <a:gd name="T87" fmla="*/ 67 h 199"/>
                <a:gd name="T88" fmla="*/ 30 w 167"/>
                <a:gd name="T89" fmla="*/ 72 h 199"/>
                <a:gd name="T90" fmla="*/ 44 w 167"/>
                <a:gd name="T91" fmla="*/ 46 h 199"/>
                <a:gd name="T92" fmla="*/ 54 w 167"/>
                <a:gd name="T93" fmla="*/ 36 h 199"/>
                <a:gd name="T94" fmla="*/ 61 w 167"/>
                <a:gd name="T95" fmla="*/ 39 h 199"/>
                <a:gd name="T96" fmla="*/ 52 w 167"/>
                <a:gd name="T97" fmla="*/ 98 h 199"/>
                <a:gd name="T98" fmla="*/ 15 w 167"/>
                <a:gd name="T99" fmla="*/ 172 h 199"/>
                <a:gd name="T100" fmla="*/ 12 w 167"/>
                <a:gd name="T101" fmla="*/ 187 h 199"/>
                <a:gd name="T102" fmla="*/ 35 w 167"/>
                <a:gd name="T103" fmla="*/ 172 h 199"/>
                <a:gd name="T104" fmla="*/ 67 w 167"/>
                <a:gd name="T105" fmla="*/ 124 h 199"/>
                <a:gd name="T106" fmla="*/ 71 w 167"/>
                <a:gd name="T107" fmla="*/ 101 h 199"/>
                <a:gd name="T108" fmla="*/ 78 w 167"/>
                <a:gd name="T109" fmla="*/ 99 h 199"/>
                <a:gd name="T110" fmla="*/ 103 w 167"/>
                <a:gd name="T111" fmla="*/ 125 h 199"/>
                <a:gd name="T112" fmla="*/ 108 w 167"/>
                <a:gd name="T113" fmla="*/ 165 h 199"/>
                <a:gd name="T114" fmla="*/ 116 w 167"/>
                <a:gd name="T115" fmla="*/ 191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7" h="199">
                  <a:moveTo>
                    <a:pt x="116" y="199"/>
                  </a:moveTo>
                  <a:cubicBezTo>
                    <a:pt x="116" y="199"/>
                    <a:pt x="116" y="199"/>
                    <a:pt x="116" y="199"/>
                  </a:cubicBezTo>
                  <a:cubicBezTo>
                    <a:pt x="106" y="199"/>
                    <a:pt x="100" y="192"/>
                    <a:pt x="100" y="180"/>
                  </a:cubicBezTo>
                  <a:cubicBezTo>
                    <a:pt x="100" y="175"/>
                    <a:pt x="100" y="170"/>
                    <a:pt x="100" y="165"/>
                  </a:cubicBezTo>
                  <a:cubicBezTo>
                    <a:pt x="100" y="156"/>
                    <a:pt x="100" y="147"/>
                    <a:pt x="100" y="138"/>
                  </a:cubicBezTo>
                  <a:cubicBezTo>
                    <a:pt x="100" y="136"/>
                    <a:pt x="99" y="132"/>
                    <a:pt x="97" y="130"/>
                  </a:cubicBezTo>
                  <a:cubicBezTo>
                    <a:pt x="91" y="124"/>
                    <a:pt x="86" y="118"/>
                    <a:pt x="80" y="112"/>
                  </a:cubicBezTo>
                  <a:cubicBezTo>
                    <a:pt x="79" y="112"/>
                    <a:pt x="78" y="111"/>
                    <a:pt x="77" y="110"/>
                  </a:cubicBezTo>
                  <a:cubicBezTo>
                    <a:pt x="77" y="110"/>
                    <a:pt x="77" y="110"/>
                    <a:pt x="77" y="111"/>
                  </a:cubicBezTo>
                  <a:cubicBezTo>
                    <a:pt x="76" y="116"/>
                    <a:pt x="75" y="120"/>
                    <a:pt x="75" y="125"/>
                  </a:cubicBezTo>
                  <a:cubicBezTo>
                    <a:pt x="74" y="136"/>
                    <a:pt x="69" y="145"/>
                    <a:pt x="61" y="154"/>
                  </a:cubicBezTo>
                  <a:cubicBezTo>
                    <a:pt x="54" y="161"/>
                    <a:pt x="47" y="169"/>
                    <a:pt x="41" y="177"/>
                  </a:cubicBezTo>
                  <a:cubicBezTo>
                    <a:pt x="37" y="182"/>
                    <a:pt x="33" y="186"/>
                    <a:pt x="30" y="191"/>
                  </a:cubicBezTo>
                  <a:cubicBezTo>
                    <a:pt x="26" y="195"/>
                    <a:pt x="21" y="197"/>
                    <a:pt x="17" y="197"/>
                  </a:cubicBezTo>
                  <a:cubicBezTo>
                    <a:pt x="13" y="197"/>
                    <a:pt x="10" y="196"/>
                    <a:pt x="7" y="193"/>
                  </a:cubicBezTo>
                  <a:cubicBezTo>
                    <a:pt x="0" y="187"/>
                    <a:pt x="0" y="179"/>
                    <a:pt x="6" y="170"/>
                  </a:cubicBezTo>
                  <a:cubicBezTo>
                    <a:pt x="7" y="169"/>
                    <a:pt x="8" y="168"/>
                    <a:pt x="9" y="167"/>
                  </a:cubicBezTo>
                  <a:cubicBezTo>
                    <a:pt x="11" y="164"/>
                    <a:pt x="13" y="161"/>
                    <a:pt x="16" y="159"/>
                  </a:cubicBezTo>
                  <a:cubicBezTo>
                    <a:pt x="32" y="145"/>
                    <a:pt x="40" y="126"/>
                    <a:pt x="44" y="97"/>
                  </a:cubicBezTo>
                  <a:cubicBezTo>
                    <a:pt x="45" y="88"/>
                    <a:pt x="47" y="79"/>
                    <a:pt x="48" y="70"/>
                  </a:cubicBezTo>
                  <a:cubicBezTo>
                    <a:pt x="49" y="63"/>
                    <a:pt x="51" y="56"/>
                    <a:pt x="52" y="49"/>
                  </a:cubicBezTo>
                  <a:cubicBezTo>
                    <a:pt x="51" y="49"/>
                    <a:pt x="51" y="50"/>
                    <a:pt x="51" y="50"/>
                  </a:cubicBezTo>
                  <a:cubicBezTo>
                    <a:pt x="47" y="56"/>
                    <a:pt x="44" y="62"/>
                    <a:pt x="41" y="68"/>
                  </a:cubicBezTo>
                  <a:cubicBezTo>
                    <a:pt x="40" y="71"/>
                    <a:pt x="39" y="73"/>
                    <a:pt x="37" y="75"/>
                  </a:cubicBezTo>
                  <a:cubicBezTo>
                    <a:pt x="34" y="81"/>
                    <a:pt x="30" y="84"/>
                    <a:pt x="24" y="84"/>
                  </a:cubicBezTo>
                  <a:cubicBezTo>
                    <a:pt x="22" y="84"/>
                    <a:pt x="20" y="84"/>
                    <a:pt x="18" y="83"/>
                  </a:cubicBezTo>
                  <a:cubicBezTo>
                    <a:pt x="11" y="79"/>
                    <a:pt x="9" y="71"/>
                    <a:pt x="13" y="63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20" y="50"/>
                    <a:pt x="24" y="41"/>
                    <a:pt x="29" y="33"/>
                  </a:cubicBezTo>
                  <a:cubicBezTo>
                    <a:pt x="31" y="29"/>
                    <a:pt x="35" y="25"/>
                    <a:pt x="40" y="22"/>
                  </a:cubicBezTo>
                  <a:cubicBezTo>
                    <a:pt x="48" y="17"/>
                    <a:pt x="57" y="12"/>
                    <a:pt x="65" y="7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6" y="2"/>
                    <a:pt x="80" y="0"/>
                    <a:pt x="85" y="0"/>
                  </a:cubicBezTo>
                  <a:cubicBezTo>
                    <a:pt x="95" y="0"/>
                    <a:pt x="104" y="6"/>
                    <a:pt x="109" y="16"/>
                  </a:cubicBezTo>
                  <a:cubicBezTo>
                    <a:pt x="112" y="21"/>
                    <a:pt x="115" y="27"/>
                    <a:pt x="117" y="32"/>
                  </a:cubicBezTo>
                  <a:cubicBezTo>
                    <a:pt x="120" y="38"/>
                    <a:pt x="123" y="45"/>
                    <a:pt x="127" y="50"/>
                  </a:cubicBezTo>
                  <a:cubicBezTo>
                    <a:pt x="128" y="52"/>
                    <a:pt x="130" y="54"/>
                    <a:pt x="132" y="55"/>
                  </a:cubicBezTo>
                  <a:cubicBezTo>
                    <a:pt x="137" y="56"/>
                    <a:pt x="142" y="57"/>
                    <a:pt x="147" y="58"/>
                  </a:cubicBezTo>
                  <a:cubicBezTo>
                    <a:pt x="149" y="58"/>
                    <a:pt x="152" y="59"/>
                    <a:pt x="155" y="59"/>
                  </a:cubicBezTo>
                  <a:cubicBezTo>
                    <a:pt x="159" y="60"/>
                    <a:pt x="163" y="62"/>
                    <a:pt x="165" y="66"/>
                  </a:cubicBezTo>
                  <a:cubicBezTo>
                    <a:pt x="167" y="69"/>
                    <a:pt x="167" y="72"/>
                    <a:pt x="167" y="76"/>
                  </a:cubicBezTo>
                  <a:cubicBezTo>
                    <a:pt x="165" y="83"/>
                    <a:pt x="157" y="88"/>
                    <a:pt x="149" y="86"/>
                  </a:cubicBezTo>
                  <a:cubicBezTo>
                    <a:pt x="146" y="86"/>
                    <a:pt x="143" y="85"/>
                    <a:pt x="140" y="85"/>
                  </a:cubicBezTo>
                  <a:cubicBezTo>
                    <a:pt x="135" y="83"/>
                    <a:pt x="128" y="82"/>
                    <a:pt x="122" y="81"/>
                  </a:cubicBezTo>
                  <a:cubicBezTo>
                    <a:pt x="116" y="80"/>
                    <a:pt x="107" y="77"/>
                    <a:pt x="104" y="66"/>
                  </a:cubicBezTo>
                  <a:cubicBezTo>
                    <a:pt x="103" y="66"/>
                    <a:pt x="103" y="65"/>
                    <a:pt x="103" y="64"/>
                  </a:cubicBezTo>
                  <a:cubicBezTo>
                    <a:pt x="101" y="70"/>
                    <a:pt x="100" y="75"/>
                    <a:pt x="99" y="81"/>
                  </a:cubicBezTo>
                  <a:cubicBezTo>
                    <a:pt x="99" y="81"/>
                    <a:pt x="100" y="82"/>
                    <a:pt x="101" y="84"/>
                  </a:cubicBezTo>
                  <a:cubicBezTo>
                    <a:pt x="104" y="87"/>
                    <a:pt x="107" y="90"/>
                    <a:pt x="110" y="93"/>
                  </a:cubicBezTo>
                  <a:cubicBezTo>
                    <a:pt x="115" y="98"/>
                    <a:pt x="120" y="104"/>
                    <a:pt x="125" y="109"/>
                  </a:cubicBezTo>
                  <a:cubicBezTo>
                    <a:pt x="129" y="114"/>
                    <a:pt x="131" y="120"/>
                    <a:pt x="131" y="126"/>
                  </a:cubicBezTo>
                  <a:cubicBezTo>
                    <a:pt x="132" y="140"/>
                    <a:pt x="132" y="154"/>
                    <a:pt x="132" y="168"/>
                  </a:cubicBezTo>
                  <a:cubicBezTo>
                    <a:pt x="132" y="172"/>
                    <a:pt x="132" y="176"/>
                    <a:pt x="132" y="180"/>
                  </a:cubicBezTo>
                  <a:cubicBezTo>
                    <a:pt x="132" y="192"/>
                    <a:pt x="125" y="199"/>
                    <a:pt x="116" y="199"/>
                  </a:cubicBezTo>
                  <a:close/>
                  <a:moveTo>
                    <a:pt x="116" y="191"/>
                  </a:moveTo>
                  <a:cubicBezTo>
                    <a:pt x="116" y="195"/>
                    <a:pt x="116" y="195"/>
                    <a:pt x="116" y="195"/>
                  </a:cubicBezTo>
                  <a:cubicBezTo>
                    <a:pt x="116" y="191"/>
                    <a:pt x="116" y="191"/>
                    <a:pt x="116" y="191"/>
                  </a:cubicBezTo>
                  <a:cubicBezTo>
                    <a:pt x="123" y="191"/>
                    <a:pt x="124" y="184"/>
                    <a:pt x="124" y="180"/>
                  </a:cubicBezTo>
                  <a:cubicBezTo>
                    <a:pt x="124" y="176"/>
                    <a:pt x="124" y="172"/>
                    <a:pt x="124" y="168"/>
                  </a:cubicBezTo>
                  <a:cubicBezTo>
                    <a:pt x="124" y="154"/>
                    <a:pt x="124" y="140"/>
                    <a:pt x="124" y="126"/>
                  </a:cubicBezTo>
                  <a:cubicBezTo>
                    <a:pt x="123" y="122"/>
                    <a:pt x="122" y="118"/>
                    <a:pt x="119" y="114"/>
                  </a:cubicBezTo>
                  <a:cubicBezTo>
                    <a:pt x="114" y="109"/>
                    <a:pt x="109" y="104"/>
                    <a:pt x="104" y="98"/>
                  </a:cubicBezTo>
                  <a:cubicBezTo>
                    <a:pt x="101" y="95"/>
                    <a:pt x="98" y="92"/>
                    <a:pt x="95" y="89"/>
                  </a:cubicBezTo>
                  <a:cubicBezTo>
                    <a:pt x="94" y="87"/>
                    <a:pt x="91" y="83"/>
                    <a:pt x="91" y="79"/>
                  </a:cubicBezTo>
                  <a:cubicBezTo>
                    <a:pt x="92" y="73"/>
                    <a:pt x="94" y="67"/>
                    <a:pt x="95" y="60"/>
                  </a:cubicBezTo>
                  <a:cubicBezTo>
                    <a:pt x="96" y="58"/>
                    <a:pt x="96" y="55"/>
                    <a:pt x="97" y="5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105" y="53"/>
                    <a:pt x="106" y="54"/>
                    <a:pt x="107" y="56"/>
                  </a:cubicBezTo>
                  <a:cubicBezTo>
                    <a:pt x="109" y="59"/>
                    <a:pt x="110" y="61"/>
                    <a:pt x="111" y="64"/>
                  </a:cubicBezTo>
                  <a:cubicBezTo>
                    <a:pt x="113" y="69"/>
                    <a:pt x="117" y="72"/>
                    <a:pt x="124" y="73"/>
                  </a:cubicBezTo>
                  <a:cubicBezTo>
                    <a:pt x="130" y="74"/>
                    <a:pt x="136" y="75"/>
                    <a:pt x="142" y="77"/>
                  </a:cubicBezTo>
                  <a:cubicBezTo>
                    <a:pt x="145" y="77"/>
                    <a:pt x="148" y="78"/>
                    <a:pt x="151" y="79"/>
                  </a:cubicBezTo>
                  <a:cubicBezTo>
                    <a:pt x="155" y="79"/>
                    <a:pt x="158" y="78"/>
                    <a:pt x="159" y="74"/>
                  </a:cubicBezTo>
                  <a:cubicBezTo>
                    <a:pt x="159" y="73"/>
                    <a:pt x="159" y="71"/>
                    <a:pt x="158" y="70"/>
                  </a:cubicBezTo>
                  <a:cubicBezTo>
                    <a:pt x="157" y="69"/>
                    <a:pt x="156" y="68"/>
                    <a:pt x="153" y="67"/>
                  </a:cubicBezTo>
                  <a:cubicBezTo>
                    <a:pt x="151" y="67"/>
                    <a:pt x="148" y="66"/>
                    <a:pt x="145" y="66"/>
                  </a:cubicBezTo>
                  <a:cubicBezTo>
                    <a:pt x="140" y="65"/>
                    <a:pt x="135" y="64"/>
                    <a:pt x="130" y="63"/>
                  </a:cubicBezTo>
                  <a:cubicBezTo>
                    <a:pt x="126" y="61"/>
                    <a:pt x="122" y="58"/>
                    <a:pt x="120" y="54"/>
                  </a:cubicBezTo>
                  <a:cubicBezTo>
                    <a:pt x="116" y="48"/>
                    <a:pt x="113" y="42"/>
                    <a:pt x="110" y="36"/>
                  </a:cubicBezTo>
                  <a:cubicBezTo>
                    <a:pt x="108" y="30"/>
                    <a:pt x="105" y="25"/>
                    <a:pt x="102" y="20"/>
                  </a:cubicBezTo>
                  <a:cubicBezTo>
                    <a:pt x="98" y="12"/>
                    <a:pt x="92" y="8"/>
                    <a:pt x="85" y="8"/>
                  </a:cubicBezTo>
                  <a:cubicBezTo>
                    <a:pt x="82" y="8"/>
                    <a:pt x="78" y="9"/>
                    <a:pt x="75" y="11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1" y="19"/>
                    <a:pt x="52" y="24"/>
                    <a:pt x="44" y="29"/>
                  </a:cubicBezTo>
                  <a:cubicBezTo>
                    <a:pt x="41" y="31"/>
                    <a:pt x="38" y="34"/>
                    <a:pt x="36" y="37"/>
                  </a:cubicBezTo>
                  <a:cubicBezTo>
                    <a:pt x="31" y="45"/>
                    <a:pt x="27" y="54"/>
                    <a:pt x="22" y="62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18" y="70"/>
                    <a:pt x="18" y="74"/>
                    <a:pt x="22" y="76"/>
                  </a:cubicBezTo>
                  <a:cubicBezTo>
                    <a:pt x="25" y="77"/>
                    <a:pt x="28" y="76"/>
                    <a:pt x="30" y="72"/>
                  </a:cubicBezTo>
                  <a:cubicBezTo>
                    <a:pt x="32" y="69"/>
                    <a:pt x="33" y="67"/>
                    <a:pt x="34" y="65"/>
                  </a:cubicBezTo>
                  <a:cubicBezTo>
                    <a:pt x="37" y="58"/>
                    <a:pt x="40" y="52"/>
                    <a:pt x="44" y="46"/>
                  </a:cubicBezTo>
                  <a:cubicBezTo>
                    <a:pt x="46" y="43"/>
                    <a:pt x="49" y="41"/>
                    <a:pt x="51" y="38"/>
                  </a:cubicBezTo>
                  <a:cubicBezTo>
                    <a:pt x="52" y="37"/>
                    <a:pt x="53" y="37"/>
                    <a:pt x="54" y="36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60" y="50"/>
                    <a:pt x="58" y="61"/>
                    <a:pt x="56" y="71"/>
                  </a:cubicBezTo>
                  <a:cubicBezTo>
                    <a:pt x="54" y="81"/>
                    <a:pt x="53" y="89"/>
                    <a:pt x="52" y="98"/>
                  </a:cubicBezTo>
                  <a:cubicBezTo>
                    <a:pt x="49" y="119"/>
                    <a:pt x="43" y="145"/>
                    <a:pt x="21" y="165"/>
                  </a:cubicBezTo>
                  <a:cubicBezTo>
                    <a:pt x="19" y="167"/>
                    <a:pt x="17" y="169"/>
                    <a:pt x="15" y="172"/>
                  </a:cubicBezTo>
                  <a:cubicBezTo>
                    <a:pt x="14" y="173"/>
                    <a:pt x="13" y="174"/>
                    <a:pt x="12" y="176"/>
                  </a:cubicBezTo>
                  <a:cubicBezTo>
                    <a:pt x="7" y="183"/>
                    <a:pt x="11" y="186"/>
                    <a:pt x="12" y="187"/>
                  </a:cubicBezTo>
                  <a:cubicBezTo>
                    <a:pt x="16" y="190"/>
                    <a:pt x="20" y="190"/>
                    <a:pt x="24" y="185"/>
                  </a:cubicBezTo>
                  <a:cubicBezTo>
                    <a:pt x="27" y="181"/>
                    <a:pt x="31" y="177"/>
                    <a:pt x="35" y="172"/>
                  </a:cubicBezTo>
                  <a:cubicBezTo>
                    <a:pt x="41" y="164"/>
                    <a:pt x="48" y="156"/>
                    <a:pt x="55" y="148"/>
                  </a:cubicBezTo>
                  <a:cubicBezTo>
                    <a:pt x="62" y="141"/>
                    <a:pt x="66" y="133"/>
                    <a:pt x="67" y="124"/>
                  </a:cubicBezTo>
                  <a:cubicBezTo>
                    <a:pt x="67" y="119"/>
                    <a:pt x="68" y="114"/>
                    <a:pt x="69" y="109"/>
                  </a:cubicBezTo>
                  <a:cubicBezTo>
                    <a:pt x="70" y="106"/>
                    <a:pt x="70" y="104"/>
                    <a:pt x="71" y="101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80" y="102"/>
                    <a:pt x="83" y="104"/>
                    <a:pt x="85" y="107"/>
                  </a:cubicBezTo>
                  <a:cubicBezTo>
                    <a:pt x="91" y="113"/>
                    <a:pt x="97" y="119"/>
                    <a:pt x="103" y="125"/>
                  </a:cubicBezTo>
                  <a:cubicBezTo>
                    <a:pt x="106" y="128"/>
                    <a:pt x="108" y="133"/>
                    <a:pt x="108" y="138"/>
                  </a:cubicBezTo>
                  <a:cubicBezTo>
                    <a:pt x="108" y="147"/>
                    <a:pt x="108" y="156"/>
                    <a:pt x="108" y="165"/>
                  </a:cubicBezTo>
                  <a:cubicBezTo>
                    <a:pt x="108" y="170"/>
                    <a:pt x="108" y="175"/>
                    <a:pt x="108" y="180"/>
                  </a:cubicBezTo>
                  <a:cubicBezTo>
                    <a:pt x="108" y="191"/>
                    <a:pt x="114" y="191"/>
                    <a:pt x="116" y="191"/>
                  </a:cubicBezTo>
                  <a:cubicBezTo>
                    <a:pt x="116" y="191"/>
                    <a:pt x="116" y="191"/>
                    <a:pt x="116" y="191"/>
                  </a:cubicBezTo>
                  <a:close/>
                </a:path>
              </a:pathLst>
            </a:custGeom>
            <a:solidFill>
              <a:srgbClr val="E77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45"/>
            <p:cNvSpPr>
              <a:spLocks noEditPoints="1"/>
            </p:cNvSpPr>
            <p:nvPr/>
          </p:nvSpPr>
          <p:spPr bwMode="auto">
            <a:xfrm>
              <a:off x="2944" y="2975"/>
              <a:ext cx="189" cy="192"/>
            </a:xfrm>
            <a:custGeom>
              <a:avLst/>
              <a:gdLst>
                <a:gd name="T0" fmla="*/ 30 w 60"/>
                <a:gd name="T1" fmla="*/ 61 h 61"/>
                <a:gd name="T2" fmla="*/ 0 w 60"/>
                <a:gd name="T3" fmla="*/ 30 h 61"/>
                <a:gd name="T4" fmla="*/ 30 w 60"/>
                <a:gd name="T5" fmla="*/ 0 h 61"/>
                <a:gd name="T6" fmla="*/ 60 w 60"/>
                <a:gd name="T7" fmla="*/ 30 h 61"/>
                <a:gd name="T8" fmla="*/ 30 w 60"/>
                <a:gd name="T9" fmla="*/ 61 h 61"/>
                <a:gd name="T10" fmla="*/ 30 w 60"/>
                <a:gd name="T11" fmla="*/ 8 h 61"/>
                <a:gd name="T12" fmla="*/ 8 w 60"/>
                <a:gd name="T13" fmla="*/ 30 h 61"/>
                <a:gd name="T14" fmla="*/ 30 w 60"/>
                <a:gd name="T15" fmla="*/ 53 h 61"/>
                <a:gd name="T16" fmla="*/ 53 w 60"/>
                <a:gd name="T17" fmla="*/ 30 h 61"/>
                <a:gd name="T18" fmla="*/ 30 w 60"/>
                <a:gd name="T19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1">
                  <a:moveTo>
                    <a:pt x="30" y="61"/>
                  </a:moveTo>
                  <a:cubicBezTo>
                    <a:pt x="13" y="61"/>
                    <a:pt x="0" y="47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7" y="0"/>
                    <a:pt x="60" y="14"/>
                    <a:pt x="60" y="30"/>
                  </a:cubicBezTo>
                  <a:cubicBezTo>
                    <a:pt x="60" y="47"/>
                    <a:pt x="47" y="61"/>
                    <a:pt x="30" y="61"/>
                  </a:cubicBezTo>
                  <a:close/>
                  <a:moveTo>
                    <a:pt x="30" y="8"/>
                  </a:moveTo>
                  <a:cubicBezTo>
                    <a:pt x="18" y="8"/>
                    <a:pt x="8" y="18"/>
                    <a:pt x="8" y="30"/>
                  </a:cubicBezTo>
                  <a:cubicBezTo>
                    <a:pt x="8" y="43"/>
                    <a:pt x="18" y="53"/>
                    <a:pt x="30" y="53"/>
                  </a:cubicBezTo>
                  <a:cubicBezTo>
                    <a:pt x="42" y="53"/>
                    <a:pt x="53" y="43"/>
                    <a:pt x="53" y="30"/>
                  </a:cubicBezTo>
                  <a:cubicBezTo>
                    <a:pt x="53" y="18"/>
                    <a:pt x="42" y="8"/>
                    <a:pt x="30" y="8"/>
                  </a:cubicBezTo>
                  <a:close/>
                </a:path>
              </a:pathLst>
            </a:custGeom>
            <a:solidFill>
              <a:srgbClr val="E77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7" name="Chevron 116"/>
          <p:cNvSpPr/>
          <p:nvPr/>
        </p:nvSpPr>
        <p:spPr bwMode="auto">
          <a:xfrm>
            <a:off x="1324549" y="4396860"/>
            <a:ext cx="95356" cy="339705"/>
          </a:xfrm>
          <a:prstGeom prst="chevron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118" name="Chevron 117"/>
          <p:cNvSpPr/>
          <p:nvPr/>
        </p:nvSpPr>
        <p:spPr bwMode="auto">
          <a:xfrm>
            <a:off x="1225749" y="4398540"/>
            <a:ext cx="95356" cy="339705"/>
          </a:xfrm>
          <a:prstGeom prst="chevron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017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Delivery Transformation </a:t>
            </a:r>
            <a:r>
              <a:rPr lang="en-US" dirty="0" smtClean="0"/>
              <a:t>– Status Update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835775" y="4907756"/>
            <a:ext cx="304800" cy="1143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61D636-7FE1-4212-8F92-0267F862422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973214"/>
              </p:ext>
            </p:extLst>
          </p:nvPr>
        </p:nvGraphicFramePr>
        <p:xfrm>
          <a:off x="311498" y="994795"/>
          <a:ext cx="8500905" cy="4091856"/>
        </p:xfrm>
        <a:graphic>
          <a:graphicData uri="http://schemas.openxmlformats.org/drawingml/2006/table">
            <a:tbl>
              <a:tblPr firstRow="1" bandRow="1"/>
              <a:tblGrid>
                <a:gridCol w="1175658"/>
                <a:gridCol w="5325626"/>
                <a:gridCol w="1999621"/>
              </a:tblGrid>
              <a:tr h="3516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rgbClr val="0D776E"/>
                          </a:solidFill>
                          <a:latin typeface="+mn-lt"/>
                          <a:ea typeface="+mn-ea"/>
                          <a:cs typeface="+mn-cs"/>
                        </a:rPr>
                        <a:t>Pillars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200" b="1" kern="1200" dirty="0" smtClean="0">
                        <a:solidFill>
                          <a:srgbClr val="0D776E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rgbClr val="63666A"/>
                      </a:solidFill>
                    </a:lnL>
                    <a:lnR w="12700" cmpd="sng">
                      <a:solidFill>
                        <a:srgbClr val="63666A"/>
                      </a:solidFill>
                    </a:lnR>
                    <a:lnT w="12700" cmpd="sng">
                      <a:solidFill>
                        <a:srgbClr val="63666A"/>
                      </a:solidFill>
                    </a:lnT>
                    <a:lnB w="12700" cap="flat" cmpd="sng" algn="ctr">
                      <a:solidFill>
                        <a:srgbClr val="6366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indent="0" algn="just">
                        <a:spcBef>
                          <a:spcPts val="6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sz="1200" b="1" kern="1200" dirty="0" smtClean="0">
                          <a:solidFill>
                            <a:srgbClr val="0D776E"/>
                          </a:solidFill>
                          <a:latin typeface="+mn-lt"/>
                          <a:ea typeface="+mn-ea"/>
                          <a:cs typeface="+mn-cs"/>
                        </a:rPr>
                        <a:t>Status Update</a:t>
                      </a:r>
                    </a:p>
                    <a:p>
                      <a:pPr marL="228600" indent="-228600" algn="ctr">
                        <a:buFont typeface="+mj-lt"/>
                        <a:buAutoNum type="arabicPeriod"/>
                      </a:pPr>
                      <a:endParaRPr lang="en-US" sz="1200" b="1" kern="1200" dirty="0">
                        <a:solidFill>
                          <a:srgbClr val="0D776E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rgbClr val="63666A"/>
                      </a:solidFill>
                    </a:lnL>
                    <a:lnR w="12700" cap="flat" cmpd="sng" algn="ctr">
                      <a:solidFill>
                        <a:srgbClr val="6366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63666A"/>
                      </a:solidFill>
                    </a:lnT>
                    <a:lnB w="12700" cap="flat" cmpd="sng" algn="ctr">
                      <a:solidFill>
                        <a:srgbClr val="6366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200" b="1" kern="1200" dirty="0" smtClean="0">
                          <a:solidFill>
                            <a:srgbClr val="0D776E"/>
                          </a:solidFill>
                          <a:latin typeface="+mn-lt"/>
                          <a:ea typeface="+mn-ea"/>
                          <a:cs typeface="+mn-cs"/>
                        </a:rPr>
                        <a:t>Challenges &amp;Support Required </a:t>
                      </a:r>
                      <a:endParaRPr lang="en-US" sz="1200" b="1" kern="1200" dirty="0">
                        <a:solidFill>
                          <a:srgbClr val="0D776E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rgbClr val="63666A"/>
                      </a:solidFill>
                    </a:lnL>
                    <a:lnR w="12700" cmpd="sng">
                      <a:solidFill>
                        <a:srgbClr val="63666A"/>
                      </a:solidFill>
                    </a:lnR>
                    <a:lnT w="12700" cmpd="sng">
                      <a:solidFill>
                        <a:srgbClr val="63666A"/>
                      </a:solidFill>
                    </a:lnT>
                    <a:lnB w="12700" cap="flat" cmpd="sng" algn="ctr">
                      <a:solidFill>
                        <a:srgbClr val="6366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826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050" b="1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Talent Transformation </a:t>
                      </a:r>
                    </a:p>
                  </a:txBody>
                  <a:tcPr>
                    <a:lnL w="12700" cmpd="sng">
                      <a:solidFill>
                        <a:srgbClr val="63666A"/>
                      </a:solidFill>
                    </a:lnL>
                    <a:lnR w="12700" cmpd="sng">
                      <a:solidFill>
                        <a:srgbClr val="63666A"/>
                      </a:solidFill>
                    </a:lnR>
                    <a:lnT w="12700" cmpd="sng">
                      <a:solidFill>
                        <a:srgbClr val="63666A"/>
                      </a:solidFill>
                    </a:lnT>
                    <a:lnB w="12700" cap="flat" cmpd="sng" algn="ctr">
                      <a:solidFill>
                        <a:srgbClr val="6366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228600" indent="-228600" algn="just">
                        <a:spcBef>
                          <a:spcPts val="600"/>
                        </a:spcBef>
                        <a:buFont typeface="+mj-lt"/>
                        <a:buAutoNum type="arabicPeriod"/>
                      </a:pPr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rPr>
                        <a:t>Role Mapping &amp; US / OGS Team Structure </a:t>
                      </a:r>
                    </a:p>
                    <a:p>
                      <a:pPr marL="0" indent="0" algn="just">
                        <a:spcBef>
                          <a:spcPts val="600"/>
                        </a:spcBef>
                        <a:buFont typeface="+mj-lt"/>
                        <a:buNone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rPr>
                        <a:t>X%</a:t>
                      </a: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rPr>
                        <a:t> role mapping complete.  Discussions with Partners – in progress</a:t>
                      </a:r>
                      <a:endParaRPr lang="en-US" sz="900" kern="1200" dirty="0" smtClean="0">
                        <a:solidFill>
                          <a:schemeClr val="tx1"/>
                        </a:solidFill>
                        <a:latin typeface="+mn-lt"/>
                        <a:ea typeface="Arial Unicode MS"/>
                        <a:cs typeface="Arial Unicode MS"/>
                      </a:endParaRPr>
                    </a:p>
                    <a:p>
                      <a:pPr marL="228600" indent="-228600" algn="just">
                        <a:spcBef>
                          <a:spcPts val="600"/>
                        </a:spcBef>
                        <a:buFont typeface="+mj-lt"/>
                        <a:buAutoNum type="arabicPeriod" startAt="2"/>
                      </a:pPr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Agile Readiness</a:t>
                      </a:r>
                      <a:r>
                        <a:rPr 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 : </a:t>
                      </a:r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OSAM &amp; SM training</a:t>
                      </a:r>
                    </a:p>
                    <a:p>
                      <a:pPr marL="0" indent="0" algn="just">
                        <a:spcBef>
                          <a:spcPts val="600"/>
                        </a:spcBef>
                        <a:buFont typeface="+mj-lt"/>
                        <a:buNone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Coordination with Agile coaches</a:t>
                      </a: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 – in progress. </a:t>
                      </a:r>
                    </a:p>
                    <a:p>
                      <a:pPr marL="0" indent="0" algn="just">
                        <a:spcBef>
                          <a:spcPts val="600"/>
                        </a:spcBef>
                        <a:buFont typeface="+mj-lt"/>
                        <a:buNone/>
                      </a:pP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OSAM Target for Q1 – 150 . 55+ staff trained. 1 more batch in Jan’18 planed. Status – </a:t>
                      </a:r>
                      <a:r>
                        <a:rPr lang="en-US" sz="900" b="1" kern="1200" baseline="0" dirty="0" smtClean="0">
                          <a:solidFill>
                            <a:schemeClr val="accent5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Green </a:t>
                      </a:r>
                    </a:p>
                    <a:p>
                      <a:pPr marL="0" indent="0" algn="just">
                        <a:spcBef>
                          <a:spcPts val="600"/>
                        </a:spcBef>
                        <a:buFont typeface="+mj-lt"/>
                        <a:buNone/>
                      </a:pP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Scrum Maters nominations received. Training (1 day)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 to be planned </a:t>
                      </a:r>
                    </a:p>
                    <a:p>
                      <a:pPr marL="228600" indent="-228600" algn="just">
                        <a:spcBef>
                          <a:spcPts val="600"/>
                        </a:spcBef>
                        <a:buFont typeface="+mj-lt"/>
                        <a:buAutoNum type="arabicPeriod" startAt="3"/>
                      </a:pPr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Individual Development Plans</a:t>
                      </a:r>
                    </a:p>
                    <a:p>
                      <a:pPr marL="0" indent="0" algn="just">
                        <a:spcBef>
                          <a:spcPts val="600"/>
                        </a:spcBef>
                        <a:buFont typeface="+mj-lt"/>
                        <a:buNone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Dependency</a:t>
                      </a: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 on Role mapping. Target completion date – 31</a:t>
                      </a:r>
                      <a:r>
                        <a:rPr lang="en-US" sz="9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st</a:t>
                      </a: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 Jan’18. </a:t>
                      </a:r>
                      <a:endParaRPr lang="en-US" sz="900" kern="1200" dirty="0" smtClean="0">
                        <a:solidFill>
                          <a:schemeClr val="tx1"/>
                        </a:solidFill>
                        <a:latin typeface="+mn-lt"/>
                        <a:ea typeface="Arial Unicode MS"/>
                        <a:cs typeface="Arial Unicode MS"/>
                      </a:endParaRPr>
                    </a:p>
                    <a:p>
                      <a:pPr marL="228600" indent="-228600" algn="just">
                        <a:spcBef>
                          <a:spcPts val="600"/>
                        </a:spcBef>
                        <a:buFont typeface="+mj-lt"/>
                        <a:buAutoNum type="arabicPeriod" startAt="4"/>
                      </a:pPr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Hiring </a:t>
                      </a:r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of Agile Coaches</a:t>
                      </a:r>
                      <a:r>
                        <a:rPr 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 – in progress. </a:t>
                      </a:r>
                      <a:endParaRPr lang="en-US" sz="9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Arial Unicode MS"/>
                        <a:cs typeface="Arial Unicode MS"/>
                      </a:endParaRPr>
                    </a:p>
                    <a:p>
                      <a:pPr marL="0" indent="0" algn="just">
                        <a:spcBef>
                          <a:spcPts val="600"/>
                        </a:spcBef>
                        <a:buFont typeface="+mj-lt"/>
                        <a:buNone/>
                      </a:pPr>
                      <a:endParaRPr lang="en-US" sz="900" b="1" kern="1200" dirty="0" smtClean="0">
                        <a:solidFill>
                          <a:schemeClr val="tx1"/>
                        </a:solidFill>
                        <a:latin typeface="+mn-lt"/>
                        <a:ea typeface="Arial Unicode MS"/>
                        <a:cs typeface="Arial Unicode MS"/>
                      </a:endParaRPr>
                    </a:p>
                  </a:txBody>
                  <a:tcPr>
                    <a:lnL w="12700" cap="flat" cmpd="sng" algn="ctr">
                      <a:solidFill>
                        <a:srgbClr val="6366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63666A"/>
                      </a:solidFill>
                    </a:lnT>
                    <a:lnB w="12700" cap="flat" cmpd="sng" algn="ctr">
                      <a:solidFill>
                        <a:srgbClr val="6366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just">
                        <a:spcBef>
                          <a:spcPts val="600"/>
                        </a:spcBef>
                        <a:buFont typeface="+mj-lt"/>
                        <a:buAutoNum type="arabicPeriod"/>
                      </a:pP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Support required from FMS</a:t>
                      </a:r>
                      <a:r>
                        <a:rPr lang="en-US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 and SPOCs. </a:t>
                      </a:r>
                      <a:r>
                        <a:rPr lang="en-US" sz="9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Activity in Red </a:t>
                      </a:r>
                      <a:r>
                        <a:rPr lang="en-US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– On critical path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 </a:t>
                      </a:r>
                    </a:p>
                    <a:p>
                      <a:pPr marL="228600" indent="-228600" algn="just">
                        <a:spcBef>
                          <a:spcPts val="600"/>
                        </a:spcBef>
                        <a:buFont typeface="+mj-lt"/>
                        <a:buAutoNum type="arabicPeriod" startAt="2"/>
                      </a:pP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IDP for</a:t>
                      </a:r>
                      <a:r>
                        <a:rPr lang="en-US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 new roles: Status </a:t>
                      </a:r>
                      <a:r>
                        <a:rPr lang="en-US" sz="900" b="1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Yellow</a:t>
                      </a:r>
                      <a:r>
                        <a:rPr lang="en-US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 – Dependency in point #1 above</a:t>
                      </a:r>
                      <a:endParaRPr lang="en-US" sz="900" b="0" kern="1200" dirty="0" smtClean="0">
                        <a:solidFill>
                          <a:schemeClr val="tx1"/>
                        </a:solidFill>
                        <a:latin typeface="+mn-lt"/>
                        <a:ea typeface="Arial Unicode MS"/>
                        <a:cs typeface="Arial Unicode MS"/>
                      </a:endParaRPr>
                    </a:p>
                    <a:p>
                      <a:pPr marL="228600" indent="-228600" algn="just">
                        <a:spcBef>
                          <a:spcPts val="600"/>
                        </a:spcBef>
                        <a:buFont typeface="+mj-lt"/>
                        <a:buAutoNum type="arabicPeriod" startAt="2"/>
                      </a:pP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Agile Coaches</a:t>
                      </a:r>
                      <a:r>
                        <a:rPr lang="en-US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 – </a:t>
                      </a:r>
                      <a:r>
                        <a:rPr lang="en-US" sz="900" b="1" kern="1200" baseline="0" dirty="0" smtClean="0">
                          <a:solidFill>
                            <a:srgbClr val="FFFF00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At risk</a:t>
                      </a:r>
                      <a:r>
                        <a:rPr lang="en-US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. Hiring from Market may impact Agile transformation roadmap </a:t>
                      </a:r>
                      <a:endParaRPr lang="en-US" sz="900" b="0" kern="1200" dirty="0" smtClean="0">
                        <a:solidFill>
                          <a:schemeClr val="tx1"/>
                        </a:solidFill>
                        <a:latin typeface="+mn-lt"/>
                        <a:ea typeface="Arial Unicode MS"/>
                        <a:cs typeface="Arial Unicode MS"/>
                      </a:endParaRPr>
                    </a:p>
                    <a:p>
                      <a:pPr marL="228600" indent="-228600" algn="ctr">
                        <a:buFont typeface="+mj-lt"/>
                        <a:buAutoNum type="arabicPeriod"/>
                      </a:pPr>
                      <a:endParaRPr lang="en-US" sz="900" b="1" kern="1200" baseline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366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63666A"/>
                      </a:solidFill>
                    </a:lnR>
                    <a:lnT w="12700" cap="flat" cmpd="sng" algn="ctr">
                      <a:solidFill>
                        <a:srgbClr val="6366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8989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1050" b="1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QA-QE</a:t>
                      </a:r>
                      <a:endParaRPr lang="en-US" sz="1050" b="1" kern="1200" baseline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63666A"/>
                      </a:solidFill>
                    </a:lnL>
                    <a:lnR w="12700" cap="flat" cmpd="sng" algn="ctr">
                      <a:solidFill>
                        <a:srgbClr val="6366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63666A"/>
                      </a:solidFill>
                    </a:lnT>
                    <a:lnB w="12700" cap="flat" cmpd="sng" algn="ctr">
                      <a:solidFill>
                        <a:srgbClr val="6366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228600" marR="0" indent="-2286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35% QE penetration against 80% QE foundation targeted by Q1’ 18</a:t>
                      </a:r>
                    </a:p>
                    <a:p>
                      <a:pPr marL="228600" marR="0" indent="-2286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Trainings complete till now - </a:t>
                      </a:r>
                      <a:r>
                        <a:rPr 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CoreJava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, VBScript, PBM. (~65+ staff trained)</a:t>
                      </a:r>
                    </a:p>
                    <a:p>
                      <a:pPr marL="228600" marR="0" indent="-2286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Trainings in-progress - Selenium and RFT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900" kern="1200" dirty="0" smtClean="0">
                        <a:solidFill>
                          <a:schemeClr val="tx1"/>
                        </a:solidFill>
                        <a:latin typeface="+mn-lt"/>
                        <a:ea typeface="Arial Unicode MS"/>
                        <a:cs typeface="Arial Unicode MS"/>
                      </a:endParaRPr>
                    </a:p>
                  </a:txBody>
                  <a:tcPr>
                    <a:lnL w="12700" cap="flat" cmpd="sng" algn="ctr">
                      <a:solidFill>
                        <a:srgbClr val="6366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63666A"/>
                      </a:solidFill>
                    </a:lnT>
                    <a:lnB w="12700" cap="flat" cmpd="sng" algn="ctr">
                      <a:solidFill>
                        <a:srgbClr val="6366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900" b="1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6366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63666A"/>
                      </a:solidFill>
                    </a:lnR>
                    <a:lnT w="12700" cap="flat" cmpd="sng" algn="ctr">
                      <a:solidFill>
                        <a:srgbClr val="6366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6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33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chemeClr val="accent1"/>
                          </a:solidFill>
                          <a:cs typeface="Arial" pitchFamily="34" charset="0"/>
                        </a:rPr>
                        <a:t>Tools &amp; DevOps</a:t>
                      </a:r>
                      <a:endParaRPr lang="en-US" sz="1050" b="1" dirty="0" smtClean="0"/>
                    </a:p>
                  </a:txBody>
                  <a:tcPr>
                    <a:lnL w="12700" cmpd="sng">
                      <a:solidFill>
                        <a:srgbClr val="63666A"/>
                      </a:solidFill>
                    </a:lnL>
                    <a:lnR w="12700" cap="flat" cmpd="sng" algn="ctr">
                      <a:solidFill>
                        <a:srgbClr val="6366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6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63666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DevOps Transformation</a:t>
                      </a:r>
                    </a:p>
                    <a:p>
                      <a:pPr marL="6286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Road map for DevOps transformation as 30-60-90 days plan in place.</a:t>
                      </a:r>
                    </a:p>
                    <a:p>
                      <a:pPr marL="6286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Identified  </a:t>
                      </a:r>
                      <a:r>
                        <a:rPr lang="en-US" sz="9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Pega</a:t>
                      </a: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 and iSeries tracks as probable selects for POC.</a:t>
                      </a:r>
                    </a:p>
                    <a:p>
                      <a:pPr marL="6286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Current DevOps assessment in progress for the above tracks.</a:t>
                      </a:r>
                    </a:p>
                  </a:txBody>
                  <a:tcPr>
                    <a:lnL w="12700" cap="flat" cmpd="sng" algn="ctr">
                      <a:solidFill>
                        <a:srgbClr val="6366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6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63666A"/>
                      </a:solidFill>
                    </a:lnT>
                    <a:lnB w="12700" cmpd="sng">
                      <a:solidFill>
                        <a:srgbClr val="63666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Arial Unicode MS"/>
                          <a:cs typeface="Arial Unicode MS"/>
                        </a:rPr>
                        <a:t>None for now</a:t>
                      </a:r>
                    </a:p>
                  </a:txBody>
                  <a:tcPr>
                    <a:lnL w="12700" cap="flat" cmpd="sng" algn="ctr">
                      <a:solidFill>
                        <a:srgbClr val="6366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63666A"/>
                      </a:solidFill>
                    </a:lnR>
                    <a:lnT w="12700" cap="flat" cmpd="sng" algn="ctr">
                      <a:solidFill>
                        <a:srgbClr val="6366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63666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027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13916" y="731768"/>
            <a:ext cx="7469892" cy="1620394"/>
          </a:xfrm>
          <a:prstGeom prst="rect">
            <a:avLst/>
          </a:prstGeom>
          <a:solidFill>
            <a:srgbClr val="D45D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GB" sz="1400" b="1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5991" y="726178"/>
            <a:ext cx="3550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rgbClr val="FFFFFF"/>
                </a:solidFill>
              </a:rPr>
              <a:t>Delivery Transformation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30762" y="991065"/>
            <a:ext cx="674411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</a:pPr>
            <a:r>
              <a:rPr lang="en-US" sz="1100" dirty="0" smtClean="0">
                <a:solidFill>
                  <a:srgbClr val="FFFFFF"/>
                </a:solidFill>
              </a:rPr>
              <a:t>Alignment with Agile Roadmap – In progress </a:t>
            </a:r>
          </a:p>
          <a:p>
            <a:pPr>
              <a:buClr>
                <a:srgbClr val="FFFFFF"/>
              </a:buClr>
            </a:pPr>
            <a:endParaRPr lang="en-US" sz="1100" dirty="0" smtClean="0">
              <a:solidFill>
                <a:srgbClr val="FFFFFF"/>
              </a:solidFill>
            </a:endParaRPr>
          </a:p>
          <a:p>
            <a:pPr>
              <a:buClr>
                <a:srgbClr val="FFFFFF"/>
              </a:buClr>
            </a:pPr>
            <a:r>
              <a:rPr lang="en-US" sz="1050" dirty="0" smtClean="0">
                <a:solidFill>
                  <a:srgbClr val="FFFFFF"/>
                </a:solidFill>
              </a:rPr>
              <a:t>Next Steps: </a:t>
            </a:r>
          </a:p>
          <a:p>
            <a:pPr marL="228600" indent="-228600">
              <a:buClr>
                <a:srgbClr val="FFFFFF"/>
              </a:buClr>
              <a:buAutoNum type="arabicPeriod"/>
            </a:pPr>
            <a:r>
              <a:rPr lang="en-US" sz="1050" dirty="0" smtClean="0">
                <a:solidFill>
                  <a:srgbClr val="FFFFFF"/>
                </a:solidFill>
              </a:rPr>
              <a:t>Quarter on Quarter plan (per latest road map) for Agile roles for all Portfolios</a:t>
            </a:r>
          </a:p>
          <a:p>
            <a:pPr marL="228600" indent="-228600">
              <a:buClr>
                <a:srgbClr val="FFFFFF"/>
              </a:buClr>
              <a:buAutoNum type="arabicPeriod"/>
            </a:pPr>
            <a:r>
              <a:rPr lang="en-US" sz="1050" dirty="0" smtClean="0">
                <a:solidFill>
                  <a:srgbClr val="FFFFFF"/>
                </a:solidFill>
              </a:rPr>
              <a:t>Ensure OSAM training for all portfolios </a:t>
            </a:r>
          </a:p>
          <a:p>
            <a:pPr marL="228600" indent="-228600">
              <a:buClr>
                <a:srgbClr val="FFFFFF"/>
              </a:buClr>
              <a:buAutoNum type="arabicPeriod"/>
            </a:pPr>
            <a:r>
              <a:rPr lang="en-US" sz="1050" dirty="0" smtClean="0">
                <a:solidFill>
                  <a:srgbClr val="FFFFFF"/>
                </a:solidFill>
              </a:rPr>
              <a:t>Role Mapping for remaining 10% roles </a:t>
            </a:r>
          </a:p>
          <a:p>
            <a:pPr marL="228600" indent="-228600">
              <a:buClr>
                <a:srgbClr val="FFFFFF"/>
              </a:buClr>
              <a:buAutoNum type="arabicPeriod"/>
            </a:pPr>
            <a:r>
              <a:rPr lang="en-US" sz="1050" dirty="0" smtClean="0">
                <a:solidFill>
                  <a:srgbClr val="FFFFFF"/>
                </a:solidFill>
              </a:rPr>
              <a:t>Individual Development Plan to be defined</a:t>
            </a:r>
          </a:p>
          <a:p>
            <a:pPr marL="228600" indent="-228600">
              <a:buClr>
                <a:srgbClr val="FFFFFF"/>
              </a:buClr>
              <a:buAutoNum type="arabicPeriod"/>
            </a:pPr>
            <a:r>
              <a:rPr lang="en-US" sz="1050" dirty="0" smtClean="0">
                <a:solidFill>
                  <a:srgbClr val="FFFFFF"/>
                </a:solidFill>
              </a:rPr>
              <a:t>Plan for SSMO folks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94561" y="2514185"/>
            <a:ext cx="2318705" cy="2007573"/>
          </a:xfrm>
          <a:prstGeom prst="rect">
            <a:avLst/>
          </a:prstGeom>
          <a:noFill/>
          <a:ln w="28575" cap="flat" cmpd="sng" algn="ctr">
            <a:solidFill>
              <a:srgbClr val="739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GB" sz="1400" b="1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3538" y="2531649"/>
            <a:ext cx="140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39600"/>
                </a:solidFill>
              </a:rPr>
              <a:t>Talent: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90450" y="2630329"/>
            <a:ext cx="23252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lvl="1">
              <a:spcAft>
                <a:spcPts val="1200"/>
              </a:spcAft>
              <a:buClr>
                <a:srgbClr val="8E9300"/>
              </a:buClr>
            </a:pPr>
            <a:r>
              <a:rPr lang="en-US" sz="1050" b="1" dirty="0" smtClean="0">
                <a:solidFill>
                  <a:srgbClr val="739600"/>
                </a:solidFill>
              </a:rPr>
              <a:t>Amit/ Sriram</a:t>
            </a:r>
            <a:r>
              <a:rPr lang="en-US" sz="1050" dirty="0" smtClean="0">
                <a:solidFill>
                  <a:srgbClr val="739600"/>
                </a:solidFill>
              </a:rPr>
              <a:t>.</a:t>
            </a:r>
            <a:endParaRPr lang="en-US" sz="1050" dirty="0">
              <a:solidFill>
                <a:srgbClr val="7396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1282660" y="997542"/>
            <a:ext cx="6400800" cy="0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703538" y="2915495"/>
            <a:ext cx="2100750" cy="0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flat" cmpd="sng" algn="ctr">
            <a:solidFill>
              <a:srgbClr val="739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3379537" y="2515865"/>
            <a:ext cx="2318705" cy="2007573"/>
          </a:xfrm>
          <a:prstGeom prst="rect">
            <a:avLst/>
          </a:prstGeom>
          <a:noFill/>
          <a:ln w="28575" cap="flat" cmpd="sng" algn="ctr">
            <a:solidFill>
              <a:srgbClr val="739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GB" sz="1400" b="1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88514" y="2546163"/>
            <a:ext cx="140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39600"/>
                </a:solidFill>
              </a:rPr>
              <a:t>Agile: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70801" y="2650425"/>
            <a:ext cx="23252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lvl="1">
              <a:spcAft>
                <a:spcPts val="1200"/>
              </a:spcAft>
              <a:buClr>
                <a:srgbClr val="8E9300"/>
              </a:buClr>
            </a:pPr>
            <a:r>
              <a:rPr lang="en-US" sz="1050" b="1" dirty="0" smtClean="0">
                <a:solidFill>
                  <a:srgbClr val="739600"/>
                </a:solidFill>
              </a:rPr>
              <a:t>Bhawna/ Manoj</a:t>
            </a:r>
            <a:r>
              <a:rPr lang="en-US" sz="1050" dirty="0" smtClean="0">
                <a:solidFill>
                  <a:srgbClr val="739600"/>
                </a:solidFill>
              </a:rPr>
              <a:t>.</a:t>
            </a:r>
            <a:endParaRPr lang="en-US" sz="1050" dirty="0">
              <a:solidFill>
                <a:srgbClr val="7396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3488514" y="2917175"/>
            <a:ext cx="2100750" cy="0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flat" cmpd="sng" algn="ctr">
            <a:solidFill>
              <a:srgbClr val="739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6154465" y="2507497"/>
            <a:ext cx="2318705" cy="2007573"/>
          </a:xfrm>
          <a:prstGeom prst="rect">
            <a:avLst/>
          </a:prstGeom>
          <a:noFill/>
          <a:ln w="28575" cap="flat" cmpd="sng" algn="ctr">
            <a:solidFill>
              <a:srgbClr val="739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GB" sz="1400" b="1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63442" y="2524961"/>
            <a:ext cx="140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39600"/>
                </a:solidFill>
              </a:rPr>
              <a:t>DevOps: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21170" y="2598123"/>
            <a:ext cx="23252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lvl="1">
              <a:spcAft>
                <a:spcPts val="1200"/>
              </a:spcAft>
              <a:buClr>
                <a:srgbClr val="8E9300"/>
              </a:buClr>
            </a:pPr>
            <a:r>
              <a:rPr lang="en-US" sz="1050" b="1" dirty="0" smtClean="0">
                <a:solidFill>
                  <a:srgbClr val="739600"/>
                </a:solidFill>
              </a:rPr>
              <a:t>Sirisha</a:t>
            </a:r>
            <a:endParaRPr lang="en-US" sz="1050" dirty="0">
              <a:solidFill>
                <a:srgbClr val="7396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6263442" y="2908807"/>
            <a:ext cx="2100750" cy="0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flat" cmpd="sng" algn="ctr">
            <a:solidFill>
              <a:srgbClr val="739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84513" y="2929230"/>
            <a:ext cx="2328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63666A"/>
                </a:solidFill>
              </a:rPr>
              <a:t>Status: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b="1" dirty="0" smtClean="0">
                <a:solidFill>
                  <a:srgbClr val="63666A"/>
                </a:solidFill>
              </a:rPr>
              <a:t>84</a:t>
            </a:r>
            <a:r>
              <a:rPr lang="en-US" sz="800" b="1" dirty="0">
                <a:solidFill>
                  <a:srgbClr val="63666A"/>
                </a:solidFill>
              </a:rPr>
              <a:t>% staff (~800 out of 959) </a:t>
            </a:r>
            <a:r>
              <a:rPr lang="en-US" sz="800" b="1" dirty="0" smtClean="0">
                <a:solidFill>
                  <a:srgbClr val="63666A"/>
                </a:solidFill>
              </a:rPr>
              <a:t>will be mapped to Engineer role </a:t>
            </a:r>
            <a:r>
              <a:rPr lang="en-US" sz="800" b="1" dirty="0">
                <a:solidFill>
                  <a:srgbClr val="63666A"/>
                </a:solidFill>
              </a:rPr>
              <a:t>(Grade 26 or below)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b="1" dirty="0">
                <a:solidFill>
                  <a:srgbClr val="63666A"/>
                </a:solidFill>
              </a:rPr>
              <a:t>~ 5-6% staff </a:t>
            </a:r>
            <a:r>
              <a:rPr lang="en-US" sz="800" b="1" dirty="0" smtClean="0">
                <a:solidFill>
                  <a:srgbClr val="63666A"/>
                </a:solidFill>
              </a:rPr>
              <a:t>expected to aligned to Tech Lead </a:t>
            </a:r>
            <a:r>
              <a:rPr lang="en-US" sz="800" b="1" dirty="0">
                <a:solidFill>
                  <a:srgbClr val="63666A"/>
                </a:solidFill>
              </a:rPr>
              <a:t>/SME roles (Grade </a:t>
            </a:r>
            <a:r>
              <a:rPr lang="en-US" sz="800" b="1" dirty="0" smtClean="0">
                <a:solidFill>
                  <a:srgbClr val="63666A"/>
                </a:solidFill>
              </a:rPr>
              <a:t>27)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b="1" dirty="0" smtClean="0">
                <a:solidFill>
                  <a:srgbClr val="63666A"/>
                </a:solidFill>
              </a:rPr>
              <a:t>Role Definition for 5 Key roles drafted</a:t>
            </a:r>
          </a:p>
          <a:p>
            <a:endParaRPr lang="en-US" sz="800" b="1" dirty="0" smtClean="0">
              <a:solidFill>
                <a:srgbClr val="FF0000"/>
              </a:solidFill>
            </a:endParaRPr>
          </a:p>
          <a:p>
            <a:r>
              <a:rPr lang="en-US" sz="800" b="1" dirty="0" smtClean="0">
                <a:solidFill>
                  <a:schemeClr val="bg2"/>
                </a:solidFill>
              </a:rPr>
              <a:t>Next Step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b="1" dirty="0" smtClean="0">
                <a:solidFill>
                  <a:schemeClr val="bg2"/>
                </a:solidFill>
              </a:rPr>
              <a:t>Mapping </a:t>
            </a:r>
            <a:r>
              <a:rPr lang="en-US" sz="800" b="1" dirty="0">
                <a:solidFill>
                  <a:schemeClr val="bg2"/>
                </a:solidFill>
              </a:rPr>
              <a:t>for other 10% staff by respective  FMs  (like new target roles SM,PO, Engineering Manager) )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19597" y="2883148"/>
            <a:ext cx="2328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63666A"/>
                </a:solidFill>
              </a:rPr>
              <a:t>Status: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b="1" dirty="0">
                <a:solidFill>
                  <a:srgbClr val="63666A"/>
                </a:solidFill>
              </a:rPr>
              <a:t>28% OGS Rx resources OSAM trained  (680+ are yet to be trained)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b="1" dirty="0">
                <a:solidFill>
                  <a:srgbClr val="63666A"/>
                </a:solidFill>
              </a:rPr>
              <a:t>Jan &amp; Feb’18 OSAM training plan  is being firmed up basis revised  roadmap</a:t>
            </a:r>
          </a:p>
          <a:p>
            <a:endParaRPr lang="en-US" sz="800" b="1" dirty="0" smtClean="0">
              <a:solidFill>
                <a:srgbClr val="FF0000"/>
              </a:solidFill>
            </a:endParaRPr>
          </a:p>
          <a:p>
            <a:endParaRPr lang="en-US" sz="800" b="1" dirty="0" smtClean="0">
              <a:solidFill>
                <a:srgbClr val="FF0000"/>
              </a:solidFill>
            </a:endParaRPr>
          </a:p>
          <a:p>
            <a:r>
              <a:rPr lang="en-US" sz="800" b="1" dirty="0" smtClean="0">
                <a:solidFill>
                  <a:schemeClr val="bg2"/>
                </a:solidFill>
              </a:rPr>
              <a:t>Next Step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b="1" dirty="0" smtClean="0">
                <a:solidFill>
                  <a:schemeClr val="bg2"/>
                </a:solidFill>
              </a:rPr>
              <a:t>Firm up OSAM Training plan for Q1/Q2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b="1" dirty="0" smtClean="0">
                <a:solidFill>
                  <a:schemeClr val="bg2"/>
                </a:solidFill>
              </a:rPr>
              <a:t>Nominate team members for sessions basis the Agile Roadmap</a:t>
            </a:r>
            <a:endParaRPr lang="en-US" sz="800" b="1" dirty="0">
              <a:solidFill>
                <a:schemeClr val="bg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54465" y="2915495"/>
            <a:ext cx="2328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63666A"/>
                </a:solidFill>
              </a:rPr>
              <a:t>Status: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b="1" dirty="0" smtClean="0">
                <a:solidFill>
                  <a:srgbClr val="63666A"/>
                </a:solidFill>
              </a:rPr>
              <a:t>Application Assessment </a:t>
            </a:r>
            <a:r>
              <a:rPr lang="en-US" sz="800" b="1" dirty="0">
                <a:solidFill>
                  <a:srgbClr val="63666A"/>
                </a:solidFill>
              </a:rPr>
              <a:t>model is being finalized </a:t>
            </a:r>
          </a:p>
          <a:p>
            <a:endParaRPr lang="en-US" sz="800" b="1" dirty="0" smtClean="0">
              <a:solidFill>
                <a:srgbClr val="FF0000"/>
              </a:solidFill>
            </a:endParaRPr>
          </a:p>
          <a:p>
            <a:endParaRPr lang="en-US" sz="800" b="1" dirty="0">
              <a:solidFill>
                <a:srgbClr val="FF0000"/>
              </a:solidFill>
            </a:endParaRPr>
          </a:p>
          <a:p>
            <a:endParaRPr lang="en-US" sz="800" b="1" dirty="0" smtClean="0">
              <a:solidFill>
                <a:srgbClr val="FF0000"/>
              </a:solidFill>
            </a:endParaRPr>
          </a:p>
          <a:p>
            <a:endParaRPr lang="en-US" sz="800" b="1" dirty="0">
              <a:solidFill>
                <a:srgbClr val="FF0000"/>
              </a:solidFill>
            </a:endParaRPr>
          </a:p>
          <a:p>
            <a:endParaRPr lang="en-US" sz="800" b="1" dirty="0" smtClean="0">
              <a:solidFill>
                <a:srgbClr val="FF0000"/>
              </a:solidFill>
            </a:endParaRPr>
          </a:p>
          <a:p>
            <a:r>
              <a:rPr lang="en-US" sz="800" b="1" dirty="0">
                <a:solidFill>
                  <a:schemeClr val="bg2"/>
                </a:solidFill>
              </a:rPr>
              <a:t>Next Step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b="1" dirty="0">
                <a:solidFill>
                  <a:schemeClr val="bg2"/>
                </a:solidFill>
              </a:rPr>
              <a:t>Identify key applications in scope for different technology landscape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b="1" dirty="0">
                <a:solidFill>
                  <a:schemeClr val="bg2"/>
                </a:solidFill>
              </a:rPr>
              <a:t>Application assessment to begin </a:t>
            </a:r>
          </a:p>
        </p:txBody>
      </p:sp>
    </p:spTree>
    <p:extLst>
      <p:ext uri="{BB962C8B-B14F-4D97-AF65-F5344CB8AC3E}">
        <p14:creationId xmlns:p14="http://schemas.microsoft.com/office/powerpoint/2010/main" val="4192047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OptumRx Agile </a:t>
            </a:r>
            <a:r>
              <a:rPr lang="en-US" dirty="0"/>
              <a:t>Transformation </a:t>
            </a:r>
            <a:r>
              <a:rPr lang="en-US" dirty="0" smtClean="0"/>
              <a:t>- Master Scorecard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27726" y="1243854"/>
            <a:ext cx="0" cy="2299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89128" y="1243854"/>
            <a:ext cx="79976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840772" y="1243854"/>
            <a:ext cx="0" cy="2303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35840" y="1240299"/>
            <a:ext cx="0" cy="2303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9128" y="1682372"/>
            <a:ext cx="79976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9128" y="2139572"/>
            <a:ext cx="79976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9128" y="2596772"/>
            <a:ext cx="79976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689128" y="1343025"/>
            <a:ext cx="1516380" cy="2857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100" dirty="0" smtClean="0"/>
              <a:t>Charlie Goodall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89128" y="1771650"/>
            <a:ext cx="1600200" cy="2857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100" dirty="0" smtClean="0"/>
              <a:t>Hank Schmitz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89128" y="2225297"/>
            <a:ext cx="1838598" cy="2857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100" dirty="0" smtClean="0"/>
              <a:t>Jim Park &amp; Dan Zerafa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89128" y="2682497"/>
            <a:ext cx="1524000" cy="2857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100" dirty="0" smtClean="0"/>
              <a:t>Jack Haggerty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89128" y="3139697"/>
            <a:ext cx="1524000" cy="2857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100" dirty="0" smtClean="0"/>
              <a:t>Sunil Kripalani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89128" y="3031732"/>
            <a:ext cx="79976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802881" y="1243854"/>
            <a:ext cx="0" cy="2299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79350" y="1240299"/>
            <a:ext cx="0" cy="2303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89816" y="2257425"/>
            <a:ext cx="381000" cy="17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13%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74576" y="2714625"/>
            <a:ext cx="381000" cy="17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3%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74576" y="3171825"/>
            <a:ext cx="381000" cy="17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22%</a:t>
            </a:r>
          </a:p>
        </p:txBody>
      </p:sp>
      <p:sp>
        <p:nvSpPr>
          <p:cNvPr id="53" name="Oval 52"/>
          <p:cNvSpPr/>
          <p:nvPr/>
        </p:nvSpPr>
        <p:spPr>
          <a:xfrm>
            <a:off x="8165592" y="1371600"/>
            <a:ext cx="137160" cy="1028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8152070" y="2271017"/>
            <a:ext cx="137160" cy="1028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8165592" y="1822451"/>
            <a:ext cx="137160" cy="1028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8149262" y="2737485"/>
            <a:ext cx="137160" cy="1028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876457" y="800100"/>
            <a:ext cx="883919" cy="435072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OSAM Training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451042" y="800101"/>
            <a:ext cx="1092759" cy="4350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Roadmap </a:t>
            </a:r>
            <a:r>
              <a:rPr lang="en-US" b="1" dirty="0" smtClean="0">
                <a:solidFill>
                  <a:srgbClr val="FF0000"/>
                </a:solidFill>
              </a:rPr>
              <a:t>*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802882" y="800100"/>
            <a:ext cx="883919" cy="43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On Track?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086504" y="800100"/>
            <a:ext cx="883919" cy="435072"/>
          </a:xfrm>
          <a:prstGeom prst="rect">
            <a:avLst/>
          </a:prstGeom>
          <a:solidFill>
            <a:srgbClr val="B4C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Teams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Doing Agile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75539" y="800101"/>
            <a:ext cx="1046053" cy="435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“Agile” Awareness Survey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79329" y="1314450"/>
            <a:ext cx="457200" cy="17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 2"/>
              </a:rPr>
              <a:t></a:t>
            </a:r>
            <a:endParaRPr lang="en-US" sz="20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90758" y="1771650"/>
            <a:ext cx="457200" cy="17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 2"/>
              </a:rPr>
              <a:t></a:t>
            </a:r>
            <a:endParaRPr lang="en-US" sz="20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75518" y="2200275"/>
            <a:ext cx="457200" cy="17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 2"/>
              </a:rPr>
              <a:t></a:t>
            </a:r>
            <a:endParaRPr lang="en-US" sz="20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75518" y="2657475"/>
            <a:ext cx="457200" cy="17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 2"/>
              </a:rPr>
              <a:t></a:t>
            </a:r>
            <a:endParaRPr lang="en-US" sz="20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75518" y="3114675"/>
            <a:ext cx="457200" cy="17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 2"/>
              </a:rPr>
              <a:t></a:t>
            </a:r>
            <a:endParaRPr lang="en-US" sz="20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074576" y="1828166"/>
            <a:ext cx="457200" cy="17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100%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74576" y="1343025"/>
            <a:ext cx="457200" cy="17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0%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402144" y="1828800"/>
            <a:ext cx="1249680" cy="17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FEB’18 - NOV’18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022512" y="1828800"/>
            <a:ext cx="1066800" cy="17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1 out of 22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402144" y="2257425"/>
            <a:ext cx="1249680" cy="17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MAR’18 - FEB’19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402144" y="2714625"/>
            <a:ext cx="1249680" cy="17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JAN’17 - DEC’18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02144" y="3196847"/>
            <a:ext cx="1249680" cy="17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MAR’17 - FEB’19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02144" y="1369233"/>
            <a:ext cx="1249680" cy="17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FEB’18 - JAN’19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689128" y="3540519"/>
            <a:ext cx="7997672" cy="2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168640" y="3171825"/>
            <a:ext cx="137160" cy="1028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022512" y="1371600"/>
            <a:ext cx="1066800" cy="17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2 out of 16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022512" y="2257425"/>
            <a:ext cx="1066800" cy="17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3 out of 30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022512" y="2714625"/>
            <a:ext cx="1066800" cy="17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2 out of 23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022512" y="3188970"/>
            <a:ext cx="1066800" cy="17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7 out of 25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22512" y="3657600"/>
            <a:ext cx="1066800" cy="17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15 out of 116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52400" y="4000500"/>
            <a:ext cx="6858000" cy="4000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OptumRx - Agile Leadership training: </a:t>
            </a:r>
            <a:r>
              <a:rPr lang="en-US" sz="1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90% Completed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en-US" sz="1200" dirty="0" smtClean="0"/>
              <a:t>Roadmap is </a:t>
            </a:r>
            <a:r>
              <a:rPr lang="en-US" sz="1200" dirty="0"/>
              <a:t>subject to agile coaches being on board</a:t>
            </a:r>
          </a:p>
          <a:p>
            <a:endParaRPr lang="en-US" sz="20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76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OGS OSAM Training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1D636-7FE1-4212-8F92-0267F8624229}" type="slidenum">
              <a:rPr lang="en-US" smtClean="0">
                <a:solidFill>
                  <a:srgbClr val="63666A"/>
                </a:solidFill>
              </a:rPr>
              <a:pPr>
                <a:defRPr/>
              </a:pPr>
              <a:t>33</a:t>
            </a:fld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07359" y="3631528"/>
            <a:ext cx="5299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28% of overall organization is OSAM trained</a:t>
            </a:r>
          </a:p>
          <a:p>
            <a:pPr algn="ctr"/>
            <a:r>
              <a:rPr lang="en-US" sz="1200" dirty="0" smtClean="0"/>
              <a:t>Remaining is being planned in line with latest roadmap by leaders</a:t>
            </a:r>
          </a:p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53" y="682474"/>
            <a:ext cx="3740848" cy="2246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77" y="2992720"/>
            <a:ext cx="2841834" cy="1706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543" y="682474"/>
            <a:ext cx="3740284" cy="2246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92822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OGS QA to QE Transformation</a:t>
            </a:r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29" y="1449294"/>
            <a:ext cx="5929463" cy="1533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6618201" y="1385180"/>
            <a:ext cx="1952625" cy="3279605"/>
            <a:chOff x="361084" y="1138222"/>
            <a:chExt cx="2603561" cy="3501243"/>
          </a:xfrm>
        </p:grpSpPr>
        <p:sp>
          <p:nvSpPr>
            <p:cNvPr id="8" name="Rectangle 7"/>
            <p:cNvSpPr/>
            <p:nvPr/>
          </p:nvSpPr>
          <p:spPr>
            <a:xfrm>
              <a:off x="361084" y="1214446"/>
              <a:ext cx="2603561" cy="3425019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900" dirty="0">
                <a:solidFill>
                  <a:srgbClr val="4D4F53"/>
                </a:solidFill>
                <a:cs typeface="Arial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64315" y="1138222"/>
              <a:ext cx="1264616" cy="352161"/>
            </a:xfrm>
            <a:prstGeom prst="roundRect">
              <a:avLst/>
            </a:prstGeom>
            <a:solidFill>
              <a:srgbClr val="D19000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400">
                <a:solidFill>
                  <a:srgbClr val="FFFFFF"/>
                </a:solidFill>
              </a:endParaRPr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auto">
            <a:xfrm>
              <a:off x="554061" y="1174747"/>
              <a:ext cx="1058434" cy="246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1pPr>
              <a:lvl2pPr marL="742950" indent="-28575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2pPr>
              <a:lvl3pPr marL="1143000" indent="-22860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3pPr>
              <a:lvl4pPr marL="1600200" indent="-22860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4pPr>
              <a:lvl5pPr marL="2057400" indent="-22860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5pPr>
              <a:lvl6pPr marL="25146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6pPr>
              <a:lvl7pPr marL="29718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7pPr>
              <a:lvl8pPr marL="34290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8pPr>
              <a:lvl9pPr marL="38862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9pPr>
            </a:lstStyle>
            <a:p>
              <a:pPr algn="l" eaLnBrk="1" hangingPunct="1">
                <a:lnSpc>
                  <a:spcPct val="100000"/>
                </a:lnSpc>
              </a:pPr>
              <a:r>
                <a:rPr lang="en-US" altLang="en-US" sz="900" dirty="0">
                  <a:solidFill>
                    <a:srgbClr val="FFFFFF"/>
                  </a:solidFill>
                  <a:ea typeface="Arial Unicode MS" pitchFamily="34" charset="-128"/>
                </a:rPr>
                <a:t>Annotation</a:t>
              </a:r>
            </a:p>
          </p:txBody>
        </p:sp>
        <p:sp>
          <p:nvSpPr>
            <p:cNvPr id="11" name="Rectangle 19"/>
            <p:cNvSpPr>
              <a:spLocks noChangeArrowheads="1"/>
            </p:cNvSpPr>
            <p:nvPr/>
          </p:nvSpPr>
          <p:spPr bwMode="auto">
            <a:xfrm>
              <a:off x="380134" y="1497073"/>
              <a:ext cx="2538471" cy="2308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61925" indent="-161925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1pPr>
              <a:lvl2pPr marL="742950" indent="-28575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2pPr>
              <a:lvl3pPr marL="1143000" indent="-22860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3pPr>
              <a:lvl4pPr marL="1600200" indent="-22860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4pPr>
              <a:lvl5pPr marL="2057400" indent="-22860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5pPr>
              <a:lvl6pPr marL="25146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6pPr>
              <a:lvl7pPr marL="29718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7pPr>
              <a:lvl8pPr marL="34290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8pPr>
              <a:lvl9pPr marL="38862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9pPr>
            </a:lstStyle>
            <a:p>
              <a:pPr>
                <a:spcAft>
                  <a:spcPts val="300"/>
                </a:spcAft>
                <a:buClr>
                  <a:srgbClr val="D45D00"/>
                </a:buClr>
                <a:buFont typeface="Arial" pitchFamily="34" charset="0"/>
                <a:buChar char="•"/>
              </a:pPr>
              <a:r>
                <a:rPr lang="en-US" altLang="en-US" sz="900" b="0" dirty="0">
                  <a:solidFill>
                    <a:srgbClr val="63666A"/>
                  </a:solidFill>
                  <a:ea typeface="Arial Unicode MS" pitchFamily="34" charset="-128"/>
                </a:rPr>
                <a:t>Current state is based on trainings imparted till mid of Dec’ 17</a:t>
              </a:r>
              <a:r>
                <a:rPr lang="en-US" altLang="en-US" sz="900" dirty="0">
                  <a:solidFill>
                    <a:srgbClr val="63666A"/>
                  </a:solidFill>
                  <a:ea typeface="Arial Unicode MS" pitchFamily="34" charset="-128"/>
                </a:rPr>
                <a:t> </a:t>
              </a:r>
              <a:r>
                <a:rPr lang="en-US" altLang="en-US" sz="900" b="0" dirty="0">
                  <a:solidFill>
                    <a:srgbClr val="63666A"/>
                  </a:solidFill>
                  <a:ea typeface="Arial Unicode MS" pitchFamily="34" charset="-128"/>
                </a:rPr>
                <a:t>.</a:t>
              </a:r>
            </a:p>
            <a:p>
              <a:pPr>
                <a:spcAft>
                  <a:spcPts val="300"/>
                </a:spcAft>
                <a:buClr>
                  <a:srgbClr val="D45D00"/>
                </a:buClr>
                <a:buFont typeface="Arial" pitchFamily="34" charset="0"/>
                <a:buChar char="•"/>
              </a:pPr>
              <a:endParaRPr lang="en-US" altLang="en-US" sz="900" b="0" dirty="0">
                <a:solidFill>
                  <a:srgbClr val="63666A"/>
                </a:solidFill>
                <a:ea typeface="Arial Unicode MS" pitchFamily="34" charset="-128"/>
              </a:endParaRPr>
            </a:p>
            <a:p>
              <a:pPr>
                <a:spcAft>
                  <a:spcPts val="300"/>
                </a:spcAft>
                <a:buClr>
                  <a:srgbClr val="D45D00"/>
                </a:buClr>
                <a:buFont typeface="Arial" pitchFamily="34" charset="0"/>
                <a:buChar char="•"/>
              </a:pPr>
              <a:r>
                <a:rPr lang="en-US" altLang="en-US" sz="900" b="0" dirty="0">
                  <a:solidFill>
                    <a:srgbClr val="63666A"/>
                  </a:solidFill>
                  <a:ea typeface="Arial Unicode MS" pitchFamily="34" charset="-128"/>
                </a:rPr>
                <a:t>Reconciliation QE penetration in-progress on trainings imparted</a:t>
              </a:r>
            </a:p>
            <a:p>
              <a:pPr>
                <a:spcAft>
                  <a:spcPts val="300"/>
                </a:spcAft>
                <a:buClr>
                  <a:srgbClr val="D45D00"/>
                </a:buClr>
                <a:buFont typeface="Arial" pitchFamily="34" charset="0"/>
                <a:buChar char="•"/>
              </a:pPr>
              <a:endParaRPr lang="en-US" altLang="en-US" sz="900" b="0" dirty="0">
                <a:solidFill>
                  <a:srgbClr val="63666A"/>
                </a:solidFill>
                <a:ea typeface="Arial Unicode MS" pitchFamily="34" charset="-128"/>
              </a:endParaRPr>
            </a:p>
            <a:p>
              <a:pPr>
                <a:spcAft>
                  <a:spcPts val="300"/>
                </a:spcAft>
                <a:buClr>
                  <a:srgbClr val="D45D00"/>
                </a:buClr>
                <a:buFont typeface="Arial" pitchFamily="34" charset="0"/>
                <a:buChar char="•"/>
              </a:pPr>
              <a:r>
                <a:rPr lang="en-US" altLang="en-US" sz="900" b="0" dirty="0">
                  <a:solidFill>
                    <a:srgbClr val="63666A"/>
                  </a:solidFill>
                  <a:ea typeface="Arial Unicode MS" pitchFamily="34" charset="-128"/>
                </a:rPr>
                <a:t>Align QE transformation with Agile transformation roadmap</a:t>
              </a:r>
            </a:p>
            <a:p>
              <a:pPr>
                <a:spcAft>
                  <a:spcPts val="300"/>
                </a:spcAft>
                <a:buClr>
                  <a:srgbClr val="D45D00"/>
                </a:buClr>
                <a:buFont typeface="Arial" pitchFamily="34" charset="0"/>
                <a:buChar char="•"/>
              </a:pPr>
              <a:endParaRPr lang="en-US" altLang="en-US" sz="900" b="0" dirty="0">
                <a:solidFill>
                  <a:srgbClr val="63666A"/>
                </a:solidFill>
                <a:ea typeface="Arial Unicode MS" pitchFamily="34" charset="-128"/>
              </a:endParaRPr>
            </a:p>
            <a:p>
              <a:pPr>
                <a:spcAft>
                  <a:spcPts val="300"/>
                </a:spcAft>
                <a:buClr>
                  <a:srgbClr val="D45D00"/>
                </a:buClr>
                <a:buFont typeface="Arial" pitchFamily="34" charset="0"/>
                <a:buChar char="•"/>
              </a:pPr>
              <a:r>
                <a:rPr lang="en-US" altLang="en-US" sz="900" b="0" dirty="0">
                  <a:solidFill>
                    <a:srgbClr val="63666A"/>
                  </a:solidFill>
                  <a:ea typeface="Arial Unicode MS" pitchFamily="34" charset="-128"/>
                </a:rPr>
                <a:t>Continue trainings meet goals</a:t>
              </a:r>
            </a:p>
            <a:p>
              <a:pPr marL="0" indent="0">
                <a:spcAft>
                  <a:spcPts val="300"/>
                </a:spcAft>
                <a:buClr>
                  <a:srgbClr val="D45D00"/>
                </a:buClr>
              </a:pPr>
              <a:endParaRPr lang="en-US" altLang="en-US" sz="900" b="0" dirty="0">
                <a:solidFill>
                  <a:srgbClr val="63666A"/>
                </a:solidFill>
                <a:ea typeface="Arial Unicode MS" pitchFamily="34" charset="-128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36160" y="3087517"/>
            <a:ext cx="5949832" cy="1577268"/>
          </a:xfrm>
          <a:prstGeom prst="rect">
            <a:avLst/>
          </a:prstGeom>
          <a:gradFill flip="none" rotWithShape="1">
            <a:gsLst>
              <a:gs pos="67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85000"/>
              </a:schemeClr>
            </a:solidFill>
          </a:ln>
          <a:effectLst>
            <a:outerShdw blurRad="228600" dist="38100" sx="97000" sy="97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l">
              <a:lnSpc>
                <a:spcPct val="100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Calibri"/>
              </a:rPr>
              <a:t>Utilization of QE resources so far:</a:t>
            </a:r>
          </a:p>
          <a:p>
            <a:pPr algn="l">
              <a:lnSpc>
                <a:spcPct val="100000"/>
              </a:lnSpc>
              <a:defRPr/>
            </a:pPr>
            <a:endParaRPr lang="en-US" sz="900" b="1" dirty="0">
              <a:solidFill>
                <a:srgbClr val="000000"/>
              </a:solidFill>
              <a:latin typeface="Calibri"/>
            </a:endParaRPr>
          </a:p>
          <a:p>
            <a:pPr marL="128588" indent="-128588">
              <a:buFont typeface="Wingdings" panose="05000000000000000000" pitchFamily="2" charset="2"/>
              <a:buChar char="ü"/>
              <a:defRPr/>
            </a:pPr>
            <a:r>
              <a:rPr lang="en-US" sz="900" dirty="0">
                <a:solidFill>
                  <a:srgbClr val="000000"/>
                </a:solidFill>
                <a:latin typeface="Calibri"/>
              </a:rPr>
              <a:t>In-sprint/System test automation, and regression automation</a:t>
            </a:r>
          </a:p>
          <a:p>
            <a:pPr marL="128588" indent="-128588">
              <a:buFont typeface="Wingdings" panose="05000000000000000000" pitchFamily="2" charset="2"/>
              <a:buChar char="ü"/>
              <a:defRPr/>
            </a:pPr>
            <a:endParaRPr lang="en-US" sz="900" dirty="0">
              <a:solidFill>
                <a:srgbClr val="000000"/>
              </a:solidFill>
              <a:latin typeface="Calibri"/>
            </a:endParaRPr>
          </a:p>
          <a:p>
            <a:pPr marL="128588" indent="-128588">
              <a:buFont typeface="Wingdings" panose="05000000000000000000" pitchFamily="2" charset="2"/>
              <a:buChar char="ü"/>
              <a:defRPr/>
            </a:pPr>
            <a:r>
              <a:rPr lang="en-US" sz="900" dirty="0">
                <a:solidFill>
                  <a:srgbClr val="000000"/>
                </a:solidFill>
                <a:latin typeface="Calibri"/>
              </a:rPr>
              <a:t>Establishing practices of ATDD/Cucumber frameworks</a:t>
            </a:r>
          </a:p>
          <a:p>
            <a:pPr marL="128588" indent="-128588">
              <a:buFont typeface="Wingdings" panose="05000000000000000000" pitchFamily="2" charset="2"/>
              <a:buChar char="ü"/>
              <a:defRPr/>
            </a:pPr>
            <a:endParaRPr lang="en-US" sz="900" dirty="0">
              <a:solidFill>
                <a:srgbClr val="000000"/>
              </a:solidFill>
              <a:latin typeface="Calibri"/>
            </a:endParaRPr>
          </a:p>
          <a:p>
            <a:pPr marL="128588" indent="-128588">
              <a:buFont typeface="Wingdings" panose="05000000000000000000" pitchFamily="2" charset="2"/>
              <a:buChar char="ü"/>
              <a:defRPr/>
            </a:pPr>
            <a:r>
              <a:rPr lang="en-US" sz="900" dirty="0">
                <a:solidFill>
                  <a:srgbClr val="000000"/>
                </a:solidFill>
                <a:latin typeface="Calibri"/>
              </a:rPr>
              <a:t>ATDD implementation in Member portals and </a:t>
            </a:r>
            <a:r>
              <a:rPr lang="en-US" sz="900" dirty="0" err="1">
                <a:solidFill>
                  <a:srgbClr val="000000"/>
                </a:solidFill>
                <a:latin typeface="Calibri"/>
              </a:rPr>
              <a:t>BriovaRx</a:t>
            </a:r>
            <a:r>
              <a:rPr lang="en-US" sz="900" dirty="0">
                <a:solidFill>
                  <a:srgbClr val="000000"/>
                </a:solidFill>
                <a:latin typeface="Calibri"/>
              </a:rPr>
              <a:t> applications</a:t>
            </a:r>
          </a:p>
          <a:p>
            <a:pPr marL="128588" indent="-128588">
              <a:buFont typeface="Wingdings" panose="05000000000000000000" pitchFamily="2" charset="2"/>
              <a:buChar char="ü"/>
              <a:defRPr/>
            </a:pPr>
            <a:endParaRPr lang="en-US" sz="900" dirty="0">
              <a:solidFill>
                <a:srgbClr val="000000"/>
              </a:solidFill>
              <a:latin typeface="Calibri"/>
            </a:endParaRPr>
          </a:p>
          <a:p>
            <a:pPr marL="128588" indent="-128588">
              <a:buFont typeface="Wingdings" panose="05000000000000000000" pitchFamily="2" charset="2"/>
              <a:buChar char="ü"/>
              <a:defRPr/>
            </a:pPr>
            <a:r>
              <a:rPr lang="en-US" sz="900" dirty="0">
                <a:solidFill>
                  <a:srgbClr val="000000"/>
                </a:solidFill>
                <a:latin typeface="Calibri"/>
              </a:rPr>
              <a:t>Agile ATDD</a:t>
            </a:r>
          </a:p>
          <a:p>
            <a:pPr marL="471488" lvl="1" indent="-128588">
              <a:buFont typeface="Wingdings" panose="05000000000000000000" pitchFamily="2" charset="2"/>
              <a:buChar char="ü"/>
              <a:defRPr/>
            </a:pPr>
            <a:r>
              <a:rPr lang="en-US" sz="900" dirty="0">
                <a:solidFill>
                  <a:srgbClr val="000000"/>
                </a:solidFill>
                <a:latin typeface="Calibri"/>
              </a:rPr>
              <a:t>Penetration Acceptance Tests</a:t>
            </a:r>
          </a:p>
        </p:txBody>
      </p:sp>
    </p:spTree>
    <p:extLst>
      <p:ext uri="{BB962C8B-B14F-4D97-AF65-F5344CB8AC3E}">
        <p14:creationId xmlns:p14="http://schemas.microsoft.com/office/powerpoint/2010/main" val="5712248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level QE penetration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71209"/>
              </p:ext>
            </p:extLst>
          </p:nvPr>
        </p:nvGraphicFramePr>
        <p:xfrm>
          <a:off x="2683130" y="977106"/>
          <a:ext cx="3126326" cy="3314700"/>
        </p:xfrm>
        <a:graphic>
          <a:graphicData uri="http://schemas.openxmlformats.org/drawingml/2006/table">
            <a:tbl>
              <a:tblPr/>
              <a:tblGrid>
                <a:gridCol w="2180412"/>
                <a:gridCol w="945914"/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Application: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 QE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Navigator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Webservices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IVR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Member Portals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Mobile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BriovaRx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DW/BI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RxClaim (Base/BK1/BK2/Medicaid Encounter)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RxBuilder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PAMSMagenta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Scriptconnect/Rxlink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RxMax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CPP - Clinical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839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Matt Mosher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3388" y="1975732"/>
            <a:ext cx="4364412" cy="2017242"/>
          </a:xfrm>
        </p:spPr>
        <p:txBody>
          <a:bodyPr/>
          <a:lstStyle/>
          <a:p>
            <a:r>
              <a:rPr lang="en-US" dirty="0" smtClean="0"/>
              <a:t>Appendix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18F5FCC-583C-47C6-9953-2F6AD74D46A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4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Talent Transformation: Quarter - on - Quarter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1D636-7FE1-4212-8F92-0267F8624229}" type="slidenum">
              <a:rPr lang="en-US" smtClean="0">
                <a:solidFill>
                  <a:srgbClr val="63666A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63666A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586255"/>
              </p:ext>
            </p:extLst>
          </p:nvPr>
        </p:nvGraphicFramePr>
        <p:xfrm>
          <a:off x="506437" y="810326"/>
          <a:ext cx="8165290" cy="3748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363"/>
                <a:gridCol w="1316334"/>
                <a:gridCol w="1085222"/>
                <a:gridCol w="1085222"/>
                <a:gridCol w="1009917"/>
                <a:gridCol w="1049995"/>
                <a:gridCol w="1296237"/>
              </a:tblGrid>
              <a:tr h="6466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 smtClean="0">
                          <a:gradFill>
                            <a:gsLst>
                              <a:gs pos="86726">
                                <a:schemeClr val="accent1"/>
                              </a:gs>
                              <a:gs pos="61000">
                                <a:schemeClr val="accent1"/>
                              </a:gs>
                            </a:gsLst>
                            <a:lin ang="18900000" scaled="1"/>
                          </a:gradFill>
                          <a:latin typeface="+mj-lt"/>
                          <a:ea typeface="+mn-ea"/>
                          <a:cs typeface="Arial" pitchFamily="34" charset="0"/>
                        </a:rPr>
                        <a:t>EOY 2017</a:t>
                      </a:r>
                      <a:endParaRPr lang="en-US" sz="1400" b="1" i="1" kern="1200" dirty="0">
                        <a:gradFill>
                          <a:gsLst>
                            <a:gs pos="86726">
                              <a:schemeClr val="accent1"/>
                            </a:gs>
                            <a:gs pos="61000">
                              <a:schemeClr val="accent1"/>
                            </a:gs>
                          </a:gsLst>
                          <a:lin ang="18900000" scaled="1"/>
                        </a:gradFill>
                        <a:latin typeface="+mj-lt"/>
                        <a:ea typeface="+mn-ea"/>
                        <a:cs typeface="Arial" pitchFamily="34" charset="0"/>
                      </a:endParaRPr>
                    </a:p>
                  </a:txBody>
                  <a:tcPr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86726">
                                <a:schemeClr val="accent1"/>
                              </a:gs>
                              <a:gs pos="61000">
                                <a:schemeClr val="accent1"/>
                              </a:gs>
                            </a:gsLst>
                            <a:lin ang="18900000" scaled="1"/>
                          </a:gradFill>
                          <a:latin typeface="+mj-lt"/>
                          <a:ea typeface="+mn-ea"/>
                          <a:cs typeface="Arial" pitchFamily="34" charset="0"/>
                        </a:rPr>
                        <a:t>EoQ1</a:t>
                      </a:r>
                      <a:r>
                        <a:rPr lang="en-US" sz="1400" b="1" kern="1200" baseline="0" dirty="0" smtClean="0">
                          <a:gradFill>
                            <a:gsLst>
                              <a:gs pos="86726">
                                <a:schemeClr val="accent1"/>
                              </a:gs>
                              <a:gs pos="61000">
                                <a:schemeClr val="accent1"/>
                              </a:gs>
                            </a:gsLst>
                            <a:lin ang="18900000" scaled="1"/>
                          </a:gradFill>
                          <a:latin typeface="+mj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dirty="0" smtClean="0">
                          <a:gradFill>
                            <a:gsLst>
                              <a:gs pos="86726">
                                <a:schemeClr val="accent1"/>
                              </a:gs>
                              <a:gs pos="61000">
                                <a:schemeClr val="accent1"/>
                              </a:gs>
                            </a:gsLst>
                            <a:lin ang="18900000" scaled="1"/>
                          </a:gradFill>
                          <a:latin typeface="+mj-lt"/>
                          <a:ea typeface="+mn-ea"/>
                          <a:cs typeface="Arial" pitchFamily="34" charset="0"/>
                        </a:rPr>
                        <a:t>2018</a:t>
                      </a:r>
                      <a:endParaRPr lang="en-US" sz="1400" b="1" kern="1200" dirty="0">
                        <a:gradFill>
                          <a:gsLst>
                            <a:gs pos="86726">
                              <a:schemeClr val="accent1"/>
                            </a:gs>
                            <a:gs pos="61000">
                              <a:schemeClr val="accent1"/>
                            </a:gs>
                          </a:gsLst>
                          <a:lin ang="18900000" scaled="1"/>
                        </a:gradFill>
                        <a:latin typeface="+mj-lt"/>
                        <a:ea typeface="+mn-ea"/>
                        <a:cs typeface="Arial" pitchFamily="34" charset="0"/>
                      </a:endParaRPr>
                    </a:p>
                  </a:txBody>
                  <a:tcPr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86726">
                                <a:schemeClr val="accent1"/>
                              </a:gs>
                              <a:gs pos="61000">
                                <a:schemeClr val="accent1"/>
                              </a:gs>
                            </a:gsLst>
                            <a:lin ang="18900000" scaled="1"/>
                          </a:gradFill>
                          <a:latin typeface="+mn-lt"/>
                          <a:ea typeface="+mn-ea"/>
                          <a:cs typeface="Arial" pitchFamily="34" charset="0"/>
                        </a:rPr>
                        <a:t>EoQ2</a:t>
                      </a:r>
                      <a:r>
                        <a:rPr lang="en-US" sz="1400" b="1" kern="1200" baseline="0" dirty="0" smtClean="0">
                          <a:gradFill>
                            <a:gsLst>
                              <a:gs pos="86726">
                                <a:schemeClr val="accent1"/>
                              </a:gs>
                              <a:gs pos="61000">
                                <a:schemeClr val="accent1"/>
                              </a:gs>
                            </a:gsLst>
                            <a:lin ang="18900000" scaled="1"/>
                          </a:gra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dirty="0" smtClean="0">
                          <a:gradFill>
                            <a:gsLst>
                              <a:gs pos="86726">
                                <a:schemeClr val="accent1"/>
                              </a:gs>
                              <a:gs pos="61000">
                                <a:schemeClr val="accent1"/>
                              </a:gs>
                            </a:gsLst>
                            <a:lin ang="18900000" scaled="1"/>
                          </a:gradFill>
                          <a:latin typeface="+mn-lt"/>
                          <a:ea typeface="+mn-ea"/>
                          <a:cs typeface="Arial" pitchFamily="34" charset="0"/>
                        </a:rPr>
                        <a:t>2018</a:t>
                      </a:r>
                      <a:endParaRPr lang="en-US" sz="1400" b="1" kern="1200" dirty="0">
                        <a:gradFill>
                          <a:gsLst>
                            <a:gs pos="86726">
                              <a:schemeClr val="accent1"/>
                            </a:gs>
                            <a:gs pos="61000">
                              <a:schemeClr val="accent1"/>
                            </a:gs>
                          </a:gsLst>
                          <a:lin ang="18900000" scaled="1"/>
                        </a:gra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86726">
                                <a:schemeClr val="accent1"/>
                              </a:gs>
                              <a:gs pos="61000">
                                <a:schemeClr val="accent1"/>
                              </a:gs>
                            </a:gsLst>
                            <a:lin ang="18900000" scaled="1"/>
                          </a:gradFill>
                          <a:latin typeface="+mn-lt"/>
                          <a:ea typeface="+mn-ea"/>
                          <a:cs typeface="Arial" pitchFamily="34" charset="0"/>
                        </a:rPr>
                        <a:t>EoQ3</a:t>
                      </a:r>
                      <a:r>
                        <a:rPr lang="en-US" sz="1400" b="1" kern="1200" baseline="0" dirty="0" smtClean="0">
                          <a:gradFill>
                            <a:gsLst>
                              <a:gs pos="86726">
                                <a:schemeClr val="accent1"/>
                              </a:gs>
                              <a:gs pos="61000">
                                <a:schemeClr val="accent1"/>
                              </a:gs>
                            </a:gsLst>
                            <a:lin ang="18900000" scaled="1"/>
                          </a:gra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dirty="0" smtClean="0">
                          <a:gradFill>
                            <a:gsLst>
                              <a:gs pos="86726">
                                <a:schemeClr val="accent1"/>
                              </a:gs>
                              <a:gs pos="61000">
                                <a:schemeClr val="accent1"/>
                              </a:gs>
                            </a:gsLst>
                            <a:lin ang="18900000" scaled="1"/>
                          </a:gradFill>
                          <a:latin typeface="+mn-lt"/>
                          <a:ea typeface="+mn-ea"/>
                          <a:cs typeface="Arial" pitchFamily="34" charset="0"/>
                        </a:rPr>
                        <a:t>2018</a:t>
                      </a:r>
                      <a:endParaRPr lang="en-US" sz="1400" b="1" kern="1200" dirty="0">
                        <a:gradFill>
                          <a:gsLst>
                            <a:gs pos="86726">
                              <a:schemeClr val="accent1"/>
                            </a:gs>
                            <a:gs pos="61000">
                              <a:schemeClr val="accent1"/>
                            </a:gs>
                          </a:gsLst>
                          <a:lin ang="18900000" scaled="1"/>
                        </a:gra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86726">
                                <a:schemeClr val="accent1"/>
                              </a:gs>
                              <a:gs pos="61000">
                                <a:schemeClr val="accent1"/>
                              </a:gs>
                            </a:gsLst>
                            <a:lin ang="18900000" scaled="1"/>
                          </a:gradFill>
                          <a:latin typeface="+mn-lt"/>
                          <a:ea typeface="+mn-ea"/>
                          <a:cs typeface="Arial" pitchFamily="34" charset="0"/>
                        </a:rPr>
                        <a:t>EoQ4 2018</a:t>
                      </a:r>
                    </a:p>
                  </a:txBody>
                  <a:tcPr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86726">
                                <a:schemeClr val="accent1"/>
                              </a:gs>
                              <a:gs pos="61000">
                                <a:schemeClr val="accent1"/>
                              </a:gs>
                            </a:gsLst>
                            <a:lin ang="18900000" scaled="1"/>
                          </a:gradFill>
                          <a:latin typeface="+mj-lt"/>
                          <a:ea typeface="+mn-ea"/>
                          <a:cs typeface="Arial" pitchFamily="34" charset="0"/>
                        </a:rPr>
                        <a:t>EOY 2018</a:t>
                      </a:r>
                      <a:endParaRPr lang="en-US" sz="1400" b="1" kern="1200" dirty="0">
                        <a:gradFill>
                          <a:gsLst>
                            <a:gs pos="86726">
                              <a:schemeClr val="accent1"/>
                            </a:gs>
                            <a:gs pos="61000">
                              <a:schemeClr val="accent1"/>
                            </a:gs>
                          </a:gsLst>
                          <a:lin ang="18900000" scaled="1"/>
                        </a:gradFill>
                        <a:latin typeface="+mj-lt"/>
                        <a:ea typeface="+mn-ea"/>
                        <a:cs typeface="Arial" pitchFamily="34" charset="0"/>
                      </a:endParaRPr>
                    </a:p>
                  </a:txBody>
                  <a:tcPr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50196"/>
                      </a:srgbClr>
                    </a:solidFill>
                  </a:tcPr>
                </a:tc>
              </a:tr>
              <a:tr h="490161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6195">
                                <a:srgbClr val="53565A"/>
                              </a:gs>
                              <a:gs pos="35398">
                                <a:srgbClr val="53565A"/>
                              </a:gs>
                            </a:gsLst>
                            <a:lin ang="5400000" scaled="1"/>
                          </a:gradFill>
                          <a:latin typeface="+mj-lt"/>
                          <a:ea typeface="+mn-ea"/>
                          <a:cs typeface="Arial" pitchFamily="34" charset="0"/>
                        </a:rPr>
                        <a:t>Dev</a:t>
                      </a:r>
                      <a:r>
                        <a:rPr lang="en-US" sz="1400" b="1" kern="1200" baseline="0" dirty="0" smtClean="0">
                          <a:gradFill>
                            <a:gsLst>
                              <a:gs pos="6195">
                                <a:srgbClr val="53565A"/>
                              </a:gs>
                              <a:gs pos="35398">
                                <a:srgbClr val="53565A"/>
                              </a:gs>
                            </a:gsLst>
                            <a:lin ang="5400000" scaled="1"/>
                          </a:gradFill>
                          <a:latin typeface="+mj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dirty="0" smtClean="0">
                          <a:gradFill>
                            <a:gsLst>
                              <a:gs pos="6195">
                                <a:srgbClr val="53565A"/>
                              </a:gs>
                              <a:gs pos="35398">
                                <a:srgbClr val="53565A"/>
                              </a:gs>
                            </a:gsLst>
                            <a:lin ang="5400000" scaled="1"/>
                          </a:gradFill>
                          <a:latin typeface="+mj-lt"/>
                          <a:ea typeface="+mn-ea"/>
                          <a:cs typeface="Arial" pitchFamily="34" charset="0"/>
                        </a:rPr>
                        <a:t>Engineers</a:t>
                      </a:r>
                      <a:endParaRPr lang="en-US" sz="1400" b="1" kern="1200" dirty="0">
                        <a:gradFill>
                          <a:gsLst>
                            <a:gs pos="6195">
                              <a:srgbClr val="53565A"/>
                            </a:gs>
                            <a:gs pos="35398">
                              <a:srgbClr val="53565A"/>
                            </a:gs>
                          </a:gsLst>
                          <a:lin ang="5400000" scaled="1"/>
                        </a:gradFill>
                        <a:latin typeface="+mj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0161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6195">
                                <a:srgbClr val="53565A"/>
                              </a:gs>
                              <a:gs pos="35398">
                                <a:srgbClr val="53565A"/>
                              </a:gs>
                            </a:gsLst>
                            <a:lin ang="5400000" scaled="1"/>
                          </a:gradFill>
                          <a:latin typeface="+mj-lt"/>
                          <a:ea typeface="+mn-ea"/>
                          <a:cs typeface="Arial" pitchFamily="34" charset="0"/>
                        </a:rPr>
                        <a:t>Quality Engineer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1126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6195">
                                <a:srgbClr val="53565A"/>
                              </a:gs>
                              <a:gs pos="35398">
                                <a:srgbClr val="53565A"/>
                              </a:gs>
                            </a:gsLst>
                            <a:lin ang="5400000" scaled="1"/>
                          </a:gradFill>
                          <a:latin typeface="+mj-lt"/>
                          <a:ea typeface="+mn-ea"/>
                          <a:cs typeface="Arial" pitchFamily="34" charset="0"/>
                        </a:rPr>
                        <a:t>Tech</a:t>
                      </a:r>
                      <a:r>
                        <a:rPr lang="en-US" sz="1400" b="1" kern="1200" baseline="0" dirty="0" smtClean="0">
                          <a:gradFill>
                            <a:gsLst>
                              <a:gs pos="6195">
                                <a:srgbClr val="53565A"/>
                              </a:gs>
                              <a:gs pos="35398">
                                <a:srgbClr val="53565A"/>
                              </a:gs>
                            </a:gsLst>
                            <a:lin ang="5400000" scaled="1"/>
                          </a:gradFill>
                          <a:latin typeface="+mj-lt"/>
                          <a:ea typeface="+mn-ea"/>
                          <a:cs typeface="Arial" pitchFamily="34" charset="0"/>
                        </a:rPr>
                        <a:t> Lead</a:t>
                      </a:r>
                      <a:endParaRPr lang="en-US" sz="1400" b="1" kern="1200" dirty="0">
                        <a:gradFill>
                          <a:gsLst>
                            <a:gs pos="6195">
                              <a:srgbClr val="53565A"/>
                            </a:gs>
                            <a:gs pos="35398">
                              <a:srgbClr val="53565A"/>
                            </a:gs>
                          </a:gsLst>
                          <a:lin ang="5400000" scaled="1"/>
                        </a:gradFill>
                        <a:latin typeface="+mj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0161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6195">
                                <a:srgbClr val="53565A"/>
                              </a:gs>
                              <a:gs pos="35398">
                                <a:srgbClr val="53565A"/>
                              </a:gs>
                            </a:gsLst>
                            <a:lin ang="5400000" scaled="1"/>
                          </a:gradFill>
                          <a:latin typeface="+mj-lt"/>
                          <a:ea typeface="+mn-ea"/>
                          <a:cs typeface="Arial" pitchFamily="34" charset="0"/>
                        </a:rPr>
                        <a:t>Scrum</a:t>
                      </a:r>
                      <a:r>
                        <a:rPr lang="en-US" sz="1400" b="1" kern="1200" baseline="0" dirty="0" smtClean="0">
                          <a:gradFill>
                            <a:gsLst>
                              <a:gs pos="6195">
                                <a:srgbClr val="53565A"/>
                              </a:gs>
                              <a:gs pos="35398">
                                <a:srgbClr val="53565A"/>
                              </a:gs>
                            </a:gsLst>
                            <a:lin ang="5400000" scaled="1"/>
                          </a:gradFill>
                          <a:latin typeface="+mj-lt"/>
                          <a:ea typeface="+mn-ea"/>
                          <a:cs typeface="Arial" pitchFamily="34" charset="0"/>
                        </a:rPr>
                        <a:t> Master </a:t>
                      </a:r>
                      <a:endParaRPr lang="en-US" sz="1400" b="1" kern="1200" dirty="0">
                        <a:gradFill>
                          <a:gsLst>
                            <a:gs pos="6195">
                              <a:srgbClr val="53565A"/>
                            </a:gs>
                            <a:gs pos="35398">
                              <a:srgbClr val="53565A"/>
                            </a:gs>
                          </a:gsLst>
                          <a:lin ang="5400000" scaled="1"/>
                        </a:gradFill>
                        <a:latin typeface="+mj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0161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6195">
                                <a:srgbClr val="53565A"/>
                              </a:gs>
                              <a:gs pos="35398">
                                <a:srgbClr val="53565A"/>
                              </a:gs>
                            </a:gsLst>
                            <a:lin ang="5400000" scaled="1"/>
                          </a:gradFill>
                          <a:latin typeface="+mn-lt"/>
                          <a:ea typeface="+mn-ea"/>
                          <a:cs typeface="Arial" pitchFamily="34" charset="0"/>
                        </a:rPr>
                        <a:t>Engineering</a:t>
                      </a:r>
                      <a:r>
                        <a:rPr lang="en-US" sz="1400" b="1" kern="1200" baseline="0" dirty="0" smtClean="0">
                          <a:gradFill>
                            <a:gsLst>
                              <a:gs pos="6195">
                                <a:srgbClr val="53565A"/>
                              </a:gs>
                              <a:gs pos="35398">
                                <a:srgbClr val="53565A"/>
                              </a:gs>
                            </a:gsLst>
                            <a:lin ang="5400000" scaled="1"/>
                          </a:gradFill>
                          <a:latin typeface="+mn-lt"/>
                          <a:ea typeface="+mn-ea"/>
                          <a:cs typeface="Arial" pitchFamily="34" charset="0"/>
                        </a:rPr>
                        <a:t> Manager</a:t>
                      </a:r>
                      <a:endParaRPr lang="en-US" sz="1400" b="1" kern="1200" dirty="0">
                        <a:gradFill>
                          <a:gsLst>
                            <a:gs pos="6195">
                              <a:srgbClr val="53565A"/>
                            </a:gs>
                            <a:gs pos="35398">
                              <a:srgbClr val="53565A"/>
                            </a:gs>
                          </a:gsLst>
                          <a:lin ang="5400000" scaled="1"/>
                        </a:gra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0161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6195">
                                <a:srgbClr val="53565A"/>
                              </a:gs>
                              <a:gs pos="35398">
                                <a:srgbClr val="53565A"/>
                              </a:gs>
                            </a:gsLst>
                            <a:lin ang="5400000" scaled="1"/>
                          </a:gradFill>
                          <a:latin typeface="+mn-lt"/>
                          <a:ea typeface="+mn-ea"/>
                          <a:cs typeface="Arial" pitchFamily="34" charset="0"/>
                        </a:rPr>
                        <a:t>Product Owner</a:t>
                      </a:r>
                      <a:endParaRPr lang="en-US" sz="1400" b="1" kern="1200" dirty="0">
                        <a:gradFill>
                          <a:gsLst>
                            <a:gs pos="6195">
                              <a:srgbClr val="53565A"/>
                            </a:gs>
                            <a:gs pos="35398">
                              <a:srgbClr val="53565A"/>
                            </a:gs>
                          </a:gsLst>
                          <a:lin ang="5400000" scaled="1"/>
                        </a:gra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549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Delivery Transformation Approach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1D636-7FE1-4212-8F92-0267F862422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2321" y="693342"/>
            <a:ext cx="82095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Aligned with broader OptumRx Agile transformation agenda </a:t>
            </a:r>
            <a:r>
              <a:rPr lang="en-US" sz="1200" b="1" i="1" dirty="0" smtClean="0">
                <a:solidFill>
                  <a:schemeClr val="bg1">
                    <a:lumMod val="65000"/>
                  </a:schemeClr>
                </a:solidFill>
              </a:rPr>
              <a:t>(please see on next page)</a:t>
            </a:r>
            <a:endParaRPr lang="en-US" sz="1600" b="1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15 scrum teams are in progress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Roughly 100 New Scrum Team across </a:t>
            </a:r>
            <a:r>
              <a:rPr lang="en-US" sz="1400" dirty="0" smtClean="0"/>
              <a:t>~50 </a:t>
            </a:r>
            <a:r>
              <a:rPr lang="en-US" sz="1400" dirty="0"/>
              <a:t>work groups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Quarter on Quarter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ea typeface="Geneva" charset="-128"/>
              </a:rPr>
              <a:t>Finalize Engineering Roles along with onshore partners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Role Mapping &amp; alignment to key roles like Engineers, Tech Lead, Engineering Manager, Scrum Master, SME, PO etc..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Assessment of current SG 27, 28 &amp; 29 against Delivery transformation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Org / Team structure working with onshore leaders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No. of total scrum teams &amp; distribution across US &amp; India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Demand vs. projection of roles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Reskill vs. Hire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Scrum vs. Kanban (SSMO)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28769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OptumRx Agile Transformation Roadmap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09800" y="1261625"/>
            <a:ext cx="0" cy="2987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09600" y="1251585"/>
            <a:ext cx="3429000" cy="57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19400" y="1261625"/>
            <a:ext cx="0" cy="2987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429000" y="1275216"/>
            <a:ext cx="0" cy="2969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38600" y="1257301"/>
            <a:ext cx="0" cy="2987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9600" y="1717434"/>
            <a:ext cx="3429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" y="2174634"/>
            <a:ext cx="3429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1980" y="2620404"/>
            <a:ext cx="3429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609600" y="1374534"/>
            <a:ext cx="1524000" cy="2857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400" dirty="0" smtClean="0"/>
              <a:t>Charlie Goodall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01980" y="1762576"/>
            <a:ext cx="1524000" cy="2857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400" dirty="0" smtClean="0"/>
              <a:t>Jim Park &amp; Dan Zerafa  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09600" y="2288934"/>
            <a:ext cx="1524000" cy="2857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400" dirty="0" smtClean="0"/>
              <a:t>Hank Schmitz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09600" y="2746134"/>
            <a:ext cx="1524000" cy="2857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400" dirty="0" smtClean="0"/>
              <a:t>Jack Haggerty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09600" y="3089034"/>
            <a:ext cx="3429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9600" y="3489084"/>
            <a:ext cx="8229600" cy="43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647700" y="3146184"/>
            <a:ext cx="1524000" cy="2857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400" dirty="0" smtClean="0"/>
              <a:t>Sunil Kripalani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22223" y="3607517"/>
            <a:ext cx="381000" cy="17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300" b="1" dirty="0" smtClean="0">
                <a:latin typeface="Arial" pitchFamily="34" charset="0"/>
                <a:cs typeface="Arial" pitchFamily="34" charset="0"/>
              </a:rPr>
              <a:t>17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682781" y="3618947"/>
            <a:ext cx="381000" cy="17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US" sz="13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10200" y="3618947"/>
            <a:ext cx="381000" cy="17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300" b="1" dirty="0">
                <a:latin typeface="Arial" pitchFamily="34" charset="0"/>
                <a:cs typeface="Arial" pitchFamily="34" charset="0"/>
              </a:rPr>
              <a:t>8</a:t>
            </a:r>
            <a:endParaRPr lang="en-US" sz="13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98342" y="3600450"/>
            <a:ext cx="381000" cy="17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300" b="1" dirty="0" smtClean="0">
                <a:latin typeface="Arial" pitchFamily="34" charset="0"/>
                <a:cs typeface="Arial" pitchFamily="34" charset="0"/>
              </a:rPr>
              <a:t>16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382000" y="3618947"/>
            <a:ext cx="381000" cy="17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300" b="1" dirty="0">
                <a:latin typeface="Arial" pitchFamily="34" charset="0"/>
                <a:cs typeface="Arial" pitchFamily="34" charset="0"/>
              </a:rPr>
              <a:t>6</a:t>
            </a:r>
            <a:endParaRPr lang="en-US" sz="13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7227" flipH="1">
            <a:off x="2376599" y="1382469"/>
            <a:ext cx="357271" cy="178911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76" name="TextBox 75"/>
          <p:cNvSpPr txBox="1"/>
          <p:nvPr/>
        </p:nvSpPr>
        <p:spPr>
          <a:xfrm>
            <a:off x="2441302" y="1378857"/>
            <a:ext cx="225362" cy="1628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5</a:t>
            </a: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7227" flipH="1">
            <a:off x="2986199" y="3181152"/>
            <a:ext cx="357271" cy="178911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81" name="TextBox 80"/>
          <p:cNvSpPr txBox="1"/>
          <p:nvPr/>
        </p:nvSpPr>
        <p:spPr>
          <a:xfrm>
            <a:off x="3050902" y="3177540"/>
            <a:ext cx="225362" cy="1628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5</a:t>
            </a:r>
          </a:p>
        </p:txBody>
      </p:sp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7227" flipH="1">
            <a:off x="2986199" y="2778472"/>
            <a:ext cx="357271" cy="178911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85" name="TextBox 84"/>
          <p:cNvSpPr txBox="1"/>
          <p:nvPr/>
        </p:nvSpPr>
        <p:spPr>
          <a:xfrm>
            <a:off x="3050902" y="2774860"/>
            <a:ext cx="225362" cy="1628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7</a:t>
            </a:r>
          </a:p>
        </p:txBody>
      </p:sp>
      <p:pic>
        <p:nvPicPr>
          <p:cNvPr id="8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7227" flipH="1">
            <a:off x="3595799" y="2784954"/>
            <a:ext cx="357271" cy="178911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89" name="TextBox 88"/>
          <p:cNvSpPr txBox="1"/>
          <p:nvPr/>
        </p:nvSpPr>
        <p:spPr>
          <a:xfrm>
            <a:off x="3660502" y="2781342"/>
            <a:ext cx="225362" cy="1628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>
                <a:latin typeface="Arial" pitchFamily="34" charset="0"/>
                <a:cs typeface="Arial" pitchFamily="34" charset="0"/>
              </a:rPr>
              <a:t>3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4648200" y="1245509"/>
            <a:ext cx="0" cy="3003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301300" y="1261625"/>
            <a:ext cx="0" cy="29830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5910900" y="1261625"/>
            <a:ext cx="0" cy="29830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548482" y="1261625"/>
            <a:ext cx="10118" cy="29830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051716" y="3600450"/>
            <a:ext cx="381000" cy="17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300" b="1" dirty="0">
                <a:latin typeface="Arial" pitchFamily="34" charset="0"/>
                <a:cs typeface="Arial" pitchFamily="34" charset="0"/>
              </a:rPr>
              <a:t>2</a:t>
            </a:r>
            <a:endParaRPr lang="en-US" sz="13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7227" flipH="1">
            <a:off x="3020252" y="2299803"/>
            <a:ext cx="357271" cy="178911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110" name="TextBox 109"/>
          <p:cNvSpPr txBox="1"/>
          <p:nvPr/>
        </p:nvSpPr>
        <p:spPr>
          <a:xfrm>
            <a:off x="3084955" y="2296191"/>
            <a:ext cx="225362" cy="1628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>
                <a:latin typeface="Arial" pitchFamily="34" charset="0"/>
                <a:cs typeface="Arial" pitchFamily="34" charset="0"/>
              </a:rPr>
              <a:t>1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7227" flipH="1">
            <a:off x="4848032" y="1845536"/>
            <a:ext cx="357271" cy="178911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112" name="TextBox 111"/>
          <p:cNvSpPr txBox="1"/>
          <p:nvPr/>
        </p:nvSpPr>
        <p:spPr>
          <a:xfrm>
            <a:off x="4912735" y="1841924"/>
            <a:ext cx="225362" cy="1628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11</a:t>
            </a:r>
          </a:p>
        </p:txBody>
      </p:sp>
      <p:pic>
        <p:nvPicPr>
          <p:cNvPr id="1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7227" flipH="1">
            <a:off x="6725399" y="1842603"/>
            <a:ext cx="357271" cy="178911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120" name="TextBox 119"/>
          <p:cNvSpPr txBox="1"/>
          <p:nvPr/>
        </p:nvSpPr>
        <p:spPr>
          <a:xfrm>
            <a:off x="6790102" y="1838991"/>
            <a:ext cx="225362" cy="1628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795533" y="3613232"/>
            <a:ext cx="381000" cy="17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300" b="1" dirty="0" smtClean="0">
                <a:latin typeface="Arial" pitchFamily="34" charset="0"/>
                <a:cs typeface="Arial" pitchFamily="34" charset="0"/>
              </a:rPr>
              <a:t>26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962616" y="3613232"/>
            <a:ext cx="381000" cy="17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300" b="1" dirty="0" smtClean="0">
                <a:latin typeface="Arial" pitchFamily="34" charset="0"/>
                <a:cs typeface="Arial" pitchFamily="34" charset="0"/>
              </a:rPr>
              <a:t>16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581400" y="3607517"/>
            <a:ext cx="381000" cy="17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300" b="1" dirty="0" smtClean="0">
                <a:latin typeface="Arial" pitchFamily="34" charset="0"/>
                <a:cs typeface="Arial" pitchFamily="34" charset="0"/>
              </a:rPr>
              <a:t>7</a:t>
            </a:r>
          </a:p>
        </p:txBody>
      </p:sp>
      <p:pic>
        <p:nvPicPr>
          <p:cNvPr id="12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7227" flipH="1">
            <a:off x="4809932" y="3192818"/>
            <a:ext cx="357271" cy="178911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125" name="TextBox 124"/>
          <p:cNvSpPr txBox="1"/>
          <p:nvPr/>
        </p:nvSpPr>
        <p:spPr>
          <a:xfrm>
            <a:off x="4874635" y="3189206"/>
            <a:ext cx="225362" cy="1628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>
                <a:latin typeface="Arial" pitchFamily="34" charset="0"/>
                <a:cs typeface="Arial" pitchFamily="34" charset="0"/>
              </a:rPr>
              <a:t>6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660838" y="2298395"/>
            <a:ext cx="225362" cy="1817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4038600" y="1717434"/>
            <a:ext cx="4800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4044000" y="2174634"/>
            <a:ext cx="479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4044000" y="2615565"/>
            <a:ext cx="4795200" cy="48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038600" y="3089034"/>
            <a:ext cx="4800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4044000" y="1251147"/>
            <a:ext cx="4795200" cy="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Pentagon 41"/>
          <p:cNvSpPr/>
          <p:nvPr/>
        </p:nvSpPr>
        <p:spPr bwMode="ltGray">
          <a:xfrm>
            <a:off x="482256" y="954353"/>
            <a:ext cx="8509344" cy="168594"/>
          </a:xfrm>
          <a:prstGeom prst="homePlate">
            <a:avLst>
              <a:gd name="adj" fmla="val 43321"/>
            </a:avLst>
          </a:prstGeom>
          <a:gradFill flip="none" rotWithShape="1">
            <a:gsLst>
              <a:gs pos="96000">
                <a:srgbClr val="E87722"/>
              </a:gs>
              <a:gs pos="100000">
                <a:srgbClr val="E87722">
                  <a:alpha val="0"/>
                </a:srgbClr>
              </a:gs>
            </a:gsLst>
            <a:lin ang="10800000" scaled="1"/>
            <a:tileRect/>
          </a:gra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504459">
              <a:lnSpc>
                <a:spcPct val="90000"/>
              </a:lnSpc>
              <a:defRPr/>
            </a:pPr>
            <a:endParaRPr lang="en-US" sz="700" kern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2295553" y="869197"/>
            <a:ext cx="436706" cy="32753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4459">
              <a:lnSpc>
                <a:spcPct val="90000"/>
              </a:lnSpc>
              <a:defRPr/>
            </a:pPr>
            <a:endParaRPr lang="en-US" sz="1000" kern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362284" y="936062"/>
            <a:ext cx="299979" cy="194031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 defTabSz="699362">
              <a:lnSpc>
                <a:spcPct val="90000"/>
              </a:lnSpc>
            </a:pPr>
            <a:r>
              <a:rPr lang="en-US" sz="1000" dirty="0" smtClean="0">
                <a:gradFill>
                  <a:gsLst>
                    <a:gs pos="1770">
                      <a:srgbClr val="55565A"/>
                    </a:gs>
                    <a:gs pos="24000">
                      <a:srgbClr val="55565A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JAN</a:t>
            </a:r>
            <a:endParaRPr lang="en-US" sz="1000" dirty="0">
              <a:gradFill>
                <a:gsLst>
                  <a:gs pos="1770">
                    <a:srgbClr val="55565A"/>
                  </a:gs>
                  <a:gs pos="24000">
                    <a:srgbClr val="55565A"/>
                  </a:gs>
                </a:gsLst>
                <a:lin ang="5400000" scaled="0"/>
              </a:gradFill>
              <a:cs typeface="Arial" panose="020B0604020202020204" pitchFamily="34" charset="0"/>
            </a:endParaRPr>
          </a:p>
        </p:txBody>
      </p:sp>
      <p:sp>
        <p:nvSpPr>
          <p:cNvPr id="157" name="Oval 156"/>
          <p:cNvSpPr>
            <a:spLocks noChangeAspect="1"/>
          </p:cNvSpPr>
          <p:nvPr/>
        </p:nvSpPr>
        <p:spPr>
          <a:xfrm>
            <a:off x="2895600" y="857251"/>
            <a:ext cx="436706" cy="32753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4459">
              <a:lnSpc>
                <a:spcPct val="90000"/>
              </a:lnSpc>
              <a:defRPr/>
            </a:pPr>
            <a:endParaRPr lang="en-US" sz="1000" kern="0" dirty="0">
              <a:solidFill>
                <a:srgbClr val="FFFFFF"/>
              </a:solidFill>
            </a:endParaRPr>
          </a:p>
        </p:txBody>
      </p:sp>
      <p:sp>
        <p:nvSpPr>
          <p:cNvPr id="158" name="Oval 157"/>
          <p:cNvSpPr>
            <a:spLocks noChangeAspect="1"/>
          </p:cNvSpPr>
          <p:nvPr/>
        </p:nvSpPr>
        <p:spPr>
          <a:xfrm>
            <a:off x="3525694" y="857251"/>
            <a:ext cx="436706" cy="32753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4459">
              <a:lnSpc>
                <a:spcPct val="90000"/>
              </a:lnSpc>
              <a:defRPr/>
            </a:pPr>
            <a:endParaRPr lang="en-US" sz="1000" kern="0" dirty="0">
              <a:solidFill>
                <a:srgbClr val="FFFFFF"/>
              </a:solidFill>
            </a:endParaRPr>
          </a:p>
        </p:txBody>
      </p:sp>
      <p:sp>
        <p:nvSpPr>
          <p:cNvPr id="159" name="Oval 158"/>
          <p:cNvSpPr>
            <a:spLocks noChangeAspect="1"/>
          </p:cNvSpPr>
          <p:nvPr/>
        </p:nvSpPr>
        <p:spPr>
          <a:xfrm>
            <a:off x="4120200" y="857251"/>
            <a:ext cx="436706" cy="32753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4459">
              <a:lnSpc>
                <a:spcPct val="90000"/>
              </a:lnSpc>
              <a:defRPr/>
            </a:pPr>
            <a:endParaRPr lang="en-US" sz="1000" kern="0" dirty="0">
              <a:solidFill>
                <a:srgbClr val="FFFFFF"/>
              </a:solidFill>
            </a:endParaRPr>
          </a:p>
        </p:txBody>
      </p:sp>
      <p:sp>
        <p:nvSpPr>
          <p:cNvPr id="160" name="Oval 159"/>
          <p:cNvSpPr>
            <a:spLocks noChangeAspect="1"/>
          </p:cNvSpPr>
          <p:nvPr/>
        </p:nvSpPr>
        <p:spPr>
          <a:xfrm>
            <a:off x="4806000" y="857251"/>
            <a:ext cx="436706" cy="32753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4459">
              <a:lnSpc>
                <a:spcPct val="90000"/>
              </a:lnSpc>
              <a:defRPr/>
            </a:pPr>
            <a:endParaRPr lang="en-US" sz="1000" kern="0" dirty="0">
              <a:solidFill>
                <a:srgbClr val="FFFFFF"/>
              </a:solidFill>
            </a:endParaRPr>
          </a:p>
        </p:txBody>
      </p:sp>
      <p:sp>
        <p:nvSpPr>
          <p:cNvPr id="161" name="Oval 160"/>
          <p:cNvSpPr>
            <a:spLocks noChangeAspect="1"/>
          </p:cNvSpPr>
          <p:nvPr/>
        </p:nvSpPr>
        <p:spPr>
          <a:xfrm>
            <a:off x="5436094" y="857251"/>
            <a:ext cx="436706" cy="32753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4459">
              <a:lnSpc>
                <a:spcPct val="90000"/>
              </a:lnSpc>
              <a:defRPr/>
            </a:pPr>
            <a:endParaRPr lang="en-US" sz="1000" kern="0" dirty="0">
              <a:solidFill>
                <a:srgbClr val="FFFFFF"/>
              </a:solidFill>
            </a:endParaRPr>
          </a:p>
        </p:txBody>
      </p:sp>
      <p:sp>
        <p:nvSpPr>
          <p:cNvPr id="162" name="Oval 161"/>
          <p:cNvSpPr>
            <a:spLocks noChangeAspect="1"/>
          </p:cNvSpPr>
          <p:nvPr/>
        </p:nvSpPr>
        <p:spPr>
          <a:xfrm>
            <a:off x="6045694" y="857251"/>
            <a:ext cx="436706" cy="32753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4459">
              <a:lnSpc>
                <a:spcPct val="90000"/>
              </a:lnSpc>
              <a:defRPr/>
            </a:pPr>
            <a:endParaRPr lang="en-US" sz="1000" kern="0" dirty="0">
              <a:solidFill>
                <a:srgbClr val="FFFFFF"/>
              </a:solidFill>
            </a:endParaRPr>
          </a:p>
        </p:txBody>
      </p:sp>
      <p:sp>
        <p:nvSpPr>
          <p:cNvPr id="163" name="Oval 162"/>
          <p:cNvSpPr>
            <a:spLocks noChangeAspect="1"/>
          </p:cNvSpPr>
          <p:nvPr/>
        </p:nvSpPr>
        <p:spPr>
          <a:xfrm>
            <a:off x="6711000" y="857251"/>
            <a:ext cx="436706" cy="32753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4459">
              <a:lnSpc>
                <a:spcPct val="90000"/>
              </a:lnSpc>
              <a:defRPr/>
            </a:pPr>
            <a:endParaRPr lang="en-US" sz="1000" kern="0" dirty="0">
              <a:solidFill>
                <a:srgbClr val="FFFFFF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976622" y="928916"/>
            <a:ext cx="299979" cy="194031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 defTabSz="699362">
              <a:lnSpc>
                <a:spcPct val="90000"/>
              </a:lnSpc>
            </a:pPr>
            <a:r>
              <a:rPr lang="en-US" sz="1000" dirty="0" smtClean="0">
                <a:gradFill>
                  <a:gsLst>
                    <a:gs pos="1770">
                      <a:srgbClr val="55565A"/>
                    </a:gs>
                    <a:gs pos="24000">
                      <a:srgbClr val="55565A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FEB</a:t>
            </a:r>
            <a:endParaRPr lang="en-US" sz="1000" dirty="0">
              <a:gradFill>
                <a:gsLst>
                  <a:gs pos="1770">
                    <a:srgbClr val="55565A"/>
                  </a:gs>
                  <a:gs pos="24000">
                    <a:srgbClr val="55565A"/>
                  </a:gs>
                </a:gsLst>
                <a:lin ang="5400000" scaled="0"/>
              </a:gradFill>
              <a:cs typeface="Arial" panose="020B060402020202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3608768" y="935946"/>
            <a:ext cx="299979" cy="194031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 defTabSz="699362">
              <a:lnSpc>
                <a:spcPct val="90000"/>
              </a:lnSpc>
            </a:pPr>
            <a:r>
              <a:rPr lang="en-US" sz="1000" dirty="0" smtClean="0">
                <a:gradFill>
                  <a:gsLst>
                    <a:gs pos="1770">
                      <a:srgbClr val="55565A"/>
                    </a:gs>
                    <a:gs pos="24000">
                      <a:srgbClr val="55565A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MAR</a:t>
            </a:r>
            <a:endParaRPr lang="en-US" sz="1000" dirty="0">
              <a:gradFill>
                <a:gsLst>
                  <a:gs pos="1770">
                    <a:srgbClr val="55565A"/>
                  </a:gs>
                  <a:gs pos="24000">
                    <a:srgbClr val="55565A"/>
                  </a:gs>
                </a:gsLst>
                <a:lin ang="5400000" scaled="0"/>
              </a:gradFill>
              <a:cs typeface="Arial" panose="020B0604020202020204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191001" y="927608"/>
            <a:ext cx="299979" cy="194031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 defTabSz="699362">
              <a:lnSpc>
                <a:spcPct val="90000"/>
              </a:lnSpc>
            </a:pPr>
            <a:r>
              <a:rPr lang="en-US" sz="1000" dirty="0" smtClean="0">
                <a:gradFill>
                  <a:gsLst>
                    <a:gs pos="1770">
                      <a:srgbClr val="55565A"/>
                    </a:gs>
                    <a:gs pos="24000">
                      <a:srgbClr val="55565A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APR</a:t>
            </a:r>
            <a:endParaRPr lang="en-US" sz="1000" dirty="0">
              <a:gradFill>
                <a:gsLst>
                  <a:gs pos="1770">
                    <a:srgbClr val="55565A"/>
                  </a:gs>
                  <a:gs pos="24000">
                    <a:srgbClr val="55565A"/>
                  </a:gs>
                </a:gsLst>
                <a:lin ang="5400000" scaled="0"/>
              </a:gradFill>
              <a:cs typeface="Arial" panose="020B0604020202020204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903208" y="917540"/>
            <a:ext cx="202190" cy="194031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 defTabSz="699362">
              <a:lnSpc>
                <a:spcPct val="90000"/>
              </a:lnSpc>
            </a:pPr>
            <a:endParaRPr lang="en-US" sz="1000" dirty="0">
              <a:gradFill>
                <a:gsLst>
                  <a:gs pos="1770">
                    <a:srgbClr val="55565A"/>
                  </a:gs>
                  <a:gs pos="24000">
                    <a:srgbClr val="55565A"/>
                  </a:gs>
                </a:gsLst>
                <a:lin ang="5400000" scaled="0"/>
              </a:gradFill>
              <a:cs typeface="Arial" panose="020B0604020202020204" pitchFamily="34" charset="0"/>
            </a:endParaRPr>
          </a:p>
          <a:p>
            <a:pPr algn="ctr" defTabSz="699362">
              <a:lnSpc>
                <a:spcPct val="90000"/>
              </a:lnSpc>
            </a:pPr>
            <a:r>
              <a:rPr lang="en-US" sz="1000" dirty="0" smtClean="0">
                <a:gradFill>
                  <a:gsLst>
                    <a:gs pos="1770">
                      <a:srgbClr val="55565A"/>
                    </a:gs>
                    <a:gs pos="24000">
                      <a:srgbClr val="55565A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MAY</a:t>
            </a:r>
            <a:endParaRPr lang="en-US" sz="1000" dirty="0">
              <a:gradFill>
                <a:gsLst>
                  <a:gs pos="1770">
                    <a:srgbClr val="55565A"/>
                  </a:gs>
                  <a:gs pos="24000">
                    <a:srgbClr val="55565A"/>
                  </a:gs>
                </a:gsLst>
                <a:lin ang="5400000" scaled="0"/>
              </a:gradFill>
              <a:cs typeface="Arial" panose="020B060402020202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496622" y="936062"/>
            <a:ext cx="294912" cy="186886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 defTabSz="699362">
              <a:lnSpc>
                <a:spcPct val="90000"/>
              </a:lnSpc>
            </a:pPr>
            <a:r>
              <a:rPr lang="en-US" sz="1000" dirty="0" smtClean="0">
                <a:gradFill>
                  <a:gsLst>
                    <a:gs pos="1770">
                      <a:srgbClr val="55565A"/>
                    </a:gs>
                    <a:gs pos="24000">
                      <a:srgbClr val="55565A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JUN</a:t>
            </a:r>
            <a:endParaRPr lang="en-US" sz="1000" dirty="0">
              <a:gradFill>
                <a:gsLst>
                  <a:gs pos="1770">
                    <a:srgbClr val="55565A"/>
                  </a:gs>
                  <a:gs pos="24000">
                    <a:srgbClr val="55565A"/>
                  </a:gs>
                </a:gsLst>
                <a:lin ang="5400000" scaled="0"/>
              </a:gradFill>
              <a:cs typeface="Arial" panose="020B060402020202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114058" y="921775"/>
            <a:ext cx="299979" cy="194031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 defTabSz="699362">
              <a:lnSpc>
                <a:spcPct val="90000"/>
              </a:lnSpc>
            </a:pPr>
            <a:r>
              <a:rPr lang="en-US" sz="1000" dirty="0" smtClean="0">
                <a:gradFill>
                  <a:gsLst>
                    <a:gs pos="1770">
                      <a:srgbClr val="55565A"/>
                    </a:gs>
                    <a:gs pos="24000">
                      <a:srgbClr val="55565A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JUL</a:t>
            </a:r>
            <a:endParaRPr lang="en-US" sz="1000" dirty="0">
              <a:gradFill>
                <a:gsLst>
                  <a:gs pos="1770">
                    <a:srgbClr val="55565A"/>
                  </a:gs>
                  <a:gs pos="24000">
                    <a:srgbClr val="55565A"/>
                  </a:gs>
                </a:gsLst>
                <a:lin ang="5400000" scaled="0"/>
              </a:gradFill>
              <a:cs typeface="Arial" panose="020B0604020202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779364" y="932057"/>
            <a:ext cx="299979" cy="194031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 defTabSz="699362">
              <a:lnSpc>
                <a:spcPct val="90000"/>
              </a:lnSpc>
            </a:pPr>
            <a:r>
              <a:rPr lang="en-US" sz="1000" dirty="0" smtClean="0">
                <a:gradFill>
                  <a:gsLst>
                    <a:gs pos="1770">
                      <a:srgbClr val="55565A"/>
                    </a:gs>
                    <a:gs pos="24000">
                      <a:srgbClr val="55565A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AUG</a:t>
            </a:r>
            <a:endParaRPr lang="en-US" sz="1000" dirty="0">
              <a:gradFill>
                <a:gsLst>
                  <a:gs pos="1770">
                    <a:srgbClr val="55565A"/>
                  </a:gs>
                  <a:gs pos="24000">
                    <a:srgbClr val="55565A"/>
                  </a:gs>
                </a:gsLst>
                <a:lin ang="5400000" scaled="0"/>
              </a:gradFill>
              <a:cs typeface="Arial" panose="020B0604020202020204" pitchFamily="34" charset="0"/>
            </a:endParaRPr>
          </a:p>
        </p:txBody>
      </p:sp>
      <p:pic>
        <p:nvPicPr>
          <p:cNvPr id="9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7227" flipH="1">
            <a:off x="4814999" y="2784954"/>
            <a:ext cx="357271" cy="178911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95" name="TextBox 94"/>
          <p:cNvSpPr txBox="1"/>
          <p:nvPr/>
        </p:nvSpPr>
        <p:spPr>
          <a:xfrm>
            <a:off x="4879702" y="2781342"/>
            <a:ext cx="225362" cy="1628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96" name="Oval 95"/>
          <p:cNvSpPr>
            <a:spLocks noChangeAspect="1"/>
          </p:cNvSpPr>
          <p:nvPr/>
        </p:nvSpPr>
        <p:spPr>
          <a:xfrm>
            <a:off x="7315200" y="857251"/>
            <a:ext cx="436706" cy="32753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4459">
              <a:lnSpc>
                <a:spcPct val="90000"/>
              </a:lnSpc>
              <a:defRPr/>
            </a:pPr>
            <a:endParaRPr lang="en-US" sz="1000" kern="0" dirty="0">
              <a:solidFill>
                <a:srgbClr val="FFFFFF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465164" y="932057"/>
            <a:ext cx="299979" cy="194031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 defTabSz="699362">
              <a:lnSpc>
                <a:spcPct val="90000"/>
              </a:lnSpc>
            </a:pPr>
            <a:endParaRPr lang="en-US" sz="1000" dirty="0">
              <a:gradFill>
                <a:gsLst>
                  <a:gs pos="1770">
                    <a:srgbClr val="55565A"/>
                  </a:gs>
                  <a:gs pos="24000">
                    <a:srgbClr val="55565A"/>
                  </a:gs>
                </a:gsLst>
                <a:lin ang="5400000" scaled="0"/>
              </a:gradFill>
              <a:cs typeface="Arial" panose="020B0604020202020204" pitchFamily="34" charset="0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7244400" y="1261625"/>
            <a:ext cx="0" cy="2987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7227" flipH="1">
            <a:off x="2987449" y="1858546"/>
            <a:ext cx="357271" cy="178911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117" name="TextBox 116"/>
          <p:cNvSpPr txBox="1"/>
          <p:nvPr/>
        </p:nvSpPr>
        <p:spPr>
          <a:xfrm>
            <a:off x="3052152" y="1854934"/>
            <a:ext cx="225362" cy="1628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3</a:t>
            </a:r>
          </a:p>
        </p:txBody>
      </p:sp>
      <p:cxnSp>
        <p:nvCxnSpPr>
          <p:cNvPr id="118" name="Straight Connector 117"/>
          <p:cNvCxnSpPr/>
          <p:nvPr/>
        </p:nvCxnSpPr>
        <p:spPr>
          <a:xfrm flipH="1">
            <a:off x="7751906" y="1251148"/>
            <a:ext cx="20494" cy="299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/>
          <p:cNvSpPr>
            <a:spLocks noChangeAspect="1"/>
          </p:cNvSpPr>
          <p:nvPr/>
        </p:nvSpPr>
        <p:spPr>
          <a:xfrm>
            <a:off x="7924800" y="857251"/>
            <a:ext cx="436706" cy="32753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4459">
              <a:lnSpc>
                <a:spcPct val="90000"/>
              </a:lnSpc>
              <a:defRPr/>
            </a:pPr>
            <a:endParaRPr lang="en-US" sz="1000" kern="0" dirty="0">
              <a:solidFill>
                <a:srgbClr val="FFFFFF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980422" y="933679"/>
            <a:ext cx="299979" cy="194031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 defTabSz="699362">
              <a:lnSpc>
                <a:spcPct val="90000"/>
              </a:lnSpc>
            </a:pPr>
            <a:r>
              <a:rPr lang="en-US" sz="1000" dirty="0" smtClean="0">
                <a:gradFill>
                  <a:gsLst>
                    <a:gs pos="1770">
                      <a:srgbClr val="55565A"/>
                    </a:gs>
                    <a:gs pos="24000">
                      <a:srgbClr val="55565A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OCT</a:t>
            </a:r>
            <a:endParaRPr lang="en-US" sz="1000" dirty="0">
              <a:gradFill>
                <a:gsLst>
                  <a:gs pos="1770">
                    <a:srgbClr val="55565A"/>
                  </a:gs>
                  <a:gs pos="24000">
                    <a:srgbClr val="55565A"/>
                  </a:gs>
                </a:gsLst>
                <a:lin ang="5400000" scaled="0"/>
              </a:gradFill>
              <a:cs typeface="Arial" panose="020B0604020202020204" pitchFamily="34" charset="0"/>
            </a:endParaRPr>
          </a:p>
        </p:txBody>
      </p:sp>
      <p:pic>
        <p:nvPicPr>
          <p:cNvPr id="13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7227" flipH="1">
            <a:off x="3590732" y="1382469"/>
            <a:ext cx="357271" cy="178911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139" name="TextBox 138"/>
          <p:cNvSpPr txBox="1"/>
          <p:nvPr/>
        </p:nvSpPr>
        <p:spPr>
          <a:xfrm>
            <a:off x="3655435" y="1378857"/>
            <a:ext cx="225362" cy="1628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>
                <a:latin typeface="Arial" pitchFamily="34" charset="0"/>
                <a:cs typeface="Arial" pitchFamily="34" charset="0"/>
              </a:rPr>
              <a:t>2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7227" flipH="1">
            <a:off x="2334888" y="2296869"/>
            <a:ext cx="357271" cy="178911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141" name="TextBox 140"/>
          <p:cNvSpPr txBox="1"/>
          <p:nvPr/>
        </p:nvSpPr>
        <p:spPr>
          <a:xfrm>
            <a:off x="2399591" y="2293257"/>
            <a:ext cx="225362" cy="1628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10</a:t>
            </a:r>
          </a:p>
        </p:txBody>
      </p:sp>
      <p:pic>
        <p:nvPicPr>
          <p:cNvPr id="14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7227" flipH="1">
            <a:off x="2371532" y="2785179"/>
            <a:ext cx="357271" cy="178911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143" name="TextBox 142"/>
          <p:cNvSpPr txBox="1"/>
          <p:nvPr/>
        </p:nvSpPr>
        <p:spPr>
          <a:xfrm>
            <a:off x="2436235" y="2781567"/>
            <a:ext cx="225362" cy="1628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>
                <a:latin typeface="Arial" pitchFamily="34" charset="0"/>
                <a:cs typeface="Arial" pitchFamily="34" charset="0"/>
              </a:rPr>
              <a:t>1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7227" flipH="1">
            <a:off x="5424599" y="2782020"/>
            <a:ext cx="357271" cy="178911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145" name="TextBox 144"/>
          <p:cNvSpPr txBox="1"/>
          <p:nvPr/>
        </p:nvSpPr>
        <p:spPr>
          <a:xfrm>
            <a:off x="5489302" y="2778408"/>
            <a:ext cx="225362" cy="1628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>
                <a:latin typeface="Arial" pitchFamily="34" charset="0"/>
                <a:cs typeface="Arial" pitchFamily="34" charset="0"/>
              </a:rPr>
              <a:t>3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7227" flipH="1">
            <a:off x="3595799" y="2311469"/>
            <a:ext cx="357271" cy="178911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102" name="TextBox 101"/>
          <p:cNvSpPr txBox="1"/>
          <p:nvPr/>
        </p:nvSpPr>
        <p:spPr>
          <a:xfrm>
            <a:off x="3660502" y="2307857"/>
            <a:ext cx="225362" cy="1628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>
                <a:latin typeface="Arial" pitchFamily="34" charset="0"/>
                <a:cs typeface="Arial" pitchFamily="34" charset="0"/>
              </a:rPr>
              <a:t>4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7227" flipH="1">
            <a:off x="4814999" y="2296869"/>
            <a:ext cx="357271" cy="178911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130" name="TextBox 129"/>
          <p:cNvSpPr txBox="1"/>
          <p:nvPr/>
        </p:nvSpPr>
        <p:spPr>
          <a:xfrm>
            <a:off x="4879702" y="2293257"/>
            <a:ext cx="225362" cy="1628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>
                <a:latin typeface="Arial" pitchFamily="34" charset="0"/>
                <a:cs typeface="Arial" pitchFamily="34" charset="0"/>
              </a:rPr>
              <a:t>2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7227" flipH="1">
            <a:off x="5424599" y="2296869"/>
            <a:ext cx="357271" cy="178911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148" name="TextBox 147"/>
          <p:cNvSpPr txBox="1"/>
          <p:nvPr/>
        </p:nvSpPr>
        <p:spPr>
          <a:xfrm>
            <a:off x="5489302" y="2293257"/>
            <a:ext cx="225362" cy="1628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>
                <a:latin typeface="Arial" pitchFamily="34" charset="0"/>
                <a:cs typeface="Arial" pitchFamily="34" charset="0"/>
              </a:rPr>
              <a:t>2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7227" flipH="1">
            <a:off x="6719999" y="2296869"/>
            <a:ext cx="357271" cy="178911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150" name="TextBox 149"/>
          <p:cNvSpPr txBox="1"/>
          <p:nvPr/>
        </p:nvSpPr>
        <p:spPr>
          <a:xfrm>
            <a:off x="6784702" y="2293257"/>
            <a:ext cx="225362" cy="1628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3</a:t>
            </a:r>
          </a:p>
        </p:txBody>
      </p:sp>
      <p:pic>
        <p:nvPicPr>
          <p:cNvPr id="1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7227" flipH="1">
            <a:off x="6719999" y="3182070"/>
            <a:ext cx="357271" cy="178911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152" name="TextBox 151"/>
          <p:cNvSpPr txBox="1"/>
          <p:nvPr/>
        </p:nvSpPr>
        <p:spPr>
          <a:xfrm>
            <a:off x="6784702" y="3178458"/>
            <a:ext cx="225362" cy="1628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>
                <a:latin typeface="Arial" pitchFamily="34" charset="0"/>
                <a:cs typeface="Arial" pitchFamily="34" charset="0"/>
              </a:rPr>
              <a:t>4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7227" flipH="1">
            <a:off x="8381069" y="1839669"/>
            <a:ext cx="357271" cy="178911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154" name="TextBox 153"/>
          <p:cNvSpPr txBox="1"/>
          <p:nvPr/>
        </p:nvSpPr>
        <p:spPr>
          <a:xfrm>
            <a:off x="8445772" y="1836057"/>
            <a:ext cx="225362" cy="1628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3</a:t>
            </a:r>
          </a:p>
        </p:txBody>
      </p:sp>
      <p:pic>
        <p:nvPicPr>
          <p:cNvPr id="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7227" flipH="1">
            <a:off x="8376002" y="3211269"/>
            <a:ext cx="357271" cy="178911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172" name="TextBox 171"/>
          <p:cNvSpPr txBox="1"/>
          <p:nvPr/>
        </p:nvSpPr>
        <p:spPr>
          <a:xfrm>
            <a:off x="8440705" y="3207657"/>
            <a:ext cx="225362" cy="1628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3</a:t>
            </a:r>
          </a:p>
        </p:txBody>
      </p:sp>
      <p:pic>
        <p:nvPicPr>
          <p:cNvPr id="11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7227" flipH="1">
            <a:off x="5424599" y="1382469"/>
            <a:ext cx="357271" cy="178911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114" name="TextBox 113"/>
          <p:cNvSpPr txBox="1"/>
          <p:nvPr/>
        </p:nvSpPr>
        <p:spPr>
          <a:xfrm>
            <a:off x="5489302" y="1378857"/>
            <a:ext cx="225362" cy="1628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5</a:t>
            </a:r>
          </a:p>
        </p:txBody>
      </p:sp>
      <p:pic>
        <p:nvPicPr>
          <p:cNvPr id="1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7227" flipH="1">
            <a:off x="6029132" y="1382469"/>
            <a:ext cx="357271" cy="178911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116" name="TextBox 115"/>
          <p:cNvSpPr txBox="1"/>
          <p:nvPr/>
        </p:nvSpPr>
        <p:spPr>
          <a:xfrm>
            <a:off x="6093835" y="1378857"/>
            <a:ext cx="225362" cy="1628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2</a:t>
            </a:r>
          </a:p>
        </p:txBody>
      </p:sp>
      <p:pic>
        <p:nvPicPr>
          <p:cNvPr id="14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7227" flipH="1">
            <a:off x="2376599" y="1867620"/>
            <a:ext cx="357271" cy="178911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147" name="TextBox 146"/>
          <p:cNvSpPr txBox="1"/>
          <p:nvPr/>
        </p:nvSpPr>
        <p:spPr>
          <a:xfrm>
            <a:off x="2441302" y="1864008"/>
            <a:ext cx="225362" cy="1628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>
                <a:latin typeface="Arial" pitchFamily="34" charset="0"/>
                <a:cs typeface="Arial" pitchFamily="34" charset="0"/>
              </a:rPr>
              <a:t>1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>
            <a:off x="8305800" y="1257300"/>
            <a:ext cx="0" cy="29916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/>
          <p:cNvSpPr>
            <a:spLocks noChangeAspect="1"/>
          </p:cNvSpPr>
          <p:nvPr/>
        </p:nvSpPr>
        <p:spPr>
          <a:xfrm>
            <a:off x="8402494" y="857251"/>
            <a:ext cx="436706" cy="32753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4459">
              <a:lnSpc>
                <a:spcPct val="90000"/>
              </a:lnSpc>
              <a:defRPr/>
            </a:pPr>
            <a:endParaRPr lang="en-US" sz="1000" kern="0" dirty="0">
              <a:solidFill>
                <a:srgbClr val="FFFFFF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8487074" y="932057"/>
            <a:ext cx="299979" cy="194031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 defTabSz="699362">
              <a:lnSpc>
                <a:spcPct val="90000"/>
              </a:lnSpc>
            </a:pPr>
            <a:r>
              <a:rPr lang="en-US" sz="1000" dirty="0" smtClean="0">
                <a:gradFill>
                  <a:gsLst>
                    <a:gs pos="1770">
                      <a:srgbClr val="55565A"/>
                    </a:gs>
                    <a:gs pos="24000">
                      <a:srgbClr val="55565A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NOV</a:t>
            </a:r>
            <a:endParaRPr lang="en-US" sz="1000" dirty="0">
              <a:gradFill>
                <a:gsLst>
                  <a:gs pos="1770">
                    <a:srgbClr val="55565A"/>
                  </a:gs>
                  <a:gs pos="24000">
                    <a:srgbClr val="55565A"/>
                  </a:gs>
                </a:gsLst>
                <a:lin ang="5400000" scaled="0"/>
              </a:gradFill>
              <a:cs typeface="Arial" panose="020B0604020202020204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383564" y="936905"/>
            <a:ext cx="299979" cy="194031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 defTabSz="699362">
              <a:lnSpc>
                <a:spcPct val="90000"/>
              </a:lnSpc>
            </a:pPr>
            <a:r>
              <a:rPr lang="en-US" sz="1000" dirty="0" smtClean="0">
                <a:gradFill>
                  <a:gsLst>
                    <a:gs pos="1770">
                      <a:srgbClr val="55565A"/>
                    </a:gs>
                    <a:gs pos="24000">
                      <a:srgbClr val="55565A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SEP</a:t>
            </a:r>
            <a:endParaRPr lang="en-US" sz="1000" dirty="0">
              <a:gradFill>
                <a:gsLst>
                  <a:gs pos="1770">
                    <a:srgbClr val="55565A"/>
                  </a:gs>
                  <a:gs pos="24000">
                    <a:srgbClr val="55565A"/>
                  </a:gs>
                </a:gsLst>
                <a:lin ang="5400000" scaled="0"/>
              </a:gradFill>
              <a:cs typeface="Arial" panose="020B0604020202020204" pitchFamily="34" charset="0"/>
            </a:endParaRPr>
          </a:p>
        </p:txBody>
      </p:sp>
      <p:cxnSp>
        <p:nvCxnSpPr>
          <p:cNvPr id="197" name="Straight Connector 196"/>
          <p:cNvCxnSpPr/>
          <p:nvPr/>
        </p:nvCxnSpPr>
        <p:spPr>
          <a:xfrm>
            <a:off x="609600" y="3844613"/>
            <a:ext cx="3429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609600" y="4244663"/>
            <a:ext cx="8229600" cy="43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Content Placeholder 2"/>
          <p:cNvSpPr txBox="1">
            <a:spLocks/>
          </p:cNvSpPr>
          <p:nvPr/>
        </p:nvSpPr>
        <p:spPr>
          <a:xfrm>
            <a:off x="647700" y="3901763"/>
            <a:ext cx="1524000" cy="2857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400" b="1" dirty="0" smtClean="0"/>
              <a:t>Agile Coaches</a:t>
            </a:r>
          </a:p>
        </p:txBody>
      </p:sp>
      <p:pic>
        <p:nvPicPr>
          <p:cNvPr id="20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7227" flipH="1">
            <a:off x="2986199" y="3936731"/>
            <a:ext cx="357271" cy="178911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rgbClr val="92D050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206" name="TextBox 205"/>
          <p:cNvSpPr txBox="1"/>
          <p:nvPr/>
        </p:nvSpPr>
        <p:spPr>
          <a:xfrm>
            <a:off x="3050902" y="3933119"/>
            <a:ext cx="225362" cy="1628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8</a:t>
            </a:r>
          </a:p>
        </p:txBody>
      </p:sp>
      <p:pic>
        <p:nvPicPr>
          <p:cNvPr id="2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7227" flipH="1">
            <a:off x="4809932" y="3948398"/>
            <a:ext cx="357271" cy="178911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rgbClr val="92D050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212" name="TextBox 211"/>
          <p:cNvSpPr txBox="1"/>
          <p:nvPr/>
        </p:nvSpPr>
        <p:spPr>
          <a:xfrm>
            <a:off x="4874635" y="3944785"/>
            <a:ext cx="225362" cy="1628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13</a:t>
            </a:r>
          </a:p>
        </p:txBody>
      </p:sp>
      <p:cxnSp>
        <p:nvCxnSpPr>
          <p:cNvPr id="213" name="Straight Connector 212"/>
          <p:cNvCxnSpPr/>
          <p:nvPr/>
        </p:nvCxnSpPr>
        <p:spPr>
          <a:xfrm>
            <a:off x="4038600" y="3844613"/>
            <a:ext cx="4800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7227" flipH="1">
            <a:off x="6719999" y="3937649"/>
            <a:ext cx="357271" cy="178911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rgbClr val="92D050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215" name="TextBox 214"/>
          <p:cNvSpPr txBox="1"/>
          <p:nvPr/>
        </p:nvSpPr>
        <p:spPr>
          <a:xfrm>
            <a:off x="6784702" y="3934037"/>
            <a:ext cx="225362" cy="1628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>
                <a:latin typeface="Arial" pitchFamily="34" charset="0"/>
                <a:cs typeface="Arial" pitchFamily="34" charset="0"/>
              </a:rPr>
              <a:t>8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7227" flipH="1">
            <a:off x="8376002" y="3966848"/>
            <a:ext cx="357271" cy="178911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rgbClr val="92D050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217" name="TextBox 216"/>
          <p:cNvSpPr txBox="1"/>
          <p:nvPr/>
        </p:nvSpPr>
        <p:spPr>
          <a:xfrm>
            <a:off x="8440705" y="3963236"/>
            <a:ext cx="225362" cy="1628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3</a:t>
            </a:r>
          </a:p>
        </p:txBody>
      </p:sp>
      <p:pic>
        <p:nvPicPr>
          <p:cNvPr id="21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7227" flipH="1">
            <a:off x="2376599" y="3954219"/>
            <a:ext cx="357271" cy="178911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rgbClr val="92D050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219" name="TextBox 218"/>
          <p:cNvSpPr txBox="1"/>
          <p:nvPr/>
        </p:nvSpPr>
        <p:spPr>
          <a:xfrm>
            <a:off x="2441302" y="3950607"/>
            <a:ext cx="225362" cy="1628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2438400" y="3943351"/>
            <a:ext cx="225362" cy="1628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8</a:t>
            </a:r>
          </a:p>
        </p:txBody>
      </p:sp>
      <p:pic>
        <p:nvPicPr>
          <p:cNvPr id="22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7227" flipH="1">
            <a:off x="3595799" y="3954219"/>
            <a:ext cx="357271" cy="178911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rgbClr val="92D050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222" name="TextBox 221"/>
          <p:cNvSpPr txBox="1"/>
          <p:nvPr/>
        </p:nvSpPr>
        <p:spPr>
          <a:xfrm>
            <a:off x="3660502" y="3950607"/>
            <a:ext cx="225362" cy="1628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>
                <a:latin typeface="Arial" pitchFamily="34" charset="0"/>
                <a:cs typeface="Arial" pitchFamily="34" charset="0"/>
              </a:rPr>
              <a:t>3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7227" flipH="1">
            <a:off x="5424599" y="3954219"/>
            <a:ext cx="357271" cy="178911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rgbClr val="92D050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224" name="TextBox 223"/>
          <p:cNvSpPr txBox="1"/>
          <p:nvPr/>
        </p:nvSpPr>
        <p:spPr>
          <a:xfrm>
            <a:off x="5489302" y="3950607"/>
            <a:ext cx="225362" cy="1628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4</a:t>
            </a:r>
          </a:p>
        </p:txBody>
      </p:sp>
      <p:pic>
        <p:nvPicPr>
          <p:cNvPr id="22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7227" flipH="1">
            <a:off x="6110399" y="3954219"/>
            <a:ext cx="357271" cy="178911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rgbClr val="92D050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226" name="TextBox 225"/>
          <p:cNvSpPr txBox="1"/>
          <p:nvPr/>
        </p:nvSpPr>
        <p:spPr>
          <a:xfrm>
            <a:off x="6175102" y="3950607"/>
            <a:ext cx="225362" cy="1628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>
                <a:latin typeface="Arial" pitchFamily="34" charset="0"/>
                <a:cs typeface="Arial" pitchFamily="34" charset="0"/>
              </a:rPr>
              <a:t>1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7" name="Content Placeholder 2"/>
          <p:cNvSpPr txBox="1">
            <a:spLocks/>
          </p:cNvSpPr>
          <p:nvPr/>
        </p:nvSpPr>
        <p:spPr>
          <a:xfrm>
            <a:off x="685800" y="3543300"/>
            <a:ext cx="1524000" cy="2857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400" b="1" dirty="0" smtClean="0"/>
              <a:t>SCRUM Teams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664103" y="4400550"/>
            <a:ext cx="6858000" cy="4000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u="sng" dirty="0" smtClean="0"/>
              <a:t>Note:</a:t>
            </a:r>
            <a:r>
              <a:rPr lang="en-US" sz="1200" dirty="0" smtClean="0"/>
              <a:t> 1 coach per two teams. Experienced coach may coach 3 teams.</a:t>
            </a:r>
            <a:endParaRPr lang="en-US" sz="1200" dirty="0"/>
          </a:p>
          <a:p>
            <a:endParaRPr lang="en-US" sz="20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923089"/>
              </p:ext>
            </p:extLst>
          </p:nvPr>
        </p:nvGraphicFramePr>
        <p:xfrm>
          <a:off x="6073775" y="411321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Worksheet" showAsIcon="1" r:id="rId5" imgW="914400" imgH="771480" progId="Excel.Sheet.12">
                  <p:embed/>
                </p:oleObj>
              </mc:Choice>
              <mc:Fallback>
                <p:oleObj name="Worksheet" showAsIcon="1" r:id="rId5" imgW="914400" imgH="771480" progId="Excel.Shee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3775" y="4113213"/>
                        <a:ext cx="9144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452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Matt Mosher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3388" y="1975732"/>
            <a:ext cx="4364412" cy="2017242"/>
          </a:xfrm>
        </p:spPr>
        <p:txBody>
          <a:bodyPr/>
          <a:lstStyle/>
          <a:p>
            <a:r>
              <a:rPr lang="en-US" dirty="0" smtClean="0"/>
              <a:t>Talent Transformation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18F5FCC-583C-47C6-9953-2F6AD74D46A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3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 smtClean="0">
                <a:ea typeface="Geneva" charset="-128"/>
              </a:rPr>
              <a:t>Talent </a:t>
            </a:r>
            <a:r>
              <a:rPr lang="en-US" altLang="en-US" sz="1600" dirty="0" smtClean="0">
                <a:ea typeface="Geneva" charset="-128"/>
              </a:rPr>
              <a:t>Transformation Progress and  </a:t>
            </a:r>
            <a:r>
              <a:rPr lang="en-US" altLang="en-US" sz="1600" dirty="0" smtClean="0">
                <a:ea typeface="Geneva" charset="-128"/>
              </a:rPr>
              <a:t>Approach</a:t>
            </a:r>
            <a:endParaRPr lang="en-US" altLang="en-US" sz="1600" dirty="0">
              <a:ea typeface="Geneva" charset="-128"/>
            </a:endParaRPr>
          </a:p>
        </p:txBody>
      </p:sp>
      <p:sp>
        <p:nvSpPr>
          <p:cNvPr id="148483" name="Content Placeholder 2"/>
          <p:cNvSpPr>
            <a:spLocks noGrp="1"/>
          </p:cNvSpPr>
          <p:nvPr>
            <p:ph idx="1"/>
          </p:nvPr>
        </p:nvSpPr>
        <p:spPr>
          <a:xfrm>
            <a:off x="457730" y="692710"/>
            <a:ext cx="8227219" cy="403741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en-US" sz="1200" dirty="0" smtClean="0">
                <a:ea typeface="Geneva" charset="-128"/>
              </a:rPr>
              <a:t>Current State </a:t>
            </a:r>
            <a:r>
              <a:rPr lang="en-US" altLang="en-US" sz="1200" b="1" dirty="0" smtClean="0">
                <a:ea typeface="Geneva" charset="-128"/>
              </a:rPr>
              <a:t>Assessment</a:t>
            </a:r>
          </a:p>
          <a:p>
            <a:pPr lvl="3">
              <a:buFont typeface="Wingdings" pitchFamily="2" charset="2"/>
              <a:buChar char="Ø"/>
            </a:pPr>
            <a:r>
              <a:rPr lang="en-US" altLang="en-US" sz="1200" dirty="0" smtClean="0"/>
              <a:t>	Assess current role, experience &amp; competency level</a:t>
            </a:r>
          </a:p>
          <a:p>
            <a:pPr lvl="3">
              <a:buFont typeface="Wingdings" pitchFamily="2" charset="2"/>
              <a:buChar char="Ø"/>
            </a:pPr>
            <a:r>
              <a:rPr lang="en-US" altLang="en-US" sz="1200" dirty="0" smtClean="0"/>
              <a:t>	Mapping with Engineering Roles </a:t>
            </a:r>
            <a:endParaRPr lang="en-US" altLang="en-US" sz="1200" dirty="0"/>
          </a:p>
          <a:p>
            <a:pPr lvl="3">
              <a:buFont typeface="Wingdings" pitchFamily="2" charset="2"/>
              <a:buChar char="Ø"/>
            </a:pPr>
            <a:r>
              <a:rPr lang="en-US" altLang="en-US" sz="1200" dirty="0" smtClean="0"/>
              <a:t>       Identified individual development plan  for all the Engineering Roles</a:t>
            </a:r>
          </a:p>
          <a:p>
            <a:pPr lvl="3">
              <a:buFont typeface="Wingdings" pitchFamily="2" charset="2"/>
              <a:buChar char="Ø"/>
            </a:pPr>
            <a:r>
              <a:rPr lang="en-US" altLang="en-US" sz="1200" dirty="0"/>
              <a:t> </a:t>
            </a:r>
            <a:r>
              <a:rPr lang="en-US" altLang="en-US" sz="1200" dirty="0" smtClean="0"/>
              <a:t>      Identified target month </a:t>
            </a:r>
            <a:r>
              <a:rPr lang="en-US" altLang="en-US" sz="1200" smtClean="0"/>
              <a:t>for agile </a:t>
            </a:r>
            <a:r>
              <a:rPr lang="en-US" altLang="en-US" sz="1200" dirty="0" smtClean="0"/>
              <a:t>transformation aligned as per </a:t>
            </a:r>
            <a:r>
              <a:rPr lang="en-US" altLang="en-US" sz="1200" smtClean="0"/>
              <a:t>the roadmap</a:t>
            </a:r>
            <a:endParaRPr lang="en-US" altLang="en-US" sz="1200" dirty="0" smtClean="0"/>
          </a:p>
          <a:p>
            <a:endParaRPr lang="en-US" altLang="en-US" sz="1200" dirty="0" smtClean="0">
              <a:ea typeface="Geneva" charset="-128"/>
            </a:endParaRPr>
          </a:p>
          <a:p>
            <a:pPr>
              <a:buFont typeface="Wingdings" pitchFamily="2" charset="2"/>
              <a:buChar char="v"/>
            </a:pPr>
            <a:r>
              <a:rPr lang="en-US" altLang="en-US" sz="1200" dirty="0" smtClean="0">
                <a:ea typeface="Geneva" charset="-128"/>
              </a:rPr>
              <a:t>Future State </a:t>
            </a:r>
            <a:r>
              <a:rPr lang="en-US" altLang="en-US" sz="1200" dirty="0" smtClean="0">
                <a:ea typeface="Geneva" charset="-128"/>
              </a:rPr>
              <a:t>Assessment</a:t>
            </a:r>
            <a:endParaRPr lang="en-US" altLang="en-US" sz="1200" b="1" dirty="0" smtClean="0">
              <a:ea typeface="Geneva" charset="-128"/>
            </a:endParaRPr>
          </a:p>
          <a:p>
            <a:pPr lvl="3">
              <a:buFont typeface="Wingdings" pitchFamily="2" charset="2"/>
              <a:buChar char="Ø"/>
            </a:pPr>
            <a:r>
              <a:rPr lang="en-US" altLang="en-US" sz="1200" dirty="0"/>
              <a:t>A</a:t>
            </a:r>
            <a:r>
              <a:rPr lang="en-US" altLang="en-US" sz="1200" dirty="0" smtClean="0"/>
              <a:t>nalysis of </a:t>
            </a:r>
            <a:r>
              <a:rPr lang="en-US" altLang="en-US" sz="1200" dirty="0"/>
              <a:t>agile </a:t>
            </a:r>
            <a:r>
              <a:rPr lang="en-US" altLang="en-US" sz="1200" dirty="0" smtClean="0"/>
              <a:t>readiness </a:t>
            </a:r>
            <a:r>
              <a:rPr lang="en-US" altLang="en-US" sz="1200" dirty="0"/>
              <a:t>index </a:t>
            </a:r>
            <a:r>
              <a:rPr lang="en-US" altLang="en-US" sz="1200" dirty="0" smtClean="0"/>
              <a:t>(</a:t>
            </a:r>
            <a:r>
              <a:rPr lang="en-US" altLang="en-US" sz="1200" dirty="0"/>
              <a:t>Trained =1 : Intermediate =2 : Expert=3</a:t>
            </a:r>
            <a:r>
              <a:rPr lang="en-US" altLang="en-US" sz="1200" dirty="0" smtClean="0"/>
              <a:t>) based on the development plan and opportunities given</a:t>
            </a:r>
          </a:p>
          <a:p>
            <a:pPr lvl="3">
              <a:buFont typeface="Wingdings" pitchFamily="2" charset="2"/>
              <a:buChar char="Ø"/>
            </a:pPr>
            <a:r>
              <a:rPr lang="en-US" altLang="en-US" sz="1200" dirty="0" smtClean="0"/>
              <a:t>Assess  agile transformation status after execution of 1 PI</a:t>
            </a:r>
          </a:p>
          <a:p>
            <a:pPr>
              <a:buFont typeface="Wingdings" pitchFamily="2" charset="2"/>
              <a:buChar char="v"/>
            </a:pPr>
            <a:endParaRPr lang="en-US" altLang="en-US" sz="1200" b="1" dirty="0" smtClean="0">
              <a:ea typeface="Geneva" charset="-128"/>
            </a:endParaRPr>
          </a:p>
          <a:p>
            <a:pPr>
              <a:buFont typeface="Wingdings" pitchFamily="2" charset="2"/>
              <a:buChar char="v"/>
            </a:pPr>
            <a:r>
              <a:rPr lang="en-US" altLang="en-US" sz="1200" b="1" dirty="0" smtClean="0">
                <a:ea typeface="Geneva" charset="-128"/>
              </a:rPr>
              <a:t>Execution</a:t>
            </a:r>
          </a:p>
          <a:p>
            <a:pPr lvl="3">
              <a:buFont typeface="Wingdings" pitchFamily="2" charset="2"/>
              <a:buChar char="Ø"/>
            </a:pPr>
            <a:r>
              <a:rPr lang="en-US" altLang="en-US" sz="1200" dirty="0" smtClean="0"/>
              <a:t>Individual </a:t>
            </a:r>
            <a:r>
              <a:rPr lang="en-US" altLang="en-US" sz="1200" dirty="0"/>
              <a:t>Development Plan to transition target Engineering </a:t>
            </a:r>
            <a:r>
              <a:rPr lang="en-US" altLang="en-US" sz="1200" dirty="0" smtClean="0"/>
              <a:t>role</a:t>
            </a:r>
          </a:p>
          <a:p>
            <a:pPr lvl="3">
              <a:buFont typeface="Wingdings" pitchFamily="2" charset="2"/>
              <a:buChar char="Ø"/>
            </a:pPr>
            <a:r>
              <a:rPr lang="en-US" altLang="en-US" sz="1200" dirty="0" smtClean="0"/>
              <a:t>Two step approach to fill gaps w.r.t. technical, functional, process &amp; soft skills</a:t>
            </a:r>
          </a:p>
          <a:p>
            <a:pPr lvl="4"/>
            <a:r>
              <a:rPr lang="en-US" altLang="en-US" sz="1200" dirty="0" smtClean="0"/>
              <a:t>Minimum basis training based intervention to be able to work in agile</a:t>
            </a:r>
          </a:p>
          <a:p>
            <a:pPr lvl="4"/>
            <a:r>
              <a:rPr lang="en-US" altLang="en-US" sz="1200" dirty="0" smtClean="0"/>
              <a:t>Detailed training plan to move in to full stack agile development role</a:t>
            </a:r>
          </a:p>
          <a:p>
            <a:pPr>
              <a:buFont typeface="Wingdings" pitchFamily="2" charset="2"/>
              <a:buChar char="v"/>
            </a:pPr>
            <a:endParaRPr lang="en-US" altLang="en-US" sz="1200" dirty="0" smtClean="0">
              <a:ea typeface="Geneva" charset="-128"/>
            </a:endParaRPr>
          </a:p>
          <a:p>
            <a:pPr>
              <a:buFont typeface="Wingdings" pitchFamily="2" charset="2"/>
              <a:buChar char="v"/>
            </a:pPr>
            <a:r>
              <a:rPr lang="en-US" altLang="en-US" sz="1200" b="1" dirty="0" smtClean="0">
                <a:ea typeface="Geneva" charset="-128"/>
              </a:rPr>
              <a:t>Final Maturity Assessment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en-US" sz="1200" dirty="0" smtClean="0"/>
              <a:t>Detailed training completion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en-US" sz="1200" dirty="0" smtClean="0"/>
              <a:t>Experience of </a:t>
            </a:r>
            <a:r>
              <a:rPr lang="en-US" altLang="en-US" sz="1200" dirty="0" err="1" smtClean="0"/>
              <a:t>atleast</a:t>
            </a:r>
            <a:r>
              <a:rPr lang="en-US" altLang="en-US" sz="1200" dirty="0" smtClean="0"/>
              <a:t> 1 complete PI</a:t>
            </a:r>
            <a:endParaRPr lang="en-US" altLang="en-US" sz="1200" dirty="0">
              <a:ea typeface="+mn-ea"/>
            </a:endParaRPr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5000"/>
              </a:lnSpc>
              <a:spcAft>
                <a:spcPct val="35000"/>
              </a:spcAft>
              <a:buClr>
                <a:schemeClr val="accent1"/>
              </a:buClr>
              <a:defRPr sz="1100">
                <a:solidFill>
                  <a:schemeClr val="tx1"/>
                </a:solidFill>
                <a:latin typeface="Arial" pitchFamily="34" charset="0"/>
                <a:ea typeface="Geneva" charset="-128"/>
                <a:cs typeface="Arial Unicode MS" pitchFamily="34" charset="-128"/>
              </a:defRPr>
            </a:lvl1pPr>
            <a:lvl2pPr marL="595252" indent="-228943" eaLnBrk="0" hangingPunct="0">
              <a:lnSpc>
                <a:spcPct val="95000"/>
              </a:lnSpc>
              <a:spcAft>
                <a:spcPct val="35000"/>
              </a:spcAft>
              <a:buClr>
                <a:schemeClr val="accent1"/>
              </a:buClr>
              <a:buSzPct val="9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915772" indent="-183154" eaLnBrk="0" hangingPunct="0">
              <a:lnSpc>
                <a:spcPct val="95000"/>
              </a:lnSpc>
              <a:spcAft>
                <a:spcPct val="35000"/>
              </a:spcAft>
              <a:buChar char="–"/>
              <a:defRPr sz="11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282080" indent="-183154" eaLnBrk="0" hangingPunct="0">
              <a:lnSpc>
                <a:spcPct val="95000"/>
              </a:lnSpc>
              <a:spcAft>
                <a:spcPct val="35000"/>
              </a:spcAft>
              <a:buChar char="–"/>
              <a:defRPr sz="11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1648389" indent="-183154" eaLnBrk="0" hangingPunct="0">
              <a:lnSpc>
                <a:spcPct val="95000"/>
              </a:lnSpc>
              <a:spcAft>
                <a:spcPct val="35000"/>
              </a:spcAft>
              <a:buChar char="»"/>
              <a:defRPr sz="11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014698" indent="-183154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1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381006" indent="-183154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1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2747315" indent="-183154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1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113623" indent="-183154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1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5111FB78-7E35-4DA2-9EF6-BA2EEFB79AA1}" type="slidenum">
              <a:rPr lang="en-US" altLang="en-US" sz="600"/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8</a:t>
            </a:fld>
            <a:endParaRPr lang="en-US" altLang="en-US" sz="600"/>
          </a:p>
        </p:txBody>
      </p:sp>
    </p:spTree>
    <p:extLst>
      <p:ext uri="{BB962C8B-B14F-4D97-AF65-F5344CB8AC3E}">
        <p14:creationId xmlns:p14="http://schemas.microsoft.com/office/powerpoint/2010/main" val="1470393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Transformation – Roadmap for Talent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989961"/>
              </p:ext>
            </p:extLst>
          </p:nvPr>
        </p:nvGraphicFramePr>
        <p:xfrm>
          <a:off x="532265" y="692048"/>
          <a:ext cx="8366076" cy="4363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262"/>
                <a:gridCol w="1045029"/>
                <a:gridCol w="1999622"/>
                <a:gridCol w="1919235"/>
                <a:gridCol w="1426866"/>
                <a:gridCol w="1151062"/>
              </a:tblGrid>
              <a:tr h="53418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Initialization</a:t>
                      </a:r>
                      <a:r>
                        <a:rPr lang="en-US" sz="1100" baseline="0" dirty="0" smtClean="0"/>
                        <a:t>       </a:t>
                      </a:r>
                      <a:r>
                        <a:rPr lang="en-US" sz="800" baseline="0" dirty="0" smtClean="0"/>
                        <a:t>(by 30</a:t>
                      </a:r>
                      <a:r>
                        <a:rPr lang="en-US" sz="800" baseline="30000" dirty="0" smtClean="0"/>
                        <a:t>th</a:t>
                      </a:r>
                      <a:r>
                        <a:rPr lang="en-US" sz="800" baseline="0" dirty="0" smtClean="0"/>
                        <a:t> Dec)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One</a:t>
                      </a:r>
                      <a:r>
                        <a:rPr lang="en-US" sz="1100" baseline="0" dirty="0" smtClean="0"/>
                        <a:t> (1) Month</a:t>
                      </a:r>
                    </a:p>
                    <a:p>
                      <a:r>
                        <a:rPr lang="en-US" sz="1100" dirty="0" smtClean="0"/>
                        <a:t>   (Planning)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2- 3 Months</a:t>
                      </a:r>
                    </a:p>
                    <a:p>
                      <a:r>
                        <a:rPr lang="en-US" sz="1100" dirty="0" smtClean="0"/>
                        <a:t>(Execution</a:t>
                      </a:r>
                      <a:r>
                        <a:rPr lang="en-US" sz="1100" baseline="0" dirty="0" smtClean="0"/>
                        <a:t>  L1</a:t>
                      </a:r>
                      <a:r>
                        <a:rPr lang="en-US" sz="1100" dirty="0" smtClean="0"/>
                        <a:t>)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3-6 Months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</a:tr>
              <a:tr h="5489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Talent</a:t>
                      </a:r>
                      <a:r>
                        <a:rPr lang="en-US" sz="1200" baseline="0" dirty="0" smtClean="0"/>
                        <a:t> (People)</a:t>
                      </a:r>
                      <a:endParaRPr lang="en-US" sz="1200" dirty="0"/>
                    </a:p>
                  </a:txBody>
                  <a:tcPr marT="34290" marB="34290"/>
                </a:tc>
                <a:tc rowSpan="7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900" dirty="0" smtClean="0"/>
                        <a:t>Plan</a:t>
                      </a:r>
                      <a:r>
                        <a:rPr lang="en-US" sz="900" baseline="0" dirty="0" smtClean="0"/>
                        <a:t> &amp; Approach Ready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900" baseline="0" dirty="0" smtClean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900" dirty="0" smtClean="0"/>
                        <a:t>1. </a:t>
                      </a:r>
                      <a:r>
                        <a:rPr lang="en-US" sz="900" b="1" dirty="0" smtClean="0">
                          <a:solidFill>
                            <a:schemeClr val="bg2"/>
                          </a:solidFill>
                        </a:rPr>
                        <a:t>Finalize</a:t>
                      </a:r>
                      <a:r>
                        <a:rPr lang="en-US" sz="900" b="1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900" b="1" dirty="0" smtClean="0">
                          <a:solidFill>
                            <a:schemeClr val="bg2"/>
                          </a:solidFill>
                        </a:rPr>
                        <a:t>Engineering</a:t>
                      </a:r>
                      <a:r>
                        <a:rPr lang="en-US" sz="900" b="1" baseline="0" dirty="0" smtClean="0">
                          <a:solidFill>
                            <a:schemeClr val="bg2"/>
                          </a:solidFill>
                        </a:rPr>
                        <a:t> Roles</a:t>
                      </a:r>
                      <a:r>
                        <a:rPr lang="en-US" sz="900" baseline="0" dirty="0" smtClean="0"/>
                        <a:t>  &amp; Demand/Outlook for CY2018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900" dirty="0" smtClean="0"/>
                        <a:t>Learning Maps Drawn</a:t>
                      </a:r>
                      <a:r>
                        <a:rPr lang="en-US" sz="900" baseline="0" dirty="0" smtClean="0"/>
                        <a:t> for all Engineering Roles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Re-Alignment of resources</a:t>
                      </a:r>
                      <a:r>
                        <a:rPr lang="en-US" sz="900" baseline="0" dirty="0" smtClean="0"/>
                        <a:t> to New Roles (If required) 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T="34290" marB="34290"/>
                </a:tc>
              </a:tr>
              <a:tr h="54898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34290" marB="34290"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2. Role level</a:t>
                      </a:r>
                      <a:r>
                        <a:rPr lang="en-US" sz="900" baseline="0" dirty="0" smtClean="0"/>
                        <a:t> Demand Vs Supply gap </a:t>
                      </a:r>
                      <a:endParaRPr lang="en-US" sz="900" dirty="0" smtClean="0"/>
                    </a:p>
                    <a:p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2. Execution of </a:t>
                      </a:r>
                      <a:br>
                        <a:rPr lang="en-US" sz="900" baseline="0" dirty="0" smtClean="0"/>
                      </a:br>
                      <a:r>
                        <a:rPr lang="en-US" sz="900" baseline="0" dirty="0" smtClean="0"/>
                        <a:t>    Competency Development      </a:t>
                      </a:r>
                      <a:br>
                        <a:rPr lang="en-US" sz="900" baseline="0" dirty="0" smtClean="0"/>
                      </a:br>
                      <a:r>
                        <a:rPr lang="en-US" sz="900" baseline="0" dirty="0" smtClean="0"/>
                        <a:t>    Plan for  1</a:t>
                      </a:r>
                      <a:r>
                        <a:rPr lang="en-US" sz="900" baseline="30000" dirty="0" smtClean="0"/>
                        <a:t>st</a:t>
                      </a:r>
                      <a:r>
                        <a:rPr lang="en-US" sz="900" baseline="0" dirty="0" smtClean="0"/>
                        <a:t> set of Talent pool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Next set of Talent</a:t>
                      </a:r>
                      <a:r>
                        <a:rPr lang="en-US" sz="900" baseline="0" dirty="0" smtClean="0"/>
                        <a:t> pool identification (Q3 onwards on roadmap)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T="34290" marB="34290"/>
                </a:tc>
              </a:tr>
              <a:tr h="568026">
                <a:tc row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34290" marB="34290"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3. Assessment</a:t>
                      </a:r>
                      <a:r>
                        <a:rPr lang="en-US" sz="900" baseline="0" dirty="0" smtClean="0"/>
                        <a:t> of all Rx Colleagues  &amp; Mapping to Target Role </a:t>
                      </a:r>
                      <a:r>
                        <a:rPr lang="en-US" sz="900" baseline="0" dirty="0" smtClean="0">
                          <a:solidFill>
                            <a:schemeClr val="bg2"/>
                          </a:solidFill>
                        </a:rPr>
                        <a:t>– </a:t>
                      </a:r>
                      <a:r>
                        <a:rPr lang="en-US" sz="900" b="1" i="1" baseline="0" dirty="0" smtClean="0">
                          <a:solidFill>
                            <a:schemeClr val="bg2"/>
                          </a:solidFill>
                        </a:rPr>
                        <a:t>In Progress </a:t>
                      </a:r>
                      <a:endParaRPr lang="en-US" sz="900" b="1" i="1" dirty="0" smtClean="0">
                        <a:solidFill>
                          <a:schemeClr val="bg2"/>
                        </a:solidFill>
                      </a:endParaRPr>
                    </a:p>
                    <a:p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3. Initiate new Roles hiring (basis</a:t>
                      </a:r>
                      <a:r>
                        <a:rPr lang="en-US" sz="900" baseline="0" dirty="0" smtClean="0"/>
                        <a:t> CY2018 Demand/Outlook ) on new Learning Maps – aligned to Delivery Transformation / Roadmap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900" dirty="0" smtClean="0"/>
                        <a:t>4. Individual Development Plan creation</a:t>
                      </a:r>
                      <a:r>
                        <a:rPr lang="en-US" sz="900" baseline="0" dirty="0" smtClean="0"/>
                        <a:t> for each identified resource (Role – wise)</a:t>
                      </a:r>
                    </a:p>
                    <a:p>
                      <a:r>
                        <a:rPr lang="en-US" sz="900" b="1" baseline="0" dirty="0" smtClean="0">
                          <a:solidFill>
                            <a:schemeClr val="bg2"/>
                          </a:solidFill>
                        </a:rPr>
                        <a:t>(Guidelines being drawn)</a:t>
                      </a:r>
                      <a:endParaRPr lang="en-US" sz="900" b="1" dirty="0">
                        <a:solidFill>
                          <a:schemeClr val="bg2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 marT="34290" marB="34290"/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 marT="34290" marB="34290"/>
                </a:tc>
              </a:tr>
              <a:tr h="633299">
                <a:tc rowSpan="2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T="34290" marB="34290"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34290" marB="34290"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</a:tr>
              <a:tr h="268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 Firm up overall Initiative funding (Investment Resources, External/ Internal Trainings) </a:t>
                      </a:r>
                    </a:p>
                  </a:txBody>
                  <a:tcPr marT="34290" marB="34290"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 marT="34290" marB="34290"/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 marT="34290" marB="34290"/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 marT="34290" marB="34290"/>
                </a:tc>
              </a:tr>
              <a:tr h="241554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T="34290" marB="34290"/>
                </a:tc>
                <a:tc vMerge="1"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900" dirty="0"/>
                    </a:p>
                  </a:txBody>
                  <a:tcPr marT="34290" marB="34290"/>
                </a:tc>
                <a:tc vMerge="1"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900" dirty="0"/>
                    </a:p>
                  </a:txBody>
                  <a:tcPr marT="34290" marB="34290"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</a:tr>
              <a:tr h="4801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/>
                        <a:t>Outcome/</a:t>
                      </a:r>
                      <a:r>
                        <a:rPr lang="en-US" sz="900" b="1" baseline="0" dirty="0" smtClean="0"/>
                        <a:t> Deliverable</a:t>
                      </a:r>
                      <a:endParaRPr lang="en-US" sz="900" b="1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900" dirty="0" smtClean="0"/>
                        <a:t>Approach</a:t>
                      </a:r>
                      <a:r>
                        <a:rPr lang="en-US" sz="900" baseline="0" dirty="0" smtClean="0"/>
                        <a:t> &amp; Plan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900" dirty="0" smtClean="0"/>
                        <a:t>Individual Development</a:t>
                      </a:r>
                      <a:r>
                        <a:rPr lang="en-US" sz="900" baseline="0" dirty="0" smtClean="0"/>
                        <a:t> plan (In MAP)</a:t>
                      </a:r>
                      <a:endParaRPr lang="en-US" sz="900" dirty="0" smtClean="0"/>
                    </a:p>
                    <a:p>
                      <a:pPr marL="228600" marR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baseline="0" dirty="0" smtClean="0"/>
                        <a:t>Required Approvals  </a:t>
                      </a:r>
                      <a:endParaRPr lang="en-US" sz="90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1. 1</a:t>
                      </a:r>
                      <a:r>
                        <a:rPr lang="en-US" sz="900" baseline="30000" dirty="0" smtClean="0"/>
                        <a:t>st</a:t>
                      </a:r>
                      <a:r>
                        <a:rPr lang="en-US" sz="900" dirty="0" smtClean="0"/>
                        <a:t> Talent pool</a:t>
                      </a:r>
                      <a:r>
                        <a:rPr lang="en-US" sz="900" baseline="0" dirty="0" smtClean="0"/>
                        <a:t> set </a:t>
                      </a:r>
                      <a:br>
                        <a:rPr lang="en-US" sz="900" baseline="0" dirty="0" smtClean="0"/>
                      </a:br>
                      <a:r>
                        <a:rPr lang="en-US" sz="900" baseline="0" dirty="0" smtClean="0"/>
                        <a:t>    ready 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713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ptum">
  <a:themeElements>
    <a:clrScheme name="Optum Ted">
      <a:dk1>
        <a:srgbClr val="53565A"/>
      </a:dk1>
      <a:lt1>
        <a:sysClr val="window" lastClr="FFFFFF"/>
      </a:lt1>
      <a:dk2>
        <a:srgbClr val="EAAA00"/>
      </a:dk2>
      <a:lt2>
        <a:srgbClr val="B1B3B3"/>
      </a:lt2>
      <a:accent1>
        <a:srgbClr val="E87722"/>
      </a:accent1>
      <a:accent2>
        <a:srgbClr val="008770"/>
      </a:accent2>
      <a:accent3>
        <a:srgbClr val="00549F"/>
      </a:accent3>
      <a:accent4>
        <a:srgbClr val="888B8D"/>
      </a:accent4>
      <a:accent5>
        <a:srgbClr val="739600"/>
      </a:accent5>
      <a:accent6>
        <a:srgbClr val="E87722"/>
      </a:accent6>
      <a:hlink>
        <a:srgbClr val="F2A900"/>
      </a:hlink>
      <a:folHlink>
        <a:srgbClr val="9E7722"/>
      </a:folHlink>
    </a:clrScheme>
    <a:fontScheme name="Optu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45720" rIns="45720"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ptum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68275" marR="0" indent="-168275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35000"/>
          </a:spcAft>
          <a:buClr>
            <a:schemeClr val="accent1"/>
          </a:buClr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68275" marR="0" indent="-168275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35000"/>
          </a:spcAft>
          <a:buClr>
            <a:schemeClr val="accent1"/>
          </a:buClr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PTUM_2010_Full">
  <a:themeElements>
    <a:clrScheme name="Optum">
      <a:dk1>
        <a:srgbClr val="53565A"/>
      </a:dk1>
      <a:lt1>
        <a:sysClr val="window" lastClr="FFFFFF"/>
      </a:lt1>
      <a:dk2>
        <a:srgbClr val="D19000"/>
      </a:dk2>
      <a:lt2>
        <a:srgbClr val="B1B3B3"/>
      </a:lt2>
      <a:accent1>
        <a:srgbClr val="D45D00"/>
      </a:accent1>
      <a:accent2>
        <a:srgbClr val="0D776E"/>
      </a:accent2>
      <a:accent3>
        <a:srgbClr val="96172E"/>
      </a:accent3>
      <a:accent4>
        <a:srgbClr val="888B8D"/>
      </a:accent4>
      <a:accent5>
        <a:srgbClr val="8E9300"/>
      </a:accent5>
      <a:accent6>
        <a:srgbClr val="E87722"/>
      </a:accent6>
      <a:hlink>
        <a:srgbClr val="F2A900"/>
      </a:hlink>
      <a:folHlink>
        <a:srgbClr val="9E7722"/>
      </a:folHlink>
    </a:clrScheme>
    <a:fontScheme name="Optu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45720" rIns="45720"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OPTUM_2010_Full">
  <a:themeElements>
    <a:clrScheme name="Optum">
      <a:dk1>
        <a:srgbClr val="53565A"/>
      </a:dk1>
      <a:lt1>
        <a:sysClr val="window" lastClr="FFFFFF"/>
      </a:lt1>
      <a:dk2>
        <a:srgbClr val="D19000"/>
      </a:dk2>
      <a:lt2>
        <a:srgbClr val="B1B3B3"/>
      </a:lt2>
      <a:accent1>
        <a:srgbClr val="D45D00"/>
      </a:accent1>
      <a:accent2>
        <a:srgbClr val="0D776E"/>
      </a:accent2>
      <a:accent3>
        <a:srgbClr val="96172E"/>
      </a:accent3>
      <a:accent4>
        <a:srgbClr val="888B8D"/>
      </a:accent4>
      <a:accent5>
        <a:srgbClr val="8E9300"/>
      </a:accent5>
      <a:accent6>
        <a:srgbClr val="E87722"/>
      </a:accent6>
      <a:hlink>
        <a:srgbClr val="F2A900"/>
      </a:hlink>
      <a:folHlink>
        <a:srgbClr val="9E7722"/>
      </a:folHlink>
    </a:clrScheme>
    <a:fontScheme name="Optu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45720" rIns="45720"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252A7366152C4E83D30A44807C4006" ma:contentTypeVersion="2" ma:contentTypeDescription="Create a new document." ma:contentTypeScope="" ma:versionID="d608661aa7cca4324d79ce125b0af1d9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358c86b0e6c784652b4b3c5a27d438c2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F8EE870-ED2F-4054-AC05-CA93F3F81A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FC94F25-AA8C-45BB-8599-9562FC1A22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49A298-0642-4E30-8F6A-9B01417E980D}">
  <ds:schemaRefs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70918</TotalTime>
  <Words>4041</Words>
  <Application>Microsoft Office PowerPoint</Application>
  <PresentationFormat>On-screen Show (16:9)</PresentationFormat>
  <Paragraphs>1244</Paragraphs>
  <Slides>36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Optum</vt:lpstr>
      <vt:lpstr>Main</vt:lpstr>
      <vt:lpstr>1_Optum</vt:lpstr>
      <vt:lpstr>2_OPTUM_2010_Full</vt:lpstr>
      <vt:lpstr>1_Main</vt:lpstr>
      <vt:lpstr>3_OPTUM_2010_Full</vt:lpstr>
      <vt:lpstr>Worksheet</vt:lpstr>
      <vt:lpstr>15th Jan</vt:lpstr>
      <vt:lpstr>Delivery Transformation - Scope</vt:lpstr>
      <vt:lpstr>Delivery Transformation – Approach &amp; Plan</vt:lpstr>
      <vt:lpstr>Talent Transformation: Quarter - on - Quarter Plan</vt:lpstr>
      <vt:lpstr>Delivery Transformation Approach </vt:lpstr>
      <vt:lpstr>OptumRx Agile Transformation Roadmap</vt:lpstr>
      <vt:lpstr>Talent Transformation</vt:lpstr>
      <vt:lpstr>Talent Transformation Progress and  Approach</vt:lpstr>
      <vt:lpstr>Delivery Transformation – Roadmap for Talent</vt:lpstr>
      <vt:lpstr>OptumRx Role Mapping (first cut)</vt:lpstr>
      <vt:lpstr>Roadmap – Dan Zerafa (Sample)</vt:lpstr>
      <vt:lpstr>Transformation Plan – PBM Services - Dan Zerafa (Sample)</vt:lpstr>
      <vt:lpstr>DevOps CI &gt; CD</vt:lpstr>
      <vt:lpstr>DevOps - 30-60-90 Days Plan</vt:lpstr>
      <vt:lpstr>DevOps Roadmap and Milestones</vt:lpstr>
      <vt:lpstr>Engineering Role(s) Map</vt:lpstr>
      <vt:lpstr>Proposed Role Mapping </vt:lpstr>
      <vt:lpstr>What do I need – Engineer (Foundation)</vt:lpstr>
      <vt:lpstr>What do I need – Engineer (Advance)</vt:lpstr>
      <vt:lpstr>What do I need – Engineer (Full Stack Developer)</vt:lpstr>
      <vt:lpstr>Trainings for Engineer (Full Stack Developer)</vt:lpstr>
      <vt:lpstr>What do I need – Tech Lead</vt:lpstr>
      <vt:lpstr>QE – Foundation Level</vt:lpstr>
      <vt:lpstr>QE – Practitioner Level</vt:lpstr>
      <vt:lpstr>QE – Expert Level</vt:lpstr>
      <vt:lpstr>What do I need - Scrum Master</vt:lpstr>
      <vt:lpstr>What do I need – Product Owner</vt:lpstr>
      <vt:lpstr>What do I need – Engineering Manager</vt:lpstr>
      <vt:lpstr>Progress Updates</vt:lpstr>
      <vt:lpstr>Delivery Transformation – Status Update</vt:lpstr>
      <vt:lpstr>Executive Summary</vt:lpstr>
      <vt:lpstr>OptumRx Agile Transformation - Master Scorecard</vt:lpstr>
      <vt:lpstr>OGS OSAM Training</vt:lpstr>
      <vt:lpstr>OGS QA to QE Transformation</vt:lpstr>
      <vt:lpstr>Application level QE penetration</vt:lpstr>
      <vt:lpstr>Appendix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 with lifestyle image</dc:title>
  <dc:creator>Fink, Jessica L</dc:creator>
  <cp:lastModifiedBy>Anand, Bhawna</cp:lastModifiedBy>
  <cp:revision>562</cp:revision>
  <dcterms:created xsi:type="dcterms:W3CDTF">2013-11-07T21:12:08Z</dcterms:created>
  <dcterms:modified xsi:type="dcterms:W3CDTF">2018-02-01T11:29:59Z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0x010100E1252A7366152C4E83D30A44807C4006</vt:lpwstr>
  </property>
  <property fmtid="{D5CDD505-2E9C-101B-9397-08002B2CF9AE}" pid="3" name="Subject Matter">
    <vt:lpwstr/>
  </property>
  <property fmtid="{D5CDD505-2E9C-101B-9397-08002B2CF9AE}" pid="4" name="PublishingContact">
    <vt:lpwstr>Meents, Benjamin W5136</vt:lpwstr>
  </property>
  <property fmtid="{D5CDD505-2E9C-101B-9397-08002B2CF9AE}" pid="5" name="f73324085d9f4a14b816af10cdb6975d">
    <vt:lpwstr/>
  </property>
  <property fmtid="{D5CDD505-2E9C-101B-9397-08002B2CF9AE}" pid="6" name="CSMeta2010Field">
    <vt:lpwstr>df198a9f-11a6-46da-a6d9-6a5d98abbfdf;2016-06-14 00:34:47;AUTOCLASSIFIED;Subject Matter:2016-06-14 00:34:47|False||AUTOCLASSIFIED|2016-06-14 00:34:47|UNDEFINED;False</vt:lpwstr>
  </property>
</Properties>
</file>