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  <p:sldMasterId id="2147483755" r:id="rId2"/>
  </p:sldMasterIdLst>
  <p:notesMasterIdLst>
    <p:notesMasterId r:id="rId18"/>
  </p:notesMasterIdLst>
  <p:sldIdLst>
    <p:sldId id="776" r:id="rId3"/>
    <p:sldId id="783" r:id="rId4"/>
    <p:sldId id="771" r:id="rId5"/>
    <p:sldId id="782" r:id="rId6"/>
    <p:sldId id="752" r:id="rId7"/>
    <p:sldId id="779" r:id="rId8"/>
    <p:sldId id="757" r:id="rId9"/>
    <p:sldId id="754" r:id="rId10"/>
    <p:sldId id="760" r:id="rId11"/>
    <p:sldId id="755" r:id="rId12"/>
    <p:sldId id="766" r:id="rId13"/>
    <p:sldId id="767" r:id="rId14"/>
    <p:sldId id="768" r:id="rId15"/>
    <p:sldId id="781" r:id="rId16"/>
    <p:sldId id="7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4" autoAdjust="0"/>
    <p:restoredTop sz="94710" autoAdjust="0"/>
  </p:normalViewPr>
  <p:slideViewPr>
    <p:cSldViewPr snapToGrid="0">
      <p:cViewPr>
        <p:scale>
          <a:sx n="70" d="100"/>
          <a:sy n="70" d="100"/>
        </p:scale>
        <p:origin x="19" y="-2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8B7AB-0347-403E-AC71-AC58900F18BE}" type="datetimeFigureOut">
              <a:rPr lang="en-US" smtClean="0"/>
              <a:t>3/29/2018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B456E-840C-405A-ADD0-81224D6F85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33E59-E475-47F6-9D16-D371AEB37BDC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507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2" y="250705"/>
            <a:ext cx="3350296" cy="648352"/>
          </a:xfrm>
          <a:prstGeom prst="rect">
            <a:avLst/>
          </a:prstGeom>
        </p:spPr>
      </p:pic>
      <p:pic>
        <p:nvPicPr>
          <p:cNvPr id="10" name="Picture 7" descr="AYP1315129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5" r="3770" b="56549"/>
          <a:stretch>
            <a:fillRect/>
          </a:stretch>
        </p:blipFill>
        <p:spPr bwMode="auto">
          <a:xfrm>
            <a:off x="0" y="1235075"/>
            <a:ext cx="12192000" cy="377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4667" y="5295900"/>
            <a:ext cx="10363200" cy="704850"/>
          </a:xfrm>
        </p:spPr>
        <p:txBody>
          <a:bodyPr>
            <a:normAutofit/>
          </a:bodyPr>
          <a:lstStyle>
            <a:lvl1pPr algn="l"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4667" y="6083300"/>
            <a:ext cx="10363200" cy="5461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8" name="Picture 11" descr="Optum_ColorBand-02"/>
          <p:cNvPicPr preferRelativeResize="0"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62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79400" y="6453188"/>
            <a:ext cx="4470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53565A"/>
                </a:solidFill>
              </a:rPr>
              <a:t>DRAFT</a:t>
            </a:r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74027" y="6281254"/>
            <a:ext cx="1950720" cy="355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2010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5364480" cy="51206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217920" y="1143000"/>
            <a:ext cx="5364480" cy="51206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993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74027" y="6281254"/>
            <a:ext cx="1950720" cy="355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81838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74027" y="6281254"/>
            <a:ext cx="1950720" cy="355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280313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217920" y="1143000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609600" y="3808475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6217920" y="3808475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993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74027" y="6281254"/>
            <a:ext cx="1950720" cy="355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347739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BLP00390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0" r="10800" b="19501"/>
          <a:stretch>
            <a:fillRect/>
          </a:stretch>
        </p:blipFill>
        <p:spPr bwMode="auto">
          <a:xfrm>
            <a:off x="0" y="1235075"/>
            <a:ext cx="12185651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4667" y="5270500"/>
            <a:ext cx="10363200" cy="5461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11" descr="Optum_ColorBand-02"/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354667" y="2456434"/>
            <a:ext cx="10363200" cy="1150366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2" y="238005"/>
            <a:ext cx="3350296" cy="648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29" y="153351"/>
            <a:ext cx="1160095" cy="87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22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0" y="5097464"/>
            <a:ext cx="12192000" cy="1760537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1" name="Picture 11" descr="Optum_ColorBand-02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354667" y="2456434"/>
            <a:ext cx="10363200" cy="1150366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354667" y="5270500"/>
            <a:ext cx="10363200" cy="13843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2" y="238005"/>
            <a:ext cx="3350296" cy="6483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29" y="153351"/>
            <a:ext cx="1160095" cy="87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03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78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5364480" cy="51206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217920" y="1143000"/>
            <a:ext cx="5364480" cy="51206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993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74027" y="6281254"/>
            <a:ext cx="1950720" cy="355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926297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74027" y="6281254"/>
            <a:ext cx="1950720" cy="355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973153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217920" y="1143000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609600" y="3808475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6217920" y="3808475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993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74027" y="6281254"/>
            <a:ext cx="1950720" cy="355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8624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74027" y="6281254"/>
            <a:ext cx="1950720" cy="355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900940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BLP00390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0" r="10800" b="19501"/>
          <a:stretch>
            <a:fillRect/>
          </a:stretch>
        </p:blipFill>
        <p:spPr bwMode="auto">
          <a:xfrm>
            <a:off x="0" y="1235075"/>
            <a:ext cx="12185651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4667" y="5270500"/>
            <a:ext cx="10363200" cy="5461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11" descr="Optum_ColorBand-02"/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354667" y="2456434"/>
            <a:ext cx="10363200" cy="1150366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2" y="238005"/>
            <a:ext cx="3350296" cy="648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29" y="153351"/>
            <a:ext cx="1160095" cy="87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24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0" y="5097464"/>
            <a:ext cx="12192000" cy="1760537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dirty="0">
              <a:solidFill>
                <a:srgbClr val="53565A"/>
              </a:solidFill>
            </a:endParaRPr>
          </a:p>
        </p:txBody>
      </p:sp>
      <p:pic>
        <p:nvPicPr>
          <p:cNvPr id="11" name="Picture 11" descr="Optum_ColorBand-02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354667" y="2456434"/>
            <a:ext cx="10363200" cy="1150366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354667" y="5270500"/>
            <a:ext cx="10363200" cy="13843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2" y="238005"/>
            <a:ext cx="3350296" cy="6483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29" y="153351"/>
            <a:ext cx="1160095" cy="87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345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81819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5364480" cy="51206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217920" y="1143000"/>
            <a:ext cx="5364480" cy="51206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993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74027" y="6281254"/>
            <a:ext cx="1950720" cy="355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95466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74027" y="6281254"/>
            <a:ext cx="1950720" cy="355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321045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217920" y="1143000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609600" y="3808475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6217920" y="3808475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993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74027" y="6281254"/>
            <a:ext cx="1950720" cy="355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913631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BLP00390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0" r="10800" b="19501"/>
          <a:stretch>
            <a:fillRect/>
          </a:stretch>
        </p:blipFill>
        <p:spPr bwMode="auto">
          <a:xfrm>
            <a:off x="0" y="1235075"/>
            <a:ext cx="12185651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4667" y="5270500"/>
            <a:ext cx="10363200" cy="5461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11" descr="Optum_ColorBand-02"/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354667" y="2456434"/>
            <a:ext cx="10363200" cy="1150366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2" y="238005"/>
            <a:ext cx="3350296" cy="6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950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0" y="5097464"/>
            <a:ext cx="12192000" cy="1760537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1" name="Picture 11" descr="Optum_ColorBand-02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354667" y="2456434"/>
            <a:ext cx="10363200" cy="1150366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354667" y="5270500"/>
            <a:ext cx="10363200" cy="13843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2" y="238005"/>
            <a:ext cx="3350296" cy="6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303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11987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5364480" cy="51206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217920" y="1143000"/>
            <a:ext cx="5364480" cy="51206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993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74027" y="6281254"/>
            <a:ext cx="1950720" cy="355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7000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5364480" cy="51206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217920" y="1143000"/>
            <a:ext cx="5364480" cy="51206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993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74027" y="6281254"/>
            <a:ext cx="1950720" cy="355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7955803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74027" y="6281254"/>
            <a:ext cx="1950720" cy="355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583679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217920" y="1143000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609600" y="3808475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6217920" y="3808475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993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74027" y="6281254"/>
            <a:ext cx="1950720" cy="355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82133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BLP00390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0" r="10800" b="19501"/>
          <a:stretch>
            <a:fillRect/>
          </a:stretch>
        </p:blipFill>
        <p:spPr bwMode="auto">
          <a:xfrm>
            <a:off x="0" y="1235075"/>
            <a:ext cx="12185651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4667" y="5270500"/>
            <a:ext cx="10363200" cy="5461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11" descr="Optum_ColorBand-02"/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354667" y="2456434"/>
            <a:ext cx="10363200" cy="1150366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2" y="238005"/>
            <a:ext cx="3350296" cy="6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282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0" y="5097464"/>
            <a:ext cx="12192000" cy="1760537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dirty="0">
              <a:solidFill>
                <a:srgbClr val="53565A"/>
              </a:solidFill>
            </a:endParaRPr>
          </a:p>
        </p:txBody>
      </p:sp>
      <p:pic>
        <p:nvPicPr>
          <p:cNvPr id="11" name="Picture 11" descr="Optum_ColorBand-02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354667" y="2456434"/>
            <a:ext cx="10363200" cy="1150366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354667" y="5270500"/>
            <a:ext cx="10363200" cy="13843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2" y="238005"/>
            <a:ext cx="3350296" cy="6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043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12714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Optum_ColorBand-0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84" y="252413"/>
            <a:ext cx="335280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9852" y="5527675"/>
            <a:ext cx="10240433" cy="342900"/>
          </a:xfrm>
        </p:spPr>
        <p:txBody>
          <a:bodyPr/>
          <a:lstStyle>
            <a:lvl1pPr>
              <a:spcAft>
                <a:spcPct val="20000"/>
              </a:spcAft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9852" y="5930900"/>
            <a:ext cx="10240433" cy="547688"/>
          </a:xfrm>
        </p:spPr>
        <p:txBody>
          <a:bodyPr/>
          <a:lstStyle>
            <a:lvl1pPr marL="0" indent="0">
              <a:spcAft>
                <a:spcPct val="0"/>
              </a:spcAft>
              <a:buFontTx/>
              <a:buNone/>
              <a:defRPr sz="1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241725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4730A-8822-4C54-8D75-04A90F7A7F90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74102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E4193-A2E5-4A08-8D26-D5009D6952AE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67923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960438"/>
            <a:ext cx="5382684" cy="5210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960438"/>
            <a:ext cx="5384800" cy="5210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E69D3-4FEA-41AC-9065-17C41D36E817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02635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10104-11BE-4CF7-BFEF-1C08D6A8C62B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4577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74027" y="6281254"/>
            <a:ext cx="1950720" cy="355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304377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66E1D-82B2-4CDF-8D22-221D2600FE80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77391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5ED0E-4E2D-42B0-A0EA-C3FB5BE79044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0577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D0097-86A6-4C94-9192-1C2F680D4F21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138130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D6F3D-36BC-45BF-B437-831486DFC81B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12959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269CC-24BD-4882-98E7-A58752060D6F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74973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7084" y="152401"/>
            <a:ext cx="2743200" cy="6018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484" y="152401"/>
            <a:ext cx="8026400" cy="6018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F2EC6-9D5D-4C26-8647-24C2A8A3BB9E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2409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217920" y="1143000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609600" y="3808475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6217920" y="3808475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993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74027" y="6281254"/>
            <a:ext cx="1950720" cy="355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45920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4667" y="2456434"/>
            <a:ext cx="10363200" cy="1150366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4667" y="5270500"/>
            <a:ext cx="10363200" cy="5461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8" name="Picture 11" descr="Optum_ColorBand-02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2" y="238005"/>
            <a:ext cx="3350296" cy="6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1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BLP00390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0" r="10800" b="19501"/>
          <a:stretch>
            <a:fillRect/>
          </a:stretch>
        </p:blipFill>
        <p:spPr bwMode="auto">
          <a:xfrm>
            <a:off x="0" y="1235075"/>
            <a:ext cx="12185651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4667" y="5270500"/>
            <a:ext cx="10363200" cy="5461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11" descr="Optum_ColorBand-02"/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354667" y="2456434"/>
            <a:ext cx="10363200" cy="1150366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2" y="238005"/>
            <a:ext cx="3350296" cy="6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5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0" y="5097464"/>
            <a:ext cx="12192000" cy="1760537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1" name="Picture 11" descr="Optum_ColorBand-02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354667" y="2456434"/>
            <a:ext cx="10363200" cy="1150366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354667" y="5270500"/>
            <a:ext cx="10363200" cy="13843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2" y="238005"/>
            <a:ext cx="3350296" cy="6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529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993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10972800" cy="51206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09600" y="1051719"/>
            <a:ext cx="10972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53565A"/>
              </a:solidFill>
              <a:cs typeface="Arial" pitchFamily="34" charset="0"/>
            </a:endParaRPr>
          </a:p>
        </p:txBody>
      </p:sp>
      <p:pic>
        <p:nvPicPr>
          <p:cNvPr id="9" name="Picture 12" descr="Optum_ColorBand-02"/>
          <p:cNvPicPr preferRelativeResize="0">
            <a:picLocks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1979084" y="6475414"/>
            <a:ext cx="96012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4419600" y="6572250"/>
            <a:ext cx="6486947" cy="20955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0" dirty="0" smtClean="0">
                <a:solidFill>
                  <a:srgbClr val="53565A"/>
                </a:solidFill>
              </a:rPr>
              <a:t>Confidential property of Optum. Do not distribute or reproduce without express permission from Optum.</a:t>
            </a:r>
            <a:endParaRPr lang="en-US" sz="700" dirty="0" smtClean="0">
              <a:solidFill>
                <a:srgbClr val="53565A">
                  <a:tint val="75000"/>
                </a:srgbClr>
              </a:solidFill>
            </a:endParaRPr>
          </a:p>
          <a:p>
            <a:endParaRPr lang="en-US" dirty="0">
              <a:solidFill>
                <a:srgbClr val="53565A">
                  <a:tint val="75000"/>
                </a:srgbClr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10905067" y="6572250"/>
            <a:ext cx="609600" cy="20955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E22CD0-11F5-4647-B802-77FC0A9339C4}" type="slidenum">
              <a:rPr lang="en-US" smtClean="0">
                <a:solidFill>
                  <a:srgbClr val="53565A"/>
                </a:solidFill>
              </a:rPr>
              <a:pPr/>
              <a:t>‹#›</a:t>
            </a:fld>
            <a:endParaRPr lang="en-US" sz="900" dirty="0">
              <a:solidFill>
                <a:srgbClr val="53565A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19812" y="6438596"/>
            <a:ext cx="295355" cy="171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5" y="6281064"/>
            <a:ext cx="1853184" cy="35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718" r:id="rId11"/>
    <p:sldLayoutId id="2147483719" r:id="rId12"/>
    <p:sldLayoutId id="2147483720" r:id="rId13"/>
    <p:sldLayoutId id="2147483722" r:id="rId14"/>
    <p:sldLayoutId id="2147483723" r:id="rId15"/>
    <p:sldLayoutId id="2147483724" r:id="rId16"/>
    <p:sldLayoutId id="2147483663" r:id="rId17"/>
    <p:sldLayoutId id="2147483664" r:id="rId18"/>
    <p:sldLayoutId id="2147483665" r:id="rId19"/>
    <p:sldLayoutId id="2147483667" r:id="rId20"/>
    <p:sldLayoutId id="2147483668" r:id="rId21"/>
    <p:sldLayoutId id="2147483669" r:id="rId22"/>
    <p:sldLayoutId id="2147483696" r:id="rId23"/>
    <p:sldLayoutId id="2147483697" r:id="rId24"/>
    <p:sldLayoutId id="2147483698" r:id="rId25"/>
    <p:sldLayoutId id="2147483700" r:id="rId26"/>
    <p:sldLayoutId id="2147483701" r:id="rId27"/>
    <p:sldLayoutId id="2147483702" r:id="rId28"/>
    <p:sldLayoutId id="2147483707" r:id="rId29"/>
    <p:sldLayoutId id="2147483708" r:id="rId30"/>
    <p:sldLayoutId id="2147483709" r:id="rId31"/>
    <p:sldLayoutId id="2147483711" r:id="rId32"/>
    <p:sldLayoutId id="2147483712" r:id="rId33"/>
    <p:sldLayoutId id="2147483713" r:id="rId34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7485" y="152400"/>
            <a:ext cx="10968567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960438"/>
            <a:ext cx="10970684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6000" y="6580188"/>
            <a:ext cx="406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80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defRPr/>
            </a:pPr>
            <a:fld id="{4FCBE246-3952-4229-B275-15401D01C2D0}" type="slidenum">
              <a:rPr lang="en-US">
                <a:solidFill>
                  <a:srgbClr val="63666A"/>
                </a:solidFill>
              </a:rPr>
              <a:pPr fontAlgn="base">
                <a:spcBef>
                  <a:spcPct val="0"/>
                </a:spcBef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  <p:sp>
        <p:nvSpPr>
          <p:cNvPr id="1029" name="Line 9"/>
          <p:cNvSpPr>
            <a:spLocks noChangeShapeType="1"/>
          </p:cNvSpPr>
          <p:nvPr/>
        </p:nvSpPr>
        <p:spPr bwMode="auto">
          <a:xfrm>
            <a:off x="609600" y="838200"/>
            <a:ext cx="10972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63666A"/>
              </a:solidFill>
            </a:endParaRPr>
          </a:p>
        </p:txBody>
      </p:sp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6965967" y="6580188"/>
            <a:ext cx="4102085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dirty="0" smtClean="0">
                <a:solidFill>
                  <a:srgbClr val="63666A"/>
                </a:solidFill>
              </a:rPr>
              <a:t>Confidential property of Optum. Do not distribute or reproduce without express permission from Optum.</a:t>
            </a:r>
          </a:p>
        </p:txBody>
      </p:sp>
      <p:grpSp>
        <p:nvGrpSpPr>
          <p:cNvPr id="1031" name="Group 59"/>
          <p:cNvGrpSpPr>
            <a:grpSpLocks/>
          </p:cNvGrpSpPr>
          <p:nvPr/>
        </p:nvGrpSpPr>
        <p:grpSpPr bwMode="auto">
          <a:xfrm>
            <a:off x="205318" y="6281738"/>
            <a:ext cx="11374967" cy="349250"/>
            <a:chOff x="97" y="3957"/>
            <a:chExt cx="5374" cy="220"/>
          </a:xfrm>
        </p:grpSpPr>
        <p:pic>
          <p:nvPicPr>
            <p:cNvPr id="1032" name="Picture 12" descr="Optum_ColorBand-02"/>
            <p:cNvPicPr preferRelativeResize="0">
              <a:picLocks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00"/>
            <a:stretch>
              <a:fillRect/>
            </a:stretch>
          </p:blipFill>
          <p:spPr bwMode="auto">
            <a:xfrm>
              <a:off x="935" y="4079"/>
              <a:ext cx="4536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 userDrawn="1"/>
          </p:nvSpPr>
          <p:spPr>
            <a:xfrm>
              <a:off x="907" y="4056"/>
              <a:ext cx="140" cy="1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anchor="ctr"/>
            <a:lstStyle/>
            <a:p>
              <a:pPr algn="ctr">
                <a:defRPr/>
              </a:pPr>
              <a:endParaRPr lang="en-US" sz="1600" dirty="0">
                <a:solidFill>
                  <a:srgbClr val="FFFFFF"/>
                </a:solidFill>
              </a:endParaRPr>
            </a:p>
          </p:txBody>
        </p:sp>
        <p:pic>
          <p:nvPicPr>
            <p:cNvPr id="1034" name="Picture 13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" y="3957"/>
              <a:ext cx="876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20095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ransition>
    <p:fade/>
  </p:transition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168275" indent="-168275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09588" indent="-2270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tx1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795338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139825" indent="-23018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tx1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1420813" indent="-16668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1878013" indent="-166688" algn="l" rtl="0" fontAlgn="base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335213" indent="-166688" algn="l" rtl="0" fontAlgn="base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92413" indent="-166688" algn="l" rtl="0" fontAlgn="base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49613" indent="-166688" algn="l" rtl="0" fontAlgn="base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986365" y="5210356"/>
            <a:ext cx="10240433" cy="135554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>
              <a:defRPr/>
            </a:pPr>
            <a:r>
              <a:rPr lang="en-US" altLang="en-US" sz="2800" b="1" dirty="0" smtClean="0"/>
              <a:t>Project August </a:t>
            </a:r>
          </a:p>
          <a:p>
            <a:pPr algn="ctr">
              <a:defRPr/>
            </a:pPr>
            <a:r>
              <a:rPr lang="en-US" altLang="en-US" sz="1800" b="1" dirty="0" smtClean="0"/>
              <a:t>Including RxClaim Agile Change Management Initiative </a:t>
            </a:r>
          </a:p>
          <a:p>
            <a:pPr algn="ctr">
              <a:defRPr/>
            </a:pPr>
            <a:r>
              <a:rPr lang="en-US" altLang="en-US" sz="1800" dirty="0" smtClean="0"/>
              <a:t>March </a:t>
            </a:r>
            <a:r>
              <a:rPr lang="en-US" altLang="en-US" sz="1800" dirty="0" smtClean="0"/>
              <a:t>30</a:t>
            </a:r>
            <a:r>
              <a:rPr lang="en-US" altLang="en-US" sz="1800" dirty="0" smtClean="0"/>
              <a:t>, </a:t>
            </a:r>
            <a:r>
              <a:rPr lang="en-US" altLang="en-US" sz="1800" dirty="0" smtClean="0"/>
              <a:t>2018</a:t>
            </a: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55725"/>
            <a:ext cx="12213167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615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IRAAD – Decisions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803034"/>
              </p:ext>
            </p:extLst>
          </p:nvPr>
        </p:nvGraphicFramePr>
        <p:xfrm>
          <a:off x="620485" y="1231308"/>
          <a:ext cx="10439403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6428"/>
                <a:gridCol w="1231847"/>
                <a:gridCol w="2527801"/>
                <a:gridCol w="20533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 Identified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Resources Agreed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Demand vs Capacity to be included in Project August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02/13/18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Amber, Dave, Hazel, Keith, Shweta, Sathya, Bob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Agile</a:t>
                      </a:r>
                      <a:r>
                        <a:rPr lang="en-US" baseline="0" dirty="0" smtClean="0"/>
                        <a:t> role assignments will be made by managers on the Agile Teams work 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02/19/18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Bob,</a:t>
                      </a:r>
                      <a:r>
                        <a:rPr lang="en-US" baseline="0" dirty="0" smtClean="0"/>
                        <a:t> Reggie, Amber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Need development representation in the Environments Mgmt/Platform Upgrades work stream.  Move Julie from Synon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03/02/18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Dave, Sameer, Hazel,</a:t>
                      </a:r>
                      <a:r>
                        <a:rPr lang="en-US" baseline="0" dirty="0" smtClean="0"/>
                        <a:t> Shweta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Julie notified 3/2/18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Keep </a:t>
                      </a:r>
                      <a:r>
                        <a:rPr lang="en-US" dirty="0" err="1" smtClean="0"/>
                        <a:t>Synon</a:t>
                      </a:r>
                      <a:r>
                        <a:rPr lang="en-US" dirty="0" smtClean="0"/>
                        <a:t> model open for 2 months (2 release cycles)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03/05/18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Hazel,</a:t>
                      </a:r>
                      <a:r>
                        <a:rPr lang="en-US" baseline="0" dirty="0" smtClean="0"/>
                        <a:t> Keith, Becky, Julie, </a:t>
                      </a:r>
                      <a:r>
                        <a:rPr lang="en-US" baseline="0" dirty="0" err="1" smtClean="0"/>
                        <a:t>Janusz</a:t>
                      </a:r>
                      <a:r>
                        <a:rPr lang="en-US" baseline="0" dirty="0" smtClean="0"/>
                        <a:t>, Nick, Derek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65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D45D00"/>
                </a:solidFill>
              </a:rPr>
              <a:t>Agile Change Management Communication Plan - Meetings</a:t>
            </a:r>
            <a:endParaRPr lang="en-US" altLang="en-US" dirty="0" smtClean="0">
              <a:solidFill>
                <a:schemeClr val="tx1">
                  <a:lumMod val="50000"/>
                </a:schemeClr>
              </a:solidFill>
              <a:ea typeface="Geneva" charset="-128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801383"/>
              </p:ext>
            </p:extLst>
          </p:nvPr>
        </p:nvGraphicFramePr>
        <p:xfrm>
          <a:off x="607485" y="1017568"/>
          <a:ext cx="11358034" cy="54595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74005"/>
                <a:gridCol w="1856395"/>
                <a:gridCol w="3315156"/>
                <a:gridCol w="1403483"/>
                <a:gridCol w="1467190"/>
                <a:gridCol w="1841805"/>
              </a:tblGrid>
              <a:tr h="5183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Stakeholder Group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45730" marB="4573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Communication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Category/Type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45730" marB="4573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Objective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45730" marB="4573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Frequency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45730" marB="4573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Communicator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45730" marB="4573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Status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45730" marB="45730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23527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Operating Committee</a:t>
                      </a:r>
                      <a:endParaRPr lang="en-US" sz="11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Weekly</a:t>
                      </a:r>
                      <a:r>
                        <a:rPr lang="en-US" sz="1050" baseline="0" dirty="0" smtClean="0"/>
                        <a:t> </a:t>
                      </a:r>
                      <a:r>
                        <a:rPr lang="en-US" sz="1050" dirty="0" smtClean="0"/>
                        <a:t>Status Meeting</a:t>
                      </a:r>
                      <a:endParaRPr lang="en-US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 smtClean="0"/>
                        <a:t>Provide</a:t>
                      </a:r>
                      <a:r>
                        <a:rPr lang="en-US" sz="1050" baseline="0" dirty="0" smtClean="0"/>
                        <a:t> status updates to operating committee – progress to date, issues/risks, showstoppers</a:t>
                      </a:r>
                      <a:endParaRPr lang="en-US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Weekly</a:t>
                      </a:r>
                      <a:endParaRPr lang="en-US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Brenda Johansen</a:t>
                      </a:r>
                      <a:endParaRPr lang="en-US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 Process</a:t>
                      </a:r>
                    </a:p>
                    <a:p>
                      <a:r>
                        <a:rPr lang="en-US" sz="105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Fri 10:00 – 11:00 PT</a:t>
                      </a:r>
                      <a:endParaRPr lang="en-US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45730" marB="45730"/>
                </a:tc>
              </a:tr>
              <a:tr h="531003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Agile Teams Framework (Product Breakouts)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Weekly Work Stream Team Meeting</a:t>
                      </a:r>
                      <a:endParaRPr lang="en-US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Progress</a:t>
                      </a: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</a:rPr>
                        <a:t> the efforts to completion</a:t>
                      </a:r>
                      <a:endParaRPr lang="en-US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Weekly</a:t>
                      </a:r>
                      <a:endParaRPr lang="en-US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Brenda</a:t>
                      </a:r>
                      <a:r>
                        <a:rPr lang="en-US" sz="105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Johansen</a:t>
                      </a:r>
                      <a:endParaRPr lang="en-US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In</a:t>
                      </a:r>
                      <a:r>
                        <a:rPr lang="en-US" sz="105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Process</a:t>
                      </a:r>
                    </a:p>
                    <a:p>
                      <a:r>
                        <a:rPr lang="en-US" sz="105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Tues 11:00 – 12:00  PT</a:t>
                      </a:r>
                      <a:endParaRPr lang="en-US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45730" marB="45730"/>
                </a:tc>
              </a:tr>
              <a:tr h="780538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Agile Teams (# of scrum teams, resource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</a:rPr>
                        <a:t> assignments)</a:t>
                      </a:r>
                      <a:endParaRPr lang="en-US" sz="11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Weekly Work</a:t>
                      </a:r>
                      <a:r>
                        <a:rPr lang="en-US" sz="1050" baseline="0" dirty="0" smtClean="0"/>
                        <a:t> Stream Team Meeting</a:t>
                      </a:r>
                      <a:endParaRPr lang="en-US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Progress</a:t>
                      </a: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</a:rPr>
                        <a:t> the efforts to completion</a:t>
                      </a:r>
                      <a:endParaRPr lang="en-US" sz="105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50" baseline="0" dirty="0" smtClean="0"/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Weekly</a:t>
                      </a:r>
                      <a:endParaRPr lang="en-US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Brenda Johansen</a:t>
                      </a:r>
                      <a:endParaRPr lang="en-US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</a:rPr>
                        <a:t> Process</a:t>
                      </a:r>
                    </a:p>
                    <a:p>
                      <a:r>
                        <a:rPr lang="en-US" sz="1050" baseline="0" dirty="0" smtClean="0">
                          <a:solidFill>
                            <a:schemeClr val="tx1"/>
                          </a:solidFill>
                        </a:rPr>
                        <a:t>Mon 10:30-11:30 PT</a:t>
                      </a:r>
                      <a:endParaRPr lang="en-US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45730" marB="45730"/>
                </a:tc>
              </a:tr>
              <a:tr h="402771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Intake including PMC</a:t>
                      </a:r>
                      <a:endParaRPr lang="en-US" sz="11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Weekly</a:t>
                      </a:r>
                      <a:r>
                        <a:rPr lang="en-US" sz="1050" baseline="0" dirty="0" smtClean="0"/>
                        <a:t> Work Stream Team Meeting</a:t>
                      </a:r>
                      <a:endParaRPr lang="en-US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Progress</a:t>
                      </a: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</a:rPr>
                        <a:t> the efforts to completion</a:t>
                      </a:r>
                      <a:endParaRPr lang="en-US" sz="105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5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Weekly</a:t>
                      </a:r>
                      <a:endParaRPr lang="en-US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Brenda</a:t>
                      </a:r>
                      <a:r>
                        <a:rPr lang="en-US" sz="1050" baseline="0" dirty="0" smtClean="0"/>
                        <a:t> Johansen</a:t>
                      </a:r>
                      <a:endParaRPr lang="en-US" sz="1050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 Process</a:t>
                      </a:r>
                    </a:p>
                    <a:p>
                      <a:r>
                        <a:rPr lang="en-US" sz="105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Wed 11:00 -12:00 PT</a:t>
                      </a:r>
                      <a:endParaRPr lang="en-US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45730" marB="45730"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Release</a:t>
                      </a:r>
                      <a:r>
                        <a:rPr lang="en-US" sz="1100" b="1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Mgmt (Monthly Releases, Sox audits)</a:t>
                      </a:r>
                      <a:endParaRPr lang="en-US" sz="11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Weekly</a:t>
                      </a:r>
                      <a:r>
                        <a:rPr lang="en-US" sz="105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Work Stream Team Meeting</a:t>
                      </a:r>
                      <a:endParaRPr lang="en-US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Progress</a:t>
                      </a: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</a:rPr>
                        <a:t> the efforts to completion</a:t>
                      </a:r>
                      <a:endParaRPr lang="en-US" sz="105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5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Weekly</a:t>
                      </a:r>
                      <a:endParaRPr lang="en-US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Manika</a:t>
                      </a:r>
                      <a:r>
                        <a:rPr lang="en-US" sz="1050" i="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Kosaraju</a:t>
                      </a:r>
                      <a:endParaRPr lang="en-US" sz="1050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In Process</a:t>
                      </a:r>
                    </a:p>
                    <a:p>
                      <a:r>
                        <a:rPr lang="en-US" sz="105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Tues.</a:t>
                      </a:r>
                      <a:r>
                        <a:rPr lang="en-US" sz="105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8:30 – 9:00 PT</a:t>
                      </a:r>
                      <a:endParaRPr lang="en-US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45730" marB="45730"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Synon Model</a:t>
                      </a:r>
                      <a:r>
                        <a:rPr lang="en-US" sz="1100" b="1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Governance/Code Change Mgmt</a:t>
                      </a:r>
                      <a:endParaRPr lang="en-US" sz="11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Weekly Work Stream Team Meeting</a:t>
                      </a:r>
                      <a:endParaRPr lang="en-US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Progress</a:t>
                      </a: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</a:rPr>
                        <a:t> the efforts to completion</a:t>
                      </a:r>
                      <a:endParaRPr lang="en-US" sz="105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5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Weekly</a:t>
                      </a:r>
                      <a:endParaRPr lang="en-US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Jon Cura</a:t>
                      </a:r>
                      <a:endParaRPr lang="en-US" sz="1050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In Process</a:t>
                      </a:r>
                    </a:p>
                    <a:p>
                      <a:r>
                        <a:rPr lang="en-US" sz="105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Wed. 10:30 – 11:00 PT</a:t>
                      </a:r>
                      <a:endParaRPr lang="en-US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45730" marB="45730"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Environments</a:t>
                      </a:r>
                      <a:r>
                        <a:rPr lang="en-US" sz="1100" b="1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Mgmt Platform Upgrades</a:t>
                      </a:r>
                      <a:endParaRPr lang="en-US" sz="11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Weekly Work Stream Team Meeting</a:t>
                      </a:r>
                      <a:endParaRPr lang="en-US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Progress</a:t>
                      </a: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</a:rPr>
                        <a:t> the efforts to completion</a:t>
                      </a:r>
                      <a:endParaRPr lang="en-US" sz="105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5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Weekly</a:t>
                      </a:r>
                      <a:endParaRPr lang="en-US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Jon Cura</a:t>
                      </a:r>
                      <a:endParaRPr lang="en-US" sz="1050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In Process</a:t>
                      </a:r>
                    </a:p>
                    <a:p>
                      <a:r>
                        <a:rPr lang="en-US" sz="105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Wed 10:00 – 10:30 PT</a:t>
                      </a:r>
                      <a:endParaRPr lang="en-US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45730" marB="45730"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Intake (SN)/Delivery</a:t>
                      </a:r>
                      <a:r>
                        <a:rPr lang="en-US" sz="1100" b="1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Mgmt (Rational)</a:t>
                      </a:r>
                      <a:endParaRPr lang="en-US" sz="11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Weekly Work</a:t>
                      </a:r>
                      <a:r>
                        <a:rPr lang="en-US" sz="105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Stream Team Meeting</a:t>
                      </a:r>
                      <a:endParaRPr lang="en-US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Progress</a:t>
                      </a: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</a:rPr>
                        <a:t> the efforts to completion</a:t>
                      </a:r>
                      <a:endParaRPr lang="en-US" sz="105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5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Weekly</a:t>
                      </a:r>
                      <a:endParaRPr lang="en-US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Zahra Syed</a:t>
                      </a:r>
                      <a:endParaRPr lang="en-US" sz="1050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In Process</a:t>
                      </a:r>
                    </a:p>
                    <a:p>
                      <a:r>
                        <a:rPr lang="en-US" sz="105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Mon 11:30 – 12:00</a:t>
                      </a:r>
                      <a:r>
                        <a:rPr lang="en-US" sz="105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PT</a:t>
                      </a:r>
                      <a:endParaRPr lang="en-US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 marT="45730" marB="45730"/>
                </a:tc>
              </a:tr>
            </a:tbl>
          </a:graphicData>
        </a:graphic>
      </p:graphicFrame>
      <p:sp>
        <p:nvSpPr>
          <p:cNvPr id="414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176000" y="6543675"/>
            <a:ext cx="406400" cy="152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9pPr>
          </a:lstStyle>
          <a:p>
            <a:fld id="{9A69B037-74E1-43F1-AA7C-9E50F96A4CEF}" type="slidenum">
              <a:rPr lang="en-US" altLang="en-US" sz="800" b="0" smtClean="0">
                <a:solidFill>
                  <a:schemeClr val="tx1"/>
                </a:solidFill>
              </a:rPr>
              <a:pPr/>
              <a:t>11</a:t>
            </a:fld>
            <a:endParaRPr lang="en-US" altLang="en-US" sz="800" b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5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174171" y="3485741"/>
            <a:ext cx="11624988" cy="3121494"/>
          </a:xfrm>
          <a:prstGeom prst="roundRect">
            <a:avLst>
              <a:gd name="adj" fmla="val 9201"/>
            </a:avLst>
          </a:prstGeom>
          <a:solidFill>
            <a:schemeClr val="tx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b"/>
          <a:lstStyle/>
          <a:p>
            <a:pPr algn="ctr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Arial" charset="0"/>
                <a:ea typeface="Arial Unicode MS" charset="0"/>
              </a:rPr>
              <a:t>Core Team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6665353" y="3785386"/>
            <a:ext cx="3491018" cy="2441244"/>
          </a:xfrm>
          <a:prstGeom prst="roundRect">
            <a:avLst>
              <a:gd name="adj" fmla="val 9201"/>
            </a:avLst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b"/>
          <a:lstStyle/>
          <a:p>
            <a:pPr algn="ctr">
              <a:defRPr/>
            </a:pPr>
            <a:endParaRPr lang="en-US" sz="1200" dirty="0">
              <a:latin typeface="Arial" charset="0"/>
              <a:ea typeface="Arial Unicode MS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328334" y="904876"/>
            <a:ext cx="7514167" cy="1038225"/>
          </a:xfrm>
          <a:prstGeom prst="roundRect">
            <a:avLst>
              <a:gd name="adj" fmla="val 9201"/>
            </a:avLst>
          </a:prstGeom>
          <a:solidFill>
            <a:srgbClr val="53605A">
              <a:alpha val="75000"/>
            </a:srgbClr>
          </a:solidFill>
          <a:ln w="19050">
            <a:solidFill>
              <a:srgbClr val="D0D0C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t"/>
          <a:lstStyle/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Executive Steering Committee</a:t>
            </a:r>
          </a:p>
        </p:txBody>
      </p:sp>
      <p:sp>
        <p:nvSpPr>
          <p:cNvPr id="4099" name="Title 1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10968038" cy="611188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RxClaim</a:t>
            </a:r>
            <a:r>
              <a:rPr lang="en-US" dirty="0" smtClean="0"/>
              <a:t> Agile Planning: </a:t>
            </a:r>
            <a:r>
              <a:rPr lang="en-US" b="1" dirty="0" smtClean="0">
                <a:solidFill>
                  <a:srgbClr val="D45D00"/>
                </a:solidFill>
              </a:rPr>
              <a:t>Governance Approach</a:t>
            </a:r>
            <a:endParaRPr lang="en-US" altLang="en-US" dirty="0" smtClean="0">
              <a:solidFill>
                <a:schemeClr val="tx1">
                  <a:lumMod val="50000"/>
                </a:schemeClr>
              </a:solidFill>
              <a:ea typeface="Geneva" charset="-128"/>
            </a:endParaRP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85600" y="6543675"/>
            <a:ext cx="406400" cy="152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9pPr>
          </a:lstStyle>
          <a:p>
            <a:fld id="{04DAF4DC-6778-48FA-9CB3-417C1D2BF9D4}" type="slidenum">
              <a:rPr lang="en-US" altLang="en-US" sz="800" b="0" smtClean="0">
                <a:solidFill>
                  <a:schemeClr val="tx1"/>
                </a:solidFill>
              </a:rPr>
              <a:pPr/>
              <a:t>12</a:t>
            </a:fld>
            <a:endParaRPr lang="en-US" altLang="en-US" sz="800" b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593881" y="1310238"/>
            <a:ext cx="1357428" cy="522774"/>
          </a:xfrm>
          <a:prstGeom prst="rect">
            <a:avLst/>
          </a:prstGeom>
          <a:solidFill>
            <a:srgbClr val="D45D00">
              <a:alpha val="75000"/>
            </a:srgbClr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eaLnBrk="1" hangingPunct="1"/>
            <a:r>
              <a:rPr lang="en-US" sz="1050" dirty="0" smtClean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Dan Zerafa</a:t>
            </a: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sz="1050" dirty="0" smtClean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IT Sponsor</a:t>
            </a: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827542" y="2014538"/>
            <a:ext cx="10742157" cy="1338262"/>
          </a:xfrm>
          <a:prstGeom prst="roundRect">
            <a:avLst>
              <a:gd name="adj" fmla="val 920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b"/>
          <a:lstStyle/>
          <a:p>
            <a:pPr algn="ctr">
              <a:defRPr/>
            </a:pPr>
            <a:r>
              <a:rPr lang="en-US" sz="1200" dirty="0">
                <a:latin typeface="Arial" charset="0"/>
                <a:ea typeface="Arial Unicode MS" charset="0"/>
              </a:rPr>
              <a:t>Operating Committee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301945" y="3834994"/>
            <a:ext cx="1387156" cy="44303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sz="105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Agile Teams Framework</a:t>
            </a:r>
          </a:p>
          <a:p>
            <a:pPr>
              <a:defRPr/>
            </a:pPr>
            <a:r>
              <a:rPr lang="en-US" sz="105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900" b="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(Product Breakouts)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995880" y="2164506"/>
            <a:ext cx="2087845" cy="522774"/>
          </a:xfrm>
          <a:prstGeom prst="rect">
            <a:avLst/>
          </a:prstGeom>
          <a:solidFill>
            <a:srgbClr val="D45D00">
              <a:alpha val="85000"/>
            </a:srgbClr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eaLnBrk="1" hangingPunct="1"/>
            <a:r>
              <a:rPr lang="en-US" sz="1050" dirty="0">
                <a:solidFill>
                  <a:srgbClr val="00206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Bob Kudis&amp; Sameer Diddee</a:t>
            </a:r>
          </a:p>
          <a:p>
            <a:pPr algn="ctr" eaLnBrk="1" hangingPunct="1"/>
            <a:r>
              <a:rPr lang="en-US" sz="1050" dirty="0">
                <a:solidFill>
                  <a:srgbClr val="00206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IT  Leads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3303383" y="2164506"/>
            <a:ext cx="1377432" cy="522774"/>
          </a:xfrm>
          <a:prstGeom prst="rect">
            <a:avLst/>
          </a:prstGeom>
          <a:solidFill>
            <a:srgbClr val="D45D00">
              <a:alpha val="85000"/>
            </a:srgbClr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eaLnBrk="1" hangingPunct="1"/>
            <a:r>
              <a:rPr lang="en-US" sz="1050" dirty="0">
                <a:solidFill>
                  <a:srgbClr val="00206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Hazel Aquino</a:t>
            </a:r>
          </a:p>
          <a:p>
            <a:pPr algn="ctr" eaLnBrk="1" hangingPunct="1"/>
            <a:r>
              <a:rPr lang="en-US" sz="1050" dirty="0">
                <a:solidFill>
                  <a:srgbClr val="00206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Agile Lead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6287451" y="1310238"/>
            <a:ext cx="1357428" cy="522774"/>
          </a:xfrm>
          <a:prstGeom prst="rect">
            <a:avLst/>
          </a:prstGeom>
          <a:solidFill>
            <a:srgbClr val="D45D00">
              <a:alpha val="75000"/>
            </a:srgbClr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eaLnBrk="1" hangingPunct="1"/>
            <a:r>
              <a:rPr lang="en-US" sz="1050" dirty="0" smtClean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Jim Park</a:t>
            </a: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sz="1050" dirty="0" smtClean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IT Sponsor</a:t>
            </a: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8184067" y="2164506"/>
            <a:ext cx="1464952" cy="522774"/>
          </a:xfrm>
          <a:prstGeom prst="rect">
            <a:avLst/>
          </a:prstGeom>
          <a:solidFill>
            <a:srgbClr val="D45D00">
              <a:alpha val="85000"/>
            </a:srgbClr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eaLnBrk="1" hangingPunct="1"/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Kim Jackson</a:t>
            </a:r>
          </a:p>
          <a:p>
            <a:pPr algn="ctr" eaLnBrk="1" hangingPunct="1"/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Portfolio Delivery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2387601" y="2777703"/>
            <a:ext cx="1594041" cy="522774"/>
          </a:xfrm>
          <a:prstGeom prst="rect">
            <a:avLst/>
          </a:prstGeom>
          <a:solidFill>
            <a:srgbClr val="D45D00">
              <a:alpha val="85000"/>
            </a:srgbClr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eaLnBrk="1" hangingPunct="1"/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Brenda J &amp; Shweta K</a:t>
            </a:r>
          </a:p>
          <a:p>
            <a:pPr algn="ctr" eaLnBrk="1" hangingPunct="1"/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Planning Support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1852201" y="3834994"/>
            <a:ext cx="1397713" cy="4430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sz="105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Agile Teams </a:t>
            </a:r>
          </a:p>
          <a:p>
            <a:pPr>
              <a:defRPr/>
            </a:pPr>
            <a:r>
              <a:rPr lang="en-US" sz="900" b="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(# of scrum teams, resource assignments)</a:t>
            </a:r>
            <a:endParaRPr lang="en-US" sz="9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4910019" y="2164506"/>
            <a:ext cx="1377432" cy="522774"/>
          </a:xfrm>
          <a:prstGeom prst="rect">
            <a:avLst/>
          </a:prstGeom>
          <a:solidFill>
            <a:srgbClr val="D45D00">
              <a:alpha val="85000"/>
            </a:srgbClr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eaLnBrk="1" hangingPunct="1"/>
            <a:r>
              <a:rPr lang="en-US" sz="1050" dirty="0" smtClean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Christina Lewis</a:t>
            </a: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sz="1050" dirty="0" smtClean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Product</a:t>
            </a: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610788" y="2164506"/>
            <a:ext cx="1377432" cy="522774"/>
          </a:xfrm>
          <a:prstGeom prst="rect">
            <a:avLst/>
          </a:prstGeom>
          <a:solidFill>
            <a:srgbClr val="D45D00">
              <a:alpha val="85000"/>
            </a:srgbClr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eaLnBrk="1" hangingPunct="1"/>
            <a:r>
              <a:rPr lang="en-US" sz="1050" dirty="0" smtClean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Dave Cattran</a:t>
            </a:r>
          </a:p>
          <a:p>
            <a:pPr algn="ctr" eaLnBrk="1" hangingPunct="1"/>
            <a:r>
              <a:rPr lang="en-US" sz="1050" dirty="0" smtClean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Technology</a:t>
            </a: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324591" y="4487580"/>
            <a:ext cx="1199411" cy="129254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Arial Unicode MS" charset="0"/>
                <a:cs typeface="Arial Unicode MS" charset="0"/>
              </a:rPr>
              <a:t>Brenda</a:t>
            </a:r>
          </a:p>
          <a:p>
            <a:pPr marR="0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charset="0"/>
                <a:ea typeface="Arial Unicode MS" charset="0"/>
                <a:cs typeface="Arial Unicode MS" charset="0"/>
              </a:rPr>
              <a:t>Jackie C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800" b="0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ea typeface="Arial Unicode MS" charset="0"/>
                <a:cs typeface="Arial Unicode MS" charset="0"/>
              </a:rPr>
              <a:t>Kim Jackson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charset="0"/>
                <a:ea typeface="Arial Unicode MS" charset="0"/>
                <a:cs typeface="Arial Unicode MS" charset="0"/>
              </a:rPr>
              <a:t>Shweta</a:t>
            </a:r>
            <a:r>
              <a:rPr kumimoji="0" lang="en-US" sz="800" b="0" i="0" u="none" strike="noStrike" cap="none" normalizeH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charset="0"/>
                <a:ea typeface="Arial Unicode MS" charset="0"/>
                <a:cs typeface="Arial Unicode MS" charset="0"/>
              </a:rPr>
              <a:t> Khanna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800" b="0" baseline="0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ea typeface="Arial Unicode MS" charset="0"/>
                <a:cs typeface="Arial Unicode MS" charset="0"/>
              </a:rPr>
              <a:t>Amber</a:t>
            </a:r>
            <a:r>
              <a:rPr lang="en-US" sz="800" b="0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ea typeface="Arial Unicode MS" charset="0"/>
                <a:cs typeface="Arial Unicode MS" charset="0"/>
              </a:rPr>
              <a:t> Wagner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8581" y="3508085"/>
            <a:ext cx="1488744" cy="2616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50000"/>
                  </a:schemeClr>
                </a:solidFill>
              </a:rPr>
              <a:t>PEOPLE</a:t>
            </a:r>
            <a:endParaRPr 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1885404" y="4487580"/>
            <a:ext cx="1364509" cy="129254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Arial Unicode MS" charset="0"/>
                <a:cs typeface="Arial Unicode MS" charset="0"/>
              </a:rPr>
              <a:t>Brenda</a:t>
            </a:r>
          </a:p>
          <a:p>
            <a:pPr marR="0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charset="0"/>
                <a:ea typeface="Arial Unicode MS" charset="0"/>
                <a:cs typeface="Arial Unicode MS" charset="0"/>
              </a:rPr>
              <a:t>Bob K/Sameer D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800" b="0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ea typeface="Arial Unicode MS" charset="0"/>
                <a:cs typeface="Arial Unicode MS" charset="0"/>
              </a:rPr>
              <a:t>Reggie Moore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800" b="0" baseline="0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ea typeface="Arial Unicode MS" charset="0"/>
                <a:cs typeface="Arial Unicode MS" charset="0"/>
              </a:rPr>
              <a:t>Amber</a:t>
            </a:r>
            <a:r>
              <a:rPr lang="en-US" sz="800" b="0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ea typeface="Arial Unicode MS" charset="0"/>
                <a:cs typeface="Arial Unicode MS" charset="0"/>
              </a:rPr>
              <a:t> Wagner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charset="0"/>
                <a:ea typeface="Arial Unicode MS" charset="0"/>
                <a:cs typeface="Arial Unicode MS" charset="0"/>
              </a:rPr>
              <a:t>Jackie Cauwels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544935" y="3834994"/>
            <a:ext cx="1387156" cy="44303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sz="105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Intake including PMC</a:t>
            </a:r>
            <a:endParaRPr lang="en-US" sz="900" b="0" dirty="0" smtClean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5107892" y="3834994"/>
            <a:ext cx="1397713" cy="4430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sz="105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Release </a:t>
            </a:r>
            <a:r>
              <a:rPr lang="en-US" sz="1050" dirty="0" err="1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Mgmt</a:t>
            </a:r>
            <a:endParaRPr lang="en-US" sz="1050" dirty="0" smtClean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sz="1050" b="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900" b="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Monthly releases, SOX audits)</a:t>
            </a:r>
            <a:endParaRPr lang="en-US" sz="9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Rounded Rectangle 66"/>
          <p:cNvSpPr/>
          <p:nvPr/>
        </p:nvSpPr>
        <p:spPr bwMode="auto">
          <a:xfrm>
            <a:off x="3429001" y="4487579"/>
            <a:ext cx="1503091" cy="14002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Arial Unicode MS" charset="0"/>
                <a:cs typeface="Arial Unicode MS" charset="0"/>
              </a:rPr>
              <a:t>Brenda</a:t>
            </a:r>
          </a:p>
          <a:p>
            <a:pPr marR="0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charset="0"/>
                <a:ea typeface="Arial Unicode MS" charset="0"/>
                <a:cs typeface="Arial Unicode MS" charset="0"/>
              </a:rPr>
              <a:t>Jackie C/Amber</a:t>
            </a:r>
            <a:r>
              <a:rPr kumimoji="0" lang="en-US" sz="900" b="1" i="0" u="none" strike="noStrike" cap="none" normalizeH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charset="0"/>
                <a:ea typeface="Arial Unicode MS" charset="0"/>
                <a:cs typeface="Arial Unicode MS" charset="0"/>
              </a:rPr>
              <a:t> W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800" b="0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ea typeface="Arial Unicode MS" charset="0"/>
                <a:cs typeface="Arial Unicode MS" charset="0"/>
              </a:rPr>
              <a:t>Kim Jackson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charset="0"/>
                <a:ea typeface="Arial Unicode MS" charset="0"/>
                <a:cs typeface="Arial Unicode MS" charset="0"/>
              </a:rPr>
              <a:t>Tarek Abdou</a:t>
            </a:r>
            <a:endParaRPr kumimoji="0" lang="en-US" sz="800" b="0" i="0" u="none" strike="noStrike" cap="none" normalizeH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charset="0"/>
                <a:ea typeface="Arial Unicode MS" charset="0"/>
                <a:cs typeface="Arial Unicode MS" charset="0"/>
              </a:rPr>
              <a:t>Sean Scanlon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800" b="0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ea typeface="Arial Unicode MS" charset="0"/>
                <a:cs typeface="Arial Unicode MS" charset="0"/>
              </a:rPr>
              <a:t>Sameer Diddee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charset="0"/>
                <a:ea typeface="Arial Unicode MS" charset="0"/>
                <a:cs typeface="Arial Unicode MS" charset="0"/>
              </a:rPr>
              <a:t>Bob</a:t>
            </a:r>
            <a:r>
              <a:rPr kumimoji="0" lang="en-US" sz="800" b="0" i="0" u="none" strike="noStrike" cap="none" normalizeH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charset="0"/>
                <a:ea typeface="Arial Unicode MS" charset="0"/>
                <a:cs typeface="Arial Unicode MS" charset="0"/>
              </a:rPr>
              <a:t> Kudis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962359" y="3485741"/>
            <a:ext cx="1488744" cy="2616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9" name="Rounded Rectangle 68"/>
          <p:cNvSpPr/>
          <p:nvPr/>
        </p:nvSpPr>
        <p:spPr bwMode="auto">
          <a:xfrm>
            <a:off x="5141094" y="4487580"/>
            <a:ext cx="1364511" cy="17390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Arial Unicode MS" charset="0"/>
                <a:cs typeface="Arial Unicode MS" charset="0"/>
              </a:rPr>
              <a:t>Manika</a:t>
            </a:r>
          </a:p>
          <a:p>
            <a:pPr marR="0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charset="0"/>
                <a:ea typeface="Arial Unicode MS" charset="0"/>
                <a:cs typeface="Arial Unicode MS" charset="0"/>
              </a:rPr>
              <a:t>Kim J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800" b="0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ea typeface="Arial Unicode MS" charset="0"/>
                <a:cs typeface="Arial Unicode MS" charset="0"/>
              </a:rPr>
              <a:t>Dawn Stenseth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800" b="0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ea typeface="Arial Unicode MS" charset="0"/>
                <a:cs typeface="Arial Unicode MS" charset="0"/>
              </a:rPr>
              <a:t>Jason Stevens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800" b="0" baseline="0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ea typeface="Arial Unicode MS" charset="0"/>
                <a:cs typeface="Arial Unicode MS" charset="0"/>
              </a:rPr>
              <a:t>Carol Ambrose</a:t>
            </a:r>
            <a:endParaRPr lang="en-US" sz="800" b="0" dirty="0" smtClean="0">
              <a:solidFill>
                <a:schemeClr val="tx1">
                  <a:lumMod val="50000"/>
                </a:schemeClr>
              </a:solidFill>
              <a:latin typeface="Arial" charset="0"/>
              <a:ea typeface="Arial Unicode MS" charset="0"/>
              <a:cs typeface="Arial Unicode MS" charset="0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charset="0"/>
                <a:ea typeface="Arial Unicode MS" charset="0"/>
                <a:cs typeface="Arial Unicode MS" charset="0"/>
              </a:rPr>
              <a:t>Keith Chan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800" b="0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ea typeface="Arial Unicode MS" charset="0"/>
                <a:cs typeface="Arial Unicode MS" charset="0"/>
              </a:rPr>
              <a:t>Bob Kudis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charset="0"/>
                <a:ea typeface="Arial Unicode MS" charset="0"/>
                <a:cs typeface="Arial Unicode MS" charset="0"/>
              </a:rPr>
              <a:t>Sameer Diddee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800" b="0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ea typeface="Arial Unicode MS" charset="0"/>
                <a:cs typeface="Arial Unicode MS" charset="0"/>
              </a:rPr>
              <a:t>Dave Cattran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charset="0"/>
                <a:ea typeface="Arial Unicode MS" charset="0"/>
                <a:cs typeface="Arial Unicode MS" charset="0"/>
              </a:rPr>
              <a:t>Nancy Jones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800" b="0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ea typeface="Arial Unicode MS" charset="0"/>
                <a:cs typeface="Arial Unicode MS" charset="0"/>
              </a:rPr>
              <a:t>Kate Pichelman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6708804" y="3834994"/>
            <a:ext cx="1586110" cy="4430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sz="1050" dirty="0" err="1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Synon</a:t>
            </a:r>
            <a:r>
              <a:rPr lang="en-US" sz="105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Model Governance/</a:t>
            </a:r>
          </a:p>
          <a:p>
            <a:pPr>
              <a:defRPr/>
            </a:pPr>
            <a:r>
              <a:rPr lang="en-US" sz="105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Change </a:t>
            </a:r>
            <a:r>
              <a:rPr lang="en-US" sz="1050" dirty="0" err="1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Mgmt</a:t>
            </a:r>
            <a:endParaRPr lang="en-US" sz="1050" dirty="0" smtClean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ounded Rectangle 70"/>
          <p:cNvSpPr/>
          <p:nvPr/>
        </p:nvSpPr>
        <p:spPr bwMode="auto">
          <a:xfrm>
            <a:off x="6742007" y="4487579"/>
            <a:ext cx="1552907" cy="15512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Arial Unicode MS" charset="0"/>
                <a:cs typeface="Arial Unicode MS" charset="0"/>
              </a:rPr>
              <a:t>Jon</a:t>
            </a:r>
          </a:p>
          <a:p>
            <a:pPr marR="0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charset="0"/>
                <a:ea typeface="Arial Unicode MS" charset="0"/>
                <a:cs typeface="Arial Unicode MS" charset="0"/>
              </a:rPr>
              <a:t>Keith C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800" b="0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ea typeface="Arial Unicode MS" charset="0"/>
                <a:cs typeface="Arial Unicode MS" charset="0"/>
              </a:rPr>
              <a:t>Becky Gierut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800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ea typeface="Arial Unicode MS" charset="0"/>
                <a:cs typeface="Arial Unicode MS" charset="0"/>
              </a:rPr>
              <a:t>Julie DeVito</a:t>
            </a:r>
            <a:endParaRPr lang="en-US" sz="800" b="0" dirty="0" smtClean="0">
              <a:solidFill>
                <a:schemeClr val="tx1">
                  <a:lumMod val="50000"/>
                </a:schemeClr>
              </a:solidFill>
              <a:latin typeface="Arial" charset="0"/>
              <a:ea typeface="Arial Unicode MS" charset="0"/>
              <a:cs typeface="Arial Unicode MS" charset="0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800" b="0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ea typeface="Arial Unicode MS" charset="0"/>
                <a:cs typeface="Arial Unicode MS" charset="0"/>
              </a:rPr>
              <a:t>Jason Stevens</a:t>
            </a:r>
          </a:p>
          <a:p>
            <a:pPr marL="171450" indent="-171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800" b="0" baseline="0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ea typeface="Arial Unicode MS" charset="0"/>
                <a:cs typeface="Arial Unicode MS" charset="0"/>
              </a:rPr>
              <a:t>Janusz Szcepaniak</a:t>
            </a:r>
          </a:p>
          <a:p>
            <a:pPr marL="171450" indent="-171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800" b="0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ea typeface="Arial Unicode MS" charset="0"/>
                <a:cs typeface="Arial Unicode MS" charset="0"/>
              </a:rPr>
              <a:t>Dave Cattran</a:t>
            </a:r>
          </a:p>
          <a:p>
            <a:pPr marL="171450" indent="-171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charset="0"/>
                <a:ea typeface="Arial Unicode MS" charset="0"/>
                <a:cs typeface="Arial Unicode MS" charset="0"/>
              </a:rPr>
              <a:t>Bob</a:t>
            </a:r>
            <a:r>
              <a:rPr kumimoji="0" lang="en-US" sz="800" b="0" i="0" u="none" strike="noStrike" cap="none" normalizeH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charset="0"/>
                <a:ea typeface="Arial Unicode MS" charset="0"/>
                <a:cs typeface="Arial Unicode MS" charset="0"/>
              </a:rPr>
              <a:t> Kudis</a:t>
            </a:r>
          </a:p>
          <a:p>
            <a:pPr marL="171450" indent="-171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800" b="0" baseline="0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ea typeface="Arial Unicode MS" charset="0"/>
                <a:cs typeface="Arial Unicode MS" charset="0"/>
              </a:rPr>
              <a:t>Sameer</a:t>
            </a:r>
            <a:r>
              <a:rPr lang="en-US" sz="800" b="0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ea typeface="Arial Unicode MS" charset="0"/>
                <a:cs typeface="Arial Unicode MS" charset="0"/>
              </a:rPr>
              <a:t> Diddee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8403774" y="3834994"/>
            <a:ext cx="1633282" cy="4430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sz="105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Environments Management/</a:t>
            </a:r>
          </a:p>
          <a:p>
            <a:pPr>
              <a:defRPr/>
            </a:pPr>
            <a:r>
              <a:rPr lang="en-US" sz="105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Platform Upgrades</a:t>
            </a:r>
          </a:p>
        </p:txBody>
      </p:sp>
      <p:sp>
        <p:nvSpPr>
          <p:cNvPr id="73" name="Rounded Rectangle 72"/>
          <p:cNvSpPr/>
          <p:nvPr/>
        </p:nvSpPr>
        <p:spPr bwMode="auto">
          <a:xfrm>
            <a:off x="8425547" y="4487578"/>
            <a:ext cx="1633282" cy="15512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Arial Unicode MS" charset="0"/>
                <a:cs typeface="Arial Unicode MS" charset="0"/>
              </a:rPr>
              <a:t>Jon</a:t>
            </a:r>
          </a:p>
          <a:p>
            <a:pPr marR="0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charset="0"/>
                <a:ea typeface="Arial Unicode MS" charset="0"/>
                <a:cs typeface="Arial Unicode MS" charset="0"/>
              </a:rPr>
              <a:t>Dave C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800" b="0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ea typeface="Arial Unicode MS" charset="0"/>
                <a:cs typeface="Arial Unicode MS" charset="0"/>
              </a:rPr>
              <a:t>Reggie Moore (QE Automation?)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800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ea typeface="Arial Unicode MS" charset="0"/>
                <a:cs typeface="Arial Unicode MS" charset="0"/>
              </a:rPr>
              <a:t>Julie DeVito</a:t>
            </a:r>
            <a:endParaRPr lang="en-US" sz="800" b="0" dirty="0" smtClean="0">
              <a:solidFill>
                <a:schemeClr val="tx1">
                  <a:lumMod val="50000"/>
                </a:schemeClr>
              </a:solidFill>
              <a:latin typeface="Arial" charset="0"/>
              <a:ea typeface="Arial Unicode MS" charset="0"/>
              <a:cs typeface="Arial Unicode MS" charset="0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800" b="0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ea typeface="Arial Unicode MS" charset="0"/>
                <a:cs typeface="Arial Unicode MS" charset="0"/>
              </a:rPr>
              <a:t>Jason Stevens</a:t>
            </a:r>
          </a:p>
          <a:p>
            <a:pPr marL="171450" indent="-171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800" b="0" baseline="0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ea typeface="Arial Unicode MS" charset="0"/>
                <a:cs typeface="Arial Unicode MS" charset="0"/>
              </a:rPr>
              <a:t>Derek Brod</a:t>
            </a:r>
          </a:p>
          <a:p>
            <a:pPr marL="171450" indent="-171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charset="0"/>
                <a:ea typeface="Arial Unicode MS" charset="0"/>
                <a:cs typeface="Arial Unicode MS" charset="0"/>
              </a:rPr>
              <a:t>Rob Planica</a:t>
            </a:r>
            <a:endParaRPr kumimoji="0" lang="en-US" sz="800" b="0" i="0" u="none" strike="noStrike" cap="none" normalizeH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  <a:p>
            <a:pPr marL="171450" indent="-171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800" b="0" baseline="0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ea typeface="Arial Unicode MS" charset="0"/>
                <a:cs typeface="Arial Unicode MS" charset="0"/>
              </a:rPr>
              <a:t>Sameer</a:t>
            </a:r>
            <a:r>
              <a:rPr lang="en-US" sz="800" b="0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ea typeface="Arial Unicode MS" charset="0"/>
                <a:cs typeface="Arial Unicode MS" charset="0"/>
              </a:rPr>
              <a:t> Diddee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569824" y="3519690"/>
            <a:ext cx="1488744" cy="2616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</a:rPr>
              <a:t>TOOLS</a:t>
            </a:r>
            <a:endParaRPr 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0236633" y="3834994"/>
            <a:ext cx="1508096" cy="44307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sz="105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Intake (SN)/Delivery (Rally)/Defect Mgmt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50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(Rational)</a:t>
            </a:r>
          </a:p>
        </p:txBody>
      </p:sp>
      <p:sp>
        <p:nvSpPr>
          <p:cNvPr id="77" name="Rounded Rectangle 76"/>
          <p:cNvSpPr/>
          <p:nvPr/>
        </p:nvSpPr>
        <p:spPr bwMode="auto">
          <a:xfrm>
            <a:off x="10246633" y="4487579"/>
            <a:ext cx="1474893" cy="1551270"/>
          </a:xfrm>
          <a:prstGeom prst="roundRect">
            <a:avLst/>
          </a:prstGeom>
          <a:solidFill>
            <a:schemeClr val="bg2">
              <a:lumMod val="20000"/>
              <a:lumOff val="80000"/>
              <a:alpha val="52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Arial Unicode MS" charset="0"/>
                <a:cs typeface="Arial Unicode MS" charset="0"/>
              </a:rPr>
              <a:t>Zahra</a:t>
            </a:r>
          </a:p>
          <a:p>
            <a:pPr marR="0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charset="0"/>
                <a:ea typeface="Arial Unicode MS" charset="0"/>
                <a:cs typeface="Arial Unicode MS" charset="0"/>
              </a:rPr>
              <a:t>Kim J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800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ea typeface="Arial Unicode MS" charset="0"/>
                <a:cs typeface="Arial Unicode MS" charset="0"/>
              </a:rPr>
              <a:t>Erica Barczak</a:t>
            </a:r>
            <a:endParaRPr lang="en-US" sz="800" b="0" dirty="0" smtClean="0">
              <a:solidFill>
                <a:schemeClr val="tx1">
                  <a:lumMod val="50000"/>
                </a:schemeClr>
              </a:solidFill>
              <a:latin typeface="Arial" charset="0"/>
              <a:ea typeface="Arial Unicode MS" charset="0"/>
              <a:cs typeface="Arial Unicode MS" charset="0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800" b="0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ea typeface="Arial Unicode MS" charset="0"/>
                <a:cs typeface="Arial Unicode MS" charset="0"/>
              </a:rPr>
              <a:t>Reggie Moore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800" b="0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ea typeface="Arial Unicode MS" charset="0"/>
                <a:cs typeface="Arial Unicode MS" charset="0"/>
              </a:rPr>
              <a:t>Jackie Cauwels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800" b="0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ea typeface="Arial Unicode MS" charset="0"/>
                <a:cs typeface="Arial Unicode MS" charset="0"/>
              </a:rPr>
              <a:t>Amber Wagner</a:t>
            </a:r>
          </a:p>
          <a:p>
            <a:pPr marL="171450" indent="-171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800" b="0" baseline="0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ea typeface="Arial Unicode MS" charset="0"/>
                <a:cs typeface="Arial Unicode MS" charset="0"/>
              </a:rPr>
              <a:t>Sameer</a:t>
            </a:r>
            <a:r>
              <a:rPr lang="en-US" sz="800" b="0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ea typeface="Arial Unicode MS" charset="0"/>
                <a:cs typeface="Arial Unicode MS" charset="0"/>
              </a:rPr>
              <a:t> Diddee</a:t>
            </a:r>
          </a:p>
          <a:p>
            <a:pPr marL="171450" indent="-171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charset="0"/>
                <a:ea typeface="Arial Unicode MS" charset="0"/>
                <a:cs typeface="Arial Unicode MS" charset="0"/>
              </a:rPr>
              <a:t>Bob Kudis</a:t>
            </a:r>
          </a:p>
          <a:p>
            <a:pPr marL="171450" indent="-171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800" b="0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ea typeface="Arial Unicode MS" charset="0"/>
                <a:cs typeface="Arial Unicode MS" charset="0"/>
              </a:rPr>
              <a:t>Shweta Khanna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9149446" y="2788329"/>
            <a:ext cx="1594041" cy="522774"/>
          </a:xfrm>
          <a:prstGeom prst="rect">
            <a:avLst/>
          </a:prstGeom>
          <a:solidFill>
            <a:srgbClr val="D45D00">
              <a:alpha val="85000"/>
            </a:srgbClr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eaLnBrk="1" hangingPunct="1"/>
            <a:r>
              <a:rPr lang="en-US" sz="1050" dirty="0" smtClean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Kate P/Sathya K</a:t>
            </a: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sz="1050" dirty="0" smtClean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Agile SME</a:t>
            </a: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9842500" y="2164506"/>
            <a:ext cx="1377432" cy="522774"/>
          </a:xfrm>
          <a:prstGeom prst="rect">
            <a:avLst/>
          </a:prstGeom>
          <a:solidFill>
            <a:srgbClr val="D45D00">
              <a:alpha val="85000"/>
            </a:srgbClr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eaLnBrk="1" hangingPunct="1"/>
            <a:r>
              <a:rPr lang="en-US" sz="1050" dirty="0" smtClean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Amber Wagner</a:t>
            </a:r>
          </a:p>
          <a:p>
            <a:pPr algn="ctr" eaLnBrk="1" hangingPunct="1"/>
            <a:r>
              <a:rPr lang="en-US" sz="1050" dirty="0" smtClean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Business Analysis</a:t>
            </a: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78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Roles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203" y="1143000"/>
            <a:ext cx="6401593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366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Action Items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91189"/>
              </p:ext>
            </p:extLst>
          </p:nvPr>
        </p:nvGraphicFramePr>
        <p:xfrm>
          <a:off x="620485" y="1231308"/>
          <a:ext cx="10994572" cy="501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0250"/>
                <a:gridCol w="1505127"/>
                <a:gridCol w="1602035"/>
                <a:gridCol w="1445456"/>
                <a:gridCol w="16617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Action Item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Date Identified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Owner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Target Resolution</a:t>
                      </a:r>
                      <a:r>
                        <a:rPr lang="en-US" sz="1600" baseline="0" dirty="0" smtClean="0"/>
                        <a:t> Date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Status / Notes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Provide count per dev</a:t>
                      </a:r>
                      <a:r>
                        <a:rPr lang="en-US" sz="1400" baseline="0" dirty="0" smtClean="0"/>
                        <a:t> area of Govt scope for 8.4.02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02/05/18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Jackie Cauwels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TBD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Christine assisting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Discuss</a:t>
                      </a:r>
                      <a:r>
                        <a:rPr lang="en-US" sz="1400" baseline="0" dirty="0" smtClean="0"/>
                        <a:t> OptumRX SFGO Segmentation Hierarchy chart with Jim, then get back to Jackie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02/06/18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Kim Jackson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Apply Master List to OptumRx</a:t>
                      </a:r>
                      <a:r>
                        <a:rPr lang="en-US" sz="1400" baseline="0" dirty="0" smtClean="0"/>
                        <a:t> SFGO Segmentation Hierarchy chart, then further by application team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02/06/18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Jackie Cauwels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Have demand report pulled from Clarity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02/06/18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Shweta</a:t>
                      </a:r>
                      <a:r>
                        <a:rPr lang="en-US" sz="1400" baseline="0" dirty="0" smtClean="0"/>
                        <a:t> Khanna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Assign Product Designation on report from</a:t>
                      </a:r>
                      <a:r>
                        <a:rPr lang="en-US" sz="1400" baseline="0" dirty="0" smtClean="0"/>
                        <a:t> Clarity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02/06/18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Jackie Cauwels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Send Backlog</a:t>
                      </a:r>
                      <a:r>
                        <a:rPr lang="en-US" sz="1400" baseline="0" dirty="0" smtClean="0"/>
                        <a:t> to Shweta and Brenda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02/06/18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Engage</a:t>
                      </a:r>
                      <a:r>
                        <a:rPr lang="en-US" sz="1400" baseline="0" dirty="0" smtClean="0"/>
                        <a:t> SAs in process improvement activities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2/28/18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Hazel Aquino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Schedule 1 </a:t>
                      </a:r>
                      <a:r>
                        <a:rPr lang="en-US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meeting with Kate re: RTE, interactions between PMC and Product Mgrs, Business Funding and Road Map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02/23/18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Brenda Johansen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Meeting scheduled for 03/05/18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Draft non-scaled intake process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02/28/18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Amber Wagner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03/07/18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52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Action Items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244436"/>
              </p:ext>
            </p:extLst>
          </p:nvPr>
        </p:nvGraphicFramePr>
        <p:xfrm>
          <a:off x="620485" y="1231308"/>
          <a:ext cx="10994572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0250"/>
                <a:gridCol w="1505127"/>
                <a:gridCol w="1602035"/>
                <a:gridCol w="1445456"/>
                <a:gridCol w="16617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Action Item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Date Identified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Owner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Target Resolution</a:t>
                      </a:r>
                      <a:r>
                        <a:rPr lang="en-US" sz="1600" baseline="0" dirty="0" smtClean="0"/>
                        <a:t> Date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Status / Notes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Provide annual demand per product capability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01/23/18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Jackie Cauwels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03/02/18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 dependency for multiple</a:t>
                      </a:r>
                      <a:r>
                        <a:rPr lang="en-US" baseline="0" dirty="0" smtClean="0"/>
                        <a:t> work streams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Receive</a:t>
                      </a:r>
                      <a:r>
                        <a:rPr lang="en-US" sz="1600" baseline="0" dirty="0" smtClean="0"/>
                        <a:t> OGS feedback on pain points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2/28/18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Manoj</a:t>
                      </a:r>
                      <a:r>
                        <a:rPr lang="en-US" sz="1600" baseline="0" dirty="0" smtClean="0"/>
                        <a:t> Gupta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3/16/18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DONE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Insure RxParallel resources engaged in Release</a:t>
                      </a:r>
                      <a:r>
                        <a:rPr lang="en-US" sz="1600" baseline="0" dirty="0" smtClean="0"/>
                        <a:t> Mgmt work streams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3/02/18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Dawn Stenseth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3/16/18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DONE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46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-244940"/>
            <a:ext cx="10972800" cy="769938"/>
          </a:xfrm>
        </p:spPr>
        <p:txBody>
          <a:bodyPr/>
          <a:lstStyle/>
          <a:p>
            <a:r>
              <a:rPr lang="en-US" dirty="0" smtClean="0"/>
              <a:t>Initial Roadmap – Changes Required for Monthly Releases and Agile</a:t>
            </a:r>
            <a:endParaRPr lang="en-US" dirty="0"/>
          </a:p>
        </p:txBody>
      </p:sp>
      <p:pic>
        <p:nvPicPr>
          <p:cNvPr id="2161" name="Picture 1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29" y="620486"/>
            <a:ext cx="11027227" cy="623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736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24258" y="4626445"/>
            <a:ext cx="4924276" cy="1741854"/>
            <a:chOff x="4991548" y="4442457"/>
            <a:chExt cx="4029650" cy="1392854"/>
          </a:xfrm>
        </p:grpSpPr>
        <p:sp>
          <p:nvSpPr>
            <p:cNvPr id="34847" name="Text Placeholder 25"/>
            <p:cNvSpPr txBox="1">
              <a:spLocks/>
            </p:cNvSpPr>
            <p:nvPr/>
          </p:nvSpPr>
          <p:spPr bwMode="auto">
            <a:xfrm>
              <a:off x="4991548" y="4521075"/>
              <a:ext cx="4025442" cy="13142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/>
            <a:lstStyle>
              <a:defPPr>
                <a:defRPr lang="en-US"/>
              </a:defPPr>
              <a:lvl1pPr marL="171450" indent="-17145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 sz="1000" b="0">
                  <a:solidFill>
                    <a:srgbClr val="63666A"/>
                  </a:solidFill>
                  <a:latin typeface="Arial" pitchFamily="34" charset="0"/>
                  <a:ea typeface="Arial Unicode MS" pitchFamily="34" charset="-128"/>
                </a:defRPr>
              </a:lvl1pPr>
              <a:lvl2pPr marL="742950" indent="-28575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2pPr>
              <a:lvl3pPr marL="1143000" indent="-22860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3pPr>
              <a:lvl4pPr marL="1600200" indent="-22860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4pPr>
              <a:lvl5pPr marL="2057400" indent="-22860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5pPr>
              <a:lvl6pPr marL="25146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6pPr>
              <a:lvl7pPr marL="29718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7pPr>
              <a:lvl8pPr marL="34290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8pPr>
              <a:lvl9pPr marL="38862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9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Request </a:t>
              </a:r>
              <a:r>
                <a:rPr lang="en-US" dirty="0" smtClean="0">
                  <a:solidFill>
                    <a:schemeClr val="tx1"/>
                  </a:solidFill>
                </a:rPr>
                <a:t>full time Agile Coach for RxClaim Transformation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Review Draft  of Scaled and Non </a:t>
              </a:r>
              <a:r>
                <a:rPr lang="en-US" dirty="0">
                  <a:solidFill>
                    <a:schemeClr val="tx1"/>
                  </a:solidFill>
                </a:rPr>
                <a:t>Scaled (work orders) Intake </a:t>
              </a:r>
              <a:r>
                <a:rPr lang="en-US" dirty="0" smtClean="0">
                  <a:solidFill>
                    <a:schemeClr val="tx1"/>
                  </a:solidFill>
                </a:rPr>
                <a:t>process with Operating Committee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Review  draft of development cycle/ environment cycle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smtClean="0">
                  <a:solidFill>
                    <a:schemeClr val="tx1"/>
                  </a:solidFill>
                </a:rPr>
                <a:t>Refine </a:t>
              </a:r>
              <a:r>
                <a:rPr lang="en-US" dirty="0" smtClean="0">
                  <a:solidFill>
                    <a:schemeClr val="tx1"/>
                  </a:solidFill>
                </a:rPr>
                <a:t>list of resources for Release Mgmt work stream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Review strategy slide of RxClaim Tool </a:t>
              </a:r>
              <a:r>
                <a:rPr lang="en-US" dirty="0" smtClean="0">
                  <a:solidFill>
                    <a:schemeClr val="tx1"/>
                  </a:solidFill>
                </a:rPr>
                <a:t>Landscape with Operating Committee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Finalize # of Scrum Teams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Finalize estimate for effort on Agile Transformation and report to senior leadership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91549" y="4442457"/>
              <a:ext cx="4029649" cy="7851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95000"/>
                </a:lnSpc>
                <a:defRPr/>
              </a:pPr>
              <a:r>
                <a:rPr lang="en-US" sz="1000" b="1" dirty="0">
                  <a:solidFill>
                    <a:prstClr val="white"/>
                  </a:solidFill>
                  <a:cs typeface="Arial" pitchFamily="34" charset="0"/>
                </a:rPr>
                <a:t>Planned for Next Period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624258" y="1085851"/>
            <a:ext cx="4924275" cy="1589842"/>
            <a:chOff x="4643992" y="3228882"/>
            <a:chExt cx="4326413" cy="2211476"/>
          </a:xfrm>
        </p:grpSpPr>
        <p:sp>
          <p:nvSpPr>
            <p:cNvPr id="11" name="Rectangle 10"/>
            <p:cNvSpPr/>
            <p:nvPr/>
          </p:nvSpPr>
          <p:spPr>
            <a:xfrm>
              <a:off x="4643992" y="3228882"/>
              <a:ext cx="4326413" cy="4239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71450" indent="-171450" algn="ctr" eaLnBrk="0" hangingPunct="0">
                <a:lnSpc>
                  <a:spcPct val="95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000" b="1" dirty="0" smtClean="0">
                  <a:solidFill>
                    <a:prstClr val="white"/>
                  </a:solidFill>
                  <a:cs typeface="Arial" pitchFamily="34" charset="0"/>
                </a:rPr>
                <a:t>YELLOW Status and Get to Green</a:t>
              </a:r>
              <a:endParaRPr lang="en-US" sz="1000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34850" name="Text Placeholder 4"/>
            <p:cNvSpPr txBox="1">
              <a:spLocks/>
            </p:cNvSpPr>
            <p:nvPr/>
          </p:nvSpPr>
          <p:spPr bwMode="auto">
            <a:xfrm>
              <a:off x="4643993" y="3343179"/>
              <a:ext cx="4326412" cy="2097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171450" indent="-17145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1pPr>
              <a:lvl2pPr marL="742950" indent="-28575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2pPr>
              <a:lvl3pPr marL="1143000" indent="-22860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3pPr>
              <a:lvl4pPr marL="1600200" indent="-22860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4pPr>
              <a:lvl5pPr marL="2057400" indent="-22860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5pPr>
              <a:lvl6pPr marL="25146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6pPr>
              <a:lvl7pPr marL="29718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7pPr>
              <a:lvl8pPr marL="34290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8pPr>
              <a:lvl9pPr marL="38862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9pPr>
            </a:lstStyle>
            <a:p>
              <a:pPr>
                <a:buFont typeface="Arial" panose="020B0604020202020204" pitchFamily="34" charset="0"/>
                <a:buChar char="•"/>
              </a:pPr>
              <a:r>
                <a:rPr lang="en-US" sz="1000" b="0" dirty="0" smtClean="0">
                  <a:solidFill>
                    <a:schemeClr val="tx1"/>
                  </a:solidFill>
                </a:rPr>
                <a:t>YELLOW due to </a:t>
              </a:r>
              <a:endParaRPr lang="en-US" sz="1000" b="0" dirty="0">
                <a:solidFill>
                  <a:schemeClr val="tx1"/>
                </a:solidFill>
              </a:endParaRPr>
            </a:p>
            <a:p>
              <a:pPr>
                <a:buFont typeface="Arial" panose="020B0604020202020204" pitchFamily="34" charset="0"/>
                <a:buChar char="•"/>
              </a:pPr>
              <a:endParaRPr lang="en-US" sz="1000" b="0" dirty="0" smtClean="0">
                <a:solidFill>
                  <a:srgbClr val="717073"/>
                </a:solidFill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000" b="0" dirty="0">
                  <a:solidFill>
                    <a:schemeClr val="tx1"/>
                  </a:solidFill>
                </a:rPr>
                <a:t>YELLOW due to no </a:t>
              </a:r>
              <a:r>
                <a:rPr lang="en-US" sz="1000" b="0" dirty="0" smtClean="0">
                  <a:solidFill>
                    <a:schemeClr val="tx1"/>
                  </a:solidFill>
                </a:rPr>
                <a:t>dedicated Agile </a:t>
              </a:r>
              <a:r>
                <a:rPr lang="en-US" sz="1000" b="0" dirty="0">
                  <a:solidFill>
                    <a:schemeClr val="tx1"/>
                  </a:solidFill>
                </a:rPr>
                <a:t>coach </a:t>
              </a:r>
              <a:r>
                <a:rPr lang="en-US" sz="1000" b="0" dirty="0" smtClean="0">
                  <a:solidFill>
                    <a:schemeClr val="tx1"/>
                  </a:solidFill>
                </a:rPr>
                <a:t>assigned; Resources not attending/participating in scheduled meetings which is pushing out our schedule 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000" b="0" dirty="0" smtClean="0">
                  <a:solidFill>
                    <a:schemeClr val="tx1"/>
                  </a:solidFill>
                </a:rPr>
                <a:t>Get to Green:</a:t>
              </a:r>
            </a:p>
            <a:p>
              <a:pPr lvl="1">
                <a:buFont typeface="Arial" panose="020B0604020202020204" pitchFamily="34" charset="0"/>
                <a:buChar char="•"/>
              </a:pPr>
              <a:r>
                <a:rPr lang="en-US" sz="1000" b="0" dirty="0" smtClean="0">
                  <a:solidFill>
                    <a:schemeClr val="tx1"/>
                  </a:solidFill>
                </a:rPr>
                <a:t>Request and receive a dedicated coach to guide us through our planning and decision making</a:t>
              </a:r>
            </a:p>
            <a:p>
              <a:pPr lvl="1">
                <a:buFont typeface="Arial" panose="020B0604020202020204" pitchFamily="34" charset="0"/>
                <a:buChar char="•"/>
              </a:pPr>
              <a:r>
                <a:rPr lang="en-US" sz="1000" b="0" dirty="0" smtClean="0">
                  <a:solidFill>
                    <a:schemeClr val="tx1"/>
                  </a:solidFill>
                </a:rPr>
                <a:t>Communicate risk to schedule to senior leadership for prioritization and communication back to resources</a:t>
              </a:r>
              <a:endParaRPr lang="en-US" sz="1000" b="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3920043" y="5570538"/>
            <a:ext cx="184731" cy="2970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00" b="1" spc="50" dirty="0">
              <a:ln w="12700" cmpd="sng">
                <a:solidFill>
                  <a:srgbClr val="BD8200">
                    <a:satMod val="120000"/>
                    <a:shade val="80000"/>
                  </a:srgbClr>
                </a:solidFill>
                <a:prstDash val="solid"/>
              </a:ln>
              <a:solidFill>
                <a:srgbClr val="BD8200">
                  <a:tint val="1000"/>
                </a:srgbClr>
              </a:solidFill>
              <a:effectLst>
                <a:glow rad="53100">
                  <a:srgbClr val="BD8200">
                    <a:satMod val="180000"/>
                    <a:alpha val="30000"/>
                  </a:srgbClr>
                </a:glow>
              </a:effectLst>
              <a:ea typeface="Geneva" charset="-128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08359" y="200702"/>
            <a:ext cx="11353116" cy="744022"/>
            <a:chOff x="508358" y="255132"/>
            <a:chExt cx="11353116" cy="744022"/>
          </a:xfrm>
        </p:grpSpPr>
        <p:sp>
          <p:nvSpPr>
            <p:cNvPr id="39" name="Title 1"/>
            <p:cNvSpPr txBox="1">
              <a:spLocks/>
            </p:cNvSpPr>
            <p:nvPr/>
          </p:nvSpPr>
          <p:spPr>
            <a:xfrm>
              <a:off x="508358" y="396459"/>
              <a:ext cx="10066509" cy="60269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000" b="1" i="0" kern="120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95000"/>
                </a:lnSpc>
                <a:defRPr/>
              </a:pPr>
              <a:r>
                <a:rPr lang="en-US" sz="1800" dirty="0" smtClean="0">
                  <a:solidFill>
                    <a:srgbClr val="63666A">
                      <a:lumMod val="75000"/>
                    </a:srgbClr>
                  </a:solidFill>
                </a:rPr>
                <a:t>RxClaim Agile Transformation Change Management</a:t>
              </a:r>
            </a:p>
            <a:p>
              <a:pPr>
                <a:lnSpc>
                  <a:spcPct val="95000"/>
                </a:lnSpc>
                <a:defRPr/>
              </a:pPr>
              <a:r>
                <a:rPr lang="en-US" sz="1800" b="0" dirty="0" smtClean="0">
                  <a:solidFill>
                    <a:srgbClr val="63666A">
                      <a:lumMod val="75000"/>
                    </a:srgbClr>
                  </a:solidFill>
                </a:rPr>
                <a:t>Weekly Status Report</a:t>
              </a:r>
            </a:p>
            <a:p>
              <a:pPr>
                <a:lnSpc>
                  <a:spcPct val="95000"/>
                </a:lnSpc>
                <a:defRPr/>
              </a:pPr>
              <a:endParaRPr lang="en-US" sz="1800" dirty="0">
                <a:solidFill>
                  <a:srgbClr val="63666A">
                    <a:lumMod val="75000"/>
                  </a:srgb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149898" y="255132"/>
              <a:ext cx="3711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63666A"/>
                  </a:solidFill>
                </a:rPr>
                <a:t>Status:</a:t>
              </a:r>
              <a:endParaRPr lang="en-US" sz="1200" b="1" dirty="0">
                <a:solidFill>
                  <a:srgbClr val="63666A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8831484" y="354050"/>
              <a:ext cx="457200" cy="10612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250898"/>
              </p:ext>
            </p:extLst>
          </p:nvPr>
        </p:nvGraphicFramePr>
        <p:xfrm>
          <a:off x="8229600" y="649669"/>
          <a:ext cx="3212212" cy="342058"/>
        </p:xfrm>
        <a:graphic>
          <a:graphicData uri="http://schemas.openxmlformats.org/drawingml/2006/table">
            <a:tbl>
              <a:tblPr>
                <a:effectLst>
                  <a:outerShdw sx="1000" sy="1000" algn="ctr" rotWithShape="0">
                    <a:srgbClr val="000000">
                      <a:alpha val="0"/>
                    </a:srgbClr>
                  </a:outerShdw>
                  <a:reflection stA="0" endPos="0" dir="5400000" sy="-100000" algn="bl" rotWithShape="0"/>
                </a:effectLst>
              </a:tblPr>
              <a:tblGrid>
                <a:gridCol w="458916"/>
                <a:gridCol w="455985"/>
                <a:gridCol w="445293"/>
                <a:gridCol w="495896"/>
                <a:gridCol w="634825"/>
                <a:gridCol w="721297"/>
              </a:tblGrid>
              <a:tr h="11608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Status</a:t>
                      </a:r>
                    </a:p>
                  </a:txBody>
                  <a:tcPr marL="3389" marR="3389" marT="338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G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389" marR="3389" marT="338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+mn-lt"/>
                        </a:rPr>
                        <a:t>Y</a:t>
                      </a:r>
                      <a:endParaRPr lang="en-US" sz="800" b="1" dirty="0">
                        <a:latin typeface="+mn-lt"/>
                      </a:endParaRPr>
                    </a:p>
                  </a:txBody>
                  <a:tcPr marL="3389" marR="3389" marT="338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R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389" marR="3389" marT="338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C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389" marR="3389" marT="338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D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389" marR="3389" marT="338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04199">
                <a:tc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389" marR="3389" marT="338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On Track</a:t>
                      </a:r>
                      <a:endParaRPr lang="en-US" sz="7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389" marR="3389" marT="338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latin typeface="+mn-lt"/>
                        </a:rPr>
                        <a:t>At Risk</a:t>
                      </a:r>
                      <a:endParaRPr lang="en-US" sz="700" b="1" dirty="0">
                        <a:latin typeface="+mn-lt"/>
                      </a:endParaRPr>
                    </a:p>
                  </a:txBody>
                  <a:tcPr marL="3389" marR="3389" marT="338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Missed</a:t>
                      </a:r>
                      <a:endParaRPr lang="en-US" sz="7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389" marR="3389" marT="338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Complete</a:t>
                      </a:r>
                      <a:endParaRPr lang="en-US" sz="7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389" marR="3389" marT="338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Dependency / TBD</a:t>
                      </a:r>
                      <a:endParaRPr lang="en-US" sz="7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389" marR="3389" marT="338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732981"/>
              </p:ext>
            </p:extLst>
          </p:nvPr>
        </p:nvGraphicFramePr>
        <p:xfrm>
          <a:off x="508359" y="1090516"/>
          <a:ext cx="5943600" cy="5283058"/>
        </p:xfrm>
        <a:graphic>
          <a:graphicData uri="http://schemas.openxmlformats.org/drawingml/2006/table">
            <a:tbl>
              <a:tblPr/>
              <a:tblGrid>
                <a:gridCol w="1644291"/>
                <a:gridCol w="830037"/>
                <a:gridCol w="685800"/>
                <a:gridCol w="740228"/>
                <a:gridCol w="598715"/>
                <a:gridCol w="1444529"/>
              </a:tblGrid>
              <a:tr h="313089"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Key </a:t>
                      </a:r>
                      <a:r>
                        <a:rPr lang="en-US" sz="1000" b="1" i="1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Milestones for</a:t>
                      </a:r>
                      <a:r>
                        <a:rPr lang="en-US" sz="1000" b="1" i="1" baseline="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 RxClaim  Product Agile Transformation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rgbClr val="5356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1" dirty="0"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 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rgbClr val="5356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A5A"/>
                    </a:solidFill>
                  </a:tcPr>
                </a:tc>
              </a:tr>
              <a:tr h="3720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1" dirty="0" smtClean="0"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Milestone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rgbClr val="5356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Owners</a:t>
                      </a:r>
                      <a:endParaRPr lang="en-US" sz="800" b="1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rgbClr val="5356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1" dirty="0"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Date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rgbClr val="5356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1" dirty="0"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% Complete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rgbClr val="5356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1" dirty="0"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Status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rgbClr val="5356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1" dirty="0"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Comments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rgbClr val="5356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F"/>
                    </a:solidFill>
                  </a:tcPr>
                </a:tc>
              </a:tr>
              <a:tr h="37201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Hold Kickoff </a:t>
                      </a: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 B. Johansen</a:t>
                      </a: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01/23/18</a:t>
                      </a: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1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 Complete</a:t>
                      </a: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30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1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People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i="1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 i="1" kern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3089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 Determine Product Breakout</a:t>
                      </a: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 J. Cauwels</a:t>
                      </a: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04/09/18</a:t>
                      </a: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75%</a:t>
                      </a: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1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G</a:t>
                      </a:r>
                      <a:endParaRPr lang="en-US" sz="900" b="1" i="1" kern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0197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 Identify Product Owners</a:t>
                      </a: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 Cauwels &amp; Wagner</a:t>
                      </a: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04/23/18</a:t>
                      </a: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0%</a:t>
                      </a: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 i="1" kern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3089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 Establish Scrum Teams</a:t>
                      </a: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 Kudis</a:t>
                      </a:r>
                      <a:r>
                        <a:rPr lang="en-US" sz="900" i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 &amp; Diddee</a:t>
                      </a: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04/1218</a:t>
                      </a: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10%</a:t>
                      </a: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Y</a:t>
                      </a:r>
                      <a:endParaRPr lang="en-US" sz="900" b="1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 Dependent upon demand data</a:t>
                      </a: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3089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 Business Engagement</a:t>
                      </a: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 H. Aquino</a:t>
                      </a: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04/15/18</a:t>
                      </a: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30%</a:t>
                      </a: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1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G</a:t>
                      </a:r>
                      <a:endParaRPr lang="en-US" sz="900" b="1" i="1" kern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 for Product</a:t>
                      </a:r>
                      <a:r>
                        <a:rPr lang="en-US" sz="900" i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 Structure</a:t>
                      </a: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3089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 Process</a:t>
                      </a: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 i="1" kern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30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900" b="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Finalize Intake </a:t>
                      </a:r>
                      <a:r>
                        <a:rPr lang="en-US" sz="900" b="0" i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 / PMC</a:t>
                      </a:r>
                      <a:endParaRPr lang="en-US" sz="900" b="0" i="1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 J. Cauwels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05/01/18</a:t>
                      </a: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50%</a:t>
                      </a: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1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G</a:t>
                      </a:r>
                      <a:endParaRPr lang="en-US" sz="900" b="1" i="1" kern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 </a:t>
                      </a: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92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  Determine Code Change     Mgmt / Synon Model</a:t>
                      </a:r>
                      <a:r>
                        <a:rPr lang="en-US" sz="900" b="0" i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 / Environment Mgmt</a:t>
                      </a:r>
                      <a:endParaRPr lang="en-US" sz="900" b="0" i="1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 K. Chan &amp;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 D. Cattran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05/30/18</a:t>
                      </a: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25%</a:t>
                      </a: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1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G</a:t>
                      </a:r>
                      <a:endParaRPr lang="en-US" sz="900" b="1" i="1" kern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 MODPODs,</a:t>
                      </a:r>
                      <a:r>
                        <a:rPr lang="en-US" sz="900" i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 large objects</a:t>
                      </a: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30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 Insure SOX Compliance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 K. Jackson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04/30/18</a:t>
                      </a: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50</a:t>
                      </a:r>
                      <a:r>
                        <a:rPr lang="en-US" sz="90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%</a:t>
                      </a: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1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G</a:t>
                      </a:r>
                      <a:endParaRPr lang="en-US" sz="900" b="1" i="1" kern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0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 Determine</a:t>
                      </a:r>
                      <a:r>
                        <a:rPr lang="en-US" sz="900" b="0" i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 Release Schedule (Monthly, major)</a:t>
                      </a:r>
                      <a:endParaRPr lang="en-US" sz="900" b="0" i="1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 K. Jackson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06/01/18</a:t>
                      </a: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35%</a:t>
                      </a: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1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G</a:t>
                      </a:r>
                      <a:endParaRPr lang="en-US" sz="900" b="1" i="1" kern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 Ties</a:t>
                      </a:r>
                      <a:r>
                        <a:rPr lang="en-US" sz="900" i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 to Project August</a:t>
                      </a: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3089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1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Tools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 i="1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 i="1" kern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3089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 Implement QE Automation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 R. Moore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07/31/18</a:t>
                      </a: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35%</a:t>
                      </a: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 i="1" kern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3089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 Integrate</a:t>
                      </a:r>
                      <a:r>
                        <a:rPr lang="en-US" sz="900" b="0" i="1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 SN with Rally</a:t>
                      </a:r>
                      <a:endParaRPr lang="en-US" sz="900" b="0" i="1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 K. Jackson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TBD</a:t>
                      </a: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0%</a:t>
                      </a: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 i="1" kern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 Pilot being considered</a:t>
                      </a:r>
                      <a:endParaRPr lang="en-US" sz="900" i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956800" y="116959"/>
            <a:ext cx="1586593" cy="288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Last Updated  03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30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2018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624258" y="2675694"/>
            <a:ext cx="4919135" cy="1852764"/>
            <a:chOff x="4643992" y="3815298"/>
            <a:chExt cx="4326413" cy="1500919"/>
          </a:xfrm>
        </p:grpSpPr>
        <p:sp>
          <p:nvSpPr>
            <p:cNvPr id="17" name="Rectangle 16"/>
            <p:cNvSpPr/>
            <p:nvPr/>
          </p:nvSpPr>
          <p:spPr>
            <a:xfrm>
              <a:off x="4643992" y="3815298"/>
              <a:ext cx="4326413" cy="1142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95000"/>
                </a:lnSpc>
                <a:defRPr/>
              </a:pPr>
              <a:r>
                <a:rPr lang="en-US" sz="1000" b="1" dirty="0">
                  <a:solidFill>
                    <a:prstClr val="white"/>
                  </a:solidFill>
                  <a:cs typeface="Arial" pitchFamily="34" charset="0"/>
                </a:rPr>
                <a:t>Progress This Period</a:t>
              </a:r>
            </a:p>
          </p:txBody>
        </p:sp>
        <p:sp>
          <p:nvSpPr>
            <p:cNvPr id="18" name="Text Placeholder 4"/>
            <p:cNvSpPr txBox="1">
              <a:spLocks/>
            </p:cNvSpPr>
            <p:nvPr/>
          </p:nvSpPr>
          <p:spPr bwMode="auto">
            <a:xfrm>
              <a:off x="4643993" y="3929604"/>
              <a:ext cx="4326412" cy="13866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171450" indent="-17145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1pPr>
              <a:lvl2pPr marL="742950" indent="-28575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2pPr>
              <a:lvl3pPr marL="1143000" indent="-22860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3pPr>
              <a:lvl4pPr marL="1600200" indent="-22860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4pPr>
              <a:lvl5pPr marL="2057400" indent="-22860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5pPr>
              <a:lvl6pPr marL="25146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6pPr>
              <a:lvl7pPr marL="29718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7pPr>
              <a:lvl8pPr marL="34290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8pPr>
              <a:lvl9pPr marL="38862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9pPr>
            </a:lstStyle>
            <a:p>
              <a:pPr>
                <a:buFont typeface="Arial" panose="020B0604020202020204" pitchFamily="34" charset="0"/>
                <a:buChar char="•"/>
              </a:pPr>
              <a:r>
                <a:rPr lang="en-US" sz="1000" b="0" dirty="0" smtClean="0">
                  <a:solidFill>
                    <a:schemeClr val="tx1"/>
                  </a:solidFill>
                </a:rPr>
                <a:t>Progressed gathering demand </a:t>
              </a:r>
              <a:r>
                <a:rPr lang="en-US" sz="1000" b="0" dirty="0">
                  <a:solidFill>
                    <a:schemeClr val="tx1"/>
                  </a:solidFill>
                </a:rPr>
                <a:t>data </a:t>
              </a:r>
              <a:r>
                <a:rPr lang="en-US" sz="1000" b="0" dirty="0" smtClean="0">
                  <a:solidFill>
                    <a:schemeClr val="tx1"/>
                  </a:solidFill>
                </a:rPr>
                <a:t>for </a:t>
              </a:r>
              <a:r>
                <a:rPr lang="en-US" sz="1000" b="0" dirty="0">
                  <a:solidFill>
                    <a:schemeClr val="tx1"/>
                  </a:solidFill>
                </a:rPr>
                <a:t>Commercial for </a:t>
              </a:r>
              <a:r>
                <a:rPr lang="en-US" sz="1000" b="0" dirty="0" smtClean="0">
                  <a:solidFill>
                    <a:schemeClr val="tx1"/>
                  </a:solidFill>
                </a:rPr>
                <a:t> 8.3.07,8.3.08</a:t>
              </a:r>
              <a:r>
                <a:rPr lang="en-US" sz="1000" b="0" dirty="0">
                  <a:solidFill>
                    <a:schemeClr val="tx1"/>
                  </a:solidFill>
                </a:rPr>
                <a:t>, </a:t>
              </a:r>
              <a:r>
                <a:rPr lang="en-US" sz="1000" b="0" dirty="0" smtClean="0">
                  <a:solidFill>
                    <a:schemeClr val="tx1"/>
                  </a:solidFill>
                </a:rPr>
                <a:t>8.4.00  </a:t>
              </a:r>
              <a:r>
                <a:rPr lang="en-US" sz="1000" b="0" dirty="0">
                  <a:solidFill>
                    <a:schemeClr val="tx1"/>
                  </a:solidFill>
                </a:rPr>
                <a:t>MODs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000" b="0" dirty="0" smtClean="0">
                  <a:solidFill>
                    <a:schemeClr val="tx1"/>
                  </a:solidFill>
                </a:rPr>
                <a:t>Progressed identifying 3 potential Agile roles for each applicable resource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000" b="0" dirty="0" smtClean="0">
                  <a:solidFill>
                    <a:schemeClr val="tx1"/>
                  </a:solidFill>
                </a:rPr>
                <a:t>Performed  walk thru of </a:t>
              </a:r>
              <a:r>
                <a:rPr lang="en-US" sz="1000" b="0" dirty="0" smtClean="0">
                  <a:solidFill>
                    <a:schemeClr val="tx1"/>
                  </a:solidFill>
                </a:rPr>
                <a:t>3 </a:t>
              </a:r>
              <a:r>
                <a:rPr lang="en-US" sz="1000" b="0" dirty="0" smtClean="0">
                  <a:solidFill>
                    <a:schemeClr val="tx1"/>
                  </a:solidFill>
                </a:rPr>
                <a:t>projects </a:t>
              </a:r>
              <a:r>
                <a:rPr lang="en-US" sz="1000" b="0" dirty="0" smtClean="0">
                  <a:solidFill>
                    <a:schemeClr val="tx1"/>
                  </a:solidFill>
                </a:rPr>
                <a:t>thru </a:t>
              </a:r>
              <a:r>
                <a:rPr lang="en-US" sz="1000" b="0" dirty="0">
                  <a:solidFill>
                    <a:schemeClr val="tx1"/>
                  </a:solidFill>
                </a:rPr>
                <a:t>Scaled Agile Intake </a:t>
              </a:r>
              <a:r>
                <a:rPr lang="en-US" sz="1000" b="0" dirty="0" smtClean="0">
                  <a:solidFill>
                    <a:schemeClr val="tx1"/>
                  </a:solidFill>
                </a:rPr>
                <a:t>process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000" b="0" dirty="0" smtClean="0">
                  <a:solidFill>
                    <a:schemeClr val="tx1"/>
                  </a:solidFill>
                </a:rPr>
                <a:t>Finalized </a:t>
              </a:r>
              <a:r>
                <a:rPr lang="en-US" sz="1000" b="0" dirty="0">
                  <a:solidFill>
                    <a:schemeClr val="tx1"/>
                  </a:solidFill>
                </a:rPr>
                <a:t>modeling Intake / PMC process, including </a:t>
              </a:r>
              <a:r>
                <a:rPr lang="en-US" sz="1000" b="0" dirty="0" smtClean="0">
                  <a:solidFill>
                    <a:schemeClr val="tx1"/>
                  </a:solidFill>
                </a:rPr>
                <a:t>resources/roles</a:t>
              </a:r>
              <a:endParaRPr lang="en-US" sz="1000" b="0" dirty="0">
                <a:solidFill>
                  <a:schemeClr val="tx1"/>
                </a:solidFill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000" b="0" dirty="0" smtClean="0">
                  <a:solidFill>
                    <a:schemeClr val="tx1"/>
                  </a:solidFill>
                </a:rPr>
                <a:t>Progressed with planning for monthly </a:t>
              </a:r>
              <a:r>
                <a:rPr lang="en-US" sz="1000" b="0" dirty="0" smtClean="0">
                  <a:solidFill>
                    <a:schemeClr val="tx1"/>
                  </a:solidFill>
                </a:rPr>
                <a:t>releases &amp; SOX Compliance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000" b="0" dirty="0" smtClean="0">
                  <a:solidFill>
                    <a:schemeClr val="tx1"/>
                  </a:solidFill>
                </a:rPr>
                <a:t>Progressed discussions on Synon/Environments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000" b="0" dirty="0" smtClean="0">
                  <a:solidFill>
                    <a:schemeClr val="tx1"/>
                  </a:solidFill>
                </a:rPr>
                <a:t>Socialized concepts being considered for Agile transformation</a:t>
              </a:r>
            </a:p>
            <a:p>
              <a:pPr marL="0" indent="0"/>
              <a:endParaRPr lang="en-US" sz="1000" b="0" dirty="0" smtClean="0">
                <a:solidFill>
                  <a:schemeClr val="tx1"/>
                </a:solidFill>
              </a:endParaRPr>
            </a:p>
            <a:p>
              <a:pPr>
                <a:buFont typeface="Arial" panose="020B0604020202020204" pitchFamily="34" charset="0"/>
                <a:buChar char="•"/>
              </a:pPr>
              <a:endParaRPr lang="en-US" sz="1000" b="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329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IRAAD – Dependencies &amp; Impacted Work Streams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318977"/>
              </p:ext>
            </p:extLst>
          </p:nvPr>
        </p:nvGraphicFramePr>
        <p:xfrm>
          <a:off x="620485" y="1231308"/>
          <a:ext cx="1095239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115"/>
                <a:gridCol w="2573115"/>
                <a:gridCol w="2339060"/>
                <a:gridCol w="1228725"/>
                <a:gridCol w="1133475"/>
                <a:gridCol w="1104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Impacted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Work 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 Identified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Owner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Categorization of annual demand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# of Agile</a:t>
                      </a:r>
                      <a:r>
                        <a:rPr lang="en-US" sz="1600" baseline="0" dirty="0" smtClean="0"/>
                        <a:t> Teams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Determine</a:t>
                      </a:r>
                      <a:r>
                        <a:rPr lang="en-US" sz="1600" baseline="0" dirty="0" smtClean="0"/>
                        <a:t> # of scrum teams per categorization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01/23/18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Jackie Cauwels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Categorization of annual demand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Agile</a:t>
                      </a:r>
                      <a:r>
                        <a:rPr lang="en-US" sz="1600" baseline="0" dirty="0" smtClean="0"/>
                        <a:t> Framework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Confirm Framework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01/23/18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Jackie Cauwels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Determine # of scrum teams per categorization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# of Agile Teams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Assign resources</a:t>
                      </a:r>
                      <a:r>
                        <a:rPr lang="en-US" sz="1600" baseline="0" dirty="0" smtClean="0"/>
                        <a:t> to scrum teams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01/23/18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Kudis / S Diddee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Finalize Agile Team Framework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# of Agile</a:t>
                      </a:r>
                      <a:r>
                        <a:rPr lang="en-US" sz="1600" baseline="0" dirty="0" smtClean="0"/>
                        <a:t> Teams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Assign</a:t>
                      </a:r>
                      <a:r>
                        <a:rPr lang="en-US" sz="1600" baseline="0" dirty="0" smtClean="0"/>
                        <a:t> resources to scrum teams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02/14/18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Jackie Cauwels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Finalize Agile Team Framework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Synon/Environment Work Stream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Determine environment/library</a:t>
                      </a:r>
                      <a:r>
                        <a:rPr lang="en-US" sz="1600" baseline="0" dirty="0" smtClean="0"/>
                        <a:t> structures &amp; assignments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02/22/18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Jackie Cauwels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Release Schedule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Environment Work</a:t>
                      </a:r>
                      <a:r>
                        <a:rPr lang="en-US" sz="1600" baseline="0" dirty="0" smtClean="0"/>
                        <a:t> Stream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Determine code change management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02/22/18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Kim Jackson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90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IRAAD – Issues &amp; Risks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381860"/>
              </p:ext>
            </p:extLst>
          </p:nvPr>
        </p:nvGraphicFramePr>
        <p:xfrm>
          <a:off x="620485" y="1231308"/>
          <a:ext cx="10994569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198"/>
                <a:gridCol w="1287203"/>
                <a:gridCol w="1034143"/>
                <a:gridCol w="1905000"/>
                <a:gridCol w="1654628"/>
                <a:gridCol w="2722773"/>
                <a:gridCol w="16206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Issue</a:t>
                      </a:r>
                      <a:r>
                        <a:rPr lang="en-US" baseline="0" dirty="0" smtClean="0"/>
                        <a:t> or Risk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Identified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Owner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Target Resolution</a:t>
                      </a:r>
                      <a:r>
                        <a:rPr lang="en-US" baseline="0" dirty="0" smtClean="0"/>
                        <a:t> Date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to 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2/21/18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Bob Kudis</a:t>
                      </a:r>
                    </a:p>
                    <a:p>
                      <a:r>
                        <a:rPr lang="en-US" sz="1400" dirty="0" smtClean="0"/>
                        <a:t>Sameer</a:t>
                      </a:r>
                      <a:r>
                        <a:rPr lang="en-US" sz="1400" baseline="0" dirty="0" smtClean="0"/>
                        <a:t> Diddee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Resources</a:t>
                      </a:r>
                      <a:r>
                        <a:rPr lang="en-US" sz="1400" baseline="0" dirty="0" smtClean="0"/>
                        <a:t> unable to attend scheduled meetings due to higher priority responsibilities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Rescheduling meetings to accommodate schedules; monitoring our program</a:t>
                      </a:r>
                      <a:r>
                        <a:rPr lang="en-US" sz="1400" baseline="0" dirty="0" smtClean="0"/>
                        <a:t> schedule for impacts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02/23/18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Bob Kudis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Need resources to support roles with the scrum teams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Dependency</a:t>
                      </a:r>
                      <a:r>
                        <a:rPr lang="en-US" sz="1400" baseline="0" dirty="0" smtClean="0"/>
                        <a:t> on Agile Framework and Agile Teams work streams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output from Agile Framework (Product Breakouts) and Agile Teams (# of scrum teams, resource assignment) Work Streams and validate the risk or change the risk to an issue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03/16/18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Bob Kudis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Need dedicated Agile Coach to guide us through our planning and decision making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04/15/18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Request</a:t>
                      </a:r>
                      <a:r>
                        <a:rPr lang="en-US" sz="1400" baseline="0" dirty="0" smtClean="0"/>
                        <a:t> and receive a dedicate Agile Coach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Bob requesting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63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IRAAD – Action Items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80861"/>
              </p:ext>
            </p:extLst>
          </p:nvPr>
        </p:nvGraphicFramePr>
        <p:xfrm>
          <a:off x="620485" y="1231308"/>
          <a:ext cx="10515598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1439557"/>
                <a:gridCol w="1358072"/>
                <a:gridCol w="1505327"/>
                <a:gridCol w="16406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 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 Identified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Owner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 Resolution</a:t>
                      </a:r>
                      <a:r>
                        <a:rPr lang="en-US" baseline="0" dirty="0" smtClean="0"/>
                        <a:t>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 / 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Determine</a:t>
                      </a:r>
                      <a:r>
                        <a:rPr lang="en-US" sz="1600" baseline="0" dirty="0" smtClean="0"/>
                        <a:t> interim process for BRD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2/28/18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Hazel Aquino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3/16/18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Meeting week of 4/02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Interview downstream application owners to obtain</a:t>
                      </a:r>
                      <a:r>
                        <a:rPr lang="en-US" sz="1600" baseline="0" dirty="0" smtClean="0"/>
                        <a:t> pain points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2/28/18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Hazel Aquino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3/16/18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 to process to have funding approved prior to coming to Product Owner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02/28/18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Jackie Cauwels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draft form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91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IRAAD – Assumptions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71188"/>
              </p:ext>
            </p:extLst>
          </p:nvPr>
        </p:nvGraphicFramePr>
        <p:xfrm>
          <a:off x="620485" y="1122448"/>
          <a:ext cx="10537369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5913"/>
                <a:gridCol w="1215144"/>
                <a:gridCol w="965284"/>
                <a:gridCol w="1645514"/>
                <a:gridCol w="16455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Assumption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 Identified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Owner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 Confirmation</a:t>
                      </a:r>
                      <a:r>
                        <a:rPr lang="en-US" baseline="0" dirty="0" smtClean="0"/>
                        <a:t>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Systems</a:t>
                      </a:r>
                      <a:r>
                        <a:rPr lang="en-US" sz="1600" baseline="0" dirty="0" smtClean="0"/>
                        <a:t> Team is Dave Cattran’ s Team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02/01/18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Release</a:t>
                      </a:r>
                      <a:r>
                        <a:rPr lang="en-US" sz="1600" baseline="0" dirty="0" smtClean="0"/>
                        <a:t> Train Engineers are Release Team (Jason Stevens’ Team) and IT PM Team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02/01/18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Discussions in process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Product Management Council</a:t>
                      </a:r>
                      <a:r>
                        <a:rPr lang="en-US" sz="1600" baseline="0" dirty="0" smtClean="0"/>
                        <a:t> is Commercial (K Kettlewell), Gov’t (D Davis), Business (E Sookswat), Business Stakeholders/Requestors, Technical Product Team, Product Owners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02/01/18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PMC will identify ancillary impacted applications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02/01/18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Agile</a:t>
                      </a:r>
                      <a:r>
                        <a:rPr lang="en-US" sz="1600" baseline="0" dirty="0" smtClean="0"/>
                        <a:t> Teams (# of Scrum Teams, Resource Assignments) work stream dependent upon Agile Team Framework output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02/19/18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Jackie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Agile</a:t>
                      </a:r>
                      <a:r>
                        <a:rPr lang="en-US" sz="1600" baseline="0" dirty="0" smtClean="0"/>
                        <a:t> Teams (# of Scrum Teams, Resource Assignments) work stream dependent upon data of last 6 releases demand per TPM structure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02/19/18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Jackie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83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IRAAD – Assumptions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264279"/>
              </p:ext>
            </p:extLst>
          </p:nvPr>
        </p:nvGraphicFramePr>
        <p:xfrm>
          <a:off x="620485" y="1231308"/>
          <a:ext cx="10493826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7314"/>
                <a:gridCol w="1325641"/>
                <a:gridCol w="1744131"/>
                <a:gridCol w="1698172"/>
                <a:gridCol w="10885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Assumption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 Identified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Owner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 Confirmation</a:t>
                      </a:r>
                      <a:r>
                        <a:rPr lang="en-US" baseline="0" dirty="0" smtClean="0"/>
                        <a:t>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Kettlewel</a:t>
                      </a:r>
                      <a:r>
                        <a:rPr lang="en-US" sz="1600" baseline="0" dirty="0" smtClean="0"/>
                        <a:t>l and Davis will delegate decisions to BAs as Product Owners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01/23/18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Amber Wagner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Skills</a:t>
                      </a:r>
                      <a:r>
                        <a:rPr lang="en-US" sz="1600" baseline="0" dirty="0" smtClean="0"/>
                        <a:t> sets for each role will be used to determine role assignments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02/01/18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Resource Mgrs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Can have multiple teams for certain functional areas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02/01/18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Bob Kudis/Sameer</a:t>
                      </a:r>
                      <a:r>
                        <a:rPr lang="en-US" sz="1600" baseline="0" dirty="0" smtClean="0"/>
                        <a:t> Diddee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Some Developers can also cover SA duties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02/01/18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Dev Resource Mgrs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Product</a:t>
                      </a:r>
                      <a:r>
                        <a:rPr lang="en-US" sz="1600" baseline="0" dirty="0" smtClean="0"/>
                        <a:t> Manager is Christina Lewis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02/01/18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Christina</a:t>
                      </a:r>
                      <a:r>
                        <a:rPr lang="en-US" sz="1600" baseline="0" dirty="0" smtClean="0"/>
                        <a:t> Lewis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Teams might be aligned differently than they</a:t>
                      </a:r>
                      <a:r>
                        <a:rPr lang="en-US" sz="1600" baseline="0" dirty="0" smtClean="0"/>
                        <a:t> are today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01/30/18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Resource</a:t>
                      </a:r>
                      <a:r>
                        <a:rPr lang="en-US" sz="1600" baseline="0" dirty="0" smtClean="0"/>
                        <a:t> Mgrs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89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IRAAD – Assumptions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119253"/>
              </p:ext>
            </p:extLst>
          </p:nvPr>
        </p:nvGraphicFramePr>
        <p:xfrm>
          <a:off x="620485" y="1231308"/>
          <a:ext cx="1053737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086"/>
                <a:gridCol w="1328057"/>
                <a:gridCol w="1491343"/>
                <a:gridCol w="1849850"/>
                <a:gridCol w="15900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Assumption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 Identified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Owner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 Confirmation</a:t>
                      </a:r>
                      <a:r>
                        <a:rPr lang="en-US" baseline="0" dirty="0" smtClean="0"/>
                        <a:t>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Agile documentation is</a:t>
                      </a:r>
                      <a:r>
                        <a:rPr lang="en-US" baseline="0" dirty="0" smtClean="0"/>
                        <a:t> SOX compliant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01/30/18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RTEs own coordination across</a:t>
                      </a:r>
                      <a:r>
                        <a:rPr lang="en-US" baseline="0" dirty="0" smtClean="0"/>
                        <a:t> Delivery Teams – similar to Cross App PMs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02/01/18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Coaches need to be included</a:t>
                      </a:r>
                      <a:r>
                        <a:rPr lang="en-US" baseline="0" dirty="0" smtClean="0"/>
                        <a:t> in estimates for time charging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01/23/18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Reduce Mod Pods by allowing large files to deploy before logic changes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03/05/18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Core</a:t>
                      </a:r>
                      <a:r>
                        <a:rPr lang="en-US" baseline="0" dirty="0" smtClean="0"/>
                        <a:t>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03/09/18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Reduce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Mod Pods by breaking down large programs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03/05/18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Core</a:t>
                      </a:r>
                      <a:r>
                        <a:rPr lang="en-US" baseline="0" dirty="0" smtClean="0"/>
                        <a:t>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03/09/18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04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PTUM_2010_Full">
  <a:themeElements>
    <a:clrScheme name="Optum">
      <a:dk1>
        <a:srgbClr val="53565A"/>
      </a:dk1>
      <a:lt1>
        <a:sysClr val="window" lastClr="FFFFFF"/>
      </a:lt1>
      <a:dk2>
        <a:srgbClr val="D19000"/>
      </a:dk2>
      <a:lt2>
        <a:srgbClr val="B1B3B3"/>
      </a:lt2>
      <a:accent1>
        <a:srgbClr val="D45D00"/>
      </a:accent1>
      <a:accent2>
        <a:srgbClr val="0D776E"/>
      </a:accent2>
      <a:accent3>
        <a:srgbClr val="96172E"/>
      </a:accent3>
      <a:accent4>
        <a:srgbClr val="888B8D"/>
      </a:accent4>
      <a:accent5>
        <a:srgbClr val="8E9300"/>
      </a:accent5>
      <a:accent6>
        <a:srgbClr val="E87722"/>
      </a:accent6>
      <a:hlink>
        <a:srgbClr val="F2A900"/>
      </a:hlink>
      <a:folHlink>
        <a:srgbClr val="9E7722"/>
      </a:folHlink>
    </a:clrScheme>
    <a:fontScheme name="Optu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45720" rIns="45720"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Main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68275" marR="0" indent="-168275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35000"/>
          </a:spcAft>
          <a:buClr>
            <a:schemeClr val="accent1"/>
          </a:buClr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68275" marR="0" indent="-168275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35000"/>
          </a:spcAft>
          <a:buClr>
            <a:schemeClr val="accent1"/>
          </a:buClr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2">
        <a:dk1>
          <a:srgbClr val="53565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46484C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60469</TotalTime>
  <Words>1772</Words>
  <Application>Microsoft Office PowerPoint</Application>
  <PresentationFormat>Custom</PresentationFormat>
  <Paragraphs>497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2_OPTUM_2010_Full</vt:lpstr>
      <vt:lpstr>1_Main</vt:lpstr>
      <vt:lpstr>PowerPoint Presentation</vt:lpstr>
      <vt:lpstr>Initial Roadmap – Changes Required for Monthly Releases and Agile</vt:lpstr>
      <vt:lpstr>PowerPoint Presentation</vt:lpstr>
      <vt:lpstr>IRAAD – Dependencies &amp; Impacted Work Streams</vt:lpstr>
      <vt:lpstr>IRAAD – Issues &amp; Risks</vt:lpstr>
      <vt:lpstr>IRAAD – Action Items</vt:lpstr>
      <vt:lpstr>IRAAD – Assumptions</vt:lpstr>
      <vt:lpstr>IRAAD – Assumptions</vt:lpstr>
      <vt:lpstr>IRAAD – Assumptions</vt:lpstr>
      <vt:lpstr>IRAAD – Decisions</vt:lpstr>
      <vt:lpstr>Agile Change Management Communication Plan - Meetings</vt:lpstr>
      <vt:lpstr>RxClaim Agile Planning: Governance Approach</vt:lpstr>
      <vt:lpstr>Agile Roles</vt:lpstr>
      <vt:lpstr>Completed Action Items</vt:lpstr>
      <vt:lpstr>Completed Action Items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OptumRx Technology Transformation  Bi-Weekly Governance</dc:title>
  <dc:creator>Kosaraju, Manika</dc:creator>
  <cp:lastModifiedBy>Goodson, Brenda</cp:lastModifiedBy>
  <cp:revision>663</cp:revision>
  <dcterms:modified xsi:type="dcterms:W3CDTF">2018-03-30T21:29:20Z</dcterms:modified>
</cp:coreProperties>
</file>