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5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6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707" r:id="rId3"/>
    <p:sldMasterId id="2147483719" r:id="rId4"/>
    <p:sldMasterId id="2147483732" r:id="rId5"/>
    <p:sldMasterId id="2147483763" r:id="rId6"/>
    <p:sldMasterId id="2147483887" r:id="rId7"/>
  </p:sldMasterIdLst>
  <p:notesMasterIdLst>
    <p:notesMasterId r:id="rId19"/>
  </p:notesMasterIdLst>
  <p:sldIdLst>
    <p:sldId id="274" r:id="rId8"/>
    <p:sldId id="312" r:id="rId9"/>
    <p:sldId id="284" r:id="rId10"/>
    <p:sldId id="277" r:id="rId11"/>
    <p:sldId id="314" r:id="rId12"/>
    <p:sldId id="315" r:id="rId13"/>
    <p:sldId id="316" r:id="rId14"/>
    <p:sldId id="260" r:id="rId15"/>
    <p:sldId id="289" r:id="rId16"/>
    <p:sldId id="317" r:id="rId17"/>
    <p:sldId id="31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7F9"/>
    <a:srgbClr val="F1F0CF"/>
    <a:srgbClr val="E2E098"/>
    <a:srgbClr val="CAC86A"/>
    <a:srgbClr val="FDF3D7"/>
    <a:srgbClr val="49491B"/>
    <a:srgbClr val="CAE8EE"/>
    <a:srgbClr val="6CBECE"/>
    <a:srgbClr val="616A42"/>
    <a:srgbClr val="667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339" autoAdjust="0"/>
    <p:restoredTop sz="89698" autoAdjust="0"/>
  </p:normalViewPr>
  <p:slideViewPr>
    <p:cSldViewPr>
      <p:cViewPr>
        <p:scale>
          <a:sx n="70" d="100"/>
          <a:sy n="70" d="100"/>
        </p:scale>
        <p:origin x="-188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6C3F5-EA02-4143-BC3A-C5EB3D0C52C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AD07B4-8B34-4B69-82A9-7839E9F8488C}">
      <dgm:prSet phldrT="[Text]"/>
      <dgm:spPr>
        <a:xfrm>
          <a:off x="2378430" y="474548"/>
          <a:ext cx="2710738" cy="473303"/>
        </a:xfrm>
        <a:solidFill>
          <a:srgbClr val="FFFF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63666A"/>
              </a:solidFill>
              <a:latin typeface="Arial"/>
              <a:ea typeface="Arial Unicode MS"/>
              <a:cs typeface="Arial Unicode MS"/>
            </a:rPr>
            <a:t>Why Continuous Testing</a:t>
          </a:r>
          <a:endParaRPr lang="en-US" b="1" dirty="0">
            <a:solidFill>
              <a:srgbClr val="63666A"/>
            </a:solidFill>
            <a:latin typeface="Arial"/>
            <a:ea typeface="Arial Unicode MS"/>
            <a:cs typeface="Arial Unicode MS"/>
          </a:endParaRPr>
        </a:p>
      </dgm:t>
    </dgm:pt>
    <dgm:pt modelId="{B38C58AF-275C-4491-B36B-2B80D24D2EE8}" type="parTrans" cxnId="{FF5873BE-58CB-4E6E-B0B5-A7171A629B30}">
      <dgm:prSet/>
      <dgm:spPr/>
      <dgm:t>
        <a:bodyPr/>
        <a:lstStyle/>
        <a:p>
          <a:endParaRPr lang="en-US"/>
        </a:p>
      </dgm:t>
    </dgm:pt>
    <dgm:pt modelId="{B08EBE21-8B5F-4337-B6AC-1E9554AAA9E9}" type="sibTrans" cxnId="{FF5873BE-58CB-4E6E-B0B5-A7171A629B30}">
      <dgm:prSet/>
      <dgm:spPr/>
      <dgm:t>
        <a:bodyPr/>
        <a:lstStyle/>
        <a:p>
          <a:endParaRPr lang="en-US"/>
        </a:p>
      </dgm:t>
    </dgm:pt>
    <dgm:pt modelId="{ADBE7488-7AA3-462A-AB41-C933D2B90D9B}">
      <dgm:prSet phldrT="[Text]"/>
      <dgm:spPr>
        <a:xfrm rot="16200000">
          <a:off x="1511299" y="-1511299"/>
          <a:ext cx="711200" cy="3733800"/>
        </a:xfrm>
        <a:solidFill>
          <a:srgbClr val="D45D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Arial"/>
              <a:ea typeface="Arial Unicode MS"/>
              <a:cs typeface="Arial Unicode MS"/>
            </a:rPr>
            <a:t>Quick Defect Detection</a:t>
          </a:r>
          <a:endParaRPr lang="en-US" dirty="0">
            <a:solidFill>
              <a:srgbClr val="FFFFFF"/>
            </a:solidFill>
            <a:latin typeface="Arial"/>
            <a:ea typeface="Arial Unicode MS"/>
            <a:cs typeface="Arial Unicode MS"/>
          </a:endParaRPr>
        </a:p>
      </dgm:t>
    </dgm:pt>
    <dgm:pt modelId="{E7D0263F-48DF-41CF-9D5F-A82477EFF85C}" type="parTrans" cxnId="{EBE7218C-55D3-433B-8238-2DE35F9FB401}">
      <dgm:prSet/>
      <dgm:spPr/>
      <dgm:t>
        <a:bodyPr/>
        <a:lstStyle/>
        <a:p>
          <a:endParaRPr lang="en-US"/>
        </a:p>
      </dgm:t>
    </dgm:pt>
    <dgm:pt modelId="{B1291A10-770E-4E90-A898-E8F3720DE8AF}" type="sibTrans" cxnId="{EBE7218C-55D3-433B-8238-2DE35F9FB401}">
      <dgm:prSet/>
      <dgm:spPr/>
      <dgm:t>
        <a:bodyPr/>
        <a:lstStyle/>
        <a:p>
          <a:endParaRPr lang="en-US"/>
        </a:p>
      </dgm:t>
    </dgm:pt>
    <dgm:pt modelId="{AD49E0BD-E574-4123-AE79-0A14C218585C}">
      <dgm:prSet phldrT="[Text]"/>
      <dgm:spPr>
        <a:xfrm>
          <a:off x="3733800" y="0"/>
          <a:ext cx="3733800" cy="711200"/>
        </a:xfrm>
        <a:solidFill>
          <a:srgbClr val="D45D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r"/>
          <a:r>
            <a:rPr lang="en-US" dirty="0" smtClean="0">
              <a:solidFill>
                <a:srgbClr val="FFFFFF"/>
              </a:solidFill>
              <a:latin typeface="Arial"/>
              <a:ea typeface="Arial Unicode MS"/>
              <a:cs typeface="Arial Unicode MS"/>
            </a:rPr>
            <a:t>Functional Software availability</a:t>
          </a:r>
          <a:endParaRPr lang="en-US" dirty="0">
            <a:solidFill>
              <a:srgbClr val="FFFFFF"/>
            </a:solidFill>
            <a:latin typeface="Arial"/>
            <a:ea typeface="Arial Unicode MS"/>
            <a:cs typeface="Arial Unicode MS"/>
          </a:endParaRPr>
        </a:p>
      </dgm:t>
    </dgm:pt>
    <dgm:pt modelId="{1C125213-9AAF-4EE4-BD1A-9631706528F3}" type="parTrans" cxnId="{61FA0284-AE9F-41A8-9EDE-4ACA02127659}">
      <dgm:prSet/>
      <dgm:spPr/>
      <dgm:t>
        <a:bodyPr/>
        <a:lstStyle/>
        <a:p>
          <a:endParaRPr lang="en-US"/>
        </a:p>
      </dgm:t>
    </dgm:pt>
    <dgm:pt modelId="{E88468CB-027C-4BCA-BF37-0CEC44963073}" type="sibTrans" cxnId="{61FA0284-AE9F-41A8-9EDE-4ACA02127659}">
      <dgm:prSet/>
      <dgm:spPr/>
      <dgm:t>
        <a:bodyPr/>
        <a:lstStyle/>
        <a:p>
          <a:endParaRPr lang="en-US"/>
        </a:p>
      </dgm:t>
    </dgm:pt>
    <dgm:pt modelId="{D3336D79-65C4-489C-AEB8-EAFB792BBB6D}">
      <dgm:prSet phldrT="[Text]"/>
      <dgm:spPr>
        <a:xfrm rot="10800000">
          <a:off x="0" y="711200"/>
          <a:ext cx="3733800" cy="711200"/>
        </a:xfrm>
        <a:solidFill>
          <a:srgbClr val="D45D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l"/>
          <a:r>
            <a:rPr lang="en-US" dirty="0" smtClean="0">
              <a:solidFill>
                <a:srgbClr val="FFFFFF"/>
              </a:solidFill>
              <a:latin typeface="Arial"/>
              <a:ea typeface="Arial Unicode MS"/>
              <a:cs typeface="Arial Unicode MS"/>
            </a:rPr>
            <a:t>Risks are Reduced</a:t>
          </a:r>
          <a:endParaRPr lang="en-US" dirty="0">
            <a:solidFill>
              <a:srgbClr val="FFFFFF"/>
            </a:solidFill>
            <a:latin typeface="Arial"/>
            <a:ea typeface="Arial Unicode MS"/>
            <a:cs typeface="Arial Unicode MS"/>
          </a:endParaRPr>
        </a:p>
      </dgm:t>
    </dgm:pt>
    <dgm:pt modelId="{850989C2-5500-4821-AA30-A2BFBE4AF198}" type="parTrans" cxnId="{9FCB918B-81FA-4A5E-9E16-3F8E58D407C5}">
      <dgm:prSet/>
      <dgm:spPr/>
      <dgm:t>
        <a:bodyPr/>
        <a:lstStyle/>
        <a:p>
          <a:endParaRPr lang="en-US"/>
        </a:p>
      </dgm:t>
    </dgm:pt>
    <dgm:pt modelId="{096905A8-C58C-4F60-8DB3-0F31415C3F92}" type="sibTrans" cxnId="{9FCB918B-81FA-4A5E-9E16-3F8E58D407C5}">
      <dgm:prSet/>
      <dgm:spPr/>
      <dgm:t>
        <a:bodyPr/>
        <a:lstStyle/>
        <a:p>
          <a:endParaRPr lang="en-US"/>
        </a:p>
      </dgm:t>
    </dgm:pt>
    <dgm:pt modelId="{A7CB5BC5-C5AD-4C25-86F0-1DD33C54ECF3}">
      <dgm:prSet phldrT="[Text]"/>
      <dgm:spPr>
        <a:xfrm rot="5400000">
          <a:off x="5245100" y="-800100"/>
          <a:ext cx="711200" cy="3733800"/>
        </a:xfrm>
        <a:solidFill>
          <a:srgbClr val="D45D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r"/>
          <a:r>
            <a:rPr lang="en-US" dirty="0" smtClean="0">
              <a:solidFill>
                <a:srgbClr val="FFFFFF"/>
              </a:solidFill>
              <a:latin typeface="Arial"/>
              <a:ea typeface="Arial Unicode MS"/>
              <a:cs typeface="Arial Unicode MS"/>
            </a:rPr>
            <a:t>Better Project Visibility</a:t>
          </a:r>
          <a:endParaRPr lang="en-US" dirty="0">
            <a:solidFill>
              <a:srgbClr val="FFFFFF"/>
            </a:solidFill>
            <a:latin typeface="Arial"/>
            <a:ea typeface="Arial Unicode MS"/>
            <a:cs typeface="Arial Unicode MS"/>
          </a:endParaRPr>
        </a:p>
      </dgm:t>
    </dgm:pt>
    <dgm:pt modelId="{6A97DACE-CAA0-4007-A762-CBF15CCDEEDC}" type="parTrans" cxnId="{7C23274F-C163-48FC-AE30-81375483D3CE}">
      <dgm:prSet/>
      <dgm:spPr/>
      <dgm:t>
        <a:bodyPr/>
        <a:lstStyle/>
        <a:p>
          <a:endParaRPr lang="en-US"/>
        </a:p>
      </dgm:t>
    </dgm:pt>
    <dgm:pt modelId="{20790882-B8A8-4A44-A3FA-3B448DC6FD08}" type="sibTrans" cxnId="{7C23274F-C163-48FC-AE30-81375483D3CE}">
      <dgm:prSet/>
      <dgm:spPr/>
      <dgm:t>
        <a:bodyPr/>
        <a:lstStyle/>
        <a:p>
          <a:endParaRPr lang="en-US"/>
        </a:p>
      </dgm:t>
    </dgm:pt>
    <dgm:pt modelId="{FACA8883-899E-4E17-A573-B4747722E868}" type="pres">
      <dgm:prSet presAssocID="{A166C3F5-EA02-4143-BC3A-C5EB3D0C52C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E76DDE-607D-4199-8AE8-8C11651ACC1F}" type="pres">
      <dgm:prSet presAssocID="{A166C3F5-EA02-4143-BC3A-C5EB3D0C52C9}" presName="matrix" presStyleCnt="0"/>
      <dgm:spPr/>
    </dgm:pt>
    <dgm:pt modelId="{940AEBAD-D012-4423-AD3B-EF9DE6DF64FD}" type="pres">
      <dgm:prSet presAssocID="{A166C3F5-EA02-4143-BC3A-C5EB3D0C52C9}" presName="tile1" presStyleLbl="node1" presStyleIdx="0" presStyleCnt="4"/>
      <dgm:spPr>
        <a:prstGeom prst="round1Rect">
          <a:avLst/>
        </a:prstGeom>
      </dgm:spPr>
      <dgm:t>
        <a:bodyPr/>
        <a:lstStyle/>
        <a:p>
          <a:endParaRPr lang="en-US"/>
        </a:p>
      </dgm:t>
    </dgm:pt>
    <dgm:pt modelId="{2D7C13E9-A76A-46AA-BB8C-F6A0F49E7FFC}" type="pres">
      <dgm:prSet presAssocID="{A166C3F5-EA02-4143-BC3A-C5EB3D0C52C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06ACC-5E83-444A-B1DE-41145A2690A9}" type="pres">
      <dgm:prSet presAssocID="{A166C3F5-EA02-4143-BC3A-C5EB3D0C52C9}" presName="tile2" presStyleLbl="node1" presStyleIdx="1" presStyleCnt="4"/>
      <dgm:spPr>
        <a:prstGeom prst="round1Rect">
          <a:avLst/>
        </a:prstGeom>
      </dgm:spPr>
      <dgm:t>
        <a:bodyPr/>
        <a:lstStyle/>
        <a:p>
          <a:endParaRPr lang="en-US"/>
        </a:p>
      </dgm:t>
    </dgm:pt>
    <dgm:pt modelId="{AC2ACA74-87C9-4E8B-9B48-7A6A9E95464B}" type="pres">
      <dgm:prSet presAssocID="{A166C3F5-EA02-4143-BC3A-C5EB3D0C52C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95DB4-CF12-484E-A88A-735724B620B2}" type="pres">
      <dgm:prSet presAssocID="{A166C3F5-EA02-4143-BC3A-C5EB3D0C52C9}" presName="tile3" presStyleLbl="node1" presStyleIdx="2" presStyleCnt="4"/>
      <dgm:spPr>
        <a:prstGeom prst="round1Rect">
          <a:avLst/>
        </a:prstGeom>
      </dgm:spPr>
      <dgm:t>
        <a:bodyPr/>
        <a:lstStyle/>
        <a:p>
          <a:endParaRPr lang="en-US"/>
        </a:p>
      </dgm:t>
    </dgm:pt>
    <dgm:pt modelId="{DFBBA773-B196-4B45-AF11-72CD4852E6CB}" type="pres">
      <dgm:prSet presAssocID="{A166C3F5-EA02-4143-BC3A-C5EB3D0C52C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6E760-31C5-4B4C-99CD-71A499AB159D}" type="pres">
      <dgm:prSet presAssocID="{A166C3F5-EA02-4143-BC3A-C5EB3D0C52C9}" presName="tile4" presStyleLbl="node1" presStyleIdx="3" presStyleCnt="4"/>
      <dgm:spPr>
        <a:prstGeom prst="round1Rect">
          <a:avLst/>
        </a:prstGeom>
      </dgm:spPr>
      <dgm:t>
        <a:bodyPr/>
        <a:lstStyle/>
        <a:p>
          <a:endParaRPr lang="en-US"/>
        </a:p>
      </dgm:t>
    </dgm:pt>
    <dgm:pt modelId="{A9F1B2A0-4236-4B95-AC31-5B49328E9449}" type="pres">
      <dgm:prSet presAssocID="{A166C3F5-EA02-4143-BC3A-C5EB3D0C52C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3A22-DD57-4407-8D28-BFEA0C04C3F3}" type="pres">
      <dgm:prSet presAssocID="{A166C3F5-EA02-4143-BC3A-C5EB3D0C52C9}" presName="centerTile" presStyleLbl="fgShp" presStyleIdx="0" presStyleCnt="1" custScaleX="121000" custScaleY="133100">
        <dgm:presLayoutVars>
          <dgm:chMax val="0"/>
          <dgm:chPref val="0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B1583B43-D315-4F80-B8CF-1D001E9990C2}" type="presOf" srcId="{10AD07B4-8B34-4B69-82A9-7839E9F8488C}" destId="{09E53A22-DD57-4407-8D28-BFEA0C04C3F3}" srcOrd="0" destOrd="0" presId="urn:microsoft.com/office/officeart/2005/8/layout/matrix1"/>
    <dgm:cxn modelId="{A4852A8A-BD95-455E-B67D-9E0FA8909E5D}" type="presOf" srcId="{A7CB5BC5-C5AD-4C25-86F0-1DD33C54ECF3}" destId="{A9F1B2A0-4236-4B95-AC31-5B49328E9449}" srcOrd="1" destOrd="0" presId="urn:microsoft.com/office/officeart/2005/8/layout/matrix1"/>
    <dgm:cxn modelId="{61FA0284-AE9F-41A8-9EDE-4ACA02127659}" srcId="{10AD07B4-8B34-4B69-82A9-7839E9F8488C}" destId="{AD49E0BD-E574-4123-AE79-0A14C218585C}" srcOrd="1" destOrd="0" parTransId="{1C125213-9AAF-4EE4-BD1A-9631706528F3}" sibTransId="{E88468CB-027C-4BCA-BF37-0CEC44963073}"/>
    <dgm:cxn modelId="{7C23274F-C163-48FC-AE30-81375483D3CE}" srcId="{10AD07B4-8B34-4B69-82A9-7839E9F8488C}" destId="{A7CB5BC5-C5AD-4C25-86F0-1DD33C54ECF3}" srcOrd="3" destOrd="0" parTransId="{6A97DACE-CAA0-4007-A762-CBF15CCDEEDC}" sibTransId="{20790882-B8A8-4A44-A3FA-3B448DC6FD08}"/>
    <dgm:cxn modelId="{1273FFA8-27DB-4FC2-A838-905DD137A968}" type="presOf" srcId="{AD49E0BD-E574-4123-AE79-0A14C218585C}" destId="{AC2ACA74-87C9-4E8B-9B48-7A6A9E95464B}" srcOrd="1" destOrd="0" presId="urn:microsoft.com/office/officeart/2005/8/layout/matrix1"/>
    <dgm:cxn modelId="{09B391B4-3358-498E-B72F-257E40666725}" type="presOf" srcId="{D3336D79-65C4-489C-AEB8-EAFB792BBB6D}" destId="{BA495DB4-CF12-484E-A88A-735724B620B2}" srcOrd="0" destOrd="0" presId="urn:microsoft.com/office/officeart/2005/8/layout/matrix1"/>
    <dgm:cxn modelId="{EBE7218C-55D3-433B-8238-2DE35F9FB401}" srcId="{10AD07B4-8B34-4B69-82A9-7839E9F8488C}" destId="{ADBE7488-7AA3-462A-AB41-C933D2B90D9B}" srcOrd="0" destOrd="0" parTransId="{E7D0263F-48DF-41CF-9D5F-A82477EFF85C}" sibTransId="{B1291A10-770E-4E90-A898-E8F3720DE8AF}"/>
    <dgm:cxn modelId="{90DA542A-CE11-4517-8DFD-521EF8C4D07C}" type="presOf" srcId="{ADBE7488-7AA3-462A-AB41-C933D2B90D9B}" destId="{940AEBAD-D012-4423-AD3B-EF9DE6DF64FD}" srcOrd="0" destOrd="0" presId="urn:microsoft.com/office/officeart/2005/8/layout/matrix1"/>
    <dgm:cxn modelId="{22DBFFC2-CDA2-44DE-B033-36848870FCB0}" type="presOf" srcId="{A7CB5BC5-C5AD-4C25-86F0-1DD33C54ECF3}" destId="{E7B6E760-31C5-4B4C-99CD-71A499AB159D}" srcOrd="0" destOrd="0" presId="urn:microsoft.com/office/officeart/2005/8/layout/matrix1"/>
    <dgm:cxn modelId="{E44BC8C2-60CE-433D-9E18-9AE4C34A0174}" type="presOf" srcId="{D3336D79-65C4-489C-AEB8-EAFB792BBB6D}" destId="{DFBBA773-B196-4B45-AF11-72CD4852E6CB}" srcOrd="1" destOrd="0" presId="urn:microsoft.com/office/officeart/2005/8/layout/matrix1"/>
    <dgm:cxn modelId="{9FCB918B-81FA-4A5E-9E16-3F8E58D407C5}" srcId="{10AD07B4-8B34-4B69-82A9-7839E9F8488C}" destId="{D3336D79-65C4-489C-AEB8-EAFB792BBB6D}" srcOrd="2" destOrd="0" parTransId="{850989C2-5500-4821-AA30-A2BFBE4AF198}" sibTransId="{096905A8-C58C-4F60-8DB3-0F31415C3F92}"/>
    <dgm:cxn modelId="{075A564B-4A9E-4ECF-B874-952F4C7F0017}" type="presOf" srcId="{AD49E0BD-E574-4123-AE79-0A14C218585C}" destId="{CD106ACC-5E83-444A-B1DE-41145A2690A9}" srcOrd="0" destOrd="0" presId="urn:microsoft.com/office/officeart/2005/8/layout/matrix1"/>
    <dgm:cxn modelId="{FF5873BE-58CB-4E6E-B0B5-A7171A629B30}" srcId="{A166C3F5-EA02-4143-BC3A-C5EB3D0C52C9}" destId="{10AD07B4-8B34-4B69-82A9-7839E9F8488C}" srcOrd="0" destOrd="0" parTransId="{B38C58AF-275C-4491-B36B-2B80D24D2EE8}" sibTransId="{B08EBE21-8B5F-4337-B6AC-1E9554AAA9E9}"/>
    <dgm:cxn modelId="{99BE02F6-76D4-4791-B472-807B49D8799A}" type="presOf" srcId="{ADBE7488-7AA3-462A-AB41-C933D2B90D9B}" destId="{2D7C13E9-A76A-46AA-BB8C-F6A0F49E7FFC}" srcOrd="1" destOrd="0" presId="urn:microsoft.com/office/officeart/2005/8/layout/matrix1"/>
    <dgm:cxn modelId="{257D6D38-8688-4AAD-9B01-208098A0AC65}" type="presOf" srcId="{A166C3F5-EA02-4143-BC3A-C5EB3D0C52C9}" destId="{FACA8883-899E-4E17-A573-B4747722E868}" srcOrd="0" destOrd="0" presId="urn:microsoft.com/office/officeart/2005/8/layout/matrix1"/>
    <dgm:cxn modelId="{06F1D3AB-37AF-4B1D-9FE6-7B241BD30F9F}" type="presParOf" srcId="{FACA8883-899E-4E17-A573-B4747722E868}" destId="{0BE76DDE-607D-4199-8AE8-8C11651ACC1F}" srcOrd="0" destOrd="0" presId="urn:microsoft.com/office/officeart/2005/8/layout/matrix1"/>
    <dgm:cxn modelId="{B1C8258E-1EBC-459A-89B7-F4ED0CFD2908}" type="presParOf" srcId="{0BE76DDE-607D-4199-8AE8-8C11651ACC1F}" destId="{940AEBAD-D012-4423-AD3B-EF9DE6DF64FD}" srcOrd="0" destOrd="0" presId="urn:microsoft.com/office/officeart/2005/8/layout/matrix1"/>
    <dgm:cxn modelId="{81EDD487-D5D9-407A-8960-1585E0209223}" type="presParOf" srcId="{0BE76DDE-607D-4199-8AE8-8C11651ACC1F}" destId="{2D7C13E9-A76A-46AA-BB8C-F6A0F49E7FFC}" srcOrd="1" destOrd="0" presId="urn:microsoft.com/office/officeart/2005/8/layout/matrix1"/>
    <dgm:cxn modelId="{AFE7A400-16A5-4E18-AA71-063ACBAD7842}" type="presParOf" srcId="{0BE76DDE-607D-4199-8AE8-8C11651ACC1F}" destId="{CD106ACC-5E83-444A-B1DE-41145A2690A9}" srcOrd="2" destOrd="0" presId="urn:microsoft.com/office/officeart/2005/8/layout/matrix1"/>
    <dgm:cxn modelId="{5DAAA726-9BE0-46BC-A99E-9D3784E56180}" type="presParOf" srcId="{0BE76DDE-607D-4199-8AE8-8C11651ACC1F}" destId="{AC2ACA74-87C9-4E8B-9B48-7A6A9E95464B}" srcOrd="3" destOrd="0" presId="urn:microsoft.com/office/officeart/2005/8/layout/matrix1"/>
    <dgm:cxn modelId="{1877E484-5A0C-42E8-AC61-BFD665C921CF}" type="presParOf" srcId="{0BE76DDE-607D-4199-8AE8-8C11651ACC1F}" destId="{BA495DB4-CF12-484E-A88A-735724B620B2}" srcOrd="4" destOrd="0" presId="urn:microsoft.com/office/officeart/2005/8/layout/matrix1"/>
    <dgm:cxn modelId="{5161F454-5143-4FEA-ADD7-87A05737F58A}" type="presParOf" srcId="{0BE76DDE-607D-4199-8AE8-8C11651ACC1F}" destId="{DFBBA773-B196-4B45-AF11-72CD4852E6CB}" srcOrd="5" destOrd="0" presId="urn:microsoft.com/office/officeart/2005/8/layout/matrix1"/>
    <dgm:cxn modelId="{F1B30DD1-73EF-44E6-A5B2-8476DAEA042E}" type="presParOf" srcId="{0BE76DDE-607D-4199-8AE8-8C11651ACC1F}" destId="{E7B6E760-31C5-4B4C-99CD-71A499AB159D}" srcOrd="6" destOrd="0" presId="urn:microsoft.com/office/officeart/2005/8/layout/matrix1"/>
    <dgm:cxn modelId="{9D3E8BA2-C97D-4ECA-8CC7-2B3CEF28548C}" type="presParOf" srcId="{0BE76DDE-607D-4199-8AE8-8C11651ACC1F}" destId="{A9F1B2A0-4236-4B95-AC31-5B49328E9449}" srcOrd="7" destOrd="0" presId="urn:microsoft.com/office/officeart/2005/8/layout/matrix1"/>
    <dgm:cxn modelId="{9E1CA7DA-16E5-4B56-AB5D-E1E6FC05BC89}" type="presParOf" srcId="{FACA8883-899E-4E17-A573-B4747722E868}" destId="{09E53A22-DD57-4407-8D28-BFEA0C04C3F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AEBAD-D012-4423-AD3B-EF9DE6DF64FD}">
      <dsp:nvSpPr>
        <dsp:cNvPr id="0" name=""/>
        <dsp:cNvSpPr/>
      </dsp:nvSpPr>
      <dsp:spPr>
        <a:xfrm rot="16200000">
          <a:off x="1511300" y="-1511300"/>
          <a:ext cx="711200" cy="3733800"/>
        </a:xfrm>
        <a:prstGeom prst="round1Rect">
          <a:avLst/>
        </a:prstGeom>
        <a:solidFill>
          <a:srgbClr val="D45D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  <a:latin typeface="Arial"/>
              <a:ea typeface="Arial Unicode MS"/>
              <a:cs typeface="Arial Unicode MS"/>
            </a:rPr>
            <a:t>Quick Defect Detection</a:t>
          </a:r>
          <a:endParaRPr lang="en-US" sz="1700" kern="1200" dirty="0">
            <a:solidFill>
              <a:srgbClr val="FFFFFF"/>
            </a:solidFill>
            <a:latin typeface="Arial"/>
            <a:ea typeface="Arial Unicode MS"/>
            <a:cs typeface="Arial Unicode MS"/>
          </a:endParaRPr>
        </a:p>
      </dsp:txBody>
      <dsp:txXfrm rot="5400000">
        <a:off x="0" y="0"/>
        <a:ext cx="3733800" cy="533400"/>
      </dsp:txXfrm>
    </dsp:sp>
    <dsp:sp modelId="{CD106ACC-5E83-444A-B1DE-41145A2690A9}">
      <dsp:nvSpPr>
        <dsp:cNvPr id="0" name=""/>
        <dsp:cNvSpPr/>
      </dsp:nvSpPr>
      <dsp:spPr>
        <a:xfrm>
          <a:off x="3733800" y="0"/>
          <a:ext cx="3733800" cy="711200"/>
        </a:xfrm>
        <a:prstGeom prst="round1Rect">
          <a:avLst/>
        </a:prstGeom>
        <a:solidFill>
          <a:srgbClr val="D45D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  <a:latin typeface="Arial"/>
              <a:ea typeface="Arial Unicode MS"/>
              <a:cs typeface="Arial Unicode MS"/>
            </a:rPr>
            <a:t>Functional Software availability</a:t>
          </a:r>
          <a:endParaRPr lang="en-US" sz="1700" kern="1200" dirty="0">
            <a:solidFill>
              <a:srgbClr val="FFFFFF"/>
            </a:solidFill>
            <a:latin typeface="Arial"/>
            <a:ea typeface="Arial Unicode MS"/>
            <a:cs typeface="Arial Unicode MS"/>
          </a:endParaRPr>
        </a:p>
      </dsp:txBody>
      <dsp:txXfrm>
        <a:off x="3733800" y="0"/>
        <a:ext cx="3733800" cy="533400"/>
      </dsp:txXfrm>
    </dsp:sp>
    <dsp:sp modelId="{BA495DB4-CF12-484E-A88A-735724B620B2}">
      <dsp:nvSpPr>
        <dsp:cNvPr id="0" name=""/>
        <dsp:cNvSpPr/>
      </dsp:nvSpPr>
      <dsp:spPr>
        <a:xfrm rot="10800000">
          <a:off x="0" y="711200"/>
          <a:ext cx="3733800" cy="711200"/>
        </a:xfrm>
        <a:prstGeom prst="round1Rect">
          <a:avLst/>
        </a:prstGeom>
        <a:solidFill>
          <a:srgbClr val="D45D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  <a:latin typeface="Arial"/>
              <a:ea typeface="Arial Unicode MS"/>
              <a:cs typeface="Arial Unicode MS"/>
            </a:rPr>
            <a:t>Risks are Reduced</a:t>
          </a:r>
          <a:endParaRPr lang="en-US" sz="1700" kern="1200" dirty="0">
            <a:solidFill>
              <a:srgbClr val="FFFFFF"/>
            </a:solidFill>
            <a:latin typeface="Arial"/>
            <a:ea typeface="Arial Unicode MS"/>
            <a:cs typeface="Arial Unicode MS"/>
          </a:endParaRPr>
        </a:p>
      </dsp:txBody>
      <dsp:txXfrm rot="10800000">
        <a:off x="0" y="889000"/>
        <a:ext cx="3733800" cy="533400"/>
      </dsp:txXfrm>
    </dsp:sp>
    <dsp:sp modelId="{E7B6E760-31C5-4B4C-99CD-71A499AB159D}">
      <dsp:nvSpPr>
        <dsp:cNvPr id="0" name=""/>
        <dsp:cNvSpPr/>
      </dsp:nvSpPr>
      <dsp:spPr>
        <a:xfrm rot="5400000">
          <a:off x="5245100" y="-800099"/>
          <a:ext cx="711200" cy="3733800"/>
        </a:xfrm>
        <a:prstGeom prst="round1Rect">
          <a:avLst/>
        </a:prstGeom>
        <a:solidFill>
          <a:srgbClr val="D45D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  <a:latin typeface="Arial"/>
              <a:ea typeface="Arial Unicode MS"/>
              <a:cs typeface="Arial Unicode MS"/>
            </a:rPr>
            <a:t>Better Project Visibility</a:t>
          </a:r>
          <a:endParaRPr lang="en-US" sz="1700" kern="1200" dirty="0">
            <a:solidFill>
              <a:srgbClr val="FFFFFF"/>
            </a:solidFill>
            <a:latin typeface="Arial"/>
            <a:ea typeface="Arial Unicode MS"/>
            <a:cs typeface="Arial Unicode MS"/>
          </a:endParaRPr>
        </a:p>
      </dsp:txBody>
      <dsp:txXfrm rot="-5400000">
        <a:off x="3733800" y="889000"/>
        <a:ext cx="3733800" cy="533400"/>
      </dsp:txXfrm>
    </dsp:sp>
    <dsp:sp modelId="{09E53A22-DD57-4407-8D28-BFEA0C04C3F3}">
      <dsp:nvSpPr>
        <dsp:cNvPr id="0" name=""/>
        <dsp:cNvSpPr/>
      </dsp:nvSpPr>
      <dsp:spPr>
        <a:xfrm>
          <a:off x="2378430" y="474548"/>
          <a:ext cx="2710738" cy="473303"/>
        </a:xfrm>
        <a:prstGeom prst="roundRect">
          <a:avLst/>
        </a:prstGeom>
        <a:solidFill>
          <a:srgbClr val="FFFF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63666A"/>
              </a:solidFill>
              <a:latin typeface="Arial"/>
              <a:ea typeface="Arial Unicode MS"/>
              <a:cs typeface="Arial Unicode MS"/>
            </a:rPr>
            <a:t>Why Continuous Testing</a:t>
          </a:r>
          <a:endParaRPr lang="en-US" sz="1700" b="1" kern="1200" dirty="0">
            <a:solidFill>
              <a:srgbClr val="63666A"/>
            </a:solidFill>
            <a:latin typeface="Arial"/>
            <a:ea typeface="Arial Unicode MS"/>
            <a:cs typeface="Arial Unicode MS"/>
          </a:endParaRPr>
        </a:p>
      </dsp:txBody>
      <dsp:txXfrm>
        <a:off x="2401535" y="497653"/>
        <a:ext cx="2664528" cy="427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B155F-B0EF-42DF-93E4-2549910EB24F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1723-6425-49B1-8788-FD6E28C9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1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1723-6425-49B1-8788-FD6E28C9E8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0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png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0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5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799700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5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90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39" y="1354138"/>
            <a:ext cx="4060825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98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9038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7" y="1354138"/>
            <a:ext cx="4059237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6909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1423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4138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38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2121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5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799700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6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4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803475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39" y="1781174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75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7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754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0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6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4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803475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39" y="1781174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6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1" y="1781174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1857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1" y="914400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781174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3" y="1781174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496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069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7" y="914400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1365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3182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263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63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4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7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5826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1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1"/>
            <a:ext cx="8015792" cy="1088988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03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89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6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7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4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54138"/>
            <a:ext cx="8574087" cy="43608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8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sz="1000" smtClean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885328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D45D00"/>
              </a:buClr>
              <a:defRPr/>
            </a:pPr>
            <a:fld id="{0AA365E1-B309-4A93-B794-C82A251BAA2A}" type="slidenum">
              <a:rPr lang="en-US">
                <a:solidFill>
                  <a:srgbClr val="63666A"/>
                </a:solidFill>
              </a:rPr>
              <a:pPr>
                <a:buClr>
                  <a:srgbClr val="D45D00"/>
                </a:buCl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44840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D45D00"/>
              </a:buClr>
              <a:defRPr/>
            </a:pPr>
            <a:fld id="{5FF4E572-A9FD-46A0-85F2-4AD69ACAD780}" type="slidenum">
              <a:rPr lang="en-US">
                <a:solidFill>
                  <a:srgbClr val="63666A"/>
                </a:solidFill>
              </a:rPr>
              <a:pPr>
                <a:buClr>
                  <a:srgbClr val="D45D00"/>
                </a:buCl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65985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D45D00"/>
              </a:buClr>
              <a:defRPr/>
            </a:pPr>
            <a:fld id="{1BB02B49-F360-4D75-B4A1-DC291CDA7B4F}" type="slidenum">
              <a:rPr lang="en-US">
                <a:solidFill>
                  <a:srgbClr val="63666A"/>
                </a:solidFill>
              </a:rPr>
              <a:pPr>
                <a:buClr>
                  <a:srgbClr val="D45D00"/>
                </a:buCl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10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0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3847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D45D00"/>
              </a:buClr>
              <a:defRPr/>
            </a:pPr>
            <a:fld id="{A8FECDA0-23C0-4B3A-B025-5E8C03590FFD}" type="slidenum">
              <a:rPr lang="en-US">
                <a:solidFill>
                  <a:srgbClr val="63666A"/>
                </a:solidFill>
              </a:rPr>
              <a:pPr>
                <a:buClr>
                  <a:srgbClr val="D45D00"/>
                </a:buCl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48724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D45D00"/>
              </a:buClr>
              <a:defRPr/>
            </a:pPr>
            <a:fld id="{2860A3E5-4C93-478F-80E0-813866820614}" type="slidenum">
              <a:rPr lang="en-US">
                <a:solidFill>
                  <a:srgbClr val="63666A"/>
                </a:solidFill>
              </a:rPr>
              <a:pPr>
                <a:buClr>
                  <a:srgbClr val="D45D00"/>
                </a:buCl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61760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D45D00"/>
              </a:buClr>
              <a:defRPr/>
            </a:pPr>
            <a:fld id="{EA2C19DD-0732-424B-86F5-AC10E8FF8837}" type="slidenum">
              <a:rPr lang="en-US">
                <a:solidFill>
                  <a:srgbClr val="63666A"/>
                </a:solidFill>
              </a:rPr>
              <a:pPr>
                <a:buClr>
                  <a:srgbClr val="D45D00"/>
                </a:buCl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82163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D45D00"/>
              </a:buClr>
              <a:defRPr/>
            </a:pPr>
            <a:fld id="{CD6230DA-B61A-4B7E-9478-6CCE55D7021F}" type="slidenum">
              <a:rPr lang="en-US">
                <a:solidFill>
                  <a:srgbClr val="63666A"/>
                </a:solidFill>
              </a:rPr>
              <a:pPr>
                <a:buClr>
                  <a:srgbClr val="D45D00"/>
                </a:buCl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96567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D45D00"/>
              </a:buClr>
              <a:defRPr/>
            </a:pPr>
            <a:fld id="{44A0185A-5D4D-4E9D-B452-E36F6691CDFD}" type="slidenum">
              <a:rPr lang="en-US">
                <a:solidFill>
                  <a:srgbClr val="63666A"/>
                </a:solidFill>
              </a:rPr>
              <a:pPr>
                <a:buClr>
                  <a:srgbClr val="D45D00"/>
                </a:buCl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96706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D45D00"/>
              </a:buClr>
              <a:defRPr/>
            </a:pPr>
            <a:fld id="{84C3800D-A37C-41F2-BA2B-C265014F29B5}" type="slidenum">
              <a:rPr lang="en-US">
                <a:solidFill>
                  <a:srgbClr val="63666A"/>
                </a:solidFill>
              </a:rPr>
              <a:pPr>
                <a:buClr>
                  <a:srgbClr val="D45D00"/>
                </a:buCl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71319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D45D00"/>
              </a:buClr>
              <a:defRPr/>
            </a:pPr>
            <a:fld id="{B3A36793-9C57-41FA-B603-9E1EF109FFC0}" type="slidenum">
              <a:rPr lang="en-US">
                <a:solidFill>
                  <a:srgbClr val="63666A"/>
                </a:solidFill>
              </a:rPr>
              <a:pPr>
                <a:buClr>
                  <a:srgbClr val="D45D00"/>
                </a:buCl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886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1" y="1781174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96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1" y="914400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781174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3" y="1781174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8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8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7" y="914400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03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30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6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2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26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1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1"/>
            <a:ext cx="8015792" cy="1088988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8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89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4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54138"/>
            <a:ext cx="8574087" cy="43608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31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36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4888" y="5527675"/>
            <a:ext cx="7680325" cy="342900"/>
          </a:xfrm>
        </p:spPr>
        <p:txBody>
          <a:bodyPr/>
          <a:lstStyle>
            <a:lvl1pPr>
              <a:spcAft>
                <a:spcPct val="20000"/>
              </a:spcAft>
              <a:defRPr sz="20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4888" y="5930900"/>
            <a:ext cx="7680325" cy="547688"/>
          </a:xfrm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089354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61900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7913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61900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249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438"/>
            <a:ext cx="4037013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60438"/>
            <a:ext cx="4038600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61900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4523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61900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7182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61900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3420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61900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7353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61900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6382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61900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2689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61900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591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2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6018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6018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61900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6678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63666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63666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5396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9388" y="-1422400"/>
            <a:ext cx="155575" cy="246062"/>
          </a:xfrm>
          <a:prstGeom prst="rect">
            <a:avLst/>
          </a:prstGeom>
          <a:noFill/>
        </p:spPr>
        <p:txBody>
          <a:bodyPr wrap="none" lIns="76728" tIns="38366" rIns="76728" bIns="38366">
            <a:spAutoFit/>
          </a:bodyPr>
          <a:lstStyle/>
          <a:p>
            <a:pPr>
              <a:buClr>
                <a:srgbClr val="D45D00"/>
              </a:buClr>
              <a:buFontTx/>
              <a:buChar char="•"/>
              <a:defRPr/>
            </a:pPr>
            <a:endParaRPr lang="en-US" sz="11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Straight Connector 7"/>
          <p:cNvCxnSpPr>
            <a:cxnSpLocks noChangeShapeType="1"/>
          </p:cNvCxnSpPr>
          <p:nvPr/>
        </p:nvCxnSpPr>
        <p:spPr bwMode="auto">
          <a:xfrm>
            <a:off x="455613" y="914400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11"/>
          <p:cNvCxnSpPr>
            <a:cxnSpLocks noChangeShapeType="1"/>
          </p:cNvCxnSpPr>
          <p:nvPr/>
        </p:nvCxnSpPr>
        <p:spPr bwMode="auto">
          <a:xfrm>
            <a:off x="2987675" y="6435725"/>
            <a:ext cx="56959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2947988" y="6530975"/>
            <a:ext cx="5359400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buClr>
                <a:srgbClr val="D45D00"/>
              </a:buClr>
              <a:buFontTx/>
              <a:buChar char="•"/>
              <a:defRPr/>
            </a:pPr>
            <a:r>
              <a:rPr lang="en-US" sz="600" dirty="0" smtClean="0">
                <a:solidFill>
                  <a:srgbClr val="003C71"/>
                </a:solidFill>
              </a:rPr>
              <a:t>© 2012 UnitedHealth Group Any use, copying or distribution without written permission from UnitedHealth Group is prohibited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408738"/>
            <a:ext cx="219075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471"/>
            <a:ext cx="8229600" cy="543708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4351689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55013" y="6529388"/>
            <a:ext cx="333375" cy="122237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7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577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60438"/>
            <a:ext cx="4037013" cy="521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60438"/>
            <a:ext cx="4038600" cy="5210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78750" y="6580188"/>
            <a:ext cx="304800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5254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34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buClr>
                <a:srgbClr val="D45D00"/>
              </a:buClr>
            </a:pPr>
            <a:endParaRPr lang="en-US" sz="1000" dirty="0">
              <a:solidFill>
                <a:srgbClr val="63666A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59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F9424-EDC4-4DA4-9064-9BC1CF36BA8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9891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689CE-E300-461E-9244-240D4599CC6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195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8FE84-D9E0-4E6C-8B10-2873C4D106A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8267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438E0-C046-42D8-BF77-D760A01E0AB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4341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39" y="1354138"/>
            <a:ext cx="4060825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657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C141-5F6F-4763-A1F1-09D6B3DF1E1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4195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FDCAD-4312-41C3-BC4A-FF1E460550B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2067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97D26-0C36-4460-BA22-2BF24913E0B2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4707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D39F8-47A0-4C8D-B024-5ECA2F2FEF8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348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C8D72-41B4-4CDA-82FD-CC724219CE0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0631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2592DC-8B91-4464-87E4-54F881B8F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37858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buClr>
                <a:srgbClr val="D45D00"/>
              </a:buClr>
            </a:pPr>
            <a:endParaRPr lang="en-US" sz="1000" dirty="0">
              <a:solidFill>
                <a:srgbClr val="63666A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423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F9424-EDC4-4DA4-9064-9BC1CF36BA8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0490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689CE-E300-461E-9244-240D4599CC6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0348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8FE84-D9E0-4E6C-8B10-2873C4D106A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551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2058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438E0-C046-42D8-BF77-D760A01E0AB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7940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C141-5F6F-4763-A1F1-09D6B3DF1E1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98242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FDCAD-4312-41C3-BC4A-FF1E460550B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163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97D26-0C36-4460-BA22-2BF24913E0B2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06882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D39F8-47A0-4C8D-B024-5ECA2F2FEF8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776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C8D72-41B4-4CDA-82FD-CC724219CE0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44412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2592DC-8B91-4464-87E4-54F881B8F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93729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2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91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7" y="1354138"/>
            <a:ext cx="4059237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9423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3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39" y="1354138"/>
            <a:ext cx="4060825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54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136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7" y="1354138"/>
            <a:ext cx="4059237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547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6794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4138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38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736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5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799700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2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4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803475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39" y="1781174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75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7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6402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0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7347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1" y="1781174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798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1" y="914400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781174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3" y="1781174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07332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3988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7" y="914400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269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77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8842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1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06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4138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38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2047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1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9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1"/>
            <a:ext cx="8015792" cy="1088988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73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89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3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98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4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54138"/>
            <a:ext cx="8574087" cy="43608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16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67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7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1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3" y="5926677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26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3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1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26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98.xml"/><Relationship Id="rId21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5" Type="http://schemas.openxmlformats.org/officeDocument/2006/relationships/slideLayout" Target="../slideLayouts/slideLayout120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slideLayout" Target="../slideLayouts/slideLayout115.xml"/><Relationship Id="rId29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24" Type="http://schemas.openxmlformats.org/officeDocument/2006/relationships/slideLayout" Target="../slideLayouts/slideLayout119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23" Type="http://schemas.openxmlformats.org/officeDocument/2006/relationships/slideLayout" Target="../slideLayouts/slideLayout118.xml"/><Relationship Id="rId28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14.xml"/><Relationship Id="rId31" Type="http://schemas.openxmlformats.org/officeDocument/2006/relationships/theme" Target="../theme/theme6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slideLayout" Target="../slideLayouts/slideLayout117.xml"/><Relationship Id="rId27" Type="http://schemas.openxmlformats.org/officeDocument/2006/relationships/slideLayout" Target="../slideLayouts/slideLayout122.xml"/><Relationship Id="rId30" Type="http://schemas.openxmlformats.org/officeDocument/2006/relationships/slideLayout" Target="../slideLayouts/slideLayout12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7" y="304801"/>
            <a:ext cx="8396863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7" y="1354138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2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6262622"/>
            <a:ext cx="1086243" cy="34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2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60438"/>
            <a:ext cx="8228013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spcAft>
                <a:spcPct val="35000"/>
              </a:spcAft>
              <a:buClr>
                <a:srgbClr val="D45D00"/>
              </a:buClr>
              <a:buFontTx/>
              <a:buChar char="•"/>
            </a:pPr>
            <a:endParaRPr lang="en-US" sz="2000" dirty="0">
              <a:solidFill>
                <a:srgbClr val="63666A"/>
              </a:solidFill>
            </a:endParaRPr>
          </a:p>
        </p:txBody>
      </p:sp>
      <p:pic>
        <p:nvPicPr>
          <p:cNvPr id="1031" name="Picture 16" descr="Optum_RGB_PPT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78563"/>
            <a:ext cx="118903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2" descr="Optum_ColorBand-02"/>
          <p:cNvPicPr preferRelativeResize="0"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1484313" y="6475413"/>
            <a:ext cx="72009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1" name="Picture 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fld id="{8443ED6D-FDB8-46B8-A4F7-1EBE28FE853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0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68275" indent="-16827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7013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7145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39825" indent="-230188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420813" indent="-166688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878013" indent="-166688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66688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792413" indent="-166688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249613" indent="-166688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2592DC-8B91-4464-87E4-54F881B8F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63666A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145958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2592DC-8B91-4464-87E4-54F881B8FF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63666A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477000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78140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7" y="304801"/>
            <a:ext cx="8396863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7" y="1354138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2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6262622"/>
            <a:ext cx="1086243" cy="34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5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6" r:id="rId23"/>
    <p:sldLayoutId id="2147483757" r:id="rId24"/>
    <p:sldLayoutId id="2147483758" r:id="rId25"/>
    <p:sldLayoutId id="2147483759" r:id="rId26"/>
    <p:sldLayoutId id="2147483760" r:id="rId27"/>
    <p:sldLayoutId id="2147483761" r:id="rId28"/>
    <p:sldLayoutId id="2147483762" r:id="rId2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7" y="304801"/>
            <a:ext cx="8396863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7" y="1354138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2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6262622"/>
            <a:ext cx="1086243" cy="34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3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2" r:id="rId29"/>
    <p:sldLayoutId id="2147483793" r:id="rId3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B6CE1C0-8361-4D45-9A63-A00E50BBDF85}" type="slidenum">
              <a:rPr lang="en-US">
                <a:solidFill>
                  <a:srgbClr val="63666A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FFFFFF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9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.xml"/><Relationship Id="rId2" Type="http://schemas.openxmlformats.org/officeDocument/2006/relationships/hyperlink" Target="https://en.wikipedia.org/wiki/Test_automation" TargetMode="External"/><Relationship Id="rId1" Type="http://schemas.openxmlformats.org/officeDocument/2006/relationships/slideLayout" Target="../slideLayouts/slideLayout10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ftware_engineering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hyperlink" Target="https://aws.amazon.com/devops/continuous-integration/" TargetMode="External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jpeg"/><Relationship Id="rId18" Type="http://schemas.openxmlformats.org/officeDocument/2006/relationships/image" Target="../media/image45.png"/><Relationship Id="rId3" Type="http://schemas.openxmlformats.org/officeDocument/2006/relationships/image" Target="../media/image32.png"/><Relationship Id="rId21" Type="http://schemas.openxmlformats.org/officeDocument/2006/relationships/image" Target="../media/image48.jpe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google.com/url?sa=i&amp;rct=j&amp;q=&amp;esrc=s&amp;source=images&amp;cd=&amp;cad=rja&amp;uact=8&amp;ved=0ahUKEwiPguD8pebNAhUFOyYKHZvxACgQjRwIBw&amp;url=https://wiki.jenkins-ci.org/display/JENKINS/Logo&amp;bvm=bv.126130881,d.eWE&amp;psig=AFQjCNE0u8QmaoJ91hOTDTk42j9ud1cFDg&amp;ust=1468150762181248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3.png"/><Relationship Id="rId9" Type="http://schemas.microsoft.com/office/2007/relationships/hdphoto" Target="../media/hdphoto1.wdp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2057400"/>
            <a:ext cx="4664752" cy="1794661"/>
          </a:xfrm>
        </p:spPr>
        <p:txBody>
          <a:bodyPr/>
          <a:lstStyle/>
          <a:p>
            <a:r>
              <a:rPr lang="en-US" dirty="0" smtClean="0"/>
              <a:t>CI/CD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580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30, 60, 90 Day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10</a:t>
            </a:fld>
            <a:endParaRPr lang="en-US" dirty="0">
              <a:solidFill>
                <a:srgbClr val="55565A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03030"/>
              </p:ext>
            </p:extLst>
          </p:nvPr>
        </p:nvGraphicFramePr>
        <p:xfrm>
          <a:off x="152400" y="914400"/>
          <a:ext cx="8839201" cy="575929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441960"/>
                <a:gridCol w="2933008"/>
                <a:gridCol w="3053542"/>
                <a:gridCol w="2410691"/>
              </a:tblGrid>
              <a:tr h="263677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</a:tr>
              <a:tr h="2327123">
                <a:tc>
                  <a:txBody>
                    <a:bodyPr/>
                    <a:lstStyle/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50" charset="-128"/>
                        <a:cs typeface="Arial Unicode M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Agreement</a:t>
                      </a:r>
                      <a:r>
                        <a:rPr lang="en-US" sz="1000" b="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 with Stake holders</a:t>
                      </a:r>
                    </a:p>
                    <a:p>
                      <a:pPr marL="171450" indent="-171450" algn="l" defTabSz="914400" rtl="0" eaLnBrk="1" latinLnBrk="0" hangingPunct="1">
                        <a:buClr>
                          <a:schemeClr val="tx2"/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Identify the SPOC</a:t>
                      </a:r>
                    </a:p>
                    <a:p>
                      <a:pPr marL="171450" indent="-171450" algn="l" defTabSz="914400" rtl="0" eaLnBrk="1" latinLnBrk="0" hangingPunct="1">
                        <a:buClr>
                          <a:schemeClr val="tx2"/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Analysis: Applicat</a:t>
                      </a:r>
                      <a:r>
                        <a:rPr lang="en-US" sz="1000" b="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ion supports CI/CD or not and its limitations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Identify the CI tool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Identify the Unit test automation tool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Identify Code coverage and Code scanning tools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Font typeface="Wingdings" pitchFamily="2" charset="2"/>
                        <a:buChar char="q"/>
                      </a:pPr>
                      <a:r>
                        <a:rPr lang="en-US" sz="1000" b="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Gap Analysis</a:t>
                      </a:r>
                    </a:p>
                    <a:p>
                      <a:pPr marL="628650" lvl="1" indent="-171450">
                        <a:buClr>
                          <a:schemeClr val="tx2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 Code management process</a:t>
                      </a:r>
                    </a:p>
                    <a:p>
                      <a:pPr marL="628650" lvl="1" indent="-171450">
                        <a:buClr>
                          <a:schemeClr val="tx2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Code merge process</a:t>
                      </a:r>
                    </a:p>
                    <a:p>
                      <a:pPr marL="628650" lvl="1" indent="-171450">
                        <a:buClr>
                          <a:schemeClr val="tx2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Build process</a:t>
                      </a:r>
                    </a:p>
                    <a:p>
                      <a:pPr marL="628650" lvl="1" indent="-171450">
                        <a:buClr>
                          <a:schemeClr val="tx2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Coverage % of Unit test cases</a:t>
                      </a:r>
                    </a:p>
                    <a:p>
                      <a:pPr marL="628650" lvl="1" indent="-171450">
                        <a:buClr>
                          <a:schemeClr val="tx2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Code coverage tools in place</a:t>
                      </a:r>
                    </a:p>
                    <a:p>
                      <a:pPr marL="628650" lvl="1" indent="-171450">
                        <a:buClr>
                          <a:schemeClr val="tx2"/>
                        </a:buClr>
                        <a:buFont typeface="Wingdings" pitchFamily="2" charset="2"/>
                        <a:buChar char="ü"/>
                      </a:pPr>
                      <a:r>
                        <a:rPr lang="en-US" sz="1000" b="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</a:rPr>
                        <a:t>Security Scan in place</a:t>
                      </a:r>
                    </a:p>
                    <a:p>
                      <a:pPr marL="628650" lvl="1" indent="-171450">
                        <a:buClr>
                          <a:schemeClr val="bg2">
                            <a:lumMod val="10000"/>
                          </a:schemeClr>
                        </a:buClr>
                        <a:buFont typeface="Wingdings" pitchFamily="2" charset="2"/>
                        <a:buChar char="ü"/>
                      </a:pPr>
                      <a:endParaRPr lang="en-US" sz="1000" b="0" baseline="0" dirty="0" smtClean="0">
                        <a:solidFill>
                          <a:srgbClr val="7030A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Implement the Code management process using standard tools like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git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5565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Automate 50% of the unit test cases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Configure Jobs in CI server and integrate the build process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Integrate code coverage process into CI server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Integrate Security scan process into CI server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Configure Publishing and Reporting in CI serer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5565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Wingdings" pitchFamily="2" charset="2"/>
                        <a:buChar char="§"/>
                      </a:pPr>
                      <a:endParaRPr lang="en-US" sz="900" b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C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Automate 100% of the unit test cases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Report the errors encountered in :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Code coverage process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Static code scan process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Unit test case execution process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5565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</a:tr>
              <a:tr h="1837750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Agreement with Stake holders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Identify the tools to automate the test cases which can plugged into CI tool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Gap Analysis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Coverage % of smoke test cases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Coverage % of  System/Integration Testing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Coverage % of Regression testing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Coverage % of Non-Functional/Performance testing   </a:t>
                      </a: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Automate 50% of the smoke test cases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Automate 50% of the system/integration test cases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Automate 50% of the Regression test cases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Automate 50% of the Non-Functional/Performance test cases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Integrate the automated test cases to the build process defined in the CI server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Configure Publishing and Reporting in CI serer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5565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C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Automate 100% of the smoke test cases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Automate 100% of the system/integration test cases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Automate 100% of the Regression test cases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Automate 100% of the Non-Functional/Performance test cases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Report the errors encountered while executing all the  test cases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</a:tr>
              <a:tr h="1280430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Identify the tools for CD</a:t>
                      </a: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 the app servers to the CD tools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Network configuration for the auto deployments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CI Job configuration to handle multiple releases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Integrate CD tools into CI server for the auto deployments</a:t>
                      </a: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C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Auto execution of the jobs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Auto deployment of </a:t>
                      </a: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the artifacts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5565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87722"/>
                        </a:buClr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565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Reports</a:t>
                      </a: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-628364" y="2333508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Continuous Integration(DEV)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-489705" y="4368212"/>
            <a:ext cx="1667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Continuous </a:t>
            </a:r>
            <a:r>
              <a:rPr lang="en-US" sz="1000" b="1" dirty="0" smtClean="0"/>
              <a:t>Testing(QA)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-368028" y="5923874"/>
            <a:ext cx="142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Continuous </a:t>
            </a:r>
            <a:r>
              <a:rPr lang="en-US" sz="1000" b="1" dirty="0" smtClean="0"/>
              <a:t>Deployment(DEV)</a:t>
            </a:r>
          </a:p>
        </p:txBody>
      </p:sp>
    </p:spTree>
    <p:extLst>
      <p:ext uri="{BB962C8B-B14F-4D97-AF65-F5344CB8AC3E}">
        <p14:creationId xmlns:p14="http://schemas.microsoft.com/office/powerpoint/2010/main" val="33699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11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241800" y="6618288"/>
            <a:ext cx="520700" cy="2540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D45D00"/>
              </a:buClr>
            </a:pPr>
            <a:fld id="{1F359A70-361E-4AA4-9C7E-BE5532B477F3}" type="slidenum">
              <a:rPr lang="en-US" smtClean="0">
                <a:solidFill>
                  <a:srgbClr val="63666A"/>
                </a:solidFill>
              </a:rPr>
              <a:pPr>
                <a:buClr>
                  <a:srgbClr val="D45D00"/>
                </a:buClr>
              </a:pPr>
              <a:t>2</a:t>
            </a:fld>
            <a:endParaRPr lang="en-US" dirty="0" smtClean="0">
              <a:solidFill>
                <a:srgbClr val="63666A"/>
              </a:solidFill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 bwMode="auto">
          <a:xfrm>
            <a:off x="455613" y="2032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j-lt"/>
                <a:ea typeface="Geneva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Arial Unicode M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Arial Unicode M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Arial Unicode M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Arial Unicode MS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D45D00"/>
              </a:buClr>
            </a:pPr>
            <a:r>
              <a:rPr lang="en-US" b="1" dirty="0" smtClean="0">
                <a:solidFill>
                  <a:srgbClr val="D45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</a:p>
        </p:txBody>
      </p:sp>
      <p:graphicFrame>
        <p:nvGraphicFramePr>
          <p:cNvPr id="14" name="Group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824535"/>
              </p:ext>
            </p:extLst>
          </p:nvPr>
        </p:nvGraphicFramePr>
        <p:xfrm>
          <a:off x="960574" y="1480063"/>
          <a:ext cx="7192825" cy="4270147"/>
        </p:xfrm>
        <a:graphic>
          <a:graphicData uri="http://schemas.openxmlformats.org/drawingml/2006/table">
            <a:tbl>
              <a:tblPr>
                <a:effectLst>
                  <a:outerShdw blurRad="571500" sx="102000" sy="102000" algn="ctr" rotWithShape="0">
                    <a:prstClr val="black">
                      <a:alpha val="20000"/>
                    </a:prstClr>
                  </a:outerShdw>
                </a:effectLst>
              </a:tblPr>
              <a:tblGrid>
                <a:gridCol w="7192825"/>
              </a:tblGrid>
              <a:tr h="632469"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CI/CD</a:t>
                      </a:r>
                    </a:p>
                  </a:txBody>
                  <a:tcPr marL="126774" marR="126774" marT="58717" marB="5871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2469"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CI/CD Overview</a:t>
                      </a:r>
                    </a:p>
                  </a:txBody>
                  <a:tcPr marL="126774" marR="126774" marT="58717" marB="5871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2469"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Integration</a:t>
                      </a:r>
                    </a:p>
                  </a:txBody>
                  <a:tcPr marL="126774" marR="126774" marT="58717" marB="5871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2469"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Continuous Testing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774" marR="126774" marT="58717" marB="5871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2469"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Continuous Delivery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774" marR="126774" marT="58717" marB="5871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3901"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 CI/CD cycle</a:t>
                      </a:r>
                      <a:endParaRPr lang="en-US" sz="1800" b="0" kern="1200" baseline="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774" marR="126774" marT="58717" marB="5871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3901">
                <a:tc>
                  <a:txBody>
                    <a:bodyPr/>
                    <a:lstStyle/>
                    <a:p>
                      <a:pPr marL="34290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30,60, 90 Day Plan</a:t>
                      </a:r>
                    </a:p>
                  </a:txBody>
                  <a:tcPr marL="126774" marR="126774" marT="58717" marB="5871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 txBox="1">
            <a:spLocks noGrp="1"/>
          </p:cNvSpPr>
          <p:nvPr/>
        </p:nvSpPr>
        <p:spPr bwMode="auto">
          <a:xfrm>
            <a:off x="8382000" y="6543675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algn="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  <a:buFontTx/>
              <a:buChar char="•"/>
            </a:pPr>
            <a:fld id="{E003AB75-C43E-4379-AC49-CE89B9FEB41A}" type="slidenum">
              <a:rPr lang="en-US" sz="800">
                <a:solidFill>
                  <a:srgbClr val="63666A"/>
                </a:solidFill>
              </a:rPr>
              <a:pPr algn="r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45D00"/>
                </a:buClr>
                <a:buFontTx/>
                <a:buChar char="•"/>
              </a:pPr>
              <a:t>2</a:t>
            </a:fld>
            <a:endParaRPr lang="en-US" sz="800" dirty="0">
              <a:solidFill>
                <a:srgbClr val="63666A"/>
              </a:solidFill>
            </a:endParaRPr>
          </a:p>
        </p:txBody>
      </p:sp>
      <p:sp>
        <p:nvSpPr>
          <p:cNvPr id="16" name="Right Triangle 15"/>
          <p:cNvSpPr>
            <a:spLocks noChangeAspect="1"/>
          </p:cNvSpPr>
          <p:nvPr/>
        </p:nvSpPr>
        <p:spPr bwMode="auto">
          <a:xfrm rot="13500000">
            <a:off x="1074649" y="1650774"/>
            <a:ext cx="182876" cy="182876"/>
          </a:xfrm>
          <a:prstGeom prst="rtTriangle">
            <a:avLst/>
          </a:prstGeom>
          <a:solidFill>
            <a:srgbClr val="F2A9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indent="-168275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FontTx/>
              <a:buChar char="•"/>
            </a:pPr>
            <a:endParaRPr lang="en-US" sz="2000" dirty="0" smtClean="0">
              <a:solidFill>
                <a:srgbClr val="63666A"/>
              </a:solidFill>
            </a:endParaRPr>
          </a:p>
        </p:txBody>
      </p:sp>
      <p:sp>
        <p:nvSpPr>
          <p:cNvPr id="23" name="Right Triangle 22"/>
          <p:cNvSpPr>
            <a:spLocks noChangeAspect="1"/>
          </p:cNvSpPr>
          <p:nvPr/>
        </p:nvSpPr>
        <p:spPr bwMode="auto">
          <a:xfrm rot="13500000">
            <a:off x="1074649" y="2293470"/>
            <a:ext cx="182876" cy="182876"/>
          </a:xfrm>
          <a:prstGeom prst="rtTriangle">
            <a:avLst/>
          </a:prstGeom>
          <a:solidFill>
            <a:srgbClr val="F2A9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indent="-168275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FontTx/>
              <a:buChar char="•"/>
            </a:pPr>
            <a:endParaRPr lang="en-US" sz="2000" dirty="0" smtClean="0">
              <a:solidFill>
                <a:srgbClr val="63666A"/>
              </a:solidFill>
            </a:endParaRPr>
          </a:p>
        </p:txBody>
      </p:sp>
      <p:sp>
        <p:nvSpPr>
          <p:cNvPr id="24" name="Right Triangle 23"/>
          <p:cNvSpPr>
            <a:spLocks noChangeAspect="1"/>
          </p:cNvSpPr>
          <p:nvPr/>
        </p:nvSpPr>
        <p:spPr bwMode="auto">
          <a:xfrm rot="13500000">
            <a:off x="1074649" y="2933475"/>
            <a:ext cx="182876" cy="182876"/>
          </a:xfrm>
          <a:prstGeom prst="rtTriangle">
            <a:avLst/>
          </a:prstGeom>
          <a:solidFill>
            <a:srgbClr val="F2A9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indent="-168275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FontTx/>
              <a:buChar char="•"/>
            </a:pPr>
            <a:endParaRPr lang="en-US" sz="2000" dirty="0" smtClean="0">
              <a:solidFill>
                <a:srgbClr val="63666A"/>
              </a:solidFill>
            </a:endParaRPr>
          </a:p>
        </p:txBody>
      </p:sp>
      <p:sp>
        <p:nvSpPr>
          <p:cNvPr id="25" name="Right Triangle 24"/>
          <p:cNvSpPr>
            <a:spLocks noChangeAspect="1"/>
          </p:cNvSpPr>
          <p:nvPr/>
        </p:nvSpPr>
        <p:spPr bwMode="auto">
          <a:xfrm rot="13500000">
            <a:off x="1074649" y="3589249"/>
            <a:ext cx="182876" cy="182876"/>
          </a:xfrm>
          <a:prstGeom prst="rtTriangle">
            <a:avLst/>
          </a:prstGeom>
          <a:solidFill>
            <a:srgbClr val="F2A9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indent="-168275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FontTx/>
              <a:buChar char="•"/>
            </a:pPr>
            <a:endParaRPr lang="en-US" sz="2000" dirty="0" smtClean="0">
              <a:solidFill>
                <a:srgbClr val="63666A"/>
              </a:solidFill>
            </a:endParaRPr>
          </a:p>
        </p:txBody>
      </p:sp>
      <p:sp>
        <p:nvSpPr>
          <p:cNvPr id="26" name="Right Triangle 25"/>
          <p:cNvSpPr>
            <a:spLocks noChangeAspect="1"/>
          </p:cNvSpPr>
          <p:nvPr/>
        </p:nvSpPr>
        <p:spPr bwMode="auto">
          <a:xfrm rot="13500000">
            <a:off x="1074649" y="4198849"/>
            <a:ext cx="182876" cy="182876"/>
          </a:xfrm>
          <a:prstGeom prst="rtTriangle">
            <a:avLst/>
          </a:prstGeom>
          <a:solidFill>
            <a:srgbClr val="F2A9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indent="-168275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FontTx/>
              <a:buChar char="•"/>
            </a:pPr>
            <a:endParaRPr lang="en-US" sz="2000" dirty="0" smtClean="0">
              <a:solidFill>
                <a:srgbClr val="63666A"/>
              </a:solidFill>
            </a:endParaRPr>
          </a:p>
        </p:txBody>
      </p:sp>
      <p:sp>
        <p:nvSpPr>
          <p:cNvPr id="11" name="Right Triangle 10"/>
          <p:cNvSpPr>
            <a:spLocks noChangeAspect="1"/>
          </p:cNvSpPr>
          <p:nvPr/>
        </p:nvSpPr>
        <p:spPr bwMode="auto">
          <a:xfrm rot="13500000">
            <a:off x="1074649" y="4808449"/>
            <a:ext cx="182876" cy="182876"/>
          </a:xfrm>
          <a:prstGeom prst="rtTriangle">
            <a:avLst/>
          </a:prstGeom>
          <a:solidFill>
            <a:srgbClr val="F2A9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indent="-168275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FontTx/>
              <a:buChar char="•"/>
            </a:pPr>
            <a:endParaRPr lang="en-US" sz="2000" dirty="0" smtClean="0">
              <a:solidFill>
                <a:srgbClr val="63666A"/>
              </a:solidFill>
            </a:endParaRPr>
          </a:p>
        </p:txBody>
      </p:sp>
      <p:sp>
        <p:nvSpPr>
          <p:cNvPr id="12" name="Right Triangle 11"/>
          <p:cNvSpPr>
            <a:spLocks noChangeAspect="1"/>
          </p:cNvSpPr>
          <p:nvPr/>
        </p:nvSpPr>
        <p:spPr bwMode="auto">
          <a:xfrm rot="13500000">
            <a:off x="1104675" y="5341849"/>
            <a:ext cx="182876" cy="182876"/>
          </a:xfrm>
          <a:prstGeom prst="rtTriangle">
            <a:avLst/>
          </a:prstGeom>
          <a:solidFill>
            <a:srgbClr val="F2A9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68275" indent="-168275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FontTx/>
              <a:buChar char="•"/>
            </a:pPr>
            <a:endParaRPr lang="en-US" sz="2000" dirty="0" smtClean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759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CI/CD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3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1963" y="1313411"/>
            <a:ext cx="15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ea typeface="Arial Unicode MS"/>
                <a:cs typeface="Arial Unicode MS"/>
              </a:rPr>
              <a:t>Return On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  <a:ea typeface="Arial Unicode MS"/>
                <a:cs typeface="Arial Unicode MS"/>
              </a:rPr>
              <a:t>Investment</a:t>
            </a:r>
            <a:endParaRPr lang="en-US" b="1" dirty="0">
              <a:solidFill>
                <a:srgbClr val="FFFFFF"/>
              </a:solidFill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5056" y="5149541"/>
            <a:ext cx="818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FFFF">
                    <a:lumMod val="50000"/>
                  </a:srgbClr>
                </a:solidFill>
                <a:ea typeface="Arial Unicode MS"/>
                <a:cs typeface="Arial Unicode MS"/>
              </a:rPr>
              <a:t>ROI</a:t>
            </a:r>
            <a:endParaRPr lang="en-US" sz="2200" b="1" dirty="0">
              <a:solidFill>
                <a:srgbClr val="FFFFFF">
                  <a:lumMod val="50000"/>
                </a:srgbClr>
              </a:solidFill>
              <a:ea typeface="Arial Unicode MS"/>
              <a:cs typeface="Arial Unicode MS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91000"/>
            <a:ext cx="1833871" cy="175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286546" y="3581400"/>
            <a:ext cx="8595360" cy="0"/>
          </a:xfrm>
          <a:prstGeom prst="line">
            <a:avLst/>
          </a:prstGeom>
          <a:noFill/>
          <a:ln w="25400" cap="rnd" cmpd="sng" algn="ctr">
            <a:solidFill>
              <a:srgbClr val="FFFFFF">
                <a:lumMod val="65000"/>
              </a:srgbClr>
            </a:solidFill>
            <a:prstDash val="sysDot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Calibri"/>
              <a:ea typeface="Arial Unicode MS"/>
              <a:cs typeface="Arial Unicode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400" y="3733801"/>
            <a:ext cx="5029201" cy="2613708"/>
            <a:chOff x="609600" y="1859230"/>
            <a:chExt cx="4759885" cy="2083645"/>
          </a:xfrm>
        </p:grpSpPr>
        <p:grpSp>
          <p:nvGrpSpPr>
            <p:cNvPr id="12" name="Group 11"/>
            <p:cNvGrpSpPr/>
            <p:nvPr/>
          </p:nvGrpSpPr>
          <p:grpSpPr>
            <a:xfrm>
              <a:off x="2496194" y="2433762"/>
              <a:ext cx="1080077" cy="1101979"/>
              <a:chOff x="3097816" y="2590800"/>
              <a:chExt cx="2879186" cy="288165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097816" y="2590800"/>
                <a:ext cx="2879186" cy="2881658"/>
                <a:chOff x="2061034" y="1983442"/>
                <a:chExt cx="3860833" cy="3864150"/>
              </a:xfrm>
            </p:grpSpPr>
            <p:sp>
              <p:nvSpPr>
                <p:cNvPr id="47" name="Pie 46"/>
                <p:cNvSpPr/>
                <p:nvPr/>
              </p:nvSpPr>
              <p:spPr bwMode="auto">
                <a:xfrm>
                  <a:off x="2061034" y="1983442"/>
                  <a:ext cx="3802738" cy="3802738"/>
                </a:xfrm>
                <a:prstGeom prst="pie">
                  <a:avLst>
                    <a:gd name="adj1" fmla="val 10750715"/>
                    <a:gd name="adj2" fmla="val 16200000"/>
                  </a:avLst>
                </a:prstGeom>
                <a:solidFill>
                  <a:srgbClr val="D45D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3666A"/>
                    </a:solidFill>
                    <a:effectLst/>
                    <a:uLnTx/>
                    <a:uFillTx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48" name="Pie 47"/>
                <p:cNvSpPr/>
                <p:nvPr/>
              </p:nvSpPr>
              <p:spPr bwMode="auto">
                <a:xfrm rot="5400000">
                  <a:off x="2119128" y="1983443"/>
                  <a:ext cx="3802737" cy="3802737"/>
                </a:xfrm>
                <a:prstGeom prst="pie">
                  <a:avLst>
                    <a:gd name="adj1" fmla="val 10750715"/>
                    <a:gd name="adj2" fmla="val 16200000"/>
                  </a:avLst>
                </a:prstGeom>
                <a:solidFill>
                  <a:srgbClr val="96172E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3666A"/>
                    </a:solidFill>
                    <a:effectLst/>
                    <a:uLnTx/>
                    <a:uFillTx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49" name="Pie 48"/>
                <p:cNvSpPr/>
                <p:nvPr/>
              </p:nvSpPr>
              <p:spPr bwMode="auto">
                <a:xfrm rot="10800000">
                  <a:off x="2119129" y="2044854"/>
                  <a:ext cx="3802738" cy="3802738"/>
                </a:xfrm>
                <a:prstGeom prst="pie">
                  <a:avLst>
                    <a:gd name="adj1" fmla="val 10750715"/>
                    <a:gd name="adj2" fmla="val 16200000"/>
                  </a:avLst>
                </a:prstGeom>
                <a:solidFill>
                  <a:srgbClr val="0D776E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3666A"/>
                    </a:solidFill>
                    <a:effectLst/>
                    <a:uLnTx/>
                    <a:uFillTx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50" name="Pie 49"/>
                <p:cNvSpPr/>
                <p:nvPr/>
              </p:nvSpPr>
              <p:spPr bwMode="auto">
                <a:xfrm rot="16200000">
                  <a:off x="2061034" y="2044854"/>
                  <a:ext cx="3802738" cy="3802738"/>
                </a:xfrm>
                <a:prstGeom prst="pie">
                  <a:avLst>
                    <a:gd name="adj1" fmla="val 10750715"/>
                    <a:gd name="adj2" fmla="val 16200000"/>
                  </a:avLst>
                </a:prstGeom>
                <a:solidFill>
                  <a:srgbClr val="8E93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3666A"/>
                    </a:solidFill>
                    <a:effectLst/>
                    <a:uLnTx/>
                    <a:uFillTx/>
                    <a:ea typeface="Arial Unicode MS" charset="0"/>
                    <a:cs typeface="Arial Unicode MS" charset="0"/>
                  </a:endParaRPr>
                </a:p>
              </p:txBody>
            </p:sp>
          </p:grpSp>
          <p:sp>
            <p:nvSpPr>
              <p:cNvPr id="46" name="Oval 45"/>
              <p:cNvSpPr/>
              <p:nvPr/>
            </p:nvSpPr>
            <p:spPr bwMode="auto">
              <a:xfrm>
                <a:off x="3577057" y="3071278"/>
                <a:ext cx="1920702" cy="1920702"/>
              </a:xfrm>
              <a:prstGeom prst="ellipse">
                <a:avLst/>
              </a:prstGeom>
              <a:gradFill flip="none" rotWithShape="1">
                <a:gsLst>
                  <a:gs pos="67000">
                    <a:srgbClr val="FFFFFF"/>
                  </a:gs>
                  <a:gs pos="0">
                    <a:srgbClr val="FFFFFF">
                      <a:lumMod val="95000"/>
                    </a:srgbClr>
                  </a:gs>
                </a:gsLst>
                <a:lin ang="162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 Unicode MS"/>
                  <a:cs typeface="Arial Unicode MS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814215" y="3124200"/>
              <a:ext cx="1526570" cy="254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ea typeface="Arial Unicode MS"/>
                  <a:cs typeface="Arial Unicode MS"/>
                </a:rPr>
                <a:t>Code Consolidation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149260" y="1981200"/>
              <a:ext cx="605426" cy="730862"/>
              <a:chOff x="2567346" y="1891406"/>
              <a:chExt cx="972093" cy="1151160"/>
            </a:xfrm>
          </p:grpSpPr>
          <p:cxnSp>
            <p:nvCxnSpPr>
              <p:cNvPr id="40" name="Elbow Connector 39"/>
              <p:cNvCxnSpPr/>
              <p:nvPr/>
            </p:nvCxnSpPr>
            <p:spPr bwMode="auto">
              <a:xfrm rot="10800000">
                <a:off x="2639553" y="2432966"/>
                <a:ext cx="899886" cy="609600"/>
              </a:xfrm>
              <a:prstGeom prst="bentConnector3">
                <a:avLst>
                  <a:gd name="adj1" fmla="val 50000"/>
                </a:avLst>
              </a:prstGeom>
              <a:gradFill rotWithShape="1">
                <a:gsLst>
                  <a:gs pos="0">
                    <a:srgbClr val="D45D00">
                      <a:gamma/>
                      <a:tint val="80000"/>
                      <a:invGamma/>
                    </a:srgbClr>
                  </a:gs>
                  <a:gs pos="100000">
                    <a:srgbClr val="D45D00"/>
                  </a:gs>
                </a:gsLst>
                <a:lin ang="5400000" scaled="1"/>
              </a:gradFill>
              <a:ln w="28575" cap="flat" cmpd="sng" algn="ctr">
                <a:solidFill>
                  <a:srgbClr val="D45D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1" name="Group 40"/>
              <p:cNvGrpSpPr/>
              <p:nvPr/>
            </p:nvGrpSpPr>
            <p:grpSpPr>
              <a:xfrm>
                <a:off x="2567346" y="1891406"/>
                <a:ext cx="121920" cy="1036320"/>
                <a:chOff x="2090420" y="1504950"/>
                <a:chExt cx="121920" cy="1036320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 rot="5400000">
                  <a:off x="1704975" y="2047875"/>
                  <a:ext cx="895350" cy="1588"/>
                </a:xfrm>
                <a:prstGeom prst="line">
                  <a:avLst/>
                </a:prstGeom>
                <a:gradFill rotWithShape="1">
                  <a:gsLst>
                    <a:gs pos="0">
                      <a:srgbClr val="D45D00">
                        <a:gamma/>
                        <a:tint val="80000"/>
                        <a:invGamma/>
                      </a:srgbClr>
                    </a:gs>
                    <a:gs pos="100000">
                      <a:srgbClr val="D45D00"/>
                    </a:gs>
                  </a:gsLst>
                  <a:lin ang="5400000" scaled="1"/>
                </a:gradFill>
                <a:ln w="19050" cap="flat" cmpd="sng" algn="ctr">
                  <a:solidFill>
                    <a:srgbClr val="D45D00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3" name="Oval 42"/>
                <p:cNvSpPr/>
                <p:nvPr/>
              </p:nvSpPr>
              <p:spPr bwMode="auto">
                <a:xfrm>
                  <a:off x="2090420" y="1504950"/>
                  <a:ext cx="121920" cy="121920"/>
                </a:xfrm>
                <a:prstGeom prst="ellipse">
                  <a:avLst/>
                </a:prstGeom>
                <a:solidFill>
                  <a:srgbClr val="D45D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 bwMode="auto">
                <a:xfrm>
                  <a:off x="2090420" y="2419350"/>
                  <a:ext cx="121920" cy="121920"/>
                </a:xfrm>
                <a:prstGeom prst="ellipse">
                  <a:avLst/>
                </a:prstGeom>
                <a:solidFill>
                  <a:srgbClr val="D45D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3393875" y="1981200"/>
              <a:ext cx="428703" cy="697460"/>
              <a:chOff x="5568853" y="1979091"/>
              <a:chExt cx="688340" cy="1098550"/>
            </a:xfrm>
          </p:grpSpPr>
          <p:cxnSp>
            <p:nvCxnSpPr>
              <p:cNvPr id="35" name="Elbow Connector 34"/>
              <p:cNvCxnSpPr/>
              <p:nvPr/>
            </p:nvCxnSpPr>
            <p:spPr bwMode="auto">
              <a:xfrm flipV="1">
                <a:off x="5568853" y="2506141"/>
                <a:ext cx="635000" cy="571500"/>
              </a:xfrm>
              <a:prstGeom prst="bentConnector3">
                <a:avLst>
                  <a:gd name="adj1" fmla="val 50000"/>
                </a:avLst>
              </a:prstGeom>
              <a:gradFill rotWithShape="1">
                <a:gsLst>
                  <a:gs pos="0">
                    <a:srgbClr val="D45D00">
                      <a:gamma/>
                      <a:tint val="80000"/>
                      <a:invGamma/>
                    </a:srgbClr>
                  </a:gs>
                  <a:gs pos="100000">
                    <a:srgbClr val="D45D00"/>
                  </a:gs>
                </a:gsLst>
                <a:lin ang="5400000" scaled="1"/>
              </a:gradFill>
              <a:ln w="28575" cap="flat" cmpd="sng" algn="ctr">
                <a:solidFill>
                  <a:srgbClr val="96172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6" name="Group 35"/>
              <p:cNvGrpSpPr/>
              <p:nvPr/>
            </p:nvGrpSpPr>
            <p:grpSpPr>
              <a:xfrm>
                <a:off x="6135273" y="1979091"/>
                <a:ext cx="121920" cy="1036320"/>
                <a:chOff x="2090420" y="1504950"/>
                <a:chExt cx="121920" cy="1036320"/>
              </a:xfrm>
              <a:solidFill>
                <a:srgbClr val="96172E"/>
              </a:solidFill>
            </p:grpSpPr>
            <p:cxnSp>
              <p:nvCxnSpPr>
                <p:cNvPr id="37" name="Straight Connector 36"/>
                <p:cNvCxnSpPr/>
                <p:nvPr/>
              </p:nvCxnSpPr>
              <p:spPr bwMode="auto">
                <a:xfrm rot="5400000">
                  <a:off x="1704975" y="2047875"/>
                  <a:ext cx="895350" cy="1588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96172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8" name="Oval 37"/>
                <p:cNvSpPr/>
                <p:nvPr/>
              </p:nvSpPr>
              <p:spPr bwMode="auto">
                <a:xfrm>
                  <a:off x="2090420" y="1504950"/>
                  <a:ext cx="121920" cy="12192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96172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2090420" y="2419350"/>
                  <a:ext cx="121920" cy="12192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96172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  <p:cxnSp>
          <p:nvCxnSpPr>
            <p:cNvPr id="16" name="Elbow Connector 15"/>
            <p:cNvCxnSpPr/>
            <p:nvPr/>
          </p:nvCxnSpPr>
          <p:spPr bwMode="auto">
            <a:xfrm rot="10800000" flipV="1">
              <a:off x="2234473" y="3211853"/>
              <a:ext cx="420341" cy="389912"/>
            </a:xfrm>
            <a:prstGeom prst="bentConnector3">
              <a:avLst>
                <a:gd name="adj1" fmla="val 50000"/>
              </a:avLst>
            </a:prstGeom>
            <a:gradFill rotWithShape="1">
              <a:gsLst>
                <a:gs pos="0">
                  <a:srgbClr val="D45D00">
                    <a:gamma/>
                    <a:tint val="80000"/>
                    <a:invGamma/>
                  </a:srgbClr>
                </a:gs>
                <a:gs pos="100000">
                  <a:srgbClr val="D45D00"/>
                </a:gs>
              </a:gsLst>
              <a:lin ang="5400000" scaled="1"/>
            </a:gradFill>
            <a:ln w="28575" cap="flat" cmpd="sng" algn="ctr">
              <a:solidFill>
                <a:srgbClr val="8E9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/>
            <p:cNvGrpSpPr/>
            <p:nvPr/>
          </p:nvGrpSpPr>
          <p:grpSpPr>
            <a:xfrm>
              <a:off x="2191760" y="3267355"/>
              <a:ext cx="75933" cy="575288"/>
              <a:chOff x="2090420" y="1504950"/>
              <a:chExt cx="121920" cy="1036320"/>
            </a:xfrm>
            <a:solidFill>
              <a:srgbClr val="8E9300"/>
            </a:solidFill>
          </p:grpSpPr>
          <p:cxnSp>
            <p:nvCxnSpPr>
              <p:cNvPr id="32" name="Straight Connector 31"/>
              <p:cNvCxnSpPr/>
              <p:nvPr/>
            </p:nvCxnSpPr>
            <p:spPr bwMode="auto">
              <a:xfrm rot="5400000">
                <a:off x="1704975" y="2047875"/>
                <a:ext cx="895350" cy="1588"/>
              </a:xfrm>
              <a:prstGeom prst="line">
                <a:avLst/>
              </a:prstGeom>
              <a:grpFill/>
              <a:ln w="19050" cap="flat" cmpd="sng" algn="ctr">
                <a:solidFill>
                  <a:srgbClr val="8E93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Oval 32"/>
              <p:cNvSpPr/>
              <p:nvPr/>
            </p:nvSpPr>
            <p:spPr bwMode="auto">
              <a:xfrm>
                <a:off x="2090420" y="1504950"/>
                <a:ext cx="121920" cy="12192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8E9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2090420" y="2419350"/>
                <a:ext cx="121920" cy="12192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8E9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Arial Unicode MS" charset="0"/>
                  <a:cs typeface="Arial Unicode MS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93875" y="3211853"/>
              <a:ext cx="449040" cy="695388"/>
              <a:chOff x="5807799" y="4634042"/>
              <a:chExt cx="720994" cy="1095286"/>
            </a:xfrm>
          </p:grpSpPr>
          <p:cxnSp>
            <p:nvCxnSpPr>
              <p:cNvPr id="27" name="Elbow Connector 26"/>
              <p:cNvCxnSpPr/>
              <p:nvPr/>
            </p:nvCxnSpPr>
            <p:spPr bwMode="auto">
              <a:xfrm rot="10800000">
                <a:off x="5807799" y="4634042"/>
                <a:ext cx="674913" cy="614140"/>
              </a:xfrm>
              <a:prstGeom prst="bentConnector3">
                <a:avLst>
                  <a:gd name="adj1" fmla="val 50000"/>
                </a:avLst>
              </a:prstGeom>
              <a:gradFill rotWithShape="1">
                <a:gsLst>
                  <a:gs pos="0">
                    <a:srgbClr val="D45D00">
                      <a:gamma/>
                      <a:tint val="80000"/>
                      <a:invGamma/>
                    </a:srgbClr>
                  </a:gs>
                  <a:gs pos="100000">
                    <a:srgbClr val="D45D00"/>
                  </a:gs>
                </a:gsLst>
                <a:lin ang="5400000" scaled="1"/>
              </a:gradFill>
              <a:ln w="28575" cap="flat" cmpd="sng" algn="ctr">
                <a:solidFill>
                  <a:srgbClr val="0D776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8" name="Group 27"/>
              <p:cNvGrpSpPr/>
              <p:nvPr/>
            </p:nvGrpSpPr>
            <p:grpSpPr>
              <a:xfrm>
                <a:off x="6406873" y="4693008"/>
                <a:ext cx="121920" cy="1036320"/>
                <a:chOff x="2090420" y="1504950"/>
                <a:chExt cx="121920" cy="1036320"/>
              </a:xfrm>
              <a:solidFill>
                <a:srgbClr val="0D776E"/>
              </a:solidFill>
            </p:grpSpPr>
            <p:cxnSp>
              <p:nvCxnSpPr>
                <p:cNvPr id="29" name="Straight Connector 28"/>
                <p:cNvCxnSpPr/>
                <p:nvPr/>
              </p:nvCxnSpPr>
              <p:spPr bwMode="auto">
                <a:xfrm rot="5400000">
                  <a:off x="1704975" y="2047875"/>
                  <a:ext cx="895350" cy="1588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rgbClr val="0D776E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" name="Oval 29"/>
                <p:cNvSpPr/>
                <p:nvPr/>
              </p:nvSpPr>
              <p:spPr bwMode="auto">
                <a:xfrm>
                  <a:off x="2090420" y="1504950"/>
                  <a:ext cx="121920" cy="12192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0D776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 bwMode="auto">
                <a:xfrm>
                  <a:off x="2090420" y="2419350"/>
                  <a:ext cx="121920" cy="12192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0D776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Arial Unicode MS" charset="0"/>
                    <a:cs typeface="Arial Unicode MS" charset="0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2640983" y="2850287"/>
              <a:ext cx="884046" cy="276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ea typeface="Arial Unicode MS"/>
                  <a:cs typeface="Arial Unicode MS"/>
                </a:rPr>
                <a:t>Benefits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42915" y="3688030"/>
              <a:ext cx="1526570" cy="254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ea typeface="Arial Unicode MS"/>
                  <a:cs typeface="Arial Unicode MS"/>
                </a:rPr>
                <a:t>Fast Build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000" y="1859230"/>
              <a:ext cx="1526570" cy="254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ea typeface="Arial Unicode MS"/>
                  <a:cs typeface="Arial Unicode MS"/>
                </a:rPr>
                <a:t>Automated Deployment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38700" y="2438400"/>
              <a:ext cx="1526570" cy="254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ea typeface="Arial Unicode MS"/>
                  <a:cs typeface="Arial Unicode MS"/>
                </a:rPr>
                <a:t>Self-Testing Build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4418" y="1859230"/>
              <a:ext cx="1526570" cy="236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ea typeface="Arial Unicode MS"/>
                  <a:cs typeface="Arial Unicode MS"/>
                </a:rPr>
                <a:t>Early bug Detection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" y="2438400"/>
              <a:ext cx="1526570" cy="232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ea typeface="Arial Unicode MS"/>
                  <a:cs typeface="Arial Unicode MS"/>
                </a:rPr>
                <a:t>Quality of delivery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4418" y="3108860"/>
              <a:ext cx="1526570" cy="414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ea typeface="Arial Unicode MS"/>
                  <a:cs typeface="Arial Unicode MS"/>
                </a:rPr>
                <a:t>Increase release cadence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600" y="3688030"/>
              <a:ext cx="1526570" cy="2323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666A"/>
                  </a:solidFill>
                  <a:effectLst/>
                  <a:uLnTx/>
                  <a:uFillTx/>
                  <a:ea typeface="Arial Unicode MS"/>
                  <a:cs typeface="Arial Unicode MS"/>
                </a:rPr>
                <a:t>Revision Control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553200" y="5823843"/>
            <a:ext cx="16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63666A"/>
                </a:solidFill>
                <a:ea typeface="Arial Unicode MS"/>
                <a:cs typeface="Arial Unicode MS"/>
              </a:rPr>
              <a:t>Return of Investment</a:t>
            </a:r>
            <a:endParaRPr lang="en-US" sz="1200" dirty="0">
              <a:solidFill>
                <a:srgbClr val="63666A"/>
              </a:solidFill>
              <a:ea typeface="Arial Unicode MS"/>
              <a:cs typeface="Arial Unicode M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1652" y="1309734"/>
            <a:ext cx="82543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3666A"/>
                </a:solidFill>
                <a:ea typeface="Arial Unicode MS"/>
                <a:cs typeface="Arial Unicode MS"/>
              </a:rPr>
              <a:t>Continuous Integration</a:t>
            </a:r>
            <a:r>
              <a:rPr lang="en-US" sz="1200" dirty="0" smtClean="0">
                <a:solidFill>
                  <a:srgbClr val="63666A"/>
                </a:solidFill>
                <a:ea typeface="Arial Unicode MS"/>
                <a:cs typeface="Arial Unicode MS"/>
              </a:rPr>
              <a:t> : CI is the </a:t>
            </a:r>
            <a:r>
              <a:rPr lang="en-US" sz="1200" dirty="0" smtClean="0"/>
              <a:t>practice </a:t>
            </a:r>
            <a:r>
              <a:rPr lang="en-US" sz="1200" dirty="0"/>
              <a:t>of testing each change done to your codebase automatically and as early as </a:t>
            </a:r>
            <a:r>
              <a:rPr lang="en-US" sz="1200" dirty="0" smtClean="0"/>
              <a:t>possible. </a:t>
            </a:r>
            <a:r>
              <a:rPr lang="en-US" sz="1200" dirty="0" smtClean="0">
                <a:solidFill>
                  <a:srgbClr val="63666A"/>
                </a:solidFill>
                <a:ea typeface="Arial Unicode MS"/>
                <a:cs typeface="Arial Unicode MS"/>
              </a:rPr>
              <a:t>All the developers check in the code at-least once a day  and whenever a check in happens ,  build is automatically triggered.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63666A"/>
              </a:solidFill>
              <a:ea typeface="Arial Unicode MS"/>
              <a:cs typeface="Arial Unicode MS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3666A"/>
                </a:solidFill>
                <a:ea typeface="Arial Unicode MS"/>
                <a:cs typeface="Arial Unicode MS"/>
              </a:rPr>
              <a:t>Continuous Testing</a:t>
            </a:r>
            <a:r>
              <a:rPr lang="en-US" sz="1200" dirty="0" smtClean="0">
                <a:solidFill>
                  <a:srgbClr val="63666A"/>
                </a:solidFill>
                <a:ea typeface="Arial Unicode MS"/>
                <a:cs typeface="Arial Unicode MS"/>
              </a:rPr>
              <a:t>:  Continuous testing takes CI one step further. After the build and Unit testing are successful , the system testing, integration testing , regression testing, performance testing &amp; security testing are auto triggered.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63666A"/>
              </a:solidFill>
              <a:ea typeface="Arial Unicode MS"/>
              <a:cs typeface="Arial Unicode MS"/>
            </a:endParaRPr>
          </a:p>
          <a:p>
            <a:pPr marL="171450" lvl="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3666A"/>
                </a:solidFill>
                <a:ea typeface="Arial Unicode MS"/>
                <a:cs typeface="Arial Unicode MS"/>
              </a:rPr>
              <a:t>Continuous Delivery </a:t>
            </a:r>
            <a:r>
              <a:rPr lang="en-US" sz="1200" dirty="0" smtClean="0">
                <a:solidFill>
                  <a:srgbClr val="63666A"/>
                </a:solidFill>
                <a:ea typeface="Arial Unicode MS"/>
                <a:cs typeface="Arial Unicode MS"/>
              </a:rPr>
              <a:t>: Continuous Delivery automates </a:t>
            </a:r>
            <a:r>
              <a:rPr lang="en-US" sz="1200" kern="0" dirty="0" smtClean="0">
                <a:solidFill>
                  <a:srgbClr val="63666A"/>
                </a:solidFill>
                <a:cs typeface="Arial Unicode MS"/>
              </a:rPr>
              <a:t>deploying </a:t>
            </a:r>
            <a:r>
              <a:rPr lang="en-US" sz="1200" kern="0" dirty="0">
                <a:solidFill>
                  <a:srgbClr val="63666A"/>
                </a:solidFill>
                <a:cs typeface="Arial Unicode MS"/>
              </a:rPr>
              <a:t>all code changes to a testing environment and/or a production environment after the build </a:t>
            </a:r>
            <a:r>
              <a:rPr lang="en-US" sz="1200" kern="0" dirty="0" smtClean="0">
                <a:solidFill>
                  <a:srgbClr val="63666A"/>
                </a:solidFill>
                <a:cs typeface="Arial Unicode MS"/>
              </a:rPr>
              <a:t>stage. This make sure the availability of  a ready code. </a:t>
            </a:r>
            <a:endParaRPr lang="en-US" sz="1200" kern="0" dirty="0">
              <a:solidFill>
                <a:srgbClr val="63666A"/>
              </a:solidFill>
              <a:cs typeface="Arial Unicode MS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63666A"/>
              </a:solidFill>
              <a:ea typeface="Arial Unicode MS"/>
              <a:cs typeface="Arial Unicode MS"/>
            </a:endParaRPr>
          </a:p>
        </p:txBody>
      </p:sp>
      <p:sp>
        <p:nvSpPr>
          <p:cNvPr id="56" name="Line 3"/>
          <p:cNvSpPr>
            <a:spLocks noChangeShapeType="1"/>
          </p:cNvSpPr>
          <p:nvPr/>
        </p:nvSpPr>
        <p:spPr bwMode="auto">
          <a:xfrm>
            <a:off x="736665" y="1981200"/>
            <a:ext cx="7680960" cy="0"/>
          </a:xfrm>
          <a:prstGeom prst="line">
            <a:avLst/>
          </a:prstGeom>
          <a:noFill/>
          <a:ln w="25400" cap="rnd" cmpd="sng" algn="ctr">
            <a:solidFill>
              <a:srgbClr val="FFFFFF">
                <a:lumMod val="65000"/>
              </a:srgbClr>
            </a:solidFill>
            <a:prstDash val="sysDot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Calibri"/>
              <a:ea typeface="Arial Unicode MS"/>
              <a:cs typeface="Arial Unicode MS"/>
            </a:endParaRPr>
          </a:p>
        </p:txBody>
      </p:sp>
      <p:sp>
        <p:nvSpPr>
          <p:cNvPr id="57" name="Line 3"/>
          <p:cNvSpPr>
            <a:spLocks noChangeShapeType="1"/>
          </p:cNvSpPr>
          <p:nvPr/>
        </p:nvSpPr>
        <p:spPr bwMode="auto">
          <a:xfrm>
            <a:off x="557852" y="2667000"/>
            <a:ext cx="8052748" cy="0"/>
          </a:xfrm>
          <a:prstGeom prst="line">
            <a:avLst/>
          </a:prstGeom>
          <a:noFill/>
          <a:ln w="25400" cap="rnd" cmpd="sng" algn="ctr">
            <a:solidFill>
              <a:srgbClr val="FFFFFF">
                <a:lumMod val="65000"/>
              </a:srgbClr>
            </a:solidFill>
            <a:prstDash val="sysDot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63666A"/>
              </a:solidFill>
              <a:effectLst/>
              <a:uLnTx/>
              <a:uFillTx/>
              <a:latin typeface="Calibri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9232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27320" y="1191583"/>
            <a:ext cx="3383280" cy="1280160"/>
          </a:xfrm>
          <a:prstGeom prst="roundRect">
            <a:avLst/>
          </a:prstGeom>
          <a:solidFill>
            <a:srgbClr val="E6B6AA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D45D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Continuous Integration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7929283" y="1933575"/>
            <a:ext cx="376517" cy="14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CD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4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75" y="2462772"/>
            <a:ext cx="1944198" cy="169387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1328" y="1736855"/>
            <a:ext cx="492456" cy="161782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Dev1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51328" y="1986992"/>
            <a:ext cx="492456" cy="161782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Dev2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19936" y="1782419"/>
            <a:ext cx="545190" cy="32356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Code Merge</a:t>
            </a:r>
          </a:p>
        </p:txBody>
      </p:sp>
      <p:cxnSp>
        <p:nvCxnSpPr>
          <p:cNvPr id="10" name="Elbow Connector 9"/>
          <p:cNvCxnSpPr>
            <a:stCxn id="6" idx="3"/>
            <a:endCxn id="9" idx="1"/>
          </p:cNvCxnSpPr>
          <p:nvPr/>
        </p:nvCxnSpPr>
        <p:spPr>
          <a:xfrm>
            <a:off x="5743784" y="1817746"/>
            <a:ext cx="176152" cy="126455"/>
          </a:xfrm>
          <a:prstGeom prst="bentConnector3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</p:cxnSp>
      <p:cxnSp>
        <p:nvCxnSpPr>
          <p:cNvPr id="11" name="Elbow Connector 10"/>
          <p:cNvCxnSpPr>
            <a:stCxn id="7" idx="3"/>
            <a:endCxn id="9" idx="1"/>
          </p:cNvCxnSpPr>
          <p:nvPr/>
        </p:nvCxnSpPr>
        <p:spPr>
          <a:xfrm flipV="1">
            <a:off x="5743784" y="1944201"/>
            <a:ext cx="176152" cy="123682"/>
          </a:xfrm>
          <a:prstGeom prst="bentConnector3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</p:cxnSp>
      <p:sp>
        <p:nvSpPr>
          <p:cNvPr id="12" name="Rounded Rectangle 11"/>
          <p:cNvSpPr/>
          <p:nvPr/>
        </p:nvSpPr>
        <p:spPr>
          <a:xfrm>
            <a:off x="6622308" y="1782419"/>
            <a:ext cx="616906" cy="32356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Code Conflict</a:t>
            </a:r>
          </a:p>
        </p:txBody>
      </p:sp>
      <p:cxnSp>
        <p:nvCxnSpPr>
          <p:cNvPr id="13" name="Elbow Connector 12"/>
          <p:cNvCxnSpPr>
            <a:stCxn id="12" idx="0"/>
            <a:endCxn id="6" idx="0"/>
          </p:cNvCxnSpPr>
          <p:nvPr/>
        </p:nvCxnSpPr>
        <p:spPr>
          <a:xfrm rot="16200000" flipV="1">
            <a:off x="6191377" y="1043034"/>
            <a:ext cx="45564" cy="1433205"/>
          </a:xfrm>
          <a:prstGeom prst="bentConnector3">
            <a:avLst>
              <a:gd name="adj1" fmla="val 601712"/>
            </a:avLst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743784" y="1496383"/>
            <a:ext cx="91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63666A"/>
                </a:solidFill>
                <a:ea typeface="Arial Unicode MS"/>
                <a:cs typeface="Arial Unicode MS"/>
              </a:rPr>
              <a:t>For Resolution</a:t>
            </a:r>
          </a:p>
        </p:txBody>
      </p:sp>
      <p:cxnSp>
        <p:nvCxnSpPr>
          <p:cNvPr id="15" name="Straight Connector 14"/>
          <p:cNvCxnSpPr>
            <a:stCxn id="9" idx="3"/>
            <a:endCxn id="12" idx="1"/>
          </p:cNvCxnSpPr>
          <p:nvPr/>
        </p:nvCxnSpPr>
        <p:spPr>
          <a:xfrm>
            <a:off x="6465126" y="1944201"/>
            <a:ext cx="157182" cy="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</p:cxnSp>
      <p:sp>
        <p:nvSpPr>
          <p:cNvPr id="16" name="Rounded Rectangle 15"/>
          <p:cNvSpPr/>
          <p:nvPr/>
        </p:nvSpPr>
        <p:spPr>
          <a:xfrm>
            <a:off x="8109153" y="1783838"/>
            <a:ext cx="491922" cy="32356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Code Build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243483" y="1944201"/>
            <a:ext cx="376517" cy="14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048652" y="1611799"/>
            <a:ext cx="6272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rgbClr val="63666A"/>
                </a:solidFill>
                <a:ea typeface="Arial Unicode MS"/>
                <a:cs typeface="Arial Unicode MS"/>
              </a:rPr>
              <a:t>Resolved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239121" y="4038600"/>
            <a:ext cx="3383280" cy="1280160"/>
          </a:xfrm>
          <a:prstGeom prst="roundRect">
            <a:avLst/>
          </a:prstGeom>
          <a:solidFill>
            <a:srgbClr val="E6B6AA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D45D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Continuous Testing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74320" y="4038600"/>
            <a:ext cx="3383280" cy="1280160"/>
          </a:xfrm>
          <a:prstGeom prst="roundRect">
            <a:avLst/>
          </a:prstGeom>
          <a:solidFill>
            <a:srgbClr val="E6B6AA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D45D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Continuous Delivery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74320" y="1191583"/>
            <a:ext cx="3383280" cy="1280160"/>
          </a:xfrm>
          <a:prstGeom prst="roundRect">
            <a:avLst/>
          </a:prstGeom>
          <a:solidFill>
            <a:srgbClr val="E6B6AA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D45D00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Agile Adaptation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772400" y="4594653"/>
            <a:ext cx="731520" cy="274320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System ATDD</a:t>
            </a:r>
          </a:p>
        </p:txBody>
      </p:sp>
      <p:sp>
        <p:nvSpPr>
          <p:cNvPr id="23" name="Oval 22"/>
          <p:cNvSpPr/>
          <p:nvPr/>
        </p:nvSpPr>
        <p:spPr>
          <a:xfrm>
            <a:off x="5919935" y="2514600"/>
            <a:ext cx="551028" cy="533400"/>
          </a:xfrm>
          <a:prstGeom prst="ellipse">
            <a:avLst/>
          </a:prstGeom>
          <a:solidFill>
            <a:srgbClr val="63666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 Unicode M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92772" y="2514600"/>
            <a:ext cx="551028" cy="533400"/>
          </a:xfrm>
          <a:prstGeom prst="ellipse">
            <a:avLst/>
          </a:prstGeom>
          <a:solidFill>
            <a:srgbClr val="63666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 Unicode M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870655" y="2514600"/>
            <a:ext cx="551028" cy="533400"/>
          </a:xfrm>
          <a:prstGeom prst="ellipse">
            <a:avLst/>
          </a:prstGeom>
          <a:solidFill>
            <a:srgbClr val="63666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 Unicode M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5972" y="2684023"/>
            <a:ext cx="551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  <a:ea typeface="Arial Unicode MS"/>
                <a:cs typeface="Arial Unicode MS"/>
              </a:rPr>
              <a:t>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9493" y="2670867"/>
            <a:ext cx="551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  <a:ea typeface="Arial Unicode MS"/>
                <a:cs typeface="Arial Unicode MS"/>
              </a:rPr>
              <a:t>*70%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6178" y="2681929"/>
            <a:ext cx="551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  <a:ea typeface="Arial Unicode MS"/>
                <a:cs typeface="Arial Unicode MS"/>
              </a:rPr>
              <a:t>High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596708" y="4575753"/>
            <a:ext cx="662049" cy="32356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Build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809869" y="4579763"/>
            <a:ext cx="662049" cy="32356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Deploy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82274" y="4191000"/>
            <a:ext cx="662049" cy="32356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Dev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82274" y="4576691"/>
            <a:ext cx="662049" cy="32356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QA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82274" y="4953000"/>
            <a:ext cx="662049" cy="32356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Prod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44360" y="4594653"/>
            <a:ext cx="731520" cy="274320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Regression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116320" y="4594653"/>
            <a:ext cx="731520" cy="274320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Performance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288280" y="4594653"/>
            <a:ext cx="731520" cy="274320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Security</a:t>
            </a:r>
          </a:p>
        </p:txBody>
      </p:sp>
      <p:cxnSp>
        <p:nvCxnSpPr>
          <p:cNvPr id="37" name="Straight Connector 36"/>
          <p:cNvCxnSpPr>
            <a:stCxn id="29" idx="1"/>
            <a:endCxn id="30" idx="3"/>
          </p:cNvCxnSpPr>
          <p:nvPr/>
        </p:nvCxnSpPr>
        <p:spPr>
          <a:xfrm flipH="1">
            <a:off x="2471918" y="4737535"/>
            <a:ext cx="124790" cy="401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</p:cxnSp>
      <p:cxnSp>
        <p:nvCxnSpPr>
          <p:cNvPr id="38" name="Straight Connector 37"/>
          <p:cNvCxnSpPr>
            <a:endCxn id="30" idx="1"/>
          </p:cNvCxnSpPr>
          <p:nvPr/>
        </p:nvCxnSpPr>
        <p:spPr>
          <a:xfrm flipV="1">
            <a:off x="1244323" y="4741545"/>
            <a:ext cx="565546" cy="64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</p:cxnSp>
      <p:cxnSp>
        <p:nvCxnSpPr>
          <p:cNvPr id="39" name="Straight Connector 38"/>
          <p:cNvCxnSpPr>
            <a:endCxn id="30" idx="1"/>
          </p:cNvCxnSpPr>
          <p:nvPr/>
        </p:nvCxnSpPr>
        <p:spPr>
          <a:xfrm>
            <a:off x="1244323" y="4409666"/>
            <a:ext cx="565546" cy="33187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</p:cxnSp>
      <p:cxnSp>
        <p:nvCxnSpPr>
          <p:cNvPr id="40" name="Straight Connector 39"/>
          <p:cNvCxnSpPr>
            <a:endCxn id="33" idx="3"/>
          </p:cNvCxnSpPr>
          <p:nvPr/>
        </p:nvCxnSpPr>
        <p:spPr>
          <a:xfrm flipH="1">
            <a:off x="1244323" y="4738473"/>
            <a:ext cx="565546" cy="37630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</p:cxnSp>
      <p:sp>
        <p:nvSpPr>
          <p:cNvPr id="41" name="Rounded Rectangle 40"/>
          <p:cNvSpPr/>
          <p:nvPr/>
        </p:nvSpPr>
        <p:spPr>
          <a:xfrm>
            <a:off x="315264" y="1522583"/>
            <a:ext cx="644856" cy="32356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Product Backlog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213081" y="1510429"/>
            <a:ext cx="649224" cy="347872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Sprint Backlog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679736" y="1401742"/>
            <a:ext cx="786839" cy="565247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Potentially Shippable Product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7691" y="1976443"/>
            <a:ext cx="900001" cy="419100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Burn down Chart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888919" y="2014543"/>
            <a:ext cx="900001" cy="419100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User Stories</a:t>
            </a:r>
          </a:p>
        </p:txBody>
      </p:sp>
      <p:cxnSp>
        <p:nvCxnSpPr>
          <p:cNvPr id="46" name="Straight Connector 45"/>
          <p:cNvCxnSpPr>
            <a:stCxn id="41" idx="3"/>
            <a:endCxn id="42" idx="1"/>
          </p:cNvCxnSpPr>
          <p:nvPr/>
        </p:nvCxnSpPr>
        <p:spPr>
          <a:xfrm>
            <a:off x="960120" y="1684365"/>
            <a:ext cx="252961" cy="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</p:cxnSp>
      <p:cxnSp>
        <p:nvCxnSpPr>
          <p:cNvPr id="47" name="Straight Connector 46"/>
          <p:cNvCxnSpPr>
            <a:stCxn id="42" idx="3"/>
            <a:endCxn id="43" idx="1"/>
          </p:cNvCxnSpPr>
          <p:nvPr/>
        </p:nvCxnSpPr>
        <p:spPr>
          <a:xfrm>
            <a:off x="1862305" y="1684365"/>
            <a:ext cx="817431" cy="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</p:cxnSp>
      <p:sp>
        <p:nvSpPr>
          <p:cNvPr id="48" name="Left-Right Arrow 47"/>
          <p:cNvSpPr/>
          <p:nvPr/>
        </p:nvSpPr>
        <p:spPr>
          <a:xfrm>
            <a:off x="3781425" y="1724983"/>
            <a:ext cx="1447800" cy="220637"/>
          </a:xfrm>
          <a:prstGeom prst="leftRightArrow">
            <a:avLst/>
          </a:prstGeom>
          <a:solidFill>
            <a:srgbClr val="D45D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 Unicode MS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3733800" y="4552761"/>
            <a:ext cx="1447800" cy="220637"/>
          </a:xfrm>
          <a:prstGeom prst="leftRightArrow">
            <a:avLst/>
          </a:prstGeom>
          <a:solidFill>
            <a:srgbClr val="D45D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 Unicode MS"/>
            </a:endParaRPr>
          </a:p>
        </p:txBody>
      </p:sp>
      <p:sp>
        <p:nvSpPr>
          <p:cNvPr id="50" name="Up-Down Arrow 49"/>
          <p:cNvSpPr/>
          <p:nvPr/>
        </p:nvSpPr>
        <p:spPr>
          <a:xfrm>
            <a:off x="1730751" y="2537099"/>
            <a:ext cx="250449" cy="1463040"/>
          </a:xfrm>
          <a:prstGeom prst="upDownArrow">
            <a:avLst/>
          </a:prstGeom>
          <a:solidFill>
            <a:srgbClr val="D45D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 Unicode MS"/>
            </a:endParaRPr>
          </a:p>
        </p:txBody>
      </p:sp>
      <p:sp>
        <p:nvSpPr>
          <p:cNvPr id="51" name="Up-Down Arrow 50"/>
          <p:cNvSpPr/>
          <p:nvPr/>
        </p:nvSpPr>
        <p:spPr>
          <a:xfrm>
            <a:off x="6674226" y="2433570"/>
            <a:ext cx="250449" cy="1605030"/>
          </a:xfrm>
          <a:prstGeom prst="upDownArrow">
            <a:avLst/>
          </a:prstGeom>
          <a:solidFill>
            <a:srgbClr val="D45D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 Unicode M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57625" y="1945620"/>
            <a:ext cx="124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63666A"/>
                </a:solidFill>
                <a:ea typeface="Arial Unicode MS"/>
                <a:cs typeface="Arial Unicode MS"/>
              </a:rPr>
              <a:t>Continuous Feedback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66174" y="3490739"/>
            <a:ext cx="124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dirty="0">
                <a:solidFill>
                  <a:srgbClr val="63666A"/>
                </a:solidFill>
                <a:ea typeface="Arial Unicode MS"/>
                <a:cs typeface="Arial Unicode MS"/>
              </a:rPr>
              <a:t>Continuous Feedback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57625" y="4970911"/>
            <a:ext cx="124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dirty="0">
                <a:solidFill>
                  <a:srgbClr val="63666A"/>
                </a:solidFill>
                <a:ea typeface="Arial Unicode MS"/>
                <a:cs typeface="Arial Unicode MS"/>
              </a:rPr>
              <a:t>Continuous Feedback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9139" y="3124110"/>
            <a:ext cx="124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en-US" dirty="0">
                <a:solidFill>
                  <a:srgbClr val="63666A"/>
                </a:solidFill>
                <a:ea typeface="Arial Unicode MS"/>
                <a:cs typeface="Arial Unicode MS"/>
              </a:rPr>
              <a:t>Continuous Feedback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91200" y="2990850"/>
            <a:ext cx="750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63666A"/>
                </a:solidFill>
                <a:ea typeface="Arial Unicode MS"/>
                <a:cs typeface="Arial Unicode MS"/>
              </a:rPr>
              <a:t>Complexity</a:t>
            </a:r>
            <a:endParaRPr lang="en-US" sz="800" dirty="0">
              <a:solidFill>
                <a:srgbClr val="63666A"/>
              </a:solidFill>
              <a:ea typeface="Arial Unicode MS"/>
              <a:cs typeface="Arial Unicode M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34200" y="2990850"/>
            <a:ext cx="75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63666A"/>
                </a:solidFill>
                <a:ea typeface="Arial Unicode MS"/>
                <a:cs typeface="Arial Unicode MS"/>
              </a:rPr>
              <a:t>Automation Potential</a:t>
            </a:r>
            <a:endParaRPr lang="en-US" sz="800" dirty="0">
              <a:solidFill>
                <a:srgbClr val="63666A"/>
              </a:solidFill>
              <a:ea typeface="Arial Unicode MS"/>
              <a:cs typeface="Arial Unicode M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43616" y="2990850"/>
            <a:ext cx="75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63666A"/>
                </a:solidFill>
                <a:ea typeface="Arial Unicode MS"/>
                <a:cs typeface="Arial Unicode MS"/>
              </a:rPr>
              <a:t>Benefit / ROI</a:t>
            </a:r>
            <a:endParaRPr lang="en-US" sz="800" dirty="0">
              <a:solidFill>
                <a:srgbClr val="63666A"/>
              </a:solidFill>
              <a:ea typeface="Arial Unicode MS"/>
              <a:cs typeface="Arial Unicode MS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767535" y="5314950"/>
            <a:ext cx="551028" cy="533400"/>
          </a:xfrm>
          <a:prstGeom prst="ellipse">
            <a:avLst/>
          </a:prstGeom>
          <a:solidFill>
            <a:srgbClr val="63666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 Unicode MS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840372" y="5314950"/>
            <a:ext cx="551028" cy="533400"/>
          </a:xfrm>
          <a:prstGeom prst="ellipse">
            <a:avLst/>
          </a:prstGeom>
          <a:solidFill>
            <a:srgbClr val="63666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 Unicode MS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8255" y="5314950"/>
            <a:ext cx="551028" cy="533400"/>
          </a:xfrm>
          <a:prstGeom prst="ellipse">
            <a:avLst/>
          </a:prstGeom>
          <a:solidFill>
            <a:srgbClr val="63666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 Unicode M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73572" y="5484373"/>
            <a:ext cx="551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  <a:ea typeface="Arial Unicode MS"/>
                <a:cs typeface="Arial Unicode MS"/>
              </a:rPr>
              <a:t>High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23179" y="5490267"/>
            <a:ext cx="615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  <a:ea typeface="Arial Unicode MS"/>
                <a:cs typeface="Arial Unicode MS"/>
              </a:rPr>
              <a:t>*70-90%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13778" y="5482279"/>
            <a:ext cx="551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  <a:ea typeface="Arial Unicode MS"/>
                <a:cs typeface="Arial Unicode MS"/>
              </a:rPr>
              <a:t>High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05475" y="5847038"/>
            <a:ext cx="750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63666A"/>
                </a:solidFill>
                <a:ea typeface="Arial Unicode MS"/>
                <a:cs typeface="Arial Unicode MS"/>
              </a:rPr>
              <a:t>Complexity</a:t>
            </a:r>
            <a:endParaRPr lang="en-US" sz="800" dirty="0">
              <a:solidFill>
                <a:srgbClr val="63666A"/>
              </a:solidFill>
              <a:ea typeface="Arial Unicode MS"/>
              <a:cs typeface="Arial Unicode M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72275" y="5800725"/>
            <a:ext cx="75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63666A"/>
                </a:solidFill>
                <a:ea typeface="Arial Unicode MS"/>
                <a:cs typeface="Arial Unicode MS"/>
              </a:rPr>
              <a:t>Automation Potential</a:t>
            </a:r>
            <a:endParaRPr lang="en-US" sz="800" dirty="0">
              <a:solidFill>
                <a:srgbClr val="63666A"/>
              </a:solidFill>
              <a:ea typeface="Arial Unicode MS"/>
              <a:cs typeface="Arial Unicode M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10475" y="5800725"/>
            <a:ext cx="75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63666A"/>
                </a:solidFill>
                <a:ea typeface="Arial Unicode MS"/>
                <a:cs typeface="Arial Unicode MS"/>
              </a:rPr>
              <a:t>Benefit / ROI</a:t>
            </a:r>
            <a:endParaRPr lang="en-US" sz="800" dirty="0">
              <a:solidFill>
                <a:srgbClr val="63666A"/>
              </a:solidFill>
              <a:ea typeface="Arial Unicode MS"/>
              <a:cs typeface="Arial Unicode M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50260" y="5314950"/>
            <a:ext cx="551028" cy="533400"/>
          </a:xfrm>
          <a:prstGeom prst="ellipse">
            <a:avLst/>
          </a:prstGeom>
          <a:solidFill>
            <a:srgbClr val="63666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 Unicode M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723097" y="5314950"/>
            <a:ext cx="551028" cy="533400"/>
          </a:xfrm>
          <a:prstGeom prst="ellipse">
            <a:avLst/>
          </a:prstGeom>
          <a:solidFill>
            <a:srgbClr val="63666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 Unicode MS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2600980" y="5314950"/>
            <a:ext cx="551028" cy="533400"/>
          </a:xfrm>
          <a:prstGeom prst="ellipse">
            <a:avLst/>
          </a:prstGeom>
          <a:solidFill>
            <a:srgbClr val="63666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/>
              <a:cs typeface="Arial Unicode M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6297" y="5480506"/>
            <a:ext cx="551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  <a:ea typeface="Arial Unicode MS"/>
                <a:cs typeface="Arial Unicode MS"/>
              </a:rPr>
              <a:t>Medium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75715" y="5490031"/>
            <a:ext cx="657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  <a:ea typeface="Arial Unicode MS"/>
                <a:cs typeface="Arial Unicode MS"/>
              </a:rPr>
              <a:t>*70-90%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96503" y="5467350"/>
            <a:ext cx="551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FFFFFF"/>
                </a:solidFill>
                <a:ea typeface="Arial Unicode MS"/>
                <a:cs typeface="Arial Unicode MS"/>
              </a:rPr>
              <a:t>Medium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90550" y="5833646"/>
            <a:ext cx="750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63666A"/>
                </a:solidFill>
                <a:ea typeface="Arial Unicode MS"/>
                <a:cs typeface="Arial Unicode MS"/>
              </a:rPr>
              <a:t>Complexity</a:t>
            </a:r>
            <a:endParaRPr lang="en-US" sz="800" dirty="0">
              <a:solidFill>
                <a:srgbClr val="63666A"/>
              </a:solidFill>
              <a:ea typeface="Arial Unicode MS"/>
              <a:cs typeface="Arial Unicode M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90675" y="5810250"/>
            <a:ext cx="75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63666A"/>
                </a:solidFill>
                <a:ea typeface="Arial Unicode MS"/>
                <a:cs typeface="Arial Unicode MS"/>
              </a:rPr>
              <a:t>Automation Potential</a:t>
            </a:r>
            <a:endParaRPr lang="en-US" sz="800" dirty="0">
              <a:solidFill>
                <a:srgbClr val="63666A"/>
              </a:solidFill>
              <a:ea typeface="Arial Unicode MS"/>
              <a:cs typeface="Arial Unicode M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95550" y="5833646"/>
            <a:ext cx="75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63666A"/>
                </a:solidFill>
                <a:ea typeface="Arial Unicode MS"/>
                <a:cs typeface="Arial Unicode MS"/>
              </a:rPr>
              <a:t>Benefit / ROI</a:t>
            </a:r>
            <a:endParaRPr lang="en-US" sz="800" dirty="0">
              <a:solidFill>
                <a:srgbClr val="63666A"/>
              </a:solidFill>
              <a:ea typeface="Arial Unicode MS"/>
              <a:cs typeface="Arial Unicode MS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497124" y="1781175"/>
            <a:ext cx="550551" cy="32356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D45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D776E"/>
                </a:solidFill>
                <a:effectLst/>
                <a:uLnTx/>
                <a:uFillTx/>
                <a:latin typeface="Arial"/>
                <a:ea typeface="Arial Unicode MS"/>
                <a:cs typeface="Arial Unicode MS"/>
              </a:rPr>
              <a:t>Unit Testing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111578" y="3339554"/>
            <a:ext cx="20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/>
            <a:r>
              <a:rPr lang="en-US" sz="700" dirty="0" smtClean="0"/>
              <a:t>* Considering 30-40%  automation  in Code merge due to frequent code conflict issues &amp; 70-80% automation in Code Coverage due to existing code base without unit test cases.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648450" y="6134100"/>
            <a:ext cx="250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/>
            <a:r>
              <a:rPr lang="en-US" sz="700" dirty="0" smtClean="0"/>
              <a:t>* Considering lower % of  automation in Performance Testing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12935" y="6169223"/>
            <a:ext cx="2349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57150"/>
            <a:r>
              <a:rPr lang="en-US" sz="700" dirty="0" smtClean="0"/>
              <a:t>* Considering lower % of automation in Network Config</a:t>
            </a:r>
          </a:p>
        </p:txBody>
      </p:sp>
    </p:spTree>
    <p:extLst>
      <p:ext uri="{BB962C8B-B14F-4D97-AF65-F5344CB8AC3E}">
        <p14:creationId xmlns:p14="http://schemas.microsoft.com/office/powerpoint/2010/main" val="15535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80179" y="6382174"/>
            <a:ext cx="386530" cy="247226"/>
          </a:xfrm>
        </p:spPr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5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143000"/>
            <a:ext cx="8253531" cy="68580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+mn-lt"/>
                <a:ea typeface="Geneva" charset="0"/>
                <a:cs typeface="+mn-cs"/>
              </a:defRPr>
            </a:lvl1pPr>
            <a:lvl2pPr marL="152400" indent="-1508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135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1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43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15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87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59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D45D00"/>
              </a:buClr>
              <a:defRPr/>
            </a:pPr>
            <a:r>
              <a:rPr lang="en-US" sz="1200" b="1" kern="0" smtClean="0">
                <a:solidFill>
                  <a:srgbClr val="63666A"/>
                </a:solidFill>
                <a:cs typeface="Arial Unicode MS"/>
              </a:rPr>
              <a:t>Development practice that requires developers to integrate code into a shared repository several times a day. Each check-in is then verified by an automated build, allowing teams to detect problems early.</a:t>
            </a:r>
            <a:endParaRPr lang="en-US" sz="1200" b="1" kern="0" dirty="0">
              <a:solidFill>
                <a:srgbClr val="63666A"/>
              </a:solidFill>
              <a:cs typeface="Arial Unicode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023408"/>
            <a:ext cx="40135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63666A"/>
                </a:solidFill>
                <a:ea typeface="Arial Unicode MS"/>
                <a:cs typeface="Arial Unicode MS"/>
              </a:rPr>
              <a:t>Each </a:t>
            </a:r>
            <a:r>
              <a:rPr lang="en-US" sz="1200" dirty="0">
                <a:solidFill>
                  <a:srgbClr val="63666A"/>
                </a:solidFill>
                <a:ea typeface="Arial Unicode MS"/>
                <a:cs typeface="Arial Unicode MS"/>
              </a:rPr>
              <a:t>check-in is then verified by an automated build, allowing teams to detect problems early. </a:t>
            </a:r>
            <a:endParaRPr lang="en-US" sz="1200" dirty="0" smtClean="0">
              <a:solidFill>
                <a:srgbClr val="63666A"/>
              </a:solidFill>
              <a:ea typeface="Arial Unicode MS"/>
              <a:cs typeface="Arial Unicode MS"/>
            </a:endParaRPr>
          </a:p>
          <a:p>
            <a:endParaRPr lang="en-US" sz="1200" dirty="0" smtClean="0">
              <a:solidFill>
                <a:srgbClr val="63666A"/>
              </a:solidFill>
              <a:ea typeface="Arial Unicode MS"/>
              <a:cs typeface="Arial Unicode MS"/>
            </a:endParaRPr>
          </a:p>
          <a:p>
            <a:r>
              <a:rPr lang="en-US" sz="1200" dirty="0" smtClean="0">
                <a:solidFill>
                  <a:srgbClr val="63666A"/>
                </a:solidFill>
                <a:ea typeface="Arial Unicode MS"/>
                <a:cs typeface="Arial Unicode MS"/>
              </a:rPr>
              <a:t>By </a:t>
            </a:r>
            <a:r>
              <a:rPr lang="en-US" sz="1200" dirty="0">
                <a:solidFill>
                  <a:srgbClr val="63666A"/>
                </a:solidFill>
                <a:ea typeface="Arial Unicode MS"/>
                <a:cs typeface="Arial Unicode MS"/>
              </a:rPr>
              <a:t>integrating regularly, you can detect errors quickly, and locate them more easily. </a:t>
            </a:r>
            <a:endParaRPr lang="en-US" sz="1200" dirty="0" smtClean="0">
              <a:solidFill>
                <a:srgbClr val="63666A"/>
              </a:solidFill>
              <a:ea typeface="Arial Unicode MS"/>
              <a:cs typeface="Arial Unicode MS"/>
            </a:endParaRPr>
          </a:p>
          <a:p>
            <a:endParaRPr lang="en-US" sz="1200" dirty="0">
              <a:solidFill>
                <a:srgbClr val="63666A"/>
              </a:solidFill>
              <a:ea typeface="Arial Unicode MS"/>
              <a:cs typeface="Arial Unicode MS"/>
            </a:endParaRPr>
          </a:p>
          <a:p>
            <a:r>
              <a:rPr lang="en-US" sz="1200" dirty="0">
                <a:solidFill>
                  <a:srgbClr val="63666A"/>
                </a:solidFill>
                <a:ea typeface="Arial Unicode MS"/>
                <a:cs typeface="Arial Unicode MS"/>
              </a:rPr>
              <a:t>S</a:t>
            </a:r>
            <a:r>
              <a:rPr lang="en-US" sz="1200" dirty="0" smtClean="0">
                <a:solidFill>
                  <a:srgbClr val="63666A"/>
                </a:solidFill>
                <a:ea typeface="Arial Unicode MS"/>
                <a:cs typeface="Arial Unicode MS"/>
              </a:rPr>
              <a:t>ignificantly </a:t>
            </a:r>
            <a:r>
              <a:rPr lang="en-US" sz="1200" dirty="0">
                <a:solidFill>
                  <a:srgbClr val="63666A"/>
                </a:solidFill>
                <a:ea typeface="Arial Unicode MS"/>
                <a:cs typeface="Arial Unicode MS"/>
              </a:rPr>
              <a:t>less back-tracking to discover where things went wrong, so you can spend more time building features.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506104" y="2530660"/>
            <a:ext cx="3964686" cy="0"/>
          </a:xfrm>
          <a:prstGeom prst="line">
            <a:avLst/>
          </a:prstGeom>
          <a:noFill/>
          <a:ln w="25400" cap="rnd" cmpd="sng" algn="ctr">
            <a:solidFill>
              <a:srgbClr val="FFFFFF">
                <a:lumMod val="65000"/>
              </a:srgbClr>
            </a:solidFill>
            <a:prstDash val="sysDot"/>
          </a:ln>
          <a:effectLst/>
        </p:spPr>
        <p:txBody>
          <a:bodyPr/>
          <a:lstStyle/>
          <a:p>
            <a:pPr>
              <a:defRPr/>
            </a:pPr>
            <a:endParaRPr lang="en-US" kern="0" dirty="0" smtClean="0">
              <a:solidFill>
                <a:srgbClr val="63666A"/>
              </a:solidFill>
              <a:latin typeface="Calibri"/>
              <a:ea typeface="Arial Unicode MS"/>
              <a:cs typeface="Arial Unicode MS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33400" y="3064060"/>
            <a:ext cx="3964686" cy="0"/>
          </a:xfrm>
          <a:prstGeom prst="line">
            <a:avLst/>
          </a:prstGeom>
          <a:noFill/>
          <a:ln w="25400" cap="rnd" cmpd="sng" algn="ctr">
            <a:solidFill>
              <a:srgbClr val="FFFFFF">
                <a:lumMod val="65000"/>
              </a:srgbClr>
            </a:solidFill>
            <a:prstDash val="sysDot"/>
          </a:ln>
          <a:effectLst/>
        </p:spPr>
        <p:txBody>
          <a:bodyPr/>
          <a:lstStyle/>
          <a:p>
            <a:pPr>
              <a:defRPr/>
            </a:pPr>
            <a:endParaRPr lang="en-US" kern="0" dirty="0" smtClean="0">
              <a:solidFill>
                <a:srgbClr val="63666A"/>
              </a:solidFill>
              <a:latin typeface="Calibri"/>
              <a:ea typeface="Arial Unicode MS"/>
              <a:cs typeface="Arial Unicode M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483006"/>
            <a:ext cx="914400" cy="228600"/>
          </a:xfrm>
          <a:prstGeom prst="rect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Developer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787806"/>
            <a:ext cx="914400" cy="228600"/>
          </a:xfrm>
          <a:prstGeom prst="rect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Developer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5119902"/>
            <a:ext cx="914400" cy="228600"/>
          </a:xfrm>
          <a:prstGeom prst="rect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Developer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590800" y="4483006"/>
            <a:ext cx="1295400" cy="838200"/>
          </a:xfrm>
          <a:prstGeom prst="ellipse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SOURCE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114800" y="4483006"/>
            <a:ext cx="1295400" cy="838200"/>
          </a:xfrm>
          <a:prstGeom prst="ellipse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BUILD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5638800" y="4483006"/>
            <a:ext cx="1295400" cy="838200"/>
          </a:xfrm>
          <a:prstGeom prst="ellipse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BUILD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PUBLISHING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467600" y="4483006"/>
            <a:ext cx="914400" cy="228600"/>
          </a:xfrm>
          <a:prstGeom prst="rect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My Server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467600" y="4787806"/>
            <a:ext cx="914400" cy="228600"/>
          </a:xfrm>
          <a:prstGeom prst="rect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My Server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467600" y="5119902"/>
            <a:ext cx="914400" cy="228600"/>
          </a:xfrm>
          <a:prstGeom prst="rect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My Server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2590800" y="5473606"/>
            <a:ext cx="1295400" cy="838200"/>
          </a:xfrm>
          <a:prstGeom prst="ellipse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AUTOMATED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TESTS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3886200" y="4787806"/>
            <a:ext cx="228600" cy="228600"/>
          </a:xfrm>
          <a:prstGeom prst="rightArrow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smtClean="0">
              <a:solidFill>
                <a:srgbClr val="FFFFFF"/>
              </a:solidFill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5410200" y="4787806"/>
            <a:ext cx="228600" cy="228600"/>
          </a:xfrm>
          <a:prstGeom prst="rightArrow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smtClean="0">
              <a:solidFill>
                <a:srgbClr val="FFFFFF"/>
              </a:solidFill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/>
          <p:cNvCxnSpPr>
            <a:endCxn id="15" idx="1"/>
          </p:cNvCxnSpPr>
          <p:nvPr/>
        </p:nvCxnSpPr>
        <p:spPr bwMode="auto">
          <a:xfrm flipV="1">
            <a:off x="6934200" y="4597306"/>
            <a:ext cx="533400" cy="304800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636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4" idx="6"/>
            <a:endCxn id="16" idx="1"/>
          </p:cNvCxnSpPr>
          <p:nvPr/>
        </p:nvCxnSpPr>
        <p:spPr bwMode="auto">
          <a:xfrm>
            <a:off x="6934200" y="4902106"/>
            <a:ext cx="533400" cy="0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636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4" idx="6"/>
            <a:endCxn id="17" idx="1"/>
          </p:cNvCxnSpPr>
          <p:nvPr/>
        </p:nvCxnSpPr>
        <p:spPr bwMode="auto">
          <a:xfrm>
            <a:off x="6934200" y="4902106"/>
            <a:ext cx="533400" cy="332096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63666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4305300" y="5878490"/>
            <a:ext cx="914400" cy="228600"/>
          </a:xfrm>
          <a:prstGeom prst="rect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Test Server</a:t>
            </a:r>
          </a:p>
        </p:txBody>
      </p:sp>
      <p:cxnSp>
        <p:nvCxnSpPr>
          <p:cNvPr id="25" name="Straight Arrow Connector 24"/>
          <p:cNvCxnSpPr>
            <a:stCxn id="9" idx="3"/>
            <a:endCxn id="12" idx="2"/>
          </p:cNvCxnSpPr>
          <p:nvPr/>
        </p:nvCxnSpPr>
        <p:spPr bwMode="auto">
          <a:xfrm>
            <a:off x="1981200" y="4597306"/>
            <a:ext cx="609600" cy="304800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636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0" idx="3"/>
            <a:endCxn id="12" idx="2"/>
          </p:cNvCxnSpPr>
          <p:nvPr/>
        </p:nvCxnSpPr>
        <p:spPr bwMode="auto">
          <a:xfrm>
            <a:off x="1981200" y="4902106"/>
            <a:ext cx="609600" cy="0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636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3"/>
            <a:endCxn id="12" idx="2"/>
          </p:cNvCxnSpPr>
          <p:nvPr/>
        </p:nvCxnSpPr>
        <p:spPr bwMode="auto">
          <a:xfrm flipV="1">
            <a:off x="1981200" y="4902106"/>
            <a:ext cx="609600" cy="332096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636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4"/>
          </p:cNvCxnSpPr>
          <p:nvPr/>
        </p:nvCxnSpPr>
        <p:spPr bwMode="auto">
          <a:xfrm>
            <a:off x="4762500" y="5321206"/>
            <a:ext cx="0" cy="557284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636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18" idx="6"/>
          </p:cNvCxnSpPr>
          <p:nvPr/>
        </p:nvCxnSpPr>
        <p:spPr bwMode="auto">
          <a:xfrm flipH="1">
            <a:off x="3886200" y="5348502"/>
            <a:ext cx="876300" cy="544204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63666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762000" y="5612358"/>
            <a:ext cx="1562100" cy="559558"/>
          </a:xfrm>
          <a:prstGeom prst="ellipse">
            <a:avLst/>
          </a:prstGeom>
          <a:solidFill>
            <a:srgbClr val="63666A">
              <a:lumMod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 smtClean="0">
                <a:solidFill>
                  <a:srgbClr val="FFFFFF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NOTIFICATIONS</a:t>
            </a:r>
            <a:endParaRPr lang="en-US" sz="1400" b="1" kern="0" dirty="0" smtClean="0">
              <a:solidFill>
                <a:srgbClr val="FFFFFF"/>
              </a:solidFill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</p:txBody>
      </p:sp>
      <p:cxnSp>
        <p:nvCxnSpPr>
          <p:cNvPr id="31" name="Straight Arrow Connector 30"/>
          <p:cNvCxnSpPr>
            <a:stCxn id="18" idx="2"/>
            <a:endCxn id="30" idx="6"/>
          </p:cNvCxnSpPr>
          <p:nvPr/>
        </p:nvCxnSpPr>
        <p:spPr bwMode="auto">
          <a:xfrm flipH="1" flipV="1">
            <a:off x="2324100" y="5892137"/>
            <a:ext cx="266700" cy="569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636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endCxn id="11" idx="2"/>
          </p:cNvCxnSpPr>
          <p:nvPr/>
        </p:nvCxnSpPr>
        <p:spPr bwMode="auto">
          <a:xfrm flipH="1" flipV="1">
            <a:off x="1524000" y="5348502"/>
            <a:ext cx="5402" cy="222912"/>
          </a:xfrm>
          <a:prstGeom prst="straightConnector1">
            <a:avLst/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636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/>
          <p:nvPr/>
        </p:nvCxnSpPr>
        <p:spPr bwMode="auto">
          <a:xfrm rot="16200000" flipV="1">
            <a:off x="2381250" y="3571164"/>
            <a:ext cx="12700" cy="1714500"/>
          </a:xfrm>
          <a:prstGeom prst="bentConnector3">
            <a:avLst>
              <a:gd name="adj1" fmla="val 1800000"/>
            </a:avLst>
          </a:prstGeom>
          <a:gradFill rotWithShape="1">
            <a:gsLst>
              <a:gs pos="0">
                <a:srgbClr val="D45D00">
                  <a:gamma/>
                  <a:tint val="80000"/>
                  <a:invGamma/>
                </a:srgbClr>
              </a:gs>
              <a:gs pos="100000">
                <a:srgbClr val="D45D00"/>
              </a:gs>
            </a:gsLst>
            <a:lin ang="5400000" scaled="1"/>
          </a:gradFill>
          <a:ln w="12700" cap="flat" cmpd="sng" algn="ctr">
            <a:solidFill>
              <a:srgbClr val="63666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981200" y="396240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63666A"/>
                </a:solidFill>
                <a:ea typeface="Arial Unicode MS"/>
                <a:cs typeface="Arial Unicode MS"/>
              </a:rPr>
              <a:t>Pull Changes</a:t>
            </a:r>
            <a:endParaRPr lang="en-US" sz="800" b="1" i="1" dirty="0">
              <a:solidFill>
                <a:srgbClr val="63666A"/>
              </a:solidFill>
              <a:ea typeface="Arial Unicode MS"/>
              <a:cs typeface="Arial Unicode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02808" y="527181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63666A"/>
                </a:solidFill>
                <a:ea typeface="Arial Unicode MS"/>
                <a:cs typeface="Arial Unicode MS"/>
              </a:rPr>
              <a:t>Push Changes</a:t>
            </a:r>
            <a:endParaRPr lang="en-US" sz="800" b="1" i="1" dirty="0">
              <a:solidFill>
                <a:srgbClr val="63666A"/>
              </a:solidFill>
              <a:ea typeface="Arial Unicode MS"/>
              <a:cs typeface="Arial Unicode M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610100" y="1981200"/>
            <a:ext cx="4229100" cy="2107452"/>
            <a:chOff x="4572000" y="1702548"/>
            <a:chExt cx="4229100" cy="2107452"/>
          </a:xfrm>
        </p:grpSpPr>
        <p:grpSp>
          <p:nvGrpSpPr>
            <p:cNvPr id="37" name="Group 36"/>
            <p:cNvGrpSpPr/>
            <p:nvPr/>
          </p:nvGrpSpPr>
          <p:grpSpPr>
            <a:xfrm>
              <a:off x="4572000" y="1702548"/>
              <a:ext cx="4229100" cy="2107452"/>
              <a:chOff x="4572000" y="1702548"/>
              <a:chExt cx="4229100" cy="2107452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4572000" y="1702548"/>
                <a:ext cx="4229100" cy="210745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6366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 kern="0" smtClean="0">
                  <a:solidFill>
                    <a:srgbClr val="FFFFFF"/>
                  </a:solidFill>
                  <a:ea typeface="Arial Unicode MS" charset="0"/>
                  <a:cs typeface="Arial Unicode MS" charset="0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4686300" y="1752600"/>
                <a:ext cx="3782835" cy="1981200"/>
                <a:chOff x="4724400" y="1752600"/>
                <a:chExt cx="3782835" cy="1981200"/>
              </a:xfrm>
            </p:grpSpPr>
            <p:sp>
              <p:nvSpPr>
                <p:cNvPr id="53" name="Rectangle 52"/>
                <p:cNvSpPr/>
                <p:nvPr/>
              </p:nvSpPr>
              <p:spPr bwMode="auto">
                <a:xfrm>
                  <a:off x="5480504" y="1752600"/>
                  <a:ext cx="2749096" cy="22860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 smtClean="0">
                      <a:solidFill>
                        <a:srgbClr val="D45D00"/>
                      </a:solidFill>
                      <a:latin typeface="Calibri" panose="020F0502020204030204" pitchFamily="34" charset="0"/>
                      <a:ea typeface="Arial Unicode MS" charset="0"/>
                      <a:cs typeface="Calibri" panose="020F0502020204030204" pitchFamily="34" charset="0"/>
                    </a:rPr>
                    <a:t>Key Benefits of Continuous Integration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5037655" y="2057400"/>
                  <a:ext cx="829745" cy="3649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 smtClean="0">
                      <a:solidFill>
                        <a:srgbClr val="D45D00"/>
                      </a:solidFill>
                      <a:latin typeface="Calibri" panose="020F0502020204030204" pitchFamily="34" charset="0"/>
                      <a:ea typeface="Arial Unicode MS" charset="0"/>
                      <a:cs typeface="Calibri" panose="020F0502020204030204" pitchFamily="34" charset="0"/>
                    </a:rPr>
                    <a:t>Early defect</a:t>
                  </a:r>
                </a:p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 smtClean="0">
                      <a:solidFill>
                        <a:srgbClr val="D45D00"/>
                      </a:solidFill>
                      <a:latin typeface="Calibri" panose="020F0502020204030204" pitchFamily="34" charset="0"/>
                      <a:ea typeface="Arial Unicode MS" charset="0"/>
                      <a:cs typeface="Calibri" panose="020F0502020204030204" pitchFamily="34" charset="0"/>
                    </a:rPr>
                    <a:t>detection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4724400" y="2590800"/>
                  <a:ext cx="1428902" cy="3649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 smtClean="0">
                      <a:solidFill>
                        <a:srgbClr val="D45D00"/>
                      </a:solidFill>
                      <a:latin typeface="Calibri" panose="020F0502020204030204" pitchFamily="34" charset="0"/>
                      <a:ea typeface="Arial Unicode MS" charset="0"/>
                      <a:cs typeface="Calibri" panose="020F0502020204030204" pitchFamily="34" charset="0"/>
                    </a:rPr>
                    <a:t>Measurable health</a:t>
                  </a:r>
                </a:p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 smtClean="0">
                      <a:solidFill>
                        <a:srgbClr val="D45D00"/>
                      </a:solidFill>
                      <a:latin typeface="Calibri" panose="020F0502020204030204" pitchFamily="34" charset="0"/>
                      <a:ea typeface="Arial Unicode MS" charset="0"/>
                      <a:cs typeface="Calibri" panose="020F0502020204030204" pitchFamily="34" charset="0"/>
                    </a:rPr>
                    <a:t>Of software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5056365" y="3292660"/>
                  <a:ext cx="887235" cy="3649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 smtClean="0">
                      <a:solidFill>
                        <a:srgbClr val="D45D00"/>
                      </a:solidFill>
                      <a:latin typeface="Calibri" panose="020F0502020204030204" pitchFamily="34" charset="0"/>
                      <a:ea typeface="Arial Unicode MS" charset="0"/>
                      <a:cs typeface="Calibri" panose="020F0502020204030204" pitchFamily="34" charset="0"/>
                    </a:rPr>
                    <a:t>Bring quality</a:t>
                  </a:r>
                </a:p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 smtClean="0">
                      <a:solidFill>
                        <a:srgbClr val="D45D00"/>
                      </a:solidFill>
                      <a:latin typeface="Calibri" panose="020F0502020204030204" pitchFamily="34" charset="0"/>
                      <a:ea typeface="Arial Unicode MS" charset="0"/>
                      <a:cs typeface="Calibri" panose="020F0502020204030204" pitchFamily="34" charset="0"/>
                    </a:rPr>
                    <a:t>assurance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7543800" y="2133600"/>
                  <a:ext cx="887235" cy="3649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 smtClean="0">
                      <a:solidFill>
                        <a:srgbClr val="D45D00"/>
                      </a:solidFill>
                      <a:latin typeface="Calibri" panose="020F0502020204030204" pitchFamily="34" charset="0"/>
                      <a:ea typeface="Arial Unicode MS" charset="0"/>
                      <a:cs typeface="Calibri" panose="020F0502020204030204" pitchFamily="34" charset="0"/>
                    </a:rPr>
                    <a:t>Reduce overheads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7620000" y="2683060"/>
                  <a:ext cx="887235" cy="3649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 smtClean="0">
                      <a:solidFill>
                        <a:srgbClr val="D45D00"/>
                      </a:solidFill>
                      <a:latin typeface="Calibri" panose="020F0502020204030204" pitchFamily="34" charset="0"/>
                      <a:ea typeface="Arial Unicode MS" charset="0"/>
                      <a:cs typeface="Calibri" panose="020F0502020204030204" pitchFamily="34" charset="0"/>
                    </a:rPr>
                    <a:t>Better project</a:t>
                  </a:r>
                </a:p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 smtClean="0">
                      <a:solidFill>
                        <a:srgbClr val="D45D00"/>
                      </a:solidFill>
                      <a:latin typeface="Calibri" panose="020F0502020204030204" pitchFamily="34" charset="0"/>
                      <a:ea typeface="Arial Unicode MS" charset="0"/>
                      <a:cs typeface="Calibri" panose="020F0502020204030204" pitchFamily="34" charset="0"/>
                    </a:rPr>
                    <a:t>visibility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7620000" y="3368860"/>
                  <a:ext cx="887235" cy="3649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 smtClean="0">
                      <a:solidFill>
                        <a:srgbClr val="D45D00"/>
                      </a:solidFill>
                      <a:latin typeface="Calibri" panose="020F0502020204030204" pitchFamily="34" charset="0"/>
                      <a:ea typeface="Arial Unicode MS" charset="0"/>
                      <a:cs typeface="Calibri" panose="020F0502020204030204" pitchFamily="34" charset="0"/>
                    </a:rPr>
                    <a:t>Reduce</a:t>
                  </a:r>
                </a:p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b="1" kern="0" dirty="0" smtClean="0">
                      <a:solidFill>
                        <a:srgbClr val="D45D00"/>
                      </a:solidFill>
                      <a:latin typeface="Calibri" panose="020F0502020204030204" pitchFamily="34" charset="0"/>
                      <a:ea typeface="Arial Unicode MS" charset="0"/>
                      <a:cs typeface="Calibri" panose="020F0502020204030204" pitchFamily="34" charset="0"/>
                    </a:rPr>
                    <a:t>assumptions</a:t>
                  </a: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4592082" y="2001282"/>
              <a:ext cx="4170918" cy="1752081"/>
              <a:chOff x="4592082" y="2001282"/>
              <a:chExt cx="4170918" cy="175208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62995" y="2003710"/>
                <a:ext cx="1374005" cy="1749653"/>
                <a:chOff x="2742147" y="2336899"/>
                <a:chExt cx="1511405" cy="1924618"/>
              </a:xfrm>
            </p:grpSpPr>
            <p:sp>
              <p:nvSpPr>
                <p:cNvPr id="48" name="Flowchart: Or 47"/>
                <p:cNvSpPr/>
                <p:nvPr/>
              </p:nvSpPr>
              <p:spPr bwMode="auto">
                <a:xfrm>
                  <a:off x="2742147" y="2336899"/>
                  <a:ext cx="1511405" cy="1924618"/>
                </a:xfrm>
                <a:prstGeom prst="flowChartOr">
                  <a:avLst/>
                </a:prstGeom>
                <a:solidFill>
                  <a:srgbClr val="FFFFFF"/>
                </a:solidFill>
                <a:ln w="38100" cap="flat" cmpd="sng" algn="ctr">
                  <a:solidFill>
                    <a:srgbClr val="D45D00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00" b="1" kern="0" smtClean="0">
                    <a:solidFill>
                      <a:srgbClr val="FFFFFF"/>
                    </a:solidFill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49" name="Curved Down Arrow 48"/>
                <p:cNvSpPr/>
                <p:nvPr/>
              </p:nvSpPr>
              <p:spPr bwMode="auto">
                <a:xfrm rot="10800000">
                  <a:off x="3041642" y="3551330"/>
                  <a:ext cx="912413" cy="427130"/>
                </a:xfrm>
                <a:prstGeom prst="curvedDownArrow">
                  <a:avLst/>
                </a:prstGeom>
                <a:gradFill rotWithShape="1">
                  <a:gsLst>
                    <a:gs pos="0">
                      <a:srgbClr val="D45D00">
                        <a:gamma/>
                        <a:tint val="80000"/>
                        <a:invGamma/>
                      </a:srgbClr>
                    </a:gs>
                    <a:gs pos="100000">
                      <a:srgbClr val="D45D00"/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00" b="1" kern="0" smtClean="0">
                    <a:solidFill>
                      <a:srgbClr val="FFFFFF"/>
                    </a:solidFill>
                    <a:ea typeface="Arial Unicode MS" charset="0"/>
                    <a:cs typeface="Arial Unicode MS" charset="0"/>
                  </a:endParaRPr>
                </a:p>
              </p:txBody>
            </p:sp>
            <p:sp>
              <p:nvSpPr>
                <p:cNvPr id="50" name="Curved Down Arrow 49"/>
                <p:cNvSpPr/>
                <p:nvPr/>
              </p:nvSpPr>
              <p:spPr bwMode="auto">
                <a:xfrm>
                  <a:off x="3090380" y="2634018"/>
                  <a:ext cx="912413" cy="427130"/>
                </a:xfrm>
                <a:prstGeom prst="curvedDownArrow">
                  <a:avLst/>
                </a:prstGeom>
                <a:gradFill rotWithShape="1">
                  <a:gsLst>
                    <a:gs pos="0">
                      <a:srgbClr val="D45D00">
                        <a:gamma/>
                        <a:tint val="80000"/>
                        <a:invGamma/>
                      </a:srgbClr>
                    </a:gs>
                    <a:gs pos="100000">
                      <a:srgbClr val="D45D00"/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400" b="1" kern="0" smtClean="0">
                    <a:solidFill>
                      <a:srgbClr val="FFFFFF"/>
                    </a:solidFill>
                    <a:ea typeface="Arial Unicode MS" charset="0"/>
                    <a:cs typeface="Arial Unicode MS" charset="0"/>
                  </a:endParaRPr>
                </a:p>
              </p:txBody>
            </p:sp>
          </p:grpSp>
          <p:pic>
            <p:nvPicPr>
              <p:cNvPr id="40" name="Picture 2" descr="C:\Users\vgupta31\AppData\Local\Microsoft\Windows\Temporary Internet Files\Content.IE5\2VT1VWJ4\System-search.svg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2082" y="2001282"/>
                <a:ext cx="401633" cy="401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5" descr="C:\Users\vgupta31\AppData\Local\Microsoft\Windows\Temporary Internet Files\Content.IE5\6AYI98NI\large-Line-Graph-Chart-Going-Down-33.3-13243[1]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9978" y="2142168"/>
                <a:ext cx="360000" cy="32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6" descr="C:\Users\vgupta31\AppData\Local\Microsoft\Windows\Temporary Internet Files\Content.IE5\2VT1VWJ4\1196px-Facebook_like_thumb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95235" y="3174959"/>
                <a:ext cx="367765" cy="3148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7" descr="C:\Users\vgupta31\AppData\Local\Microsoft\Windows\Temporary Internet Files\Content.IE5\2VT1VWJ4\security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0467" y="3124200"/>
                <a:ext cx="426693" cy="379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C:\Users\vgupta31\AppData\Local\Microsoft\Windows\Temporary Internet Files\Content.IE5\2VT1VWJ4\Uploadform_arrow.svg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690991">
                <a:off x="5800986" y="2178163"/>
                <a:ext cx="250451" cy="250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8" descr="C:\Users\vgupta31\AppData\Local\Microsoft\Windows\Temporary Internet Files\Content.IE5\2VT1VWJ4\Uploadform_arrow.svg[1]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174408">
                <a:off x="7531365" y="3113963"/>
                <a:ext cx="257566" cy="2575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8" descr="C:\Users\vgupta31\AppData\Local\Microsoft\Windows\Temporary Internet Files\Content.IE5\2VT1VWJ4\Uploadform_arrow.svg[1]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66039">
                <a:off x="5828054" y="3375801"/>
                <a:ext cx="240473" cy="2404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8" descr="C:\Users\vgupta31\AppData\Local\Microsoft\Windows\Temporary Internet Files\Content.IE5\2VT1VWJ4\Uploadform_arrow.svg[1]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062167">
                <a:off x="7374543" y="2081373"/>
                <a:ext cx="257566" cy="2575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59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Testing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6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168400"/>
            <a:ext cx="8253531" cy="68580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+mn-lt"/>
                <a:ea typeface="Geneva" charset="0"/>
                <a:cs typeface="+mn-cs"/>
              </a:defRPr>
            </a:lvl1pPr>
            <a:lvl2pPr marL="152400" indent="-1508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135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1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43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15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87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59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D45D00"/>
              </a:buClr>
              <a:defRPr/>
            </a:pPr>
            <a:r>
              <a:rPr lang="en-US" sz="1200" b="1" kern="0" smtClean="0">
                <a:solidFill>
                  <a:srgbClr val="63666A"/>
                </a:solidFill>
                <a:cs typeface="Arial Unicode MS"/>
              </a:rPr>
              <a:t>Continuous testing is the process of executing </a:t>
            </a:r>
            <a:r>
              <a:rPr lang="en-US" sz="1200" b="1" kern="0" smtClean="0">
                <a:solidFill>
                  <a:srgbClr val="63666A"/>
                </a:solidFill>
                <a:cs typeface="Arial Unicode MS"/>
                <a:hlinkClick r:id="rId2" tooltip="Test automation"/>
              </a:rPr>
              <a:t>automated tests</a:t>
            </a:r>
            <a:r>
              <a:rPr lang="en-US" sz="1200" b="1" kern="0" smtClean="0">
                <a:solidFill>
                  <a:srgbClr val="63666A"/>
                </a:solidFill>
                <a:cs typeface="Arial Unicode MS"/>
              </a:rPr>
              <a:t> as part of the software delivery pipeline to obtain immediate feedback on the business risks associated with a software release candidate</a:t>
            </a:r>
            <a:endParaRPr lang="en-US" sz="1200" b="1" kern="0" dirty="0">
              <a:solidFill>
                <a:srgbClr val="63666A"/>
              </a:solidFill>
              <a:cs typeface="Arial Unicode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312" y="2526605"/>
            <a:ext cx="434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>
                <a:solidFill>
                  <a:srgbClr val="63666A"/>
                </a:solidFill>
                <a:ea typeface="Arial Unicode MS"/>
                <a:cs typeface="Arial Unicode MS"/>
              </a:rPr>
              <a:t>The goal of Continuous Testing is to apply "extreme automation" to a stable, production-like test environments.</a:t>
            </a:r>
          </a:p>
          <a:p>
            <a:endParaRPr lang="en-US" sz="1200" i="1" dirty="0" smtClean="0">
              <a:solidFill>
                <a:srgbClr val="63666A"/>
              </a:solidFill>
              <a:ea typeface="Arial Unicode MS"/>
              <a:cs typeface="Arial Unicode MS"/>
            </a:endParaRPr>
          </a:p>
          <a:p>
            <a:endParaRPr lang="en-US" sz="1200" i="1" dirty="0" smtClean="0">
              <a:solidFill>
                <a:srgbClr val="63666A"/>
              </a:solidFill>
              <a:ea typeface="Arial Unicode MS"/>
              <a:cs typeface="Arial Unicode MS"/>
            </a:endParaRPr>
          </a:p>
          <a:p>
            <a:r>
              <a:rPr lang="en-US" sz="1200" i="1" dirty="0" smtClean="0">
                <a:solidFill>
                  <a:srgbClr val="63666A"/>
                </a:solidFill>
                <a:ea typeface="Arial Unicode MS"/>
                <a:cs typeface="Arial Unicode MS"/>
              </a:rPr>
              <a:t>Moving from automated testing to continuous testing involves executing a set of tests that is specifically designed to assess the business risks associated with a release candidate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30400"/>
            <a:ext cx="3124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84127029"/>
              </p:ext>
            </p:extLst>
          </p:nvPr>
        </p:nvGraphicFramePr>
        <p:xfrm>
          <a:off x="769961" y="4673600"/>
          <a:ext cx="7467600" cy="142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39445" y="3171208"/>
            <a:ext cx="4361155" cy="0"/>
          </a:xfrm>
          <a:prstGeom prst="line">
            <a:avLst/>
          </a:prstGeom>
          <a:noFill/>
          <a:ln w="25400" cap="rnd" cmpd="sng" algn="ctr">
            <a:solidFill>
              <a:srgbClr val="FFFFFF">
                <a:lumMod val="65000"/>
              </a:srgbClr>
            </a:solidFill>
            <a:prstDash val="sysDot"/>
          </a:ln>
          <a:effectLst/>
        </p:spPr>
        <p:txBody>
          <a:bodyPr/>
          <a:lstStyle/>
          <a:p>
            <a:pPr>
              <a:defRPr/>
            </a:pPr>
            <a:endParaRPr lang="en-US" kern="0" dirty="0" smtClean="0">
              <a:solidFill>
                <a:srgbClr val="63666A"/>
              </a:solidFill>
              <a:latin typeface="Calibri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06038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817135" y="6400800"/>
            <a:ext cx="386530" cy="247226"/>
          </a:xfrm>
        </p:spPr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7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44708" y="2106304"/>
            <a:ext cx="372249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+mn-lt"/>
                <a:ea typeface="Geneva" charset="0"/>
                <a:cs typeface="+mn-cs"/>
              </a:defRPr>
            </a:lvl1pPr>
            <a:lvl2pPr marL="152400" indent="-1508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135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71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43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415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87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5900" indent="-17145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D00"/>
              </a:buClr>
              <a:defRPr/>
            </a:pPr>
            <a:endParaRPr lang="en-US" sz="1200" kern="0" dirty="0" smtClean="0">
              <a:solidFill>
                <a:srgbClr val="63666A"/>
              </a:solidFill>
              <a:cs typeface="Arial Unicode MS"/>
            </a:endParaRPr>
          </a:p>
          <a:p>
            <a:pPr marL="0" indent="0">
              <a:buClr>
                <a:srgbClr val="D45D00"/>
              </a:buClr>
              <a:defRPr/>
            </a:pPr>
            <a:r>
              <a:rPr lang="en-US" sz="1200" kern="0" dirty="0" smtClean="0">
                <a:solidFill>
                  <a:srgbClr val="63666A"/>
                </a:solidFill>
                <a:cs typeface="Arial Unicode MS"/>
              </a:rPr>
              <a:t>Expands upon </a:t>
            </a:r>
            <a:r>
              <a:rPr lang="en-US" sz="1200" kern="0" dirty="0" smtClean="0">
                <a:solidFill>
                  <a:srgbClr val="63666A"/>
                </a:solidFill>
                <a:cs typeface="Arial Unicode MS"/>
                <a:hlinkClick r:id="rId2"/>
              </a:rPr>
              <a:t>continuous integration</a:t>
            </a:r>
            <a:r>
              <a:rPr lang="en-US" sz="1200" kern="0" dirty="0" smtClean="0">
                <a:solidFill>
                  <a:srgbClr val="63666A"/>
                </a:solidFill>
                <a:cs typeface="Arial Unicode MS"/>
              </a:rPr>
              <a:t> by deploying all code changes to a testing environment and/or a production environment after the build stage. </a:t>
            </a:r>
          </a:p>
          <a:p>
            <a:pPr marL="0" indent="0">
              <a:buClr>
                <a:srgbClr val="D45D00"/>
              </a:buClr>
              <a:defRPr/>
            </a:pPr>
            <a:endParaRPr lang="en-US" sz="1200" kern="0" dirty="0" smtClean="0">
              <a:solidFill>
                <a:srgbClr val="63666A"/>
              </a:solidFill>
              <a:cs typeface="Arial Unicode MS"/>
            </a:endParaRPr>
          </a:p>
          <a:p>
            <a:pPr marL="0" indent="0">
              <a:buClr>
                <a:srgbClr val="D45D00"/>
              </a:buClr>
              <a:defRPr/>
            </a:pPr>
            <a:r>
              <a:rPr lang="en-US" sz="1200" kern="0" dirty="0" smtClean="0">
                <a:solidFill>
                  <a:srgbClr val="63666A"/>
                </a:solidFill>
                <a:cs typeface="Arial Unicode MS"/>
              </a:rPr>
              <a:t>When continuous delivery is implemented properly, developers will always have a deployment-ready build artifact that has passed through a standardized test process. </a:t>
            </a:r>
          </a:p>
          <a:p>
            <a:pPr marL="0" indent="0">
              <a:buClr>
                <a:srgbClr val="D45D00"/>
              </a:buClr>
              <a:defRPr/>
            </a:pPr>
            <a:endParaRPr lang="en-US" sz="1200" kern="0" dirty="0">
              <a:solidFill>
                <a:srgbClr val="63666A"/>
              </a:solidFill>
              <a:cs typeface="Arial Unicode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0"/>
            <a:ext cx="1700331" cy="113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572000"/>
            <a:ext cx="1700331" cy="1133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72000"/>
            <a:ext cx="1700331" cy="1133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1700331" cy="11335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4268" y="5638800"/>
            <a:ext cx="1700331" cy="400110"/>
          </a:xfrm>
          <a:prstGeom prst="rect">
            <a:avLst/>
          </a:prstGeom>
          <a:solidFill>
            <a:srgbClr val="D45D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FFFFFF"/>
                </a:solidFill>
                <a:ea typeface="Arial Unicode MS"/>
                <a:cs typeface="Arial Unicode MS"/>
              </a:rPr>
              <a:t>Automate the Software Release Process</a:t>
            </a:r>
            <a:endParaRPr lang="en-US" sz="1000" kern="0" dirty="0" smtClean="0">
              <a:solidFill>
                <a:srgbClr val="FFFFFF"/>
              </a:solidFill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2979" y="5638800"/>
            <a:ext cx="1700331" cy="400110"/>
          </a:xfrm>
          <a:prstGeom prst="rect">
            <a:avLst/>
          </a:prstGeom>
          <a:solidFill>
            <a:srgbClr val="D45D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FFFFFF"/>
                </a:solidFill>
                <a:ea typeface="Arial Unicode MS"/>
                <a:cs typeface="Arial Unicode MS"/>
              </a:rPr>
              <a:t>Improve Developer Productivity</a:t>
            </a:r>
            <a:endParaRPr lang="en-US" sz="1000" kern="0" dirty="0" smtClean="0">
              <a:solidFill>
                <a:srgbClr val="FFFFFF"/>
              </a:solidFill>
              <a:ea typeface="Arial Unicode MS"/>
              <a:cs typeface="Arial Unicode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1690" y="5638800"/>
            <a:ext cx="1700331" cy="400110"/>
          </a:xfrm>
          <a:prstGeom prst="rect">
            <a:avLst/>
          </a:prstGeom>
          <a:solidFill>
            <a:srgbClr val="D45D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FFFFFF"/>
                </a:solidFill>
                <a:ea typeface="Arial Unicode MS"/>
                <a:cs typeface="Arial Unicode MS"/>
              </a:rPr>
              <a:t>Find and Address Bugs Quicker</a:t>
            </a:r>
            <a:endParaRPr lang="en-US" sz="1000" kern="0" dirty="0" smtClean="0">
              <a:solidFill>
                <a:srgbClr val="FFFFFF"/>
              </a:solidFill>
              <a:ea typeface="Arial Unicode MS"/>
              <a:cs typeface="Arial Unicode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0400" y="5638800"/>
            <a:ext cx="1700331" cy="400110"/>
          </a:xfrm>
          <a:prstGeom prst="rect">
            <a:avLst/>
          </a:prstGeom>
          <a:solidFill>
            <a:srgbClr val="D45D00"/>
          </a:solidFill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sz="1000" b="1" kern="0" dirty="0" smtClean="0">
                <a:solidFill>
                  <a:srgbClr val="FFFFFF"/>
                </a:solidFill>
                <a:ea typeface="Arial Unicode MS"/>
                <a:cs typeface="Arial Unicode MS"/>
              </a:rPr>
              <a:t>Deliver Updates Faster</a:t>
            </a:r>
            <a:endParaRPr lang="en-US" sz="1000" kern="0" dirty="0" smtClean="0">
              <a:solidFill>
                <a:srgbClr val="FFFFFF"/>
              </a:solidFill>
              <a:ea typeface="Arial Unicode MS"/>
              <a:cs typeface="Arial Unicode MS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5" y="1981200"/>
            <a:ext cx="392600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86979" y="1172584"/>
            <a:ext cx="8071352" cy="68580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defRPr/>
            </a:pPr>
            <a:r>
              <a:rPr lang="en-US" sz="1200" b="1" kern="0" dirty="0" smtClean="0">
                <a:solidFill>
                  <a:srgbClr val="63666A"/>
                </a:solidFill>
                <a:ea typeface="Geneva" charset="0"/>
                <a:cs typeface="Arial Unicode MS"/>
              </a:rPr>
              <a:t>Continuous delivery (CD) is a </a:t>
            </a:r>
            <a:r>
              <a:rPr lang="en-US" sz="1200" b="1" kern="0" dirty="0" smtClean="0">
                <a:solidFill>
                  <a:srgbClr val="63666A"/>
                </a:solidFill>
                <a:ea typeface="Geneva" charset="0"/>
                <a:cs typeface="Arial Unicode MS"/>
                <a:hlinkClick r:id="rId8" tooltip="Software engineering"/>
              </a:rPr>
              <a:t>software engineering</a:t>
            </a:r>
            <a:r>
              <a:rPr lang="en-US" sz="1200" b="1" kern="0" dirty="0" smtClean="0">
                <a:solidFill>
                  <a:srgbClr val="63666A"/>
                </a:solidFill>
                <a:ea typeface="Geneva" charset="0"/>
                <a:cs typeface="Arial Unicode MS"/>
              </a:rPr>
              <a:t> approach in which teams produce software in short cycles, ensuring that the software can be reliably released at any time.</a:t>
            </a:r>
          </a:p>
        </p:txBody>
      </p:sp>
      <p:sp>
        <p:nvSpPr>
          <p:cNvPr id="16" name="Line 3"/>
          <p:cNvSpPr>
            <a:spLocks noChangeShapeType="1"/>
          </p:cNvSpPr>
          <p:nvPr/>
        </p:nvSpPr>
        <p:spPr bwMode="auto">
          <a:xfrm>
            <a:off x="531114" y="3048000"/>
            <a:ext cx="3964686" cy="0"/>
          </a:xfrm>
          <a:prstGeom prst="line">
            <a:avLst/>
          </a:prstGeom>
          <a:noFill/>
          <a:ln w="25400" cap="rnd" cmpd="sng" algn="ctr">
            <a:solidFill>
              <a:srgbClr val="FFFFFF">
                <a:lumMod val="65000"/>
              </a:srgbClr>
            </a:solidFill>
            <a:prstDash val="sysDot"/>
          </a:ln>
          <a:effectLst/>
        </p:spPr>
        <p:txBody>
          <a:bodyPr/>
          <a:lstStyle/>
          <a:p>
            <a:pPr>
              <a:defRPr/>
            </a:pPr>
            <a:endParaRPr lang="en-US" kern="0" dirty="0" smtClean="0">
              <a:solidFill>
                <a:srgbClr val="63666A"/>
              </a:solidFill>
              <a:latin typeface="Calibri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00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CI/CD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81572" y="6464799"/>
            <a:ext cx="386530" cy="247226"/>
          </a:xfrm>
        </p:spPr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8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53" name="Pentagon 52"/>
          <p:cNvSpPr/>
          <p:nvPr/>
        </p:nvSpPr>
        <p:spPr>
          <a:xfrm>
            <a:off x="457201" y="1761699"/>
            <a:ext cx="1219200" cy="3657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Code Management</a:t>
            </a:r>
            <a:endParaRPr lang="en-US" sz="900" b="1" dirty="0"/>
          </a:p>
        </p:txBody>
      </p:sp>
      <p:sp>
        <p:nvSpPr>
          <p:cNvPr id="3" name="Chevron 2"/>
          <p:cNvSpPr/>
          <p:nvPr/>
        </p:nvSpPr>
        <p:spPr>
          <a:xfrm>
            <a:off x="1664349" y="1761699"/>
            <a:ext cx="1376182" cy="36576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Code Merge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8" name="Chevron 57"/>
          <p:cNvSpPr/>
          <p:nvPr/>
        </p:nvSpPr>
        <p:spPr>
          <a:xfrm>
            <a:off x="3028479" y="1761699"/>
            <a:ext cx="1376182" cy="36576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Packaging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9" name="Chevron 58"/>
          <p:cNvSpPr/>
          <p:nvPr/>
        </p:nvSpPr>
        <p:spPr>
          <a:xfrm>
            <a:off x="4392609" y="1761699"/>
            <a:ext cx="1376182" cy="36576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Build (CI) Server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60" name="Chevron 59"/>
          <p:cNvSpPr/>
          <p:nvPr/>
        </p:nvSpPr>
        <p:spPr>
          <a:xfrm>
            <a:off x="5840104" y="1761699"/>
            <a:ext cx="1376182" cy="36576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Unit Testing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61" name="Chevron 60"/>
          <p:cNvSpPr/>
          <p:nvPr/>
        </p:nvSpPr>
        <p:spPr>
          <a:xfrm>
            <a:off x="7239000" y="1761699"/>
            <a:ext cx="1376182" cy="36576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Code Coverage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>
            <a:off x="2057400" y="5326073"/>
            <a:ext cx="1376182" cy="365760"/>
          </a:xfrm>
          <a:prstGeom prst="chevron">
            <a:avLst/>
          </a:prstGeom>
          <a:solidFill>
            <a:srgbClr val="0D7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 </a:t>
            </a:r>
            <a:r>
              <a:rPr lang="en-US" sz="900" b="1" dirty="0" err="1" smtClean="0">
                <a:solidFill>
                  <a:schemeClr val="bg1"/>
                </a:solidFill>
              </a:rPr>
              <a:t>Config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72" name="Chevron 71"/>
          <p:cNvSpPr/>
          <p:nvPr/>
        </p:nvSpPr>
        <p:spPr>
          <a:xfrm>
            <a:off x="3429000" y="5326073"/>
            <a:ext cx="1376182" cy="365760"/>
          </a:xfrm>
          <a:prstGeom prst="chevron">
            <a:avLst/>
          </a:prstGeom>
          <a:solidFill>
            <a:srgbClr val="0D7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Publishing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73" name="Chevron 72"/>
          <p:cNvSpPr/>
          <p:nvPr/>
        </p:nvSpPr>
        <p:spPr>
          <a:xfrm>
            <a:off x="4800600" y="5326073"/>
            <a:ext cx="1376182" cy="365760"/>
          </a:xfrm>
          <a:prstGeom prst="chevron">
            <a:avLst/>
          </a:prstGeom>
          <a:solidFill>
            <a:srgbClr val="0D7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Deploy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74" name="Chevron 73"/>
          <p:cNvSpPr/>
          <p:nvPr/>
        </p:nvSpPr>
        <p:spPr>
          <a:xfrm>
            <a:off x="6172200" y="5326073"/>
            <a:ext cx="1376182" cy="365760"/>
          </a:xfrm>
          <a:prstGeom prst="chevron">
            <a:avLst/>
          </a:prstGeom>
          <a:solidFill>
            <a:srgbClr val="0D7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Auto Test/ ATDD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75" name="Chevron 74"/>
          <p:cNvSpPr/>
          <p:nvPr/>
        </p:nvSpPr>
        <p:spPr>
          <a:xfrm>
            <a:off x="7615418" y="5326073"/>
            <a:ext cx="1376182" cy="365760"/>
          </a:xfrm>
          <a:prstGeom prst="chevron">
            <a:avLst/>
          </a:prstGeom>
          <a:solidFill>
            <a:srgbClr val="0D7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Dashboard/ Reporting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76" name="Pentagon 75"/>
          <p:cNvSpPr/>
          <p:nvPr/>
        </p:nvSpPr>
        <p:spPr>
          <a:xfrm rot="10800000">
            <a:off x="8380435" y="3338635"/>
            <a:ext cx="484496" cy="38404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Pentagon 76"/>
          <p:cNvSpPr/>
          <p:nvPr/>
        </p:nvSpPr>
        <p:spPr>
          <a:xfrm>
            <a:off x="590316" y="5288014"/>
            <a:ext cx="258517" cy="382685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066277" y="3368040"/>
            <a:ext cx="1376182" cy="365760"/>
            <a:chOff x="7066277" y="3368040"/>
            <a:chExt cx="1376182" cy="365760"/>
          </a:xfrm>
        </p:grpSpPr>
        <p:sp>
          <p:nvSpPr>
            <p:cNvPr id="80" name="Chevron 79"/>
            <p:cNvSpPr/>
            <p:nvPr/>
          </p:nvSpPr>
          <p:spPr>
            <a:xfrm rot="10800000">
              <a:off x="7066277" y="3368040"/>
              <a:ext cx="1376182" cy="3657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95237" y="3418839"/>
              <a:ext cx="8343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Publishing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821053" y="3362325"/>
            <a:ext cx="1280765" cy="371474"/>
            <a:chOff x="5744687" y="3362325"/>
            <a:chExt cx="1376182" cy="371474"/>
          </a:xfrm>
        </p:grpSpPr>
        <p:sp>
          <p:nvSpPr>
            <p:cNvPr id="64" name="Chevron 63"/>
            <p:cNvSpPr/>
            <p:nvPr/>
          </p:nvSpPr>
          <p:spPr>
            <a:xfrm rot="10800000">
              <a:off x="5744687" y="3368039"/>
              <a:ext cx="1376182" cy="3657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937773" y="3362325"/>
              <a:ext cx="91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Dashboard/ Reporting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84221" y="3352800"/>
            <a:ext cx="1364129" cy="380999"/>
            <a:chOff x="4404661" y="3352800"/>
            <a:chExt cx="1386539" cy="380999"/>
          </a:xfrm>
        </p:grpSpPr>
        <p:sp>
          <p:nvSpPr>
            <p:cNvPr id="65" name="Chevron 64"/>
            <p:cNvSpPr/>
            <p:nvPr/>
          </p:nvSpPr>
          <p:spPr>
            <a:xfrm rot="10800000">
              <a:off x="4404661" y="3368039"/>
              <a:ext cx="1376182" cy="36576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46896" y="3352800"/>
              <a:ext cx="134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Smoke 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Testing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29143" y="3374066"/>
            <a:ext cx="1376182" cy="369332"/>
            <a:chOff x="3119618" y="3364541"/>
            <a:chExt cx="1376182" cy="369332"/>
          </a:xfrm>
        </p:grpSpPr>
        <p:sp>
          <p:nvSpPr>
            <p:cNvPr id="66" name="Chevron 65"/>
            <p:cNvSpPr/>
            <p:nvPr/>
          </p:nvSpPr>
          <p:spPr>
            <a:xfrm rot="10800000">
              <a:off x="3119618" y="3364855"/>
              <a:ext cx="1376182" cy="36576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32837" y="3364541"/>
              <a:ext cx="834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System/</a:t>
              </a:r>
            </a:p>
            <a:p>
              <a:r>
                <a:rPr lang="en-US" sz="900" b="1" dirty="0" smtClean="0">
                  <a:solidFill>
                    <a:schemeClr val="bg1"/>
                  </a:solidFill>
                </a:rPr>
                <a:t>Integration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14693" y="3370809"/>
            <a:ext cx="1376182" cy="366601"/>
            <a:chOff x="1795643" y="3361284"/>
            <a:chExt cx="1376182" cy="366601"/>
          </a:xfrm>
        </p:grpSpPr>
        <p:sp>
          <p:nvSpPr>
            <p:cNvPr id="67" name="Chevron 66"/>
            <p:cNvSpPr/>
            <p:nvPr/>
          </p:nvSpPr>
          <p:spPr>
            <a:xfrm rot="10800000">
              <a:off x="1795643" y="3362125"/>
              <a:ext cx="1376182" cy="36576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35257" y="3361284"/>
              <a:ext cx="11052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5772149" y="2274735"/>
            <a:ext cx="3282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583304" y="1779436"/>
            <a:ext cx="332096" cy="194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Security Scan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8389960" y="1752600"/>
            <a:ext cx="271543" cy="383957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215762" y="4045384"/>
            <a:ext cx="48287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6224" y="3362125"/>
            <a:ext cx="381001" cy="23022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Dashboard/ Reporting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79" name="Chevron 78"/>
          <p:cNvSpPr/>
          <p:nvPr/>
        </p:nvSpPr>
        <p:spPr>
          <a:xfrm flipH="1">
            <a:off x="438149" y="3336303"/>
            <a:ext cx="369284" cy="39590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Chevron 77"/>
          <p:cNvSpPr/>
          <p:nvPr/>
        </p:nvSpPr>
        <p:spPr>
          <a:xfrm>
            <a:off x="838200" y="5314080"/>
            <a:ext cx="1219969" cy="365760"/>
          </a:xfrm>
          <a:prstGeom prst="chevron">
            <a:avLst/>
          </a:prstGeom>
          <a:solidFill>
            <a:srgbClr val="0D7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Network </a:t>
            </a:r>
            <a:r>
              <a:rPr lang="en-US" sz="900" b="1" dirty="0" err="1" smtClean="0">
                <a:solidFill>
                  <a:schemeClr val="bg1"/>
                </a:solidFill>
              </a:rPr>
              <a:t>Config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05923" y="4066401"/>
            <a:ext cx="216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chemeClr val="bg1">
                    <a:lumMod val="50000"/>
                  </a:schemeClr>
                </a:solidFill>
              </a:rPr>
              <a:t>Continuous Testing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63073" y="5953125"/>
            <a:ext cx="1823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0D776E"/>
                </a:solidFill>
              </a:rPr>
              <a:t>Continuous Delivery</a:t>
            </a:r>
          </a:p>
        </p:txBody>
      </p:sp>
      <p:pic>
        <p:nvPicPr>
          <p:cNvPr id="10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" y="1170070"/>
            <a:ext cx="362716" cy="18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Elbow Connector 104"/>
          <p:cNvCxnSpPr>
            <a:stCxn id="53" idx="0"/>
          </p:cNvCxnSpPr>
          <p:nvPr/>
        </p:nvCxnSpPr>
        <p:spPr>
          <a:xfrm rot="16200000" flipV="1">
            <a:off x="459593" y="1245930"/>
            <a:ext cx="580053" cy="451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7" descr="C:\Users\pperugu\Desktop\git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56" y="1158860"/>
            <a:ext cx="720641" cy="31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Elbow Connector 109"/>
          <p:cNvCxnSpPr>
            <a:stCxn id="3" idx="0"/>
          </p:cNvCxnSpPr>
          <p:nvPr/>
        </p:nvCxnSpPr>
        <p:spPr>
          <a:xfrm rot="16200000" flipV="1">
            <a:off x="1894411" y="1395110"/>
            <a:ext cx="407437" cy="32574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12" y="1190493"/>
            <a:ext cx="756151" cy="17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" name="Elbow Connector 111"/>
          <p:cNvCxnSpPr/>
          <p:nvPr/>
        </p:nvCxnSpPr>
        <p:spPr>
          <a:xfrm rot="5400000" flipH="1" flipV="1">
            <a:off x="3203990" y="1544291"/>
            <a:ext cx="483985" cy="723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43077" y="1447800"/>
            <a:ext cx="2067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chemeClr val="tx2"/>
                </a:solidFill>
              </a:rPr>
              <a:t>Continuous Integration</a:t>
            </a:r>
          </a:p>
        </p:txBody>
      </p:sp>
      <p:pic>
        <p:nvPicPr>
          <p:cNvPr id="114" name="Picture 18" descr="https://wiki.jenkins-ci.org/download/attachments/2916393/logo-title.png?version=1&amp;modificationDate=1302753947000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00" y="1158860"/>
            <a:ext cx="654000" cy="2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45" y="1136115"/>
            <a:ext cx="515934" cy="22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23"/>
          <p:cNvCxnSpPr>
            <a:stCxn id="60" idx="0"/>
            <a:endCxn id="123" idx="2"/>
          </p:cNvCxnSpPr>
          <p:nvPr/>
        </p:nvCxnSpPr>
        <p:spPr>
          <a:xfrm rot="5400000" flipH="1" flipV="1">
            <a:off x="6359553" y="1439841"/>
            <a:ext cx="399061" cy="2446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056" y="1136115"/>
            <a:ext cx="926871" cy="25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470" y="2522968"/>
            <a:ext cx="546018" cy="30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Elbow Connector 135"/>
          <p:cNvCxnSpPr>
            <a:endCxn id="7" idx="1"/>
          </p:cNvCxnSpPr>
          <p:nvPr/>
        </p:nvCxnSpPr>
        <p:spPr>
          <a:xfrm>
            <a:off x="8154098" y="2677796"/>
            <a:ext cx="429206" cy="758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18" descr="https://wiki.jenkins-ci.org/download/attachments/2916393/logo-title.png?version=1&amp;modificationDate=1302753947000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89050"/>
            <a:ext cx="654000" cy="2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5" y="4069903"/>
            <a:ext cx="872170" cy="22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5" descr="C:\Users\mgupta25\AppData\Local\Microsoft\Windows\Temporary Internet Files\Content.Outlook\KUMQE3KH\ZD6OL32E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6" y="2859519"/>
            <a:ext cx="646850" cy="24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6" name="Elbow Connector 175"/>
          <p:cNvCxnSpPr>
            <a:stCxn id="68" idx="2"/>
          </p:cNvCxnSpPr>
          <p:nvPr/>
        </p:nvCxnSpPr>
        <p:spPr>
          <a:xfrm rot="5400000" flipH="1" flipV="1">
            <a:off x="1101069" y="3186988"/>
            <a:ext cx="362105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9" name="Picture 18" descr="https://wiki.jenkins-ci.org/download/attachments/2916393/logo-title.png?version=1&amp;modificationDate=1302753947000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6" y="4371975"/>
            <a:ext cx="654000" cy="2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Elbow Connector 179"/>
          <p:cNvCxnSpPr>
            <a:stCxn id="179" idx="1"/>
          </p:cNvCxnSpPr>
          <p:nvPr/>
        </p:nvCxnSpPr>
        <p:spPr>
          <a:xfrm rot="10800000">
            <a:off x="621236" y="4489550"/>
            <a:ext cx="274121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657226" y="4045385"/>
            <a:ext cx="1523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AutoShape 7" descr="Image result for Xebia VR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42" y="4926011"/>
            <a:ext cx="808858" cy="14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Connector 92"/>
          <p:cNvCxnSpPr/>
          <p:nvPr/>
        </p:nvCxnSpPr>
        <p:spPr>
          <a:xfrm flipH="1" flipV="1">
            <a:off x="809624" y="3090143"/>
            <a:ext cx="1" cy="955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33400" y="3362325"/>
            <a:ext cx="1314562" cy="371475"/>
            <a:chOff x="533400" y="3362325"/>
            <a:chExt cx="1314562" cy="371475"/>
          </a:xfrm>
        </p:grpSpPr>
        <p:sp>
          <p:nvSpPr>
            <p:cNvPr id="68" name="Chevron 67"/>
            <p:cNvSpPr/>
            <p:nvPr/>
          </p:nvSpPr>
          <p:spPr>
            <a:xfrm rot="10800000">
              <a:off x="533400" y="3368040"/>
              <a:ext cx="1314562" cy="365760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8967" y="3362325"/>
              <a:ext cx="1114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Non-Functional/ Performance </a:t>
              </a:r>
            </a:p>
          </p:txBody>
        </p:sp>
      </p:grpSp>
      <p:pic>
        <p:nvPicPr>
          <p:cNvPr id="189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357" y="4882535"/>
            <a:ext cx="872170" cy="22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" name="Picture 18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725" y="4893667"/>
            <a:ext cx="867118" cy="25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Elbow Connector 93"/>
          <p:cNvCxnSpPr/>
          <p:nvPr/>
        </p:nvCxnSpPr>
        <p:spPr>
          <a:xfrm rot="5400000" flipH="1" flipV="1">
            <a:off x="6339841" y="3215639"/>
            <a:ext cx="274320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5400000" flipH="1" flipV="1">
            <a:off x="7256999" y="3910764"/>
            <a:ext cx="365760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514850" y="1780376"/>
            <a:ext cx="109728" cy="1097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858000" y="3395472"/>
            <a:ext cx="109728" cy="109728"/>
          </a:xfrm>
          <a:prstGeom prst="ellipse">
            <a:avLst/>
          </a:prstGeom>
          <a:solidFill>
            <a:srgbClr val="73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571893" y="3394371"/>
            <a:ext cx="109728" cy="1097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22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164" y="4947148"/>
            <a:ext cx="808858" cy="14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835" y="4876800"/>
            <a:ext cx="767424" cy="269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Oval 125"/>
          <p:cNvSpPr/>
          <p:nvPr/>
        </p:nvSpPr>
        <p:spPr>
          <a:xfrm>
            <a:off x="4257674" y="3394371"/>
            <a:ext cx="109728" cy="1097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1584313" y="3394615"/>
            <a:ext cx="109728" cy="1097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66598" y="5335598"/>
            <a:ext cx="109728" cy="1097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7381875" y="1779435"/>
            <a:ext cx="109728" cy="109728"/>
          </a:xfrm>
          <a:prstGeom prst="ellipse">
            <a:avLst/>
          </a:prstGeom>
          <a:solidFill>
            <a:srgbClr val="73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2943225" y="3395472"/>
            <a:ext cx="109728" cy="1097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7738872" y="5351037"/>
            <a:ext cx="109728" cy="1097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38" name="Picture 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2120" y="213927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139270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39200" y="3657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07" y="2139270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107" y="2139270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90" y="2139270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3" y="2139270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792" y="3750707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2" y="3750707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56" y="3750707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64" y="3750707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95" y="3750707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94" y="3750707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82" y="5696149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43" y="5696149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053" y="5696149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51" y="5696149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37" y="5696149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6" y="5683216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Elbow Connector 170"/>
          <p:cNvCxnSpPr/>
          <p:nvPr/>
        </p:nvCxnSpPr>
        <p:spPr>
          <a:xfrm rot="5400000" flipH="1" flipV="1">
            <a:off x="6677626" y="5222639"/>
            <a:ext cx="228600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6720" y="2097391"/>
            <a:ext cx="733480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Dev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981200" y="2118657"/>
            <a:ext cx="733480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Dev/SME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381320" y="2108318"/>
            <a:ext cx="733480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Dev/SME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697454" y="2096578"/>
            <a:ext cx="858503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Architect/SME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266197" y="2117934"/>
            <a:ext cx="858503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Dev/SME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422059" y="2108319"/>
            <a:ext cx="1091075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Dev/Architect/SME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128876" y="3705225"/>
            <a:ext cx="871999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Dev/Architect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71926" y="3705225"/>
            <a:ext cx="871999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Dev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8530685" y="3714750"/>
            <a:ext cx="327566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Dev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981520" y="3705225"/>
            <a:ext cx="733480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SDET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3657600" y="3705225"/>
            <a:ext cx="733480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SDET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2390720" y="3705225"/>
            <a:ext cx="733480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SDET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143000" y="3705225"/>
            <a:ext cx="733480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SDET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57120" y="5651265"/>
            <a:ext cx="733480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SDET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123895" y="5651265"/>
            <a:ext cx="733480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Architect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2400245" y="5651265"/>
            <a:ext cx="733480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Architect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507562" y="5651265"/>
            <a:ext cx="1085704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Dev/Tech Lead/SME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065230" y="5651265"/>
            <a:ext cx="1085704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Dev/Tech Lead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861595" y="5651265"/>
            <a:ext cx="1085704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Dev/Tech Lead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610496" y="5651265"/>
            <a:ext cx="1085704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700" b="1" dirty="0" smtClean="0"/>
              <a:t>Dev/SDET</a:t>
            </a:r>
          </a:p>
        </p:txBody>
      </p:sp>
      <p:sp>
        <p:nvSpPr>
          <p:cNvPr id="203" name="Oval 202"/>
          <p:cNvSpPr/>
          <p:nvPr/>
        </p:nvSpPr>
        <p:spPr>
          <a:xfrm>
            <a:off x="2416334" y="6454272"/>
            <a:ext cx="109728" cy="1097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3019344" y="6454272"/>
            <a:ext cx="109728" cy="1097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70756" y="6403016"/>
            <a:ext cx="557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Medium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3081199" y="6413956"/>
            <a:ext cx="97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3968883" y="6410939"/>
            <a:ext cx="687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One Time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736333" y="6413956"/>
            <a:ext cx="97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Continuous </a:t>
            </a:r>
          </a:p>
        </p:txBody>
      </p:sp>
      <p:pic>
        <p:nvPicPr>
          <p:cNvPr id="211" name="Picture 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55" y="6410939"/>
            <a:ext cx="201168" cy="20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95869" y="6400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4" name="Elbow Connector 213"/>
          <p:cNvCxnSpPr/>
          <p:nvPr/>
        </p:nvCxnSpPr>
        <p:spPr>
          <a:xfrm rot="5400000" flipH="1" flipV="1">
            <a:off x="8115298" y="5184539"/>
            <a:ext cx="228600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/>
          <p:cNvCxnSpPr/>
          <p:nvPr/>
        </p:nvCxnSpPr>
        <p:spPr>
          <a:xfrm rot="5400000" flipH="1" flipV="1">
            <a:off x="5314949" y="5213114"/>
            <a:ext cx="228600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78" idx="0"/>
            <a:endCxn id="1042" idx="1"/>
          </p:cNvCxnSpPr>
          <p:nvPr/>
        </p:nvCxnSpPr>
        <p:spPr>
          <a:xfrm rot="5400000" flipH="1" flipV="1">
            <a:off x="1411761" y="4943900"/>
            <a:ext cx="315164" cy="42519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1042" idx="3"/>
          </p:cNvCxnSpPr>
          <p:nvPr/>
        </p:nvCxnSpPr>
        <p:spPr>
          <a:xfrm rot="16200000" flipV="1">
            <a:off x="2525095" y="5064621"/>
            <a:ext cx="338024" cy="20661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 flipH="1" flipV="1">
            <a:off x="3924301" y="5184539"/>
            <a:ext cx="228600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2001666" y="6454766"/>
            <a:ext cx="109728" cy="109728"/>
          </a:xfrm>
          <a:prstGeom prst="ellipse">
            <a:avLst/>
          </a:prstGeom>
          <a:solidFill>
            <a:srgbClr val="73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056087" y="6411433"/>
            <a:ext cx="71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568" y="6394906"/>
            <a:ext cx="85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Efforts /</a:t>
            </a:r>
          </a:p>
          <a:p>
            <a:r>
              <a:rPr lang="en-US" sz="800" dirty="0" smtClean="0"/>
              <a:t>Complexity</a:t>
            </a:r>
          </a:p>
        </p:txBody>
      </p:sp>
      <p:sp>
        <p:nvSpPr>
          <p:cNvPr id="167" name="Oval 166"/>
          <p:cNvSpPr/>
          <p:nvPr/>
        </p:nvSpPr>
        <p:spPr>
          <a:xfrm>
            <a:off x="303988" y="3378601"/>
            <a:ext cx="109728" cy="109728"/>
          </a:xfrm>
          <a:prstGeom prst="ellipse">
            <a:avLst/>
          </a:prstGeom>
          <a:solidFill>
            <a:srgbClr val="73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2270151"/>
            <a:ext cx="695384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*20-100%</a:t>
            </a:r>
          </a:p>
        </p:txBody>
      </p:sp>
      <p:cxnSp>
        <p:nvCxnSpPr>
          <p:cNvPr id="164" name="Elbow Connector 163"/>
          <p:cNvCxnSpPr/>
          <p:nvPr/>
        </p:nvCxnSpPr>
        <p:spPr>
          <a:xfrm rot="5400000" flipH="1" flipV="1">
            <a:off x="5175640" y="1569719"/>
            <a:ext cx="365760" cy="2"/>
          </a:xfrm>
          <a:prstGeom prst="bentConnector3">
            <a:avLst>
              <a:gd name="adj1" fmla="val 100388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Elbow Connector 167"/>
          <p:cNvCxnSpPr/>
          <p:nvPr/>
        </p:nvCxnSpPr>
        <p:spPr>
          <a:xfrm rot="5400000" flipH="1" flipV="1">
            <a:off x="7744210" y="1547908"/>
            <a:ext cx="365760" cy="2"/>
          </a:xfrm>
          <a:prstGeom prst="bentConnector3">
            <a:avLst>
              <a:gd name="adj1" fmla="val 100388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344744" y="2277848"/>
            <a:ext cx="493776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100%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706140" y="6439448"/>
            <a:ext cx="1280160" cy="1584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% Automation achievable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678191" y="2277848"/>
            <a:ext cx="493776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100%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201672" y="2277848"/>
            <a:ext cx="493776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100%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507224" y="2277848"/>
            <a:ext cx="493776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70-80%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069711" y="3886200"/>
            <a:ext cx="611701" cy="1293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70-100%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7493188" y="3878344"/>
            <a:ext cx="493776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100%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468878" y="3878344"/>
            <a:ext cx="493776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70-80%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915771" y="3878344"/>
            <a:ext cx="493776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100%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098129" y="3878344"/>
            <a:ext cx="548640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70-100%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035232" y="3878344"/>
            <a:ext cx="493776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80-90%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64676" y="3426768"/>
            <a:ext cx="8130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051093" y="5857500"/>
            <a:ext cx="493776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80-90%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602805" y="5857500"/>
            <a:ext cx="493776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80-90%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7911600" y="5857500"/>
            <a:ext cx="671704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70-100%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569532" y="5857500"/>
            <a:ext cx="493776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100%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2326064" y="5857500"/>
            <a:ext cx="548640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90-100%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1066801" y="5857500"/>
            <a:ext cx="493776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30-40%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252813" y="5926079"/>
            <a:ext cx="596019" cy="1134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70-100%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20" y="2904111"/>
            <a:ext cx="1024774" cy="12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59" y="4632554"/>
            <a:ext cx="495961" cy="35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23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62" y="2904111"/>
            <a:ext cx="867118" cy="25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Picture 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15698"/>
            <a:ext cx="695093" cy="21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" name="Elbow Connector 234"/>
          <p:cNvCxnSpPr/>
          <p:nvPr/>
        </p:nvCxnSpPr>
        <p:spPr>
          <a:xfrm flipV="1">
            <a:off x="2352441" y="3005936"/>
            <a:ext cx="645648" cy="372667"/>
          </a:xfrm>
          <a:prstGeom prst="bentConnector3">
            <a:avLst>
              <a:gd name="adj1" fmla="val 1316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65" idx="2"/>
            <a:endCxn id="234" idx="3"/>
          </p:cNvCxnSpPr>
          <p:nvPr/>
        </p:nvCxnSpPr>
        <p:spPr>
          <a:xfrm rot="16200000" flipV="1">
            <a:off x="4745631" y="2861039"/>
            <a:ext cx="342663" cy="671337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Elbow Connector 237"/>
          <p:cNvCxnSpPr/>
          <p:nvPr/>
        </p:nvCxnSpPr>
        <p:spPr>
          <a:xfrm rot="16200000" flipV="1">
            <a:off x="3546541" y="3246113"/>
            <a:ext cx="236596" cy="144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3" name="Picture 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47880" y="5677207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08" y="1158860"/>
            <a:ext cx="164592" cy="22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443" y="1180956"/>
            <a:ext cx="164592" cy="22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59" y="2563915"/>
            <a:ext cx="164592" cy="22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68" y="4093645"/>
            <a:ext cx="164592" cy="22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633" y="2736984"/>
            <a:ext cx="164592" cy="22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83" y="2623104"/>
            <a:ext cx="164592" cy="22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" name="TextBox 239"/>
          <p:cNvSpPr txBox="1"/>
          <p:nvPr/>
        </p:nvSpPr>
        <p:spPr>
          <a:xfrm>
            <a:off x="3566160" y="3876675"/>
            <a:ext cx="548640" cy="1371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700" b="1" dirty="0" smtClean="0"/>
              <a:t>70-100%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4851" y="6261526"/>
            <a:ext cx="2318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* 100% automation achievable in best case scenario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065230" y="762000"/>
            <a:ext cx="3945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# Tools mentioned are representative sample and not complete set</a:t>
            </a:r>
          </a:p>
        </p:txBody>
      </p:sp>
      <p:sp>
        <p:nvSpPr>
          <p:cNvPr id="220" name="Oval 219"/>
          <p:cNvSpPr/>
          <p:nvPr/>
        </p:nvSpPr>
        <p:spPr>
          <a:xfrm>
            <a:off x="8196072" y="3395472"/>
            <a:ext cx="109728" cy="1097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8729472" y="3471672"/>
            <a:ext cx="109728" cy="1097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209800" y="5334000"/>
            <a:ext cx="109728" cy="1097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3624072" y="5376672"/>
            <a:ext cx="109728" cy="1097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4953000" y="5334000"/>
            <a:ext cx="109728" cy="1097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6324600" y="5334000"/>
            <a:ext cx="109728" cy="1097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499872" y="1795272"/>
            <a:ext cx="109728" cy="1097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1795272" y="1795272"/>
            <a:ext cx="109728" cy="1097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3200400" y="1795272"/>
            <a:ext cx="109728" cy="1097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6062472" y="1795272"/>
            <a:ext cx="109728" cy="10972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CI/CD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9</a:t>
            </a:fld>
            <a:endParaRPr lang="en-US" dirty="0">
              <a:solidFill>
                <a:srgbClr val="55565A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50843"/>
              </p:ext>
            </p:extLst>
          </p:nvPr>
        </p:nvGraphicFramePr>
        <p:xfrm>
          <a:off x="533399" y="1343749"/>
          <a:ext cx="8229601" cy="3655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685"/>
                <a:gridCol w="6437916"/>
              </a:tblGrid>
              <a:tr h="19562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12" marR="8012" marT="80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Tasks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12" marR="8012" marT="80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7882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Continuous</a:t>
                      </a:r>
                      <a:br>
                        <a:rPr lang="en-US" sz="16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Integration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12" marR="8012" marT="8012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 Testing Automation - Configuration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 </a:t>
                      </a:r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Testing </a:t>
                      </a:r>
                      <a:r>
                        <a:rPr lang="en-US" sz="1100" b="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 Coverage - Static Code Scan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HP Fortify code Scan 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Publishing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Dashboard / Reporting Notification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12" marR="8012" marT="8012" marB="0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2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Continuous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/>
                      </a:r>
                      <a:b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Testing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12" marR="8012" marT="8012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Smoke Testing Automation - Configuration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Integration Testing Automation - Configuration</a:t>
                      </a:r>
                      <a:endParaRPr lang="en-US" sz="11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Regression Testing Automation - Configuration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Testing Automation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UAT Automation - Configuration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Dashboard / Reporting Notification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12" marR="8012" marT="8012" marB="0"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82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Continuous Delivery &amp; </a:t>
                      </a:r>
                      <a:b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Deployment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012" marR="8012" marT="8012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D77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Network Configuration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 Configuration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Publishing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1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Dashboard / Reporting Notification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8012" marT="80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3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2">
        <a:dk1>
          <a:srgbClr val="53565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46484C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ew Optum Theme1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new Optum Theme1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2_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9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13328</TotalTime>
  <Words>1196</Words>
  <Application>Microsoft Office PowerPoint</Application>
  <PresentationFormat>On-screen Show (4:3)</PresentationFormat>
  <Paragraphs>309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PPT Template_Standard_FINAL_v1</vt:lpstr>
      <vt:lpstr>3_Main</vt:lpstr>
      <vt:lpstr>new Optum Theme1</vt:lpstr>
      <vt:lpstr>1_new Optum Theme1</vt:lpstr>
      <vt:lpstr>1_PPT Template_Standard_FINAL_v1</vt:lpstr>
      <vt:lpstr>2_PPT Template_Standard_FINAL_v1</vt:lpstr>
      <vt:lpstr>9_Main</vt:lpstr>
      <vt:lpstr>PowerPoint Presentation</vt:lpstr>
      <vt:lpstr>PowerPoint Presentation</vt:lpstr>
      <vt:lpstr>Why CI/CD</vt:lpstr>
      <vt:lpstr>CI CD Overview</vt:lpstr>
      <vt:lpstr>Continuous Integration</vt:lpstr>
      <vt:lpstr>Continuous Testing</vt:lpstr>
      <vt:lpstr>Continuous Delivery</vt:lpstr>
      <vt:lpstr>Typical CI/CD Cycle</vt:lpstr>
      <vt:lpstr>Tasks for CI/CD implementation</vt:lpstr>
      <vt:lpstr>30, 60, 90 Day Plan</vt:lpstr>
      <vt:lpstr>Thank you.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content 2 – 2 column</dc:title>
  <dc:creator>Gupta, Manoj</dc:creator>
  <cp:lastModifiedBy>Kamatham, Anil K</cp:lastModifiedBy>
  <cp:revision>268</cp:revision>
  <dcterms:created xsi:type="dcterms:W3CDTF">2017-03-31T09:08:12Z</dcterms:created>
  <dcterms:modified xsi:type="dcterms:W3CDTF">2017-12-20T08:59:32Z</dcterms:modified>
</cp:coreProperties>
</file>