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55" r:id="rId5"/>
  </p:sldMasterIdLst>
  <p:notesMasterIdLst>
    <p:notesMasterId r:id="rId8"/>
  </p:notesMasterIdLst>
  <p:sldIdLst>
    <p:sldId id="483" r:id="rId6"/>
    <p:sldId id="4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C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9" autoAdjust="0"/>
    <p:restoredTop sz="98662" autoAdjust="0"/>
  </p:normalViewPr>
  <p:slideViewPr>
    <p:cSldViewPr snapToGrid="0">
      <p:cViewPr>
        <p:scale>
          <a:sx n="90" d="100"/>
          <a:sy n="90" d="100"/>
        </p:scale>
        <p:origin x="-74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B7AB-0347-403E-AC71-AC58900F18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B456E-840C-405A-ADD0-81224D6F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33E59-E475-47F6-9D16-D371AEB37BD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8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 – to talk through delays in technology deliveries</a:t>
            </a:r>
          </a:p>
          <a:p>
            <a:r>
              <a:rPr lang="en-US" dirty="0" smtClean="0"/>
              <a:t>Melissa – to talk through impact to TFN and Agent Migrations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1FA6A-5FD8-4C88-A787-6FDA4B1640A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50705"/>
            <a:ext cx="3350296" cy="648352"/>
          </a:xfrm>
          <a:prstGeom prst="rect">
            <a:avLst/>
          </a:prstGeom>
        </p:spPr>
      </p:pic>
      <p:pic>
        <p:nvPicPr>
          <p:cNvPr id="10" name="Picture 7" descr="AYP1315129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5" r="3770" b="56549"/>
          <a:stretch>
            <a:fillRect/>
          </a:stretch>
        </p:blipFill>
        <p:spPr bwMode="auto">
          <a:xfrm>
            <a:off x="0" y="1235075"/>
            <a:ext cx="121920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5295900"/>
            <a:ext cx="10363200" cy="704850"/>
          </a:xfrm>
        </p:spPr>
        <p:txBody>
          <a:bodyPr>
            <a:norm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60833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9400" y="6453188"/>
            <a:ext cx="4470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53565A"/>
                </a:solidFill>
              </a:rPr>
              <a:t>DRAFT</a:t>
            </a:r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01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81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031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4773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0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78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2629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97315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624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90094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4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181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5466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32104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1363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95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0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198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700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95580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8367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2133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8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4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271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4" y="252413"/>
            <a:ext cx="33528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52" y="5527675"/>
            <a:ext cx="10240433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2" y="5930900"/>
            <a:ext cx="10240433" cy="547688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1725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4730A-8822-4C54-8D75-04A90F7A7F9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4102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4193-A2E5-4A08-8D26-D5009D6952A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792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960438"/>
            <a:ext cx="5382684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60438"/>
            <a:ext cx="53848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69D3-4FEA-41AC-9065-17C41D36E81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263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10104-11BE-4CF7-BFEF-1C08D6A8C62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77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30437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66E1D-82B2-4CDF-8D22-221D2600FE8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739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D0E-4E2D-42B0-A0EA-C3FB5BE7904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7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0097-86A6-4C94-9192-1C2F680D4F2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813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D6F3D-36BC-45BF-B437-831486DFC81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29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69CC-24BD-4882-98E7-A58752060D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4973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1"/>
            <a:ext cx="27432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1"/>
            <a:ext cx="80264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2EC6-9D5D-4C26-8647-24C2A8A3BB9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40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592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29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10972800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09600" y="1051719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9" name="Picture 12" descr="Optum_ColorBand-02"/>
          <p:cNvPicPr preferRelativeResize="0">
            <a:picLocks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979084" y="6475414"/>
            <a:ext cx="96012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4419600" y="6572250"/>
            <a:ext cx="6486947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0" dirty="0" smtClean="0">
                <a:solidFill>
                  <a:srgbClr val="53565A"/>
                </a:solidFill>
              </a:rPr>
              <a:t>Confidential property of Optum. Do not distribute or reproduce without express permission from Optum.</a:t>
            </a:r>
            <a:endParaRPr lang="en-US" sz="700" dirty="0" smtClean="0">
              <a:solidFill>
                <a:srgbClr val="53565A">
                  <a:tint val="75000"/>
                </a:srgbClr>
              </a:solidFill>
            </a:endParaRPr>
          </a:p>
          <a:p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0905067" y="6572250"/>
            <a:ext cx="609600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mtClean="0">
                <a:solidFill>
                  <a:srgbClr val="53565A"/>
                </a:solidFill>
              </a:rPr>
              <a:pPr/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9812" y="6438596"/>
            <a:ext cx="295355" cy="1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6281064"/>
            <a:ext cx="1853184" cy="3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18" r:id="rId11"/>
    <p:sldLayoutId id="2147483719" r:id="rId12"/>
    <p:sldLayoutId id="2147483720" r:id="rId13"/>
    <p:sldLayoutId id="2147483722" r:id="rId14"/>
    <p:sldLayoutId id="2147483723" r:id="rId15"/>
    <p:sldLayoutId id="2147483724" r:id="rId16"/>
    <p:sldLayoutId id="2147483663" r:id="rId17"/>
    <p:sldLayoutId id="2147483664" r:id="rId18"/>
    <p:sldLayoutId id="2147483665" r:id="rId19"/>
    <p:sldLayoutId id="2147483667" r:id="rId20"/>
    <p:sldLayoutId id="2147483668" r:id="rId21"/>
    <p:sldLayoutId id="2147483669" r:id="rId22"/>
    <p:sldLayoutId id="2147483696" r:id="rId23"/>
    <p:sldLayoutId id="2147483697" r:id="rId24"/>
    <p:sldLayoutId id="2147483698" r:id="rId25"/>
    <p:sldLayoutId id="2147483700" r:id="rId26"/>
    <p:sldLayoutId id="2147483701" r:id="rId27"/>
    <p:sldLayoutId id="2147483702" r:id="rId28"/>
    <p:sldLayoutId id="2147483707" r:id="rId29"/>
    <p:sldLayoutId id="2147483708" r:id="rId30"/>
    <p:sldLayoutId id="2147483709" r:id="rId31"/>
    <p:sldLayoutId id="2147483711" r:id="rId32"/>
    <p:sldLayoutId id="2147483712" r:id="rId33"/>
    <p:sldLayoutId id="2147483713" r:id="rId34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5" y="152400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960438"/>
            <a:ext cx="10970684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580188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4FCBE246-3952-4229-B275-15401D01C2D0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63666A"/>
              </a:solidFill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965967" y="6580188"/>
            <a:ext cx="41020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63666A"/>
                </a:solidFill>
              </a:rPr>
              <a:t>Confidential property of Optum. Do not distribute or reproduce without express permission from Optum.</a:t>
            </a:r>
          </a:p>
        </p:txBody>
      </p:sp>
      <p:grpSp>
        <p:nvGrpSpPr>
          <p:cNvPr id="1031" name="Group 59"/>
          <p:cNvGrpSpPr>
            <a:grpSpLocks/>
          </p:cNvGrpSpPr>
          <p:nvPr/>
        </p:nvGrpSpPr>
        <p:grpSpPr bwMode="auto">
          <a:xfrm>
            <a:off x="205318" y="6281738"/>
            <a:ext cx="11374967" cy="349250"/>
            <a:chOff x="97" y="3957"/>
            <a:chExt cx="5374" cy="220"/>
          </a:xfrm>
        </p:grpSpPr>
        <p:pic>
          <p:nvPicPr>
            <p:cNvPr id="1032" name="Picture 12" descr="Optum_ColorBand-02"/>
            <p:cNvPicPr preferRelativeResize="0">
              <a:picLocks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0"/>
            <a:stretch>
              <a:fillRect/>
            </a:stretch>
          </p:blipFill>
          <p:spPr bwMode="auto">
            <a:xfrm>
              <a:off x="935" y="4079"/>
              <a:ext cx="4536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 userDrawn="1"/>
          </p:nvSpPr>
          <p:spPr>
            <a:xfrm>
              <a:off x="907" y="4056"/>
              <a:ext cx="140" cy="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anchor="ctr"/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1034" name="Picture 13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" y="3957"/>
              <a:ext cx="8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009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>
    <p:fade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275" indent="-16827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70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20813" indent="-16668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80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24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96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19115" y="2396155"/>
            <a:ext cx="4919134" cy="1540845"/>
            <a:chOff x="4999964" y="3813277"/>
            <a:chExt cx="4025442" cy="1191247"/>
          </a:xfrm>
        </p:grpSpPr>
        <p:sp>
          <p:nvSpPr>
            <p:cNvPr id="34847" name="Text Placeholder 25"/>
            <p:cNvSpPr txBox="1">
              <a:spLocks/>
            </p:cNvSpPr>
            <p:nvPr/>
          </p:nvSpPr>
          <p:spPr bwMode="auto">
            <a:xfrm>
              <a:off x="5004171" y="3977668"/>
              <a:ext cx="4021235" cy="10268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marL="171450" indent="-1714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 sz="1000" b="0">
                  <a:solidFill>
                    <a:srgbClr val="63666A"/>
                  </a:solidFill>
                  <a:latin typeface="Arial" pitchFamily="34" charset="0"/>
                  <a:ea typeface="Arial Unicode MS" pitchFamily="34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</a:rPr>
                <a:t>Complete </a:t>
              </a:r>
              <a:r>
                <a:rPr lang="en-US" sz="900" dirty="0">
                  <a:solidFill>
                    <a:schemeClr val="tx1"/>
                  </a:solidFill>
                </a:rPr>
                <a:t>Solution SSD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Upgrade </a:t>
              </a:r>
              <a:r>
                <a:rPr lang="en-US" sz="900" dirty="0">
                  <a:solidFill>
                    <a:schemeClr val="tx1"/>
                  </a:solidFill>
                </a:rPr>
                <a:t>MIMIX Share aka Double-Take version (from 5.3 to 5.4) in order to complete the POC (Rashid requested MIMIX Share admin to coordinate the upgrade with IBM COE – meeting scheduled this week to discuss)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Continue </a:t>
              </a:r>
              <a:r>
                <a:rPr lang="en-US" sz="900" dirty="0">
                  <a:solidFill>
                    <a:schemeClr val="tx1"/>
                  </a:solidFill>
                </a:rPr>
                <a:t>UX design for new GUI screen</a:t>
              </a:r>
              <a:endParaRPr lang="en-US" sz="900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Request  and assign IBM </a:t>
              </a:r>
              <a:r>
                <a:rPr lang="en-US" sz="900" dirty="0">
                  <a:solidFill>
                    <a:schemeClr val="tx1"/>
                  </a:solidFill>
                </a:rPr>
                <a:t>i </a:t>
              </a:r>
              <a:r>
                <a:rPr lang="en-US" sz="900" dirty="0" smtClean="0">
                  <a:solidFill>
                    <a:schemeClr val="tx1"/>
                  </a:solidFill>
                </a:rPr>
                <a:t>SME to assist with creating eligibility </a:t>
              </a:r>
              <a:r>
                <a:rPr lang="en-US" sz="900" dirty="0">
                  <a:solidFill>
                    <a:schemeClr val="tx1"/>
                  </a:solidFill>
                </a:rPr>
                <a:t>Stage/Load </a:t>
              </a:r>
              <a:r>
                <a:rPr lang="en-US" sz="900" dirty="0" smtClean="0">
                  <a:solidFill>
                    <a:schemeClr val="tx1"/>
                  </a:solidFill>
                </a:rPr>
                <a:t>package, identify </a:t>
              </a:r>
              <a:r>
                <a:rPr lang="en-US" sz="900" dirty="0">
                  <a:solidFill>
                    <a:schemeClr val="tx1"/>
                  </a:solidFill>
                </a:rPr>
                <a:t>and recompile programs due to table layout change </a:t>
              </a:r>
              <a:r>
                <a:rPr lang="en-US" sz="900" dirty="0" smtClean="0">
                  <a:solidFill>
                    <a:schemeClr val="tx1"/>
                  </a:solidFill>
                </a:rPr>
                <a:t> and  assist testing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Strengthen backlog for upcoming </a:t>
              </a:r>
              <a:r>
                <a:rPr lang="en-US" sz="900" dirty="0" smtClean="0">
                  <a:solidFill>
                    <a:schemeClr val="tx1"/>
                  </a:solidFill>
                </a:rPr>
                <a:t>sprints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Complete milestone 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99964" y="3813277"/>
              <a:ext cx="4021234" cy="1570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Planned for Next Period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24257" y="1134814"/>
            <a:ext cx="4919134" cy="1227472"/>
            <a:chOff x="4643992" y="3228882"/>
            <a:chExt cx="4326413" cy="873656"/>
          </a:xfrm>
        </p:grpSpPr>
        <p:sp>
          <p:nvSpPr>
            <p:cNvPr id="11" name="Rectangle 10"/>
            <p:cNvSpPr/>
            <p:nvPr/>
          </p:nvSpPr>
          <p:spPr>
            <a:xfrm>
              <a:off x="4643992" y="3228882"/>
              <a:ext cx="4326413" cy="1142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Progress This Period</a:t>
              </a:r>
            </a:p>
          </p:txBody>
        </p:sp>
        <p:sp>
          <p:nvSpPr>
            <p:cNvPr id="34850" name="Text Placeholder 4"/>
            <p:cNvSpPr txBox="1">
              <a:spLocks/>
            </p:cNvSpPr>
            <p:nvPr/>
          </p:nvSpPr>
          <p:spPr bwMode="auto">
            <a:xfrm>
              <a:off x="4643993" y="3343182"/>
              <a:ext cx="4326412" cy="759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171450" indent="-1714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Sprint3 </a:t>
              </a:r>
              <a:r>
                <a:rPr lang="en-US" sz="900" b="0" dirty="0">
                  <a:solidFill>
                    <a:schemeClr val="tx1"/>
                  </a:solidFill>
                </a:rPr>
                <a:t>Started and team planned to work on 9 User stories of 23 Story points. 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Added </a:t>
              </a:r>
              <a:r>
                <a:rPr lang="en-US" sz="900" b="0" dirty="0">
                  <a:solidFill>
                    <a:schemeClr val="tx1"/>
                  </a:solidFill>
                </a:rPr>
                <a:t>one more story of worth 2SP , so now total SP are 25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2 </a:t>
              </a:r>
              <a:r>
                <a:rPr lang="en-US" sz="900" b="0" dirty="0">
                  <a:solidFill>
                    <a:schemeClr val="tx1"/>
                  </a:solidFill>
                </a:rPr>
                <a:t>Stories Accepted , 3 Stories Completed , 2 are in Review and  3 are in testing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Development </a:t>
              </a:r>
              <a:r>
                <a:rPr lang="en-US" sz="900" b="0" dirty="0">
                  <a:solidFill>
                    <a:schemeClr val="tx1"/>
                  </a:solidFill>
                </a:rPr>
                <a:t>in progress </a:t>
              </a:r>
              <a:r>
                <a:rPr lang="en-US" sz="900" b="0" dirty="0" smtClean="0">
                  <a:solidFill>
                    <a:schemeClr val="tx1"/>
                  </a:solidFill>
                </a:rPr>
                <a:t>for </a:t>
              </a:r>
              <a:r>
                <a:rPr lang="en-US" sz="900" b="0" dirty="0">
                  <a:solidFill>
                    <a:schemeClr val="tx1"/>
                  </a:solidFill>
                </a:rPr>
                <a:t>centralized eligibility database (target completion by end of Sprint 3</a:t>
              </a:r>
              <a:r>
                <a:rPr lang="en-US" sz="900" b="0" dirty="0" smtClean="0">
                  <a:solidFill>
                    <a:schemeClr val="tx1"/>
                  </a:solidFill>
                </a:rPr>
                <a:t>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UX </a:t>
              </a:r>
              <a:r>
                <a:rPr lang="en-US" sz="900" b="0" dirty="0">
                  <a:solidFill>
                    <a:schemeClr val="tx1"/>
                  </a:solidFill>
                </a:rPr>
                <a:t>design for new GUI screen is in </a:t>
              </a:r>
              <a:r>
                <a:rPr lang="en-US" sz="900" b="0" dirty="0" smtClean="0">
                  <a:solidFill>
                    <a:schemeClr val="tx1"/>
                  </a:solidFill>
                </a:rPr>
                <a:t>progress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Milestone schedule is in progress</a:t>
              </a:r>
              <a:endParaRPr lang="en-US" sz="1000" b="0" dirty="0" smtClean="0">
                <a:solidFill>
                  <a:srgbClr val="717073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19539" y="5570538"/>
            <a:ext cx="185737" cy="296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spc="50" dirty="0">
              <a:ln w="12700" cmpd="sng">
                <a:solidFill>
                  <a:srgbClr val="BD8200">
                    <a:satMod val="120000"/>
                    <a:shade val="80000"/>
                  </a:srgbClr>
                </a:solidFill>
                <a:prstDash val="solid"/>
              </a:ln>
              <a:solidFill>
                <a:srgbClr val="BD8200">
                  <a:tint val="1000"/>
                </a:srgbClr>
              </a:solidFill>
              <a:effectLst>
                <a:glow rad="53100">
                  <a:srgbClr val="BD8200">
                    <a:satMod val="180000"/>
                    <a:alpha val="30000"/>
                  </a:srgbClr>
                </a:glow>
              </a:effectLst>
              <a:ea typeface="Geneva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29399" y="4022318"/>
            <a:ext cx="4913992" cy="1330750"/>
            <a:chOff x="4987353" y="4588958"/>
            <a:chExt cx="4021235" cy="723863"/>
          </a:xfrm>
        </p:grpSpPr>
        <p:sp>
          <p:nvSpPr>
            <p:cNvPr id="14" name="Rectangle 13"/>
            <p:cNvSpPr/>
            <p:nvPr/>
          </p:nvSpPr>
          <p:spPr>
            <a:xfrm>
              <a:off x="4987354" y="4588958"/>
              <a:ext cx="4021234" cy="13260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Key Decisions/ </a:t>
              </a:r>
              <a:r>
                <a:rPr lang="en-US" sz="1000" b="1" dirty="0" smtClean="0">
                  <a:solidFill>
                    <a:prstClr val="white"/>
                  </a:solidFill>
                  <a:cs typeface="Arial" pitchFamily="34" charset="0"/>
                </a:rPr>
                <a:t>Risks</a:t>
              </a:r>
              <a:endParaRPr lang="en-US" sz="10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4"/>
            <p:cNvSpPr txBox="1">
              <a:spLocks/>
            </p:cNvSpPr>
            <p:nvPr/>
          </p:nvSpPr>
          <p:spPr bwMode="auto">
            <a:xfrm>
              <a:off x="4987353" y="4721562"/>
              <a:ext cx="4021234" cy="5912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171450" indent="-1714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Plan </a:t>
              </a:r>
              <a:r>
                <a:rPr lang="en-US" sz="900" b="0" dirty="0">
                  <a:solidFill>
                    <a:schemeClr val="tx1"/>
                  </a:solidFill>
                </a:rPr>
                <a:t>to use a partition that is shared with similar security model </a:t>
              </a:r>
              <a:r>
                <a:rPr lang="en-US" sz="900" b="0" dirty="0" smtClean="0">
                  <a:solidFill>
                    <a:schemeClr val="tx1"/>
                  </a:solidFill>
                </a:rPr>
                <a:t>applications  and will start conversations </a:t>
              </a:r>
              <a:r>
                <a:rPr lang="en-US" sz="900" b="0" dirty="0">
                  <a:solidFill>
                    <a:schemeClr val="tx1"/>
                  </a:solidFill>
                </a:rPr>
                <a:t>with COE in </a:t>
              </a:r>
              <a:r>
                <a:rPr lang="en-US" sz="900" b="0" dirty="0" smtClean="0">
                  <a:solidFill>
                    <a:schemeClr val="tx1"/>
                  </a:solidFill>
                </a:rPr>
                <a:t>March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Don’t </a:t>
              </a:r>
              <a:r>
                <a:rPr lang="en-US" sz="900" b="0" dirty="0">
                  <a:solidFill>
                    <a:schemeClr val="tx1"/>
                  </a:solidFill>
                </a:rPr>
                <a:t>have healthy backlog for upcoming sprints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Started  </a:t>
              </a:r>
              <a:r>
                <a:rPr lang="en-US" sz="900" b="0" dirty="0">
                  <a:solidFill>
                    <a:schemeClr val="tx1"/>
                  </a:solidFill>
                </a:rPr>
                <a:t>with building centralized database repository and as per Agile coach we are not following Agile. Ideally vertical slicing of stories should be done which involves working parallel on GUI , API and DB together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900" b="0" dirty="0" smtClean="0">
                <a:solidFill>
                  <a:schemeClr val="tx1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900" b="0" dirty="0" smtClean="0">
                <a:solidFill>
                  <a:schemeClr val="tx1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900" b="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9400" y="5454619"/>
            <a:ext cx="4919134" cy="747542"/>
            <a:chOff x="4643992" y="3228875"/>
            <a:chExt cx="4326413" cy="1510774"/>
          </a:xfrm>
        </p:grpSpPr>
        <p:sp>
          <p:nvSpPr>
            <p:cNvPr id="24" name="Rectangle 23"/>
            <p:cNvSpPr/>
            <p:nvPr/>
          </p:nvSpPr>
          <p:spPr>
            <a:xfrm>
              <a:off x="4643992" y="3228875"/>
              <a:ext cx="4326413" cy="245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900" b="1" dirty="0" smtClean="0">
                  <a:solidFill>
                    <a:prstClr val="white"/>
                  </a:solidFill>
                  <a:cs typeface="Arial" pitchFamily="34" charset="0"/>
                </a:rPr>
                <a:t>Financial Updates</a:t>
              </a:r>
              <a:endParaRPr lang="en-US" sz="9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4"/>
            <p:cNvSpPr txBox="1">
              <a:spLocks/>
            </p:cNvSpPr>
            <p:nvPr/>
          </p:nvSpPr>
          <p:spPr bwMode="auto">
            <a:xfrm>
              <a:off x="4643993" y="3474608"/>
              <a:ext cx="4326412" cy="12650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171450" indent="-1714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 marL="1588" lvl="1" indent="-171450" fontAlgn="base">
                <a:buClr>
                  <a:prstClr val="white">
                    <a:lumMod val="50000"/>
                  </a:prst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b="0" dirty="0" smtClean="0">
                  <a:solidFill>
                    <a:schemeClr val="tx1"/>
                  </a:solidFill>
                </a:rPr>
                <a:t>2018 ACAP:  	$2M  (includes $150K Hardware)</a:t>
              </a:r>
              <a:endParaRPr lang="en-US" sz="900" b="0" dirty="0">
                <a:solidFill>
                  <a:schemeClr val="tx1"/>
                </a:solidFill>
              </a:endParaRPr>
            </a:p>
            <a:p>
              <a:pPr marL="1588" lvl="1" indent="-171450" fontAlgn="base">
                <a:buClr>
                  <a:prstClr val="white">
                    <a:lumMod val="50000"/>
                  </a:prst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b="0" dirty="0" smtClean="0">
                  <a:solidFill>
                    <a:schemeClr val="tx1"/>
                  </a:solidFill>
                </a:rPr>
                <a:t>2018 Actuals	</a:t>
              </a:r>
              <a:r>
                <a:rPr lang="en-US" sz="900" b="0" dirty="0" smtClean="0">
                  <a:solidFill>
                    <a:schemeClr val="tx1"/>
                  </a:solidFill>
                </a:rPr>
                <a:t>$137,419 (7%)</a:t>
              </a:r>
              <a:endParaRPr lang="en-US" sz="9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8358" y="276713"/>
            <a:ext cx="11857941" cy="602695"/>
            <a:chOff x="508358" y="276713"/>
            <a:chExt cx="11857941" cy="602695"/>
          </a:xfrm>
        </p:grpSpPr>
        <p:sp>
          <p:nvSpPr>
            <p:cNvPr id="39" name="Title 1"/>
            <p:cNvSpPr txBox="1">
              <a:spLocks/>
            </p:cNvSpPr>
            <p:nvPr/>
          </p:nvSpPr>
          <p:spPr>
            <a:xfrm>
              <a:off x="508358" y="276713"/>
              <a:ext cx="10066509" cy="60269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5000"/>
                </a:lnSpc>
                <a:defRPr/>
              </a:pPr>
              <a:r>
                <a:rPr lang="en-US" sz="1800" dirty="0" smtClean="0">
                  <a:solidFill>
                    <a:srgbClr val="63666A">
                      <a:lumMod val="75000"/>
                    </a:srgbClr>
                  </a:solidFill>
                </a:rPr>
                <a:t>Eligibility </a:t>
              </a:r>
              <a:r>
                <a:rPr lang="en-US" sz="1800" dirty="0" err="1" smtClean="0">
                  <a:solidFill>
                    <a:srgbClr val="63666A">
                      <a:lumMod val="75000"/>
                    </a:srgbClr>
                  </a:solidFill>
                </a:rPr>
                <a:t>RxClaim</a:t>
              </a:r>
              <a:r>
                <a:rPr lang="en-US" sz="1800" dirty="0" smtClean="0">
                  <a:solidFill>
                    <a:srgbClr val="63666A">
                      <a:lumMod val="75000"/>
                    </a:srgbClr>
                  </a:solidFill>
                </a:rPr>
                <a:t> Modernization </a:t>
              </a:r>
              <a:r>
                <a:rPr lang="en-US" sz="1800" b="0" dirty="0" smtClean="0">
                  <a:solidFill>
                    <a:srgbClr val="63666A">
                      <a:lumMod val="75000"/>
                    </a:srgbClr>
                  </a:solidFill>
                </a:rPr>
                <a:t>- Centralized Eligibility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 smtClean="0">
                  <a:solidFill>
                    <a:srgbClr val="63666A">
                      <a:lumMod val="75000"/>
                    </a:srgbClr>
                  </a:solidFill>
                </a:rPr>
                <a:t>Zerafa (S)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 smtClean="0">
                  <a:solidFill>
                    <a:srgbClr val="63666A">
                      <a:lumMod val="75000"/>
                    </a:srgbClr>
                  </a:solidFill>
                </a:rPr>
                <a:t>Cattran (O)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 smtClean="0">
                  <a:solidFill>
                    <a:srgbClr val="63666A">
                      <a:lumMod val="75000"/>
                    </a:srgbClr>
                  </a:solidFill>
                </a:rPr>
                <a:t>Acosta (PM)</a:t>
              </a:r>
              <a:endParaRPr lang="en-US" sz="800" dirty="0">
                <a:solidFill>
                  <a:srgbClr val="63666A">
                    <a:lumMod val="75000"/>
                  </a:srgbClr>
                </a:solidFill>
              </a:endParaRPr>
            </a:p>
            <a:p>
              <a:pPr>
                <a:lnSpc>
                  <a:spcPct val="95000"/>
                </a:lnSpc>
                <a:defRPr/>
              </a:pPr>
              <a:endParaRPr lang="en-US" sz="1800" dirty="0">
                <a:solidFill>
                  <a:srgbClr val="63666A">
                    <a:lumMod val="75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54723" y="396650"/>
              <a:ext cx="3711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63666A"/>
                  </a:solidFill>
                </a:rPr>
                <a:t>Status:</a:t>
              </a:r>
              <a:endParaRPr lang="en-US" sz="1200" b="1" dirty="0">
                <a:solidFill>
                  <a:srgbClr val="63666A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9324161" y="484682"/>
              <a:ext cx="457200" cy="106129"/>
            </a:xfrm>
            <a:prstGeom prst="round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0430540" y="116958"/>
            <a:ext cx="1616148" cy="15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Last Updated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3.12.2018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40606"/>
              </p:ext>
            </p:extLst>
          </p:nvPr>
        </p:nvGraphicFramePr>
        <p:xfrm>
          <a:off x="342899" y="1088611"/>
          <a:ext cx="6048376" cy="5466321"/>
        </p:xfrm>
        <a:graphic>
          <a:graphicData uri="http://schemas.openxmlformats.org/drawingml/2006/table">
            <a:tbl>
              <a:tblPr firstRow="1" firstCol="1" bandRow="1"/>
              <a:tblGrid>
                <a:gridCol w="1704976"/>
                <a:gridCol w="626776"/>
                <a:gridCol w="631916"/>
                <a:gridCol w="551058"/>
                <a:gridCol w="390525"/>
                <a:gridCol w="2143125"/>
              </a:tblGrid>
              <a:tr h="132487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Key Milestones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461">
                <a:tc>
                  <a:txBody>
                    <a:bodyPr/>
                    <a:lstStyle/>
                    <a:p>
                      <a:pPr marL="0" marR="0" indent="255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Milestone Chart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 Date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71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End Date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% Complete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Status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55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Comments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Complete Requirements / Analysis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6/30/17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Development Environment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1/31/18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Complete Solution SSD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2/15/18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Still  need to meet with other teams to finalize SSD.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Development Team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3/19/18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Lead App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Developer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onboard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03/19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Agile Training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Early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March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90%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Owner training to be scheduled.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Agile Mobilization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1/26/18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Hazel to assist as agile coach until additional resources are available.  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0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1/16/18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1/26/18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1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1/31/18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2/14/18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stories (29 story points)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2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2/14/18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2/28/18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 stories (31 story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points)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3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3/1/18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3/14/18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 stories (23 story points)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4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3/15/18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3/28/18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5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3/29/18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4/11/18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6 …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4/12/18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4/25/18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Production Environment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6/1/18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Production system infrastructure will be needed in late Q2. Engage for new estimates after final solution.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Server Provisioning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6/1/18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Date is TBD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Deploy to Production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Q3 - Q4 2018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Date is TBD Multiple deployments Phase 1 in late Q3 early Q4 2018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Complete Final Go-Live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Q1 – Q2 2019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Date is TBD due to delay in starting, Target late Feb to Apr 2019</a:t>
                      </a:r>
                    </a:p>
                  </a:txBody>
                  <a:tcPr marL="37580" marR="37580" marT="0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66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371631" y="1155577"/>
          <a:ext cx="2987701" cy="217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7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53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Resourcing / Readiness</a:t>
                      </a:r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14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dirty="0" smtClean="0"/>
                        <a:t>Resourcing</a:t>
                      </a:r>
                      <a:endParaRPr lang="en-US" sz="900" b="1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 smtClean="0"/>
                        <a:t>Requirements       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 smtClean="0"/>
                        <a:t>Development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 smtClean="0"/>
                        <a:t>QA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 smtClean="0"/>
                        <a:t>UAT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9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dirty="0" smtClean="0"/>
                        <a:t>Readiness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 smtClean="0"/>
                        <a:t>Requirements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 smtClean="0"/>
                        <a:t>QA Test Conditions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 smtClean="0"/>
                        <a:t>UAT Test Conditions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 smtClean="0"/>
                        <a:t>Production Environment </a:t>
                      </a:r>
                      <a:endParaRPr lang="en-US" sz="900" b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669921" y="1825611"/>
            <a:ext cx="191427" cy="45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92D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52591" y="6512119"/>
            <a:ext cx="1849749" cy="337929"/>
            <a:chOff x="3111332" y="6487129"/>
            <a:chExt cx="1849749" cy="333004"/>
          </a:xfrm>
        </p:grpSpPr>
        <p:sp>
          <p:nvSpPr>
            <p:cNvPr id="21" name="Flowchart: Decision 74"/>
            <p:cNvSpPr>
              <a:spLocks noChangeArrowheads="1"/>
            </p:cNvSpPr>
            <p:nvPr/>
          </p:nvSpPr>
          <p:spPr bwMode="auto">
            <a:xfrm>
              <a:off x="3176770" y="6635983"/>
              <a:ext cx="182562" cy="184150"/>
            </a:xfrm>
            <a:prstGeom prst="flowChartDecision">
              <a:avLst/>
            </a:prstGeom>
            <a:solidFill>
              <a:srgbClr val="00B050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>
                <a:defRPr/>
              </a:pPr>
              <a:endParaRPr lang="en-US" sz="1200" dirty="0">
                <a:solidFill>
                  <a:srgbClr val="5F5F5F"/>
                </a:solidFill>
                <a:latin typeface="Tahoma" pitchFamily="34" charset="0"/>
              </a:endParaRPr>
            </a:p>
          </p:txBody>
        </p:sp>
        <p:sp>
          <p:nvSpPr>
            <p:cNvPr id="25" name="Flowchart: Decision 74"/>
            <p:cNvSpPr>
              <a:spLocks noChangeArrowheads="1"/>
            </p:cNvSpPr>
            <p:nvPr/>
          </p:nvSpPr>
          <p:spPr bwMode="auto">
            <a:xfrm>
              <a:off x="4278151" y="6626714"/>
              <a:ext cx="182562" cy="184150"/>
            </a:xfrm>
            <a:prstGeom prst="flowChartDecision">
              <a:avLst/>
            </a:prstGeom>
            <a:solidFill>
              <a:srgbClr val="FF0000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>
                <a:defRPr/>
              </a:pPr>
              <a:endParaRPr lang="en-US" sz="1200" dirty="0">
                <a:solidFill>
                  <a:srgbClr val="5F5F5F"/>
                </a:solidFill>
                <a:latin typeface="Tahoma" pitchFamily="34" charset="0"/>
              </a:endParaRPr>
            </a:p>
          </p:txBody>
        </p:sp>
        <p:sp>
          <p:nvSpPr>
            <p:cNvPr id="26" name="Flowchart: Decision 74"/>
            <p:cNvSpPr>
              <a:spLocks noChangeArrowheads="1"/>
            </p:cNvSpPr>
            <p:nvPr/>
          </p:nvSpPr>
          <p:spPr bwMode="auto">
            <a:xfrm>
              <a:off x="3908105" y="6635981"/>
              <a:ext cx="182562" cy="184150"/>
            </a:xfrm>
            <a:prstGeom prst="flowChartDecision">
              <a:avLst/>
            </a:prstGeom>
            <a:solidFill>
              <a:srgbClr val="FFFF00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>
                <a:defRPr/>
              </a:pPr>
              <a:endParaRPr lang="en-US" sz="1200" dirty="0">
                <a:solidFill>
                  <a:srgbClr val="5F5F5F"/>
                </a:solidFill>
                <a:latin typeface="Tahoma" pitchFamily="34" charset="0"/>
              </a:endParaRPr>
            </a:p>
          </p:txBody>
        </p:sp>
        <p:sp>
          <p:nvSpPr>
            <p:cNvPr id="35" name="Flowchart: Decision 74"/>
            <p:cNvSpPr>
              <a:spLocks noChangeArrowheads="1"/>
            </p:cNvSpPr>
            <p:nvPr/>
          </p:nvSpPr>
          <p:spPr bwMode="auto">
            <a:xfrm>
              <a:off x="3541009" y="6635981"/>
              <a:ext cx="182562" cy="184150"/>
            </a:xfrm>
            <a:prstGeom prst="flowChartDecision">
              <a:avLst/>
            </a:prstGeom>
            <a:solidFill>
              <a:srgbClr val="0070C0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>
                <a:defRPr/>
              </a:pPr>
              <a:endParaRPr lang="en-US" sz="1200" dirty="0">
                <a:solidFill>
                  <a:srgbClr val="5F5F5F"/>
                </a:solidFill>
                <a:latin typeface="Tahoma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11332" y="6487129"/>
              <a:ext cx="313438" cy="920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600" dirty="0">
                  <a:solidFill>
                    <a:srgbClr val="63666A"/>
                  </a:solidFill>
                  <a:cs typeface="Arial" pitchFamily="34" charset="0"/>
                </a:rPr>
                <a:t>On Track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63344" y="6487129"/>
              <a:ext cx="335638" cy="880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600" dirty="0">
                  <a:solidFill>
                    <a:srgbClr val="63666A"/>
                  </a:solidFill>
                  <a:cs typeface="Arial" pitchFamily="34" charset="0"/>
                </a:rPr>
                <a:t>Complete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9960" y="6487129"/>
              <a:ext cx="259796" cy="859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600" dirty="0">
                  <a:solidFill>
                    <a:srgbClr val="63666A"/>
                  </a:solidFill>
                  <a:cs typeface="Arial" pitchFamily="34" charset="0"/>
                </a:rPr>
                <a:t>At Risk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05716" y="6487129"/>
              <a:ext cx="245997" cy="789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600" dirty="0">
                  <a:solidFill>
                    <a:srgbClr val="63666A"/>
                  </a:solidFill>
                  <a:cs typeface="Arial" pitchFamily="34" charset="0"/>
                </a:rPr>
                <a:t>Missed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17674" y="6487129"/>
              <a:ext cx="443407" cy="829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600" dirty="0">
                  <a:solidFill>
                    <a:srgbClr val="63666A"/>
                  </a:solidFill>
                  <a:cs typeface="Arial" pitchFamily="34" charset="0"/>
                </a:rPr>
                <a:t>Dependency</a:t>
              </a:r>
            </a:p>
          </p:txBody>
        </p:sp>
        <p:sp>
          <p:nvSpPr>
            <p:cNvPr id="43" name="5-Point Star 42"/>
            <p:cNvSpPr/>
            <p:nvPr/>
          </p:nvSpPr>
          <p:spPr bwMode="auto">
            <a:xfrm>
              <a:off x="4642390" y="6609612"/>
              <a:ext cx="193976" cy="202683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168275" indent="-168275" fontAlgn="base">
                <a:lnSpc>
                  <a:spcPct val="95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D45D00"/>
                </a:buClr>
                <a:buFontTx/>
                <a:buChar char="•"/>
              </a:pPr>
              <a:endParaRPr lang="en-US" sz="2000" dirty="0">
                <a:solidFill>
                  <a:srgbClr val="63666A"/>
                </a:solidFill>
              </a:endParaRP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11765"/>
              </p:ext>
            </p:extLst>
          </p:nvPr>
        </p:nvGraphicFramePr>
        <p:xfrm>
          <a:off x="3463344" y="1157099"/>
          <a:ext cx="8368197" cy="2167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8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Critical Issues/Risks</a:t>
                      </a:r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8134">
                <a:tc>
                  <a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Don’t have healthy backlog for upcoming sprints</a:t>
                      </a:r>
                    </a:p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Started  with building centralized database repository and as per Agile coach we are not following Agile. Ideally vertical slicing of stories should be done which involves working parallel on GUI , API and DB together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669921" y="1942384"/>
            <a:ext cx="191427" cy="45720"/>
          </a:xfrm>
          <a:prstGeom prst="rect">
            <a:avLst/>
          </a:prstGeom>
          <a:solidFill>
            <a:srgbClr val="00B050"/>
          </a:solidFill>
          <a:ln w="31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69921" y="2605431"/>
            <a:ext cx="191427" cy="543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08358" y="276713"/>
            <a:ext cx="11857941" cy="602695"/>
            <a:chOff x="508358" y="276713"/>
            <a:chExt cx="11857941" cy="602695"/>
          </a:xfrm>
        </p:grpSpPr>
        <p:sp>
          <p:nvSpPr>
            <p:cNvPr id="55" name="Title 1"/>
            <p:cNvSpPr txBox="1">
              <a:spLocks/>
            </p:cNvSpPr>
            <p:nvPr/>
          </p:nvSpPr>
          <p:spPr>
            <a:xfrm>
              <a:off x="508358" y="276713"/>
              <a:ext cx="10066509" cy="60269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5000"/>
                </a:lnSpc>
                <a:defRPr/>
              </a:pPr>
              <a:r>
                <a:rPr lang="en-US" sz="1800" dirty="0">
                  <a:solidFill>
                    <a:srgbClr val="63666A">
                      <a:lumMod val="75000"/>
                    </a:srgbClr>
                  </a:solidFill>
                </a:rPr>
                <a:t>Eligibility </a:t>
              </a:r>
              <a:r>
                <a:rPr lang="en-US" sz="1800" dirty="0" err="1">
                  <a:solidFill>
                    <a:srgbClr val="63666A">
                      <a:lumMod val="75000"/>
                    </a:srgbClr>
                  </a:solidFill>
                </a:rPr>
                <a:t>RxClaim</a:t>
              </a:r>
              <a:r>
                <a:rPr lang="en-US" sz="1800" dirty="0">
                  <a:solidFill>
                    <a:srgbClr val="63666A">
                      <a:lumMod val="75000"/>
                    </a:srgbClr>
                  </a:solidFill>
                </a:rPr>
                <a:t> Modernization </a:t>
              </a:r>
              <a:r>
                <a:rPr lang="en-US" sz="1800" b="0" dirty="0">
                  <a:solidFill>
                    <a:srgbClr val="63666A">
                      <a:lumMod val="75000"/>
                    </a:srgbClr>
                  </a:solidFill>
                </a:rPr>
                <a:t>- Centralized Eligibility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>
                  <a:solidFill>
                    <a:srgbClr val="63666A">
                      <a:lumMod val="75000"/>
                    </a:srgbClr>
                  </a:solidFill>
                </a:rPr>
                <a:t>Zerafa (S)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 smtClean="0">
                  <a:solidFill>
                    <a:srgbClr val="63666A">
                      <a:lumMod val="75000"/>
                    </a:srgbClr>
                  </a:solidFill>
                </a:rPr>
                <a:t>Cattran </a:t>
              </a:r>
              <a:r>
                <a:rPr lang="en-US" sz="1000" dirty="0">
                  <a:solidFill>
                    <a:srgbClr val="63666A">
                      <a:lumMod val="75000"/>
                    </a:srgbClr>
                  </a:solidFill>
                </a:rPr>
                <a:t>(O)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>
                  <a:solidFill>
                    <a:srgbClr val="63666A">
                      <a:lumMod val="75000"/>
                    </a:srgbClr>
                  </a:solidFill>
                </a:rPr>
                <a:t>Acosta (PM)</a:t>
              </a:r>
              <a:endParaRPr lang="en-US" sz="800" dirty="0">
                <a:solidFill>
                  <a:srgbClr val="63666A">
                    <a:lumMod val="75000"/>
                  </a:srgbClr>
                </a:solidFill>
              </a:endParaRPr>
            </a:p>
            <a:p>
              <a:pPr>
                <a:lnSpc>
                  <a:spcPct val="95000"/>
                </a:lnSpc>
                <a:defRPr/>
              </a:pPr>
              <a:endParaRPr lang="en-US" sz="1800" dirty="0">
                <a:solidFill>
                  <a:srgbClr val="63666A">
                    <a:lumMod val="75000"/>
                  </a:srgb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54723" y="396650"/>
              <a:ext cx="3711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63666A"/>
                  </a:solidFill>
                </a:rPr>
                <a:t>Status:</a:t>
              </a:r>
              <a:endParaRPr lang="en-US" sz="1200" b="1" dirty="0">
                <a:solidFill>
                  <a:srgbClr val="63666A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9324161" y="484682"/>
              <a:ext cx="457200" cy="106129"/>
            </a:xfrm>
            <a:prstGeom prst="round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FFFFFF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669921" y="2071034"/>
            <a:ext cx="191427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69921" y="2175934"/>
            <a:ext cx="191427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3934" y="2736565"/>
            <a:ext cx="191427" cy="54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6364" y="2867699"/>
            <a:ext cx="191427" cy="54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69902" y="2998833"/>
            <a:ext cx="191427" cy="54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95297"/>
              </p:ext>
            </p:extLst>
          </p:nvPr>
        </p:nvGraphicFramePr>
        <p:xfrm>
          <a:off x="223838" y="3659188"/>
          <a:ext cx="11836400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Worksheet" r:id="rId4" imgW="9265992" imgH="2705184" progId="Excel.Sheet.12">
                  <p:embed/>
                </p:oleObj>
              </mc:Choice>
              <mc:Fallback>
                <p:oleObj name="Worksheet" r:id="rId4" imgW="9265992" imgH="270518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659188"/>
                        <a:ext cx="11836400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10430540" y="116958"/>
            <a:ext cx="1616148" cy="15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Last Updated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3.12.2018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PTUM_2010_Full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2">
        <a:dk1>
          <a:srgbClr val="53565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46484C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243D4BA5D59A41B34D3E1A6674DA7D" ma:contentTypeVersion="0" ma:contentTypeDescription="Create a new document." ma:contentTypeScope="" ma:versionID="4fb892c622597a83d3db346c023c60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BD47E-1615-4444-9B04-E88E33440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7A56F6-D3B0-4CDA-8DFA-182E79A880A4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C1F87F-BEE3-4771-9AFD-5752275FF5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15716</TotalTime>
  <Words>617</Words>
  <Application>Microsoft Office PowerPoint</Application>
  <PresentationFormat>Custom</PresentationFormat>
  <Paragraphs>164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2_OPTUM_2010_Full</vt:lpstr>
      <vt:lpstr>1_Main</vt:lpstr>
      <vt:lpstr>Worksheet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OptumRx Technology Transformation  Bi-Weekly Governance</dc:title>
  <dc:creator>Kosaraju, Manika</dc:creator>
  <cp:lastModifiedBy>lya</cp:lastModifiedBy>
  <cp:revision>290</cp:revision>
  <dcterms:modified xsi:type="dcterms:W3CDTF">2018-03-12T18:19:25Z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0x0101006E243D4BA5D59A41B34D3E1A6674DA7D</vt:lpwstr>
  </property>
</Properties>
</file>