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5.xml" ContentType="application/vnd.openxmlformats-officedocument.theme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4" r:id="rId5"/>
    <p:sldMasterId id="2147483733" r:id="rId6"/>
    <p:sldMasterId id="2147483766" r:id="rId7"/>
    <p:sldMasterId id="2147483772" r:id="rId8"/>
    <p:sldMasterId id="2147483786" r:id="rId9"/>
  </p:sldMasterIdLst>
  <p:notesMasterIdLst>
    <p:notesMasterId r:id="rId22"/>
  </p:notesMasterIdLst>
  <p:handoutMasterIdLst>
    <p:handoutMasterId r:id="rId23"/>
  </p:handoutMasterIdLst>
  <p:sldIdLst>
    <p:sldId id="403" r:id="rId10"/>
    <p:sldId id="603" r:id="rId11"/>
    <p:sldId id="621" r:id="rId12"/>
    <p:sldId id="609" r:id="rId13"/>
    <p:sldId id="638" r:id="rId14"/>
    <p:sldId id="639" r:id="rId15"/>
    <p:sldId id="631" r:id="rId16"/>
    <p:sldId id="634" r:id="rId17"/>
    <p:sldId id="633" r:id="rId18"/>
    <p:sldId id="635" r:id="rId19"/>
    <p:sldId id="624" r:id="rId20"/>
    <p:sldId id="618" r:id="rId21"/>
  </p:sldIdLst>
  <p:sldSz cx="9144000" cy="5143500" type="screen16x9"/>
  <p:notesSz cx="6858000" cy="9144000"/>
  <p:defaultTextStyle>
    <a:defPPr>
      <a:defRPr lang="en-US"/>
    </a:defPPr>
    <a:lvl1pPr marL="0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6976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3952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0928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7904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4880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1856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8833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5808" algn="l" defTabSz="913952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9000"/>
    <a:srgbClr val="008770"/>
    <a:srgbClr val="739600"/>
    <a:srgbClr val="00549F"/>
    <a:srgbClr val="A22B38"/>
    <a:srgbClr val="83AC00"/>
    <a:srgbClr val="3B0083"/>
    <a:srgbClr val="D45D00"/>
    <a:srgbClr val="B1B3B3"/>
    <a:srgbClr val="9B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088" autoAdjust="0"/>
    <p:restoredTop sz="86022" autoAdjust="0"/>
  </p:normalViewPr>
  <p:slideViewPr>
    <p:cSldViewPr snapToGrid="0">
      <p:cViewPr varScale="1">
        <p:scale>
          <a:sx n="98" d="100"/>
          <a:sy n="98" d="100"/>
        </p:scale>
        <p:origin x="-870" y="-96"/>
      </p:cViewPr>
      <p:guideLst>
        <p:guide orient="horz" pos="1514"/>
        <p:guide orient="horz" pos="2566"/>
        <p:guide orient="horz" pos="719"/>
        <p:guide orient="horz" pos="335"/>
        <p:guide orient="horz" pos="1199"/>
        <p:guide orient="horz" pos="2847"/>
        <p:guide pos="288"/>
        <p:guide pos="5472"/>
        <p:guide pos="4705"/>
        <p:guide pos="3019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-383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2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0" Type="http://schemas.openxmlformats.org/officeDocument/2006/relationships/slide" Target="slides/slide1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6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5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9E4E3-F7FB-47CD-9C0E-2CEB49CD529B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6FEFD0-D57B-4D6A-B2D7-C3EDA058CC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5701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1AC51-D059-4223-9C88-494598A3634F}" type="datetimeFigureOut">
              <a:rPr lang="en-US" smtClean="0"/>
              <a:t>1/22/2018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6492AF-BC2A-4188-B06F-754C36A745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036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6976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3952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0928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7904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4880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1856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8833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5808" algn="l" defTabSz="9139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376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392907" y="4191243"/>
            <a:ext cx="6119812" cy="4652955"/>
          </a:xfrm>
        </p:spPr>
        <p:txBody>
          <a:bodyPr/>
          <a:lstStyle/>
          <a:p>
            <a:pPr marL="162143" indent="-162143">
              <a:buFont typeface="Arial" panose="020B0604020202020204" pitchFamily="34" charset="0"/>
              <a:buChar char="•"/>
            </a:pPr>
            <a:endParaRPr lang="en-US" sz="9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F01560-87C0-4F5C-A8D4-49B8CF15AF9C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0300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022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496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 2- Add</a:t>
            </a:r>
            <a:r>
              <a:rPr lang="en-US" baseline="0" dirty="0" smtClean="0"/>
              <a:t> Plan (q1,q2)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420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Client Implementation Expense Reduction</a:t>
            </a:r>
            <a:endParaRPr lang="en-US" sz="18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Medication Adherence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Improvement</a:t>
            </a:r>
            <a:endParaRPr lang="en-US" sz="18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EMR Integration TAT Reduction</a:t>
            </a:r>
            <a:endParaRPr lang="en-US" sz="18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rtl="0" eaLnBrk="1" fontAlgn="t" latinLnBrk="0" hangingPunct="1"/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Cost per Rx</a:t>
            </a:r>
            <a:endParaRPr lang="en-US" sz="1800" b="0" i="0" u="none" strike="noStrike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4967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Ch3-</a:t>
            </a:r>
            <a:r>
              <a:rPr lang="en-US" baseline="0" dirty="0" smtClean="0"/>
              <a:t> Add Plan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687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6492AF-BC2A-4188-B06F-754C36A745C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739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5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Relationship Id="rId4" Type="http://schemas.openxmlformats.org/officeDocument/2006/relationships/image" Target="../media/image2.png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1" y="327922"/>
            <a:ext cx="1244599" cy="3911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7513" y="4617797"/>
            <a:ext cx="7772400" cy="261543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14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209" y="4835421"/>
            <a:ext cx="7772400" cy="40957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000">
                <a:solidFill>
                  <a:schemeClr val="tx1"/>
                </a:soli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4454742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76" indent="0">
              <a:buNone/>
              <a:defRPr sz="1800"/>
            </a:lvl2pPr>
            <a:lvl3pPr marL="913952" indent="0">
              <a:buNone/>
              <a:defRPr sz="1600"/>
            </a:lvl3pPr>
            <a:lvl4pPr marL="1370928" indent="0">
              <a:buNone/>
              <a:defRPr sz="1400"/>
            </a:lvl4pPr>
            <a:lvl5pPr marL="1827904" indent="0">
              <a:buNone/>
              <a:defRPr sz="1400"/>
            </a:lvl5pPr>
            <a:lvl6pPr marL="2284880" indent="0">
              <a:buNone/>
              <a:defRPr sz="1400"/>
            </a:lvl6pPr>
            <a:lvl7pPr marL="2741856" indent="0">
              <a:buNone/>
              <a:defRPr sz="1400"/>
            </a:lvl7pPr>
            <a:lvl8pPr marL="3198833" indent="0">
              <a:buNone/>
              <a:defRPr sz="1400"/>
            </a:lvl8pPr>
            <a:lvl9pPr marL="365580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81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9" y="742951"/>
            <a:ext cx="4037013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42951"/>
            <a:ext cx="4038600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43472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3" indent="0">
              <a:buNone/>
              <a:defRPr sz="1600" b="1"/>
            </a:lvl8pPr>
            <a:lvl9pPr marL="36558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3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3" indent="0">
              <a:buNone/>
              <a:defRPr sz="1600" b="1"/>
            </a:lvl8pPr>
            <a:lvl9pPr marL="36558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3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08292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482122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3582587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8" y="204788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8" y="1076332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8" indent="0">
              <a:buNone/>
              <a:defRPr sz="900"/>
            </a:lvl4pPr>
            <a:lvl5pPr marL="1827904" indent="0">
              <a:buNone/>
              <a:defRPr sz="900"/>
            </a:lvl5pPr>
            <a:lvl6pPr marL="2284880" indent="0">
              <a:buNone/>
              <a:defRPr sz="900"/>
            </a:lvl6pPr>
            <a:lvl7pPr marL="2741856" indent="0">
              <a:buNone/>
              <a:defRPr sz="900"/>
            </a:lvl7pPr>
            <a:lvl8pPr marL="3198833" indent="0">
              <a:buNone/>
              <a:defRPr sz="900"/>
            </a:lvl8pPr>
            <a:lvl9pPr marL="36558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7370586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76" indent="0">
              <a:buNone/>
              <a:defRPr sz="2800"/>
            </a:lvl2pPr>
            <a:lvl3pPr marL="913952" indent="0">
              <a:buNone/>
              <a:defRPr sz="2400"/>
            </a:lvl3pPr>
            <a:lvl4pPr marL="1370928" indent="0">
              <a:buNone/>
              <a:defRPr sz="2000"/>
            </a:lvl4pPr>
            <a:lvl5pPr marL="1827904" indent="0">
              <a:buNone/>
              <a:defRPr sz="2000"/>
            </a:lvl5pPr>
            <a:lvl6pPr marL="2284880" indent="0">
              <a:buNone/>
              <a:defRPr sz="2000"/>
            </a:lvl6pPr>
            <a:lvl7pPr marL="2741856" indent="0">
              <a:buNone/>
              <a:defRPr sz="2000"/>
            </a:lvl7pPr>
            <a:lvl8pPr marL="3198833" indent="0">
              <a:buNone/>
              <a:defRPr sz="2000"/>
            </a:lvl8pPr>
            <a:lvl9pPr marL="365580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1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8" indent="0">
              <a:buNone/>
              <a:defRPr sz="900"/>
            </a:lvl4pPr>
            <a:lvl5pPr marL="1827904" indent="0">
              <a:buNone/>
              <a:defRPr sz="900"/>
            </a:lvl5pPr>
            <a:lvl6pPr marL="2284880" indent="0">
              <a:buNone/>
              <a:defRPr sz="900"/>
            </a:lvl6pPr>
            <a:lvl7pPr marL="2741856" indent="0">
              <a:buNone/>
              <a:defRPr sz="900"/>
            </a:lvl7pPr>
            <a:lvl8pPr marL="3198833" indent="0">
              <a:buNone/>
              <a:defRPr sz="900"/>
            </a:lvl8pPr>
            <a:lvl9pPr marL="36558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96064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6529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1"/>
            <a:ext cx="2057400" cy="4412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1"/>
            <a:ext cx="6019800" cy="4412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86622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5" y="171451"/>
            <a:ext cx="2157413" cy="509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3756430"/>
            <a:ext cx="9144000" cy="821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4893" y="4145758"/>
            <a:ext cx="7680325" cy="257175"/>
          </a:xfrm>
        </p:spPr>
        <p:txBody>
          <a:bodyPr/>
          <a:lstStyle>
            <a:lvl1pPr>
              <a:spcAft>
                <a:spcPct val="20000"/>
              </a:spcAft>
              <a:defRPr sz="2000" b="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04893" y="4448175"/>
            <a:ext cx="7680325" cy="410766"/>
          </a:xfrm>
        </p:spPr>
        <p:txBody>
          <a:bodyPr/>
          <a:lstStyle>
            <a:lvl1pPr marL="0" indent="0">
              <a:spcAft>
                <a:spcPct val="0"/>
              </a:spcAft>
              <a:buFontTx/>
              <a:buNone/>
              <a:defRPr sz="1000"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47588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750400" y="1811976"/>
            <a:ext cx="7772400" cy="91748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5179" y="2861652"/>
            <a:ext cx="7772400" cy="40957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1" y="327922"/>
            <a:ext cx="1244599" cy="3911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02884473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485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76" indent="0">
              <a:buNone/>
              <a:defRPr sz="1800"/>
            </a:lvl2pPr>
            <a:lvl3pPr marL="913952" indent="0">
              <a:buNone/>
              <a:defRPr sz="1600"/>
            </a:lvl3pPr>
            <a:lvl4pPr marL="1370928" indent="0">
              <a:buNone/>
              <a:defRPr sz="1400"/>
            </a:lvl4pPr>
            <a:lvl5pPr marL="1827904" indent="0">
              <a:buNone/>
              <a:defRPr sz="1400"/>
            </a:lvl5pPr>
            <a:lvl6pPr marL="2284880" indent="0">
              <a:buNone/>
              <a:defRPr sz="1400"/>
            </a:lvl6pPr>
            <a:lvl7pPr marL="2741856" indent="0">
              <a:buNone/>
              <a:defRPr sz="1400"/>
            </a:lvl7pPr>
            <a:lvl8pPr marL="3198833" indent="0">
              <a:buNone/>
              <a:defRPr sz="1400"/>
            </a:lvl8pPr>
            <a:lvl9pPr marL="365580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19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9" y="820344"/>
            <a:ext cx="4037013" cy="3807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820344"/>
            <a:ext cx="4038600" cy="38076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66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3" indent="0">
              <a:buNone/>
              <a:defRPr sz="1600" b="1"/>
            </a:lvl8pPr>
            <a:lvl9pPr marL="36558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3" indent="0">
              <a:buNone/>
              <a:defRPr sz="1600" b="1"/>
            </a:lvl8pPr>
            <a:lvl9pPr marL="36558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727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843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468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8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3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32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8" indent="0">
              <a:buNone/>
              <a:defRPr sz="900"/>
            </a:lvl4pPr>
            <a:lvl5pPr marL="1827904" indent="0">
              <a:buNone/>
              <a:defRPr sz="900"/>
            </a:lvl5pPr>
            <a:lvl6pPr marL="2284880" indent="0">
              <a:buNone/>
              <a:defRPr sz="900"/>
            </a:lvl6pPr>
            <a:lvl7pPr marL="2741856" indent="0">
              <a:buNone/>
              <a:defRPr sz="900"/>
            </a:lvl7pPr>
            <a:lvl8pPr marL="3198833" indent="0">
              <a:buNone/>
              <a:defRPr sz="900"/>
            </a:lvl8pPr>
            <a:lvl9pPr marL="36558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48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76" indent="0">
              <a:buNone/>
              <a:defRPr sz="2800"/>
            </a:lvl2pPr>
            <a:lvl3pPr marL="913952" indent="0">
              <a:buNone/>
              <a:defRPr sz="2400"/>
            </a:lvl3pPr>
            <a:lvl4pPr marL="1370928" indent="0">
              <a:buNone/>
              <a:defRPr sz="2000"/>
            </a:lvl4pPr>
            <a:lvl5pPr marL="1827904" indent="0">
              <a:buNone/>
              <a:defRPr sz="2000"/>
            </a:lvl5pPr>
            <a:lvl6pPr marL="2284880" indent="0">
              <a:buNone/>
              <a:defRPr sz="2000"/>
            </a:lvl6pPr>
            <a:lvl7pPr marL="2741856" indent="0">
              <a:buNone/>
              <a:defRPr sz="2000"/>
            </a:lvl7pPr>
            <a:lvl8pPr marL="3198833" indent="0">
              <a:buNone/>
              <a:defRPr sz="2000"/>
            </a:lvl8pPr>
            <a:lvl9pPr marL="3655808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10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8" indent="0">
              <a:buNone/>
              <a:defRPr sz="900"/>
            </a:lvl4pPr>
            <a:lvl5pPr marL="1827904" indent="0">
              <a:buNone/>
              <a:defRPr sz="900"/>
            </a:lvl5pPr>
            <a:lvl6pPr marL="2284880" indent="0">
              <a:buNone/>
              <a:defRPr sz="900"/>
            </a:lvl6pPr>
            <a:lvl7pPr marL="2741856" indent="0">
              <a:buNone/>
              <a:defRPr sz="900"/>
            </a:lvl7pPr>
            <a:lvl8pPr marL="3198833" indent="0">
              <a:buNone/>
              <a:defRPr sz="900"/>
            </a:lvl8pPr>
            <a:lvl9pPr marL="36558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221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73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0"/>
            <a:ext cx="2057400" cy="45136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0"/>
            <a:ext cx="6019800" cy="451366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9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extBox 1"/>
          <p:cNvSpPr txBox="1"/>
          <p:nvPr userDrawn="1"/>
        </p:nvSpPr>
        <p:spPr>
          <a:xfrm>
            <a:off x="4577924" y="845848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1014157" y="860063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457200" y="421885"/>
            <a:ext cx="8229600" cy="326231"/>
          </a:xfrm>
          <a:prstGeom prst="rect">
            <a:avLst/>
          </a:prstGeom>
        </p:spPr>
        <p:txBody>
          <a:bodyPr vert="horz" lIns="91396" tIns="45697" rIns="91396" bIns="45697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10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5" y="4828702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7501059"/>
      </p:ext>
    </p:extLst>
  </p:cSld>
  <p:clrMapOvr>
    <a:masterClrMapping/>
  </p:clrMapOvr>
  <p:transition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7"/>
            <a:ext cx="8229600" cy="465287"/>
          </a:xfrm>
          <a:noFill/>
          <a:ln>
            <a:noFill/>
          </a:ln>
        </p:spPr>
        <p:txBody>
          <a:bodyPr/>
          <a:lstStyle>
            <a:lvl1pPr>
              <a:defRPr sz="2400" b="0">
                <a:ln>
                  <a:solidFill>
                    <a:schemeClr val="tx1">
                      <a:lumMod val="50000"/>
                    </a:schemeClr>
                  </a:solidFill>
                </a:ln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/>
          </p:nvPr>
        </p:nvSpPr>
        <p:spPr>
          <a:xfrm>
            <a:off x="457200" y="914400"/>
            <a:ext cx="8229600" cy="3657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>
                    <a:lumMod val="50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chemeClr val="accent1"/>
              </a:buClr>
              <a:defRPr sz="1800"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chemeClr val="accent1"/>
              </a:buClr>
              <a:defRPr sz="1600"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chemeClr val="accent1"/>
              </a:buClr>
              <a:defRPr sz="1400"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243888" y="4855372"/>
            <a:ext cx="455612" cy="225029"/>
          </a:xfrm>
        </p:spPr>
        <p:txBody>
          <a:bodyPr/>
          <a:lstStyle>
            <a:lvl1pPr>
              <a:defRPr>
                <a:solidFill>
                  <a:srgbClr val="63666A"/>
                </a:solidFill>
              </a:defRPr>
            </a:lvl1pPr>
          </a:lstStyle>
          <a:p>
            <a:fld id="{CCD6A602-DFF7-4FCE-97A0-AE96FAA928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09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2"/>
          <p:cNvSpPr>
            <a:spLocks noChangeArrowheads="1"/>
          </p:cNvSpPr>
          <p:nvPr/>
        </p:nvSpPr>
        <p:spPr bwMode="auto">
          <a:xfrm>
            <a:off x="5" y="0"/>
            <a:ext cx="4341813" cy="5143500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168195" indent="-168195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53565A"/>
              </a:solidFill>
              <a:ea typeface="Geneva" charset="-128"/>
            </a:endParaRPr>
          </a:p>
        </p:txBody>
      </p:sp>
      <p:sp>
        <p:nvSpPr>
          <p:cNvPr id="38" name="Rectangle 3"/>
          <p:cNvSpPr>
            <a:spLocks noChangeArrowheads="1"/>
          </p:cNvSpPr>
          <p:nvPr/>
        </p:nvSpPr>
        <p:spPr bwMode="auto">
          <a:xfrm>
            <a:off x="4379924" y="0"/>
            <a:ext cx="192087" cy="514350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marL="168195" indent="-168195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2000" b="1" dirty="0">
              <a:solidFill>
                <a:srgbClr val="53565A"/>
              </a:solidFill>
              <a:ea typeface="Geneva" charset="-128"/>
            </a:endParaRPr>
          </a:p>
        </p:txBody>
      </p:sp>
      <p:pic>
        <p:nvPicPr>
          <p:cNvPr id="40" name="Picture 39" descr="OPTUM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5261" y="4716069"/>
            <a:ext cx="1165225" cy="26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457200" y="1"/>
            <a:ext cx="3749040" cy="4694635"/>
          </a:xfrm>
        </p:spPr>
        <p:txBody>
          <a:bodyPr anchor="ctr">
            <a:no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4886331" y="1"/>
            <a:ext cx="4029075" cy="4694635"/>
          </a:xfrm>
        </p:spPr>
        <p:txBody>
          <a:bodyPr anchor="ctr" anchorCtr="0">
            <a:noAutofit/>
          </a:bodyPr>
          <a:lstStyle>
            <a:lvl1pPr marL="0" indent="0" algn="l">
              <a:spcAft>
                <a:spcPts val="300"/>
              </a:spcAft>
              <a:buNone/>
              <a:defRPr sz="6600" b="0">
                <a:solidFill>
                  <a:srgbClr val="53565A"/>
                </a:soli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94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7250"/>
            <a:ext cx="4023360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4663440" y="857250"/>
            <a:ext cx="4023360" cy="38404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142876"/>
            <a:ext cx="8229600" cy="577454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818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8333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52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7" descr="BLP0039002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050" r="10800" b="19501"/>
          <a:stretch>
            <a:fillRect/>
          </a:stretch>
        </p:blipFill>
        <p:spPr bwMode="auto">
          <a:xfrm>
            <a:off x="0" y="926310"/>
            <a:ext cx="9139238" cy="2839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6001" y="3952880"/>
            <a:ext cx="7772400" cy="40957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tx1"/>
                </a:soli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1" descr="Optum_ColorBand-02"/>
          <p:cNvPicPr preferRelativeResize="0">
            <a:picLocks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8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16001" y="1842328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71943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>
            <a:spLocks noChangeArrowheads="1"/>
          </p:cNvSpPr>
          <p:nvPr userDrawn="1"/>
        </p:nvSpPr>
        <p:spPr bwMode="auto">
          <a:xfrm>
            <a:off x="0" y="3823099"/>
            <a:ext cx="9144000" cy="1320403"/>
          </a:xfrm>
          <a:prstGeom prst="rect">
            <a:avLst/>
          </a:prstGeom>
          <a:solidFill>
            <a:srgbClr val="E877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396" tIns="45697" rIns="91396" bIns="45697" anchor="ctr"/>
          <a:lstStyle/>
          <a:p>
            <a:endParaRPr lang="en-US" dirty="0">
              <a:solidFill>
                <a:srgbClr val="53565A"/>
              </a:solidFill>
            </a:endParaRPr>
          </a:p>
        </p:txBody>
      </p:sp>
      <p:pic>
        <p:nvPicPr>
          <p:cNvPr id="11" name="Picture 11" descr="Optum_ColorBand-02"/>
          <p:cNvPicPr preferRelativeResize="0">
            <a:picLocks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8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 descr="Optum_RGB_PPT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1"/>
            <a:ext cx="2157413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16001" y="1842328"/>
            <a:ext cx="7772400" cy="862775"/>
          </a:xfrm>
        </p:spPr>
        <p:txBody>
          <a:bodyPr anchor="ctr">
            <a:noAutofit/>
          </a:bodyPr>
          <a:lstStyle>
            <a:lvl1pPr algn="l">
              <a:defRPr sz="24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1016001" y="3952880"/>
            <a:ext cx="7772400" cy="1038225"/>
          </a:xfrm>
        </p:spPr>
        <p:txBody>
          <a:bodyPr>
            <a:normAutofit/>
          </a:bodyPr>
          <a:lstStyle>
            <a:lvl1pPr marL="0" indent="0" algn="l">
              <a:spcAft>
                <a:spcPts val="300"/>
              </a:spcAft>
              <a:buNone/>
              <a:defRPr sz="1400">
                <a:solidFill>
                  <a:schemeClr val="bg1"/>
                </a:soli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9963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7955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03" y="83440"/>
            <a:ext cx="7191574" cy="486581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7908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5448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6" name="TextBox 15"/>
          <p:cNvSpPr txBox="1"/>
          <p:nvPr userDrawn="1"/>
        </p:nvSpPr>
        <p:spPr>
          <a:xfrm>
            <a:off x="1" y="4918220"/>
            <a:ext cx="383602" cy="230786"/>
          </a:xfrm>
          <a:prstGeom prst="rect">
            <a:avLst/>
          </a:prstGeom>
          <a:noFill/>
        </p:spPr>
        <p:txBody>
          <a:bodyPr wrap="square" lIns="91396" tIns="45697" rIns="91396" bIns="45697" rtlCol="0" anchor="b">
            <a:spAutoFit/>
          </a:bodyPr>
          <a:lstStyle/>
          <a:p>
            <a:fld id="{B60BF0C9-AFCE-874D-AE94-0ACA6060CCC7}" type="slidenum">
              <a:rPr lang="en-US" sz="900">
                <a:solidFill>
                  <a:srgbClr val="7F7F7F"/>
                </a:solidFill>
                <a:latin typeface="Franklin Gothic Demi" pitchFamily="34" charset="0"/>
              </a:rPr>
              <a:pPr/>
              <a:t>‹#›</a:t>
            </a:fld>
            <a:endParaRPr lang="en-US" sz="900" dirty="0">
              <a:solidFill>
                <a:srgbClr val="7F7F7F"/>
              </a:solidFill>
              <a:latin typeface="Franklin Gothic Dem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71956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2" y="171450"/>
            <a:ext cx="2157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7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1" y="4730353"/>
            <a:ext cx="2741613" cy="1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000" b="0" dirty="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92919"/>
            <a:ext cx="3086100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086227"/>
            <a:ext cx="6096000" cy="257175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800600" cy="410766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96989681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893379" y="-559676"/>
            <a:ext cx="914400" cy="6858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dirty="0" err="1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421885"/>
            <a:ext cx="8229600" cy="326231"/>
          </a:xfrm>
          <a:prstGeom prst="rect">
            <a:avLst/>
          </a:prstGeom>
        </p:spPr>
        <p:txBody>
          <a:bodyPr vert="horz" lIns="91396" tIns="45697" rIns="91396" bIns="45697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5" y="4828702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12562063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D636-7FE1-4212-8F92-0267F862422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540513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6976" indent="0">
              <a:buNone/>
              <a:defRPr sz="1800"/>
            </a:lvl2pPr>
            <a:lvl3pPr marL="913952" indent="0">
              <a:buNone/>
              <a:defRPr sz="1600"/>
            </a:lvl3pPr>
            <a:lvl4pPr marL="1370928" indent="0">
              <a:buNone/>
              <a:defRPr sz="1400"/>
            </a:lvl4pPr>
            <a:lvl5pPr marL="1827904" indent="0">
              <a:buNone/>
              <a:defRPr sz="1400"/>
            </a:lvl5pPr>
            <a:lvl6pPr marL="2284880" indent="0">
              <a:buNone/>
              <a:defRPr sz="1400"/>
            </a:lvl6pPr>
            <a:lvl7pPr marL="2741856" indent="0">
              <a:buNone/>
              <a:defRPr sz="1400"/>
            </a:lvl7pPr>
            <a:lvl8pPr marL="3198833" indent="0">
              <a:buNone/>
              <a:defRPr sz="1400"/>
            </a:lvl8pPr>
            <a:lvl9pPr marL="3655808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A3E36-E7B6-4826-AF3F-8F99C1C1D8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900699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4" y="742950"/>
            <a:ext cx="4037013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42950"/>
            <a:ext cx="4038600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4F4E-257F-49D1-A19A-16146A0CD5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978559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3" indent="0">
              <a:buNone/>
              <a:defRPr sz="1600" b="1"/>
            </a:lvl8pPr>
            <a:lvl9pPr marL="36558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6976" indent="0">
              <a:buNone/>
              <a:defRPr sz="2000" b="1"/>
            </a:lvl2pPr>
            <a:lvl3pPr marL="913952" indent="0">
              <a:buNone/>
              <a:defRPr sz="1800" b="1"/>
            </a:lvl3pPr>
            <a:lvl4pPr marL="1370928" indent="0">
              <a:buNone/>
              <a:defRPr sz="1600" b="1"/>
            </a:lvl4pPr>
            <a:lvl5pPr marL="1827904" indent="0">
              <a:buNone/>
              <a:defRPr sz="1600" b="1"/>
            </a:lvl5pPr>
            <a:lvl6pPr marL="2284880" indent="0">
              <a:buNone/>
              <a:defRPr sz="1600" b="1"/>
            </a:lvl6pPr>
            <a:lvl7pPr marL="2741856" indent="0">
              <a:buNone/>
              <a:defRPr sz="1600" b="1"/>
            </a:lvl7pPr>
            <a:lvl8pPr marL="3198833" indent="0">
              <a:buNone/>
              <a:defRPr sz="1600" b="1"/>
            </a:lvl8pPr>
            <a:lvl9pPr marL="3655808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CD3C-4D8E-4BD2-BBA3-9B47795181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7608169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903EC-AC26-46C6-9BFC-9439ACDE83C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4351872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748B0-3583-4C33-9A92-18E68167B05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349746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04788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076330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8" indent="0">
              <a:buNone/>
              <a:defRPr sz="900"/>
            </a:lvl4pPr>
            <a:lvl5pPr marL="1827904" indent="0">
              <a:buNone/>
              <a:defRPr sz="900"/>
            </a:lvl5pPr>
            <a:lvl6pPr marL="2284880" indent="0">
              <a:buNone/>
              <a:defRPr sz="900"/>
            </a:lvl6pPr>
            <a:lvl7pPr marL="2741856" indent="0">
              <a:buNone/>
              <a:defRPr sz="900"/>
            </a:lvl7pPr>
            <a:lvl8pPr marL="3198833" indent="0">
              <a:buNone/>
              <a:defRPr sz="900"/>
            </a:lvl8pPr>
            <a:lvl9pPr marL="36558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776B-74DE-4DB9-A095-D94BD45140F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18091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6976" indent="0">
              <a:buNone/>
              <a:defRPr sz="2800"/>
            </a:lvl2pPr>
            <a:lvl3pPr marL="913952" indent="0">
              <a:buNone/>
              <a:defRPr sz="2400"/>
            </a:lvl3pPr>
            <a:lvl4pPr marL="1370928" indent="0">
              <a:buNone/>
              <a:defRPr sz="2000"/>
            </a:lvl4pPr>
            <a:lvl5pPr marL="1827904" indent="0">
              <a:buNone/>
              <a:defRPr sz="2000"/>
            </a:lvl5pPr>
            <a:lvl6pPr marL="2284880" indent="0">
              <a:buNone/>
              <a:defRPr sz="2000"/>
            </a:lvl6pPr>
            <a:lvl7pPr marL="2741856" indent="0">
              <a:buNone/>
              <a:defRPr sz="2000"/>
            </a:lvl7pPr>
            <a:lvl8pPr marL="3198833" indent="0">
              <a:buNone/>
              <a:defRPr sz="2000"/>
            </a:lvl8pPr>
            <a:lvl9pPr marL="3655808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6976" indent="0">
              <a:buNone/>
              <a:defRPr sz="1200"/>
            </a:lvl2pPr>
            <a:lvl3pPr marL="913952" indent="0">
              <a:buNone/>
              <a:defRPr sz="1000"/>
            </a:lvl3pPr>
            <a:lvl4pPr marL="1370928" indent="0">
              <a:buNone/>
              <a:defRPr sz="900"/>
            </a:lvl4pPr>
            <a:lvl5pPr marL="1827904" indent="0">
              <a:buNone/>
              <a:defRPr sz="900"/>
            </a:lvl5pPr>
            <a:lvl6pPr marL="2284880" indent="0">
              <a:buNone/>
              <a:defRPr sz="900"/>
            </a:lvl6pPr>
            <a:lvl7pPr marL="2741856" indent="0">
              <a:buNone/>
              <a:defRPr sz="900"/>
            </a:lvl7pPr>
            <a:lvl8pPr marL="3198833" indent="0">
              <a:buNone/>
              <a:defRPr sz="900"/>
            </a:lvl8pPr>
            <a:lvl9pPr marL="3655808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872D-9C42-4C3F-95D0-23A2FA959A4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8488582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351C6-87A1-4FFB-8016-B3DEDBDD8B5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1220423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0"/>
            <a:ext cx="2057400" cy="4412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0"/>
            <a:ext cx="6019800" cy="4412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80EA4-291F-4E8E-8C35-3E1FBD736A8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764338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| orange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750400" y="1811976"/>
            <a:ext cx="7772400" cy="91748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4000" b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"/>
          </p:nvPr>
        </p:nvSpPr>
        <p:spPr>
          <a:xfrm>
            <a:off x="845179" y="2861652"/>
            <a:ext cx="7772400" cy="409575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spcAft>
                <a:spcPts val="300"/>
              </a:spcAft>
              <a:buNone/>
              <a:defRPr sz="1800">
                <a:solidFill>
                  <a:schemeClr val="tx1"/>
                </a:solidFill>
              </a:defRPr>
            </a:lvl1pPr>
            <a:lvl2pPr marL="456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39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0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79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48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1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88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5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1" y="327922"/>
            <a:ext cx="1244599" cy="391159"/>
          </a:xfrm>
          <a:prstGeom prst="rect">
            <a:avLst/>
          </a:prstGeom>
        </p:spPr>
      </p:pic>
      <p:cxnSp>
        <p:nvCxnSpPr>
          <p:cNvPr id="10" name="Straight Connector 9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429170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5603"/>
            <a:ext cx="8401050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366" marR="0" indent="0" algn="l" defTabSz="685418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08" indent="-16660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027" indent="-171366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52269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171450"/>
            <a:ext cx="2157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23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 userDrawn="1"/>
        </p:nvSpPr>
        <p:spPr bwMode="auto">
          <a:xfrm>
            <a:off x="2362201" y="4730353"/>
            <a:ext cx="2741613" cy="1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pitchFamily="34" charset="0"/>
                <a:ea typeface="Geneva" charset="-128"/>
              </a:defRPr>
            </a:lvl9pPr>
          </a:lstStyle>
          <a:p>
            <a:pPr defTabSz="914400" fontAlgn="base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rgbClr val="D45D00"/>
              </a:buClr>
              <a:defRPr/>
            </a:pPr>
            <a:endParaRPr lang="en-US" altLang="en-US" sz="1000" b="0" dirty="0" smtClean="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92919"/>
            <a:ext cx="3086100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086225"/>
            <a:ext cx="6096000" cy="257175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800600" cy="410766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85263729"/>
      </p:ext>
    </p:extLst>
  </p:cSld>
  <p:clrMapOvr>
    <a:masterClrMapping/>
  </p:clrMapOvr>
  <p:transition>
    <p:fade/>
  </p:transition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1D636-7FE1-4212-8F92-0267F8624229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3622393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A3E36-E7B6-4826-AF3F-8F99C1C1D8CD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851908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742950"/>
            <a:ext cx="4037013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742950"/>
            <a:ext cx="4038600" cy="378380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F4F4E-257F-49D1-A19A-16146A0CD56F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64056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82CD3C-4D8E-4BD2-BBA3-9B477951812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4178967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5903EC-AC26-46C6-9BFC-9439ACDE83CE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687006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D748B0-3583-4C33-9A92-18E68167B052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8463041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71776B-74DE-4DB9-A095-D94BD45140FB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346475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D872D-9C42-4C3F-95D0-23A2FA959A45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832127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1" y="327922"/>
            <a:ext cx="1244599" cy="391159"/>
          </a:xfrm>
          <a:prstGeom prst="rect">
            <a:avLst/>
          </a:prstGeom>
        </p:spPr>
      </p:pic>
      <p:cxnSp>
        <p:nvCxnSpPr>
          <p:cNvPr id="5" name="Straight Connector 4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78388854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2351C6-87A1-4FFB-8016-B3DEDBDD8B58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4769039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114300"/>
            <a:ext cx="2057400" cy="4412456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5613" y="114300"/>
            <a:ext cx="6019800" cy="4412456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180EA4-291F-4E8E-8C35-3E1FBD736A81}" type="slidenum">
              <a:rPr lang="en-US">
                <a:solidFill>
                  <a:srgbClr val="63666A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384613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ferred 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57200" y="1015603"/>
            <a:ext cx="8401050" cy="3594497"/>
          </a:xfrm>
        </p:spPr>
        <p:txBody>
          <a:bodyPr/>
          <a:lstStyle>
            <a:lvl2pPr marL="0" indent="0">
              <a:buNone/>
              <a:defRPr>
                <a:solidFill>
                  <a:schemeClr val="tx1"/>
                </a:solidFill>
              </a:defRPr>
            </a:lvl2pPr>
            <a:lvl3pPr marL="171450" marR="0" indent="0" algn="l" defTabSz="685754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400"/>
              </a:spcAft>
              <a:buClrTx/>
              <a:buSzPct val="90000"/>
              <a:buFont typeface="Arial" pitchFamily="34" charset="0"/>
              <a:buNone/>
              <a:tabLst/>
              <a:defRPr lang="en-US" sz="1800" kern="1200" spc="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3pPr>
            <a:lvl4pPr marL="166688" indent="-166688">
              <a:buClr>
                <a:schemeClr val="accent1"/>
              </a:buClr>
              <a:defRPr>
                <a:solidFill>
                  <a:schemeClr val="tx1"/>
                </a:solidFill>
              </a:defRPr>
            </a:lvl4pPr>
            <a:lvl5pPr marL="403225" indent="-171450">
              <a:buFont typeface="Arial" panose="020B0604020202020204" pitchFamily="34" charset="0"/>
              <a:buChar char="–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18F5FCC-583C-47C6-9953-2F6AD74D46AE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800100"/>
            <a:ext cx="8401050" cy="0"/>
          </a:xfrm>
          <a:prstGeom prst="line">
            <a:avLst/>
          </a:prstGeom>
          <a:ln w="127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91611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119"/>
          <a:stretch/>
        </p:blipFill>
        <p:spPr>
          <a:xfrm>
            <a:off x="130520" y="4710940"/>
            <a:ext cx="1463040" cy="26680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4099392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 txBox="1">
            <a:spLocks/>
          </p:cNvSpPr>
          <p:nvPr userDrawn="1"/>
        </p:nvSpPr>
        <p:spPr>
          <a:xfrm>
            <a:off x="4243324" y="4916559"/>
            <a:ext cx="4900689" cy="226945"/>
          </a:xfrm>
          <a:prstGeom prst="rect">
            <a:avLst/>
          </a:prstGeom>
        </p:spPr>
        <p:txBody>
          <a:bodyPr vert="horz" wrap="none" lIns="0" tIns="0" rIns="0" bIns="0" rtlCol="0" anchor="t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700" b="0" dirty="0" smtClean="0">
                <a:solidFill>
                  <a:schemeClr val="bg1">
                    <a:lumMod val="50000"/>
                  </a:schemeClr>
                </a:solidFill>
              </a:rPr>
              <a:t>Confidential property of Optum. Do not distribute or reproduce without express permission from Optum.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Picture 7" descr="OPTUM_®_RGB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11" y="327922"/>
            <a:ext cx="1244599" cy="391159"/>
          </a:xfrm>
          <a:prstGeom prst="rect">
            <a:avLst/>
          </a:prstGeom>
        </p:spPr>
      </p:pic>
      <p:cxnSp>
        <p:nvCxnSpPr>
          <p:cNvPr id="6" name="Straight Connector 5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457200" y="4521200"/>
            <a:ext cx="8229600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2746" y="548383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3494121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3" descr="Optum_RGB_PP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8" y="171451"/>
            <a:ext cx="2157413" cy="50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1" descr="Optum_ColorBand-02"/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56431"/>
            <a:ext cx="9144000" cy="82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15"/>
          <p:cNvSpPr>
            <a:spLocks noChangeArrowheads="1"/>
          </p:cNvSpPr>
          <p:nvPr/>
        </p:nvSpPr>
        <p:spPr bwMode="auto">
          <a:xfrm>
            <a:off x="2362210" y="4730357"/>
            <a:ext cx="2741613" cy="108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/>
          <a:p>
            <a:pPr>
              <a:buClr>
                <a:srgbClr val="D45D00"/>
              </a:buClr>
            </a:pPr>
            <a:endParaRPr lang="en-US" sz="1000">
              <a:solidFill>
                <a:srgbClr val="63666A"/>
              </a:solidFill>
            </a:endParaRPr>
          </a:p>
        </p:txBody>
      </p:sp>
      <p:pic>
        <p:nvPicPr>
          <p:cNvPr id="7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0" y="492919"/>
            <a:ext cx="3086100" cy="221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362200" y="4086227"/>
            <a:ext cx="6096000" cy="257175"/>
          </a:xfrm>
        </p:spPr>
        <p:txBody>
          <a:bodyPr anchor="t"/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800600" cy="410766"/>
          </a:xfrm>
        </p:spPr>
        <p:txBody>
          <a:bodyPr/>
          <a:lstStyle>
            <a:lvl1pPr>
              <a:spcAft>
                <a:spcPct val="0"/>
              </a:spcAft>
              <a:defRPr sz="1200"/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72240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72193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image" Target="../media/image5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31.xml"/><Relationship Id="rId18" Type="http://schemas.openxmlformats.org/officeDocument/2006/relationships/image" Target="../media/image9.pn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30.xml"/><Relationship Id="rId17" Type="http://schemas.openxmlformats.org/officeDocument/2006/relationships/image" Target="../media/image8.png"/><Relationship Id="rId2" Type="http://schemas.openxmlformats.org/officeDocument/2006/relationships/slideLayout" Target="../slideLayouts/slideLayout20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3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slideLayout" Target="../slideLayouts/slideLayout36.xml"/><Relationship Id="rId7" Type="http://schemas.openxmlformats.org/officeDocument/2006/relationships/image" Target="../media/image13.jpeg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50.xml"/><Relationship Id="rId2" Type="http://schemas.openxmlformats.org/officeDocument/2006/relationships/slideLayout" Target="../slideLayouts/slideLayout40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5" Type="http://schemas.openxmlformats.org/officeDocument/2006/relationships/image" Target="../media/image19.png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Relationship Id="rId14" Type="http://schemas.openxmlformats.org/officeDocument/2006/relationships/image" Target="../media/image18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3.xml"/><Relationship Id="rId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62.xml"/><Relationship Id="rId17" Type="http://schemas.openxmlformats.org/officeDocument/2006/relationships/image" Target="../media/image2.png"/><Relationship Id="rId2" Type="http://schemas.openxmlformats.org/officeDocument/2006/relationships/slideLayout" Target="../slideLayouts/slideLayout5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61.xml"/><Relationship Id="rId5" Type="http://schemas.openxmlformats.org/officeDocument/2006/relationships/slideLayout" Target="../slideLayouts/slideLayout55.xml"/><Relationship Id="rId15" Type="http://schemas.openxmlformats.org/officeDocument/2006/relationships/image" Target="../media/image18.png"/><Relationship Id="rId1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9.xml"/><Relationship Id="rId14" Type="http://schemas.openxmlformats.org/officeDocument/2006/relationships/theme" Target="../theme/them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199" y="1144413"/>
            <a:ext cx="8229600" cy="286622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229600" y="4607984"/>
            <a:ext cx="457200" cy="157163"/>
          </a:xfrm>
          <a:prstGeom prst="rect">
            <a:avLst/>
          </a:prstGeom>
        </p:spPr>
        <p:txBody>
          <a:bodyPr vert="horz" wrap="none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EE22CD0-11F5-4647-B802-77FC0A9339C4}" type="slidenum">
              <a:rPr lang="en-US" sz="800" b="1" smtClean="0">
                <a:solidFill>
                  <a:schemeClr val="tx1"/>
                </a:solidFill>
              </a:rPr>
              <a:t>‹#›</a:t>
            </a:fld>
            <a:endParaRPr lang="en-US" sz="900" b="1" dirty="0">
              <a:solidFill>
                <a:schemeClr val="tx1"/>
              </a:solidFill>
            </a:endParaRPr>
          </a:p>
        </p:txBody>
      </p:sp>
      <p:pic>
        <p:nvPicPr>
          <p:cNvPr id="14" name="Picture 13" descr="OPTUM_®_RGB.png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130" y="4611660"/>
            <a:ext cx="1239931" cy="389692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421885"/>
            <a:ext cx="8229600" cy="326231"/>
          </a:xfrm>
          <a:prstGeom prst="rect">
            <a:avLst/>
          </a:prstGeom>
        </p:spPr>
        <p:txBody>
          <a:bodyPr vert="horz" lIns="91396" tIns="45697" rIns="91396" bIns="45697" rtlCol="0" anchor="b" anchorCtr="0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464428" y="817417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 userDrawn="1"/>
        </p:nvCxnSpPr>
        <p:spPr>
          <a:xfrm>
            <a:off x="464428" y="4517350"/>
            <a:ext cx="8222372" cy="0"/>
          </a:xfrm>
          <a:prstGeom prst="line">
            <a:avLst/>
          </a:prstGeom>
          <a:ln w="12700">
            <a:solidFill>
              <a:srgbClr val="888B8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12"/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3695" y="4828702"/>
            <a:ext cx="1784054" cy="170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3714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0" r:id="rId3"/>
    <p:sldLayoutId id="2147483661" r:id="rId4"/>
    <p:sldLayoutId id="2147483662" r:id="rId5"/>
    <p:sldLayoutId id="2147483657" r:id="rId6"/>
    <p:sldLayoutId id="2147483659" r:id="rId7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defTabSz="913952" rtl="0" eaLnBrk="1" latinLnBrk="0" hangingPunct="1">
        <a:lnSpc>
          <a:spcPct val="90000"/>
        </a:lnSpc>
        <a:spcBef>
          <a:spcPct val="0"/>
        </a:spcBef>
        <a:buNone/>
        <a:defRPr sz="2000" b="0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71366" indent="-171366" algn="l" defTabSz="913952" rtl="0" eaLnBrk="1" latinLnBrk="0" hangingPunct="1">
        <a:lnSpc>
          <a:spcPct val="95000"/>
        </a:lnSpc>
        <a:spcBef>
          <a:spcPts val="6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99854" indent="-171366" algn="l" defTabSz="91395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571220" indent="-114244" algn="l" defTabSz="91395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856830" indent="-171366" algn="l" defTabSz="91395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Font typeface="Arial" pitchFamily="34" charset="0"/>
        <a:buChar char="–"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028196" indent="-114244" algn="l" defTabSz="913952" rtl="0" eaLnBrk="1" latinLnBrk="0" hangingPunct="1">
        <a:lnSpc>
          <a:spcPct val="95000"/>
        </a:lnSpc>
        <a:spcBef>
          <a:spcPts val="300"/>
        </a:spcBef>
        <a:spcAft>
          <a:spcPts val="300"/>
        </a:spcAft>
        <a:buClr>
          <a:schemeClr val="accent1"/>
        </a:buClr>
        <a:buFont typeface="Arial" pitchFamily="34" charset="0"/>
        <a:buChar char="•"/>
        <a:tabLst/>
        <a:defRPr sz="1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368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45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20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7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8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4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8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33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8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3677"/>
            <a:ext cx="16081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23" y="114302"/>
            <a:ext cx="8226425" cy="45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7" y="742951"/>
            <a:ext cx="8228013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4907756"/>
            <a:ext cx="3048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800" b="0">
                <a:solidFill>
                  <a:schemeClr val="tx1"/>
                </a:solidFill>
              </a:defRPr>
            </a:lvl1pPr>
          </a:lstStyle>
          <a:p>
            <a:fld id="{791FA9B3-F169-4BCA-A020-BFF3A5D2FC3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96" tIns="45697" rIns="91396" bIns="45697" anchor="ctr"/>
          <a:lstStyle/>
          <a:p>
            <a:endParaRPr lang="en-US">
              <a:solidFill>
                <a:srgbClr val="63666A"/>
              </a:solidFill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1" y="4822038"/>
            <a:ext cx="6591300" cy="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4914900"/>
            <a:ext cx="1905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4919667"/>
            <a:ext cx="14541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01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ransition>
    <p:fade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6976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3952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0928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7904" algn="l" rtl="0" eaLnBrk="1" fontAlgn="base" hangingPunct="1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732" indent="-342732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25" indent="-15073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426" indent="-177714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036" indent="-17136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648" indent="-17136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622" indent="-17136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599" indent="-17136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574" indent="-17136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4550" indent="-17136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8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4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80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6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33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8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23" y="114302"/>
            <a:ext cx="8226425" cy="4583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7" y="820344"/>
            <a:ext cx="8228013" cy="3807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82000" y="4935141"/>
            <a:ext cx="304800" cy="114300"/>
          </a:xfrm>
          <a:prstGeom prst="rect">
            <a:avLst/>
          </a:prstGeom>
          <a:noFill/>
          <a:ln>
            <a:noFill/>
          </a:ln>
          <a:ex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spcAft>
                <a:spcPct val="0"/>
              </a:spcAft>
              <a:buClrTx/>
              <a:buFontTx/>
              <a:buNone/>
              <a:defRPr sz="800">
                <a:latin typeface="Arial" pitchFamily="34" charset="0"/>
                <a:ea typeface="Arial Unicode MS" pitchFamily="34" charset="-128"/>
                <a:cs typeface="+mn-cs"/>
              </a:defRPr>
            </a:lvl1pPr>
          </a:lstStyle>
          <a:p>
            <a:fld id="{CCD6A602-DFF7-4FCE-97A0-AE96FAA92898}" type="slidenum">
              <a:rPr lang="en-US" smtClean="0">
                <a:solidFill>
                  <a:srgbClr val="63666A"/>
                </a:solidFill>
              </a:rPr>
              <a:pPr/>
              <a:t>‹#›</a:t>
            </a:fld>
            <a:endParaRPr lang="en-US">
              <a:solidFill>
                <a:srgbClr val="63666A"/>
              </a:solidFill>
            </a:endParaRPr>
          </a:p>
        </p:txBody>
      </p:sp>
      <p:sp>
        <p:nvSpPr>
          <p:cNvPr id="1029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lIns="91396" tIns="45697" rIns="91396" bIns="45697" anchor="ctr"/>
          <a:lstStyle/>
          <a:p>
            <a:pPr fontAlgn="base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rgbClr val="D45D00"/>
              </a:buClr>
              <a:buFontTx/>
              <a:buChar char="•"/>
              <a:defRPr/>
            </a:pPr>
            <a:endParaRPr lang="en-US" sz="2000" dirty="0">
              <a:solidFill>
                <a:srgbClr val="63666A"/>
              </a:solidFill>
              <a:ea typeface="ＭＳ Ｐゴシック" charset="-128"/>
            </a:endParaRPr>
          </a:p>
        </p:txBody>
      </p:sp>
      <p:sp>
        <p:nvSpPr>
          <p:cNvPr id="2" name="Text Box 14"/>
          <p:cNvSpPr txBox="1">
            <a:spLocks noChangeArrowheads="1"/>
          </p:cNvSpPr>
          <p:nvPr/>
        </p:nvSpPr>
        <p:spPr bwMode="auto">
          <a:xfrm>
            <a:off x="6459187" y="4935141"/>
            <a:ext cx="1841851" cy="107722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3500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dirty="0" smtClean="0">
                <a:solidFill>
                  <a:srgbClr val="63666A"/>
                </a:solidFill>
              </a:rPr>
              <a:t>Proprietary and Confidential. Do not distribute.</a:t>
            </a:r>
          </a:p>
        </p:txBody>
      </p:sp>
      <p:pic>
        <p:nvPicPr>
          <p:cNvPr id="1031" name="Picture 16" descr="Optum_RGB_PPT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52400" y="4708925"/>
            <a:ext cx="1189038" cy="2797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Optum_ColorBand-02"/>
          <p:cNvPicPr preferRelativeResize="0">
            <a:picLocks noChangeArrowheads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4313" y="4856562"/>
            <a:ext cx="7200900" cy="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96007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+mj-lt"/>
          <a:ea typeface="ＭＳ Ｐゴシック" charset="0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0"/>
          <a:cs typeface="Arial Unicode MS" pitchFamily="34" charset="-128"/>
        </a:defRPr>
      </a:lvl5pPr>
      <a:lvl6pPr marL="4569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6pPr>
      <a:lvl7pPr marL="91395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7pPr>
      <a:lvl8pPr marL="137092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8pPr>
      <a:lvl9pPr marL="182790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Arial Unicode MS" pitchFamily="34" charset="-128"/>
          <a:cs typeface="Arial Unicode MS" pitchFamily="34" charset="-128"/>
        </a:defRPr>
      </a:lvl9pPr>
    </p:titleStyle>
    <p:bodyStyle>
      <a:lvl1pPr marL="168195" indent="-16819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b="1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509336" indent="-226901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794949" indent="-171366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1139265" indent="-230075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tx1"/>
        </a:buClr>
        <a:buFont typeface="Arial" charset="0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1420117" indent="-16660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1877093" indent="-16660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334069" indent="-16660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2791045" indent="-16660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248022" indent="-166608" algn="l" rtl="0" eaLnBrk="1" fontAlgn="base" hangingPunct="1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8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4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8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33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8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optum-as-logo.jp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780" y="4718869"/>
            <a:ext cx="1110343" cy="342900"/>
          </a:xfrm>
          <a:prstGeom prst="rect">
            <a:avLst/>
          </a:prstGeom>
        </p:spPr>
      </p:pic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42877"/>
            <a:ext cx="8229600" cy="37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857251"/>
            <a:ext cx="8229600" cy="3840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>
            <a:off x="457200" y="57150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/>
        </p:spPr>
        <p:txBody>
          <a:bodyPr wrap="none" lIns="91396" tIns="45697" rIns="91396" bIns="45697" anchor="ctr"/>
          <a:lstStyle/>
          <a:p>
            <a:pPr>
              <a:defRPr/>
            </a:pPr>
            <a:endParaRPr lang="en-US" dirty="0">
              <a:solidFill>
                <a:srgbClr val="53565A"/>
              </a:solidFill>
              <a:cs typeface="Arial" pitchFamily="34" charset="0"/>
            </a:endParaRPr>
          </a:p>
        </p:txBody>
      </p:sp>
      <p:pic>
        <p:nvPicPr>
          <p:cNvPr id="1030" name="Picture 12" descr="Optum_ColorBand-02"/>
          <p:cNvPicPr preferRelativeResize="0">
            <a:picLocks noChangeArrowheads="1"/>
          </p:cNvPicPr>
          <p:nvPr/>
        </p:nvPicPr>
        <p:blipFill>
          <a:blip r:embed="rId8"/>
          <a:srcRect t="6000"/>
          <a:stretch>
            <a:fillRect/>
          </a:stretch>
        </p:blipFill>
        <p:spPr bwMode="auto">
          <a:xfrm>
            <a:off x="1484313" y="4856561"/>
            <a:ext cx="7200900" cy="34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lide Number Placeholder 5"/>
          <p:cNvSpPr txBox="1">
            <a:spLocks/>
          </p:cNvSpPr>
          <p:nvPr/>
        </p:nvSpPr>
        <p:spPr>
          <a:xfrm>
            <a:off x="4800600" y="4929192"/>
            <a:ext cx="3379788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0" dirty="0" smtClean="0">
                <a:solidFill>
                  <a:srgbClr val="53565A"/>
                </a:solidFill>
              </a:rPr>
              <a:t>Proprietary and Confidential. Do not distribute.</a:t>
            </a:r>
          </a:p>
          <a:p>
            <a:pPr>
              <a:defRPr/>
            </a:pPr>
            <a:endParaRPr lang="en-US" dirty="0">
              <a:solidFill>
                <a:srgbClr val="53565A">
                  <a:tint val="75000"/>
                </a:srgbClr>
              </a:solidFill>
            </a:endParaRPr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8178800" y="4929192"/>
            <a:ext cx="457200" cy="157163"/>
          </a:xfrm>
          <a:prstGeom prst="rect">
            <a:avLst/>
          </a:prstGeom>
        </p:spPr>
        <p:txBody>
          <a:bodyPr lIns="0" tIns="0" rIns="0" bIns="0"/>
          <a:lstStyle>
            <a:defPPr>
              <a:defRPr lang="en-US"/>
            </a:defPPr>
            <a:lvl1pPr marL="0" algn="r" defTabSz="914400" rtl="0" eaLnBrk="1" latinLnBrk="0" hangingPunct="1">
              <a:defRPr sz="8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1ECF305-E518-42B4-8F9B-31B0E51C9873}" type="slidenum">
              <a:rPr lang="en-US" smtClean="0">
                <a:solidFill>
                  <a:srgbClr val="53565A"/>
                </a:solidFill>
              </a:rPr>
              <a:pPr>
                <a:defRPr/>
              </a:pPr>
              <a:t>‹#›</a:t>
            </a:fld>
            <a:endParaRPr lang="en-US" sz="900" dirty="0">
              <a:solidFill>
                <a:srgbClr val="53565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77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kern="120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5pPr>
      <a:lvl6pPr marL="456976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6pPr>
      <a:lvl7pPr marL="913952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7pPr>
      <a:lvl8pPr marL="1370928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8pPr>
      <a:lvl9pPr marL="1827904" algn="l" rtl="0" fontAlgn="base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488" indent="-228488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456976" indent="-228488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685464" indent="-228488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913952" indent="-228488" algn="l" rtl="0" eaLnBrk="0" fontAlgn="base" hangingPunct="0">
        <a:spcBef>
          <a:spcPct val="0"/>
        </a:spcBef>
        <a:spcAft>
          <a:spcPts val="600"/>
        </a:spcAft>
        <a:buFont typeface="Arial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142440" indent="-228488" algn="l" rtl="0" eaLnBrk="0" fontAlgn="base" hangingPunct="0">
        <a:spcBef>
          <a:spcPct val="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3368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345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320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7" indent="-228488" algn="l" defTabSz="91395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8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4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80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6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33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8" algn="l" defTabSz="91395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3676"/>
            <a:ext cx="16081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7" y="114302"/>
            <a:ext cx="8226425" cy="45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1" y="742950"/>
            <a:ext cx="8228013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4907756"/>
            <a:ext cx="3048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B11BB13A-8932-4419-8629-55CC4C4447CE}" type="slidenum">
              <a:rPr lang="en-US">
                <a:solidFill>
                  <a:srgbClr val="63666A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1396" tIns="45697" rIns="91396" bIns="45697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1" y="4822034"/>
            <a:ext cx="6591300" cy="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4914900"/>
            <a:ext cx="1905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4919667"/>
            <a:ext cx="14541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468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6976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3952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0928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7904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732" indent="-342732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325" indent="-150738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426" indent="-177714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036" indent="-171366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6648" indent="-171366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3622" indent="-171366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0599" indent="-171366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7574" indent="-171366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4550" indent="-171366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6976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952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28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904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880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856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833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808" algn="l" defTabSz="45697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6" descr="Optum_RGB_PPT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613673"/>
            <a:ext cx="1608138" cy="378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5613" y="114300"/>
            <a:ext cx="8226425" cy="4583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742950"/>
            <a:ext cx="8228013" cy="3783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35775" y="4907756"/>
            <a:ext cx="304800" cy="11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0" hangingPunct="0">
              <a:lnSpc>
                <a:spcPct val="100000"/>
              </a:lnSpc>
              <a:defRPr sz="800" b="0">
                <a:solidFill>
                  <a:schemeClr val="tx1"/>
                </a:solidFill>
                <a:ea typeface="Geneva" charset="-128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B11BB13A-8932-4419-8629-55CC4C4447CE}" type="slidenum">
              <a:rPr lang="en-US">
                <a:solidFill>
                  <a:srgbClr val="63666A"/>
                </a:solidFill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2" name="Line 9"/>
          <p:cNvSpPr>
            <a:spLocks noChangeShapeType="1"/>
          </p:cNvSpPr>
          <p:nvPr/>
        </p:nvSpPr>
        <p:spPr bwMode="auto">
          <a:xfrm>
            <a:off x="457200" y="628650"/>
            <a:ext cx="8229600" cy="0"/>
          </a:xfrm>
          <a:prstGeom prst="lin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FFFFFF"/>
              </a:solidFill>
              <a:ea typeface="Geneva" charset="-128"/>
            </a:endParaRPr>
          </a:p>
        </p:txBody>
      </p:sp>
      <p:pic>
        <p:nvPicPr>
          <p:cNvPr id="1031" name="Picture 12" descr="Optum_ColorBand-02"/>
          <p:cNvPicPr preferRelativeResize="0"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00"/>
          <a:stretch>
            <a:fillRect/>
          </a:stretch>
        </p:blipFill>
        <p:spPr bwMode="auto">
          <a:xfrm>
            <a:off x="2095500" y="4822032"/>
            <a:ext cx="6591300" cy="357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Text Box 14"/>
          <p:cNvSpPr txBox="1">
            <a:spLocks noChangeArrowheads="1"/>
          </p:cNvSpPr>
          <p:nvPr/>
        </p:nvSpPr>
        <p:spPr bwMode="auto">
          <a:xfrm>
            <a:off x="5097463" y="4914900"/>
            <a:ext cx="1905000" cy="171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sz="1400" b="1">
                <a:solidFill>
                  <a:schemeClr val="bg1"/>
                </a:solidFill>
                <a:latin typeface="Arial" charset="0"/>
                <a:ea typeface="Geneva" charset="0"/>
                <a:cs typeface="Arial Unicode MS" charset="0"/>
              </a:defRPr>
            </a:lvl1pPr>
            <a:lvl2pPr marL="742950" indent="-28575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2pPr>
            <a:lvl3pPr marL="11430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3pPr>
            <a:lvl4pPr marL="16002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4pPr>
            <a:lvl5pPr marL="2057400" indent="-228600"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5pPr>
            <a:lvl6pPr marL="25146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6pPr>
            <a:lvl7pPr marL="29718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7pPr>
            <a:lvl8pPr marL="34290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8pPr>
            <a:lvl9pPr marL="3886200" indent="-228600" algn="ctr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700" b="0" dirty="0" smtClean="0">
                <a:solidFill>
                  <a:srgbClr val="63666A"/>
                </a:solidFill>
              </a:rPr>
              <a:t>Propriety and Confidential. Do not distribute.</a:t>
            </a:r>
          </a:p>
        </p:txBody>
      </p:sp>
      <p:pic>
        <p:nvPicPr>
          <p:cNvPr id="1033" name="Picture 8"/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3125" y="4919663"/>
            <a:ext cx="1454150" cy="10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26865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</p:sldLayoutIdLst>
  <p:transition>
    <p:fade/>
  </p:transition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+mj-lt"/>
          <a:ea typeface="Geneva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Geneva" charset="0"/>
          <a:cs typeface="Arial Unicode MS" charset="0"/>
        </a:defRPr>
      </a:lvl5pPr>
      <a:lvl6pPr marL="4572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6pPr>
      <a:lvl7pPr marL="9144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7pPr>
      <a:lvl8pPr marL="13716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8pPr>
      <a:lvl9pPr marL="1828800" algn="l" rtl="0" fontAlgn="base">
        <a:spcBef>
          <a:spcPct val="0"/>
        </a:spcBef>
        <a:spcAft>
          <a:spcPct val="0"/>
        </a:spcAft>
        <a:defRPr>
          <a:solidFill>
            <a:schemeClr val="tx1"/>
          </a:solidFill>
          <a:latin typeface="Arial" charset="0"/>
          <a:ea typeface="Arial Unicode MS" charset="0"/>
          <a:cs typeface="Arial Unicode MS" charset="0"/>
        </a:defRPr>
      </a:lvl9pPr>
    </p:titleStyle>
    <p:bodyStyle>
      <a:lvl1pPr marL="342900" indent="-3429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defRPr sz="1400">
          <a:solidFill>
            <a:schemeClr val="tx1"/>
          </a:solidFill>
          <a:latin typeface="+mn-lt"/>
          <a:ea typeface="Geneva" charset="0"/>
          <a:cs typeface="+mn-cs"/>
        </a:defRPr>
      </a:lvl1pPr>
      <a:lvl2pPr marL="152400" indent="-150813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lr>
          <a:schemeClr val="accent1"/>
        </a:buClr>
        <a:buSzPct val="90000"/>
        <a:buFont typeface="Arial" pitchFamily="34" charset="0"/>
        <a:buChar char="•"/>
        <a:defRPr sz="1400">
          <a:solidFill>
            <a:schemeClr val="tx1"/>
          </a:solidFill>
          <a:latin typeface="+mn-lt"/>
          <a:ea typeface="+mn-ea"/>
          <a:cs typeface="+mn-cs"/>
        </a:defRPr>
      </a:lvl2pPr>
      <a:lvl3pPr marL="355600" indent="-17780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64135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927100" indent="-171450" algn="l" rtl="0" eaLnBrk="0" fontAlgn="base" hangingPunct="0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5pPr>
      <a:lvl6pPr marL="13843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6pPr>
      <a:lvl7pPr marL="18415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7pPr>
      <a:lvl8pPr marL="22987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8pPr>
      <a:lvl9pPr marL="2755900" indent="-171450" algn="l" rtl="0" fontAlgn="base">
        <a:lnSpc>
          <a:spcPct val="95000"/>
        </a:lnSpc>
        <a:spcBef>
          <a:spcPct val="0"/>
        </a:spcBef>
        <a:spcAft>
          <a:spcPct val="35000"/>
        </a:spcAft>
        <a:buChar char="»"/>
        <a:defRPr sz="14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9.wmf"/><Relationship Id="rId4" Type="http://schemas.openxmlformats.org/officeDocument/2006/relationships/package" Target="../embeddings/Microsoft_Excel_Worksheet1.xlsx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0.xml"/><Relationship Id="rId6" Type="http://schemas.openxmlformats.org/officeDocument/2006/relationships/image" Target="../media/image38.jpg"/><Relationship Id="rId5" Type="http://schemas.openxmlformats.org/officeDocument/2006/relationships/image" Target="../media/image37.jpg"/><Relationship Id="rId4" Type="http://schemas.openxmlformats.org/officeDocument/2006/relationships/image" Target="../media/image3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374" y="4604014"/>
            <a:ext cx="8169066" cy="425054"/>
          </a:xfrm>
        </p:spPr>
        <p:txBody>
          <a:bodyPr/>
          <a:lstStyle/>
          <a:p>
            <a:r>
              <a:rPr lang="en-US" dirty="0" smtClean="0"/>
              <a:t>17</a:t>
            </a:r>
            <a:r>
              <a:rPr lang="en-US" baseline="30000" dirty="0" smtClean="0"/>
              <a:t>th</a:t>
            </a:r>
            <a:r>
              <a:rPr lang="en-US" dirty="0" smtClean="0"/>
              <a:t> January, 2018</a:t>
            </a:r>
            <a:endParaRPr lang="en-US" dirty="0"/>
          </a:p>
        </p:txBody>
      </p:sp>
      <p:pic>
        <p:nvPicPr>
          <p:cNvPr id="9" name="Picture 8" title="US_Casual_Meeting_013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47" t="13642" r="9128" b="21952"/>
          <a:stretch/>
        </p:blipFill>
        <p:spPr>
          <a:xfrm>
            <a:off x="457199" y="1152491"/>
            <a:ext cx="8221440" cy="2878137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49050" y="1151185"/>
            <a:ext cx="8229601" cy="2878137"/>
          </a:xfrm>
          <a:prstGeom prst="rect">
            <a:avLst/>
          </a:prstGeom>
          <a:gradFill flip="none" rotWithShape="1">
            <a:gsLst>
              <a:gs pos="2000">
                <a:schemeClr val="tx1">
                  <a:lumMod val="47000"/>
                </a:schemeClr>
              </a:gs>
              <a:gs pos="100000">
                <a:schemeClr val="bg1">
                  <a:alpha val="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697" tIns="45697" rIns="45697" bIns="45697" rtlCol="0" anchor="ctr"/>
          <a:lstStyle/>
          <a:p>
            <a:pPr algn="ctr"/>
            <a:endParaRPr lang="en-US" sz="16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831009" y="2122666"/>
            <a:ext cx="7847635" cy="425054"/>
          </a:xfrm>
          <a:prstGeom prst="rect">
            <a:avLst/>
          </a:prstGeom>
        </p:spPr>
        <p:txBody>
          <a:bodyPr lIns="91396" tIns="45697" rIns="91396" bIns="45697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2400" dirty="0">
                <a:solidFill>
                  <a:schemeClr val="bg1"/>
                </a:solidFill>
              </a:rPr>
              <a:t>OptumRx – 2018 Focus &amp; Plan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015753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People Focus &amp;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508394" y="4907756"/>
            <a:ext cx="304800" cy="114300"/>
          </a:xfrm>
        </p:spPr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63666A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7455" y="759171"/>
            <a:ext cx="831272" cy="651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8" name="Rectangle 13"/>
          <p:cNvSpPr>
            <a:spLocks noChangeArrowheads="1"/>
          </p:cNvSpPr>
          <p:nvPr/>
        </p:nvSpPr>
        <p:spPr bwMode="auto">
          <a:xfrm>
            <a:off x="1328727" y="759170"/>
            <a:ext cx="2961051" cy="660619"/>
          </a:xfrm>
          <a:prstGeom prst="rect">
            <a:avLst/>
          </a:prstGeom>
          <a:solidFill>
            <a:srgbClr val="0D776E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sz="1400" b="1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377489" y="826905"/>
            <a:ext cx="2912289" cy="440064"/>
          </a:xfrm>
          <a:prstGeom prst="rect">
            <a:avLst/>
          </a:prstGeom>
          <a:noFill/>
          <a:ln>
            <a:noFill/>
          </a:ln>
        </p:spPr>
        <p:txBody>
          <a:bodyPr tIns="91440" rIns="0" bIns="91440"/>
          <a:lstStyle/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Business </a:t>
            </a: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and Developments Goals completion by </a:t>
            </a:r>
            <a:r>
              <a:rPr lang="en-US" sz="9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(10th February)</a:t>
            </a:r>
            <a:endParaRPr lang="en-US" sz="9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37807" y="897637"/>
            <a:ext cx="1662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GB" sz="900" kern="0" dirty="0" smtClean="0">
                <a:solidFill>
                  <a:srgbClr val="0D776E"/>
                </a:solidFill>
                <a:latin typeface="Arial" pitchFamily="34" charset="0"/>
                <a:cs typeface="Arial" pitchFamily="34" charset="0"/>
              </a:rPr>
              <a:t>Performance</a:t>
            </a:r>
          </a:p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GB" sz="900" kern="0" dirty="0" smtClean="0">
                <a:solidFill>
                  <a:srgbClr val="0D776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900" kern="0" dirty="0">
                <a:solidFill>
                  <a:srgbClr val="0D776E"/>
                </a:solidFill>
                <a:latin typeface="Arial" pitchFamily="34" charset="0"/>
                <a:cs typeface="Arial" pitchFamily="34" charset="0"/>
              </a:rPr>
              <a:t>Culture</a:t>
            </a:r>
          </a:p>
        </p:txBody>
      </p:sp>
      <p:sp>
        <p:nvSpPr>
          <p:cNvPr id="11" name="Isosceles Triangle 10"/>
          <p:cNvSpPr/>
          <p:nvPr/>
        </p:nvSpPr>
        <p:spPr bwMode="auto">
          <a:xfrm rot="5400000">
            <a:off x="1274302" y="1013347"/>
            <a:ext cx="206375" cy="11588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3" name="Rectangle 22"/>
          <p:cNvSpPr/>
          <p:nvPr/>
        </p:nvSpPr>
        <p:spPr>
          <a:xfrm>
            <a:off x="497454" y="1410981"/>
            <a:ext cx="3792324" cy="5390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100%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 completion of business </a:t>
            </a:r>
            <a:r>
              <a:rPr lang="en-US" sz="800" dirty="0" smtClean="0">
                <a:solidFill>
                  <a:srgbClr val="4D4F53"/>
                </a:solidFill>
                <a:cs typeface="Arial" pitchFamily="34" charset="0"/>
              </a:rPr>
              <a:t>&amp; Development goals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for all employees joined as on 31st Dec 17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 smtClean="0">
                <a:solidFill>
                  <a:srgbClr val="4D4F53"/>
                </a:solidFill>
                <a:cs typeface="Arial" pitchFamily="34" charset="0"/>
              </a:rPr>
              <a:t>100</a:t>
            </a: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%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 Top Talent (5 Raters) on stretch goals and assignments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NI Management (39 no CR17 </a:t>
            </a: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– 5%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)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80520" y="2063049"/>
            <a:ext cx="831272" cy="651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auto">
          <a:xfrm>
            <a:off x="1311792" y="2063048"/>
            <a:ext cx="2977986" cy="660619"/>
          </a:xfrm>
          <a:prstGeom prst="rect">
            <a:avLst/>
          </a:prstGeom>
          <a:solidFill>
            <a:schemeClr val="tx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sz="1400" b="1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>
            <a:spLocks noChangeArrowheads="1"/>
          </p:cNvSpPr>
          <p:nvPr/>
        </p:nvSpPr>
        <p:spPr bwMode="auto">
          <a:xfrm>
            <a:off x="1419035" y="2074338"/>
            <a:ext cx="2870743" cy="539052"/>
          </a:xfrm>
          <a:prstGeom prst="rect">
            <a:avLst/>
          </a:prstGeom>
          <a:noFill/>
          <a:ln>
            <a:noFill/>
          </a:ln>
        </p:spPr>
        <p:txBody>
          <a:bodyPr tIns="91440" rIns="0" bIns="91440"/>
          <a:lstStyle/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QA to QE </a:t>
            </a:r>
          </a:p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Agile Org Structure</a:t>
            </a:r>
          </a:p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Talent Rotation (Global)</a:t>
            </a:r>
          </a:p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endParaRPr lang="en-US" sz="9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407142" y="2201515"/>
            <a:ext cx="10170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kern="0" dirty="0">
                <a:latin typeface="Arial" pitchFamily="34" charset="0"/>
                <a:cs typeface="Arial" pitchFamily="34" charset="0"/>
              </a:rPr>
              <a:t>Talent Transformation</a:t>
            </a:r>
          </a:p>
        </p:txBody>
      </p:sp>
      <p:sp>
        <p:nvSpPr>
          <p:cNvPr id="29" name="Isosceles Triangle 28"/>
          <p:cNvSpPr/>
          <p:nvPr/>
        </p:nvSpPr>
        <p:spPr bwMode="auto">
          <a:xfrm rot="5400000">
            <a:off x="1257367" y="2317225"/>
            <a:ext cx="206375" cy="11588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0" name="Rectangle 29"/>
          <p:cNvSpPr/>
          <p:nvPr/>
        </p:nvSpPr>
        <p:spPr>
          <a:xfrm>
            <a:off x="480519" y="2714859"/>
            <a:ext cx="3809259" cy="5390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80%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of QA to be QE end of Dec 18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Structure of scrum teams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Global Rotation of employees –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short term, long term, transfers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63585" y="3355638"/>
            <a:ext cx="831272" cy="651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32" name="Rectangle 13"/>
          <p:cNvSpPr>
            <a:spLocks noChangeArrowheads="1"/>
          </p:cNvSpPr>
          <p:nvPr/>
        </p:nvSpPr>
        <p:spPr bwMode="auto">
          <a:xfrm>
            <a:off x="1294857" y="3355637"/>
            <a:ext cx="2994921" cy="660619"/>
          </a:xfrm>
          <a:prstGeom prst="rect">
            <a:avLst/>
          </a:prstGeom>
          <a:solidFill>
            <a:schemeClr val="accent1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sz="1400" b="1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3" name="Rectangle 32"/>
          <p:cNvSpPr>
            <a:spLocks noChangeArrowheads="1"/>
          </p:cNvSpPr>
          <p:nvPr/>
        </p:nvSpPr>
        <p:spPr bwMode="auto">
          <a:xfrm>
            <a:off x="1311793" y="3344348"/>
            <a:ext cx="2977986" cy="657453"/>
          </a:xfrm>
          <a:prstGeom prst="rect">
            <a:avLst/>
          </a:prstGeom>
          <a:noFill/>
          <a:ln>
            <a:noFill/>
          </a:ln>
        </p:spPr>
        <p:txBody>
          <a:bodyPr tIns="91440" rIns="0" bIns="91440"/>
          <a:lstStyle/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Quarterly workshops in collaboration with TD on Accountability, Trust, HI performance culture</a:t>
            </a:r>
          </a:p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1:1 Mentoring for identified potential talent in </a:t>
            </a:r>
            <a:r>
              <a:rPr lang="en-US" sz="9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SG </a:t>
            </a: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28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203937" y="3494104"/>
            <a:ext cx="1662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GB" sz="900" kern="0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Manager </a:t>
            </a:r>
            <a:endParaRPr lang="en-GB" sz="900" kern="0" dirty="0" smtClean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GB" sz="900" kern="0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Effectiveness</a:t>
            </a:r>
            <a:endParaRPr lang="en-GB" sz="900" kern="0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Isosceles Triangle 34"/>
          <p:cNvSpPr/>
          <p:nvPr/>
        </p:nvSpPr>
        <p:spPr bwMode="auto">
          <a:xfrm rot="5400000">
            <a:off x="1240432" y="3609814"/>
            <a:ext cx="206375" cy="11588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" name="Rectangle 35"/>
          <p:cNvSpPr/>
          <p:nvPr/>
        </p:nvSpPr>
        <p:spPr>
          <a:xfrm>
            <a:off x="463584" y="4007448"/>
            <a:ext cx="3826194" cy="5390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 smtClean="0">
                <a:solidFill>
                  <a:srgbClr val="4D4F53"/>
                </a:solidFill>
                <a:cs typeface="Arial" pitchFamily="34" charset="0"/>
              </a:rPr>
              <a:t>28+ &amp; Critical </a:t>
            </a: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Roles of 27 </a:t>
            </a:r>
            <a:r>
              <a:rPr lang="en-US" sz="800" b="1" dirty="0" smtClean="0">
                <a:solidFill>
                  <a:srgbClr val="4D4F53"/>
                </a:solidFill>
                <a:cs typeface="Arial" pitchFamily="34" charset="0"/>
              </a:rPr>
              <a:t>above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to go through the Workshops</a:t>
            </a:r>
            <a:r>
              <a:rPr lang="en-US" sz="800" dirty="0" smtClean="0">
                <a:solidFill>
                  <a:srgbClr val="4D4F53"/>
                </a:solidFill>
                <a:cs typeface="Arial" pitchFamily="34" charset="0"/>
              </a:rPr>
              <a:t>.</a:t>
            </a:r>
            <a:endParaRPr lang="en-US" sz="8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770340" y="753525"/>
            <a:ext cx="831272" cy="651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38" name="Rectangle 13"/>
          <p:cNvSpPr>
            <a:spLocks noChangeArrowheads="1"/>
          </p:cNvSpPr>
          <p:nvPr/>
        </p:nvSpPr>
        <p:spPr bwMode="auto">
          <a:xfrm>
            <a:off x="5601612" y="753524"/>
            <a:ext cx="3034388" cy="660619"/>
          </a:xfrm>
          <a:prstGeom prst="rect">
            <a:avLst/>
          </a:prstGeom>
          <a:solidFill>
            <a:srgbClr val="A22B38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sz="1400" b="1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>
            <a:spLocks noChangeArrowheads="1"/>
          </p:cNvSpPr>
          <p:nvPr/>
        </p:nvSpPr>
        <p:spPr bwMode="auto">
          <a:xfrm>
            <a:off x="5731433" y="821259"/>
            <a:ext cx="2547317" cy="539052"/>
          </a:xfrm>
          <a:prstGeom prst="rect">
            <a:avLst/>
          </a:prstGeom>
          <a:noFill/>
          <a:ln>
            <a:noFill/>
          </a:ln>
        </p:spPr>
        <p:txBody>
          <a:bodyPr tIns="91440" rIns="0" bIns="91440"/>
          <a:lstStyle/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Drive United Culture and Live to the Values of the Organization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4608381" y="779101"/>
            <a:ext cx="1047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GB" sz="900" kern="0" dirty="0" smtClean="0">
              <a:solidFill>
                <a:srgbClr val="0D776E"/>
              </a:solidFill>
              <a:latin typeface="Arial" pitchFamily="34" charset="0"/>
              <a:cs typeface="Arial" pitchFamily="34" charset="0"/>
            </a:endParaRPr>
          </a:p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GB" sz="900" kern="0" dirty="0" smtClean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GB" sz="900" kern="0" dirty="0">
                <a:solidFill>
                  <a:srgbClr val="C00000"/>
                </a:solidFill>
                <a:latin typeface="Arial" pitchFamily="34" charset="0"/>
                <a:cs typeface="Arial" pitchFamily="34" charset="0"/>
              </a:rPr>
              <a:t>Culture</a:t>
            </a:r>
          </a:p>
        </p:txBody>
      </p:sp>
      <p:sp>
        <p:nvSpPr>
          <p:cNvPr id="41" name="Isosceles Triangle 40"/>
          <p:cNvSpPr/>
          <p:nvPr/>
        </p:nvSpPr>
        <p:spPr bwMode="auto">
          <a:xfrm rot="5400000">
            <a:off x="5547187" y="1007701"/>
            <a:ext cx="206375" cy="11588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2" name="Rectangle 41"/>
          <p:cNvSpPr/>
          <p:nvPr/>
        </p:nvSpPr>
        <p:spPr>
          <a:xfrm>
            <a:off x="4770339" y="1405335"/>
            <a:ext cx="3865661" cy="5390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100% attendance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of Grade 28 completion of Values workshop.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1 Culture Facilitator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from Optum Rx end of 2018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753405" y="2057403"/>
            <a:ext cx="831272" cy="651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44" name="Rectangle 13"/>
          <p:cNvSpPr>
            <a:spLocks noChangeArrowheads="1"/>
          </p:cNvSpPr>
          <p:nvPr/>
        </p:nvSpPr>
        <p:spPr bwMode="auto">
          <a:xfrm>
            <a:off x="5584677" y="2057402"/>
            <a:ext cx="3051323" cy="660619"/>
          </a:xfrm>
          <a:prstGeom prst="rect">
            <a:avLst/>
          </a:prstGeom>
          <a:solidFill>
            <a:srgbClr val="739600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sz="1400" b="1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5691920" y="2068692"/>
            <a:ext cx="2707013" cy="471377"/>
          </a:xfrm>
          <a:prstGeom prst="rect">
            <a:avLst/>
          </a:prstGeom>
          <a:noFill/>
          <a:ln>
            <a:noFill/>
          </a:ln>
        </p:spPr>
        <p:txBody>
          <a:bodyPr tIns="91440" rIns="0" bIns="91440"/>
          <a:lstStyle/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Stretch projects for Hi potential employees across grades</a:t>
            </a:r>
          </a:p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Instant Rewards</a:t>
            </a:r>
          </a:p>
          <a:p>
            <a:pPr>
              <a:buClr>
                <a:schemeClr val="bg1"/>
              </a:buClr>
              <a:defRPr/>
            </a:pPr>
            <a:endParaRPr lang="en-US" sz="9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6" name="Rectangle 45"/>
          <p:cNvSpPr/>
          <p:nvPr/>
        </p:nvSpPr>
        <p:spPr bwMode="auto">
          <a:xfrm>
            <a:off x="4770340" y="2195869"/>
            <a:ext cx="9379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kern="0" dirty="0" smtClean="0">
                <a:solidFill>
                  <a:srgbClr val="739600"/>
                </a:solidFill>
                <a:latin typeface="Arial" pitchFamily="34" charset="0"/>
                <a:cs typeface="Arial" pitchFamily="34" charset="0"/>
              </a:rPr>
              <a:t>Retention</a:t>
            </a:r>
            <a:endParaRPr lang="en-US" sz="800" kern="0" dirty="0">
              <a:solidFill>
                <a:srgbClr val="7396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7" name="Isosceles Triangle 46"/>
          <p:cNvSpPr/>
          <p:nvPr/>
        </p:nvSpPr>
        <p:spPr bwMode="auto">
          <a:xfrm rot="5400000">
            <a:off x="5530252" y="2311579"/>
            <a:ext cx="206375" cy="11588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48" name="Rectangle 47"/>
          <p:cNvSpPr/>
          <p:nvPr/>
        </p:nvSpPr>
        <p:spPr>
          <a:xfrm>
            <a:off x="4753404" y="2709213"/>
            <a:ext cx="3882596" cy="5390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95% Retention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of Top Talent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95% Retention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of TDP/CHP for 1st Year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&lt;10%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overall attrition (90% retention)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100%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consumption of Bravo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736470" y="3349992"/>
            <a:ext cx="831272" cy="65181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itchFamily="34" charset="0"/>
            </a:endParaRPr>
          </a:p>
        </p:txBody>
      </p:sp>
      <p:sp>
        <p:nvSpPr>
          <p:cNvPr id="50" name="Rectangle 13"/>
          <p:cNvSpPr>
            <a:spLocks noChangeArrowheads="1"/>
          </p:cNvSpPr>
          <p:nvPr/>
        </p:nvSpPr>
        <p:spPr bwMode="auto">
          <a:xfrm>
            <a:off x="5567742" y="3349991"/>
            <a:ext cx="3068258" cy="660619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endParaRPr lang="en-US" sz="1400" b="1" kern="0" dirty="0">
              <a:solidFill>
                <a:sysClr val="window" lastClr="FFFFFF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1" name="Rectangle 50"/>
          <p:cNvSpPr>
            <a:spLocks noChangeArrowheads="1"/>
          </p:cNvSpPr>
          <p:nvPr/>
        </p:nvSpPr>
        <p:spPr bwMode="auto">
          <a:xfrm>
            <a:off x="5595962" y="3293547"/>
            <a:ext cx="2994882" cy="539052"/>
          </a:xfrm>
          <a:prstGeom prst="rect">
            <a:avLst/>
          </a:prstGeom>
          <a:noFill/>
          <a:ln>
            <a:noFill/>
          </a:ln>
        </p:spPr>
        <p:txBody>
          <a:bodyPr tIns="91440" rIns="0" bIns="91440"/>
          <a:lstStyle/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Leadership connect </a:t>
            </a:r>
            <a:r>
              <a:rPr lang="en-US" sz="9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calendar &amp;  Manager connect</a:t>
            </a:r>
            <a:endParaRPr lang="en-US" sz="9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Communication (Town Halls &amp; Mailers)</a:t>
            </a:r>
          </a:p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Competency </a:t>
            </a:r>
            <a:r>
              <a:rPr lang="en-US" sz="9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building &amp; Optum </a:t>
            </a: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Rx Induction</a:t>
            </a:r>
          </a:p>
          <a:p>
            <a:pPr marL="171450" indent="-171450">
              <a:buClr>
                <a:schemeClr val="bg1"/>
              </a:buClr>
              <a:buFont typeface="Wingdings" pitchFamily="2" charset="2"/>
              <a:buChar char="ü"/>
              <a:defRPr/>
            </a:pPr>
            <a:r>
              <a:rPr lang="en-US" sz="900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Engagement volunteers from the </a:t>
            </a:r>
            <a:r>
              <a:rPr lang="en-US" sz="900" kern="0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team</a:t>
            </a:r>
            <a:endParaRPr lang="en-US" sz="900" kern="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4521978" y="3488458"/>
            <a:ext cx="16625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GB" sz="900" kern="0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Employee </a:t>
            </a:r>
            <a:endParaRPr lang="en-GB" sz="900" kern="0" dirty="0" smtClean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  <a:p>
            <a:pPr marL="182880" fontAlgn="auto">
              <a:lnSpc>
                <a:spcPct val="100000"/>
              </a:lnSpc>
              <a:spcBef>
                <a:spcPts val="0"/>
              </a:spcBef>
              <a:buClrTx/>
              <a:buFontTx/>
              <a:buNone/>
              <a:defRPr/>
            </a:pPr>
            <a:r>
              <a:rPr lang="en-GB" sz="900" kern="0" dirty="0" smtClean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Engagement</a:t>
            </a:r>
            <a:endParaRPr lang="en-GB" sz="900" kern="0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Isosceles Triangle 52"/>
          <p:cNvSpPr/>
          <p:nvPr/>
        </p:nvSpPr>
        <p:spPr bwMode="auto">
          <a:xfrm rot="5400000">
            <a:off x="5513317" y="3604168"/>
            <a:ext cx="206375" cy="115887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4736469" y="4001802"/>
            <a:ext cx="3899531" cy="53905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28600" indent="-228600">
              <a:buFont typeface="+mj-lt"/>
              <a:buAutoNum type="arabicPeriod"/>
              <a:defRPr/>
            </a:pP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Employee</a:t>
            </a: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 Engagement @ 83%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Manager</a:t>
            </a: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 Effectives @ 81%</a:t>
            </a:r>
          </a:p>
          <a:p>
            <a:pPr marL="228600" indent="-228600">
              <a:buFont typeface="+mj-lt"/>
              <a:buAutoNum type="arabicPeriod"/>
              <a:defRPr/>
            </a:pP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90% of the Managers </a:t>
            </a:r>
            <a:r>
              <a:rPr lang="en-US" sz="800" dirty="0">
                <a:solidFill>
                  <a:srgbClr val="4D4F53"/>
                </a:solidFill>
                <a:cs typeface="Arial" pitchFamily="34" charset="0"/>
              </a:rPr>
              <a:t>to have &gt;70% Manager effectiveness scores</a:t>
            </a:r>
            <a:r>
              <a:rPr lang="en-US" sz="800" b="1" dirty="0">
                <a:solidFill>
                  <a:srgbClr val="4D4F53"/>
                </a:solidFill>
                <a:cs typeface="Arial" pitchFamily="34" charset="0"/>
              </a:rPr>
              <a:t>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14490" y="849483"/>
            <a:ext cx="40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bg2"/>
                </a:solidFill>
              </a:rPr>
              <a:t>1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203200" y="2123560"/>
            <a:ext cx="40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2</a:t>
            </a:r>
            <a:endParaRPr lang="en-US" sz="2400" dirty="0"/>
          </a:p>
        </p:txBody>
      </p:sp>
      <p:sp>
        <p:nvSpPr>
          <p:cNvPr id="57" name="TextBox 56"/>
          <p:cNvSpPr txBox="1"/>
          <p:nvPr/>
        </p:nvSpPr>
        <p:spPr>
          <a:xfrm>
            <a:off x="191911" y="3440304"/>
            <a:ext cx="40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1"/>
                </a:solidFill>
              </a:rPr>
              <a:t>3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4509952" y="826905"/>
            <a:ext cx="40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C00000"/>
                </a:solidFill>
              </a:rPr>
              <a:t>4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4493021" y="2112462"/>
            <a:ext cx="4014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739600"/>
                </a:solidFill>
              </a:rPr>
              <a:t>5</a:t>
            </a:r>
            <a:endParaRPr lang="en-US" sz="2400" dirty="0">
              <a:solidFill>
                <a:srgbClr val="739600"/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455473" y="3433841"/>
            <a:ext cx="303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chemeClr val="accent2"/>
                </a:solidFill>
              </a:rPr>
              <a:t>6</a:t>
            </a:r>
            <a:endParaRPr lang="en-US" sz="2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504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0A3E36-E7B6-4826-AF3F-8F99C1C1D8CD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6366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433357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OptumRx – MBO’s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5903EC-AC26-46C6-9BFC-9439ACDE83CE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63666A"/>
              </a:solidFill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194267"/>
              </p:ext>
            </p:extLst>
          </p:nvPr>
        </p:nvGraphicFramePr>
        <p:xfrm>
          <a:off x="676275" y="1128713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7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6275" y="1128713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03603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graphicFrame>
        <p:nvGraphicFramePr>
          <p:cNvPr id="4" name="Group 1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13061"/>
              </p:ext>
            </p:extLst>
          </p:nvPr>
        </p:nvGraphicFramePr>
        <p:xfrm>
          <a:off x="617968" y="943628"/>
          <a:ext cx="6807764" cy="3322142"/>
        </p:xfrm>
        <a:graphic>
          <a:graphicData uri="http://schemas.openxmlformats.org/drawingml/2006/table">
            <a:tbl>
              <a:tblPr>
                <a:effectLst>
                  <a:outerShdw blurRad="571500" sx="102000" sy="102000" algn="ctr" rotWithShape="0">
                    <a:prstClr val="black">
                      <a:alpha val="20000"/>
                    </a:prstClr>
                  </a:outerShdw>
                </a:effectLst>
              </a:tblPr>
              <a:tblGrid>
                <a:gridCol w="6807764"/>
              </a:tblGrid>
              <a:tr h="40975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1. Reflections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Arial"/>
                          <a:cs typeface="Arial"/>
                        </a:rPr>
                        <a:t> 2017</a:t>
                      </a:r>
                      <a:endParaRPr lang="en-US" sz="1200" dirty="0">
                        <a:solidFill>
                          <a:schemeClr val="tx1"/>
                        </a:solidFill>
                        <a:latin typeface="Arial"/>
                        <a:cs typeface="Arial"/>
                      </a:endParaRPr>
                    </a:p>
                  </a:txBody>
                  <a:tcPr marL="126774" marR="126774" marT="44038" marB="44038"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758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2. Our Path forward – 2018 Focus Areas</a:t>
                      </a:r>
                    </a:p>
                  </a:txBody>
                  <a:tcPr marL="126774" marR="126774" marT="44038" marB="4403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758">
                <a:tc>
                  <a:txBody>
                    <a:bodyPr/>
                    <a:lstStyle/>
                    <a:p>
                      <a:pPr marL="456976" lvl="1" indent="0">
                        <a:buNone/>
                      </a:pP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A.</a:t>
                      </a:r>
                      <a:r>
                        <a:rPr lang="en-US" sz="1200" baseline="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 </a:t>
                      </a:r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+mn-lt"/>
                          <a:cs typeface="Arial"/>
                        </a:rPr>
                        <a:t>Quality</a:t>
                      </a:r>
                    </a:p>
                  </a:txBody>
                  <a:tcPr marL="126774" marR="126774" marT="44038" marB="4403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758">
                <a:tc>
                  <a:txBody>
                    <a:bodyPr/>
                    <a:lstStyle/>
                    <a:p>
                      <a:pPr marL="456976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B.</a:t>
                      </a:r>
                      <a:r>
                        <a:rPr lang="en-US" sz="12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Delivery Transformation</a:t>
                      </a:r>
                      <a:endParaRPr lang="en-US" sz="12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126774" marR="126774" marT="44038" marB="4403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758">
                <a:tc>
                  <a:txBody>
                    <a:bodyPr/>
                    <a:lstStyle/>
                    <a:p>
                      <a:pPr marL="456976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C. Value Delivery</a:t>
                      </a:r>
                      <a:endParaRPr lang="en-US" sz="1200" kern="1200" noProof="0" dirty="0" smtClean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126774" marR="126774" marT="44038" marB="4403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758">
                <a:tc>
                  <a:txBody>
                    <a:bodyPr/>
                    <a:lstStyle/>
                    <a:p>
                      <a:pPr marL="456976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D.</a:t>
                      </a:r>
                      <a:r>
                        <a:rPr lang="en-US" sz="1200" kern="1200" baseline="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 </a:t>
                      </a:r>
                      <a:r>
                        <a:rPr lang="en-US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Capability Building</a:t>
                      </a:r>
                    </a:p>
                  </a:txBody>
                  <a:tcPr marL="126774" marR="126774" marT="44038" marB="4403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758">
                <a:tc>
                  <a:txBody>
                    <a:bodyPr/>
                    <a:lstStyle/>
                    <a:p>
                      <a:pPr marL="456976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kern="1200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/>
                        </a:rPr>
                        <a:t>E. People</a:t>
                      </a:r>
                    </a:p>
                  </a:txBody>
                  <a:tcPr marL="126774" marR="126774" marT="44038" marB="4403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40975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63666A"/>
                          </a:solidFill>
                          <a:effectLst/>
                          <a:uLnTx/>
                          <a:uFillTx/>
                          <a:latin typeface="+mn-lt"/>
                          <a:ea typeface="Arial"/>
                          <a:cs typeface="Arial"/>
                        </a:rPr>
                        <a:t>3. Appendix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63666A"/>
                        </a:solidFill>
                        <a:effectLst/>
                        <a:uLnTx/>
                        <a:uFillTx/>
                        <a:latin typeface="+mn-lt"/>
                        <a:ea typeface="Arial"/>
                        <a:cs typeface="Arial"/>
                      </a:endParaRPr>
                    </a:p>
                  </a:txBody>
                  <a:tcPr marL="126774" marR="126774" marT="44038" marB="44038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1B3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442722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2017 - Reflections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99" y="1103921"/>
            <a:ext cx="447675" cy="61057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57249" y="1009495"/>
            <a:ext cx="1098757" cy="79942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Cost</a:t>
            </a:r>
            <a:endParaRPr lang="en-US" sz="10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Blended </a:t>
            </a: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Rate reduction by 31%</a:t>
            </a: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914399" y="1027721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00110" y="2152495"/>
            <a:ext cx="2055021" cy="933605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Capability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60+% penetration in key domains in Rx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Seeded Engineering roles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AS400, </a:t>
            </a:r>
            <a:r>
              <a:rPr lang="en-US" sz="1000" dirty="0" err="1" smtClean="0">
                <a:solidFill>
                  <a:schemeClr val="tx1"/>
                </a:solidFill>
                <a:cs typeface="Arial" pitchFamily="34" charset="0"/>
              </a:rPr>
              <a:t>AbInitio</a:t>
            </a: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, KANA capability built</a:t>
            </a:r>
            <a:endParaRPr lang="en-US" sz="1000" dirty="0">
              <a:solidFill>
                <a:schemeClr val="tx1"/>
              </a:solidFill>
              <a:cs typeface="Arial" pitchFamily="34" charset="0"/>
            </a:endParaRP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endParaRPr lang="en-US" sz="1200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9160" y="2170721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1" y="3542355"/>
            <a:ext cx="771526" cy="61051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890584" y="3419320"/>
            <a:ext cx="2576515" cy="79942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Business Value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↑ </a:t>
            </a:r>
            <a:r>
              <a:rPr lang="en-US" sz="1000" dirty="0" err="1">
                <a:solidFill>
                  <a:schemeClr val="tx1"/>
                </a:solidFill>
                <a:cs typeface="Arial" pitchFamily="34" charset="0"/>
              </a:rPr>
              <a:t>ePA</a:t>
            </a: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 penetration to 28.3%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1M </a:t>
            </a:r>
            <a:r>
              <a:rPr lang="en-US" sz="1000" dirty="0" err="1">
                <a:solidFill>
                  <a:schemeClr val="tx1"/>
                </a:solidFill>
                <a:cs typeface="Arial" pitchFamily="34" charset="0"/>
              </a:rPr>
              <a:t>Dr</a:t>
            </a: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 First Benefit check transactions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↑Digital Property orders growth 16%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↑Digital Revenue growth 23%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1000" b="1" dirty="0">
              <a:solidFill>
                <a:schemeClr val="tx1"/>
              </a:solidFill>
              <a:cs typeface="Arial" pitchFamily="34" charset="0"/>
            </a:endParaRP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>
            <a:off x="919160" y="3485171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881436" y="1009497"/>
            <a:ext cx="1776414" cy="79942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Test Automation</a:t>
            </a:r>
            <a:endParaRPr lang="en-US" sz="10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Regression Automation @85%</a:t>
            </a: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3881436" y="1027723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32" y="1090522"/>
            <a:ext cx="778668" cy="637377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843336" y="2171547"/>
            <a:ext cx="2014539" cy="79942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Innovation</a:t>
            </a:r>
            <a:endParaRPr lang="en-US" sz="10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2 ideas in Product Roadmap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Aligned to </a:t>
            </a:r>
            <a:r>
              <a:rPr lang="en-US" sz="1000" dirty="0" err="1" smtClean="0">
                <a:solidFill>
                  <a:schemeClr val="tx1"/>
                </a:solidFill>
                <a:cs typeface="Arial" pitchFamily="34" charset="0"/>
              </a:rPr>
              <a:t>DiGiT</a:t>
            </a:r>
            <a:endParaRPr lang="en-US" sz="1000" dirty="0">
              <a:solidFill>
                <a:schemeClr val="tx1"/>
              </a:solidFill>
              <a:cs typeface="Arial" pitchFamily="34" charset="0"/>
            </a:endParaRP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890961" y="2189773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852860" y="3447897"/>
            <a:ext cx="1950415" cy="79942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# of Agile Teams</a:t>
            </a:r>
            <a:endParaRPr lang="en-US" sz="10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15 agile teams, 2 independent Scrum teams</a:t>
            </a:r>
            <a:endParaRPr lang="en-US" sz="1000" dirty="0">
              <a:solidFill>
                <a:schemeClr val="tx1"/>
              </a:solidFill>
              <a:cs typeface="Arial" pitchFamily="34" charset="0"/>
            </a:endParaRP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Aligned to Rx Roadmap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3871911" y="3466123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6774654" y="1027723"/>
            <a:ext cx="1776414" cy="79942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Hybrid COE’s</a:t>
            </a:r>
            <a:endParaRPr lang="en-US" sz="10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4 pilots conducted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>
                <a:solidFill>
                  <a:schemeClr val="tx1"/>
                </a:solidFill>
                <a:cs typeface="Arial" pitchFamily="34" charset="0"/>
              </a:rPr>
              <a:t>TTB, TTV measurement in place</a:t>
            </a: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6831804" y="1045949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213" y="1090522"/>
            <a:ext cx="851877" cy="623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019" y="3554870"/>
            <a:ext cx="966788" cy="72415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6891336" y="3475648"/>
            <a:ext cx="1776414" cy="799429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People</a:t>
            </a:r>
            <a:endParaRPr lang="en-US" sz="10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83% Vital Signs</a:t>
            </a:r>
            <a:endParaRPr lang="en-US" sz="1000" dirty="0">
              <a:solidFill>
                <a:schemeClr val="tx1"/>
              </a:solidFill>
              <a:cs typeface="Arial" pitchFamily="34" charset="0"/>
            </a:endParaRP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8% attrition</a:t>
            </a: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95% Top talent retention</a:t>
            </a:r>
            <a:endParaRPr lang="en-US" sz="1000" dirty="0">
              <a:solidFill>
                <a:schemeClr val="tx1"/>
              </a:solidFill>
              <a:cs typeface="Arial" pitchFamily="34" charset="0"/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6891336" y="3474824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6836569" y="2134203"/>
            <a:ext cx="2239337" cy="951897"/>
          </a:xfrm>
          <a:prstGeom prst="rect">
            <a:avLst/>
          </a:prstGeom>
          <a:solidFill>
            <a:schemeClr val="bg1">
              <a:alpha val="13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1829" tIns="105463" rIns="131829" bIns="105463" rtlCol="0" anchor="t"/>
          <a:lstStyle>
            <a:defPPr>
              <a:defRPr lang="en-US"/>
            </a:defPPr>
            <a:lvl1pPr algn="ctr">
              <a:defRPr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400" b="1" dirty="0" smtClean="0">
                <a:solidFill>
                  <a:schemeClr val="accent1"/>
                </a:solidFill>
                <a:cs typeface="Arial" pitchFamily="34" charset="0"/>
              </a:rPr>
              <a:t>Quality</a:t>
            </a:r>
            <a:endParaRPr lang="en-US" sz="1000" b="1" dirty="0" smtClean="0">
              <a:solidFill>
                <a:schemeClr val="accent1"/>
              </a:solidFill>
              <a:cs typeface="Arial" pitchFamily="34" charset="0"/>
            </a:endParaRP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99.933% System Availability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0.03 Production defect density</a:t>
            </a:r>
          </a:p>
          <a:p>
            <a:pPr algn="l"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dirty="0" smtClean="0">
                <a:solidFill>
                  <a:schemeClr val="tx1"/>
                </a:solidFill>
                <a:cs typeface="Arial" pitchFamily="34" charset="0"/>
              </a:rPr>
              <a:t>Problem Backlog Reduction by 50%</a:t>
            </a:r>
            <a:endParaRPr lang="en-US" sz="1000" dirty="0">
              <a:solidFill>
                <a:schemeClr val="tx1"/>
              </a:solidFill>
              <a:cs typeface="Arial" pitchFamily="34" charset="0"/>
            </a:endParaRPr>
          </a:p>
          <a:p>
            <a:pPr algn="l" defTabSz="672463" fontAlgn="base">
              <a:spcBef>
                <a:spcPct val="0"/>
              </a:spcBef>
              <a:spcAft>
                <a:spcPct val="0"/>
              </a:spcAft>
            </a:pPr>
            <a:endParaRPr lang="en-US" sz="1200" b="1" dirty="0">
              <a:solidFill>
                <a:schemeClr val="tx1">
                  <a:lumMod val="50000"/>
                </a:schemeClr>
              </a:solidFill>
              <a:cs typeface="Arial" pitchFamily="34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6846094" y="2209579"/>
            <a:ext cx="0" cy="772504"/>
          </a:xfrm>
          <a:prstGeom prst="line">
            <a:avLst/>
          </a:prstGeom>
          <a:ln w="222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4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301" y="2252719"/>
            <a:ext cx="685800" cy="67669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343" y="3485171"/>
            <a:ext cx="700087" cy="700087"/>
          </a:xfrm>
          <a:prstGeom prst="rect">
            <a:avLst/>
          </a:prstGeom>
        </p:spPr>
      </p:pic>
      <p:pic>
        <p:nvPicPr>
          <p:cNvPr id="45" name="Picture 44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132" y="2141282"/>
            <a:ext cx="747713" cy="785269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6" y="2245029"/>
            <a:ext cx="652463" cy="652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11013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800" dirty="0"/>
              <a:t>Our Path Forward – 2018 Focus Areas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34544" y="1825178"/>
            <a:ext cx="1584959" cy="559807"/>
          </a:xfrm>
          <a:prstGeom prst="rect">
            <a:avLst/>
          </a:prstGeom>
          <a:noFill/>
        </p:spPr>
        <p:txBody>
          <a:bodyPr wrap="square" lIns="0" tIns="22664" rIns="45328" bIns="22664" rtlCol="0" anchor="ctr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49"/>
              </a:spcBef>
              <a:defRPr/>
            </a:pPr>
            <a:r>
              <a:rPr lang="en-US" dirty="0" smtClean="0">
                <a:solidFill>
                  <a:srgbClr val="434048"/>
                </a:solidFill>
                <a:cs typeface="Arial" pitchFamily="34" charset="0"/>
              </a:rPr>
              <a:t>Delivery Transformation</a:t>
            </a:r>
            <a:endParaRPr lang="en-US" dirty="0">
              <a:solidFill>
                <a:srgbClr val="434048"/>
              </a:solidFill>
              <a:cs typeface="Arial" pitchFamily="34" charset="0"/>
            </a:endParaRPr>
          </a:p>
        </p:txBody>
      </p:sp>
      <p:cxnSp>
        <p:nvCxnSpPr>
          <p:cNvPr id="7" name="Straight Connector 43"/>
          <p:cNvCxnSpPr/>
          <p:nvPr/>
        </p:nvCxnSpPr>
        <p:spPr>
          <a:xfrm>
            <a:off x="1940541" y="1478924"/>
            <a:ext cx="0" cy="1645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44"/>
          <p:cNvCxnSpPr/>
          <p:nvPr/>
        </p:nvCxnSpPr>
        <p:spPr>
          <a:xfrm>
            <a:off x="3710719" y="1478924"/>
            <a:ext cx="0" cy="1645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8735" y="1953164"/>
            <a:ext cx="1509188" cy="303831"/>
          </a:xfrm>
          <a:prstGeom prst="rect">
            <a:avLst/>
          </a:prstGeom>
          <a:noFill/>
        </p:spPr>
        <p:txBody>
          <a:bodyPr wrap="square" lIns="0" tIns="22664" rIns="45328" bIns="22664" rtlCol="0" anchor="ctr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49"/>
              </a:spcBef>
              <a:defRPr/>
            </a:pPr>
            <a:r>
              <a:rPr lang="en-US" dirty="0" smtClean="0">
                <a:solidFill>
                  <a:srgbClr val="434048"/>
                </a:solidFill>
                <a:cs typeface="Arial" pitchFamily="34" charset="0"/>
              </a:rPr>
              <a:t>Quality</a:t>
            </a:r>
            <a:endParaRPr lang="en-US" dirty="0">
              <a:solidFill>
                <a:srgbClr val="434048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672799" y="1825178"/>
            <a:ext cx="1417447" cy="559807"/>
          </a:xfrm>
          <a:prstGeom prst="rect">
            <a:avLst/>
          </a:prstGeom>
          <a:noFill/>
        </p:spPr>
        <p:txBody>
          <a:bodyPr wrap="square" lIns="0" tIns="22664" rIns="45328" bIns="22664" rtlCol="0" anchor="ctr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49"/>
              </a:spcBef>
              <a:defRPr/>
            </a:pPr>
            <a:r>
              <a:rPr lang="en-US" dirty="0" smtClean="0">
                <a:solidFill>
                  <a:srgbClr val="434048"/>
                </a:solidFill>
                <a:cs typeface="Arial" pitchFamily="34" charset="0"/>
              </a:rPr>
              <a:t>Value Delivery</a:t>
            </a:r>
            <a:endParaRPr lang="en-US" dirty="0">
              <a:solidFill>
                <a:srgbClr val="434048"/>
              </a:solidFill>
              <a:cs typeface="Arial" pitchFamily="34" charset="0"/>
            </a:endParaRPr>
          </a:p>
        </p:txBody>
      </p:sp>
      <p:cxnSp>
        <p:nvCxnSpPr>
          <p:cNvPr id="12" name="Straight Connector 43"/>
          <p:cNvCxnSpPr/>
          <p:nvPr/>
        </p:nvCxnSpPr>
        <p:spPr>
          <a:xfrm>
            <a:off x="5480897" y="1478924"/>
            <a:ext cx="0" cy="1645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65458" y="1825177"/>
            <a:ext cx="1306521" cy="559807"/>
          </a:xfrm>
          <a:prstGeom prst="rect">
            <a:avLst/>
          </a:prstGeom>
          <a:noFill/>
        </p:spPr>
        <p:txBody>
          <a:bodyPr wrap="square" lIns="0" tIns="22664" rIns="45328" bIns="22664" rtlCol="0" anchor="ctr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49"/>
              </a:spcBef>
              <a:defRPr/>
            </a:pPr>
            <a:r>
              <a:rPr lang="en-US" dirty="0" smtClean="0">
                <a:solidFill>
                  <a:srgbClr val="434048"/>
                </a:solidFill>
                <a:cs typeface="Arial" pitchFamily="34" charset="0"/>
              </a:rPr>
              <a:t>Capability Building</a:t>
            </a:r>
            <a:endParaRPr lang="en-US" dirty="0">
              <a:solidFill>
                <a:srgbClr val="434048"/>
              </a:solidFill>
              <a:cs typeface="Arial" pitchFamily="34" charset="0"/>
            </a:endParaRPr>
          </a:p>
        </p:txBody>
      </p:sp>
      <p:cxnSp>
        <p:nvCxnSpPr>
          <p:cNvPr id="14" name="Straight Connector 44"/>
          <p:cNvCxnSpPr/>
          <p:nvPr/>
        </p:nvCxnSpPr>
        <p:spPr>
          <a:xfrm>
            <a:off x="7251076" y="1478924"/>
            <a:ext cx="0" cy="16459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307370" y="1953164"/>
            <a:ext cx="1456928" cy="303831"/>
          </a:xfrm>
          <a:prstGeom prst="rect">
            <a:avLst/>
          </a:prstGeom>
          <a:noFill/>
        </p:spPr>
        <p:txBody>
          <a:bodyPr wrap="square" lIns="0" tIns="22664" rIns="45328" bIns="22664" rtlCol="0" anchor="ctr" anchorCtr="0">
            <a:spAutoFit/>
          </a:bodyPr>
          <a:lstStyle/>
          <a:p>
            <a:pPr algn="ctr">
              <a:lnSpc>
                <a:spcPct val="90000"/>
              </a:lnSpc>
              <a:spcBef>
                <a:spcPts val="149"/>
              </a:spcBef>
              <a:defRPr/>
            </a:pPr>
            <a:r>
              <a:rPr lang="en-US" dirty="0" smtClean="0">
                <a:solidFill>
                  <a:srgbClr val="434048"/>
                </a:solidFill>
                <a:cs typeface="Arial" pitchFamily="34" charset="0"/>
              </a:rPr>
              <a:t>People</a:t>
            </a:r>
            <a:endParaRPr lang="en-US" dirty="0">
              <a:solidFill>
                <a:srgbClr val="434048"/>
              </a:solidFill>
              <a:cs typeface="Arial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29262" y="3406396"/>
            <a:ext cx="5378107" cy="633045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en-US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Mature </a:t>
            </a:r>
            <a:r>
              <a:rPr lang="en-US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Delivery process</a:t>
            </a:r>
            <a:r>
              <a:rPr lang="en-US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, Increase </a:t>
            </a:r>
            <a:r>
              <a:rPr lang="en-US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Accountability</a:t>
            </a:r>
            <a:r>
              <a:rPr lang="en-US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r>
              <a:rPr lang="en-US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and</a:t>
            </a:r>
            <a:r>
              <a:rPr lang="en-US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deliver</a:t>
            </a:r>
            <a:r>
              <a:rPr lang="en-US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business value </a:t>
            </a:r>
            <a:r>
              <a:rPr lang="en-US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n-US" b="1" i="1" dirty="0" smtClean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 OptumRx</a:t>
            </a:r>
          </a:p>
        </p:txBody>
      </p:sp>
    </p:spTree>
    <p:extLst>
      <p:ext uri="{BB962C8B-B14F-4D97-AF65-F5344CB8AC3E}">
        <p14:creationId xmlns:p14="http://schemas.microsoft.com/office/powerpoint/2010/main" val="61584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-14960" y="4415051"/>
            <a:ext cx="9104369" cy="728449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26" name="Pentagon 25"/>
          <p:cNvSpPr/>
          <p:nvPr/>
        </p:nvSpPr>
        <p:spPr>
          <a:xfrm>
            <a:off x="1822688" y="1624362"/>
            <a:ext cx="1104756" cy="503250"/>
          </a:xfrm>
          <a:prstGeom prst="homePlate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System Availability</a:t>
            </a:r>
          </a:p>
        </p:txBody>
      </p:sp>
      <p:sp>
        <p:nvSpPr>
          <p:cNvPr id="27" name="Pentagon 26"/>
          <p:cNvSpPr/>
          <p:nvPr/>
        </p:nvSpPr>
        <p:spPr>
          <a:xfrm>
            <a:off x="1802625" y="2635562"/>
            <a:ext cx="1104756" cy="503250"/>
          </a:xfrm>
          <a:prstGeom prst="homePlate">
            <a:avLst/>
          </a:prstGeom>
          <a:solidFill>
            <a:schemeClr val="tx2">
              <a:lumMod val="75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Production Quality</a:t>
            </a:r>
          </a:p>
        </p:txBody>
      </p:sp>
      <p:sp>
        <p:nvSpPr>
          <p:cNvPr id="28" name="Pentagon 27"/>
          <p:cNvSpPr/>
          <p:nvPr/>
        </p:nvSpPr>
        <p:spPr>
          <a:xfrm>
            <a:off x="1820346" y="3685171"/>
            <a:ext cx="1104756" cy="503250"/>
          </a:xfrm>
          <a:prstGeom prst="homePlate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bg2"/>
            </a:solidFill>
          </a:ln>
          <a:effectLst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5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Shift Left</a:t>
            </a:r>
          </a:p>
        </p:txBody>
      </p:sp>
      <p:sp>
        <p:nvSpPr>
          <p:cNvPr id="42" name="Chevron 41"/>
          <p:cNvSpPr/>
          <p:nvPr/>
        </p:nvSpPr>
        <p:spPr bwMode="auto">
          <a:xfrm>
            <a:off x="7637372" y="1636049"/>
            <a:ext cx="178256" cy="2552131"/>
          </a:xfrm>
          <a:prstGeom prst="chevron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355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0" cap="none" spc="0" normalizeH="0" baseline="0" noProof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Arial Unicode MS" charset="0"/>
              <a:cs typeface="Arial Unicode MS" charset="0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2331983" y="4436313"/>
            <a:ext cx="714974" cy="581891"/>
            <a:chOff x="8385484" y="854726"/>
            <a:chExt cx="714974" cy="581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Oval 36"/>
            <p:cNvSpPr/>
            <p:nvPr/>
          </p:nvSpPr>
          <p:spPr>
            <a:xfrm>
              <a:off x="8385484" y="854726"/>
              <a:ext cx="704088" cy="581891"/>
            </a:xfrm>
            <a:prstGeom prst="ellipse">
              <a:avLst/>
            </a:prstGeom>
            <a:solidFill>
              <a:srgbClr val="E87722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ctr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396370" y="1014762"/>
              <a:ext cx="704088" cy="2518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55"/>
              <a:r>
                <a:rPr lang="en-US" sz="1200" dirty="0" smtClean="0">
                  <a:solidFill>
                    <a:srgbClr val="FFFFFF"/>
                  </a:solidFill>
                  <a:latin typeface="Calibri"/>
                </a:rPr>
                <a:t>Cost</a:t>
              </a:r>
              <a:endParaRPr lang="en-US" sz="12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6592907" y="4436313"/>
            <a:ext cx="762000" cy="581891"/>
            <a:chOff x="10724416" y="1597975"/>
            <a:chExt cx="762000" cy="581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8" name="Oval 37"/>
            <p:cNvSpPr/>
            <p:nvPr/>
          </p:nvSpPr>
          <p:spPr>
            <a:xfrm>
              <a:off x="10753372" y="1597975"/>
              <a:ext cx="704088" cy="581891"/>
            </a:xfrm>
            <a:prstGeom prst="ellipse">
              <a:avLst/>
            </a:prstGeom>
            <a:solidFill>
              <a:schemeClr val="accent2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ctr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10724416" y="1783192"/>
              <a:ext cx="762000" cy="2518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55"/>
              <a:r>
                <a:rPr lang="en-US" sz="1200" dirty="0" smtClean="0">
                  <a:solidFill>
                    <a:srgbClr val="FFFFFF"/>
                  </a:solidFill>
                  <a:latin typeface="Calibri"/>
                </a:rPr>
                <a:t>Quality</a:t>
              </a:r>
              <a:endParaRPr lang="en-US" sz="12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5177249" y="4436313"/>
            <a:ext cx="707787" cy="581891"/>
            <a:chOff x="8407256" y="2484666"/>
            <a:chExt cx="707787" cy="581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9" name="Oval 38"/>
            <p:cNvSpPr/>
            <p:nvPr/>
          </p:nvSpPr>
          <p:spPr>
            <a:xfrm>
              <a:off x="8407256" y="2484666"/>
              <a:ext cx="704088" cy="581891"/>
            </a:xfrm>
            <a:prstGeom prst="ellipse">
              <a:avLst/>
            </a:prstGeom>
            <a:solidFill>
              <a:schemeClr val="accent5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ctr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8410955" y="2644803"/>
              <a:ext cx="704088" cy="25181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 defTabSz="914355"/>
              <a:r>
                <a:rPr lang="en-US" sz="1200" dirty="0" smtClean="0">
                  <a:solidFill>
                    <a:srgbClr val="FFFFFF"/>
                  </a:solidFill>
                  <a:latin typeface="Calibri"/>
                </a:rPr>
                <a:t>Speed</a:t>
              </a:r>
              <a:endParaRPr lang="en-US" sz="12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7939946" y="4446671"/>
            <a:ext cx="1110342" cy="581891"/>
            <a:chOff x="8202387" y="3360966"/>
            <a:chExt cx="1110342" cy="581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Oval 39"/>
            <p:cNvSpPr/>
            <p:nvPr/>
          </p:nvSpPr>
          <p:spPr>
            <a:xfrm>
              <a:off x="8385484" y="3360966"/>
              <a:ext cx="704088" cy="581891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ctr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202387" y="3502501"/>
              <a:ext cx="11103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>
                  <a:solidFill>
                    <a:srgbClr val="FFFFFF"/>
                  </a:solidFill>
                  <a:latin typeface="Calibri"/>
                </a:rPr>
                <a:t>Innovation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67732" y="844472"/>
            <a:ext cx="12417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55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Challenges</a:t>
            </a:r>
          </a:p>
          <a:p>
            <a:pPr lvl="0" algn="ctr" defTabSz="914355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 </a:t>
            </a:r>
            <a:r>
              <a:rPr lang="en-US" sz="1400" b="1" kern="0" dirty="0">
                <a:solidFill>
                  <a:schemeClr val="tx1">
                    <a:lumMod val="50000"/>
                  </a:schemeClr>
                </a:solidFill>
                <a:latin typeface="Calibri"/>
              </a:rPr>
              <a:t>in </a:t>
            </a:r>
            <a:r>
              <a:rPr lang="en-US" sz="1400" b="1" kern="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 2017</a:t>
            </a:r>
            <a:endParaRPr lang="en-US" sz="1400" b="1" kern="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817508" y="923748"/>
            <a:ext cx="12304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55">
              <a:defRPr/>
            </a:pPr>
            <a:r>
              <a:rPr lang="en-US" sz="1600" b="1" kern="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Focus Areas</a:t>
            </a:r>
            <a:endParaRPr lang="en-US" sz="1600" b="1" kern="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920301" y="916924"/>
            <a:ext cx="96693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 defTabSz="914355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Impacting </a:t>
            </a:r>
          </a:p>
        </p:txBody>
      </p:sp>
      <p:sp>
        <p:nvSpPr>
          <p:cNvPr id="56" name="Rectangle 55"/>
          <p:cNvSpPr/>
          <p:nvPr/>
        </p:nvSpPr>
        <p:spPr>
          <a:xfrm>
            <a:off x="4452162" y="961714"/>
            <a:ext cx="15761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914355">
              <a:defRPr/>
            </a:pPr>
            <a:r>
              <a:rPr lang="en-US" sz="1400" b="1" kern="0" dirty="0" smtClean="0">
                <a:solidFill>
                  <a:schemeClr val="tx1">
                    <a:lumMod val="50000"/>
                  </a:schemeClr>
                </a:solidFill>
                <a:latin typeface="Calibri"/>
              </a:rPr>
              <a:t>Plan of Action</a:t>
            </a:r>
            <a:endParaRPr lang="en-US" sz="1400" b="1" kern="0" dirty="0">
              <a:solidFill>
                <a:schemeClr val="tx1">
                  <a:lumMod val="50000"/>
                </a:schemeClr>
              </a:solidFill>
              <a:latin typeface="Calibri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1319468" y="959900"/>
            <a:ext cx="520619" cy="39649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grpSp>
        <p:nvGrpSpPr>
          <p:cNvPr id="59" name="Group 58"/>
          <p:cNvGrpSpPr/>
          <p:nvPr/>
        </p:nvGrpSpPr>
        <p:grpSpPr>
          <a:xfrm>
            <a:off x="3618348" y="4431312"/>
            <a:ext cx="1110342" cy="581891"/>
            <a:chOff x="5294400" y="3345607"/>
            <a:chExt cx="1110342" cy="58189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0" name="Oval 59"/>
            <p:cNvSpPr/>
            <p:nvPr/>
          </p:nvSpPr>
          <p:spPr>
            <a:xfrm>
              <a:off x="5481611" y="3345607"/>
              <a:ext cx="704088" cy="581891"/>
            </a:xfrm>
            <a:prstGeom prst="ellipse">
              <a:avLst/>
            </a:prstGeom>
            <a:solidFill>
              <a:schemeClr val="tx1"/>
            </a:solidFill>
            <a:ln w="25400" cap="flat" cmpd="sng" algn="ctr">
              <a:noFill/>
              <a:prstDash val="solid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tlCol="0" anchor="ctr"/>
            <a:lstStyle/>
            <a:p>
              <a:pPr marL="0" marR="0" lvl="0" indent="0" algn="ctr" defTabSz="91435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294400" y="3510644"/>
              <a:ext cx="111034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1200" dirty="0" smtClean="0">
                  <a:solidFill>
                    <a:srgbClr val="FFFFFF"/>
                  </a:solidFill>
                  <a:latin typeface="Calibri"/>
                </a:rPr>
                <a:t>Scale</a:t>
              </a:r>
              <a:endParaRPr lang="en-US" sz="1200" dirty="0">
                <a:solidFill>
                  <a:srgbClr val="FFFFFF"/>
                </a:solidFill>
                <a:latin typeface="Calibri"/>
              </a:endParaRPr>
            </a:p>
          </p:txBody>
        </p:sp>
      </p:grpSp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014805"/>
              </p:ext>
            </p:extLst>
          </p:nvPr>
        </p:nvGraphicFramePr>
        <p:xfrm>
          <a:off x="156949" y="1367692"/>
          <a:ext cx="1487606" cy="28902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7606"/>
              </a:tblGrid>
              <a:tr h="2890235">
                <a:tc>
                  <a:txBody>
                    <a:bodyPr/>
                    <a:lstStyle/>
                    <a:p>
                      <a:pPr marL="119063" marR="0" lvl="0" indent="-119063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Outages</a:t>
                      </a:r>
                      <a:r>
                        <a:rPr kumimoji="0" lang="en-US" sz="105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in multiple Tier 1 Apps leading to lower </a:t>
                      </a: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System Availability</a:t>
                      </a:r>
                    </a:p>
                    <a:p>
                      <a:pPr marL="119063" marR="0" lvl="0" indent="-119063" defTabSz="91435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119063" marR="0" lvl="0" indent="-119063" defTabSz="91435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Increase Incidents</a:t>
                      </a:r>
                      <a:r>
                        <a:rPr kumimoji="0" lang="en-US" sz="105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due to environmental issues</a:t>
                      </a:r>
                      <a:endParaRPr kumimoji="0" lang="en-US" sz="105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119063" marR="0" lvl="0" indent="-119063" defTabSz="91435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05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119063" marR="0" lvl="0" indent="-119063" defTabSz="91435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Lack</a:t>
                      </a:r>
                      <a:r>
                        <a:rPr kumimoji="0" lang="en-US" sz="105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of rigor / governance leading to </a:t>
                      </a:r>
                      <a:r>
                        <a:rPr lang="en-US" sz="1050" kern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backlogs</a:t>
                      </a:r>
                      <a:endParaRPr kumimoji="0" lang="en-US" sz="105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  <a:p>
                      <a:pPr marL="119063" marR="0" lvl="0" indent="-119063" defTabSz="91435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50" kern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119063" marR="0" lvl="0" indent="-119063" defTabSz="914355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05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Higher</a:t>
                      </a:r>
                      <a:r>
                        <a:rPr kumimoji="0" lang="en-US" sz="1050" b="0" i="0" u="none" strike="noStrike" kern="0" cap="none" spc="0" normalizeH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defects in QA &amp; UAT</a:t>
                      </a:r>
                      <a:endParaRPr kumimoji="0" lang="en-US" sz="105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3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731349"/>
              </p:ext>
            </p:extLst>
          </p:nvPr>
        </p:nvGraphicFramePr>
        <p:xfrm>
          <a:off x="177487" y="4533900"/>
          <a:ext cx="1448113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8113"/>
              </a:tblGrid>
              <a:tr h="339448">
                <a:tc>
                  <a:txBody>
                    <a:bodyPr/>
                    <a:lstStyle/>
                    <a:p>
                      <a:pPr marL="0" marR="0" lvl="0" indent="0" algn="ctr" defTabSz="91395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alibri"/>
                          <a:ea typeface="+mn-ea"/>
                          <a:cs typeface="+mn-cs"/>
                        </a:rPr>
                        <a:t>Big Y’s for 2018</a:t>
                      </a:r>
                    </a:p>
                  </a:txBody>
                  <a:tcPr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196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5526873"/>
              </p:ext>
            </p:extLst>
          </p:nvPr>
        </p:nvGraphicFramePr>
        <p:xfrm>
          <a:off x="3013090" y="1389019"/>
          <a:ext cx="4511392" cy="7498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11392"/>
              </a:tblGrid>
              <a:tr h="749882">
                <a:tc>
                  <a:txBody>
                    <a:bodyPr/>
                    <a:lstStyle/>
                    <a:p>
                      <a:pPr marL="168275" marR="0" lvl="1" indent="-168275" defTabSz="914400" eaLnBrk="1" fontAlgn="base" latinLnBrk="0" hangingPunct="1"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Assess and rebase line critical monitoring parameters &amp; Enable Automation.</a:t>
                      </a:r>
                    </a:p>
                    <a:p>
                      <a:pPr marL="168275" marR="0" lvl="1" indent="-168275" defTabSz="914400" eaLnBrk="1" fontAlgn="base" latinLnBrk="0" hangingPunct="1"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kumimoji="0" lang="en-US" sz="9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Assess, evaluate and improve problem management framework.</a:t>
                      </a:r>
                    </a:p>
                    <a:p>
                      <a:pPr marL="168275" marR="0" lvl="1" indent="-168275" defTabSz="914400" eaLnBrk="1" fontAlgn="base" latinLnBrk="0" hangingPunct="1"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kern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Improve Resiliency across the systems.</a:t>
                      </a:r>
                      <a:endParaRPr lang="en-US" sz="900" b="1" kern="0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+mn-lt"/>
                      </a:endParaRPr>
                    </a:p>
                    <a:p>
                      <a:pPr marL="0" lvl="1" algn="ctr" defTabSz="914355"/>
                      <a:r>
                        <a:rPr lang="en-US" sz="900" b="1" kern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Emphasis </a:t>
                      </a:r>
                      <a:r>
                        <a:rPr kumimoji="0" lang="en-US" sz="9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</a:rPr>
                        <a:t> -  Portals |</a:t>
                      </a:r>
                      <a:r>
                        <a:rPr lang="en-US" sz="9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 </a:t>
                      </a:r>
                      <a:r>
                        <a:rPr lang="en-US" sz="900" b="1" dirty="0" err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RxClaim</a:t>
                      </a:r>
                      <a:r>
                        <a:rPr lang="en-US" sz="900" b="1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 Web services | </a:t>
                      </a:r>
                      <a:r>
                        <a:rPr lang="en-US" sz="900" b="1" kern="0" dirty="0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</a:rPr>
                        <a:t> IRIS </a:t>
                      </a:r>
                      <a:endParaRPr kumimoji="0" lang="en-US" sz="9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bg2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8878573"/>
              </p:ext>
            </p:extLst>
          </p:nvPr>
        </p:nvGraphicFramePr>
        <p:xfrm>
          <a:off x="3035669" y="2223956"/>
          <a:ext cx="4482732" cy="12252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732"/>
              </a:tblGrid>
              <a:tr h="1106752">
                <a:tc>
                  <a:txBody>
                    <a:bodyPr/>
                    <a:lstStyle/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Continuous Integration/ Continuous Delivery  | ATDD</a:t>
                      </a:r>
                    </a:p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Code Profiling | Static Code review | </a:t>
                      </a:r>
                    </a:p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Testing – Negative Scenario | Critical Scenario | Standardize  Data </a:t>
                      </a:r>
                      <a:r>
                        <a:rPr lang="en-US" sz="900" kern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Mgmt</a:t>
                      </a: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| Improve Regression Test bed to cover all functionalities</a:t>
                      </a:r>
                    </a:p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Increased usage of Self Service tools  | Assess Tools &amp; Penetration across</a:t>
                      </a:r>
                    </a:p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Leveraging QA early in the lifecycle to identify &amp; clarify gaps in the Requirement and prevent defects.</a:t>
                      </a:r>
                    </a:p>
                    <a:p>
                      <a:pPr lvl="0" algn="ctr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  <a:buClr>
                          <a:srgbClr val="000000">
                            <a:lumMod val="75000"/>
                          </a:srgbClr>
                        </a:buClr>
                        <a:defRPr/>
                      </a:pPr>
                      <a:r>
                        <a:rPr lang="en-US" sz="900" b="1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Emphasis  </a:t>
                      </a:r>
                      <a:r>
                        <a:rPr kumimoji="0" lang="en-US" sz="9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-  Portals | </a:t>
                      </a:r>
                      <a:r>
                        <a:rPr kumimoji="0" lang="en-US" sz="900" b="1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RxClaim</a:t>
                      </a:r>
                      <a:r>
                        <a:rPr kumimoji="0" lang="en-US" sz="900" b="1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</a:rPr>
                        <a:t> | Clinical</a:t>
                      </a:r>
                      <a:r>
                        <a:rPr lang="en-US" sz="900" b="1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|IRIS  | Online Reporting</a:t>
                      </a:r>
                      <a:endParaRPr kumimoji="0" lang="en-US" sz="900" b="1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</a:endParaRPr>
                    </a:p>
                  </a:txBody>
                  <a:tcPr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174682"/>
              </p:ext>
            </p:extLst>
          </p:nvPr>
        </p:nvGraphicFramePr>
        <p:xfrm>
          <a:off x="3036071" y="3603208"/>
          <a:ext cx="4482329" cy="7040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2329"/>
              </a:tblGrid>
              <a:tr h="647510">
                <a:tc>
                  <a:txBody>
                    <a:bodyPr/>
                    <a:lstStyle/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SME Development </a:t>
                      </a:r>
                    </a:p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Global Rotation</a:t>
                      </a:r>
                    </a:p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Hybrid </a:t>
                      </a:r>
                      <a:r>
                        <a:rPr lang="en-US" sz="900" kern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CoE</a:t>
                      </a: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- Stronger Engagement with Business</a:t>
                      </a:r>
                    </a:p>
                    <a:p>
                      <a:pPr marL="168275" lvl="1" indent="-168275" defTabSz="914400" fontAlgn="base">
                        <a:lnSpc>
                          <a:spcPct val="95000"/>
                        </a:lnSpc>
                        <a:spcBef>
                          <a:spcPct val="0"/>
                        </a:spcBef>
                        <a:buClr>
                          <a:srgbClr val="000000">
                            <a:lumMod val="75000"/>
                          </a:srgbClr>
                        </a:buClr>
                        <a:buFontTx/>
                        <a:buChar char="•"/>
                        <a:defRPr/>
                      </a:pPr>
                      <a:r>
                        <a:rPr lang="en-US" sz="900" kern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Stronger Governance</a:t>
                      </a:r>
                    </a:p>
                  </a:txBody>
                  <a:tcPr marB="13716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1" name="Right Arrow 40"/>
          <p:cNvSpPr/>
          <p:nvPr/>
        </p:nvSpPr>
        <p:spPr>
          <a:xfrm>
            <a:off x="3087765" y="939410"/>
            <a:ext cx="520619" cy="39649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63" name="Right Arrow 62"/>
          <p:cNvSpPr/>
          <p:nvPr/>
        </p:nvSpPr>
        <p:spPr>
          <a:xfrm>
            <a:off x="6973244" y="925364"/>
            <a:ext cx="520619" cy="396490"/>
          </a:xfrm>
          <a:prstGeom prst="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rIns="45720" rtlCol="0" anchor="ctr"/>
          <a:lstStyle/>
          <a:p>
            <a:pPr algn="ctr"/>
            <a:endParaRPr lang="en-US" sz="1600" dirty="0"/>
          </a:p>
        </p:txBody>
      </p:sp>
      <p:sp>
        <p:nvSpPr>
          <p:cNvPr id="58" name="Rounded Rectangle 57"/>
          <p:cNvSpPr/>
          <p:nvPr/>
        </p:nvSpPr>
        <p:spPr>
          <a:xfrm>
            <a:off x="7889789" y="1356390"/>
            <a:ext cx="1097280" cy="548640"/>
          </a:xfrm>
          <a:prstGeom prst="roundRect">
            <a:avLst/>
          </a:prstGeom>
          <a:solidFill>
            <a:srgbClr val="E87722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defTabSz="914355"/>
            <a:r>
              <a:rPr lang="en-US" sz="850" b="1" kern="0" dirty="0">
                <a:solidFill>
                  <a:srgbClr val="FFFFFF"/>
                </a:solidFill>
                <a:latin typeface="Calibri"/>
              </a:rPr>
              <a:t>System Availability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Baseline  : 99.93%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Target </a:t>
            </a:r>
            <a:r>
              <a:rPr lang="en-US" sz="850" kern="0" dirty="0" smtClean="0">
                <a:solidFill>
                  <a:srgbClr val="FFFFFF"/>
                </a:solidFill>
                <a:latin typeface="Calibri"/>
              </a:rPr>
              <a:t>    </a:t>
            </a:r>
            <a:r>
              <a:rPr lang="en-US" sz="850" kern="0" dirty="0">
                <a:solidFill>
                  <a:srgbClr val="FFFFFF"/>
                </a:solidFill>
                <a:latin typeface="Calibri"/>
              </a:rPr>
              <a:t>: 99.996%</a:t>
            </a:r>
          </a:p>
        </p:txBody>
      </p:sp>
      <p:sp>
        <p:nvSpPr>
          <p:cNvPr id="66" name="Rounded Rectangle 65"/>
          <p:cNvSpPr/>
          <p:nvPr/>
        </p:nvSpPr>
        <p:spPr>
          <a:xfrm>
            <a:off x="7889789" y="1968212"/>
            <a:ext cx="1097280" cy="54864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defTabSz="914355"/>
            <a:r>
              <a:rPr lang="en-US" sz="850" b="1" kern="0" dirty="0">
                <a:solidFill>
                  <a:srgbClr val="FFFFFF"/>
                </a:solidFill>
                <a:latin typeface="Calibri"/>
              </a:rPr>
              <a:t>Defect Density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Baseline  :   </a:t>
            </a:r>
            <a:r>
              <a:rPr lang="en-US" sz="850" kern="0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850" kern="0" dirty="0">
                <a:solidFill>
                  <a:srgbClr val="FFFFFF"/>
                </a:solidFill>
                <a:latin typeface="Calibri"/>
              </a:rPr>
              <a:t>0.03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Target   </a:t>
            </a:r>
            <a:r>
              <a:rPr lang="en-US" sz="850" kern="0" dirty="0" smtClean="0">
                <a:solidFill>
                  <a:srgbClr val="FFFFFF"/>
                </a:solidFill>
                <a:latin typeface="Calibri"/>
              </a:rPr>
              <a:t>  </a:t>
            </a:r>
            <a:r>
              <a:rPr lang="en-US" sz="850" kern="0" dirty="0">
                <a:solidFill>
                  <a:srgbClr val="FFFFFF"/>
                </a:solidFill>
                <a:latin typeface="Calibri"/>
              </a:rPr>
              <a:t>: &lt;=0.03%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7889789" y="2580034"/>
            <a:ext cx="1097280" cy="548640"/>
          </a:xfrm>
          <a:prstGeom prst="roundRect">
            <a:avLst/>
          </a:prstGeom>
          <a:solidFill>
            <a:schemeClr val="accent2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defTabSz="914355"/>
            <a:r>
              <a:rPr lang="en-US" sz="850" b="1" kern="0" dirty="0">
                <a:solidFill>
                  <a:srgbClr val="FFFFFF"/>
                </a:solidFill>
                <a:latin typeface="Calibri"/>
              </a:rPr>
              <a:t>Incident influx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Baseline  : 34K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Target      : 31K</a:t>
            </a:r>
          </a:p>
        </p:txBody>
      </p:sp>
      <p:sp>
        <p:nvSpPr>
          <p:cNvPr id="68" name="Rounded Rectangle 67"/>
          <p:cNvSpPr/>
          <p:nvPr/>
        </p:nvSpPr>
        <p:spPr>
          <a:xfrm>
            <a:off x="7889789" y="3191856"/>
            <a:ext cx="1097280" cy="548640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defTabSz="914355"/>
            <a:r>
              <a:rPr lang="en-US" sz="850" b="1" kern="0" dirty="0">
                <a:solidFill>
                  <a:srgbClr val="FFFFFF"/>
                </a:solidFill>
                <a:latin typeface="Calibri"/>
              </a:rPr>
              <a:t>Time to Build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Baseline  : 6.42 wks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Target      : 5.3  wks.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7889789" y="3803679"/>
            <a:ext cx="1097280" cy="548640"/>
          </a:xfrm>
          <a:prstGeom prst="roundRect">
            <a:avLst/>
          </a:prstGeom>
          <a:solidFill>
            <a:schemeClr val="accent5"/>
          </a:solidFill>
          <a:ln w="25400" cap="flat" cmpd="sng" algn="ctr">
            <a:noFill/>
            <a:prstDash val="soli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/>
        </p:spPr>
        <p:txBody>
          <a:bodyPr rtlCol="0" anchor="ctr"/>
          <a:lstStyle/>
          <a:p>
            <a:pPr algn="ctr" defTabSz="914355"/>
            <a:r>
              <a:rPr lang="en-US" sz="850" b="1" kern="0" dirty="0">
                <a:solidFill>
                  <a:srgbClr val="FFFFFF"/>
                </a:solidFill>
                <a:latin typeface="Calibri"/>
              </a:rPr>
              <a:t>Time to Value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Baseline  : 8.34 wks</a:t>
            </a:r>
          </a:p>
          <a:p>
            <a:pPr algn="ctr" defTabSz="914355"/>
            <a:r>
              <a:rPr lang="en-US" sz="850" kern="0" dirty="0">
                <a:solidFill>
                  <a:srgbClr val="FFFFFF"/>
                </a:solidFill>
                <a:latin typeface="Calibri"/>
              </a:rPr>
              <a:t>Target      : 7.1 wks.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455617" y="272348"/>
            <a:ext cx="8226425" cy="458391"/>
          </a:xfrm>
          <a:prstGeom prst="rect">
            <a:avLst/>
          </a:prstGeom>
        </p:spPr>
        <p:txBody>
          <a:bodyPr vert="horz" lIns="91396" tIns="45697" rIns="91396" bIns="45697" rtlCol="0" anchor="b" anchorCtr="0">
            <a:normAutofit/>
          </a:bodyPr>
          <a:lstStyle>
            <a:lvl1pPr algn="l" defTabSz="91395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000" b="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sz="1800" dirty="0" smtClean="0"/>
              <a:t>Improving Quality of Delivery @ Rx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15215515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Delivery Transformation – Approach &amp;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63666A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507668" y="2946896"/>
            <a:ext cx="3634545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486737"/>
              </p:ext>
            </p:extLst>
          </p:nvPr>
        </p:nvGraphicFramePr>
        <p:xfrm>
          <a:off x="2080008" y="992553"/>
          <a:ext cx="4612194" cy="15273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6097"/>
                <a:gridCol w="2306097"/>
              </a:tblGrid>
              <a:tr h="834014"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Talent Transformation 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2. Engineering Org Model 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693336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3. Goals / MBOs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4. Tools &amp; DevOps</a:t>
                      </a:r>
                      <a:endParaRPr lang="en-US" sz="1050" b="1" dirty="0" smtClean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>
            <a:off x="2009679" y="943994"/>
            <a:ext cx="0" cy="165341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Chevron 4"/>
          <p:cNvSpPr/>
          <p:nvPr/>
        </p:nvSpPr>
        <p:spPr bwMode="auto">
          <a:xfrm>
            <a:off x="6857346" y="943994"/>
            <a:ext cx="279330" cy="1638492"/>
          </a:xfrm>
          <a:prstGeom prst="chevron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1400" b="1">
              <a:solidFill>
                <a:srgbClr val="FFFFFF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91402" y="833466"/>
            <a:ext cx="1708229" cy="1854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63666A"/>
                </a:solidFill>
              </a:rPr>
              <a:t>90%</a:t>
            </a:r>
            <a:r>
              <a:rPr lang="en-US" sz="1000" b="1" dirty="0" smtClean="0">
                <a:solidFill>
                  <a:srgbClr val="63666A"/>
                </a:solidFill>
              </a:rPr>
              <a:t>  work in</a:t>
            </a:r>
          </a:p>
          <a:p>
            <a:pPr defTabSz="914400"/>
            <a:r>
              <a:rPr lang="en-US" sz="1000" b="1" dirty="0" smtClean="0">
                <a:solidFill>
                  <a:srgbClr val="63666A"/>
                </a:solidFill>
              </a:rPr>
              <a:t>Waterfall model</a:t>
            </a:r>
            <a:endParaRPr lang="en-US" sz="1000" b="1" dirty="0">
              <a:solidFill>
                <a:srgbClr val="63666A"/>
              </a:solidFill>
            </a:endParaRPr>
          </a:p>
          <a:p>
            <a:pPr defTabSz="914400"/>
            <a:endParaRPr lang="en-US" sz="1000" b="1" dirty="0">
              <a:solidFill>
                <a:srgbClr val="63666A"/>
              </a:solidFill>
            </a:endParaRPr>
          </a:p>
          <a:p>
            <a:pPr defTabSz="914400"/>
            <a:r>
              <a:rPr lang="en-US" sz="1000" b="1" dirty="0" smtClean="0">
                <a:solidFill>
                  <a:srgbClr val="63666A"/>
                </a:solidFill>
              </a:rPr>
              <a:t>Varying Release Cycle from </a:t>
            </a:r>
            <a:r>
              <a:rPr lang="en-US" sz="1600" b="1" dirty="0" smtClean="0">
                <a:solidFill>
                  <a:srgbClr val="63666A"/>
                </a:solidFill>
              </a:rPr>
              <a:t>3-6 </a:t>
            </a:r>
            <a:r>
              <a:rPr lang="en-US" sz="1000" b="1" dirty="0" smtClean="0">
                <a:solidFill>
                  <a:srgbClr val="63666A"/>
                </a:solidFill>
              </a:rPr>
              <a:t>Months</a:t>
            </a:r>
          </a:p>
          <a:p>
            <a:pPr defTabSz="914400"/>
            <a:endParaRPr lang="en-US" sz="1050" b="1" dirty="0" smtClean="0">
              <a:solidFill>
                <a:srgbClr val="63666A"/>
              </a:solidFill>
            </a:endParaRPr>
          </a:p>
          <a:p>
            <a:pPr defTabSz="914400"/>
            <a:r>
              <a:rPr lang="en-US" sz="1600" b="1" dirty="0">
                <a:solidFill>
                  <a:srgbClr val="63666A"/>
                </a:solidFill>
              </a:rPr>
              <a:t>15 </a:t>
            </a:r>
            <a:r>
              <a:rPr lang="en-US" sz="1000" b="1" dirty="0">
                <a:solidFill>
                  <a:srgbClr val="63666A"/>
                </a:solidFill>
              </a:rPr>
              <a:t>Scrum Teams </a:t>
            </a:r>
            <a:r>
              <a:rPr lang="en-US" sz="1000" b="1" dirty="0" smtClean="0">
                <a:solidFill>
                  <a:srgbClr val="63666A"/>
                </a:solidFill>
              </a:rPr>
              <a:t>including </a:t>
            </a:r>
            <a:r>
              <a:rPr lang="en-US" sz="1600" b="1" dirty="0" smtClean="0">
                <a:solidFill>
                  <a:srgbClr val="63666A"/>
                </a:solidFill>
              </a:rPr>
              <a:t>2 </a:t>
            </a:r>
            <a:r>
              <a:rPr lang="en-US" sz="1000" b="1" dirty="0">
                <a:solidFill>
                  <a:srgbClr val="63666A"/>
                </a:solidFill>
              </a:rPr>
              <a:t>Independent Scrum team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234814" y="943994"/>
            <a:ext cx="16608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1600" b="1" dirty="0" smtClean="0">
                <a:solidFill>
                  <a:srgbClr val="63666A"/>
                </a:solidFill>
              </a:rPr>
              <a:t>60%</a:t>
            </a:r>
            <a:r>
              <a:rPr lang="en-US" sz="1000" b="1" dirty="0" smtClean="0">
                <a:solidFill>
                  <a:srgbClr val="63666A"/>
                </a:solidFill>
              </a:rPr>
              <a:t>  workforce practicing Agile</a:t>
            </a:r>
            <a:endParaRPr lang="en-US" sz="1000" b="1" dirty="0">
              <a:solidFill>
                <a:srgbClr val="63666A"/>
              </a:solidFill>
            </a:endParaRPr>
          </a:p>
          <a:p>
            <a:pPr defTabSz="914400"/>
            <a:endParaRPr lang="en-US" sz="1000" b="1" dirty="0">
              <a:solidFill>
                <a:srgbClr val="63666A"/>
              </a:solidFill>
            </a:endParaRPr>
          </a:p>
          <a:p>
            <a:r>
              <a:rPr lang="en-US" sz="1000" b="1" dirty="0">
                <a:solidFill>
                  <a:srgbClr val="63666A"/>
                </a:solidFill>
              </a:rPr>
              <a:t>Time to Value in the range of </a:t>
            </a:r>
            <a:r>
              <a:rPr lang="en-US" sz="1600" b="1" dirty="0">
                <a:solidFill>
                  <a:srgbClr val="63666A"/>
                </a:solidFill>
              </a:rPr>
              <a:t>4-12 </a:t>
            </a:r>
            <a:r>
              <a:rPr lang="en-US" sz="1000" b="1" dirty="0">
                <a:solidFill>
                  <a:srgbClr val="63666A"/>
                </a:solidFill>
              </a:rPr>
              <a:t>weeks</a:t>
            </a:r>
          </a:p>
          <a:p>
            <a:pPr defTabSz="914400"/>
            <a:endParaRPr lang="en-US" sz="1000" b="1" dirty="0">
              <a:solidFill>
                <a:srgbClr val="63666A"/>
              </a:solidFill>
            </a:endParaRPr>
          </a:p>
          <a:p>
            <a:pPr defTabSz="914400"/>
            <a:r>
              <a:rPr lang="en-US" sz="1600" b="1" dirty="0" smtClean="0">
                <a:solidFill>
                  <a:srgbClr val="63666A"/>
                </a:solidFill>
              </a:rPr>
              <a:t>25 </a:t>
            </a:r>
            <a:r>
              <a:rPr lang="en-US" sz="600" b="1" dirty="0" smtClean="0">
                <a:solidFill>
                  <a:srgbClr val="63666A"/>
                </a:solidFill>
              </a:rPr>
              <a:t> </a:t>
            </a:r>
            <a:r>
              <a:rPr lang="en-US" sz="1000" b="1" dirty="0" smtClean="0">
                <a:solidFill>
                  <a:srgbClr val="63666A"/>
                </a:solidFill>
              </a:rPr>
              <a:t>Independent OGS Scrum Teams*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752501" y="943994"/>
            <a:ext cx="14413" cy="1653418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1856691" y="4266487"/>
            <a:ext cx="11829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srgbClr val="D45D00"/>
                </a:solidFill>
              </a:rPr>
              <a:t>     250 </a:t>
            </a:r>
          </a:p>
          <a:p>
            <a:pPr defTabSz="914400"/>
            <a:r>
              <a:rPr lang="en-US" sz="800" dirty="0" smtClean="0">
                <a:solidFill>
                  <a:srgbClr val="D45D00"/>
                </a:solidFill>
              </a:rPr>
              <a:t>Staff on Agile roles</a:t>
            </a:r>
            <a:endParaRPr lang="en-US" sz="800" dirty="0">
              <a:solidFill>
                <a:srgbClr val="D45D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443280" y="3038114"/>
            <a:ext cx="1683741" cy="12157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/>
          <a:p>
            <a:pPr marL="228488" indent="-228488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sz="900" b="1" dirty="0">
                <a:solidFill>
                  <a:schemeClr val="bg2"/>
                </a:solidFill>
              </a:rPr>
              <a:t>Role Mapping &amp; US / OGS Team Structure </a:t>
            </a:r>
          </a:p>
          <a:p>
            <a:pPr marL="228488" indent="-228488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sz="900" b="1" dirty="0">
                <a:solidFill>
                  <a:schemeClr val="bg2"/>
                </a:solidFill>
              </a:rPr>
              <a:t>Individual Development Plans</a:t>
            </a:r>
          </a:p>
          <a:p>
            <a:pPr marL="228488" indent="-228488">
              <a:spcBef>
                <a:spcPts val="600"/>
              </a:spcBef>
              <a:buFont typeface="Wingdings" panose="05000000000000000000" pitchFamily="2" charset="2"/>
              <a:buAutoNum type="arabicPeriod"/>
            </a:pPr>
            <a:r>
              <a:rPr lang="en-US" sz="900" b="1" dirty="0">
                <a:solidFill>
                  <a:schemeClr val="bg2"/>
                </a:solidFill>
              </a:rPr>
              <a:t>Hiring of Agile Coaches.</a:t>
            </a:r>
          </a:p>
        </p:txBody>
      </p:sp>
      <p:cxnSp>
        <p:nvCxnSpPr>
          <p:cNvPr id="39" name="Straight Connector 38"/>
          <p:cNvCxnSpPr/>
          <p:nvPr/>
        </p:nvCxnSpPr>
        <p:spPr bwMode="auto">
          <a:xfrm>
            <a:off x="1607759" y="4286583"/>
            <a:ext cx="13993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1528854" y="2939624"/>
            <a:ext cx="1417285" cy="126497"/>
            <a:chOff x="1848912" y="3130776"/>
            <a:chExt cx="1186013" cy="126497"/>
          </a:xfrm>
        </p:grpSpPr>
        <p:cxnSp>
          <p:nvCxnSpPr>
            <p:cNvPr id="29" name="Straight Arrow Connector 28"/>
            <p:cNvCxnSpPr>
              <a:stCxn id="48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Oval 47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FFFFFF"/>
                </a:solidFill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208029" y="3373237"/>
            <a:ext cx="1354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lang="en-US" sz="1200" b="1" dirty="0" smtClean="0">
                <a:solidFill>
                  <a:srgbClr val="0D776E"/>
                </a:solidFill>
              </a:rPr>
              <a:t>OGS Delivery Transformation </a:t>
            </a:r>
          </a:p>
          <a:p>
            <a:pPr algn="ctr" defTabSz="914400"/>
            <a:r>
              <a:rPr lang="en-US" sz="1200" b="1" dirty="0" smtClean="0">
                <a:solidFill>
                  <a:srgbClr val="0D776E"/>
                </a:solidFill>
              </a:rPr>
              <a:t>Roadmap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223199" y="3015975"/>
            <a:ext cx="1707114" cy="12157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>
            <a:defPPr>
              <a:defRPr lang="en-US"/>
            </a:defPPr>
            <a:lvl1pPr marL="228488" indent="-228488">
              <a:spcBef>
                <a:spcPts val="600"/>
              </a:spcBef>
              <a:buFont typeface="Wingdings" panose="05000000000000000000" pitchFamily="2" charset="2"/>
              <a:buAutoNum type="arabicPeriod"/>
              <a:defRPr sz="9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50% team OSAM trained</a:t>
            </a:r>
          </a:p>
          <a:p>
            <a:r>
              <a:rPr lang="en-US" dirty="0"/>
              <a:t>Engineering Practices, CI/CD &amp; ATDD seeded</a:t>
            </a:r>
          </a:p>
          <a:p>
            <a:r>
              <a:rPr lang="en-US" dirty="0"/>
              <a:t>80 QE, 5 SMs &amp; 10 EMs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3438786" y="4266487"/>
            <a:ext cx="13993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5254832" y="3084148"/>
            <a:ext cx="1553731" cy="1077218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>
            <a:defPPr>
              <a:defRPr lang="en-US"/>
            </a:defPPr>
            <a:lvl1pPr marL="228488" indent="-228488">
              <a:spcBef>
                <a:spcPts val="600"/>
              </a:spcBef>
              <a:buFont typeface="Wingdings" panose="05000000000000000000" pitchFamily="2" charset="2"/>
              <a:buAutoNum type="arabicPeriod"/>
              <a:defRPr sz="9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50% team practicing Agile</a:t>
            </a:r>
          </a:p>
          <a:p>
            <a:r>
              <a:rPr lang="en-US" dirty="0"/>
              <a:t>15 Independent Scrum Teams</a:t>
            </a:r>
          </a:p>
          <a:p>
            <a:r>
              <a:rPr lang="en-US" dirty="0"/>
              <a:t>DevOps implementation</a:t>
            </a:r>
          </a:p>
        </p:txBody>
      </p:sp>
      <p:cxnSp>
        <p:nvCxnSpPr>
          <p:cNvPr id="61" name="Straight Connector 60"/>
          <p:cNvCxnSpPr/>
          <p:nvPr/>
        </p:nvCxnSpPr>
        <p:spPr bwMode="auto">
          <a:xfrm>
            <a:off x="5409263" y="4266487"/>
            <a:ext cx="13993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7007424" y="3030624"/>
            <a:ext cx="1731868" cy="1215717"/>
          </a:xfrm>
          <a:prstGeom prst="rect">
            <a:avLst/>
          </a:prstGeom>
          <a:noFill/>
        </p:spPr>
        <p:txBody>
          <a:bodyPr wrap="square" lIns="182880" rIns="182880" rtlCol="0">
            <a:spAutoFit/>
          </a:bodyPr>
          <a:lstStyle>
            <a:defPPr>
              <a:defRPr lang="en-US"/>
            </a:defPPr>
            <a:lvl1pPr marL="228488" indent="-228488">
              <a:spcBef>
                <a:spcPts val="600"/>
              </a:spcBef>
              <a:buFont typeface="Wingdings" panose="05000000000000000000" pitchFamily="2" charset="2"/>
              <a:buAutoNum type="arabicPeriod"/>
              <a:defRPr sz="9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500 Engineers (150 QEs), 20 SMs &amp; 20 EMs</a:t>
            </a:r>
          </a:p>
          <a:p>
            <a:r>
              <a:rPr lang="en-US" dirty="0"/>
              <a:t>25 Independent Scrum Teams</a:t>
            </a:r>
          </a:p>
          <a:p>
            <a:r>
              <a:rPr lang="en-US" dirty="0"/>
              <a:t>DevOps maturity including ATDD</a:t>
            </a:r>
          </a:p>
        </p:txBody>
      </p:sp>
      <p:cxnSp>
        <p:nvCxnSpPr>
          <p:cNvPr id="63" name="Straight Connector 62"/>
          <p:cNvCxnSpPr/>
          <p:nvPr/>
        </p:nvCxnSpPr>
        <p:spPr bwMode="auto">
          <a:xfrm>
            <a:off x="7179179" y="4266487"/>
            <a:ext cx="1399300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64" name="Group 63"/>
          <p:cNvGrpSpPr/>
          <p:nvPr/>
        </p:nvGrpSpPr>
        <p:grpSpPr>
          <a:xfrm>
            <a:off x="3346102" y="2934678"/>
            <a:ext cx="1499922" cy="126497"/>
            <a:chOff x="1848912" y="3130776"/>
            <a:chExt cx="1186013" cy="126497"/>
          </a:xfrm>
        </p:grpSpPr>
        <p:cxnSp>
          <p:nvCxnSpPr>
            <p:cNvPr id="65" name="Straight Arrow Connector 64"/>
            <p:cNvCxnSpPr>
              <a:stCxn id="66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5335216" y="2935907"/>
            <a:ext cx="1417285" cy="126497"/>
            <a:chOff x="1848912" y="3130776"/>
            <a:chExt cx="1186013" cy="126497"/>
          </a:xfrm>
        </p:grpSpPr>
        <p:cxnSp>
          <p:nvCxnSpPr>
            <p:cNvPr id="68" name="Straight Arrow Connector 67"/>
            <p:cNvCxnSpPr>
              <a:stCxn id="69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9" name="Oval 68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FFFFFF"/>
                </a:solidFill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204198" y="2935907"/>
            <a:ext cx="1417285" cy="126497"/>
            <a:chOff x="1848912" y="3130776"/>
            <a:chExt cx="1186013" cy="126497"/>
          </a:xfrm>
        </p:grpSpPr>
        <p:cxnSp>
          <p:nvCxnSpPr>
            <p:cNvPr id="71" name="Straight Arrow Connector 70"/>
            <p:cNvCxnSpPr>
              <a:stCxn id="72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4400" eaLnBrk="0" fontAlgn="base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400" b="1">
                <a:solidFill>
                  <a:srgbClr val="FFFFFF"/>
                </a:solidFill>
              </a:endParaRPr>
            </a:p>
          </p:txBody>
        </p:sp>
      </p:grpSp>
      <p:sp>
        <p:nvSpPr>
          <p:cNvPr id="73" name="TextBox 72"/>
          <p:cNvSpPr txBox="1"/>
          <p:nvPr/>
        </p:nvSpPr>
        <p:spPr>
          <a:xfrm>
            <a:off x="3727298" y="4248071"/>
            <a:ext cx="112877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srgbClr val="D45D00"/>
                </a:solidFill>
              </a:rPr>
              <a:t>     350</a:t>
            </a:r>
            <a:r>
              <a:rPr lang="en-US" sz="800" dirty="0" smtClean="0">
                <a:solidFill>
                  <a:srgbClr val="D45D00"/>
                </a:solidFill>
              </a:rPr>
              <a:t> </a:t>
            </a:r>
          </a:p>
          <a:p>
            <a:pPr defTabSz="914400"/>
            <a:r>
              <a:rPr lang="en-US" sz="800" dirty="0">
                <a:solidFill>
                  <a:srgbClr val="D45D00"/>
                </a:solidFill>
              </a:rPr>
              <a:t>Staff on Agile  </a:t>
            </a:r>
            <a:r>
              <a:rPr lang="en-US" sz="800" dirty="0" smtClean="0">
                <a:solidFill>
                  <a:srgbClr val="D45D00"/>
                </a:solidFill>
              </a:rPr>
              <a:t>roles</a:t>
            </a:r>
            <a:endParaRPr lang="en-US" sz="800" dirty="0">
              <a:solidFill>
                <a:srgbClr val="D45D00"/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658194" y="4239703"/>
            <a:ext cx="1150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srgbClr val="D45D00"/>
                </a:solidFill>
              </a:rPr>
              <a:t>     500</a:t>
            </a:r>
            <a:r>
              <a:rPr lang="en-US" sz="800" dirty="0" smtClean="0">
                <a:solidFill>
                  <a:srgbClr val="D45D00"/>
                </a:solidFill>
              </a:rPr>
              <a:t> </a:t>
            </a:r>
          </a:p>
          <a:p>
            <a:pPr defTabSz="914400"/>
            <a:r>
              <a:rPr lang="en-US" sz="800" dirty="0">
                <a:solidFill>
                  <a:srgbClr val="D45D00"/>
                </a:solidFill>
              </a:rPr>
              <a:t>Staff on Agile  </a:t>
            </a:r>
            <a:r>
              <a:rPr lang="en-US" sz="800" dirty="0" smtClean="0">
                <a:solidFill>
                  <a:srgbClr val="D45D00"/>
                </a:solidFill>
              </a:rPr>
              <a:t>roles</a:t>
            </a:r>
            <a:endParaRPr lang="en-US" sz="800" dirty="0">
              <a:solidFill>
                <a:srgbClr val="D45D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7459584" y="4237317"/>
            <a:ext cx="11719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sz="2400" dirty="0" smtClean="0">
                <a:solidFill>
                  <a:srgbClr val="D45D00"/>
                </a:solidFill>
              </a:rPr>
              <a:t>    600</a:t>
            </a:r>
            <a:r>
              <a:rPr lang="en-US" sz="800" dirty="0" smtClean="0">
                <a:solidFill>
                  <a:srgbClr val="D45D00"/>
                </a:solidFill>
              </a:rPr>
              <a:t> </a:t>
            </a:r>
          </a:p>
          <a:p>
            <a:pPr defTabSz="914400"/>
            <a:r>
              <a:rPr lang="en-US" sz="800" dirty="0">
                <a:solidFill>
                  <a:srgbClr val="D45D00"/>
                </a:solidFill>
              </a:rPr>
              <a:t>Staff on Agile  </a:t>
            </a:r>
            <a:r>
              <a:rPr lang="en-US" sz="800" dirty="0" smtClean="0">
                <a:solidFill>
                  <a:srgbClr val="D45D00"/>
                </a:solidFill>
              </a:rPr>
              <a:t>roles</a:t>
            </a:r>
            <a:endParaRPr lang="en-US" sz="800" dirty="0">
              <a:solidFill>
                <a:srgbClr val="D45D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2476901" y="2660352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D45D00"/>
                </a:solidFill>
              </a:rPr>
              <a:t>Q1</a:t>
            </a:r>
            <a:endParaRPr lang="en-US" dirty="0">
              <a:solidFill>
                <a:srgbClr val="D45D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4377653" y="2662032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D45D00"/>
                </a:solidFill>
              </a:rPr>
              <a:t>Q2</a:t>
            </a:r>
            <a:endParaRPr lang="en-US" dirty="0">
              <a:solidFill>
                <a:srgbClr val="D45D0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306234" y="2661509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D45D00"/>
                </a:solidFill>
              </a:rPr>
              <a:t>Q3</a:t>
            </a:r>
            <a:endParaRPr lang="en-US" dirty="0">
              <a:solidFill>
                <a:srgbClr val="D45D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8186632" y="2657615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srgbClr val="D45D00"/>
                </a:solidFill>
              </a:rPr>
              <a:t>Q4</a:t>
            </a:r>
            <a:endParaRPr lang="en-US" dirty="0">
              <a:solidFill>
                <a:srgbClr val="D45D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095957" y="1219132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Target Roles (EM, SM, TL &amp; Engineers)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Assessment &amp; Role Map 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Individual Development Plan</a:t>
            </a:r>
            <a:endParaRPr lang="en-US" sz="800" b="1" dirty="0">
              <a:solidFill>
                <a:srgbClr val="0D776E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02190" y="1222034"/>
            <a:ext cx="2254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Team Structure &amp; Distribution – EM &amp; SM roles @ US / OGS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Demand &amp; Projection (SM &amp; EM)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Scrum vs. Kanban</a:t>
            </a:r>
            <a:endParaRPr lang="en-US" sz="800" b="1" dirty="0">
              <a:solidFill>
                <a:srgbClr val="0D776E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108314" y="2052171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%age Agile Transformation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Time to Value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No. of Independent Scrum Teams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411950" y="2072267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CI &amp; CD 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r>
              <a:rPr lang="en-US" sz="800" b="1" dirty="0" smtClean="0">
                <a:solidFill>
                  <a:srgbClr val="0D776E"/>
                </a:solidFill>
              </a:rPr>
              <a:t>ATDD</a:t>
            </a:r>
          </a:p>
          <a:p>
            <a:pPr marL="171450" indent="-171450" defTabSz="914400">
              <a:buFont typeface="Arial" panose="020B0604020202020204" pitchFamily="34" charset="0"/>
              <a:buChar char="•"/>
            </a:pPr>
            <a:endParaRPr lang="en-US" sz="800" b="1" dirty="0">
              <a:solidFill>
                <a:srgbClr val="0D776E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83723" y="4504223"/>
            <a:ext cx="220925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b="1" dirty="0" smtClean="0"/>
              <a:t>*Scrum master/Engineering Manager from OGS</a:t>
            </a:r>
            <a:endParaRPr 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1949324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02" y="1393074"/>
            <a:ext cx="425000" cy="4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</a:t>
            </a:r>
            <a:r>
              <a:rPr lang="en-US" dirty="0" smtClean="0"/>
              <a:t>Model Transformation </a:t>
            </a:r>
            <a:r>
              <a:rPr lang="en-US" dirty="0"/>
              <a:t>– </a:t>
            </a:r>
            <a:r>
              <a:rPr lang="en-US" dirty="0" smtClean="0"/>
              <a:t>Through Hybrid COE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835775" y="5199148"/>
            <a:ext cx="304800" cy="114300"/>
          </a:xfrm>
        </p:spPr>
        <p:txBody>
          <a:bodyPr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63666A"/>
              </a:solidFill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396351" y="768214"/>
            <a:ext cx="8347075" cy="2635163"/>
            <a:chOff x="406400" y="1054119"/>
            <a:chExt cx="8347075" cy="2635163"/>
          </a:xfrm>
        </p:grpSpPr>
        <p:sp>
          <p:nvSpPr>
            <p:cNvPr id="5" name="Text Box 14"/>
            <p:cNvSpPr txBox="1">
              <a:spLocks noChangeArrowheads="1"/>
            </p:cNvSpPr>
            <p:nvPr/>
          </p:nvSpPr>
          <p:spPr bwMode="auto">
            <a:xfrm>
              <a:off x="3849906" y="1112060"/>
              <a:ext cx="1354016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A50021"/>
                  </a:solidFill>
                  <a:latin typeface="+mj-lt"/>
                  <a:ea typeface="Arial Unicode MS" pitchFamily="34" charset="-128"/>
                  <a:cs typeface="Arial" pitchFamily="34" charset="0"/>
                </a:rPr>
                <a:t>Plan to Scale &amp; Mature </a:t>
              </a:r>
              <a:endParaRPr lang="en-US" sz="1000" dirty="0">
                <a:solidFill>
                  <a:srgbClr val="A50021"/>
                </a:solidFill>
                <a:latin typeface="+mj-lt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6" name="Text Box 14"/>
            <p:cNvSpPr txBox="1">
              <a:spLocks noChangeArrowheads="1"/>
            </p:cNvSpPr>
            <p:nvPr/>
          </p:nvSpPr>
          <p:spPr bwMode="auto">
            <a:xfrm>
              <a:off x="541666" y="1095563"/>
              <a:ext cx="434414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E87722"/>
                  </a:solidFill>
                  <a:latin typeface="+mj-lt"/>
                  <a:ea typeface="Arial Unicode MS" pitchFamily="34" charset="-128"/>
                  <a:cs typeface="Arial" pitchFamily="34" charset="0"/>
                </a:rPr>
                <a:t>HCOEs</a:t>
              </a:r>
              <a:endParaRPr lang="en-US" sz="800" dirty="0">
                <a:solidFill>
                  <a:srgbClr val="E87722"/>
                </a:solidFill>
                <a:latin typeface="+mj-lt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7" name="Text Box 14"/>
            <p:cNvSpPr txBox="1">
              <a:spLocks noChangeArrowheads="1"/>
            </p:cNvSpPr>
            <p:nvPr/>
          </p:nvSpPr>
          <p:spPr bwMode="auto">
            <a:xfrm>
              <a:off x="6332237" y="1174695"/>
              <a:ext cx="1558119" cy="153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D19000"/>
                  </a:solidFill>
                  <a:latin typeface="+mj-lt"/>
                  <a:ea typeface="Arial Unicode MS" pitchFamily="34" charset="-128"/>
                  <a:cs typeface="Arial" pitchFamily="34" charset="0"/>
                </a:rPr>
                <a:t>Targeted Business Benefits</a:t>
              </a:r>
              <a:endParaRPr lang="en-US" sz="1000" dirty="0">
                <a:solidFill>
                  <a:srgbClr val="D19000"/>
                </a:solidFill>
                <a:latin typeface="+mj-lt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8" name="Text Box 14"/>
            <p:cNvSpPr txBox="1">
              <a:spLocks noChangeArrowheads="1"/>
            </p:cNvSpPr>
            <p:nvPr/>
          </p:nvSpPr>
          <p:spPr bwMode="auto">
            <a:xfrm>
              <a:off x="1671817" y="1054119"/>
              <a:ext cx="103028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8E9300"/>
                  </a:solidFill>
                  <a:latin typeface="+mj-lt"/>
                  <a:ea typeface="Arial Unicode MS" pitchFamily="34" charset="-128"/>
                  <a:cs typeface="Arial" pitchFamily="34" charset="0"/>
                </a:rPr>
                <a:t>Current Maturity</a:t>
              </a:r>
            </a:p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8E9300"/>
                  </a:solidFill>
                  <a:latin typeface="+mj-lt"/>
                  <a:ea typeface="Arial Unicode MS" pitchFamily="34" charset="-128"/>
                  <a:cs typeface="Arial" pitchFamily="34" charset="0"/>
                </a:rPr>
                <a:t>   (CY2017)</a:t>
              </a:r>
              <a:endParaRPr lang="en-US" sz="800" dirty="0">
                <a:solidFill>
                  <a:srgbClr val="8E9300"/>
                </a:solidFill>
                <a:latin typeface="+mj-lt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2684180" y="1054119"/>
              <a:ext cx="9398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0D776E"/>
                  </a:solidFill>
                  <a:latin typeface="+mj-lt"/>
                  <a:ea typeface="Arial Unicode MS" pitchFamily="34" charset="-128"/>
                  <a:cs typeface="Arial" pitchFamily="34" charset="0"/>
                </a:rPr>
                <a:t>Target Maturity</a:t>
              </a:r>
            </a:p>
            <a:p>
              <a:pPr eaLnBrk="1" hangingPunct="1">
                <a:defRPr/>
              </a:pPr>
              <a:r>
                <a:rPr lang="en-US" sz="1000" dirty="0" smtClean="0">
                  <a:solidFill>
                    <a:srgbClr val="0D776E"/>
                  </a:solidFill>
                  <a:latin typeface="+mj-lt"/>
                  <a:ea typeface="Arial Unicode MS" pitchFamily="34" charset="-128"/>
                  <a:cs typeface="Arial" pitchFamily="34" charset="0"/>
                </a:rPr>
                <a:t>    (CY2018)</a:t>
              </a:r>
              <a:endParaRPr lang="en-US" sz="800" dirty="0">
                <a:solidFill>
                  <a:srgbClr val="0D776E"/>
                </a:solidFill>
                <a:latin typeface="+mj-lt"/>
                <a:ea typeface="Arial Unicode MS" pitchFamily="34" charset="-128"/>
                <a:cs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424405" y="2766207"/>
              <a:ext cx="951526" cy="252700"/>
            </a:xfrm>
            <a:prstGeom prst="rect">
              <a:avLst/>
            </a:prstGeom>
            <a:solidFill>
              <a:srgbClr val="739600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Clinical</a:t>
              </a:r>
              <a:endParaRPr lang="en-US" sz="1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5" name="Content Placeholder 2"/>
            <p:cNvSpPr>
              <a:spLocks/>
            </p:cNvSpPr>
            <p:nvPr/>
          </p:nvSpPr>
          <p:spPr bwMode="auto">
            <a:xfrm>
              <a:off x="3326008" y="2738649"/>
              <a:ext cx="2861599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71450" lvl="1" indent="-171450" algn="l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 smtClean="0">
                  <a:solidFill>
                    <a:srgbClr val="739600"/>
                  </a:solidFill>
                  <a:latin typeface="+mj-lt"/>
                  <a:cs typeface="Arial" pitchFamily="34" charset="0"/>
                </a:rPr>
                <a:t>Increased scope</a:t>
              </a:r>
            </a:p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>
                  <a:solidFill>
                    <a:srgbClr val="739600"/>
                  </a:solidFill>
                  <a:latin typeface="+mj-lt"/>
                  <a:cs typeface="Arial" pitchFamily="34" charset="0"/>
                </a:rPr>
                <a:t>Strengthen Business Engagement</a:t>
              </a:r>
            </a:p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 smtClean="0">
                  <a:solidFill>
                    <a:srgbClr val="739600"/>
                  </a:solidFill>
                  <a:latin typeface="+mj-lt"/>
                  <a:cs typeface="Arial" pitchFamily="34" charset="0"/>
                </a:rPr>
                <a:t>Agile </a:t>
              </a:r>
              <a:r>
                <a:rPr lang="en-US" sz="800" dirty="0">
                  <a:solidFill>
                    <a:srgbClr val="739600"/>
                  </a:solidFill>
                  <a:latin typeface="+mj-lt"/>
                  <a:cs typeface="Arial" pitchFamily="34" charset="0"/>
                </a:rPr>
                <a:t>Transformation</a:t>
              </a:r>
            </a:p>
            <a:p>
              <a:pPr marL="171450" lvl="1" indent="-171450" algn="l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endParaRPr lang="en-US" sz="800" dirty="0" smtClean="0">
                <a:solidFill>
                  <a:srgbClr val="739600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445569" y="3235312"/>
              <a:ext cx="946817" cy="323224"/>
            </a:xfrm>
            <a:prstGeom prst="rect">
              <a:avLst/>
            </a:prstGeom>
            <a:solidFill>
              <a:srgbClr val="A22B38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IRIS</a:t>
              </a:r>
              <a:endParaRPr lang="en-US" sz="1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406400" y="1414463"/>
              <a:ext cx="8347075" cy="7778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latin typeface="+mj-lt"/>
                <a:ea typeface="Arial Unicode MS" charset="0"/>
              </a:endParaRP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1069975" y="1374775"/>
              <a:ext cx="157163" cy="165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E87722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latin typeface="+mj-lt"/>
                <a:ea typeface="Arial Unicode MS" charset="0"/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2011560" y="1385731"/>
              <a:ext cx="155575" cy="165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8E93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latin typeface="+mj-lt"/>
                <a:ea typeface="Arial Unicode MS" charset="0"/>
              </a:endParaRPr>
            </a:p>
          </p:txBody>
        </p:sp>
        <p:sp>
          <p:nvSpPr>
            <p:cNvPr id="27" name="Oval 26"/>
            <p:cNvSpPr/>
            <p:nvPr/>
          </p:nvSpPr>
          <p:spPr bwMode="auto">
            <a:xfrm>
              <a:off x="2913433" y="1374775"/>
              <a:ext cx="155575" cy="165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0D776E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latin typeface="+mj-lt"/>
                <a:ea typeface="Arial Unicode MS" charset="0"/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4246506" y="1385731"/>
              <a:ext cx="155575" cy="165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96172E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>
                <a:latin typeface="+mj-lt"/>
                <a:ea typeface="Arial Unicode MS" charset="0"/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7134225" y="1374775"/>
              <a:ext cx="157163" cy="1651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8575" cap="flat" cmpd="sng" algn="ctr">
              <a:solidFill>
                <a:srgbClr val="D19000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 dirty="0">
                <a:latin typeface="+mj-lt"/>
                <a:ea typeface="Arial Unicode MS" charset="0"/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1444328" y="1672921"/>
              <a:ext cx="141283" cy="17750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latin typeface="Arial" charset="0"/>
                <a:ea typeface="Arial Unicode MS" charset="0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2485565" y="1758426"/>
              <a:ext cx="70642" cy="1689581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latin typeface="Arial" charset="0"/>
                <a:ea typeface="Arial Unicode MS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505096" y="1652686"/>
              <a:ext cx="141284" cy="1884163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762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0" tIns="0" rIns="0" bIns="0" anchor="ctr"/>
            <a:lstStyle/>
            <a:p>
              <a:pPr>
                <a:defRPr/>
              </a:pPr>
              <a:endParaRPr lang="en-US">
                <a:latin typeface="Arial" charset="0"/>
                <a:ea typeface="Arial Unicode MS" charset="0"/>
              </a:endParaRPr>
            </a:p>
          </p:txBody>
        </p:sp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441326" y="1683433"/>
              <a:ext cx="944652" cy="306362"/>
            </a:xfrm>
            <a:prstGeom prst="rect">
              <a:avLst/>
            </a:prstGeom>
            <a:solidFill>
              <a:schemeClr val="accent1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buClr>
                  <a:schemeClr val="folHlink"/>
                </a:buClr>
                <a:buSzPct val="60000"/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Digital</a:t>
              </a:r>
              <a:endParaRPr lang="en-US" sz="1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44" name="Content Placeholder 2"/>
            <p:cNvSpPr>
              <a:spLocks/>
            </p:cNvSpPr>
            <p:nvPr/>
          </p:nvSpPr>
          <p:spPr bwMode="auto">
            <a:xfrm>
              <a:off x="3356152" y="1632728"/>
              <a:ext cx="2611765" cy="61555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 smtClean="0">
                  <a:solidFill>
                    <a:schemeClr val="accent1"/>
                  </a:solidFill>
                </a:rPr>
                <a:t>+ 2  </a:t>
              </a:r>
              <a:r>
                <a:rPr lang="en-US" sz="800" dirty="0">
                  <a:solidFill>
                    <a:schemeClr val="accent1"/>
                  </a:solidFill>
                </a:rPr>
                <a:t>HCOE </a:t>
              </a:r>
              <a:r>
                <a:rPr lang="en-US" sz="800" dirty="0" smtClean="0">
                  <a:solidFill>
                    <a:schemeClr val="accent1"/>
                  </a:solidFill>
                </a:rPr>
                <a:t>team under scope</a:t>
              </a:r>
              <a:endParaRPr lang="en-US" sz="800" dirty="0" smtClean="0">
                <a:solidFill>
                  <a:schemeClr val="accent1"/>
                </a:solidFill>
                <a:latin typeface="+mj-lt"/>
                <a:cs typeface="Arial" pitchFamily="34" charset="0"/>
              </a:endParaRPr>
            </a:p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 smtClean="0">
                  <a:solidFill>
                    <a:schemeClr val="accent1"/>
                  </a:solidFill>
                  <a:latin typeface="+mj-lt"/>
                  <a:cs typeface="Arial" pitchFamily="34" charset="0"/>
                </a:rPr>
                <a:t>PO Role expansion &amp; 3 SMs at Offshore</a:t>
              </a:r>
            </a:p>
            <a:p>
              <a:pPr marL="177800" lvl="1" indent="-176213">
                <a:buClr>
                  <a:srgbClr val="D19000"/>
                </a:buClr>
                <a:buFont typeface="Wingdings" pitchFamily="2" charset="2"/>
                <a:buChar char="ü"/>
                <a:defRPr/>
              </a:pPr>
              <a:r>
                <a:rPr lang="en-US" sz="800" dirty="0">
                  <a:solidFill>
                    <a:schemeClr val="accent1"/>
                  </a:solidFill>
                </a:rPr>
                <a:t>Enable Service Virtualization, </a:t>
              </a:r>
            </a:p>
            <a:p>
              <a:pPr marL="177800" lvl="1" indent="-176213">
                <a:buClr>
                  <a:srgbClr val="D19000"/>
                </a:buClr>
                <a:buFont typeface="Wingdings" pitchFamily="2" charset="2"/>
                <a:buChar char="ü"/>
                <a:defRPr/>
              </a:pPr>
              <a:r>
                <a:rPr lang="en-US" sz="800" dirty="0">
                  <a:solidFill>
                    <a:schemeClr val="accent1"/>
                  </a:solidFill>
                </a:rPr>
                <a:t>In Sprint </a:t>
              </a:r>
              <a:r>
                <a:rPr lang="en-US" sz="800" dirty="0" smtClean="0">
                  <a:solidFill>
                    <a:schemeClr val="accent1"/>
                  </a:solidFill>
                </a:rPr>
                <a:t>Regression/Security/Perf. testing</a:t>
              </a:r>
              <a:endParaRPr lang="en-US" sz="800" dirty="0">
                <a:solidFill>
                  <a:schemeClr val="accent1"/>
                </a:solidFill>
                <a:cs typeface="Arial" pitchFamily="34" charset="0"/>
              </a:endParaRPr>
            </a:p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endParaRPr lang="en-US" sz="8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50" name="Rectangle 6"/>
            <p:cNvSpPr>
              <a:spLocks noChangeArrowheads="1"/>
            </p:cNvSpPr>
            <p:nvPr/>
          </p:nvSpPr>
          <p:spPr bwMode="auto">
            <a:xfrm>
              <a:off x="440166" y="2272946"/>
              <a:ext cx="963969" cy="260765"/>
            </a:xfrm>
            <a:prstGeom prst="rect">
              <a:avLst/>
            </a:prstGeom>
            <a:solidFill>
              <a:schemeClr val="bg2"/>
            </a:solidFill>
            <a:ln w="9525" algn="ctr">
              <a:noFill/>
              <a:round/>
              <a:headEnd/>
              <a:tailEnd/>
            </a:ln>
          </p:spPr>
          <p:txBody>
            <a:bodyPr anchor="ctr"/>
            <a:lstStyle/>
            <a:p>
              <a:pPr>
                <a:buClr>
                  <a:schemeClr val="folHlink"/>
                </a:buClr>
                <a:buSzPct val="60000"/>
                <a:buFont typeface="Wingdings" pitchFamily="2" charset="2"/>
                <a:buNone/>
                <a:defRPr/>
              </a:pPr>
              <a:r>
                <a:rPr lang="en-US" sz="1000" dirty="0" smtClean="0">
                  <a:solidFill>
                    <a:schemeClr val="bg1"/>
                  </a:solidFill>
                  <a:latin typeface="+mj-lt"/>
                  <a:cs typeface="Arial" pitchFamily="34" charset="0"/>
                </a:rPr>
                <a:t>PAS</a:t>
              </a:r>
              <a:endParaRPr lang="en-US" sz="1000" dirty="0">
                <a:solidFill>
                  <a:schemeClr val="bg1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2" name="Content Placeholder 2"/>
            <p:cNvSpPr>
              <a:spLocks/>
            </p:cNvSpPr>
            <p:nvPr/>
          </p:nvSpPr>
          <p:spPr bwMode="auto">
            <a:xfrm>
              <a:off x="3326009" y="2282215"/>
              <a:ext cx="2323390" cy="4001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>
                  <a:solidFill>
                    <a:schemeClr val="bg2"/>
                  </a:solidFill>
                  <a:cs typeface="Arial" pitchFamily="34" charset="0"/>
                </a:rPr>
                <a:t>New PODs </a:t>
              </a:r>
              <a:r>
                <a:rPr lang="en-US" sz="800" dirty="0" smtClean="0">
                  <a:solidFill>
                    <a:schemeClr val="bg2"/>
                  </a:solidFill>
                  <a:cs typeface="Arial" pitchFamily="34" charset="0"/>
                </a:rPr>
                <a:t>in Hybrid COE model </a:t>
              </a:r>
            </a:p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 smtClean="0">
                  <a:solidFill>
                    <a:schemeClr val="bg2"/>
                  </a:solidFill>
                  <a:cs typeface="Arial" pitchFamily="34" charset="0"/>
                </a:rPr>
                <a:t>Agile Maturity </a:t>
              </a:r>
            </a:p>
            <a:p>
              <a:pPr marL="0" lvl="1" algn="l">
                <a:buClr>
                  <a:srgbClr val="96172E"/>
                </a:buClr>
                <a:defRPr/>
              </a:pPr>
              <a:endParaRPr lang="en-IN" sz="1000" b="0" dirty="0">
                <a:solidFill>
                  <a:srgbClr val="96172E"/>
                </a:solidFill>
                <a:latin typeface="+mj-lt"/>
                <a:cs typeface="Arial" pitchFamily="34" charset="0"/>
              </a:endParaRPr>
            </a:p>
          </p:txBody>
        </p:sp>
        <p:sp>
          <p:nvSpPr>
            <p:cNvPr id="58" name="Content Placeholder 2"/>
            <p:cNvSpPr>
              <a:spLocks/>
            </p:cNvSpPr>
            <p:nvPr/>
          </p:nvSpPr>
          <p:spPr bwMode="auto">
            <a:xfrm>
              <a:off x="3305107" y="3196839"/>
              <a:ext cx="2608862" cy="4924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 lIns="0" tIns="0" rIns="0" bIns="0">
              <a:spAutoFit/>
            </a:bodyPr>
            <a:lstStyle/>
            <a:p>
              <a:pPr marL="171450" lvl="1" indent="-171450" algn="l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 smtClean="0">
                  <a:solidFill>
                    <a:srgbClr val="96172E"/>
                  </a:solidFill>
                  <a:latin typeface="+mj-lt"/>
                  <a:cs typeface="Arial" pitchFamily="34" charset="0"/>
                </a:rPr>
                <a:t>Increased scope</a:t>
              </a:r>
            </a:p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>
                  <a:solidFill>
                    <a:srgbClr val="96172E"/>
                  </a:solidFill>
                  <a:cs typeface="Arial" pitchFamily="34" charset="0"/>
                </a:rPr>
                <a:t>Strengthen Business Engagement</a:t>
              </a:r>
            </a:p>
            <a:p>
              <a:pPr marL="171450" lvl="1" indent="-171450">
                <a:buClr>
                  <a:srgbClr val="96172E"/>
                </a:buClr>
                <a:buFont typeface="Wingdings" pitchFamily="2" charset="2"/>
                <a:buChar char="ü"/>
                <a:defRPr/>
              </a:pPr>
              <a:r>
                <a:rPr lang="en-US" sz="800" dirty="0">
                  <a:solidFill>
                    <a:srgbClr val="96172E"/>
                  </a:solidFill>
                  <a:cs typeface="Arial" pitchFamily="34" charset="0"/>
                </a:rPr>
                <a:t>Agile Transformation</a:t>
              </a:r>
            </a:p>
            <a:p>
              <a:pPr marL="0" lvl="1" algn="l">
                <a:buClr>
                  <a:srgbClr val="96172E"/>
                </a:buClr>
                <a:defRPr/>
              </a:pPr>
              <a:endParaRPr lang="en-US" sz="800" dirty="0" smtClean="0">
                <a:solidFill>
                  <a:srgbClr val="96172E"/>
                </a:solidFill>
                <a:latin typeface="+mj-lt"/>
                <a:cs typeface="Arial" pitchFamily="34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245213" y="3560295"/>
            <a:ext cx="8589063" cy="233385"/>
            <a:chOff x="297519" y="917426"/>
            <a:chExt cx="7991760" cy="988292"/>
          </a:xfrm>
        </p:grpSpPr>
        <p:grpSp>
          <p:nvGrpSpPr>
            <p:cNvPr id="61" name="Group 60"/>
            <p:cNvGrpSpPr/>
            <p:nvPr/>
          </p:nvGrpSpPr>
          <p:grpSpPr>
            <a:xfrm>
              <a:off x="1665599" y="917426"/>
              <a:ext cx="2526917" cy="988292"/>
              <a:chOff x="1754499" y="1006326"/>
              <a:chExt cx="2526917" cy="988292"/>
            </a:xfrm>
          </p:grpSpPr>
          <p:sp>
            <p:nvSpPr>
              <p:cNvPr id="71" name="Chevron 70"/>
              <p:cNvSpPr/>
              <p:nvPr/>
            </p:nvSpPr>
            <p:spPr>
              <a:xfrm>
                <a:off x="1754499" y="1006326"/>
                <a:ext cx="2483060" cy="988292"/>
              </a:xfrm>
              <a:prstGeom prst="chevron">
                <a:avLst>
                  <a:gd name="adj" fmla="val 16535"/>
                </a:avLst>
              </a:prstGeom>
              <a:solidFill>
                <a:srgbClr val="FFC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1400" b="1" kern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2" name="Chevron 71"/>
              <p:cNvSpPr/>
              <p:nvPr/>
            </p:nvSpPr>
            <p:spPr>
              <a:xfrm>
                <a:off x="1888633" y="1006326"/>
                <a:ext cx="2392783" cy="988292"/>
              </a:xfrm>
              <a:prstGeom prst="chevron">
                <a:avLst>
                  <a:gd name="adj" fmla="val 16535"/>
                </a:avLst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GB" sz="1400" b="1" kern="0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Define</a:t>
                </a:r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3877318" y="917426"/>
              <a:ext cx="2056147" cy="988292"/>
              <a:chOff x="2027173" y="1006326"/>
              <a:chExt cx="2056147" cy="988292"/>
            </a:xfrm>
          </p:grpSpPr>
          <p:sp>
            <p:nvSpPr>
              <p:cNvPr id="69" name="Chevron 68"/>
              <p:cNvSpPr/>
              <p:nvPr/>
            </p:nvSpPr>
            <p:spPr>
              <a:xfrm>
                <a:off x="2233436" y="1006326"/>
                <a:ext cx="1849884" cy="988292"/>
              </a:xfrm>
              <a:prstGeom prst="chevron">
                <a:avLst>
                  <a:gd name="adj" fmla="val 16535"/>
                </a:avLst>
              </a:prstGeom>
              <a:solidFill>
                <a:srgbClr val="E87722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1400" b="1" kern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70" name="Chevron 69"/>
              <p:cNvSpPr/>
              <p:nvPr/>
            </p:nvSpPr>
            <p:spPr>
              <a:xfrm>
                <a:off x="2027173" y="1006326"/>
                <a:ext cx="1999810" cy="988292"/>
              </a:xfrm>
              <a:prstGeom prst="chevron">
                <a:avLst>
                  <a:gd name="adj" fmla="val 16535"/>
                </a:avLst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GB" sz="1400" b="1" kern="0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Execute</a:t>
                </a:r>
              </a:p>
            </p:txBody>
          </p:sp>
        </p:grpSp>
        <p:grpSp>
          <p:nvGrpSpPr>
            <p:cNvPr id="63" name="Group 62"/>
            <p:cNvGrpSpPr/>
            <p:nvPr/>
          </p:nvGrpSpPr>
          <p:grpSpPr>
            <a:xfrm>
              <a:off x="5827023" y="917426"/>
              <a:ext cx="2462256" cy="988292"/>
              <a:chOff x="2037833" y="1006326"/>
              <a:chExt cx="2462256" cy="988292"/>
            </a:xfrm>
          </p:grpSpPr>
          <p:sp>
            <p:nvSpPr>
              <p:cNvPr id="67" name="Chevron 66"/>
              <p:cNvSpPr/>
              <p:nvPr/>
            </p:nvSpPr>
            <p:spPr>
              <a:xfrm>
                <a:off x="2037833" y="1006326"/>
                <a:ext cx="2462256" cy="988292"/>
              </a:xfrm>
              <a:prstGeom prst="chevron">
                <a:avLst>
                  <a:gd name="adj" fmla="val 16535"/>
                </a:avLst>
              </a:prstGeom>
              <a:solidFill>
                <a:srgbClr val="00B05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1400" b="1" kern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8" name="Chevron 67"/>
              <p:cNvSpPr/>
              <p:nvPr/>
            </p:nvSpPr>
            <p:spPr>
              <a:xfrm>
                <a:off x="2228322" y="1006326"/>
                <a:ext cx="1999810" cy="988292"/>
              </a:xfrm>
              <a:prstGeom prst="chevron">
                <a:avLst>
                  <a:gd name="adj" fmla="val 16535"/>
                </a:avLst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GB" sz="1400" b="1" kern="0" dirty="0" smtClean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Sustain &amp; Mature</a:t>
                </a:r>
                <a:endParaRPr lang="en-GB" sz="1400" b="1" kern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297519" y="917426"/>
              <a:ext cx="1999810" cy="988292"/>
              <a:chOff x="2325464" y="1006326"/>
              <a:chExt cx="1999810" cy="988292"/>
            </a:xfrm>
          </p:grpSpPr>
          <p:sp>
            <p:nvSpPr>
              <p:cNvPr id="65" name="Chevron 64"/>
              <p:cNvSpPr/>
              <p:nvPr/>
            </p:nvSpPr>
            <p:spPr>
              <a:xfrm>
                <a:off x="2500278" y="1006326"/>
                <a:ext cx="1754539" cy="988292"/>
              </a:xfrm>
              <a:prstGeom prst="chevron">
                <a:avLst>
                  <a:gd name="adj" fmla="val 16535"/>
                </a:avLst>
              </a:prstGeom>
              <a:solidFill>
                <a:srgbClr val="63666A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GB" sz="1400" b="1" kern="0" dirty="0">
                  <a:solidFill>
                    <a:prstClr val="white"/>
                  </a:solidFill>
                  <a:latin typeface="Calibri" panose="020F0502020204030204" pitchFamily="34" charset="0"/>
                </a:endParaRPr>
              </a:p>
            </p:txBody>
          </p:sp>
          <p:sp>
            <p:nvSpPr>
              <p:cNvPr id="66" name="Chevron 65"/>
              <p:cNvSpPr/>
              <p:nvPr/>
            </p:nvSpPr>
            <p:spPr>
              <a:xfrm>
                <a:off x="2325464" y="1006326"/>
                <a:ext cx="1999810" cy="988292"/>
              </a:xfrm>
              <a:prstGeom prst="chevron">
                <a:avLst>
                  <a:gd name="adj" fmla="val 16535"/>
                </a:avLst>
              </a:prstGeom>
              <a:noFill/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r>
                  <a:rPr lang="en-GB" sz="1400" b="1" kern="0" dirty="0">
                    <a:solidFill>
                      <a:prstClr val="white"/>
                    </a:solidFill>
                    <a:latin typeface="Calibri" panose="020F0502020204030204" pitchFamily="34" charset="0"/>
                  </a:rPr>
                  <a:t>Plan</a:t>
                </a:r>
              </a:p>
            </p:txBody>
          </p:sp>
        </p:grpSp>
      </p:grpSp>
      <p:sp>
        <p:nvSpPr>
          <p:cNvPr id="3" name="Rectangle 2"/>
          <p:cNvSpPr/>
          <p:nvPr/>
        </p:nvSpPr>
        <p:spPr bwMode="auto">
          <a:xfrm>
            <a:off x="1401492" y="1371274"/>
            <a:ext cx="103429" cy="180407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5894195" y="1558321"/>
            <a:ext cx="70643" cy="1617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5653349" y="2933380"/>
            <a:ext cx="3288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b="1" kern="0" dirty="0">
                <a:latin typeface="Calibri"/>
              </a:rPr>
              <a:t>1. Speed to </a:t>
            </a:r>
            <a:r>
              <a:rPr lang="en-US" sz="900" b="1" kern="0" dirty="0" smtClean="0">
                <a:latin typeface="Calibri"/>
              </a:rPr>
              <a:t>Market: Increase </a:t>
            </a:r>
            <a:r>
              <a:rPr lang="en-US" sz="900" b="1" kern="0" dirty="0">
                <a:latin typeface="Calibri"/>
              </a:rPr>
              <a:t>Work Order throughput by 40 % </a:t>
            </a:r>
            <a:r>
              <a:rPr lang="en-US" sz="900" b="1" kern="0" dirty="0" smtClean="0">
                <a:latin typeface="Calibri"/>
              </a:rPr>
              <a:t> </a:t>
            </a:r>
            <a:br>
              <a:rPr lang="en-US" sz="900" b="1" kern="0" dirty="0" smtClean="0">
                <a:latin typeface="Calibri"/>
              </a:rPr>
            </a:br>
            <a:r>
              <a:rPr lang="en-US" sz="900" b="1" kern="0" dirty="0" smtClean="0">
                <a:latin typeface="Calibri"/>
              </a:rPr>
              <a:t>   (from 5 to 7 Work orders per month) for the Pilot.</a:t>
            </a:r>
            <a:endParaRPr lang="en-US" sz="900" b="1" kern="0" dirty="0">
              <a:latin typeface="Calibri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5668261" y="2385605"/>
            <a:ext cx="33440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900" b="1" kern="0" dirty="0" smtClean="0">
                <a:latin typeface="Calibri"/>
              </a:rPr>
              <a:t>1. Business Value: Improve Clinical Efficacy</a:t>
            </a:r>
            <a:endParaRPr lang="en-US" sz="900" b="1" kern="0" dirty="0">
              <a:latin typeface="Calibri"/>
            </a:endParaRPr>
          </a:p>
          <a:p>
            <a:pPr>
              <a:defRPr/>
            </a:pPr>
            <a:r>
              <a:rPr lang="en-US" sz="900" b="1" kern="0" dirty="0" smtClean="0">
                <a:latin typeface="Calibri"/>
              </a:rPr>
              <a:t>2.Speed </a:t>
            </a:r>
            <a:r>
              <a:rPr lang="en-US" sz="900" b="1" kern="0" dirty="0">
                <a:latin typeface="Calibri"/>
              </a:rPr>
              <a:t>to </a:t>
            </a:r>
            <a:r>
              <a:rPr lang="en-US" sz="900" b="1" kern="0" dirty="0" smtClean="0">
                <a:latin typeface="Calibri"/>
              </a:rPr>
              <a:t>Market: Delivery Cycle time – </a:t>
            </a:r>
            <a:r>
              <a:rPr lang="en-US" sz="900" b="1" kern="0" dirty="0">
                <a:latin typeface="Calibri"/>
              </a:rPr>
              <a:t>30% ↑</a:t>
            </a:r>
          </a:p>
          <a:p>
            <a:pPr>
              <a:defRPr/>
            </a:pPr>
            <a:r>
              <a:rPr lang="en-US" sz="900" b="1" kern="0" dirty="0" smtClean="0">
                <a:latin typeface="Calibri"/>
              </a:rPr>
              <a:t>3.Quality: Defect density (0.3)</a:t>
            </a:r>
            <a:endParaRPr lang="en-US" sz="900" b="1" kern="0" dirty="0">
              <a:latin typeface="Calibri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5723685" y="1310986"/>
            <a:ext cx="3268999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lang="en-US" sz="900" b="1" kern="0" dirty="0" smtClean="0">
                <a:latin typeface="Calibri"/>
              </a:rPr>
              <a:t>1. Increase in Digital Assets usage</a:t>
            </a:r>
          </a:p>
          <a:p>
            <a:pPr>
              <a:defRPr/>
            </a:pPr>
            <a:r>
              <a:rPr lang="en-US" sz="900" b="1" kern="0" dirty="0" smtClean="0">
                <a:latin typeface="Calibri"/>
              </a:rPr>
              <a:t>2</a:t>
            </a:r>
            <a:r>
              <a:rPr lang="en-US" sz="900" b="1" kern="0" dirty="0">
                <a:latin typeface="Calibri"/>
              </a:rPr>
              <a:t>. Speed to Market – </a:t>
            </a:r>
            <a:r>
              <a:rPr lang="en-US" sz="900" b="1" kern="0" dirty="0" smtClean="0">
                <a:latin typeface="Calibri"/>
              </a:rPr>
              <a:t>Del. </a:t>
            </a:r>
            <a:r>
              <a:rPr lang="en-US" sz="900" b="1" kern="0" dirty="0">
                <a:latin typeface="Calibri"/>
              </a:rPr>
              <a:t>Cycle  </a:t>
            </a:r>
            <a:r>
              <a:rPr lang="en-US" sz="900" b="1" kern="0" dirty="0" smtClean="0">
                <a:latin typeface="Calibri"/>
              </a:rPr>
              <a:t>Time – 10</a:t>
            </a:r>
            <a:r>
              <a:rPr lang="en-US" sz="900" b="1" kern="0" dirty="0">
                <a:latin typeface="Calibri"/>
              </a:rPr>
              <a:t>%</a:t>
            </a:r>
            <a:r>
              <a:rPr lang="en-US" sz="900" b="1" kern="0" dirty="0" smtClean="0">
                <a:latin typeface="Calibri"/>
              </a:rPr>
              <a:t>↑</a:t>
            </a:r>
            <a:endParaRPr lang="en-US" sz="900" b="1" kern="0" dirty="0">
              <a:latin typeface="Calibri"/>
            </a:endParaRPr>
          </a:p>
          <a:p>
            <a:pPr>
              <a:defRPr/>
            </a:pPr>
            <a:r>
              <a:rPr lang="en-US" sz="900" b="1" kern="0" dirty="0">
                <a:latin typeface="Calibri"/>
              </a:rPr>
              <a:t>3. Quality-  Defect density (50%↓) &amp; </a:t>
            </a:r>
            <a:r>
              <a:rPr lang="en-US" sz="900" b="1" kern="0" dirty="0" smtClean="0">
                <a:latin typeface="Calibri"/>
              </a:rPr>
              <a:t>Escape </a:t>
            </a:r>
            <a:r>
              <a:rPr lang="en-US" sz="900" b="1" kern="0" dirty="0">
                <a:latin typeface="Calibri"/>
              </a:rPr>
              <a:t>defects (80%↓</a:t>
            </a:r>
            <a:r>
              <a:rPr lang="en-US" sz="900" b="1" kern="0" dirty="0" smtClean="0">
                <a:latin typeface="Calibri"/>
              </a:rPr>
              <a:t>)</a:t>
            </a:r>
            <a:endParaRPr lang="en-US" sz="900" b="1" kern="0" dirty="0">
              <a:latin typeface="Calibri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723685" y="1838306"/>
            <a:ext cx="3420315" cy="5078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>
              <a:defRPr/>
            </a:pPr>
            <a:r>
              <a:rPr lang="en-US" sz="900" b="1" kern="0" dirty="0">
                <a:latin typeface="Calibri"/>
              </a:rPr>
              <a:t>1. Business Value – </a:t>
            </a:r>
            <a:r>
              <a:rPr lang="en-US" sz="900" b="1" kern="0" dirty="0" err="1" smtClean="0">
                <a:latin typeface="Calibri"/>
              </a:rPr>
              <a:t>ePA</a:t>
            </a:r>
            <a:r>
              <a:rPr lang="en-US" sz="900" b="1" kern="0" dirty="0" smtClean="0">
                <a:latin typeface="Calibri"/>
              </a:rPr>
              <a:t> </a:t>
            </a:r>
            <a:r>
              <a:rPr lang="en-US" sz="900" b="1" kern="0" dirty="0">
                <a:latin typeface="Calibri"/>
              </a:rPr>
              <a:t>Penetration </a:t>
            </a:r>
            <a:r>
              <a:rPr lang="en-US" sz="900" b="1" kern="0" dirty="0" smtClean="0">
                <a:latin typeface="Calibri"/>
              </a:rPr>
              <a:t>(from 22% to &gt;=40</a:t>
            </a:r>
            <a:r>
              <a:rPr lang="en-US" sz="900" b="1" kern="0" dirty="0">
                <a:latin typeface="Calibri"/>
              </a:rPr>
              <a:t>%↑)</a:t>
            </a:r>
          </a:p>
          <a:p>
            <a:pPr>
              <a:defRPr/>
            </a:pPr>
            <a:r>
              <a:rPr lang="en-US" sz="900" b="1" kern="0" dirty="0">
                <a:latin typeface="Calibri"/>
              </a:rPr>
              <a:t>2. Speed to Market - Del. Cycle </a:t>
            </a:r>
            <a:r>
              <a:rPr lang="en-US" sz="900" b="1" kern="0" dirty="0" smtClean="0">
                <a:latin typeface="Calibri"/>
              </a:rPr>
              <a:t>Time - </a:t>
            </a:r>
            <a:r>
              <a:rPr lang="en-US" sz="900" b="1" kern="0" dirty="0">
                <a:latin typeface="Calibri"/>
              </a:rPr>
              <a:t>50% ↑ </a:t>
            </a:r>
            <a:r>
              <a:rPr lang="en-US" sz="900" b="1" kern="0" dirty="0" smtClean="0">
                <a:latin typeface="Calibri"/>
              </a:rPr>
              <a:t> (24 -&gt; 12 </a:t>
            </a:r>
            <a:r>
              <a:rPr lang="en-US" sz="900" b="1" kern="0" dirty="0" err="1" smtClean="0">
                <a:latin typeface="Calibri"/>
              </a:rPr>
              <a:t>wk</a:t>
            </a:r>
            <a:r>
              <a:rPr lang="en-US" sz="900" b="1" kern="0" dirty="0" smtClean="0">
                <a:latin typeface="Calibri"/>
              </a:rPr>
              <a:t>)  </a:t>
            </a:r>
          </a:p>
          <a:p>
            <a:pPr>
              <a:defRPr/>
            </a:pPr>
            <a:r>
              <a:rPr lang="en-US" sz="900" b="1" kern="0" dirty="0" smtClean="0">
                <a:latin typeface="Calibri"/>
              </a:rPr>
              <a:t>3</a:t>
            </a:r>
            <a:r>
              <a:rPr lang="en-US" sz="900" b="1" kern="0" dirty="0">
                <a:latin typeface="Calibri"/>
              </a:rPr>
              <a:t>. Quality </a:t>
            </a:r>
            <a:r>
              <a:rPr lang="en-US" sz="900" b="1" kern="0" dirty="0" smtClean="0">
                <a:latin typeface="Calibri"/>
              </a:rPr>
              <a:t>– </a:t>
            </a:r>
            <a:r>
              <a:rPr lang="en-US" sz="900" b="1" kern="0" dirty="0">
                <a:latin typeface="Calibri"/>
              </a:rPr>
              <a:t>Problem Ticket  Influx (50%↓</a:t>
            </a:r>
            <a:r>
              <a:rPr lang="en-US" sz="900" b="1" kern="0" dirty="0" smtClean="0">
                <a:latin typeface="Calibri"/>
              </a:rPr>
              <a:t>)</a:t>
            </a:r>
            <a:endParaRPr lang="en-US" sz="900" b="1" kern="0" dirty="0">
              <a:latin typeface="Calibri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439288" y="1558320"/>
            <a:ext cx="70643" cy="1617027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586852" y="3863121"/>
            <a:ext cx="645570" cy="307777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/>
              <a:t>IVR</a:t>
            </a:r>
            <a:r>
              <a:rPr lang="en-US" sz="1000" b="1" dirty="0" smtClean="0"/>
              <a:t/>
            </a:r>
            <a:br>
              <a:rPr lang="en-US" sz="1000" b="1" dirty="0" smtClean="0"/>
            </a:br>
            <a:endParaRPr lang="en-US" sz="700" b="1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8564" y="34564"/>
            <a:ext cx="1274121" cy="9208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05" name="Straight Connector 104"/>
          <p:cNvCxnSpPr/>
          <p:nvPr/>
        </p:nvCxnSpPr>
        <p:spPr bwMode="auto">
          <a:xfrm>
            <a:off x="375844" y="3442581"/>
            <a:ext cx="8508500" cy="1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pic>
        <p:nvPicPr>
          <p:cNvPr id="205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62" y="2380285"/>
            <a:ext cx="490528" cy="45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0962" y="2896423"/>
            <a:ext cx="490528" cy="4519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02" y="1895628"/>
            <a:ext cx="425000" cy="4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002" y="2395874"/>
            <a:ext cx="425000" cy="4234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510" y="1358047"/>
            <a:ext cx="481980" cy="44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5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1142" y="1882223"/>
            <a:ext cx="481980" cy="44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6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7190" y="2898751"/>
            <a:ext cx="481980" cy="445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7" name="TextBox 176"/>
          <p:cNvSpPr txBox="1"/>
          <p:nvPr/>
        </p:nvSpPr>
        <p:spPr>
          <a:xfrm>
            <a:off x="1384509" y="3854839"/>
            <a:ext cx="645570" cy="307777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/>
              <a:t>Navigator</a:t>
            </a:r>
          </a:p>
          <a:p>
            <a:pPr algn="ctr"/>
            <a:endParaRPr lang="en-US" sz="700" b="1" dirty="0" smtClean="0"/>
          </a:p>
        </p:txBody>
      </p:sp>
      <p:sp>
        <p:nvSpPr>
          <p:cNvPr id="178" name="TextBox 177"/>
          <p:cNvSpPr txBox="1"/>
          <p:nvPr/>
        </p:nvSpPr>
        <p:spPr>
          <a:xfrm>
            <a:off x="576804" y="4259649"/>
            <a:ext cx="645570" cy="307777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/>
              <a:t>Home Infusion</a:t>
            </a:r>
            <a:endParaRPr lang="en-US" sz="1000" b="1" dirty="0"/>
          </a:p>
        </p:txBody>
      </p:sp>
      <p:sp>
        <p:nvSpPr>
          <p:cNvPr id="179" name="TextBox 178"/>
          <p:cNvSpPr txBox="1"/>
          <p:nvPr/>
        </p:nvSpPr>
        <p:spPr>
          <a:xfrm>
            <a:off x="1386189" y="4259648"/>
            <a:ext cx="645570" cy="307777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err="1" smtClean="0"/>
              <a:t>RxClaim</a:t>
            </a:r>
            <a:r>
              <a:rPr lang="en-US" sz="700" b="1" dirty="0" smtClean="0"/>
              <a:t> </a:t>
            </a:r>
          </a:p>
          <a:p>
            <a:pPr algn="ctr"/>
            <a:r>
              <a:rPr lang="en-US" sz="700" b="1" dirty="0" smtClean="0"/>
              <a:t>(1 mod)</a:t>
            </a:r>
            <a:endParaRPr lang="en-US" sz="700" b="1" dirty="0"/>
          </a:p>
        </p:txBody>
      </p:sp>
      <p:sp>
        <p:nvSpPr>
          <p:cNvPr id="180" name="TextBox 179"/>
          <p:cNvSpPr txBox="1"/>
          <p:nvPr/>
        </p:nvSpPr>
        <p:spPr>
          <a:xfrm>
            <a:off x="7045190" y="4583924"/>
            <a:ext cx="645570" cy="210215"/>
          </a:xfrm>
          <a:prstGeom prst="rect">
            <a:avLst/>
          </a:prstGeom>
          <a:noFill/>
          <a:ln>
            <a:solidFill>
              <a:schemeClr val="tx1">
                <a:alpha val="48000"/>
              </a:scheme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/>
              <a:t>New HCOE</a:t>
            </a:r>
          </a:p>
        </p:txBody>
      </p:sp>
      <p:sp>
        <p:nvSpPr>
          <p:cNvPr id="181" name="TextBox 180"/>
          <p:cNvSpPr txBox="1"/>
          <p:nvPr/>
        </p:nvSpPr>
        <p:spPr>
          <a:xfrm>
            <a:off x="7754158" y="4583014"/>
            <a:ext cx="645570" cy="210215"/>
          </a:xfrm>
          <a:prstGeom prst="rect">
            <a:avLst/>
          </a:prstGeom>
          <a:noFill/>
          <a:ln>
            <a:solidFill>
              <a:srgbClr val="00B050">
                <a:alpha val="48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B050"/>
                </a:solidFill>
              </a:rPr>
              <a:t>Existing</a:t>
            </a:r>
          </a:p>
          <a:p>
            <a:pPr algn="ctr"/>
            <a:r>
              <a:rPr lang="en-US" sz="700" b="1" dirty="0" smtClean="0">
                <a:solidFill>
                  <a:srgbClr val="00B050"/>
                </a:solidFill>
              </a:rPr>
              <a:t>HCOE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4775869" y="4319558"/>
            <a:ext cx="645570" cy="200055"/>
          </a:xfrm>
          <a:prstGeom prst="rect">
            <a:avLst/>
          </a:prstGeom>
          <a:noFill/>
          <a:ln>
            <a:solidFill>
              <a:srgbClr val="00B050">
                <a:alpha val="48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B050"/>
                </a:solidFill>
              </a:rPr>
              <a:t>IRIS</a:t>
            </a:r>
          </a:p>
        </p:txBody>
      </p:sp>
      <p:sp>
        <p:nvSpPr>
          <p:cNvPr id="183" name="TextBox 182"/>
          <p:cNvSpPr txBox="1"/>
          <p:nvPr/>
        </p:nvSpPr>
        <p:spPr>
          <a:xfrm>
            <a:off x="4769093" y="4039323"/>
            <a:ext cx="645570" cy="200055"/>
          </a:xfrm>
          <a:prstGeom prst="rect">
            <a:avLst/>
          </a:prstGeom>
          <a:noFill/>
          <a:ln>
            <a:solidFill>
              <a:srgbClr val="00B050">
                <a:alpha val="48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B050"/>
                </a:solidFill>
              </a:rPr>
              <a:t>Clinical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6694693" y="4039323"/>
            <a:ext cx="645570" cy="200055"/>
          </a:xfrm>
          <a:prstGeom prst="rect">
            <a:avLst/>
          </a:prstGeom>
          <a:noFill/>
          <a:ln>
            <a:solidFill>
              <a:srgbClr val="00B050">
                <a:alpha val="48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B050"/>
                </a:solidFill>
              </a:rPr>
              <a:t>PAS</a:t>
            </a:r>
          </a:p>
        </p:txBody>
      </p:sp>
      <p:sp>
        <p:nvSpPr>
          <p:cNvPr id="185" name="TextBox 184"/>
          <p:cNvSpPr txBox="1"/>
          <p:nvPr/>
        </p:nvSpPr>
        <p:spPr>
          <a:xfrm>
            <a:off x="7452000" y="4039323"/>
            <a:ext cx="645570" cy="200055"/>
          </a:xfrm>
          <a:prstGeom prst="rect">
            <a:avLst/>
          </a:prstGeom>
          <a:noFill/>
          <a:ln>
            <a:solidFill>
              <a:srgbClr val="00B050">
                <a:alpha val="48000"/>
              </a:srgbClr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b="1" dirty="0" smtClean="0">
                <a:solidFill>
                  <a:srgbClr val="00B050"/>
                </a:solidFill>
              </a:rPr>
              <a:t>Digital</a:t>
            </a:r>
          </a:p>
        </p:txBody>
      </p:sp>
      <p:cxnSp>
        <p:nvCxnSpPr>
          <p:cNvPr id="2060" name="Straight Connector 2059"/>
          <p:cNvCxnSpPr/>
          <p:nvPr/>
        </p:nvCxnSpPr>
        <p:spPr bwMode="auto">
          <a:xfrm>
            <a:off x="2288622" y="3854839"/>
            <a:ext cx="0" cy="783952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8" name="Straight Connector 187"/>
          <p:cNvCxnSpPr/>
          <p:nvPr/>
        </p:nvCxnSpPr>
        <p:spPr bwMode="auto">
          <a:xfrm>
            <a:off x="4314245" y="3839015"/>
            <a:ext cx="0" cy="783952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189" name="Straight Connector 188"/>
          <p:cNvCxnSpPr/>
          <p:nvPr/>
        </p:nvCxnSpPr>
        <p:spPr bwMode="auto">
          <a:xfrm>
            <a:off x="6241841" y="3839015"/>
            <a:ext cx="0" cy="783952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tx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</p:cxnSp>
      <p:sp>
        <p:nvSpPr>
          <p:cNvPr id="191" name="Rectangle 190"/>
          <p:cNvSpPr/>
          <p:nvPr/>
        </p:nvSpPr>
        <p:spPr bwMode="auto">
          <a:xfrm>
            <a:off x="5424711" y="1339839"/>
            <a:ext cx="186347" cy="195660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cxnSp>
        <p:nvCxnSpPr>
          <p:cNvPr id="100" name="Straight Connector 99"/>
          <p:cNvCxnSpPr/>
          <p:nvPr/>
        </p:nvCxnSpPr>
        <p:spPr bwMode="auto">
          <a:xfrm>
            <a:off x="396351" y="2366833"/>
            <a:ext cx="8545802" cy="29041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6" name="Straight Connector 95"/>
          <p:cNvCxnSpPr/>
          <p:nvPr/>
        </p:nvCxnSpPr>
        <p:spPr bwMode="auto">
          <a:xfrm>
            <a:off x="435520" y="1850703"/>
            <a:ext cx="8506633" cy="1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9" name="Straight Connector 98"/>
          <p:cNvCxnSpPr/>
          <p:nvPr/>
        </p:nvCxnSpPr>
        <p:spPr bwMode="auto">
          <a:xfrm>
            <a:off x="414356" y="2888261"/>
            <a:ext cx="8508500" cy="1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2" name="TextBox 191"/>
          <p:cNvSpPr txBox="1"/>
          <p:nvPr/>
        </p:nvSpPr>
        <p:spPr>
          <a:xfrm>
            <a:off x="6399620" y="4586568"/>
            <a:ext cx="645570" cy="200055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700" dirty="0" smtClean="0"/>
              <a:t>*</a:t>
            </a:r>
            <a:r>
              <a:rPr lang="en-US" sz="700" b="1" dirty="0" smtClean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3332084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 Delivery – Approach &amp;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anchor="ctr"/>
          <a:lstStyle/>
          <a:p>
            <a:pPr>
              <a:defRPr/>
            </a:pPr>
            <a:fld id="{8661D636-7FE1-4212-8F92-0267F8624229}" type="slidenum">
              <a:rPr lang="en-US" smtClean="0">
                <a:solidFill>
                  <a:srgbClr val="63666A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63666A"/>
              </a:solidFill>
            </a:endParaRPr>
          </a:p>
        </p:txBody>
      </p:sp>
      <p:cxnSp>
        <p:nvCxnSpPr>
          <p:cNvPr id="27" name="Straight Connector 26"/>
          <p:cNvCxnSpPr/>
          <p:nvPr/>
        </p:nvCxnSpPr>
        <p:spPr bwMode="auto">
          <a:xfrm>
            <a:off x="376838" y="3497765"/>
            <a:ext cx="3634545" cy="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2810332"/>
              </p:ext>
            </p:extLst>
          </p:nvPr>
        </p:nvGraphicFramePr>
        <p:xfrm>
          <a:off x="1807956" y="1649505"/>
          <a:ext cx="4594960" cy="1457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97480"/>
                <a:gridCol w="2297480"/>
              </a:tblGrid>
              <a:tr h="741440">
                <a:tc>
                  <a:txBody>
                    <a:bodyPr/>
                    <a:lstStyle/>
                    <a:p>
                      <a:pPr marL="228600" marR="0" indent="-22860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OGS C/F Leverage</a:t>
                      </a:r>
                    </a:p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200" b="1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>
                        <a:buFont typeface="+mj-lt"/>
                        <a:buNone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2. Rx IT Alignment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 smtClean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  <a:tr h="716337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kern="1200" baseline="0" dirty="0" smtClean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3. Portfolio Management</a:t>
                      </a:r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b="1" dirty="0" smtClean="0">
                          <a:solidFill>
                            <a:schemeClr val="accent1"/>
                          </a:solidFill>
                          <a:cs typeface="Arial" pitchFamily="34" charset="0"/>
                        </a:rPr>
                        <a:t>4. Investments</a:t>
                      </a:r>
                      <a:endParaRPr lang="en-US" sz="1050" b="1" dirty="0" smtClean="0"/>
                    </a:p>
                    <a:p>
                      <a:pPr marL="228600" indent="-228600" algn="ctr">
                        <a:buFont typeface="+mj-lt"/>
                        <a:buAutoNum type="arabicPeriod"/>
                      </a:pPr>
                      <a:endParaRPr lang="en-US" sz="1200" b="1" kern="1200" baseline="0" dirty="0">
                        <a:solidFill>
                          <a:schemeClr val="accent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0" name="Straight Connector 19"/>
          <p:cNvCxnSpPr/>
          <p:nvPr/>
        </p:nvCxnSpPr>
        <p:spPr bwMode="auto">
          <a:xfrm>
            <a:off x="1483301" y="1595858"/>
            <a:ext cx="5024" cy="1648221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" name="Chevron 4"/>
          <p:cNvSpPr/>
          <p:nvPr/>
        </p:nvSpPr>
        <p:spPr bwMode="auto">
          <a:xfrm>
            <a:off x="6857346" y="1571410"/>
            <a:ext cx="279330" cy="1728316"/>
          </a:xfrm>
          <a:prstGeom prst="chevron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234814" y="1500466"/>
            <a:ext cx="1798652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63666A"/>
                </a:solidFill>
              </a:rPr>
              <a:t>Broad-based </a:t>
            </a:r>
            <a:r>
              <a:rPr lang="en-US" sz="1000" b="1" dirty="0" smtClean="0">
                <a:solidFill>
                  <a:srgbClr val="63666A"/>
                </a:solidFill>
              </a:rPr>
              <a:t>Innovation delivering business outcomes	</a:t>
            </a:r>
            <a:endParaRPr lang="en-US" sz="1000" b="1" dirty="0">
              <a:solidFill>
                <a:srgbClr val="63666A"/>
              </a:solidFill>
            </a:endParaRPr>
          </a:p>
          <a:p>
            <a:endParaRPr lang="en-US" sz="1000" b="1" dirty="0">
              <a:solidFill>
                <a:srgbClr val="63666A"/>
              </a:solidFill>
            </a:endParaRPr>
          </a:p>
          <a:p>
            <a:r>
              <a:rPr lang="en-US" sz="1000" b="1" dirty="0" smtClean="0">
                <a:solidFill>
                  <a:srgbClr val="63666A"/>
                </a:solidFill>
              </a:rPr>
              <a:t>4+ Ideas from OGS included in product roadmap(s)</a:t>
            </a:r>
            <a:endParaRPr lang="en-US" sz="1000" b="1" dirty="0">
              <a:solidFill>
                <a:srgbClr val="63666A"/>
              </a:solidFill>
            </a:endParaRPr>
          </a:p>
          <a:p>
            <a:endParaRPr lang="en-US" sz="1600" b="1" dirty="0">
              <a:solidFill>
                <a:srgbClr val="63666A"/>
              </a:solidFill>
            </a:endParaRPr>
          </a:p>
          <a:p>
            <a:r>
              <a:rPr lang="en-US" sz="1000" b="1" dirty="0">
                <a:solidFill>
                  <a:srgbClr val="63666A"/>
                </a:solidFill>
              </a:rPr>
              <a:t>Tight alignment with segment innovation efforts</a:t>
            </a:r>
          </a:p>
        </p:txBody>
      </p:sp>
      <p:cxnSp>
        <p:nvCxnSpPr>
          <p:cNvPr id="18" name="Straight Connector 17"/>
          <p:cNvCxnSpPr/>
          <p:nvPr/>
        </p:nvCxnSpPr>
        <p:spPr bwMode="auto">
          <a:xfrm>
            <a:off x="6639327" y="1571409"/>
            <a:ext cx="5024" cy="1648221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8" name="TextBox 37"/>
          <p:cNvSpPr txBox="1"/>
          <p:nvPr/>
        </p:nvSpPr>
        <p:spPr>
          <a:xfrm>
            <a:off x="1734672" y="3519851"/>
            <a:ext cx="1492494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Workshop with OGS c/f teams to get alignment on MBO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Finalize/Agree key business outcomes to address</a:t>
            </a:r>
          </a:p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Create 30-60-90 plans to address opportunities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1820040" y="3369917"/>
            <a:ext cx="1186013" cy="126497"/>
            <a:chOff x="1848912" y="3130776"/>
            <a:chExt cx="1186013" cy="126497"/>
          </a:xfrm>
        </p:grpSpPr>
        <p:cxnSp>
          <p:nvCxnSpPr>
            <p:cNvPr id="29" name="Straight Arrow Connector 28"/>
            <p:cNvCxnSpPr>
              <a:stCxn id="48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8" name="Oval 47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79632" y="3771325"/>
            <a:ext cx="111437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8770"/>
                </a:solidFill>
              </a:rPr>
              <a:t>Following this approach</a:t>
            </a:r>
            <a:endParaRPr lang="en-US" sz="1050" b="1" dirty="0">
              <a:solidFill>
                <a:srgbClr val="00877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3059860" y="3522637"/>
            <a:ext cx="148135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Develop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</a:rPr>
              <a:t>PoCs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 for identified opportunities</a:t>
            </a:r>
          </a:p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Socialize with business partners</a:t>
            </a:r>
            <a:endParaRPr lang="en-US" sz="9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4551472" y="3529995"/>
            <a:ext cx="152735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Develop pilots for validation</a:t>
            </a:r>
          </a:p>
          <a:p>
            <a:pPr marL="228600" indent="-228600">
              <a:buAutoNum type="arabicPeriod"/>
            </a:pPr>
            <a:endParaRPr lang="en-US" sz="900" dirty="0" smtClean="0">
              <a:solidFill>
                <a:schemeClr val="tx2">
                  <a:lumMod val="75000"/>
                </a:schemeClr>
              </a:solidFill>
            </a:endParaRPr>
          </a:p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Observe pilot performance to finalize operational deployment</a:t>
            </a:r>
          </a:p>
          <a:p>
            <a:pPr marL="228600" indent="-228600">
              <a:buAutoNum type="arabicPeriod"/>
            </a:pPr>
            <a:endParaRPr lang="en-US" sz="900" dirty="0" smtClean="0">
              <a:solidFill>
                <a:schemeClr val="bg2"/>
              </a:solidFill>
            </a:endParaRPr>
          </a:p>
          <a:p>
            <a:pPr marL="228600" indent="-228600">
              <a:buAutoNum type="arabicPeriod"/>
            </a:pPr>
            <a:endParaRPr lang="en-US" sz="900" dirty="0" smtClean="0">
              <a:solidFill>
                <a:schemeClr val="bg2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979762" y="3493543"/>
            <a:ext cx="167687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</a:rPr>
              <a:t>Work with business/IT partners to create full-scale capital plans for identified ideas</a:t>
            </a:r>
          </a:p>
          <a:p>
            <a:pPr marL="228600" indent="-228600">
              <a:buAutoNum type="arabicPeriod"/>
            </a:pPr>
            <a:endParaRPr lang="en-US" sz="900" dirty="0">
              <a:solidFill>
                <a:srgbClr val="739600"/>
              </a:solidFill>
            </a:endParaRPr>
          </a:p>
        </p:txBody>
      </p:sp>
      <p:grpSp>
        <p:nvGrpSpPr>
          <p:cNvPr id="64" name="Group 63"/>
          <p:cNvGrpSpPr/>
          <p:nvPr/>
        </p:nvGrpSpPr>
        <p:grpSpPr>
          <a:xfrm>
            <a:off x="3187380" y="3385067"/>
            <a:ext cx="1186013" cy="126497"/>
            <a:chOff x="1848912" y="3130776"/>
            <a:chExt cx="1186013" cy="126497"/>
          </a:xfrm>
        </p:grpSpPr>
        <p:cxnSp>
          <p:nvCxnSpPr>
            <p:cNvPr id="65" name="Straight Arrow Connector 64"/>
            <p:cNvCxnSpPr>
              <a:stCxn id="66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6" name="Oval 65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4631650" y="3386296"/>
            <a:ext cx="1186013" cy="126497"/>
            <a:chOff x="1848912" y="3130776"/>
            <a:chExt cx="1186013" cy="126497"/>
          </a:xfrm>
        </p:grpSpPr>
        <p:cxnSp>
          <p:nvCxnSpPr>
            <p:cNvPr id="68" name="Straight Arrow Connector 67"/>
            <p:cNvCxnSpPr>
              <a:stCxn id="69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9" name="Oval 68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6088664" y="3386296"/>
            <a:ext cx="1186013" cy="126497"/>
            <a:chOff x="1848912" y="3130776"/>
            <a:chExt cx="1186013" cy="126497"/>
          </a:xfrm>
        </p:grpSpPr>
        <p:cxnSp>
          <p:nvCxnSpPr>
            <p:cNvPr id="71" name="Straight Arrow Connector 70"/>
            <p:cNvCxnSpPr>
              <a:stCxn id="72" idx="2"/>
            </p:cNvCxnSpPr>
            <p:nvPr/>
          </p:nvCxnSpPr>
          <p:spPr bwMode="auto">
            <a:xfrm flipV="1">
              <a:off x="1924756" y="3194024"/>
              <a:ext cx="1110169" cy="1"/>
            </a:xfrm>
            <a:prstGeom prst="straightConnector1">
              <a:avLst/>
            </a:prstGeom>
            <a:gradFill rotWithShape="1">
              <a:gsLst>
                <a:gs pos="0">
                  <a:schemeClr val="accent1">
                    <a:gamma/>
                    <a:tint val="80000"/>
                    <a:invGamma/>
                  </a:schemeClr>
                </a:gs>
                <a:gs pos="100000">
                  <a:schemeClr val="accent1"/>
                </a:gs>
              </a:gsLst>
              <a:lin ang="5400000" scaled="1"/>
            </a:gra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2" name="Oval 71"/>
            <p:cNvSpPr/>
            <p:nvPr/>
          </p:nvSpPr>
          <p:spPr bwMode="auto">
            <a:xfrm flipH="1">
              <a:off x="1848912" y="3130776"/>
              <a:ext cx="75844" cy="126497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9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  <a:ea typeface="Arial Unicode MS" charset="0"/>
                <a:cs typeface="Arial Unicode MS" charset="0"/>
              </a:endParaRP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1723095" y="3090645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Q1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3031015" y="3082277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Q2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17964" y="3081754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Q3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6126586" y="3077860"/>
            <a:ext cx="552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Q4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823905" y="1896180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Create synergies amongst existing OGS teams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MBO/Goal alignment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130138" y="1889034"/>
            <a:ext cx="22544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Closer alignment with </a:t>
            </a:r>
            <a:r>
              <a:rPr lang="en-US" sz="800" dirty="0" err="1" smtClean="0">
                <a:solidFill>
                  <a:schemeClr val="bg2"/>
                </a:solidFill>
              </a:rPr>
              <a:t>DigIT</a:t>
            </a:r>
            <a:r>
              <a:rPr lang="en-US" sz="800" dirty="0" smtClean="0">
                <a:solidFill>
                  <a:schemeClr val="bg2"/>
                </a:solidFill>
              </a:rPr>
              <a:t> and Innovation Council efforts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39832" y="2590242"/>
            <a:ext cx="24070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Leverage Innovation management framework to drive pipeline management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Strengthen business case appraisal process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0875" y="2631101"/>
            <a:ext cx="22968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 dirty="0" smtClean="0">
                <a:solidFill>
                  <a:schemeClr val="bg2"/>
                </a:solidFill>
              </a:rPr>
              <a:t>Investments in Infrastructure &amp; Resources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bg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79632" y="798042"/>
            <a:ext cx="104636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8770"/>
                </a:solidFill>
              </a:rPr>
              <a:t>Impact these business outcomes</a:t>
            </a:r>
            <a:endParaRPr lang="en-US" sz="1050" b="1" dirty="0">
              <a:solidFill>
                <a:srgbClr val="008770"/>
              </a:solidFill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1483301" y="807769"/>
            <a:ext cx="1178991" cy="55467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rPr>
              <a:t>Improve Mail Conversion Ratio</a:t>
            </a:r>
          </a:p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56419" y="807769"/>
            <a:ext cx="1178991" cy="55467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rPr>
              <a:t>Reduce Cost per Contact </a:t>
            </a: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4046413" y="807769"/>
            <a:ext cx="1178991" cy="55467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800" b="1" dirty="0" smtClean="0">
              <a:solidFill>
                <a:schemeClr val="bg1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rPr>
              <a:t>Client </a:t>
            </a:r>
            <a:r>
              <a:rPr lang="en-US" sz="800" b="1" dirty="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rPr>
              <a:t>Implementation Expense Reduction</a:t>
            </a:r>
          </a:p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52" name="Rectangle 51"/>
          <p:cNvSpPr/>
          <p:nvPr/>
        </p:nvSpPr>
        <p:spPr bwMode="auto">
          <a:xfrm>
            <a:off x="5340313" y="807769"/>
            <a:ext cx="1178991" cy="55467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800" b="1" dirty="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rPr>
              <a:t>Medication Adherence Improvement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6619916" y="807769"/>
            <a:ext cx="1178991" cy="55467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sz="800" b="1" dirty="0" smtClean="0">
              <a:solidFill>
                <a:schemeClr val="bg1"/>
              </a:solidFill>
              <a:latin typeface="Arial" charset="0"/>
              <a:ea typeface="Arial Unicode MS" charset="0"/>
              <a:cs typeface="Arial Unicode MS" charset="0"/>
            </a:endParaRPr>
          </a:p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 smtClean="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rPr>
              <a:t>EMR </a:t>
            </a:r>
            <a:r>
              <a:rPr lang="en-US" sz="800" b="1" dirty="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rPr>
              <a:t>Integration TAT Reduction</a:t>
            </a:r>
          </a:p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7893034" y="807769"/>
            <a:ext cx="1178991" cy="554677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algn="ctr" defTabSz="91440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800" b="1" dirty="0">
                <a:solidFill>
                  <a:schemeClr val="bg1"/>
                </a:solidFill>
                <a:latin typeface="Arial" charset="0"/>
                <a:ea typeface="Arial Unicode MS" charset="0"/>
                <a:cs typeface="Arial Unicode MS" charset="0"/>
              </a:rPr>
              <a:t>Cost per Rx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1194010" y="997527"/>
            <a:ext cx="219154" cy="196483"/>
          </a:xfrm>
          <a:prstGeom prst="rightArrow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9632" y="2229670"/>
            <a:ext cx="115594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 smtClean="0">
                <a:solidFill>
                  <a:srgbClr val="008770"/>
                </a:solidFill>
              </a:rPr>
              <a:t>By leveraging these levers </a:t>
            </a:r>
            <a:endParaRPr lang="en-US" sz="1050" b="1" dirty="0">
              <a:solidFill>
                <a:srgbClr val="008770"/>
              </a:solidFill>
            </a:endParaRPr>
          </a:p>
        </p:txBody>
      </p:sp>
      <p:sp>
        <p:nvSpPr>
          <p:cNvPr id="74" name="Right Arrow 73"/>
          <p:cNvSpPr/>
          <p:nvPr/>
        </p:nvSpPr>
        <p:spPr bwMode="auto">
          <a:xfrm>
            <a:off x="1194010" y="2321728"/>
            <a:ext cx="219154" cy="196483"/>
          </a:xfrm>
          <a:prstGeom prst="rightArrow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  <p:sp>
        <p:nvSpPr>
          <p:cNvPr id="75" name="Right Arrow 74"/>
          <p:cNvSpPr/>
          <p:nvPr/>
        </p:nvSpPr>
        <p:spPr bwMode="auto">
          <a:xfrm>
            <a:off x="1194010" y="3880832"/>
            <a:ext cx="219154" cy="196483"/>
          </a:xfrm>
          <a:prstGeom prst="rightArrow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Arial Unicode MS" charset="0"/>
              <a:cs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30669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613" y="335356"/>
            <a:ext cx="8226425" cy="458391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 smtClean="0">
                <a:solidFill>
                  <a:srgbClr val="002060"/>
                </a:solidFill>
              </a:rPr>
              <a:t/>
            </a:r>
            <a:br>
              <a:rPr lang="en-US" dirty="0" smtClean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/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/>
              <a:t>Building Scale through </a:t>
            </a:r>
            <a:r>
              <a:rPr lang="en-US" dirty="0" smtClean="0"/>
              <a:t>Rx </a:t>
            </a:r>
            <a:r>
              <a:rPr lang="en-US" dirty="0"/>
              <a:t>University </a:t>
            </a:r>
            <a:r>
              <a:rPr lang="en-US" dirty="0" smtClean="0"/>
              <a:t>| Standard </a:t>
            </a:r>
            <a:r>
              <a:rPr lang="en-US" dirty="0"/>
              <a:t>G</a:t>
            </a:r>
            <a:r>
              <a:rPr lang="en-US" dirty="0" smtClean="0"/>
              <a:t>lobal </a:t>
            </a:r>
            <a:r>
              <a:rPr lang="en-US" dirty="0"/>
              <a:t>platform  </a:t>
            </a:r>
            <a:br>
              <a:rPr lang="en-US" dirty="0"/>
            </a:br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746860" y="1528132"/>
            <a:ext cx="4007034" cy="685800"/>
            <a:chOff x="1981200" y="1066800"/>
            <a:chExt cx="5181600" cy="685800"/>
          </a:xfrm>
        </p:grpSpPr>
        <p:sp>
          <p:nvSpPr>
            <p:cNvPr id="6" name="Oval 5"/>
            <p:cNvSpPr/>
            <p:nvPr/>
          </p:nvSpPr>
          <p:spPr>
            <a:xfrm>
              <a:off x="3048000" y="1219200"/>
              <a:ext cx="2971800" cy="5334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419100" dist="88900" dir="5400000" sx="111000" sy="111000" algn="t" rotWithShape="0">
                <a:prstClr val="black">
                  <a:alpha val="1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1981200" y="1066800"/>
              <a:ext cx="5181600" cy="6858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4" name="Rectangle 13"/>
          <p:cNvSpPr/>
          <p:nvPr/>
        </p:nvSpPr>
        <p:spPr>
          <a:xfrm>
            <a:off x="276986" y="2313582"/>
            <a:ext cx="4039655" cy="820857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anose="020B060402020202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724195" y="2313582"/>
            <a:ext cx="4039655" cy="820858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anose="020B060402020202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718645" y="1357710"/>
            <a:ext cx="4039655" cy="801601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anose="020B0604020202020204" pitchFamily="34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3465" y="1357710"/>
            <a:ext cx="4039655" cy="896123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 w="12700"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US" sz="1200" dirty="0">
              <a:solidFill>
                <a:srgbClr val="4D4F53"/>
              </a:solidFill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269269" y="825431"/>
            <a:ext cx="2783569" cy="2745524"/>
            <a:chOff x="580018" y="1971423"/>
            <a:chExt cx="4061121" cy="4061121"/>
          </a:xfrm>
        </p:grpSpPr>
        <p:sp>
          <p:nvSpPr>
            <p:cNvPr id="23" name="Pie 22"/>
            <p:cNvSpPr/>
            <p:nvPr/>
          </p:nvSpPr>
          <p:spPr>
            <a:xfrm rot="13667217">
              <a:off x="776957" y="2464260"/>
              <a:ext cx="3416310" cy="3416310"/>
            </a:xfrm>
            <a:prstGeom prst="pie">
              <a:avLst>
                <a:gd name="adj1" fmla="val 9205983"/>
                <a:gd name="adj2" fmla="val 1222830"/>
              </a:avLst>
            </a:prstGeom>
            <a:solidFill>
              <a:schemeClr val="bg1">
                <a:lumMod val="75000"/>
              </a:schemeClr>
            </a:solidFill>
            <a:ln w="3175">
              <a:solidFill>
                <a:schemeClr val="bg1">
                  <a:lumMod val="8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24" name="Group 59"/>
            <p:cNvGrpSpPr/>
            <p:nvPr/>
          </p:nvGrpSpPr>
          <p:grpSpPr>
            <a:xfrm>
              <a:off x="580018" y="1971423"/>
              <a:ext cx="4061121" cy="4061121"/>
              <a:chOff x="580018" y="1971423"/>
              <a:chExt cx="4061121" cy="4061121"/>
            </a:xfrm>
          </p:grpSpPr>
          <p:sp>
            <p:nvSpPr>
              <p:cNvPr id="25" name="Pie 24"/>
              <p:cNvSpPr/>
              <p:nvPr/>
            </p:nvSpPr>
            <p:spPr>
              <a:xfrm rot="2825269">
                <a:off x="1313634" y="2897887"/>
                <a:ext cx="2523292" cy="2523293"/>
              </a:xfrm>
              <a:prstGeom prst="pie">
                <a:avLst>
                  <a:gd name="adj1" fmla="val 0"/>
                  <a:gd name="adj2" fmla="val 20419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114300" dist="889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3666A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Pie 25"/>
              <p:cNvSpPr/>
              <p:nvPr/>
            </p:nvSpPr>
            <p:spPr>
              <a:xfrm rot="13667217">
                <a:off x="963450" y="2650751"/>
                <a:ext cx="3043326" cy="3043326"/>
              </a:xfrm>
              <a:prstGeom prst="pie">
                <a:avLst>
                  <a:gd name="adj1" fmla="val 9244669"/>
                  <a:gd name="adj2" fmla="val 111671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406400">
                  <a:schemeClr val="bg1">
                    <a:lumMod val="75000"/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7" name="Pie 26"/>
              <p:cNvSpPr/>
              <p:nvPr/>
            </p:nvSpPr>
            <p:spPr>
              <a:xfrm rot="14597631">
                <a:off x="1138600" y="2424922"/>
                <a:ext cx="2523293" cy="2523292"/>
              </a:xfrm>
              <a:prstGeom prst="pie">
                <a:avLst>
                  <a:gd name="adj1" fmla="val 0"/>
                  <a:gd name="adj2" fmla="val 20419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1143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3666A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8" name="Pie 27"/>
              <p:cNvSpPr/>
              <p:nvPr/>
            </p:nvSpPr>
            <p:spPr>
              <a:xfrm rot="1814868">
                <a:off x="1031768" y="2340585"/>
                <a:ext cx="3043327" cy="3043326"/>
              </a:xfrm>
              <a:prstGeom prst="pie">
                <a:avLst>
                  <a:gd name="adj1" fmla="val 12688556"/>
                  <a:gd name="adj2" fmla="val 16474774"/>
                </a:avLst>
              </a:prstGeom>
              <a:solidFill>
                <a:schemeClr val="accent2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" name="Pie 28"/>
              <p:cNvSpPr/>
              <p:nvPr/>
            </p:nvSpPr>
            <p:spPr>
              <a:xfrm rot="1814868">
                <a:off x="1023404" y="2532220"/>
                <a:ext cx="3043327" cy="3043326"/>
              </a:xfrm>
              <a:prstGeom prst="pie">
                <a:avLst>
                  <a:gd name="adj1" fmla="val 12964086"/>
                  <a:gd name="adj2" fmla="val 16200000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406400">
                  <a:schemeClr val="bg1">
                    <a:lumMod val="75000"/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0" name="TextBox 54"/>
              <p:cNvSpPr txBox="1">
                <a:spLocks noChangeArrowheads="1"/>
              </p:cNvSpPr>
              <p:nvPr/>
            </p:nvSpPr>
            <p:spPr bwMode="auto">
              <a:xfrm rot="5400000">
                <a:off x="1935437" y="3146661"/>
                <a:ext cx="1365990" cy="34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 smtClean="0">
                    <a:solidFill>
                      <a:srgbClr val="D19000"/>
                    </a:solidFill>
                    <a:cs typeface="Arial" panose="020B0604020202020204" pitchFamily="34" charset="0"/>
                  </a:rPr>
                  <a:t>Week 1 </a:t>
                </a:r>
                <a:endParaRPr lang="en-US" sz="1200" dirty="0">
                  <a:solidFill>
                    <a:srgbClr val="D19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1" name="Pie 30"/>
              <p:cNvSpPr/>
              <p:nvPr/>
            </p:nvSpPr>
            <p:spPr>
              <a:xfrm rot="17678582">
                <a:off x="1605464" y="2451180"/>
                <a:ext cx="2523292" cy="2523293"/>
              </a:xfrm>
              <a:prstGeom prst="pie">
                <a:avLst>
                  <a:gd name="adj1" fmla="val 0"/>
                  <a:gd name="adj2" fmla="val 20419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177800" dist="63500" dir="13500000" algn="br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3666A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2" name="Pie 31"/>
              <p:cNvSpPr/>
              <p:nvPr/>
            </p:nvSpPr>
            <p:spPr>
              <a:xfrm rot="14483389">
                <a:off x="1228274" y="2419970"/>
                <a:ext cx="2523293" cy="2523292"/>
              </a:xfrm>
              <a:prstGeom prst="pie">
                <a:avLst>
                  <a:gd name="adj1" fmla="val 0"/>
                  <a:gd name="adj2" fmla="val 204197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  <a:effectLst>
                <a:outerShdw blurRad="177800" dist="88900" algn="l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63666A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3" name="TextBox 55"/>
              <p:cNvSpPr txBox="1">
                <a:spLocks noChangeArrowheads="1"/>
              </p:cNvSpPr>
              <p:nvPr/>
            </p:nvSpPr>
            <p:spPr bwMode="auto">
              <a:xfrm rot="19459262">
                <a:off x="3049940" y="3145304"/>
                <a:ext cx="1365990" cy="3429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200" dirty="0" smtClean="0">
                    <a:solidFill>
                      <a:srgbClr val="D19000"/>
                    </a:solidFill>
                    <a:cs typeface="Arial" panose="020B0604020202020204" pitchFamily="34" charset="0"/>
                  </a:rPr>
                  <a:t>Weeks 2-5</a:t>
                </a:r>
                <a:endParaRPr lang="en-US" sz="1200" dirty="0">
                  <a:solidFill>
                    <a:srgbClr val="D19000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4" name="Freeform 33"/>
              <p:cNvSpPr/>
              <p:nvPr/>
            </p:nvSpPr>
            <p:spPr>
              <a:xfrm rot="1846677">
                <a:off x="2533649" y="4200525"/>
                <a:ext cx="1914525" cy="266700"/>
              </a:xfrm>
              <a:custGeom>
                <a:avLst/>
                <a:gdLst>
                  <a:gd name="connsiteX0" fmla="*/ 0 w 1800225"/>
                  <a:gd name="connsiteY0" fmla="*/ 266700 h 266700"/>
                  <a:gd name="connsiteX1" fmla="*/ 1800225 w 1800225"/>
                  <a:gd name="connsiteY1" fmla="*/ 228600 h 266700"/>
                  <a:gd name="connsiteX2" fmla="*/ 1781175 w 1800225"/>
                  <a:gd name="connsiteY2" fmla="*/ 0 h 266700"/>
                  <a:gd name="connsiteX3" fmla="*/ 0 w 1800225"/>
                  <a:gd name="connsiteY3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00225" h="266700">
                    <a:moveTo>
                      <a:pt x="0" y="266700"/>
                    </a:moveTo>
                    <a:lnTo>
                      <a:pt x="1800225" y="228600"/>
                    </a:lnTo>
                    <a:lnTo>
                      <a:pt x="1781175" y="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ffectLst>
                <a:outerShdw blurRad="127000" dist="762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5" name="Pie 34"/>
              <p:cNvSpPr/>
              <p:nvPr/>
            </p:nvSpPr>
            <p:spPr>
              <a:xfrm rot="9989968">
                <a:off x="893255" y="2367153"/>
                <a:ext cx="3628462" cy="3593798"/>
              </a:xfrm>
              <a:prstGeom prst="pie">
                <a:avLst>
                  <a:gd name="adj1" fmla="val 11213141"/>
                  <a:gd name="adj2" fmla="val 17665134"/>
                </a:avLst>
              </a:prstGeom>
              <a:solidFill>
                <a:srgbClr val="63666A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6" name="Pie 35"/>
              <p:cNvSpPr/>
              <p:nvPr/>
            </p:nvSpPr>
            <p:spPr>
              <a:xfrm rot="9854090">
                <a:off x="825630" y="2270804"/>
                <a:ext cx="3491980" cy="3458620"/>
              </a:xfrm>
              <a:prstGeom prst="pie">
                <a:avLst>
                  <a:gd name="adj1" fmla="val 11283352"/>
                  <a:gd name="adj2" fmla="val 16986484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406400">
                  <a:schemeClr val="bg1">
                    <a:lumMod val="75000"/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7" name="Pie 36"/>
              <p:cNvSpPr/>
              <p:nvPr/>
            </p:nvSpPr>
            <p:spPr>
              <a:xfrm rot="194180">
                <a:off x="658175" y="2197560"/>
                <a:ext cx="3734039" cy="3734039"/>
              </a:xfrm>
              <a:prstGeom prst="pie">
                <a:avLst>
                  <a:gd name="adj1" fmla="val 10655165"/>
                  <a:gd name="adj2" fmla="val 16421220"/>
                </a:avLst>
              </a:prstGeom>
              <a:solidFill>
                <a:srgbClr val="8E9300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8" name="Pie 37"/>
              <p:cNvSpPr/>
              <p:nvPr/>
            </p:nvSpPr>
            <p:spPr>
              <a:xfrm rot="19574993">
                <a:off x="910222" y="2425587"/>
                <a:ext cx="3218130" cy="3347122"/>
              </a:xfrm>
              <a:prstGeom prst="pie">
                <a:avLst>
                  <a:gd name="adj1" fmla="val 13413177"/>
                  <a:gd name="adj2" fmla="val 18519707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406400">
                  <a:schemeClr val="bg1">
                    <a:lumMod val="75000"/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39" name="Pie 38"/>
              <p:cNvSpPr/>
              <p:nvPr/>
            </p:nvSpPr>
            <p:spPr>
              <a:xfrm rot="5877842">
                <a:off x="580018" y="1971423"/>
                <a:ext cx="4061121" cy="4061121"/>
              </a:xfrm>
              <a:prstGeom prst="pie">
                <a:avLst>
                  <a:gd name="adj1" fmla="val 9942455"/>
                  <a:gd name="adj2" fmla="val 15871027"/>
                </a:avLst>
              </a:prstGeom>
              <a:solidFill>
                <a:srgbClr val="96172E"/>
              </a:solidFill>
              <a:ln w="3175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0" name="Pie 39"/>
              <p:cNvSpPr/>
              <p:nvPr/>
            </p:nvSpPr>
            <p:spPr>
              <a:xfrm rot="5877842">
                <a:off x="622466" y="2163594"/>
                <a:ext cx="3832997" cy="3832997"/>
              </a:xfrm>
              <a:prstGeom prst="pie">
                <a:avLst>
                  <a:gd name="adj1" fmla="val 10364570"/>
                  <a:gd name="adj2" fmla="val 15454765"/>
                </a:avLst>
              </a:prstGeom>
              <a:solidFill>
                <a:schemeClr val="bg1"/>
              </a:solidFill>
              <a:ln w="3175">
                <a:solidFill>
                  <a:schemeClr val="bg1">
                    <a:lumMod val="85000"/>
                  </a:schemeClr>
                </a:solidFill>
              </a:ln>
              <a:effectLst>
                <a:innerShdw blurRad="406400">
                  <a:schemeClr val="bg1">
                    <a:lumMod val="75000"/>
                    <a:alpha val="57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FFFF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41" name="Group 48"/>
              <p:cNvGrpSpPr/>
              <p:nvPr/>
            </p:nvGrpSpPr>
            <p:grpSpPr>
              <a:xfrm>
                <a:off x="2266950" y="3733800"/>
                <a:ext cx="619125" cy="685800"/>
                <a:chOff x="2352675" y="3371850"/>
                <a:chExt cx="619125" cy="685800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2362200" y="3381375"/>
                  <a:ext cx="609600" cy="609600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rgbClr val="D19000">
                        <a:shade val="30000"/>
                        <a:satMod val="115000"/>
                      </a:srgbClr>
                    </a:gs>
                    <a:gs pos="50000">
                      <a:srgbClr val="D19000">
                        <a:shade val="67500"/>
                        <a:satMod val="115000"/>
                      </a:srgbClr>
                    </a:gs>
                    <a:gs pos="100000">
                      <a:srgbClr val="D19000">
                        <a:shade val="100000"/>
                        <a:satMod val="115000"/>
                      </a:srgbClr>
                    </a:gs>
                  </a:gsLst>
                  <a:lin ang="13500000" scaled="1"/>
                  <a:tileRect/>
                </a:gra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Moon 42"/>
                <p:cNvSpPr/>
                <p:nvPr/>
              </p:nvSpPr>
              <p:spPr>
                <a:xfrm>
                  <a:off x="2352675" y="3371850"/>
                  <a:ext cx="342900" cy="685800"/>
                </a:xfrm>
                <a:prstGeom prst="moon">
                  <a:avLst/>
                </a:prstGeom>
                <a:solidFill>
                  <a:schemeClr val="bg1">
                    <a:alpha val="2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FFFF"/>
                    </a:solidFill>
                    <a:cs typeface="Arial" panose="020B0604020202020204" pitchFamily="34" charset="0"/>
                  </a:endParaRPr>
                </a:p>
              </p:txBody>
            </p:sp>
          </p:grpSp>
        </p:grpSp>
      </p:grpSp>
      <p:sp>
        <p:nvSpPr>
          <p:cNvPr id="44" name="Rectangle 43"/>
          <p:cNvSpPr/>
          <p:nvPr/>
        </p:nvSpPr>
        <p:spPr>
          <a:xfrm>
            <a:off x="3558819" y="1438908"/>
            <a:ext cx="103582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New Role Development </a:t>
            </a:r>
            <a:endParaRPr lang="en-US" sz="900" b="1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4724148" y="1490220"/>
            <a:ext cx="888281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Experience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586794" y="2516368"/>
            <a:ext cx="163480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Adv. Technology </a:t>
            </a:r>
          </a:p>
          <a:p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&amp; Full-Stack </a:t>
            </a:r>
            <a:endParaRPr lang="en-US" sz="900" b="1" dirty="0">
              <a:solidFill>
                <a:schemeClr val="tx1">
                  <a:lumMod val="50000"/>
                </a:schemeClr>
              </a:solidFill>
              <a:cs typeface="Arial" panose="020B0604020202020204" pitchFamily="34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848831" y="2504537"/>
            <a:ext cx="17540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PBM </a:t>
            </a:r>
          </a:p>
          <a:p>
            <a:r>
              <a:rPr lang="en-US" sz="900" b="1" dirty="0" smtClean="0">
                <a:solidFill>
                  <a:schemeClr val="tx1">
                    <a:lumMod val="50000"/>
                  </a:schemeClr>
                </a:solidFill>
                <a:cs typeface="Arial" panose="020B0604020202020204" pitchFamily="34" charset="0"/>
              </a:rPr>
              <a:t>Domain</a:t>
            </a:r>
            <a:r>
              <a:rPr lang="en-US" sz="900" b="1" dirty="0" smtClean="0">
                <a:solidFill>
                  <a:srgbClr val="63666A"/>
                </a:solidFill>
                <a:cs typeface="Arial" panose="020B0604020202020204" pitchFamily="34" charset="0"/>
              </a:rPr>
              <a:t> </a:t>
            </a:r>
            <a:endParaRPr lang="en-US" sz="900" b="1" dirty="0">
              <a:solidFill>
                <a:srgbClr val="63666A"/>
              </a:solidFill>
              <a:cs typeface="Arial" panose="020B0604020202020204" pitchFamily="34" charset="0"/>
            </a:endParaRPr>
          </a:p>
        </p:txBody>
      </p:sp>
      <p:grpSp>
        <p:nvGrpSpPr>
          <p:cNvPr id="48" name="Group 47"/>
          <p:cNvGrpSpPr/>
          <p:nvPr/>
        </p:nvGrpSpPr>
        <p:grpSpPr>
          <a:xfrm>
            <a:off x="4259986" y="1789904"/>
            <a:ext cx="746876" cy="879317"/>
            <a:chOff x="4336999" y="3669316"/>
            <a:chExt cx="656717" cy="790696"/>
          </a:xfrm>
          <a:solidFill>
            <a:schemeClr val="bg1">
              <a:lumMod val="75000"/>
            </a:schemeClr>
          </a:solidFill>
        </p:grpSpPr>
        <p:sp>
          <p:nvSpPr>
            <p:cNvPr id="49" name="Circular Arrow 48"/>
            <p:cNvSpPr/>
            <p:nvPr/>
          </p:nvSpPr>
          <p:spPr>
            <a:xfrm>
              <a:off x="4336999" y="3669316"/>
              <a:ext cx="656717" cy="571058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0" name="Circular Arrow 49"/>
            <p:cNvSpPr/>
            <p:nvPr/>
          </p:nvSpPr>
          <p:spPr>
            <a:xfrm rot="10800000">
              <a:off x="4336999" y="3888954"/>
              <a:ext cx="656717" cy="571058"/>
            </a:xfrm>
            <a:prstGeom prst="circularArrow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5" name="Slide Number Placeholder 3"/>
          <p:cNvSpPr txBox="1">
            <a:spLocks/>
          </p:cNvSpPr>
          <p:nvPr/>
        </p:nvSpPr>
        <p:spPr bwMode="auto">
          <a:xfrm>
            <a:off x="283465" y="1286980"/>
            <a:ext cx="3057497" cy="579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00000"/>
              </a:lnSpc>
              <a:defRPr sz="800" b="0" kern="1200">
                <a:solidFill>
                  <a:schemeClr val="tx1"/>
                </a:solidFill>
                <a:latin typeface="+mn-lt"/>
                <a:ea typeface="Geneva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  <a:defRPr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228600" indent="-228600" algn="l">
              <a:buFont typeface="+mj-lt"/>
              <a:buAutoNum type="arabicPeriod"/>
              <a:defRPr/>
            </a:pPr>
            <a:r>
              <a:rPr lang="en-US" sz="1000" b="1" dirty="0" smtClean="0">
                <a:solidFill>
                  <a:srgbClr val="002060"/>
                </a:solidFill>
              </a:rPr>
              <a:t>New Role Development – </a:t>
            </a:r>
            <a:r>
              <a:rPr lang="en-US" b="1" dirty="0" smtClean="0">
                <a:solidFill>
                  <a:srgbClr val="002060"/>
                </a:solidFill>
              </a:rPr>
              <a:t>Architects, Mobile Developers, Data Scientists, Product Owners &amp; Scrum Masters – Aligned to global demand</a:t>
            </a:r>
          </a:p>
          <a:p>
            <a:pPr marL="228600" indent="-228600" algn="l">
              <a:buFont typeface="+mj-lt"/>
              <a:buAutoNum type="arabicPeriod"/>
              <a:defRPr/>
            </a:pPr>
            <a:endParaRPr lang="en-US" sz="1000" b="1" dirty="0" smtClean="0">
              <a:solidFill>
                <a:srgbClr val="002060"/>
              </a:solidFill>
            </a:endParaRPr>
          </a:p>
          <a:p>
            <a:pPr marL="228600" indent="-228600" algn="l">
              <a:buFont typeface="+mj-lt"/>
              <a:buAutoNum type="arabicPeriod"/>
              <a:defRPr/>
            </a:pPr>
            <a:r>
              <a:rPr lang="en-US" sz="1000" b="1" dirty="0" smtClean="0">
                <a:solidFill>
                  <a:srgbClr val="002060"/>
                </a:solidFill>
              </a:rPr>
              <a:t>QE Transformation  </a:t>
            </a:r>
            <a:r>
              <a:rPr lang="en-US" sz="1100" b="1" dirty="0" smtClean="0">
                <a:solidFill>
                  <a:srgbClr val="002060"/>
                </a:solidFill>
              </a:rPr>
              <a:t> </a:t>
            </a:r>
            <a:endParaRPr lang="en-US" sz="1100" b="1" dirty="0">
              <a:solidFill>
                <a:srgbClr val="002060"/>
              </a:solidFill>
            </a:endParaRPr>
          </a:p>
        </p:txBody>
      </p:sp>
      <p:sp>
        <p:nvSpPr>
          <p:cNvPr id="56" name="Slide Number Placeholder 3"/>
          <p:cNvSpPr txBox="1">
            <a:spLocks/>
          </p:cNvSpPr>
          <p:nvPr/>
        </p:nvSpPr>
        <p:spPr bwMode="auto">
          <a:xfrm>
            <a:off x="271327" y="2230464"/>
            <a:ext cx="3303329" cy="913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00000"/>
              </a:lnSpc>
              <a:defRPr sz="800" b="0" kern="1200">
                <a:solidFill>
                  <a:schemeClr val="tx1"/>
                </a:solidFill>
                <a:latin typeface="+mn-lt"/>
                <a:ea typeface="Geneva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  <a:defRPr/>
            </a:pPr>
            <a:endParaRPr lang="en-US" sz="1000" b="1" dirty="0" smtClean="0">
              <a:solidFill>
                <a:srgbClr val="63666A"/>
              </a:solidFill>
            </a:endParaRPr>
          </a:p>
          <a:p>
            <a:pPr marL="228600" indent="-228600" algn="l">
              <a:buFont typeface="+mj-lt"/>
              <a:buAutoNum type="arabicPeriod"/>
              <a:defRPr/>
            </a:pPr>
            <a:r>
              <a:rPr lang="en-US" sz="1000" b="1" dirty="0">
                <a:solidFill>
                  <a:srgbClr val="002060"/>
                </a:solidFill>
              </a:rPr>
              <a:t>Build Technology expertise </a:t>
            </a:r>
            <a:r>
              <a:rPr lang="en-US" b="1" dirty="0">
                <a:solidFill>
                  <a:srgbClr val="002060"/>
                </a:solidFill>
              </a:rPr>
              <a:t>– DevOps, ATDD, Machine Learning, </a:t>
            </a:r>
            <a:r>
              <a:rPr lang="en-US" b="1" dirty="0" smtClean="0">
                <a:solidFill>
                  <a:srgbClr val="002060"/>
                </a:solidFill>
              </a:rPr>
              <a:t>Ab-initio, </a:t>
            </a:r>
            <a:r>
              <a:rPr lang="en-US" b="1" dirty="0">
                <a:solidFill>
                  <a:srgbClr val="002060"/>
                </a:solidFill>
              </a:rPr>
              <a:t>KANA</a:t>
            </a:r>
          </a:p>
          <a:p>
            <a:pPr marL="228600" indent="-228600" algn="l">
              <a:buFont typeface="+mj-lt"/>
              <a:buAutoNum type="arabicPeriod"/>
              <a:defRPr/>
            </a:pPr>
            <a:endParaRPr lang="en-US" sz="1000" b="1" dirty="0" smtClean="0">
              <a:solidFill>
                <a:srgbClr val="63666A"/>
              </a:solidFill>
            </a:endParaRPr>
          </a:p>
          <a:p>
            <a:pPr marL="228600" indent="-228600" algn="l">
              <a:buFont typeface="+mj-lt"/>
              <a:buAutoNum type="arabicPeriod"/>
              <a:defRPr/>
            </a:pPr>
            <a:r>
              <a:rPr lang="en-US" sz="1000" b="1" dirty="0" smtClean="0">
                <a:solidFill>
                  <a:srgbClr val="002060"/>
                </a:solidFill>
              </a:rPr>
              <a:t>Full stack developers and Cross functional team members </a:t>
            </a:r>
            <a:r>
              <a:rPr lang="en-US" b="1" dirty="0" smtClean="0">
                <a:solidFill>
                  <a:srgbClr val="002060"/>
                </a:solidFill>
              </a:rPr>
              <a:t>– Developers and Testers as Engineers. </a:t>
            </a:r>
          </a:p>
          <a:p>
            <a:pPr marL="228600" indent="-228600" algn="l">
              <a:buFont typeface="+mj-lt"/>
              <a:buAutoNum type="arabicPeriod"/>
              <a:defRPr/>
            </a:pPr>
            <a:endParaRPr lang="en-US" sz="1100" b="1" dirty="0">
              <a:solidFill>
                <a:srgbClr val="63666A"/>
              </a:solidFill>
            </a:endParaRPr>
          </a:p>
        </p:txBody>
      </p:sp>
      <p:sp>
        <p:nvSpPr>
          <p:cNvPr id="57" name="Slide Number Placeholder 3"/>
          <p:cNvSpPr txBox="1">
            <a:spLocks/>
          </p:cNvSpPr>
          <p:nvPr/>
        </p:nvSpPr>
        <p:spPr bwMode="auto">
          <a:xfrm>
            <a:off x="6072323" y="2313582"/>
            <a:ext cx="2681572" cy="83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00000"/>
              </a:lnSpc>
              <a:defRPr sz="800" b="0" kern="1200">
                <a:solidFill>
                  <a:schemeClr val="tx1"/>
                </a:solidFill>
                <a:latin typeface="+mn-lt"/>
                <a:ea typeface="Geneva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  <a:defRPr/>
            </a:pPr>
            <a:r>
              <a:rPr lang="en-US" sz="1000" b="1" dirty="0">
                <a:solidFill>
                  <a:srgbClr val="002060"/>
                </a:solidFill>
              </a:rPr>
              <a:t>Domain Capability Uplift </a:t>
            </a:r>
            <a:r>
              <a:rPr lang="en-US" b="1" dirty="0">
                <a:solidFill>
                  <a:srgbClr val="002060"/>
                </a:solidFill>
              </a:rPr>
              <a:t>– Continued 10% movement from B to I </a:t>
            </a:r>
            <a:r>
              <a:rPr lang="en-US" b="1" dirty="0" smtClean="0">
                <a:solidFill>
                  <a:srgbClr val="002060"/>
                </a:solidFill>
              </a:rPr>
              <a:t>&amp; 10% from  </a:t>
            </a:r>
            <a:r>
              <a:rPr lang="en-US" b="1" dirty="0">
                <a:solidFill>
                  <a:srgbClr val="002060"/>
                </a:solidFill>
              </a:rPr>
              <a:t>I to </a:t>
            </a:r>
            <a:r>
              <a:rPr lang="en-US" b="1" dirty="0" smtClean="0">
                <a:solidFill>
                  <a:srgbClr val="002060"/>
                </a:solidFill>
              </a:rPr>
              <a:t>A as MBO</a:t>
            </a:r>
            <a:endParaRPr lang="en-US" b="1" dirty="0">
              <a:solidFill>
                <a:srgbClr val="002060"/>
              </a:solidFill>
            </a:endParaRPr>
          </a:p>
          <a:p>
            <a:pPr marL="228600" indent="-228600" algn="l">
              <a:buFont typeface="+mj-lt"/>
              <a:buAutoNum type="arabicPeriod"/>
              <a:defRPr/>
            </a:pPr>
            <a:endParaRPr lang="en-US" b="1" dirty="0">
              <a:solidFill>
                <a:srgbClr val="002060"/>
              </a:solidFill>
            </a:endParaRPr>
          </a:p>
          <a:p>
            <a:pPr marL="228600" indent="-228600" algn="l">
              <a:buFont typeface="+mj-lt"/>
              <a:buAutoNum type="arabicPeriod"/>
              <a:defRPr/>
            </a:pPr>
            <a:r>
              <a:rPr lang="en-US" sz="1000" b="1" dirty="0" smtClean="0">
                <a:solidFill>
                  <a:srgbClr val="002060"/>
                </a:solidFill>
              </a:rPr>
              <a:t>Domain Certification</a:t>
            </a:r>
            <a:r>
              <a:rPr lang="en-US" b="1" dirty="0" smtClean="0">
                <a:solidFill>
                  <a:srgbClr val="002060"/>
                </a:solidFill>
              </a:rPr>
              <a:t> Internal </a:t>
            </a:r>
            <a:r>
              <a:rPr lang="en-US" b="1" dirty="0">
                <a:solidFill>
                  <a:srgbClr val="002060"/>
                </a:solidFill>
              </a:rPr>
              <a:t>Assessment &amp; Industry accreditation</a:t>
            </a:r>
          </a:p>
          <a:p>
            <a:pPr marL="228600" indent="-228600" algn="l">
              <a:buFont typeface="+mj-lt"/>
              <a:buAutoNum type="arabicPeriod"/>
              <a:defRPr/>
            </a:pPr>
            <a:endParaRPr lang="en-US" sz="1100" b="1" dirty="0">
              <a:solidFill>
                <a:srgbClr val="63666A"/>
              </a:solidFill>
            </a:endParaRPr>
          </a:p>
        </p:txBody>
      </p:sp>
      <p:sp>
        <p:nvSpPr>
          <p:cNvPr id="58" name="Slide Number Placeholder 3"/>
          <p:cNvSpPr txBox="1">
            <a:spLocks/>
          </p:cNvSpPr>
          <p:nvPr/>
        </p:nvSpPr>
        <p:spPr bwMode="auto">
          <a:xfrm>
            <a:off x="5958430" y="1370619"/>
            <a:ext cx="2681572" cy="8304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0" latinLnBrk="0" hangingPunct="0">
              <a:lnSpc>
                <a:spcPct val="100000"/>
              </a:lnSpc>
              <a:defRPr sz="800" b="0" kern="1200">
                <a:solidFill>
                  <a:schemeClr val="tx1"/>
                </a:solidFill>
                <a:latin typeface="+mn-lt"/>
                <a:ea typeface="Geneva" charset="-128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indent="-228600" algn="l">
              <a:buFont typeface="+mj-lt"/>
              <a:buAutoNum type="arabicPeriod"/>
              <a:defRPr/>
            </a:pPr>
            <a:r>
              <a:rPr lang="en-US" sz="1000" b="1" dirty="0">
                <a:solidFill>
                  <a:srgbClr val="002060"/>
                </a:solidFill>
              </a:rPr>
              <a:t>Leverage</a:t>
            </a:r>
            <a:r>
              <a:rPr lang="en-US" sz="1000" b="1" dirty="0" smtClean="0">
                <a:solidFill>
                  <a:srgbClr val="002060"/>
                </a:solidFill>
              </a:rPr>
              <a:t> </a:t>
            </a:r>
            <a:r>
              <a:rPr lang="en-US" sz="1000" b="1" dirty="0">
                <a:solidFill>
                  <a:srgbClr val="002060"/>
                </a:solidFill>
              </a:rPr>
              <a:t>Hybrid COEs experience </a:t>
            </a:r>
            <a:endParaRPr lang="en-US" b="1" dirty="0">
              <a:solidFill>
                <a:srgbClr val="002060"/>
              </a:solidFill>
            </a:endParaRPr>
          </a:p>
          <a:p>
            <a:pPr marL="228600" indent="-228600" algn="l">
              <a:buFont typeface="+mj-lt"/>
              <a:buAutoNum type="arabicPeriod"/>
              <a:defRPr/>
            </a:pPr>
            <a:endParaRPr lang="en-US" b="1" dirty="0">
              <a:solidFill>
                <a:srgbClr val="002060"/>
              </a:solidFill>
            </a:endParaRPr>
          </a:p>
          <a:p>
            <a:pPr marL="228600" indent="-228600" algn="l">
              <a:buFont typeface="+mj-lt"/>
              <a:buAutoNum type="arabicPeriod"/>
              <a:defRPr/>
            </a:pPr>
            <a:r>
              <a:rPr lang="en-US" sz="1000" b="1" dirty="0">
                <a:solidFill>
                  <a:srgbClr val="002060"/>
                </a:solidFill>
              </a:rPr>
              <a:t>Delivery Transformation aligned to Rx Technology Agile</a:t>
            </a:r>
            <a:r>
              <a:rPr lang="en-US" b="1" dirty="0">
                <a:solidFill>
                  <a:srgbClr val="002060"/>
                </a:solidFill>
              </a:rPr>
              <a:t> </a:t>
            </a:r>
            <a:r>
              <a:rPr lang="en-US" sz="1000" b="1" dirty="0" smtClean="0">
                <a:solidFill>
                  <a:srgbClr val="002060"/>
                </a:solidFill>
              </a:rPr>
              <a:t>Roadmap</a:t>
            </a:r>
            <a:endParaRPr lang="en-US" sz="1000" b="1" dirty="0">
              <a:solidFill>
                <a:srgbClr val="002060"/>
              </a:solidFill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7164488" y="3835912"/>
            <a:ext cx="753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2800" b="1" dirty="0" smtClean="0">
                <a:solidFill>
                  <a:srgbClr val="D45D00"/>
                </a:solidFill>
              </a:rPr>
              <a:t>90</a:t>
            </a:r>
            <a:endParaRPr lang="en-US" altLang="en-US" sz="2000" b="1" dirty="0">
              <a:solidFill>
                <a:srgbClr val="D45D00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7247122" y="4347239"/>
            <a:ext cx="16155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800" b="1" dirty="0" smtClean="0">
                <a:solidFill>
                  <a:srgbClr val="D45D00"/>
                </a:solidFill>
              </a:rPr>
              <a:t>Certified PBM SMEs</a:t>
            </a:r>
            <a:endParaRPr lang="en-US" altLang="en-US" sz="800" b="1" dirty="0">
              <a:solidFill>
                <a:srgbClr val="D45D00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1396676" y="3852367"/>
            <a:ext cx="10364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2800" b="1" dirty="0" smtClean="0">
                <a:solidFill>
                  <a:srgbClr val="D45D00"/>
                </a:solidFill>
              </a:rPr>
              <a:t>150</a:t>
            </a:r>
            <a:endParaRPr lang="en-US" altLang="en-US" sz="2000" b="1" dirty="0">
              <a:solidFill>
                <a:srgbClr val="D45D00"/>
              </a:solidFill>
            </a:endParaRPr>
          </a:p>
        </p:txBody>
      </p:sp>
      <p:pic>
        <p:nvPicPr>
          <p:cNvPr id="59" name="Picture 5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0163" y="3705294"/>
            <a:ext cx="675200" cy="668448"/>
          </a:xfrm>
          <a:prstGeom prst="rect">
            <a:avLst/>
          </a:prstGeom>
        </p:spPr>
      </p:pic>
      <p:sp>
        <p:nvSpPr>
          <p:cNvPr id="62" name="Rectangle 61"/>
          <p:cNvSpPr/>
          <p:nvPr/>
        </p:nvSpPr>
        <p:spPr>
          <a:xfrm>
            <a:off x="1772383" y="4353646"/>
            <a:ext cx="16155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800" b="1" dirty="0" smtClean="0">
                <a:solidFill>
                  <a:srgbClr val="D45D00"/>
                </a:solidFill>
              </a:rPr>
              <a:t>Quality Engineers </a:t>
            </a:r>
            <a:endParaRPr lang="en-US" altLang="en-US" sz="800" b="1" dirty="0">
              <a:solidFill>
                <a:srgbClr val="D45D00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3569875" y="3842693"/>
            <a:ext cx="868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2800" b="1" dirty="0" smtClean="0">
                <a:solidFill>
                  <a:srgbClr val="D45D00"/>
                </a:solidFill>
              </a:rPr>
              <a:t>3</a:t>
            </a:r>
            <a:endParaRPr lang="en-US" altLang="en-US" sz="2000" b="1" dirty="0">
              <a:solidFill>
                <a:srgbClr val="D45D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3687017" y="4404260"/>
            <a:ext cx="16155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800" b="1" dirty="0" smtClean="0">
                <a:solidFill>
                  <a:srgbClr val="D45D00"/>
                </a:solidFill>
              </a:rPr>
              <a:t>DevOps Proof Of Concepts</a:t>
            </a:r>
            <a:endParaRPr lang="en-US" altLang="en-US" sz="800" b="1" dirty="0">
              <a:solidFill>
                <a:srgbClr val="D45D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395" y="3735353"/>
            <a:ext cx="536408" cy="66772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2273" y="3696179"/>
            <a:ext cx="705269" cy="66295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0278" y="3771627"/>
            <a:ext cx="652140" cy="647793"/>
          </a:xfrm>
          <a:prstGeom prst="rect">
            <a:avLst/>
          </a:prstGeom>
        </p:spPr>
      </p:pic>
      <p:sp>
        <p:nvSpPr>
          <p:cNvPr id="66" name="Rectangle 65"/>
          <p:cNvSpPr/>
          <p:nvPr/>
        </p:nvSpPr>
        <p:spPr>
          <a:xfrm>
            <a:off x="5267096" y="3877784"/>
            <a:ext cx="7533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2800" b="1" dirty="0" smtClean="0">
                <a:solidFill>
                  <a:srgbClr val="D45D00"/>
                </a:solidFill>
              </a:rPr>
              <a:t>25</a:t>
            </a:r>
            <a:endParaRPr lang="en-US" altLang="en-US" sz="2000" b="1" dirty="0">
              <a:solidFill>
                <a:srgbClr val="D45D00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5349730" y="4389111"/>
            <a:ext cx="1615572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800" b="1" dirty="0" smtClean="0">
                <a:solidFill>
                  <a:srgbClr val="D45D00"/>
                </a:solidFill>
              </a:rPr>
              <a:t>Practicing Scrum Masters</a:t>
            </a:r>
            <a:endParaRPr lang="en-US" altLang="en-US" sz="800" b="1" dirty="0">
              <a:solidFill>
                <a:srgbClr val="D45D00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32265" y="3765163"/>
            <a:ext cx="1762196" cy="6104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1600" b="1" dirty="0" smtClean="0">
                <a:solidFill>
                  <a:srgbClr val="D45D00"/>
                </a:solidFill>
              </a:rPr>
              <a:t>Rx University </a:t>
            </a:r>
          </a:p>
          <a:p>
            <a:pPr>
              <a:spcAft>
                <a:spcPts val="200"/>
              </a:spcAft>
              <a:buClr>
                <a:srgbClr val="D45D00"/>
              </a:buClr>
            </a:pPr>
            <a:r>
              <a:rPr lang="en-US" altLang="en-US" sz="1600" b="1" dirty="0" smtClean="0">
                <a:solidFill>
                  <a:srgbClr val="D45D00"/>
                </a:solidFill>
              </a:rPr>
              <a:t>Goal Post</a:t>
            </a:r>
            <a:endParaRPr lang="en-US" altLang="en-US" sz="1200" b="1" dirty="0">
              <a:solidFill>
                <a:srgbClr val="D45D0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 bwMode="auto">
          <a:xfrm>
            <a:off x="1426775" y="3696179"/>
            <a:ext cx="0" cy="801470"/>
          </a:xfrm>
          <a:prstGeom prst="line">
            <a:avLst/>
          </a:prstGeom>
          <a:gradFill rotWithShape="1">
            <a:gsLst>
              <a:gs pos="0">
                <a:schemeClr val="accent1">
                  <a:gamma/>
                  <a:tint val="80000"/>
                  <a:invGamma/>
                </a:schemeClr>
              </a:gs>
              <a:gs pos="100000">
                <a:schemeClr val="accent1"/>
              </a:gs>
            </a:gsLst>
            <a:lin ang="5400000" scaled="1"/>
          </a:gradFill>
          <a:ln w="28575" cap="flat" cmpd="sng" algn="ctr">
            <a:solidFill>
              <a:schemeClr val="tx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30982275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ptum">
  <a:themeElements>
    <a:clrScheme name="Optum Ted">
      <a:dk1>
        <a:srgbClr val="53565A"/>
      </a:dk1>
      <a:lt1>
        <a:sysClr val="window" lastClr="FFFFFF"/>
      </a:lt1>
      <a:dk2>
        <a:srgbClr val="EAAA00"/>
      </a:dk2>
      <a:lt2>
        <a:srgbClr val="B1B3B3"/>
      </a:lt2>
      <a:accent1>
        <a:srgbClr val="E87722"/>
      </a:accent1>
      <a:accent2>
        <a:srgbClr val="008770"/>
      </a:accent2>
      <a:accent3>
        <a:srgbClr val="00549F"/>
      </a:accent3>
      <a:accent4>
        <a:srgbClr val="888B8D"/>
      </a:accent4>
      <a:accent5>
        <a:srgbClr val="7396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Optum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rgbClr val="808080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 marL="168275" marR="0" indent="-168275" algn="l" defTabSz="914400" rtl="0" eaLnBrk="1" fontAlgn="base" latinLnBrk="0" hangingPunct="1">
          <a:lnSpc>
            <a:spcPct val="95000"/>
          </a:lnSpc>
          <a:spcBef>
            <a:spcPct val="0"/>
          </a:spcBef>
          <a:spcAft>
            <a:spcPct val="35000"/>
          </a:spcAft>
          <a:buClr>
            <a:schemeClr val="accent1"/>
          </a:buClr>
          <a:buSzTx/>
          <a:buFontTx/>
          <a:buChar char="•"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Arial Unicode MS" pitchFamily="34" charset="-128"/>
            <a:cs typeface="Arial Unicode MS" pitchFamily="34" charset="-128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2_OPTUM_2010_Full">
  <a:themeElements>
    <a:clrScheme name="Optum">
      <a:dk1>
        <a:srgbClr val="53565A"/>
      </a:dk1>
      <a:lt1>
        <a:sysClr val="window" lastClr="FFFFFF"/>
      </a:lt1>
      <a:dk2>
        <a:srgbClr val="D19000"/>
      </a:dk2>
      <a:lt2>
        <a:srgbClr val="B1B3B3"/>
      </a:lt2>
      <a:accent1>
        <a:srgbClr val="D45D00"/>
      </a:accent1>
      <a:accent2>
        <a:srgbClr val="0D776E"/>
      </a:accent2>
      <a:accent3>
        <a:srgbClr val="96172E"/>
      </a:accent3>
      <a:accent4>
        <a:srgbClr val="888B8D"/>
      </a:accent4>
      <a:accent5>
        <a:srgbClr val="8E9300"/>
      </a:accent5>
      <a:accent6>
        <a:srgbClr val="E87722"/>
      </a:accent6>
      <a:hlink>
        <a:srgbClr val="F2A900"/>
      </a:hlink>
      <a:folHlink>
        <a:srgbClr val="9E7722"/>
      </a:folHlink>
    </a:clrScheme>
    <a:fontScheme name="Optum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45720" rIns="45720" rtlCol="0" anchor="ctr"/>
      <a:lstStyle>
        <a:defPPr algn="ctr">
          <a:defRPr sz="16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>
          <a:defRPr dirty="0" err="1" smtClean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1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2_Main">
  <a:themeElements>
    <a:clrScheme name="Main 1">
      <a:dk1>
        <a:srgbClr val="63666A"/>
      </a:dk1>
      <a:lt1>
        <a:srgbClr val="FFFFFF"/>
      </a:lt1>
      <a:dk2>
        <a:srgbClr val="63666A"/>
      </a:dk2>
      <a:lt2>
        <a:srgbClr val="0D776E"/>
      </a:lt2>
      <a:accent1>
        <a:srgbClr val="D45D00"/>
      </a:accent1>
      <a:accent2>
        <a:srgbClr val="D19000"/>
      </a:accent2>
      <a:accent3>
        <a:srgbClr val="FFFFFF"/>
      </a:accent3>
      <a:accent4>
        <a:srgbClr val="535659"/>
      </a:accent4>
      <a:accent5>
        <a:srgbClr val="E6B6AA"/>
      </a:accent5>
      <a:accent6>
        <a:srgbClr val="BD8200"/>
      </a:accent6>
      <a:hlink>
        <a:srgbClr val="96172E"/>
      </a:hlink>
      <a:folHlink>
        <a:srgbClr val="8E9300"/>
      </a:folHlink>
    </a:clrScheme>
    <a:fontScheme name="Main">
      <a:majorFont>
        <a:latin typeface="Arial"/>
        <a:ea typeface="Arial Unicode MS"/>
        <a:cs typeface="Arial Unicode MS"/>
      </a:majorFont>
      <a:minorFont>
        <a:latin typeface="Arial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1">
          <a:gsLst>
            <a:gs pos="0">
              <a:schemeClr val="accent1">
                <a:gamma/>
                <a:tint val="80000"/>
                <a:invGamma/>
              </a:schemeClr>
            </a:gs>
            <a:gs pos="100000">
              <a:schemeClr val="accent1"/>
            </a:gs>
          </a:gsLst>
          <a:lin ang="5400000" scaled="1"/>
        </a:gra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9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1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Arial Unicode MS" charset="0"/>
            <a:cs typeface="Arial Unicode MS" charset="0"/>
          </a:defRPr>
        </a:defPPr>
      </a:lstStyle>
    </a:lnDef>
  </a:objectDefaults>
  <a:extraClrSchemeLst>
    <a:extraClrScheme>
      <a:clrScheme name="Main 1">
        <a:dk1>
          <a:srgbClr val="63666A"/>
        </a:dk1>
        <a:lt1>
          <a:srgbClr val="FFFFFF"/>
        </a:lt1>
        <a:dk2>
          <a:srgbClr val="63666A"/>
        </a:dk2>
        <a:lt2>
          <a:srgbClr val="0D776E"/>
        </a:lt2>
        <a:accent1>
          <a:srgbClr val="D45D00"/>
        </a:accent1>
        <a:accent2>
          <a:srgbClr val="D19000"/>
        </a:accent2>
        <a:accent3>
          <a:srgbClr val="FFFFFF"/>
        </a:accent3>
        <a:accent4>
          <a:srgbClr val="535659"/>
        </a:accent4>
        <a:accent5>
          <a:srgbClr val="E6B6AA"/>
        </a:accent5>
        <a:accent6>
          <a:srgbClr val="BD8200"/>
        </a:accent6>
        <a:hlink>
          <a:srgbClr val="96172E"/>
        </a:hlink>
        <a:folHlink>
          <a:srgbClr val="8E93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252A7366152C4E83D30A44807C4006" ma:contentTypeVersion="2" ma:contentTypeDescription="Create a new document." ma:contentTypeScope="" ma:versionID="d608661aa7cca4324d79ce125b0af1d9">
  <xsd:schema xmlns:xsd="http://www.w3.org/2001/XMLSchema" xmlns:p="http://schemas.microsoft.com/office/2006/metadata/properties" xmlns:ns1="http://schemas.microsoft.com/sharepoint/v3" targetNamespace="http://schemas.microsoft.com/office/2006/metadata/properties" ma:root="true" ma:fieldsID="358c86b0e6c784652b4b3c5a27d438c2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PublishingStartDate" ma:index="8" nillable="true" ma:displayName="Scheduling Start Date" ma:internalName="PublishingStartDate">
      <xsd:simpleType>
        <xsd:restriction base="dms:Unknown"/>
      </xsd:simpleType>
    </xsd:element>
    <xsd:element name="PublishingExpirationDate" ma:index="9" nillable="true" ma:displayName="Scheduling End Dat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AD49A298-0642-4E30-8F6A-9B01417E980D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http://www.w3.org/XML/1998/namespace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DFC94F25-AA8C-45BB-8599-9562FC1A22A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8EE870-ED2F-4054-AC05-CA93F3F81A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67463</TotalTime>
  <Words>1476</Words>
  <Application>Microsoft Office PowerPoint</Application>
  <PresentationFormat>On-screen Show (16:9)</PresentationFormat>
  <Paragraphs>349</Paragraphs>
  <Slides>12</Slides>
  <Notes>8</Notes>
  <HiddenSlides>0</HiddenSlides>
  <MMClips>0</MMClips>
  <ScaleCrop>false</ScaleCrop>
  <HeadingPairs>
    <vt:vector size="6" baseType="variant">
      <vt:variant>
        <vt:lpstr>Theme</vt:lpstr>
      </vt:variant>
      <vt:variant>
        <vt:i4>6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Optum</vt:lpstr>
      <vt:lpstr>Main</vt:lpstr>
      <vt:lpstr>1_Optum</vt:lpstr>
      <vt:lpstr>2_OPTUM_2010_Full</vt:lpstr>
      <vt:lpstr>1_Main</vt:lpstr>
      <vt:lpstr>2_Main</vt:lpstr>
      <vt:lpstr>Worksheet</vt:lpstr>
      <vt:lpstr>17th January, 2018</vt:lpstr>
      <vt:lpstr>Agenda</vt:lpstr>
      <vt:lpstr>2017 - Reflections</vt:lpstr>
      <vt:lpstr>Our Path Forward – 2018 Focus Areas</vt:lpstr>
      <vt:lpstr>PowerPoint Presentation</vt:lpstr>
      <vt:lpstr>Delivery Transformation – Approach &amp; Plan</vt:lpstr>
      <vt:lpstr>Delivery Model Transformation – Through Hybrid COE</vt:lpstr>
      <vt:lpstr>Value Delivery – Approach &amp; Plan</vt:lpstr>
      <vt:lpstr>       Building Scale through Rx University | Standard Global platform   </vt:lpstr>
      <vt:lpstr>People Focus &amp; plan</vt:lpstr>
      <vt:lpstr>Appendix</vt:lpstr>
      <vt:lpstr>OptumRx – MBO’s</vt:lpstr>
    </vt:vector>
  </TitlesOfParts>
  <Company>UnitedHealth 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page with lifestyle image</dc:title>
  <dc:creator>Fink, Jessica L</dc:creator>
  <cp:lastModifiedBy>W7admin</cp:lastModifiedBy>
  <cp:revision>663</cp:revision>
  <dcterms:created xsi:type="dcterms:W3CDTF">2013-11-07T21:12:08Z</dcterms:created>
  <dcterms:modified xsi:type="dcterms:W3CDTF">2018-01-22T12:18:51Z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0x010100E1252A7366152C4E83D30A44807C4006</vt:lpwstr>
  </property>
  <property fmtid="{D5CDD505-2E9C-101B-9397-08002B2CF9AE}" pid="3" name="Subject Matter">
    <vt:lpwstr/>
  </property>
  <property fmtid="{D5CDD505-2E9C-101B-9397-08002B2CF9AE}" pid="4" name="PublishingContact">
    <vt:lpwstr>Meents, Benjamin W5136</vt:lpwstr>
  </property>
  <property fmtid="{D5CDD505-2E9C-101B-9397-08002B2CF9AE}" pid="5" name="f73324085d9f4a14b816af10cdb6975d">
    <vt:lpwstr/>
  </property>
  <property fmtid="{D5CDD505-2E9C-101B-9397-08002B2CF9AE}" pid="6" name="CSMeta2010Field">
    <vt:lpwstr>df198a9f-11a6-46da-a6d9-6a5d98abbfdf;2016-06-14 00:34:47;AUTOCLASSIFIED;Subject Matter:2016-06-14 00:34:47|False||AUTOCLASSIFIED|2016-06-14 00:34:47|UNDEFINED;False</vt:lpwstr>
  </property>
</Properties>
</file>