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2"/>
  </p:notesMasterIdLst>
  <p:handoutMasterIdLst>
    <p:handoutMasterId r:id="rId33"/>
  </p:handoutMasterIdLst>
  <p:sldIdLst>
    <p:sldId id="316" r:id="rId3"/>
    <p:sldId id="341" r:id="rId4"/>
    <p:sldId id="293" r:id="rId5"/>
    <p:sldId id="322" r:id="rId6"/>
    <p:sldId id="308" r:id="rId7"/>
    <p:sldId id="295" r:id="rId8"/>
    <p:sldId id="342" r:id="rId9"/>
    <p:sldId id="343" r:id="rId10"/>
    <p:sldId id="344" r:id="rId11"/>
    <p:sldId id="297" r:id="rId12"/>
    <p:sldId id="312" r:id="rId13"/>
    <p:sldId id="329" r:id="rId14"/>
    <p:sldId id="331" r:id="rId15"/>
    <p:sldId id="332" r:id="rId16"/>
    <p:sldId id="317" r:id="rId17"/>
    <p:sldId id="333" r:id="rId18"/>
    <p:sldId id="334" r:id="rId19"/>
    <p:sldId id="335" r:id="rId20"/>
    <p:sldId id="336" r:id="rId21"/>
    <p:sldId id="337" r:id="rId22"/>
    <p:sldId id="338" r:id="rId23"/>
    <p:sldId id="339" r:id="rId24"/>
    <p:sldId id="340" r:id="rId25"/>
    <p:sldId id="345" r:id="rId26"/>
    <p:sldId id="348" r:id="rId27"/>
    <p:sldId id="346" r:id="rId28"/>
    <p:sldId id="347" r:id="rId29"/>
    <p:sldId id="301" r:id="rId30"/>
    <p:sldId id="32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0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18" autoAdjust="0"/>
  </p:normalViewPr>
  <p:slideViewPr>
    <p:cSldViewPr>
      <p:cViewPr>
        <p:scale>
          <a:sx n="66" d="100"/>
          <a:sy n="66" d="100"/>
        </p:scale>
        <p:origin x="-1930" y="-427"/>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66EABA-4945-4E01-857A-217F27E30A1F}" type="doc">
      <dgm:prSet loTypeId="urn:microsoft.com/office/officeart/2005/8/layout/radial6" loCatId="relationship" qsTypeId="urn:microsoft.com/office/officeart/2005/8/quickstyle/simple1" qsCatId="simple" csTypeId="urn:microsoft.com/office/officeart/2005/8/colors/colorful5" csCatId="colorful" phldr="1"/>
      <dgm:spPr/>
      <dgm:t>
        <a:bodyPr/>
        <a:lstStyle/>
        <a:p>
          <a:endParaRPr lang="en-US"/>
        </a:p>
      </dgm:t>
    </dgm:pt>
    <dgm:pt modelId="{A92E7E8C-0BC5-4725-A53B-D05E68E3439B}">
      <dgm:prSet phldrT="[Text]" custT="1"/>
      <dgm:spPr/>
      <dgm:t>
        <a:bodyPr/>
        <a:lstStyle/>
        <a:p>
          <a:r>
            <a:rPr lang="en-US" sz="1000" dirty="0" smtClean="0"/>
            <a:t>SonarQube Quality Characteristics &amp; Associated Rules</a:t>
          </a:r>
          <a:endParaRPr lang="en-US" sz="1000" dirty="0"/>
        </a:p>
      </dgm:t>
    </dgm:pt>
    <dgm:pt modelId="{46B33C8A-9048-44AD-9FEF-FBDCC8669AD9}" type="parTrans" cxnId="{57FA3E75-FAE5-455C-B0C3-1CED7B217EF6}">
      <dgm:prSet/>
      <dgm:spPr/>
      <dgm:t>
        <a:bodyPr/>
        <a:lstStyle/>
        <a:p>
          <a:endParaRPr lang="en-US"/>
        </a:p>
      </dgm:t>
    </dgm:pt>
    <dgm:pt modelId="{AA3A2AAF-9688-4FED-B9CA-B55DCE1F5534}" type="sibTrans" cxnId="{57FA3E75-FAE5-455C-B0C3-1CED7B217EF6}">
      <dgm:prSet/>
      <dgm:spPr/>
      <dgm:t>
        <a:bodyPr/>
        <a:lstStyle/>
        <a:p>
          <a:endParaRPr lang="en-US"/>
        </a:p>
      </dgm:t>
    </dgm:pt>
    <dgm:pt modelId="{A2EB3785-AF23-4157-AC7C-87701FE4E43E}">
      <dgm:prSet phldrT="[Text]"/>
      <dgm:spPr/>
      <dgm:t>
        <a:bodyPr/>
        <a:lstStyle/>
        <a:p>
          <a:r>
            <a:rPr lang="en-US" dirty="0" smtClean="0"/>
            <a:t>Security (Production Impact)</a:t>
          </a:r>
          <a:endParaRPr lang="en-US" dirty="0"/>
        </a:p>
      </dgm:t>
    </dgm:pt>
    <dgm:pt modelId="{1B6C0A3C-29F3-4C88-9BFD-97DCC70B24E5}" type="parTrans" cxnId="{4E69C7E7-B938-4620-8229-1B2219CCEDE0}">
      <dgm:prSet/>
      <dgm:spPr/>
      <dgm:t>
        <a:bodyPr/>
        <a:lstStyle/>
        <a:p>
          <a:endParaRPr lang="en-US"/>
        </a:p>
      </dgm:t>
    </dgm:pt>
    <dgm:pt modelId="{B30ED4F2-9B80-4DCB-ABFE-7DE785327D35}" type="sibTrans" cxnId="{4E69C7E7-B938-4620-8229-1B2219CCEDE0}">
      <dgm:prSet/>
      <dgm:spPr/>
      <dgm:t>
        <a:bodyPr/>
        <a:lstStyle/>
        <a:p>
          <a:endParaRPr lang="en-US"/>
        </a:p>
      </dgm:t>
    </dgm:pt>
    <dgm:pt modelId="{0B10BA17-85FC-4E2E-946A-16A07EF21656}">
      <dgm:prSet phldrT="[Text]"/>
      <dgm:spPr/>
      <dgm:t>
        <a:bodyPr/>
        <a:lstStyle/>
        <a:p>
          <a:r>
            <a:rPr lang="en-US" dirty="0" smtClean="0"/>
            <a:t>Changeability (Reduce cost &amp; time to market)</a:t>
          </a:r>
          <a:endParaRPr lang="en-US" dirty="0"/>
        </a:p>
      </dgm:t>
    </dgm:pt>
    <dgm:pt modelId="{EA759A93-9F97-4B38-A74A-15A1F1A99C89}" type="parTrans" cxnId="{13D7C4BA-BB5A-466C-B9F3-0AE91A98F3EF}">
      <dgm:prSet/>
      <dgm:spPr/>
      <dgm:t>
        <a:bodyPr/>
        <a:lstStyle/>
        <a:p>
          <a:endParaRPr lang="en-US"/>
        </a:p>
      </dgm:t>
    </dgm:pt>
    <dgm:pt modelId="{4638A1C5-F166-4E39-A09B-B00F9BC3BD2D}" type="sibTrans" cxnId="{13D7C4BA-BB5A-466C-B9F3-0AE91A98F3EF}">
      <dgm:prSet/>
      <dgm:spPr/>
      <dgm:t>
        <a:bodyPr/>
        <a:lstStyle/>
        <a:p>
          <a:endParaRPr lang="en-US"/>
        </a:p>
      </dgm:t>
    </dgm:pt>
    <dgm:pt modelId="{EA26D591-604A-4763-959E-35F6472384C4}">
      <dgm:prSet phldrT="[Text]"/>
      <dgm:spPr/>
      <dgm:t>
        <a:bodyPr/>
        <a:lstStyle/>
        <a:p>
          <a:r>
            <a:rPr lang="en-US" dirty="0" smtClean="0"/>
            <a:t>Maintainability (Reduce cost &amp; time to market)</a:t>
          </a:r>
          <a:endParaRPr lang="en-US" dirty="0"/>
        </a:p>
      </dgm:t>
    </dgm:pt>
    <dgm:pt modelId="{6467F531-4AE9-4ED8-8B0F-68D76CB6F6BB}" type="parTrans" cxnId="{640D434F-C44E-4069-B878-B81B75DE768A}">
      <dgm:prSet/>
      <dgm:spPr/>
      <dgm:t>
        <a:bodyPr/>
        <a:lstStyle/>
        <a:p>
          <a:endParaRPr lang="en-US"/>
        </a:p>
      </dgm:t>
    </dgm:pt>
    <dgm:pt modelId="{AA0E5CFF-D8E6-416A-80FE-6BD1DCD32D23}" type="sibTrans" cxnId="{640D434F-C44E-4069-B878-B81B75DE768A}">
      <dgm:prSet/>
      <dgm:spPr/>
      <dgm:t>
        <a:bodyPr/>
        <a:lstStyle/>
        <a:p>
          <a:endParaRPr lang="en-US"/>
        </a:p>
      </dgm:t>
    </dgm:pt>
    <dgm:pt modelId="{C30709F6-DD5F-4BB9-955C-8A8FF621D2B9}">
      <dgm:prSet phldrT="[Text]"/>
      <dgm:spPr/>
      <dgm:t>
        <a:bodyPr/>
        <a:lstStyle/>
        <a:p>
          <a:r>
            <a:rPr lang="en-US" dirty="0" smtClean="0"/>
            <a:t>Reliability (Production Impact)</a:t>
          </a:r>
          <a:endParaRPr lang="en-US" dirty="0"/>
        </a:p>
      </dgm:t>
    </dgm:pt>
    <dgm:pt modelId="{51140533-9841-4E6D-9837-864590049CA0}" type="parTrans" cxnId="{5A6FDF05-1C35-4F53-B44C-4B29D7B40444}">
      <dgm:prSet/>
      <dgm:spPr/>
      <dgm:t>
        <a:bodyPr/>
        <a:lstStyle/>
        <a:p>
          <a:endParaRPr lang="en-US"/>
        </a:p>
      </dgm:t>
    </dgm:pt>
    <dgm:pt modelId="{6897074F-7C24-452E-A455-7170B227D025}" type="sibTrans" cxnId="{5A6FDF05-1C35-4F53-B44C-4B29D7B40444}">
      <dgm:prSet/>
      <dgm:spPr/>
      <dgm:t>
        <a:bodyPr/>
        <a:lstStyle/>
        <a:p>
          <a:endParaRPr lang="en-US"/>
        </a:p>
      </dgm:t>
    </dgm:pt>
    <dgm:pt modelId="{A9823626-37AA-4CA5-BF4F-620905778036}">
      <dgm:prSet/>
      <dgm:spPr/>
      <dgm:t>
        <a:bodyPr/>
        <a:lstStyle/>
        <a:p>
          <a:r>
            <a:rPr lang="en-US" dirty="0" smtClean="0"/>
            <a:t>Efficiency (Production Impact)</a:t>
          </a:r>
          <a:endParaRPr lang="en-US" dirty="0"/>
        </a:p>
      </dgm:t>
    </dgm:pt>
    <dgm:pt modelId="{D2FDE37A-FAE1-45FE-9162-765EB0D246F9}" type="parTrans" cxnId="{8B5E8E74-B347-4F1A-9C11-389601FF0507}">
      <dgm:prSet/>
      <dgm:spPr/>
      <dgm:t>
        <a:bodyPr/>
        <a:lstStyle/>
        <a:p>
          <a:endParaRPr lang="en-US"/>
        </a:p>
      </dgm:t>
    </dgm:pt>
    <dgm:pt modelId="{D5B691DB-0F73-4369-A439-80BE31757814}" type="sibTrans" cxnId="{8B5E8E74-B347-4F1A-9C11-389601FF0507}">
      <dgm:prSet/>
      <dgm:spPr/>
      <dgm:t>
        <a:bodyPr/>
        <a:lstStyle/>
        <a:p>
          <a:endParaRPr lang="en-US"/>
        </a:p>
      </dgm:t>
    </dgm:pt>
    <dgm:pt modelId="{DD27B14A-BF57-4DC2-8036-A67FB1A68B92}">
      <dgm:prSet/>
      <dgm:spPr/>
      <dgm:t>
        <a:bodyPr/>
        <a:lstStyle/>
        <a:p>
          <a:r>
            <a:rPr lang="en-US" dirty="0" smtClean="0"/>
            <a:t>Portability (Reduce cost &amp; time to market)</a:t>
          </a:r>
          <a:endParaRPr lang="en-US" dirty="0"/>
        </a:p>
      </dgm:t>
    </dgm:pt>
    <dgm:pt modelId="{F74C362C-1C14-42AB-B27D-528C5DEFFB4B}" type="parTrans" cxnId="{197FAF43-07CA-4FEB-AE2E-FB2B4C46814E}">
      <dgm:prSet/>
      <dgm:spPr/>
      <dgm:t>
        <a:bodyPr/>
        <a:lstStyle/>
        <a:p>
          <a:endParaRPr lang="en-US"/>
        </a:p>
      </dgm:t>
    </dgm:pt>
    <dgm:pt modelId="{65700D3B-0E96-4D6A-A89B-0B26A87CAFD4}" type="sibTrans" cxnId="{197FAF43-07CA-4FEB-AE2E-FB2B4C46814E}">
      <dgm:prSet/>
      <dgm:spPr/>
      <dgm:t>
        <a:bodyPr/>
        <a:lstStyle/>
        <a:p>
          <a:endParaRPr lang="en-US"/>
        </a:p>
      </dgm:t>
    </dgm:pt>
    <dgm:pt modelId="{B1A2992B-BFFA-4862-B789-5EDD38476FB7}">
      <dgm:prSet/>
      <dgm:spPr/>
      <dgm:t>
        <a:bodyPr/>
        <a:lstStyle/>
        <a:p>
          <a:r>
            <a:rPr lang="en-US" dirty="0" smtClean="0"/>
            <a:t>Reusability (Reduce cost &amp; time to market)</a:t>
          </a:r>
          <a:endParaRPr lang="en-US" dirty="0"/>
        </a:p>
      </dgm:t>
    </dgm:pt>
    <dgm:pt modelId="{615E19FD-BD87-4BBB-A03F-3A01486BC250}" type="parTrans" cxnId="{9E8442FC-9B31-4879-ACD4-0579C276110D}">
      <dgm:prSet/>
      <dgm:spPr/>
      <dgm:t>
        <a:bodyPr/>
        <a:lstStyle/>
        <a:p>
          <a:endParaRPr lang="en-US"/>
        </a:p>
      </dgm:t>
    </dgm:pt>
    <dgm:pt modelId="{DF2CBD9A-1897-488D-8FAD-13708822D0F1}" type="sibTrans" cxnId="{9E8442FC-9B31-4879-ACD4-0579C276110D}">
      <dgm:prSet/>
      <dgm:spPr/>
      <dgm:t>
        <a:bodyPr/>
        <a:lstStyle/>
        <a:p>
          <a:endParaRPr lang="en-US"/>
        </a:p>
      </dgm:t>
    </dgm:pt>
    <dgm:pt modelId="{91F5EE96-D7C3-4905-BE83-9594B732C033}">
      <dgm:prSet/>
      <dgm:spPr/>
      <dgm:t>
        <a:bodyPr/>
        <a:lstStyle/>
        <a:p>
          <a:r>
            <a:rPr lang="en-US" dirty="0" smtClean="0"/>
            <a:t>Testability (Reduce cost &amp; time to market)</a:t>
          </a:r>
          <a:endParaRPr lang="en-US" dirty="0"/>
        </a:p>
      </dgm:t>
    </dgm:pt>
    <dgm:pt modelId="{35467705-99A0-43C7-A471-E3363706FC99}" type="parTrans" cxnId="{B92F75CC-94D1-4EB5-AA34-25F260662D32}">
      <dgm:prSet/>
      <dgm:spPr/>
      <dgm:t>
        <a:bodyPr/>
        <a:lstStyle/>
        <a:p>
          <a:endParaRPr lang="en-US"/>
        </a:p>
      </dgm:t>
    </dgm:pt>
    <dgm:pt modelId="{1AC9CAD2-70CF-42F3-B98E-09E3293A24C5}" type="sibTrans" cxnId="{B92F75CC-94D1-4EB5-AA34-25F260662D32}">
      <dgm:prSet/>
      <dgm:spPr/>
      <dgm:t>
        <a:bodyPr/>
        <a:lstStyle/>
        <a:p>
          <a:endParaRPr lang="en-US"/>
        </a:p>
      </dgm:t>
    </dgm:pt>
    <dgm:pt modelId="{F0D9CE68-909A-4D54-86C4-E83C57A2D67E}" type="pres">
      <dgm:prSet presAssocID="{7966EABA-4945-4E01-857A-217F27E30A1F}" presName="Name0" presStyleCnt="0">
        <dgm:presLayoutVars>
          <dgm:chMax val="1"/>
          <dgm:dir/>
          <dgm:animLvl val="ctr"/>
          <dgm:resizeHandles val="exact"/>
        </dgm:presLayoutVars>
      </dgm:prSet>
      <dgm:spPr/>
      <dgm:t>
        <a:bodyPr/>
        <a:lstStyle/>
        <a:p>
          <a:endParaRPr lang="en-US"/>
        </a:p>
      </dgm:t>
    </dgm:pt>
    <dgm:pt modelId="{5293AC62-AD1F-4C30-BEA7-BF9447C23084}" type="pres">
      <dgm:prSet presAssocID="{A92E7E8C-0BC5-4725-A53B-D05E68E3439B}" presName="centerShape" presStyleLbl="node0" presStyleIdx="0" presStyleCnt="1"/>
      <dgm:spPr/>
      <dgm:t>
        <a:bodyPr/>
        <a:lstStyle/>
        <a:p>
          <a:endParaRPr lang="en-US"/>
        </a:p>
      </dgm:t>
    </dgm:pt>
    <dgm:pt modelId="{32F0D6F9-B690-4333-848E-D2D743F3EFE7}" type="pres">
      <dgm:prSet presAssocID="{A2EB3785-AF23-4157-AC7C-87701FE4E43E}" presName="node" presStyleLbl="node1" presStyleIdx="0" presStyleCnt="8">
        <dgm:presLayoutVars>
          <dgm:bulletEnabled val="1"/>
        </dgm:presLayoutVars>
      </dgm:prSet>
      <dgm:spPr/>
      <dgm:t>
        <a:bodyPr/>
        <a:lstStyle/>
        <a:p>
          <a:endParaRPr lang="en-US"/>
        </a:p>
      </dgm:t>
    </dgm:pt>
    <dgm:pt modelId="{1E51A0E8-CDEE-4724-BFD4-62A3B8DD3A23}" type="pres">
      <dgm:prSet presAssocID="{A2EB3785-AF23-4157-AC7C-87701FE4E43E}" presName="dummy" presStyleCnt="0"/>
      <dgm:spPr/>
      <dgm:t>
        <a:bodyPr/>
        <a:lstStyle/>
        <a:p>
          <a:endParaRPr lang="en-US"/>
        </a:p>
      </dgm:t>
    </dgm:pt>
    <dgm:pt modelId="{480B1A37-AD64-4A91-A08F-D945D6C087CE}" type="pres">
      <dgm:prSet presAssocID="{B30ED4F2-9B80-4DCB-ABFE-7DE785327D35}" presName="sibTrans" presStyleLbl="sibTrans2D1" presStyleIdx="0" presStyleCnt="8"/>
      <dgm:spPr/>
      <dgm:t>
        <a:bodyPr/>
        <a:lstStyle/>
        <a:p>
          <a:endParaRPr lang="en-US"/>
        </a:p>
      </dgm:t>
    </dgm:pt>
    <dgm:pt modelId="{C0C2FE06-78AF-4DA7-81B7-25CB5771FDBC}" type="pres">
      <dgm:prSet presAssocID="{0B10BA17-85FC-4E2E-946A-16A07EF21656}" presName="node" presStyleLbl="node1" presStyleIdx="1" presStyleCnt="8">
        <dgm:presLayoutVars>
          <dgm:bulletEnabled val="1"/>
        </dgm:presLayoutVars>
      </dgm:prSet>
      <dgm:spPr/>
      <dgm:t>
        <a:bodyPr/>
        <a:lstStyle/>
        <a:p>
          <a:endParaRPr lang="en-US"/>
        </a:p>
      </dgm:t>
    </dgm:pt>
    <dgm:pt modelId="{38C2CC8A-871B-4EF4-A86D-53CBFFD624A8}" type="pres">
      <dgm:prSet presAssocID="{0B10BA17-85FC-4E2E-946A-16A07EF21656}" presName="dummy" presStyleCnt="0"/>
      <dgm:spPr/>
      <dgm:t>
        <a:bodyPr/>
        <a:lstStyle/>
        <a:p>
          <a:endParaRPr lang="en-US"/>
        </a:p>
      </dgm:t>
    </dgm:pt>
    <dgm:pt modelId="{43998609-C754-4147-B290-3FA042DFD294}" type="pres">
      <dgm:prSet presAssocID="{4638A1C5-F166-4E39-A09B-B00F9BC3BD2D}" presName="sibTrans" presStyleLbl="sibTrans2D1" presStyleIdx="1" presStyleCnt="8"/>
      <dgm:spPr/>
      <dgm:t>
        <a:bodyPr/>
        <a:lstStyle/>
        <a:p>
          <a:endParaRPr lang="en-US"/>
        </a:p>
      </dgm:t>
    </dgm:pt>
    <dgm:pt modelId="{0B1325A6-5D21-464A-91AE-0C2DC618591D}" type="pres">
      <dgm:prSet presAssocID="{EA26D591-604A-4763-959E-35F6472384C4}" presName="node" presStyleLbl="node1" presStyleIdx="2" presStyleCnt="8">
        <dgm:presLayoutVars>
          <dgm:bulletEnabled val="1"/>
        </dgm:presLayoutVars>
      </dgm:prSet>
      <dgm:spPr/>
      <dgm:t>
        <a:bodyPr/>
        <a:lstStyle/>
        <a:p>
          <a:endParaRPr lang="en-US"/>
        </a:p>
      </dgm:t>
    </dgm:pt>
    <dgm:pt modelId="{3094A6DF-DB35-4AD2-8801-E8DBA6AF8BC7}" type="pres">
      <dgm:prSet presAssocID="{EA26D591-604A-4763-959E-35F6472384C4}" presName="dummy" presStyleCnt="0"/>
      <dgm:spPr/>
      <dgm:t>
        <a:bodyPr/>
        <a:lstStyle/>
        <a:p>
          <a:endParaRPr lang="en-US"/>
        </a:p>
      </dgm:t>
    </dgm:pt>
    <dgm:pt modelId="{A3772698-AC75-48D7-AE39-558D9D2F71EE}" type="pres">
      <dgm:prSet presAssocID="{AA0E5CFF-D8E6-416A-80FE-6BD1DCD32D23}" presName="sibTrans" presStyleLbl="sibTrans2D1" presStyleIdx="2" presStyleCnt="8"/>
      <dgm:spPr/>
      <dgm:t>
        <a:bodyPr/>
        <a:lstStyle/>
        <a:p>
          <a:endParaRPr lang="en-US"/>
        </a:p>
      </dgm:t>
    </dgm:pt>
    <dgm:pt modelId="{CBE7ED64-6B11-4615-AB9C-6A5F9E1AE5A0}" type="pres">
      <dgm:prSet presAssocID="{91F5EE96-D7C3-4905-BE83-9594B732C033}" presName="node" presStyleLbl="node1" presStyleIdx="3" presStyleCnt="8">
        <dgm:presLayoutVars>
          <dgm:bulletEnabled val="1"/>
        </dgm:presLayoutVars>
      </dgm:prSet>
      <dgm:spPr/>
      <dgm:t>
        <a:bodyPr/>
        <a:lstStyle/>
        <a:p>
          <a:endParaRPr lang="en-US"/>
        </a:p>
      </dgm:t>
    </dgm:pt>
    <dgm:pt modelId="{9A7778B6-6694-4007-91E4-0A8389B799CF}" type="pres">
      <dgm:prSet presAssocID="{91F5EE96-D7C3-4905-BE83-9594B732C033}" presName="dummy" presStyleCnt="0"/>
      <dgm:spPr/>
      <dgm:t>
        <a:bodyPr/>
        <a:lstStyle/>
        <a:p>
          <a:endParaRPr lang="en-US"/>
        </a:p>
      </dgm:t>
    </dgm:pt>
    <dgm:pt modelId="{1A096880-73E0-40D2-A794-D50A69EBC696}" type="pres">
      <dgm:prSet presAssocID="{1AC9CAD2-70CF-42F3-B98E-09E3293A24C5}" presName="sibTrans" presStyleLbl="sibTrans2D1" presStyleIdx="3" presStyleCnt="8"/>
      <dgm:spPr/>
      <dgm:t>
        <a:bodyPr/>
        <a:lstStyle/>
        <a:p>
          <a:endParaRPr lang="en-US"/>
        </a:p>
      </dgm:t>
    </dgm:pt>
    <dgm:pt modelId="{936047AE-584D-4F8D-A60C-2FEFA62EEF4B}" type="pres">
      <dgm:prSet presAssocID="{B1A2992B-BFFA-4862-B789-5EDD38476FB7}" presName="node" presStyleLbl="node1" presStyleIdx="4" presStyleCnt="8">
        <dgm:presLayoutVars>
          <dgm:bulletEnabled val="1"/>
        </dgm:presLayoutVars>
      </dgm:prSet>
      <dgm:spPr/>
      <dgm:t>
        <a:bodyPr/>
        <a:lstStyle/>
        <a:p>
          <a:endParaRPr lang="en-US"/>
        </a:p>
      </dgm:t>
    </dgm:pt>
    <dgm:pt modelId="{7686A6A7-B0AC-42CD-8CB3-91C072049190}" type="pres">
      <dgm:prSet presAssocID="{B1A2992B-BFFA-4862-B789-5EDD38476FB7}" presName="dummy" presStyleCnt="0"/>
      <dgm:spPr/>
      <dgm:t>
        <a:bodyPr/>
        <a:lstStyle/>
        <a:p>
          <a:endParaRPr lang="en-US"/>
        </a:p>
      </dgm:t>
    </dgm:pt>
    <dgm:pt modelId="{C06A05B4-869A-4097-A4EC-084C02BB6F37}" type="pres">
      <dgm:prSet presAssocID="{DF2CBD9A-1897-488D-8FAD-13708822D0F1}" presName="sibTrans" presStyleLbl="sibTrans2D1" presStyleIdx="4" presStyleCnt="8"/>
      <dgm:spPr/>
      <dgm:t>
        <a:bodyPr/>
        <a:lstStyle/>
        <a:p>
          <a:endParaRPr lang="en-US"/>
        </a:p>
      </dgm:t>
    </dgm:pt>
    <dgm:pt modelId="{F97DF609-01D3-43E8-8CF8-DBDB12B2EB77}" type="pres">
      <dgm:prSet presAssocID="{DD27B14A-BF57-4DC2-8036-A67FB1A68B92}" presName="node" presStyleLbl="node1" presStyleIdx="5" presStyleCnt="8">
        <dgm:presLayoutVars>
          <dgm:bulletEnabled val="1"/>
        </dgm:presLayoutVars>
      </dgm:prSet>
      <dgm:spPr/>
      <dgm:t>
        <a:bodyPr/>
        <a:lstStyle/>
        <a:p>
          <a:endParaRPr lang="en-US"/>
        </a:p>
      </dgm:t>
    </dgm:pt>
    <dgm:pt modelId="{FED519B5-A24A-46E4-8020-406E78A294B6}" type="pres">
      <dgm:prSet presAssocID="{DD27B14A-BF57-4DC2-8036-A67FB1A68B92}" presName="dummy" presStyleCnt="0"/>
      <dgm:spPr/>
      <dgm:t>
        <a:bodyPr/>
        <a:lstStyle/>
        <a:p>
          <a:endParaRPr lang="en-US"/>
        </a:p>
      </dgm:t>
    </dgm:pt>
    <dgm:pt modelId="{B284F656-B2BC-4F10-8790-CF910D66B661}" type="pres">
      <dgm:prSet presAssocID="{65700D3B-0E96-4D6A-A89B-0B26A87CAFD4}" presName="sibTrans" presStyleLbl="sibTrans2D1" presStyleIdx="5" presStyleCnt="8"/>
      <dgm:spPr/>
      <dgm:t>
        <a:bodyPr/>
        <a:lstStyle/>
        <a:p>
          <a:endParaRPr lang="en-US"/>
        </a:p>
      </dgm:t>
    </dgm:pt>
    <dgm:pt modelId="{DEB8EADD-A87D-4A26-9BC7-07E95F4ED659}" type="pres">
      <dgm:prSet presAssocID="{A9823626-37AA-4CA5-BF4F-620905778036}" presName="node" presStyleLbl="node1" presStyleIdx="6" presStyleCnt="8">
        <dgm:presLayoutVars>
          <dgm:bulletEnabled val="1"/>
        </dgm:presLayoutVars>
      </dgm:prSet>
      <dgm:spPr/>
      <dgm:t>
        <a:bodyPr/>
        <a:lstStyle/>
        <a:p>
          <a:endParaRPr lang="en-US"/>
        </a:p>
      </dgm:t>
    </dgm:pt>
    <dgm:pt modelId="{3F2FC195-5060-41F4-AE9B-B79483195C9A}" type="pres">
      <dgm:prSet presAssocID="{A9823626-37AA-4CA5-BF4F-620905778036}" presName="dummy" presStyleCnt="0"/>
      <dgm:spPr/>
      <dgm:t>
        <a:bodyPr/>
        <a:lstStyle/>
        <a:p>
          <a:endParaRPr lang="en-US"/>
        </a:p>
      </dgm:t>
    </dgm:pt>
    <dgm:pt modelId="{71CC3FC8-9F12-457C-93C2-9414BFEABDF2}" type="pres">
      <dgm:prSet presAssocID="{D5B691DB-0F73-4369-A439-80BE31757814}" presName="sibTrans" presStyleLbl="sibTrans2D1" presStyleIdx="6" presStyleCnt="8"/>
      <dgm:spPr/>
      <dgm:t>
        <a:bodyPr/>
        <a:lstStyle/>
        <a:p>
          <a:endParaRPr lang="en-US"/>
        </a:p>
      </dgm:t>
    </dgm:pt>
    <dgm:pt modelId="{95DF397B-DD41-4BFC-A065-49B0B18DE068}" type="pres">
      <dgm:prSet presAssocID="{C30709F6-DD5F-4BB9-955C-8A8FF621D2B9}" presName="node" presStyleLbl="node1" presStyleIdx="7" presStyleCnt="8">
        <dgm:presLayoutVars>
          <dgm:bulletEnabled val="1"/>
        </dgm:presLayoutVars>
      </dgm:prSet>
      <dgm:spPr/>
      <dgm:t>
        <a:bodyPr/>
        <a:lstStyle/>
        <a:p>
          <a:endParaRPr lang="en-US"/>
        </a:p>
      </dgm:t>
    </dgm:pt>
    <dgm:pt modelId="{5758D73D-E443-4D10-8F25-27257B7D018E}" type="pres">
      <dgm:prSet presAssocID="{C30709F6-DD5F-4BB9-955C-8A8FF621D2B9}" presName="dummy" presStyleCnt="0"/>
      <dgm:spPr/>
      <dgm:t>
        <a:bodyPr/>
        <a:lstStyle/>
        <a:p>
          <a:endParaRPr lang="en-US"/>
        </a:p>
      </dgm:t>
    </dgm:pt>
    <dgm:pt modelId="{648401AE-5EF4-4154-8534-9A76BC26C328}" type="pres">
      <dgm:prSet presAssocID="{6897074F-7C24-452E-A455-7170B227D025}" presName="sibTrans" presStyleLbl="sibTrans2D1" presStyleIdx="7" presStyleCnt="8"/>
      <dgm:spPr/>
      <dgm:t>
        <a:bodyPr/>
        <a:lstStyle/>
        <a:p>
          <a:endParaRPr lang="en-US"/>
        </a:p>
      </dgm:t>
    </dgm:pt>
  </dgm:ptLst>
  <dgm:cxnLst>
    <dgm:cxn modelId="{D377A108-6A9C-48DD-AB25-4C620105A00A}" type="presOf" srcId="{EA26D591-604A-4763-959E-35F6472384C4}" destId="{0B1325A6-5D21-464A-91AE-0C2DC618591D}" srcOrd="0" destOrd="0" presId="urn:microsoft.com/office/officeart/2005/8/layout/radial6"/>
    <dgm:cxn modelId="{D2860D8C-DBC2-4A5F-A90E-FC554127A04F}" type="presOf" srcId="{DD27B14A-BF57-4DC2-8036-A67FB1A68B92}" destId="{F97DF609-01D3-43E8-8CF8-DBDB12B2EB77}" srcOrd="0" destOrd="0" presId="urn:microsoft.com/office/officeart/2005/8/layout/radial6"/>
    <dgm:cxn modelId="{F7453CD7-7A35-4A5C-9D05-A1C7C8B3C387}" type="presOf" srcId="{D5B691DB-0F73-4369-A439-80BE31757814}" destId="{71CC3FC8-9F12-457C-93C2-9414BFEABDF2}" srcOrd="0" destOrd="0" presId="urn:microsoft.com/office/officeart/2005/8/layout/radial6"/>
    <dgm:cxn modelId="{8B5E8E74-B347-4F1A-9C11-389601FF0507}" srcId="{A92E7E8C-0BC5-4725-A53B-D05E68E3439B}" destId="{A9823626-37AA-4CA5-BF4F-620905778036}" srcOrd="6" destOrd="0" parTransId="{D2FDE37A-FAE1-45FE-9162-765EB0D246F9}" sibTransId="{D5B691DB-0F73-4369-A439-80BE31757814}"/>
    <dgm:cxn modelId="{9E8442FC-9B31-4879-ACD4-0579C276110D}" srcId="{A92E7E8C-0BC5-4725-A53B-D05E68E3439B}" destId="{B1A2992B-BFFA-4862-B789-5EDD38476FB7}" srcOrd="4" destOrd="0" parTransId="{615E19FD-BD87-4BBB-A03F-3A01486BC250}" sibTransId="{DF2CBD9A-1897-488D-8FAD-13708822D0F1}"/>
    <dgm:cxn modelId="{F25D45C6-B5E4-4453-B473-FA517221A968}" type="presOf" srcId="{A9823626-37AA-4CA5-BF4F-620905778036}" destId="{DEB8EADD-A87D-4A26-9BC7-07E95F4ED659}" srcOrd="0" destOrd="0" presId="urn:microsoft.com/office/officeart/2005/8/layout/radial6"/>
    <dgm:cxn modelId="{2C789851-1650-4470-9611-F9245B5D7F6C}" type="presOf" srcId="{6897074F-7C24-452E-A455-7170B227D025}" destId="{648401AE-5EF4-4154-8534-9A76BC26C328}" srcOrd="0" destOrd="0" presId="urn:microsoft.com/office/officeart/2005/8/layout/radial6"/>
    <dgm:cxn modelId="{3574CEE9-663E-4DD8-8965-CEA7077B7776}" type="presOf" srcId="{65700D3B-0E96-4D6A-A89B-0B26A87CAFD4}" destId="{B284F656-B2BC-4F10-8790-CF910D66B661}" srcOrd="0" destOrd="0" presId="urn:microsoft.com/office/officeart/2005/8/layout/radial6"/>
    <dgm:cxn modelId="{6FB2035C-CFB5-436A-8E17-DA0B352A3CF0}" type="presOf" srcId="{0B10BA17-85FC-4E2E-946A-16A07EF21656}" destId="{C0C2FE06-78AF-4DA7-81B7-25CB5771FDBC}" srcOrd="0" destOrd="0" presId="urn:microsoft.com/office/officeart/2005/8/layout/radial6"/>
    <dgm:cxn modelId="{4CA5E2AA-AC9F-41A4-9832-A702B6178738}" type="presOf" srcId="{91F5EE96-D7C3-4905-BE83-9594B732C033}" destId="{CBE7ED64-6B11-4615-AB9C-6A5F9E1AE5A0}" srcOrd="0" destOrd="0" presId="urn:microsoft.com/office/officeart/2005/8/layout/radial6"/>
    <dgm:cxn modelId="{E1DC219F-8252-489E-8586-5DC299F72262}" type="presOf" srcId="{AA0E5CFF-D8E6-416A-80FE-6BD1DCD32D23}" destId="{A3772698-AC75-48D7-AE39-558D9D2F71EE}" srcOrd="0" destOrd="0" presId="urn:microsoft.com/office/officeart/2005/8/layout/radial6"/>
    <dgm:cxn modelId="{5A6FDF05-1C35-4F53-B44C-4B29D7B40444}" srcId="{A92E7E8C-0BC5-4725-A53B-D05E68E3439B}" destId="{C30709F6-DD5F-4BB9-955C-8A8FF621D2B9}" srcOrd="7" destOrd="0" parTransId="{51140533-9841-4E6D-9837-864590049CA0}" sibTransId="{6897074F-7C24-452E-A455-7170B227D025}"/>
    <dgm:cxn modelId="{28569772-D0E3-446A-9EF7-0C1E27BEE9C7}" type="presOf" srcId="{C30709F6-DD5F-4BB9-955C-8A8FF621D2B9}" destId="{95DF397B-DD41-4BFC-A065-49B0B18DE068}" srcOrd="0" destOrd="0" presId="urn:microsoft.com/office/officeart/2005/8/layout/radial6"/>
    <dgm:cxn modelId="{3A0DDD73-4342-43A7-A1B0-24F35298C1E2}" type="presOf" srcId="{4638A1C5-F166-4E39-A09B-B00F9BC3BD2D}" destId="{43998609-C754-4147-B290-3FA042DFD294}" srcOrd="0" destOrd="0" presId="urn:microsoft.com/office/officeart/2005/8/layout/radial6"/>
    <dgm:cxn modelId="{240D079E-4951-4941-AFC4-F78F682D7454}" type="presOf" srcId="{B1A2992B-BFFA-4862-B789-5EDD38476FB7}" destId="{936047AE-584D-4F8D-A60C-2FEFA62EEF4B}" srcOrd="0" destOrd="0" presId="urn:microsoft.com/office/officeart/2005/8/layout/radial6"/>
    <dgm:cxn modelId="{18D55B37-C631-4B2C-B102-D629B14F6579}" type="presOf" srcId="{1AC9CAD2-70CF-42F3-B98E-09E3293A24C5}" destId="{1A096880-73E0-40D2-A794-D50A69EBC696}" srcOrd="0" destOrd="0" presId="urn:microsoft.com/office/officeart/2005/8/layout/radial6"/>
    <dgm:cxn modelId="{1A42FC86-7F8B-488A-A859-0A471941BAF1}" type="presOf" srcId="{7966EABA-4945-4E01-857A-217F27E30A1F}" destId="{F0D9CE68-909A-4D54-86C4-E83C57A2D67E}" srcOrd="0" destOrd="0" presId="urn:microsoft.com/office/officeart/2005/8/layout/radial6"/>
    <dgm:cxn modelId="{EA0604C1-4E95-41B6-8E20-DE48C9FCFA12}" type="presOf" srcId="{B30ED4F2-9B80-4DCB-ABFE-7DE785327D35}" destId="{480B1A37-AD64-4A91-A08F-D945D6C087CE}" srcOrd="0" destOrd="0" presId="urn:microsoft.com/office/officeart/2005/8/layout/radial6"/>
    <dgm:cxn modelId="{9B52504D-6F0E-417A-9EF1-53DBDABF319D}" type="presOf" srcId="{A92E7E8C-0BC5-4725-A53B-D05E68E3439B}" destId="{5293AC62-AD1F-4C30-BEA7-BF9447C23084}" srcOrd="0" destOrd="0" presId="urn:microsoft.com/office/officeart/2005/8/layout/radial6"/>
    <dgm:cxn modelId="{197FAF43-07CA-4FEB-AE2E-FB2B4C46814E}" srcId="{A92E7E8C-0BC5-4725-A53B-D05E68E3439B}" destId="{DD27B14A-BF57-4DC2-8036-A67FB1A68B92}" srcOrd="5" destOrd="0" parTransId="{F74C362C-1C14-42AB-B27D-528C5DEFFB4B}" sibTransId="{65700D3B-0E96-4D6A-A89B-0B26A87CAFD4}"/>
    <dgm:cxn modelId="{2730FBCC-69B6-42A9-BEDA-4EB6FB8057FE}" type="presOf" srcId="{DF2CBD9A-1897-488D-8FAD-13708822D0F1}" destId="{C06A05B4-869A-4097-A4EC-084C02BB6F37}" srcOrd="0" destOrd="0" presId="urn:microsoft.com/office/officeart/2005/8/layout/radial6"/>
    <dgm:cxn modelId="{57FA3E75-FAE5-455C-B0C3-1CED7B217EF6}" srcId="{7966EABA-4945-4E01-857A-217F27E30A1F}" destId="{A92E7E8C-0BC5-4725-A53B-D05E68E3439B}" srcOrd="0" destOrd="0" parTransId="{46B33C8A-9048-44AD-9FEF-FBDCC8669AD9}" sibTransId="{AA3A2AAF-9688-4FED-B9CA-B55DCE1F5534}"/>
    <dgm:cxn modelId="{B92F75CC-94D1-4EB5-AA34-25F260662D32}" srcId="{A92E7E8C-0BC5-4725-A53B-D05E68E3439B}" destId="{91F5EE96-D7C3-4905-BE83-9594B732C033}" srcOrd="3" destOrd="0" parTransId="{35467705-99A0-43C7-A471-E3363706FC99}" sibTransId="{1AC9CAD2-70CF-42F3-B98E-09E3293A24C5}"/>
    <dgm:cxn modelId="{148D74EA-1AC4-4970-AE55-FD21CBE2D8E0}" type="presOf" srcId="{A2EB3785-AF23-4157-AC7C-87701FE4E43E}" destId="{32F0D6F9-B690-4333-848E-D2D743F3EFE7}" srcOrd="0" destOrd="0" presId="urn:microsoft.com/office/officeart/2005/8/layout/radial6"/>
    <dgm:cxn modelId="{640D434F-C44E-4069-B878-B81B75DE768A}" srcId="{A92E7E8C-0BC5-4725-A53B-D05E68E3439B}" destId="{EA26D591-604A-4763-959E-35F6472384C4}" srcOrd="2" destOrd="0" parTransId="{6467F531-4AE9-4ED8-8B0F-68D76CB6F6BB}" sibTransId="{AA0E5CFF-D8E6-416A-80FE-6BD1DCD32D23}"/>
    <dgm:cxn modelId="{13D7C4BA-BB5A-466C-B9F3-0AE91A98F3EF}" srcId="{A92E7E8C-0BC5-4725-A53B-D05E68E3439B}" destId="{0B10BA17-85FC-4E2E-946A-16A07EF21656}" srcOrd="1" destOrd="0" parTransId="{EA759A93-9F97-4B38-A74A-15A1F1A99C89}" sibTransId="{4638A1C5-F166-4E39-A09B-B00F9BC3BD2D}"/>
    <dgm:cxn modelId="{4E69C7E7-B938-4620-8229-1B2219CCEDE0}" srcId="{A92E7E8C-0BC5-4725-A53B-D05E68E3439B}" destId="{A2EB3785-AF23-4157-AC7C-87701FE4E43E}" srcOrd="0" destOrd="0" parTransId="{1B6C0A3C-29F3-4C88-9BFD-97DCC70B24E5}" sibTransId="{B30ED4F2-9B80-4DCB-ABFE-7DE785327D35}"/>
    <dgm:cxn modelId="{73FBCF2F-B98C-416A-B8F2-4C3724E1FE29}" type="presParOf" srcId="{F0D9CE68-909A-4D54-86C4-E83C57A2D67E}" destId="{5293AC62-AD1F-4C30-BEA7-BF9447C23084}" srcOrd="0" destOrd="0" presId="urn:microsoft.com/office/officeart/2005/8/layout/radial6"/>
    <dgm:cxn modelId="{CC578EB6-BB7A-4A0E-A063-25DFC0B32902}" type="presParOf" srcId="{F0D9CE68-909A-4D54-86C4-E83C57A2D67E}" destId="{32F0D6F9-B690-4333-848E-D2D743F3EFE7}" srcOrd="1" destOrd="0" presId="urn:microsoft.com/office/officeart/2005/8/layout/radial6"/>
    <dgm:cxn modelId="{DA0B27CC-8C97-40ED-94F5-80A7AD810596}" type="presParOf" srcId="{F0D9CE68-909A-4D54-86C4-E83C57A2D67E}" destId="{1E51A0E8-CDEE-4724-BFD4-62A3B8DD3A23}" srcOrd="2" destOrd="0" presId="urn:microsoft.com/office/officeart/2005/8/layout/radial6"/>
    <dgm:cxn modelId="{CFADF98E-AD0C-4402-9F7D-EEDBBA71BD46}" type="presParOf" srcId="{F0D9CE68-909A-4D54-86C4-E83C57A2D67E}" destId="{480B1A37-AD64-4A91-A08F-D945D6C087CE}" srcOrd="3" destOrd="0" presId="urn:microsoft.com/office/officeart/2005/8/layout/radial6"/>
    <dgm:cxn modelId="{6BB52CE0-7697-4A7E-B3C6-D1C4A86627AE}" type="presParOf" srcId="{F0D9CE68-909A-4D54-86C4-E83C57A2D67E}" destId="{C0C2FE06-78AF-4DA7-81B7-25CB5771FDBC}" srcOrd="4" destOrd="0" presId="urn:microsoft.com/office/officeart/2005/8/layout/radial6"/>
    <dgm:cxn modelId="{0A98519B-0CCA-43C3-944D-0933B4D4FD3A}" type="presParOf" srcId="{F0D9CE68-909A-4D54-86C4-E83C57A2D67E}" destId="{38C2CC8A-871B-4EF4-A86D-53CBFFD624A8}" srcOrd="5" destOrd="0" presId="urn:microsoft.com/office/officeart/2005/8/layout/radial6"/>
    <dgm:cxn modelId="{94C2788C-832E-4A2B-8CD6-7E81B1D1B533}" type="presParOf" srcId="{F0D9CE68-909A-4D54-86C4-E83C57A2D67E}" destId="{43998609-C754-4147-B290-3FA042DFD294}" srcOrd="6" destOrd="0" presId="urn:microsoft.com/office/officeart/2005/8/layout/radial6"/>
    <dgm:cxn modelId="{35C37411-978A-4110-9529-77FE730EE797}" type="presParOf" srcId="{F0D9CE68-909A-4D54-86C4-E83C57A2D67E}" destId="{0B1325A6-5D21-464A-91AE-0C2DC618591D}" srcOrd="7" destOrd="0" presId="urn:microsoft.com/office/officeart/2005/8/layout/radial6"/>
    <dgm:cxn modelId="{BB00F9E7-206E-4262-A3DA-9A64C6C3DDB6}" type="presParOf" srcId="{F0D9CE68-909A-4D54-86C4-E83C57A2D67E}" destId="{3094A6DF-DB35-4AD2-8801-E8DBA6AF8BC7}" srcOrd="8" destOrd="0" presId="urn:microsoft.com/office/officeart/2005/8/layout/radial6"/>
    <dgm:cxn modelId="{35B5CB5B-DFDF-4007-A258-655F69998B03}" type="presParOf" srcId="{F0D9CE68-909A-4D54-86C4-E83C57A2D67E}" destId="{A3772698-AC75-48D7-AE39-558D9D2F71EE}" srcOrd="9" destOrd="0" presId="urn:microsoft.com/office/officeart/2005/8/layout/radial6"/>
    <dgm:cxn modelId="{77F01EFA-53D9-47FA-A738-26E453AB4DA3}" type="presParOf" srcId="{F0D9CE68-909A-4D54-86C4-E83C57A2D67E}" destId="{CBE7ED64-6B11-4615-AB9C-6A5F9E1AE5A0}" srcOrd="10" destOrd="0" presId="urn:microsoft.com/office/officeart/2005/8/layout/radial6"/>
    <dgm:cxn modelId="{CA3CC7E5-C618-4027-A214-04E21679C93F}" type="presParOf" srcId="{F0D9CE68-909A-4D54-86C4-E83C57A2D67E}" destId="{9A7778B6-6694-4007-91E4-0A8389B799CF}" srcOrd="11" destOrd="0" presId="urn:microsoft.com/office/officeart/2005/8/layout/radial6"/>
    <dgm:cxn modelId="{E2BCC9F1-C258-4B02-B702-8113B2A95830}" type="presParOf" srcId="{F0D9CE68-909A-4D54-86C4-E83C57A2D67E}" destId="{1A096880-73E0-40D2-A794-D50A69EBC696}" srcOrd="12" destOrd="0" presId="urn:microsoft.com/office/officeart/2005/8/layout/radial6"/>
    <dgm:cxn modelId="{922244F6-66D9-4080-B09C-E8D7CE09049A}" type="presParOf" srcId="{F0D9CE68-909A-4D54-86C4-E83C57A2D67E}" destId="{936047AE-584D-4F8D-A60C-2FEFA62EEF4B}" srcOrd="13" destOrd="0" presId="urn:microsoft.com/office/officeart/2005/8/layout/radial6"/>
    <dgm:cxn modelId="{165B9FB8-BBBC-4E96-B02C-508DB931DECE}" type="presParOf" srcId="{F0D9CE68-909A-4D54-86C4-E83C57A2D67E}" destId="{7686A6A7-B0AC-42CD-8CB3-91C072049190}" srcOrd="14" destOrd="0" presId="urn:microsoft.com/office/officeart/2005/8/layout/radial6"/>
    <dgm:cxn modelId="{5FA606B7-5310-4CEE-BD0F-C6805EDEE601}" type="presParOf" srcId="{F0D9CE68-909A-4D54-86C4-E83C57A2D67E}" destId="{C06A05B4-869A-4097-A4EC-084C02BB6F37}" srcOrd="15" destOrd="0" presId="urn:microsoft.com/office/officeart/2005/8/layout/radial6"/>
    <dgm:cxn modelId="{67AE8062-2A81-4E52-AB25-63705432FFB5}" type="presParOf" srcId="{F0D9CE68-909A-4D54-86C4-E83C57A2D67E}" destId="{F97DF609-01D3-43E8-8CF8-DBDB12B2EB77}" srcOrd="16" destOrd="0" presId="urn:microsoft.com/office/officeart/2005/8/layout/radial6"/>
    <dgm:cxn modelId="{C973D13B-61D2-40B7-A700-DC5FF88439AF}" type="presParOf" srcId="{F0D9CE68-909A-4D54-86C4-E83C57A2D67E}" destId="{FED519B5-A24A-46E4-8020-406E78A294B6}" srcOrd="17" destOrd="0" presId="urn:microsoft.com/office/officeart/2005/8/layout/radial6"/>
    <dgm:cxn modelId="{842E0E02-BD38-41F8-B691-9BCE30260660}" type="presParOf" srcId="{F0D9CE68-909A-4D54-86C4-E83C57A2D67E}" destId="{B284F656-B2BC-4F10-8790-CF910D66B661}" srcOrd="18" destOrd="0" presId="urn:microsoft.com/office/officeart/2005/8/layout/radial6"/>
    <dgm:cxn modelId="{FFA7BC6F-23B8-4B86-830F-6C8F7AC0E6F9}" type="presParOf" srcId="{F0D9CE68-909A-4D54-86C4-E83C57A2D67E}" destId="{DEB8EADD-A87D-4A26-9BC7-07E95F4ED659}" srcOrd="19" destOrd="0" presId="urn:microsoft.com/office/officeart/2005/8/layout/radial6"/>
    <dgm:cxn modelId="{703C6FA8-CB1A-4279-9C99-F05BC99B873B}" type="presParOf" srcId="{F0D9CE68-909A-4D54-86C4-E83C57A2D67E}" destId="{3F2FC195-5060-41F4-AE9B-B79483195C9A}" srcOrd="20" destOrd="0" presId="urn:microsoft.com/office/officeart/2005/8/layout/radial6"/>
    <dgm:cxn modelId="{CDFA2A56-0242-4FE3-A384-4D6B4515BDC9}" type="presParOf" srcId="{F0D9CE68-909A-4D54-86C4-E83C57A2D67E}" destId="{71CC3FC8-9F12-457C-93C2-9414BFEABDF2}" srcOrd="21" destOrd="0" presId="urn:microsoft.com/office/officeart/2005/8/layout/radial6"/>
    <dgm:cxn modelId="{702B9814-880A-45F8-A313-6EF714D7A804}" type="presParOf" srcId="{F0D9CE68-909A-4D54-86C4-E83C57A2D67E}" destId="{95DF397B-DD41-4BFC-A065-49B0B18DE068}" srcOrd="22" destOrd="0" presId="urn:microsoft.com/office/officeart/2005/8/layout/radial6"/>
    <dgm:cxn modelId="{42695FBC-6F65-4C99-924C-04B1902C72D0}" type="presParOf" srcId="{F0D9CE68-909A-4D54-86C4-E83C57A2D67E}" destId="{5758D73D-E443-4D10-8F25-27257B7D018E}" srcOrd="23" destOrd="0" presId="urn:microsoft.com/office/officeart/2005/8/layout/radial6"/>
    <dgm:cxn modelId="{552B52EA-2451-484B-B8E7-A82E0859AE45}" type="presParOf" srcId="{F0D9CE68-909A-4D54-86C4-E83C57A2D67E}" destId="{648401AE-5EF4-4154-8534-9A76BC26C328}" srcOrd="24"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8401AE-5EF4-4154-8534-9A76BC26C328}">
      <dsp:nvSpPr>
        <dsp:cNvPr id="0" name=""/>
        <dsp:cNvSpPr/>
      </dsp:nvSpPr>
      <dsp:spPr>
        <a:xfrm>
          <a:off x="2019059" y="442672"/>
          <a:ext cx="3991456" cy="3991456"/>
        </a:xfrm>
        <a:prstGeom prst="blockArc">
          <a:avLst>
            <a:gd name="adj1" fmla="val 13500000"/>
            <a:gd name="adj2" fmla="val 16200000"/>
            <a:gd name="adj3" fmla="val 3431"/>
          </a:avLst>
        </a:prstGeom>
        <a:solidFill>
          <a:schemeClr val="accent5">
            <a:hueOff val="1756268"/>
            <a:satOff val="45454"/>
            <a:lumOff val="-4137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CC3FC8-9F12-457C-93C2-9414BFEABDF2}">
      <dsp:nvSpPr>
        <dsp:cNvPr id="0" name=""/>
        <dsp:cNvSpPr/>
      </dsp:nvSpPr>
      <dsp:spPr>
        <a:xfrm>
          <a:off x="2019059" y="442672"/>
          <a:ext cx="3991456" cy="3991456"/>
        </a:xfrm>
        <a:prstGeom prst="blockArc">
          <a:avLst>
            <a:gd name="adj1" fmla="val 10800000"/>
            <a:gd name="adj2" fmla="val 13500000"/>
            <a:gd name="adj3" fmla="val 3431"/>
          </a:avLst>
        </a:prstGeom>
        <a:solidFill>
          <a:schemeClr val="accent5">
            <a:hueOff val="1505373"/>
            <a:satOff val="38961"/>
            <a:lumOff val="-3546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84F656-B2BC-4F10-8790-CF910D66B661}">
      <dsp:nvSpPr>
        <dsp:cNvPr id="0" name=""/>
        <dsp:cNvSpPr/>
      </dsp:nvSpPr>
      <dsp:spPr>
        <a:xfrm>
          <a:off x="2019059" y="442672"/>
          <a:ext cx="3991456" cy="3991456"/>
        </a:xfrm>
        <a:prstGeom prst="blockArc">
          <a:avLst>
            <a:gd name="adj1" fmla="val 8100000"/>
            <a:gd name="adj2" fmla="val 10800000"/>
            <a:gd name="adj3" fmla="val 3431"/>
          </a:avLst>
        </a:prstGeom>
        <a:solidFill>
          <a:schemeClr val="accent5">
            <a:hueOff val="1254477"/>
            <a:satOff val="32467"/>
            <a:lumOff val="-2955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06A05B4-869A-4097-A4EC-084C02BB6F37}">
      <dsp:nvSpPr>
        <dsp:cNvPr id="0" name=""/>
        <dsp:cNvSpPr/>
      </dsp:nvSpPr>
      <dsp:spPr>
        <a:xfrm>
          <a:off x="2019059" y="442672"/>
          <a:ext cx="3991456" cy="3991456"/>
        </a:xfrm>
        <a:prstGeom prst="blockArc">
          <a:avLst>
            <a:gd name="adj1" fmla="val 5400000"/>
            <a:gd name="adj2" fmla="val 8100000"/>
            <a:gd name="adj3" fmla="val 3431"/>
          </a:avLst>
        </a:prstGeom>
        <a:solidFill>
          <a:schemeClr val="accent5">
            <a:hueOff val="1003582"/>
            <a:satOff val="25974"/>
            <a:lumOff val="-2364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A096880-73E0-40D2-A794-D50A69EBC696}">
      <dsp:nvSpPr>
        <dsp:cNvPr id="0" name=""/>
        <dsp:cNvSpPr/>
      </dsp:nvSpPr>
      <dsp:spPr>
        <a:xfrm>
          <a:off x="2019059" y="442672"/>
          <a:ext cx="3991456" cy="3991456"/>
        </a:xfrm>
        <a:prstGeom prst="blockArc">
          <a:avLst>
            <a:gd name="adj1" fmla="val 2700000"/>
            <a:gd name="adj2" fmla="val 5400000"/>
            <a:gd name="adj3" fmla="val 3431"/>
          </a:avLst>
        </a:prstGeom>
        <a:solidFill>
          <a:schemeClr val="accent5">
            <a:hueOff val="752686"/>
            <a:satOff val="19480"/>
            <a:lumOff val="-1773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3772698-AC75-48D7-AE39-558D9D2F71EE}">
      <dsp:nvSpPr>
        <dsp:cNvPr id="0" name=""/>
        <dsp:cNvSpPr/>
      </dsp:nvSpPr>
      <dsp:spPr>
        <a:xfrm>
          <a:off x="2019059" y="442672"/>
          <a:ext cx="3991456" cy="3991456"/>
        </a:xfrm>
        <a:prstGeom prst="blockArc">
          <a:avLst>
            <a:gd name="adj1" fmla="val 0"/>
            <a:gd name="adj2" fmla="val 2700000"/>
            <a:gd name="adj3" fmla="val 3431"/>
          </a:avLst>
        </a:prstGeom>
        <a:solidFill>
          <a:schemeClr val="accent5">
            <a:hueOff val="501791"/>
            <a:satOff val="12987"/>
            <a:lumOff val="-1182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3998609-C754-4147-B290-3FA042DFD294}">
      <dsp:nvSpPr>
        <dsp:cNvPr id="0" name=""/>
        <dsp:cNvSpPr/>
      </dsp:nvSpPr>
      <dsp:spPr>
        <a:xfrm>
          <a:off x="2019059" y="442672"/>
          <a:ext cx="3991456" cy="3991456"/>
        </a:xfrm>
        <a:prstGeom prst="blockArc">
          <a:avLst>
            <a:gd name="adj1" fmla="val 18900000"/>
            <a:gd name="adj2" fmla="val 0"/>
            <a:gd name="adj3" fmla="val 3431"/>
          </a:avLst>
        </a:prstGeom>
        <a:solidFill>
          <a:schemeClr val="accent5">
            <a:hueOff val="250895"/>
            <a:satOff val="6493"/>
            <a:lumOff val="-591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80B1A37-AD64-4A91-A08F-D945D6C087CE}">
      <dsp:nvSpPr>
        <dsp:cNvPr id="0" name=""/>
        <dsp:cNvSpPr/>
      </dsp:nvSpPr>
      <dsp:spPr>
        <a:xfrm>
          <a:off x="2019059" y="442672"/>
          <a:ext cx="3991456" cy="3991456"/>
        </a:xfrm>
        <a:prstGeom prst="blockArc">
          <a:avLst>
            <a:gd name="adj1" fmla="val 16200000"/>
            <a:gd name="adj2" fmla="val 18900000"/>
            <a:gd name="adj3" fmla="val 3431"/>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293AC62-AD1F-4C30-BEA7-BF9447C23084}">
      <dsp:nvSpPr>
        <dsp:cNvPr id="0" name=""/>
        <dsp:cNvSpPr/>
      </dsp:nvSpPr>
      <dsp:spPr>
        <a:xfrm>
          <a:off x="3335527" y="1759140"/>
          <a:ext cx="1358519" cy="1358519"/>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SonarQube Quality Characteristics &amp; Associated Rules</a:t>
          </a:r>
          <a:endParaRPr lang="en-US" sz="1000" kern="1200" dirty="0"/>
        </a:p>
      </dsp:txBody>
      <dsp:txXfrm>
        <a:off x="3534478" y="1958091"/>
        <a:ext cx="960617" cy="960617"/>
      </dsp:txXfrm>
    </dsp:sp>
    <dsp:sp modelId="{32F0D6F9-B690-4333-848E-D2D743F3EFE7}">
      <dsp:nvSpPr>
        <dsp:cNvPr id="0" name=""/>
        <dsp:cNvSpPr/>
      </dsp:nvSpPr>
      <dsp:spPr>
        <a:xfrm>
          <a:off x="3539305" y="1425"/>
          <a:ext cx="950963" cy="950963"/>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Security (Production Impact)</a:t>
          </a:r>
          <a:endParaRPr lang="en-US" sz="800" kern="1200" dirty="0"/>
        </a:p>
      </dsp:txBody>
      <dsp:txXfrm>
        <a:off x="3678570" y="140690"/>
        <a:ext cx="672433" cy="672433"/>
      </dsp:txXfrm>
    </dsp:sp>
    <dsp:sp modelId="{C0C2FE06-78AF-4DA7-81B7-25CB5771FDBC}">
      <dsp:nvSpPr>
        <dsp:cNvPr id="0" name=""/>
        <dsp:cNvSpPr/>
      </dsp:nvSpPr>
      <dsp:spPr>
        <a:xfrm>
          <a:off x="4926291" y="575933"/>
          <a:ext cx="950963" cy="950963"/>
        </a:xfrm>
        <a:prstGeom prst="ellipse">
          <a:avLst/>
        </a:prstGeom>
        <a:solidFill>
          <a:schemeClr val="accent5">
            <a:hueOff val="250895"/>
            <a:satOff val="6493"/>
            <a:lumOff val="-59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Changeability (Reduce cost &amp; time to market)</a:t>
          </a:r>
          <a:endParaRPr lang="en-US" sz="800" kern="1200" dirty="0"/>
        </a:p>
      </dsp:txBody>
      <dsp:txXfrm>
        <a:off x="5065556" y="715198"/>
        <a:ext cx="672433" cy="672433"/>
      </dsp:txXfrm>
    </dsp:sp>
    <dsp:sp modelId="{0B1325A6-5D21-464A-91AE-0C2DC618591D}">
      <dsp:nvSpPr>
        <dsp:cNvPr id="0" name=""/>
        <dsp:cNvSpPr/>
      </dsp:nvSpPr>
      <dsp:spPr>
        <a:xfrm>
          <a:off x="5500799" y="1962918"/>
          <a:ext cx="950963" cy="950963"/>
        </a:xfrm>
        <a:prstGeom prst="ellipse">
          <a:avLst/>
        </a:prstGeom>
        <a:solidFill>
          <a:schemeClr val="accent5">
            <a:hueOff val="501791"/>
            <a:satOff val="12987"/>
            <a:lumOff val="-1182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Maintainability (Reduce cost &amp; time to market)</a:t>
          </a:r>
          <a:endParaRPr lang="en-US" sz="800" kern="1200" dirty="0"/>
        </a:p>
      </dsp:txBody>
      <dsp:txXfrm>
        <a:off x="5640064" y="2102183"/>
        <a:ext cx="672433" cy="672433"/>
      </dsp:txXfrm>
    </dsp:sp>
    <dsp:sp modelId="{CBE7ED64-6B11-4615-AB9C-6A5F9E1AE5A0}">
      <dsp:nvSpPr>
        <dsp:cNvPr id="0" name=""/>
        <dsp:cNvSpPr/>
      </dsp:nvSpPr>
      <dsp:spPr>
        <a:xfrm>
          <a:off x="4926291" y="3349904"/>
          <a:ext cx="950963" cy="950963"/>
        </a:xfrm>
        <a:prstGeom prst="ellipse">
          <a:avLst/>
        </a:prstGeom>
        <a:solidFill>
          <a:schemeClr val="accent5">
            <a:hueOff val="752686"/>
            <a:satOff val="19480"/>
            <a:lumOff val="-177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Testability (Reduce cost &amp; time to market)</a:t>
          </a:r>
          <a:endParaRPr lang="en-US" sz="800" kern="1200" dirty="0"/>
        </a:p>
      </dsp:txBody>
      <dsp:txXfrm>
        <a:off x="5065556" y="3489169"/>
        <a:ext cx="672433" cy="672433"/>
      </dsp:txXfrm>
    </dsp:sp>
    <dsp:sp modelId="{936047AE-584D-4F8D-A60C-2FEFA62EEF4B}">
      <dsp:nvSpPr>
        <dsp:cNvPr id="0" name=""/>
        <dsp:cNvSpPr/>
      </dsp:nvSpPr>
      <dsp:spPr>
        <a:xfrm>
          <a:off x="3539305" y="3924412"/>
          <a:ext cx="950963" cy="950963"/>
        </a:xfrm>
        <a:prstGeom prst="ellipse">
          <a:avLst/>
        </a:prstGeom>
        <a:solidFill>
          <a:schemeClr val="accent5">
            <a:hueOff val="1003582"/>
            <a:satOff val="25974"/>
            <a:lumOff val="-236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Reusability (Reduce cost &amp; time to market)</a:t>
          </a:r>
          <a:endParaRPr lang="en-US" sz="800" kern="1200" dirty="0"/>
        </a:p>
      </dsp:txBody>
      <dsp:txXfrm>
        <a:off x="3678570" y="4063677"/>
        <a:ext cx="672433" cy="672433"/>
      </dsp:txXfrm>
    </dsp:sp>
    <dsp:sp modelId="{F97DF609-01D3-43E8-8CF8-DBDB12B2EB77}">
      <dsp:nvSpPr>
        <dsp:cNvPr id="0" name=""/>
        <dsp:cNvSpPr/>
      </dsp:nvSpPr>
      <dsp:spPr>
        <a:xfrm>
          <a:off x="2152320" y="3349904"/>
          <a:ext cx="950963" cy="950963"/>
        </a:xfrm>
        <a:prstGeom prst="ellipse">
          <a:avLst/>
        </a:prstGeom>
        <a:solidFill>
          <a:schemeClr val="accent5">
            <a:hueOff val="1254477"/>
            <a:satOff val="32467"/>
            <a:lumOff val="-295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Portability (Reduce cost &amp; time to market)</a:t>
          </a:r>
          <a:endParaRPr lang="en-US" sz="800" kern="1200" dirty="0"/>
        </a:p>
      </dsp:txBody>
      <dsp:txXfrm>
        <a:off x="2291585" y="3489169"/>
        <a:ext cx="672433" cy="672433"/>
      </dsp:txXfrm>
    </dsp:sp>
    <dsp:sp modelId="{DEB8EADD-A87D-4A26-9BC7-07E95F4ED659}">
      <dsp:nvSpPr>
        <dsp:cNvPr id="0" name=""/>
        <dsp:cNvSpPr/>
      </dsp:nvSpPr>
      <dsp:spPr>
        <a:xfrm>
          <a:off x="1577812" y="1962918"/>
          <a:ext cx="950963" cy="950963"/>
        </a:xfrm>
        <a:prstGeom prst="ellipse">
          <a:avLst/>
        </a:prstGeom>
        <a:solidFill>
          <a:schemeClr val="accent5">
            <a:hueOff val="1505373"/>
            <a:satOff val="38961"/>
            <a:lumOff val="-354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Efficiency (Production Impact)</a:t>
          </a:r>
          <a:endParaRPr lang="en-US" sz="800" kern="1200" dirty="0"/>
        </a:p>
      </dsp:txBody>
      <dsp:txXfrm>
        <a:off x="1717077" y="2102183"/>
        <a:ext cx="672433" cy="672433"/>
      </dsp:txXfrm>
    </dsp:sp>
    <dsp:sp modelId="{95DF397B-DD41-4BFC-A065-49B0B18DE068}">
      <dsp:nvSpPr>
        <dsp:cNvPr id="0" name=""/>
        <dsp:cNvSpPr/>
      </dsp:nvSpPr>
      <dsp:spPr>
        <a:xfrm>
          <a:off x="2152320" y="575933"/>
          <a:ext cx="950963" cy="950963"/>
        </a:xfrm>
        <a:prstGeom prst="ellipse">
          <a:avLst/>
        </a:prstGeom>
        <a:solidFill>
          <a:schemeClr val="accent5">
            <a:hueOff val="1756268"/>
            <a:satOff val="45454"/>
            <a:lumOff val="-4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Reliability (Production Impact)</a:t>
          </a:r>
          <a:endParaRPr lang="en-US" sz="800" kern="1200" dirty="0"/>
        </a:p>
      </dsp:txBody>
      <dsp:txXfrm>
        <a:off x="2291585" y="715198"/>
        <a:ext cx="672433" cy="67243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3D64F7-9BBB-4090-B6A8-862483DE1AA6}" type="datetimeFigureOut">
              <a:rPr lang="en-US" smtClean="0"/>
              <a:t>5/10/2018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66FA6A-E574-456F-A1B4-90FD6A207F1D}" type="slidenum">
              <a:rPr lang="en-US" smtClean="0"/>
              <a:t>‹#›</a:t>
            </a:fld>
            <a:endParaRPr lang="en-US"/>
          </a:p>
        </p:txBody>
      </p:sp>
    </p:spTree>
    <p:extLst>
      <p:ext uri="{BB962C8B-B14F-4D97-AF65-F5344CB8AC3E}">
        <p14:creationId xmlns:p14="http://schemas.microsoft.com/office/powerpoint/2010/main" val="4155040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FFFC19-5F81-4912-9B1F-764BFFA4E565}" type="datetimeFigureOut">
              <a:rPr lang="en-US" smtClean="0"/>
              <a:t>5/10/2018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F5828A-27D9-4D01-B4FA-BF53D4B17E1D}" type="slidenum">
              <a:rPr lang="en-US" smtClean="0"/>
              <a:t>‹#›</a:t>
            </a:fld>
            <a:endParaRPr lang="en-US"/>
          </a:p>
        </p:txBody>
      </p:sp>
    </p:spTree>
    <p:extLst>
      <p:ext uri="{BB962C8B-B14F-4D97-AF65-F5344CB8AC3E}">
        <p14:creationId xmlns:p14="http://schemas.microsoft.com/office/powerpoint/2010/main" val="38280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F5828A-27D9-4D01-B4FA-BF53D4B17E1D}" type="slidenum">
              <a:rPr lang="en-US" smtClean="0"/>
              <a:t>1</a:t>
            </a:fld>
            <a:endParaRPr lang="en-US"/>
          </a:p>
        </p:txBody>
      </p:sp>
    </p:spTree>
    <p:extLst>
      <p:ext uri="{BB962C8B-B14F-4D97-AF65-F5344CB8AC3E}">
        <p14:creationId xmlns:p14="http://schemas.microsoft.com/office/powerpoint/2010/main" val="3936222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Waqar to update this slide with content notes:</a:t>
            </a:r>
          </a:p>
          <a:p>
            <a:r>
              <a:rPr lang="en-US" dirty="0" smtClean="0"/>
              <a:t>History</a:t>
            </a:r>
          </a:p>
          <a:p>
            <a:r>
              <a:rPr lang="en-US" dirty="0" smtClean="0"/>
              <a:t>Number</a:t>
            </a:r>
          </a:p>
          <a:p>
            <a:endParaRPr lang="en-US" dirty="0"/>
          </a:p>
        </p:txBody>
      </p:sp>
      <p:sp>
        <p:nvSpPr>
          <p:cNvPr id="4" name="Slide Number Placeholder 3"/>
          <p:cNvSpPr>
            <a:spLocks noGrp="1"/>
          </p:cNvSpPr>
          <p:nvPr>
            <p:ph type="sldNum" sz="quarter" idx="10"/>
          </p:nvPr>
        </p:nvSpPr>
        <p:spPr/>
        <p:txBody>
          <a:bodyPr/>
          <a:lstStyle/>
          <a:p>
            <a:fld id="{4183E27B-C9AC-4BDD-A944-C11569E7C5C1}" type="slidenum">
              <a:rPr lang="en-US" smtClean="0"/>
              <a:t>3</a:t>
            </a:fld>
            <a:endParaRPr lang="en-US"/>
          </a:p>
        </p:txBody>
      </p:sp>
    </p:spTree>
    <p:extLst>
      <p:ext uri="{BB962C8B-B14F-4D97-AF65-F5344CB8AC3E}">
        <p14:creationId xmlns:p14="http://schemas.microsoft.com/office/powerpoint/2010/main" val="68957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Waqar to update this slide with content notes:   </a:t>
            </a:r>
            <a:r>
              <a:rPr lang="en-US" b="1" dirty="0" smtClean="0"/>
              <a:t>What the focus Industry</a:t>
            </a:r>
            <a:r>
              <a:rPr lang="en-US" b="1" baseline="0" dirty="0" smtClean="0"/>
              <a:t> idea of Quality or SQ scope?</a:t>
            </a:r>
            <a:endParaRPr lang="en-US" b="1"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183E27B-C9AC-4BDD-A944-C11569E7C5C1}" type="slidenum">
              <a:rPr lang="en-US" smtClean="0"/>
              <a:t>4</a:t>
            </a:fld>
            <a:endParaRPr lang="en-US"/>
          </a:p>
        </p:txBody>
      </p:sp>
    </p:spTree>
    <p:extLst>
      <p:ext uri="{BB962C8B-B14F-4D97-AF65-F5344CB8AC3E}">
        <p14:creationId xmlns:p14="http://schemas.microsoft.com/office/powerpoint/2010/main" val="68957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83E27B-C9AC-4BDD-A944-C11569E7C5C1}"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68957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Agile vs Waterfall, SQ can work for</a:t>
            </a:r>
            <a:r>
              <a:rPr lang="en-US" baseline="0" dirty="0" smtClean="0"/>
              <a:t> both methodologies</a:t>
            </a:r>
          </a:p>
          <a:p>
            <a:endParaRPr lang="en-US" dirty="0"/>
          </a:p>
        </p:txBody>
      </p:sp>
      <p:sp>
        <p:nvSpPr>
          <p:cNvPr id="4" name="Slide Number Placeholder 3"/>
          <p:cNvSpPr>
            <a:spLocks noGrp="1"/>
          </p:cNvSpPr>
          <p:nvPr>
            <p:ph type="sldNum" sz="quarter" idx="10"/>
          </p:nvPr>
        </p:nvSpPr>
        <p:spPr/>
        <p:txBody>
          <a:bodyPr/>
          <a:lstStyle/>
          <a:p>
            <a:fld id="{4183E27B-C9AC-4BDD-A944-C11569E7C5C1}" type="slidenum">
              <a:rPr lang="en-US" smtClean="0"/>
              <a:t>6</a:t>
            </a:fld>
            <a:endParaRPr lang="en-US"/>
          </a:p>
        </p:txBody>
      </p:sp>
    </p:spTree>
    <p:extLst>
      <p:ext uri="{BB962C8B-B14F-4D97-AF65-F5344CB8AC3E}">
        <p14:creationId xmlns:p14="http://schemas.microsoft.com/office/powerpoint/2010/main" val="2270944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Application </a:t>
            </a:r>
            <a:r>
              <a:rPr lang="en-US" b="1" baseline="0" dirty="0" smtClean="0"/>
              <a:t>as a Project</a:t>
            </a:r>
          </a:p>
          <a:p>
            <a:r>
              <a:rPr lang="en-US" b="1" baseline="0" dirty="0" smtClean="0">
                <a:effectLst/>
              </a:rPr>
              <a:t>Application as a View</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AEF5828A-27D9-4D01-B4FA-BF53D4B17E1D}" type="slidenum">
              <a:rPr lang="en-US" smtClean="0"/>
              <a:t>10</a:t>
            </a:fld>
            <a:endParaRPr lang="en-US"/>
          </a:p>
        </p:txBody>
      </p:sp>
    </p:spTree>
    <p:extLst>
      <p:ext uri="{BB962C8B-B14F-4D97-AF65-F5344CB8AC3E}">
        <p14:creationId xmlns:p14="http://schemas.microsoft.com/office/powerpoint/2010/main" val="1755626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F5828A-27D9-4D01-B4FA-BF53D4B17E1D}" type="slidenum">
              <a:rPr lang="en-US" smtClean="0"/>
              <a:t>17</a:t>
            </a:fld>
            <a:endParaRPr lang="en-US"/>
          </a:p>
        </p:txBody>
      </p:sp>
    </p:spTree>
    <p:extLst>
      <p:ext uri="{BB962C8B-B14F-4D97-AF65-F5344CB8AC3E}">
        <p14:creationId xmlns:p14="http://schemas.microsoft.com/office/powerpoint/2010/main" val="19726147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2362200"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fontAlgn="base">
              <a:lnSpc>
                <a:spcPct val="95000"/>
              </a:lnSpc>
              <a:spcBef>
                <a:spcPct val="0"/>
              </a:spcBef>
              <a:spcAft>
                <a:spcPct val="0"/>
              </a:spcAft>
              <a:buClr>
                <a:srgbClr val="D45D00"/>
              </a:buClr>
              <a:defRPr/>
            </a:pPr>
            <a:endParaRPr lang="en-US" altLang="en-US" sz="1000" b="0" dirty="0" smtClean="0">
              <a:solidFill>
                <a:srgbClr val="63666A"/>
              </a:solidFill>
            </a:endParaRPr>
          </a:p>
        </p:txBody>
      </p:sp>
      <p:sp>
        <p:nvSpPr>
          <p:cNvPr id="10242" name="Rectangle 2"/>
          <p:cNvSpPr>
            <a:spLocks noGrp="1" noChangeArrowheads="1"/>
          </p:cNvSpPr>
          <p:nvPr>
            <p:ph type="ctrTitle"/>
          </p:nvPr>
        </p:nvSpPr>
        <p:spPr>
          <a:xfrm>
            <a:off x="2362200" y="5448300"/>
            <a:ext cx="6096000" cy="342900"/>
          </a:xfrm>
        </p:spPr>
        <p:txBody>
          <a:bodyPr anchor="t"/>
          <a:lstStyle>
            <a:lvl1pPr>
              <a:defRPr sz="2000"/>
            </a:lvl1pPr>
          </a:lstStyle>
          <a:p>
            <a:r>
              <a:rPr lang="en-US"/>
              <a:t>Click to edit Master title style</a:t>
            </a:r>
          </a:p>
        </p:txBody>
      </p:sp>
      <p:sp>
        <p:nvSpPr>
          <p:cNvPr id="10243" name="Rectangle 3"/>
          <p:cNvSpPr>
            <a:spLocks noGrp="1" noChangeArrowheads="1"/>
          </p:cNvSpPr>
          <p:nvPr>
            <p:ph type="subTitle" idx="1"/>
          </p:nvPr>
        </p:nvSpPr>
        <p:spPr>
          <a:xfrm>
            <a:off x="2362200" y="5791200"/>
            <a:ext cx="4800600" cy="547688"/>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84744170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1ED13EF2-0743-4F49-90B6-EA18E7AE3EB7}"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0585024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B2920354-E484-4A6C-B9AA-9F5F0D52BC8D}"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75279186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CDF2D06-45B4-44ED-B89A-B2AD088B0255}"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15121477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extBox 2"/>
          <p:cNvSpPr txBox="1"/>
          <p:nvPr userDrawn="1"/>
        </p:nvSpPr>
        <p:spPr>
          <a:xfrm>
            <a:off x="893379" y="-746234"/>
            <a:ext cx="914400" cy="914400"/>
          </a:xfrm>
          <a:prstGeom prst="rect">
            <a:avLst/>
          </a:prstGeom>
          <a:noFill/>
        </p:spPr>
        <p:txBody>
          <a:bodyPr wrap="none" lIns="0" tIns="0" rIns="0" bIns="0" rtlCol="0">
            <a:noAutofit/>
          </a:bodyPr>
          <a:lstStyle/>
          <a:p>
            <a:endParaRPr lang="en-US" dirty="0" smtClean="0">
              <a:latin typeface="Arial" pitchFamily="34" charset="0"/>
              <a:cs typeface="Arial" pitchFamily="34" charset="0"/>
            </a:endParaRPr>
          </a:p>
        </p:txBody>
      </p:sp>
      <p:sp>
        <p:nvSpPr>
          <p:cNvPr id="4" name="Title 1"/>
          <p:cNvSpPr>
            <a:spLocks noGrp="1"/>
          </p:cNvSpPr>
          <p:nvPr>
            <p:ph type="title"/>
          </p:nvPr>
        </p:nvSpPr>
        <p:spPr>
          <a:xfrm>
            <a:off x="457200" y="274638"/>
            <a:ext cx="8229600" cy="434975"/>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85644607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FC48F3CF-9AF0-4B00-8F1D-DCFFCC0FCC44}"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47943535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837FC6FC-EEE4-4FFB-84A6-E51CB7E36597}"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67081034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CA03C038-B56D-41AF-A9BC-82B6670E0A03}"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075303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7697342D-B06D-4C94-AD0C-6D2463350D4E}"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02254835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B99F9BAB-D310-463E-B8EA-B64508DADD9E}"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33577532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CDF2D06-45B4-44ED-B89A-B2AD088B0255}"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43333101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7000C95D-662C-4C74-AABF-E478615A563F}"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77368203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79AD03BE-36D1-4B69-8350-A769830533E7}"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25800968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eaLnBrk="0" fontAlgn="base" hangingPunct="0">
              <a:spcBef>
                <a:spcPct val="0"/>
              </a:spcBef>
              <a:spcAft>
                <a:spcPct val="0"/>
              </a:spcAft>
              <a:defRPr/>
            </a:pPr>
            <a:fld id="{E707983D-EC9B-4AEA-BFAB-277403D1FFD6}" type="slidenum">
              <a:rPr lang="en-US">
                <a:solidFill>
                  <a:srgbClr val="63666A"/>
                </a:solidFill>
                <a:ea typeface="Geneva" charset="-128"/>
              </a:rPr>
              <a:pPr eaLnBrk="0" fontAlgn="base" hangingPunct="0">
                <a:spcBef>
                  <a:spcPct val="0"/>
                </a:spcBef>
                <a:spcAft>
                  <a:spcPct val="0"/>
                </a:spcAft>
                <a:defRPr/>
              </a:pPr>
              <a:t>‹#›</a:t>
            </a:fld>
            <a:endParaRPr lang="en-US" dirty="0">
              <a:solidFill>
                <a:srgbClr val="63666A"/>
              </a:solidFill>
              <a:ea typeface="Geneva" charset="-128"/>
            </a:endParaRPr>
          </a:p>
        </p:txBody>
      </p:sp>
      <p:sp>
        <p:nvSpPr>
          <p:cNvPr id="2" name="Line 9"/>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algn="ctr" eaLnBrk="0" fontAlgn="base" hangingPunct="0">
              <a:lnSpc>
                <a:spcPct val="95000"/>
              </a:lnSpc>
              <a:spcBef>
                <a:spcPct val="0"/>
              </a:spcBef>
              <a:spcAft>
                <a:spcPct val="0"/>
              </a:spcAft>
            </a:pPr>
            <a:endParaRPr lang="en-US" sz="1400" b="1">
              <a:solidFill>
                <a:srgbClr val="FFFFFF"/>
              </a:solidFill>
              <a:ea typeface="Geneva" charset="-128"/>
            </a:endParaRPr>
          </a:p>
        </p:txBody>
      </p:sp>
      <p:pic>
        <p:nvPicPr>
          <p:cNvPr id="1031" name="Picture 12" descr="Optum_ColorBand-02"/>
          <p:cNvPicPr preferRelativeResize="0">
            <a:picLocks noChangeAspect="1" noChangeArrowheads="1"/>
          </p:cNvPicPr>
          <p:nvPr userDrawn="1"/>
        </p:nvPicPr>
        <p:blipFill>
          <a:blip r:embed="rId14" cstate="print">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userDrawn="1"/>
        </p:nvSpPr>
        <p:spPr bwMode="auto">
          <a:xfrm>
            <a:off x="6477000"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eaLnBrk="0" fontAlgn="base" hangingPunct="0">
              <a:spcBef>
                <a:spcPct val="0"/>
              </a:spcBef>
              <a:spcAft>
                <a:spcPct val="0"/>
              </a:spcAft>
              <a:defRPr/>
            </a:pPr>
            <a:r>
              <a:rPr lang="en-US" sz="700" b="0" dirty="0" smtClean="0">
                <a:solidFill>
                  <a:srgbClr val="63666A"/>
                </a:solidFill>
              </a:rPr>
              <a:t>Propriety and Confidential. Do not distribute.</a:t>
            </a:r>
          </a:p>
        </p:txBody>
      </p:sp>
    </p:spTree>
    <p:extLst>
      <p:ext uri="{BB962C8B-B14F-4D97-AF65-F5344CB8AC3E}">
        <p14:creationId xmlns:p14="http://schemas.microsoft.com/office/powerpoint/2010/main" val="33870258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3" y="152400"/>
            <a:ext cx="6402387"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dirty="0" smtClean="0"/>
              <a:t>Click to edit Master title style</a:t>
            </a:r>
          </a:p>
        </p:txBody>
      </p:sp>
      <p:sp>
        <p:nvSpPr>
          <p:cNvPr id="1028" name="Rectangle 3"/>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30" name="Rectangle 6"/>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eaLnBrk="0" fontAlgn="base" hangingPunct="0">
              <a:spcBef>
                <a:spcPct val="0"/>
              </a:spcBef>
              <a:spcAft>
                <a:spcPct val="0"/>
              </a:spcAft>
              <a:defRPr/>
            </a:pPr>
            <a:fld id="{E707983D-EC9B-4AEA-BFAB-277403D1FFD6}" type="slidenum">
              <a:rPr lang="en-US">
                <a:solidFill>
                  <a:srgbClr val="63666A"/>
                </a:solidFill>
                <a:ea typeface="Geneva" charset="-128"/>
              </a:rPr>
              <a:pPr eaLnBrk="0" fontAlgn="base" hangingPunct="0">
                <a:spcBef>
                  <a:spcPct val="0"/>
                </a:spcBef>
                <a:spcAft>
                  <a:spcPct val="0"/>
                </a:spcAft>
                <a:defRPr/>
              </a:pPr>
              <a:t>‹#›</a:t>
            </a:fld>
            <a:endParaRPr lang="en-US" dirty="0">
              <a:solidFill>
                <a:srgbClr val="63666A"/>
              </a:solidFill>
              <a:ea typeface="Geneva" charset="-128"/>
            </a:endParaRPr>
          </a:p>
        </p:txBody>
      </p:sp>
      <p:sp>
        <p:nvSpPr>
          <p:cNvPr id="2" name="Line 9"/>
          <p:cNvSpPr>
            <a:spLocks noChangeShapeType="1"/>
          </p:cNvSpPr>
          <p:nvPr userDrawn="1"/>
        </p:nvSpPr>
        <p:spPr bwMode="auto">
          <a:xfrm>
            <a:off x="457200" y="838200"/>
            <a:ext cx="8229600" cy="0"/>
          </a:xfrm>
          <a:prstGeom prst="line">
            <a:avLst/>
          </a:prstGeom>
          <a:ln>
            <a:headEnd/>
            <a:tailEnd/>
          </a:ln>
          <a:extLst/>
        </p:spPr>
        <p:style>
          <a:lnRef idx="1">
            <a:schemeClr val="accent6"/>
          </a:lnRef>
          <a:fillRef idx="0">
            <a:schemeClr val="accent6"/>
          </a:fillRef>
          <a:effectRef idx="0">
            <a:schemeClr val="accent6"/>
          </a:effectRef>
          <a:fontRef idx="minor">
            <a:schemeClr val="tx1"/>
          </a:fontRef>
        </p:style>
        <p:txBody>
          <a:bodyPr wrap="none" anchor="ctr"/>
          <a:lstStyle/>
          <a:p>
            <a:pPr algn="ctr" eaLnBrk="0" fontAlgn="base" hangingPunct="0">
              <a:lnSpc>
                <a:spcPct val="95000"/>
              </a:lnSpc>
              <a:spcBef>
                <a:spcPct val="0"/>
              </a:spcBef>
              <a:spcAft>
                <a:spcPct val="0"/>
              </a:spcAft>
            </a:pPr>
            <a:endParaRPr lang="en-US" sz="1400" b="1">
              <a:solidFill>
                <a:srgbClr val="FFFFFF"/>
              </a:solidFill>
              <a:ea typeface="Geneva" charset="-128"/>
            </a:endParaRPr>
          </a:p>
        </p:txBody>
      </p:sp>
      <p:pic>
        <p:nvPicPr>
          <p:cNvPr id="1031" name="Picture 12" descr="Optum_ColorBand-02"/>
          <p:cNvPicPr preferRelativeResize="0">
            <a:picLocks noChangeAspect="1" noChangeArrowheads="1"/>
          </p:cNvPicPr>
          <p:nvPr userDrawn="1"/>
        </p:nvPicPr>
        <p:blipFill>
          <a:blip r:embed="rId5" cstate="print">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userDrawn="1"/>
        </p:nvSpPr>
        <p:spPr bwMode="auto">
          <a:xfrm>
            <a:off x="6477000"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eaLnBrk="0" fontAlgn="base" hangingPunct="0">
              <a:spcBef>
                <a:spcPct val="0"/>
              </a:spcBef>
              <a:spcAft>
                <a:spcPct val="0"/>
              </a:spcAft>
              <a:defRPr/>
            </a:pPr>
            <a:r>
              <a:rPr lang="en-US" sz="700" b="0" dirty="0" smtClean="0">
                <a:solidFill>
                  <a:srgbClr val="63666A"/>
                </a:solidFill>
              </a:rPr>
              <a:t>Propriety and Confidential. Do not distribute.</a:t>
            </a:r>
          </a:p>
        </p:txBody>
      </p:sp>
      <p:pic>
        <p:nvPicPr>
          <p:cNvPr id="3"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010400" y="152400"/>
            <a:ext cx="167640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2580637"/>
      </p:ext>
    </p:extLst>
  </p:cSld>
  <p:clrMap bg1="lt1" tx1="dk1" bg2="lt2" tx2="dk2" accent1="accent1" accent2="accent2" accent3="accent3" accent4="accent4" accent5="accent5" accent6="accent6" hlink="hlink" folHlink="folHlink"/>
  <p:sldLayoutIdLst>
    <p:sldLayoutId id="2147483673" r:id="rId1"/>
    <p:sldLayoutId id="2147483674" r:id="rId2"/>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sz="2000">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6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6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6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6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6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rsreports5.uhc.com/ReportServer/Pages/ReportViewer.aspx?/UHC/ASK/ASK+Datamart+Reports/ASK+Application+List"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hyperlink" Target="http://sonar.optum.com/"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mailto:paul.steele@optum.com"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www.optumdeveloper.com/content/odv-optumdev/optum-developer/en/development-tools-and-standards/sonarqube.html" TargetMode="External"/><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hub.uhg.com/Pages/Results.aspx?k=sonarqube&amp;Country=USA" TargetMode="External"/><Relationship Id="rId2" Type="http://schemas.openxmlformats.org/officeDocument/2006/relationships/hyperlink" Target="https://www.optumdeveloper.com/content/odv-optumdev/optum-developer/en/development-tools-and-standards/sonarqube.html" TargetMode="External"/><Relationship Id="rId1" Type="http://schemas.openxmlformats.org/officeDocument/2006/relationships/slideLayout" Target="../slideLayouts/slideLayout12.xml"/><Relationship Id="rId4" Type="http://schemas.openxmlformats.org/officeDocument/2006/relationships/hyperlink" Target="https://docs.sonarqube.org/display/SONAR/Concepts#Concepts-Architectur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txBox="1">
            <a:spLocks noChangeArrowheads="1"/>
          </p:cNvSpPr>
          <p:nvPr/>
        </p:nvSpPr>
        <p:spPr bwMode="auto">
          <a:xfrm>
            <a:off x="0" y="1219200"/>
            <a:ext cx="9153525" cy="3800475"/>
          </a:xfrm>
          <a:prstGeom prst="rect">
            <a:avLst/>
          </a:prstGeom>
          <a:solidFill>
            <a:schemeClr val="accent1"/>
          </a:solidFill>
          <a:ln>
            <a:noFill/>
          </a:ln>
          <a:extLst/>
        </p:spPr>
        <p:txBody>
          <a:bodyPr lIns="0" tIns="0" rIns="0" bIns="0" anchor="ct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algn="ctr" fontAlgn="base">
              <a:lnSpc>
                <a:spcPct val="95000"/>
              </a:lnSpc>
              <a:spcBef>
                <a:spcPct val="0"/>
              </a:spcBef>
              <a:spcAft>
                <a:spcPct val="0"/>
              </a:spcAft>
              <a:buClr>
                <a:srgbClr val="D45D00"/>
              </a:buClr>
            </a:pPr>
            <a:endParaRPr lang="en-US" altLang="en-US" sz="1200">
              <a:solidFill>
                <a:srgbClr val="63666A"/>
              </a:solidFill>
            </a:endParaRPr>
          </a:p>
        </p:txBody>
      </p:sp>
      <p:sp>
        <p:nvSpPr>
          <p:cNvPr id="26627" name="Title 1"/>
          <p:cNvSpPr>
            <a:spLocks noGrp="1"/>
          </p:cNvSpPr>
          <p:nvPr>
            <p:ph type="ctrTitle"/>
          </p:nvPr>
        </p:nvSpPr>
        <p:spPr>
          <a:xfrm>
            <a:off x="3276600" y="2576074"/>
            <a:ext cx="4343400" cy="457385"/>
          </a:xfrm>
        </p:spPr>
        <p:txBody>
          <a:bodyPr/>
          <a:lstStyle/>
          <a:p>
            <a:pPr eaLnBrk="1" hangingPunct="1">
              <a:lnSpc>
                <a:spcPts val="1600"/>
              </a:lnSpc>
            </a:pPr>
            <a:r>
              <a:rPr lang="en-US" altLang="en-US" sz="2400" dirty="0" err="1" smtClean="0">
                <a:solidFill>
                  <a:srgbClr val="FFFFFF"/>
                </a:solidFill>
                <a:ea typeface="Geneva" charset="-128"/>
              </a:rPr>
              <a:t>SonarQube</a:t>
            </a:r>
            <a:r>
              <a:rPr lang="en-US" altLang="en-US" sz="2400" dirty="0" smtClean="0">
                <a:solidFill>
                  <a:srgbClr val="FFFFFF"/>
                </a:solidFill>
                <a:ea typeface="Geneva" charset="-128"/>
              </a:rPr>
              <a:t> Developer Training</a:t>
            </a:r>
            <a:endParaRPr lang="en-US" altLang="en-US" dirty="0" smtClean="0">
              <a:solidFill>
                <a:srgbClr val="FFFFFF"/>
              </a:solidFill>
              <a:ea typeface="Geneva" charset="-128"/>
            </a:endParaRPr>
          </a:p>
        </p:txBody>
      </p:sp>
      <p:sp>
        <p:nvSpPr>
          <p:cNvPr id="5" name="Subtitle 2"/>
          <p:cNvSpPr txBox="1">
            <a:spLocks/>
          </p:cNvSpPr>
          <p:nvPr/>
        </p:nvSpPr>
        <p:spPr bwMode="auto">
          <a:xfrm>
            <a:off x="1235075" y="1865313"/>
            <a:ext cx="480060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lgn="l" rtl="0" eaLnBrk="0" fontAlgn="base" hangingPunct="0">
              <a:lnSpc>
                <a:spcPct val="95000"/>
              </a:lnSpc>
              <a:spcBef>
                <a:spcPct val="0"/>
              </a:spcBef>
              <a:spcAft>
                <a:spcPct val="0"/>
              </a:spcAft>
              <a:buClr>
                <a:schemeClr val="accent1"/>
              </a:buClr>
              <a:defRPr sz="12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a:lstStyle>
          <a:p>
            <a:pPr marL="0" indent="0" eaLnBrk="1" hangingPunct="1">
              <a:lnSpc>
                <a:spcPts val="1600"/>
              </a:lnSpc>
              <a:buClr>
                <a:srgbClr val="D45D00"/>
              </a:buClr>
              <a:defRPr/>
            </a:pPr>
            <a:endParaRPr lang="en-US" altLang="en-US" sz="1600" kern="0" dirty="0" smtClean="0">
              <a:solidFill>
                <a:srgbClr val="FFFFFF"/>
              </a:solidFill>
              <a:ea typeface="Geneva" charset="-12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362200"/>
            <a:ext cx="1791424" cy="609846"/>
          </a:xfrm>
          <a:prstGeom prst="rect">
            <a:avLst/>
          </a:prstGeom>
          <a:ln>
            <a:solidFill>
              <a:srgbClr val="0C0C0C"/>
            </a:solidFill>
          </a:ln>
        </p:spPr>
      </p:pic>
    </p:spTree>
    <p:extLst>
      <p:ext uri="{BB962C8B-B14F-4D97-AF65-F5344CB8AC3E}">
        <p14:creationId xmlns:p14="http://schemas.microsoft.com/office/powerpoint/2010/main" val="281984402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1066800"/>
            <a:ext cx="7772400" cy="4525963"/>
          </a:xfrm>
        </p:spPr>
        <p:txBody>
          <a:bodyPr>
            <a:normAutofit lnSpcReduction="10000"/>
          </a:bodyPr>
          <a:lstStyle/>
          <a:p>
            <a:r>
              <a:rPr lang="en-US" sz="2000" b="1" dirty="0" smtClean="0"/>
              <a:t>Name </a:t>
            </a:r>
          </a:p>
          <a:p>
            <a:pPr lvl="2"/>
            <a:r>
              <a:rPr lang="en-US" dirty="0" smtClean="0"/>
              <a:t>The </a:t>
            </a:r>
            <a:r>
              <a:rPr lang="en-US" dirty="0"/>
              <a:t>Name field is used on screens and reports. The field should always try to mirror with ASK Application “Formal Name” field.   </a:t>
            </a:r>
            <a:r>
              <a:rPr lang="en-US" dirty="0" smtClean="0"/>
              <a:t>(Use </a:t>
            </a:r>
            <a:r>
              <a:rPr lang="en-US" dirty="0"/>
              <a:t>the </a:t>
            </a:r>
            <a:r>
              <a:rPr lang="en-US" dirty="0">
                <a:hlinkClick r:id="rId3"/>
              </a:rPr>
              <a:t>ASK Application List Report</a:t>
            </a:r>
            <a:r>
              <a:rPr lang="en-US" dirty="0"/>
              <a:t> to find your applications “Formal Name</a:t>
            </a:r>
            <a:r>
              <a:rPr lang="en-US" dirty="0" smtClean="0"/>
              <a:t>”.)</a:t>
            </a:r>
          </a:p>
          <a:p>
            <a:endParaRPr lang="en-US" dirty="0"/>
          </a:p>
          <a:p>
            <a:pPr lvl="3" indent="-342900">
              <a:buFont typeface="Arial" panose="020B0604020202020204" pitchFamily="34" charset="0"/>
              <a:buChar char="•"/>
            </a:pPr>
            <a:r>
              <a:rPr lang="en-US" sz="1800" dirty="0">
                <a:solidFill>
                  <a:schemeClr val="accent2"/>
                </a:solidFill>
              </a:rPr>
              <a:t>Mainline example</a:t>
            </a:r>
            <a:r>
              <a:rPr lang="en-US" sz="1800" dirty="0" smtClean="0">
                <a:solidFill>
                  <a:schemeClr val="accent2"/>
                </a:solidFill>
              </a:rPr>
              <a:t>:		“</a:t>
            </a:r>
            <a:r>
              <a:rPr lang="en-US" sz="1800" b="1" dirty="0" smtClean="0">
                <a:solidFill>
                  <a:schemeClr val="accent2"/>
                </a:solidFill>
              </a:rPr>
              <a:t>Provider Online</a:t>
            </a:r>
            <a:r>
              <a:rPr lang="en-US" sz="1800" dirty="0" smtClean="0">
                <a:solidFill>
                  <a:schemeClr val="accent2"/>
                </a:solidFill>
              </a:rPr>
              <a:t>”</a:t>
            </a:r>
            <a:endParaRPr lang="en-US" sz="1800" dirty="0">
              <a:solidFill>
                <a:schemeClr val="accent2"/>
              </a:solidFill>
            </a:endParaRPr>
          </a:p>
          <a:p>
            <a:pPr lvl="3" indent="-342900">
              <a:buFont typeface="Arial" panose="020B0604020202020204" pitchFamily="34" charset="0"/>
              <a:buChar char="•"/>
            </a:pPr>
            <a:r>
              <a:rPr lang="en-US" sz="1800" dirty="0">
                <a:solidFill>
                  <a:schemeClr val="accent2"/>
                </a:solidFill>
              </a:rPr>
              <a:t>Dev Branch example</a:t>
            </a:r>
            <a:r>
              <a:rPr lang="en-US" sz="1800" dirty="0" smtClean="0">
                <a:solidFill>
                  <a:schemeClr val="accent2"/>
                </a:solidFill>
              </a:rPr>
              <a:t>:	“</a:t>
            </a:r>
            <a:r>
              <a:rPr lang="en-US" sz="1800" b="1" dirty="0">
                <a:solidFill>
                  <a:schemeClr val="accent2"/>
                </a:solidFill>
              </a:rPr>
              <a:t>Provider </a:t>
            </a:r>
            <a:r>
              <a:rPr lang="en-US" sz="1800" b="1" dirty="0" smtClean="0">
                <a:solidFill>
                  <a:schemeClr val="accent2"/>
                </a:solidFill>
              </a:rPr>
              <a:t>Online DB1</a:t>
            </a:r>
            <a:r>
              <a:rPr lang="en-US" sz="1800" dirty="0">
                <a:solidFill>
                  <a:schemeClr val="accent2"/>
                </a:solidFill>
              </a:rPr>
              <a:t>”</a:t>
            </a:r>
          </a:p>
          <a:p>
            <a:pPr lvl="3" indent="-342900">
              <a:buFont typeface="Arial" panose="020B0604020202020204" pitchFamily="34" charset="0"/>
              <a:buChar char="•"/>
            </a:pPr>
            <a:endParaRPr lang="en-US" dirty="0"/>
          </a:p>
          <a:p>
            <a:pPr marL="298450" lvl="3"/>
            <a:endParaRPr lang="en-US" dirty="0"/>
          </a:p>
          <a:p>
            <a:r>
              <a:rPr lang="en-US" sz="2000" b="1" dirty="0" smtClean="0"/>
              <a:t>Key</a:t>
            </a:r>
          </a:p>
          <a:p>
            <a:r>
              <a:rPr lang="en-US" dirty="0" smtClean="0"/>
              <a:t> – </a:t>
            </a:r>
            <a:r>
              <a:rPr lang="en-US" dirty="0"/>
              <a:t>(</a:t>
            </a:r>
            <a:r>
              <a:rPr lang="en-US" dirty="0" smtClean="0"/>
              <a:t>uniquely </a:t>
            </a:r>
            <a:r>
              <a:rPr lang="en-US" dirty="0"/>
              <a:t>identifier)</a:t>
            </a:r>
          </a:p>
          <a:p>
            <a:pPr marL="469900" lvl="3" indent="0">
              <a:buNone/>
            </a:pPr>
            <a:r>
              <a:rPr lang="en-US" dirty="0"/>
              <a:t>Standard format: “</a:t>
            </a:r>
            <a:r>
              <a:rPr lang="en-US" dirty="0" err="1">
                <a:solidFill>
                  <a:srgbClr val="FF0000"/>
                </a:solidFill>
              </a:rPr>
              <a:t>com.optum</a:t>
            </a:r>
            <a:r>
              <a:rPr lang="en-US" dirty="0">
                <a:solidFill>
                  <a:srgbClr val="FF0000"/>
                </a:solidFill>
              </a:rPr>
              <a:t>.[</a:t>
            </a:r>
            <a:r>
              <a:rPr lang="en-US" i="1" dirty="0">
                <a:solidFill>
                  <a:srgbClr val="FF0000"/>
                </a:solidFill>
              </a:rPr>
              <a:t>program</a:t>
            </a:r>
            <a:r>
              <a:rPr lang="en-US" dirty="0">
                <a:solidFill>
                  <a:srgbClr val="FF0000"/>
                </a:solidFill>
              </a:rPr>
              <a:t>]:[</a:t>
            </a:r>
            <a:r>
              <a:rPr lang="en-US" i="1" dirty="0">
                <a:solidFill>
                  <a:srgbClr val="FF0000"/>
                </a:solidFill>
              </a:rPr>
              <a:t>application</a:t>
            </a:r>
            <a:r>
              <a:rPr lang="en-US" dirty="0" smtClean="0">
                <a:solidFill>
                  <a:srgbClr val="FF0000"/>
                </a:solidFill>
              </a:rPr>
              <a:t>]”.</a:t>
            </a:r>
          </a:p>
          <a:p>
            <a:pPr marL="469900" lvl="3" indent="0">
              <a:buNone/>
            </a:pPr>
            <a:endParaRPr lang="en-US" dirty="0"/>
          </a:p>
          <a:p>
            <a:pPr marL="742950" lvl="1" indent="-285750"/>
            <a:r>
              <a:rPr lang="en-US" sz="1800" dirty="0" smtClean="0">
                <a:solidFill>
                  <a:schemeClr val="accent2"/>
                </a:solidFill>
              </a:rPr>
              <a:t>Mainline:  	     “</a:t>
            </a:r>
            <a:r>
              <a:rPr lang="en-US" sz="1800" b="1" dirty="0" err="1" smtClean="0">
                <a:solidFill>
                  <a:schemeClr val="accent2"/>
                </a:solidFill>
              </a:rPr>
              <a:t>com.optum.provider_portal:provider_online</a:t>
            </a:r>
            <a:r>
              <a:rPr lang="en-US" sz="1800" dirty="0" smtClean="0">
                <a:solidFill>
                  <a:schemeClr val="accent2"/>
                </a:solidFill>
              </a:rPr>
              <a:t>”</a:t>
            </a:r>
            <a:endParaRPr lang="en-US" sz="1800" dirty="0">
              <a:solidFill>
                <a:schemeClr val="accent2"/>
              </a:solidFill>
            </a:endParaRPr>
          </a:p>
          <a:p>
            <a:pPr marL="742950" lvl="1" indent="-285750"/>
            <a:r>
              <a:rPr lang="en-US" sz="1800" dirty="0">
                <a:solidFill>
                  <a:schemeClr val="accent2"/>
                </a:solidFill>
              </a:rPr>
              <a:t>Dev Branch </a:t>
            </a:r>
            <a:r>
              <a:rPr lang="en-US" sz="1800" dirty="0" smtClean="0">
                <a:solidFill>
                  <a:schemeClr val="accent2"/>
                </a:solidFill>
              </a:rPr>
              <a:t>  “</a:t>
            </a:r>
            <a:r>
              <a:rPr lang="en-US" sz="1800" b="1" dirty="0" err="1">
                <a:solidFill>
                  <a:schemeClr val="accent2"/>
                </a:solidFill>
              </a:rPr>
              <a:t>com.optum</a:t>
            </a:r>
            <a:r>
              <a:rPr lang="en-US" sz="1800" b="1" dirty="0" smtClean="0">
                <a:solidFill>
                  <a:schemeClr val="accent2"/>
                </a:solidFill>
              </a:rPr>
              <a:t>.</a:t>
            </a:r>
            <a:r>
              <a:rPr lang="en-US" sz="1800" b="1" dirty="0">
                <a:solidFill>
                  <a:schemeClr val="accent2"/>
                </a:solidFill>
              </a:rPr>
              <a:t> </a:t>
            </a:r>
            <a:r>
              <a:rPr lang="en-US" sz="1800" b="1" dirty="0" smtClean="0">
                <a:solidFill>
                  <a:schemeClr val="accent2"/>
                </a:solidFill>
              </a:rPr>
              <a:t>provider_portal:provider_online:db1</a:t>
            </a:r>
            <a:r>
              <a:rPr lang="en-US" sz="1800" dirty="0" smtClean="0">
                <a:solidFill>
                  <a:schemeClr val="accent2"/>
                </a:solidFill>
              </a:rPr>
              <a:t>”</a:t>
            </a:r>
            <a:endParaRPr lang="en-US" sz="1800" dirty="0">
              <a:solidFill>
                <a:schemeClr val="accent2"/>
              </a:solidFill>
            </a:endParaRPr>
          </a:p>
          <a:p>
            <a:pPr lvl="3"/>
            <a:endParaRPr lang="en-US" sz="1400" dirty="0"/>
          </a:p>
        </p:txBody>
      </p:sp>
      <p:sp>
        <p:nvSpPr>
          <p:cNvPr id="4" name="TextBox 3"/>
          <p:cNvSpPr txBox="1"/>
          <p:nvPr/>
        </p:nvSpPr>
        <p:spPr>
          <a:xfrm>
            <a:off x="452808" y="242664"/>
            <a:ext cx="6553200" cy="707886"/>
          </a:xfrm>
          <a:prstGeom prst="rect">
            <a:avLst/>
          </a:prstGeom>
          <a:noFill/>
        </p:spPr>
        <p:txBody>
          <a:bodyPr wrap="square" rtlCol="0">
            <a:spAutoFit/>
          </a:bodyPr>
          <a:lstStyle/>
          <a:p>
            <a:r>
              <a:rPr lang="en-US" sz="2000" dirty="0" smtClean="0">
                <a:solidFill>
                  <a:srgbClr val="63666A"/>
                </a:solidFill>
                <a:latin typeface="+mj-lt"/>
              </a:rPr>
              <a:t>Names/Keys - </a:t>
            </a:r>
            <a:r>
              <a:rPr lang="en-US" sz="2000" b="1" dirty="0" smtClean="0"/>
              <a:t>(Set </a:t>
            </a:r>
            <a:r>
              <a:rPr lang="en-US" sz="2000" b="1" dirty="0"/>
              <a:t>in your Jenkins or TFS Job)</a:t>
            </a:r>
            <a:endParaRPr lang="en-US" sz="2000" dirty="0"/>
          </a:p>
          <a:p>
            <a:endParaRPr lang="en-US" sz="2000" dirty="0">
              <a:solidFill>
                <a:srgbClr val="63666A"/>
              </a:solidFill>
              <a:latin typeface="+mj-lt"/>
            </a:endParaRPr>
          </a:p>
        </p:txBody>
      </p:sp>
    </p:spTree>
    <p:extLst>
      <p:ext uri="{BB962C8B-B14F-4D97-AF65-F5344CB8AC3E}">
        <p14:creationId xmlns:p14="http://schemas.microsoft.com/office/powerpoint/2010/main" val="256872222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8CDF2D06-45B4-44ED-B89A-B2AD088B0255}" type="slidenum">
              <a:rPr lang="en-US" smtClean="0">
                <a:solidFill>
                  <a:srgbClr val="63666A"/>
                </a:solidFill>
              </a:rPr>
              <a:pPr>
                <a:defRPr/>
              </a:pPr>
              <a:t>11</a:t>
            </a:fld>
            <a:endParaRPr lang="en-US" dirty="0">
              <a:solidFill>
                <a:srgbClr val="63666A"/>
              </a:solidFill>
            </a:endParaRPr>
          </a:p>
        </p:txBody>
      </p:sp>
      <p:sp>
        <p:nvSpPr>
          <p:cNvPr id="4" name="TextBox 3"/>
          <p:cNvSpPr txBox="1"/>
          <p:nvPr/>
        </p:nvSpPr>
        <p:spPr>
          <a:xfrm>
            <a:off x="452808" y="2057400"/>
            <a:ext cx="8233991" cy="707886"/>
          </a:xfrm>
          <a:prstGeom prst="rect">
            <a:avLst/>
          </a:prstGeom>
          <a:noFill/>
        </p:spPr>
        <p:txBody>
          <a:bodyPr wrap="square" rtlCol="0">
            <a:spAutoFit/>
          </a:bodyPr>
          <a:lstStyle/>
          <a:p>
            <a:pPr algn="ctr"/>
            <a:r>
              <a:rPr lang="en-US" sz="4000" dirty="0">
                <a:hlinkClick r:id="rId2"/>
              </a:rPr>
              <a:t>http://sonar.optum.com</a:t>
            </a:r>
            <a:r>
              <a:rPr lang="en-US" sz="4000" dirty="0" smtClean="0">
                <a:hlinkClick r:id="rId2"/>
              </a:rPr>
              <a:t>/</a:t>
            </a:r>
            <a:endParaRPr lang="en-US" sz="4000" dirty="0" smtClean="0"/>
          </a:p>
        </p:txBody>
      </p:sp>
      <p:sp>
        <p:nvSpPr>
          <p:cNvPr id="5" name="TextBox 4"/>
          <p:cNvSpPr txBox="1"/>
          <p:nvPr/>
        </p:nvSpPr>
        <p:spPr>
          <a:xfrm>
            <a:off x="452808" y="242664"/>
            <a:ext cx="6553200" cy="400110"/>
          </a:xfrm>
          <a:prstGeom prst="rect">
            <a:avLst/>
          </a:prstGeom>
          <a:noFill/>
        </p:spPr>
        <p:txBody>
          <a:bodyPr wrap="square" rtlCol="0">
            <a:spAutoFit/>
          </a:bodyPr>
          <a:lstStyle/>
          <a:p>
            <a:r>
              <a:rPr lang="en-US" sz="2000" dirty="0" smtClean="0">
                <a:solidFill>
                  <a:srgbClr val="63666A"/>
                </a:solidFill>
                <a:latin typeface="+mj-lt"/>
              </a:rPr>
              <a:t>Begin Online Screens Tutorial</a:t>
            </a:r>
            <a:endParaRPr lang="en-US" sz="2000" dirty="0">
              <a:solidFill>
                <a:srgbClr val="63666A"/>
              </a:solidFill>
              <a:latin typeface="+mj-lt"/>
            </a:endParaRPr>
          </a:p>
        </p:txBody>
      </p:sp>
      <p:sp>
        <p:nvSpPr>
          <p:cNvPr id="3" name="TextBox 2"/>
          <p:cNvSpPr txBox="1"/>
          <p:nvPr/>
        </p:nvSpPr>
        <p:spPr>
          <a:xfrm>
            <a:off x="452809" y="3352800"/>
            <a:ext cx="8233990" cy="800219"/>
          </a:xfrm>
          <a:prstGeom prst="rect">
            <a:avLst/>
          </a:prstGeom>
          <a:noFill/>
        </p:spPr>
        <p:txBody>
          <a:bodyPr wrap="square" rtlCol="0">
            <a:spAutoFit/>
          </a:bodyPr>
          <a:lstStyle/>
          <a:p>
            <a:pPr algn="ctr"/>
            <a:r>
              <a:rPr lang="en-US" sz="2800" dirty="0"/>
              <a:t>Login: </a:t>
            </a:r>
            <a:r>
              <a:rPr lang="en-US" sz="2800" dirty="0" err="1"/>
              <a:t>msid</a:t>
            </a:r>
            <a:r>
              <a:rPr lang="en-US" sz="2800" dirty="0"/>
              <a:t> / </a:t>
            </a:r>
            <a:r>
              <a:rPr lang="en-US" sz="2800" dirty="0" err="1"/>
              <a:t>ms</a:t>
            </a:r>
            <a:r>
              <a:rPr lang="en-US" sz="2800" dirty="0"/>
              <a:t>-password</a:t>
            </a:r>
          </a:p>
          <a:p>
            <a:pPr algn="ctr"/>
            <a:endParaRPr lang="en-US" dirty="0"/>
          </a:p>
        </p:txBody>
      </p:sp>
    </p:spTree>
    <p:extLst>
      <p:ext uri="{BB962C8B-B14F-4D97-AF65-F5344CB8AC3E}">
        <p14:creationId xmlns:p14="http://schemas.microsoft.com/office/powerpoint/2010/main" val="406897998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1122123"/>
            <a:ext cx="8077201" cy="40062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Rounded Rectangular Callout 5"/>
          <p:cNvSpPr/>
          <p:nvPr/>
        </p:nvSpPr>
        <p:spPr>
          <a:xfrm>
            <a:off x="4343400" y="1600200"/>
            <a:ext cx="1859279" cy="619789"/>
          </a:xfrm>
          <a:prstGeom prst="wedgeRoundRectCallout">
            <a:avLst>
              <a:gd name="adj1" fmla="val 53592"/>
              <a:gd name="adj2" fmla="val -105331"/>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To find for a specific application enter your criteria in the Search field</a:t>
            </a:r>
            <a:endParaRPr lang="en-US" sz="1000" dirty="0"/>
          </a:p>
        </p:txBody>
      </p:sp>
      <p:sp>
        <p:nvSpPr>
          <p:cNvPr id="7" name="TextBox 6"/>
          <p:cNvSpPr txBox="1"/>
          <p:nvPr/>
        </p:nvSpPr>
        <p:spPr>
          <a:xfrm>
            <a:off x="533400" y="304800"/>
            <a:ext cx="6438903" cy="400110"/>
          </a:xfrm>
          <a:prstGeom prst="rect">
            <a:avLst/>
          </a:prstGeom>
          <a:noFill/>
        </p:spPr>
        <p:txBody>
          <a:bodyPr wrap="square" rtlCol="0">
            <a:spAutoFit/>
          </a:bodyPr>
          <a:lstStyle/>
          <a:p>
            <a:r>
              <a:rPr lang="en-US" sz="2000" dirty="0" err="1">
                <a:solidFill>
                  <a:srgbClr val="63666A"/>
                </a:solidFill>
              </a:rPr>
              <a:t>Sonarqube</a:t>
            </a:r>
            <a:r>
              <a:rPr lang="en-US" sz="2000" dirty="0">
                <a:solidFill>
                  <a:srgbClr val="63666A"/>
                </a:solidFill>
              </a:rPr>
              <a:t> Dashboard</a:t>
            </a:r>
          </a:p>
        </p:txBody>
      </p:sp>
    </p:spTree>
    <p:extLst>
      <p:ext uri="{BB962C8B-B14F-4D97-AF65-F5344CB8AC3E}">
        <p14:creationId xmlns:p14="http://schemas.microsoft.com/office/powerpoint/2010/main" val="12902324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990600"/>
            <a:ext cx="8267700" cy="4167167"/>
          </a:xfrm>
          <a:prstGeom prst="rect">
            <a:avLst/>
          </a:prstGeom>
          <a:noFill/>
          <a:ln w="9525">
            <a:solidFill>
              <a:srgbClr val="0C0C0C"/>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452808" y="242664"/>
            <a:ext cx="6553200" cy="400110"/>
          </a:xfrm>
          <a:prstGeom prst="rect">
            <a:avLst/>
          </a:prstGeom>
          <a:noFill/>
        </p:spPr>
        <p:txBody>
          <a:bodyPr wrap="square" rtlCol="0">
            <a:spAutoFit/>
          </a:bodyPr>
          <a:lstStyle/>
          <a:p>
            <a:r>
              <a:rPr lang="en-US" sz="2000" dirty="0" err="1">
                <a:solidFill>
                  <a:srgbClr val="63666A"/>
                </a:solidFill>
              </a:rPr>
              <a:t>Sonarqube</a:t>
            </a:r>
            <a:r>
              <a:rPr lang="en-US" sz="2000" dirty="0">
                <a:solidFill>
                  <a:srgbClr val="63666A"/>
                </a:solidFill>
              </a:rPr>
              <a:t> Dashboard (continued)</a:t>
            </a:r>
          </a:p>
        </p:txBody>
      </p:sp>
      <p:sp>
        <p:nvSpPr>
          <p:cNvPr id="5" name="Rounded Rectangular Callout 4"/>
          <p:cNvSpPr/>
          <p:nvPr/>
        </p:nvSpPr>
        <p:spPr>
          <a:xfrm>
            <a:off x="3810000" y="1614106"/>
            <a:ext cx="1333500" cy="391189"/>
          </a:xfrm>
          <a:prstGeom prst="wedgeRoundRectCallout">
            <a:avLst>
              <a:gd name="adj1" fmla="val 79814"/>
              <a:gd name="adj2" fmla="val -33473"/>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Locate &amp; select the “ICUE” application</a:t>
            </a:r>
            <a:endParaRPr lang="en-US" sz="1000" dirty="0"/>
          </a:p>
        </p:txBody>
      </p:sp>
    </p:spTree>
    <p:extLst>
      <p:ext uri="{BB962C8B-B14F-4D97-AF65-F5344CB8AC3E}">
        <p14:creationId xmlns:p14="http://schemas.microsoft.com/office/powerpoint/2010/main" val="11571080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2808" y="242664"/>
            <a:ext cx="6553200" cy="400110"/>
          </a:xfrm>
          <a:prstGeom prst="rect">
            <a:avLst/>
          </a:prstGeom>
          <a:noFill/>
        </p:spPr>
        <p:txBody>
          <a:bodyPr wrap="square" rtlCol="0">
            <a:spAutoFit/>
          </a:bodyPr>
          <a:lstStyle/>
          <a:p>
            <a:r>
              <a:rPr lang="en-US" sz="2000" dirty="0" err="1">
                <a:solidFill>
                  <a:srgbClr val="63666A"/>
                </a:solidFill>
              </a:rPr>
              <a:t>Sonarqube</a:t>
            </a:r>
            <a:r>
              <a:rPr lang="en-US" sz="2000" dirty="0">
                <a:solidFill>
                  <a:srgbClr val="63666A"/>
                </a:solidFill>
              </a:rPr>
              <a:t> Dashboard (continued)</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808" y="1219200"/>
            <a:ext cx="8304945"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1990702" y="920066"/>
            <a:ext cx="1610139" cy="389203"/>
          </a:xfrm>
          <a:prstGeom prst="wedgeRoundRectCallout">
            <a:avLst>
              <a:gd name="adj1" fmla="val -49108"/>
              <a:gd name="adj2" fmla="val 92225"/>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Home page for selected application</a:t>
            </a:r>
            <a:endParaRPr lang="en-US" sz="1000" dirty="0"/>
          </a:p>
        </p:txBody>
      </p:sp>
      <p:sp>
        <p:nvSpPr>
          <p:cNvPr id="6" name="Rounded Rectangular Callout 5"/>
          <p:cNvSpPr/>
          <p:nvPr/>
        </p:nvSpPr>
        <p:spPr>
          <a:xfrm>
            <a:off x="4038600" y="945874"/>
            <a:ext cx="1610139" cy="546651"/>
          </a:xfrm>
          <a:prstGeom prst="wedgeRoundRectCallout">
            <a:avLst>
              <a:gd name="adj1" fmla="val -11048"/>
              <a:gd name="adj2" fmla="val 141170"/>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Shows reason for failed scan</a:t>
            </a:r>
            <a:endParaRPr lang="en-US" sz="1000" dirty="0"/>
          </a:p>
        </p:txBody>
      </p:sp>
      <p:sp>
        <p:nvSpPr>
          <p:cNvPr id="7" name="Rounded Rectangle 6"/>
          <p:cNvSpPr/>
          <p:nvPr/>
        </p:nvSpPr>
        <p:spPr>
          <a:xfrm>
            <a:off x="550824" y="2011438"/>
            <a:ext cx="7602576" cy="6858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52808" y="3036886"/>
            <a:ext cx="4685929" cy="2220914"/>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138736" y="3029489"/>
            <a:ext cx="3014663" cy="2220914"/>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ular Callout 9"/>
          <p:cNvSpPr/>
          <p:nvPr/>
        </p:nvSpPr>
        <p:spPr>
          <a:xfrm>
            <a:off x="990600" y="5111266"/>
            <a:ext cx="1610139" cy="375134"/>
          </a:xfrm>
          <a:prstGeom prst="wedgeRoundRectCallout">
            <a:avLst>
              <a:gd name="adj1" fmla="val 44387"/>
              <a:gd name="adj2" fmla="val -201130"/>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3otal Issues counts</a:t>
            </a:r>
            <a:endParaRPr lang="en-US" sz="1000" dirty="0"/>
          </a:p>
        </p:txBody>
      </p:sp>
      <p:sp>
        <p:nvSpPr>
          <p:cNvPr id="11" name="Rounded Rectangular Callout 10"/>
          <p:cNvSpPr/>
          <p:nvPr/>
        </p:nvSpPr>
        <p:spPr>
          <a:xfrm>
            <a:off x="4125277" y="5334000"/>
            <a:ext cx="1676402" cy="468932"/>
          </a:xfrm>
          <a:prstGeom prst="wedgeRoundRectCallout">
            <a:avLst>
              <a:gd name="adj1" fmla="val 44325"/>
              <a:gd name="adj2" fmla="val -195151"/>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New counts since baseline</a:t>
            </a:r>
            <a:endParaRPr lang="en-US" sz="1000" dirty="0"/>
          </a:p>
        </p:txBody>
      </p:sp>
    </p:spTree>
    <p:extLst>
      <p:ext uri="{BB962C8B-B14F-4D97-AF65-F5344CB8AC3E}">
        <p14:creationId xmlns:p14="http://schemas.microsoft.com/office/powerpoint/2010/main" val="42847734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8CDF2D06-45B4-44ED-B89A-B2AD088B0255}" type="slidenum">
              <a:rPr lang="en-US" smtClean="0">
                <a:solidFill>
                  <a:srgbClr val="63666A"/>
                </a:solidFill>
              </a:rPr>
              <a:pPr>
                <a:defRPr/>
              </a:pPr>
              <a:t>15</a:t>
            </a:fld>
            <a:endParaRPr lang="en-US" dirty="0">
              <a:solidFill>
                <a:srgbClr val="63666A"/>
              </a:solidFill>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342" y="1066800"/>
            <a:ext cx="8050085"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526341" y="2245490"/>
            <a:ext cx="7086600" cy="921572"/>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62735" y="3167063"/>
            <a:ext cx="7086600" cy="879512"/>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57973" y="4053688"/>
            <a:ext cx="7086600" cy="1204111"/>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ular Callout 6"/>
          <p:cNvSpPr/>
          <p:nvPr/>
        </p:nvSpPr>
        <p:spPr>
          <a:xfrm>
            <a:off x="6635523" y="1524000"/>
            <a:ext cx="1954836" cy="592151"/>
          </a:xfrm>
          <a:prstGeom prst="wedgeRoundRectCallout">
            <a:avLst>
              <a:gd name="adj1" fmla="val -42555"/>
              <a:gd name="adj2" fmla="val 115200"/>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Arial" panose="020B0604020202020204" pitchFamily="34" charset="0"/>
                <a:cs typeface="Arial" panose="020B0604020202020204" pitchFamily="34" charset="0"/>
              </a:rPr>
              <a:t>Coverage </a:t>
            </a:r>
            <a:r>
              <a:rPr lang="en-US" sz="1000" dirty="0">
                <a:latin typeface="Arial" panose="020B0604020202020204" pitchFamily="34" charset="0"/>
                <a:cs typeface="Arial" panose="020B0604020202020204" pitchFamily="34" charset="0"/>
              </a:rPr>
              <a:t>section shows Lines of code covered during testing</a:t>
            </a:r>
          </a:p>
        </p:txBody>
      </p:sp>
      <p:sp>
        <p:nvSpPr>
          <p:cNvPr id="8" name="Rounded Rectangular Callout 7"/>
          <p:cNvSpPr/>
          <p:nvPr/>
        </p:nvSpPr>
        <p:spPr>
          <a:xfrm>
            <a:off x="6710391" y="2526167"/>
            <a:ext cx="1969350" cy="640896"/>
          </a:xfrm>
          <a:prstGeom prst="wedgeRoundRectCallout">
            <a:avLst>
              <a:gd name="adj1" fmla="val -43402"/>
              <a:gd name="adj2" fmla="val 107053"/>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Arial" panose="020B0604020202020204" pitchFamily="34" charset="0"/>
                <a:cs typeface="Arial" panose="020B0604020202020204" pitchFamily="34" charset="0"/>
              </a:rPr>
              <a:t>Duplications section shows </a:t>
            </a:r>
            <a:r>
              <a:rPr lang="en-US" sz="1000" dirty="0">
                <a:latin typeface="Arial" panose="020B0604020202020204" pitchFamily="34" charset="0"/>
                <a:cs typeface="Arial" panose="020B0604020202020204" pitchFamily="34" charset="0"/>
              </a:rPr>
              <a:t>Lines of  duplicated </a:t>
            </a:r>
            <a:r>
              <a:rPr lang="en-US" sz="1000" dirty="0" smtClean="0">
                <a:latin typeface="Arial" panose="020B0604020202020204" pitchFamily="34" charset="0"/>
                <a:cs typeface="Arial" panose="020B0604020202020204" pitchFamily="34" charset="0"/>
              </a:rPr>
              <a:t>code, which goes </a:t>
            </a:r>
            <a:r>
              <a:rPr lang="en-US" sz="1000" dirty="0">
                <a:latin typeface="Arial" panose="020B0604020202020204" pitchFamily="34" charset="0"/>
                <a:cs typeface="Arial" panose="020B0604020202020204" pitchFamily="34" charset="0"/>
              </a:rPr>
              <a:t>to maintainability</a:t>
            </a:r>
          </a:p>
        </p:txBody>
      </p:sp>
      <p:sp>
        <p:nvSpPr>
          <p:cNvPr id="9" name="Rounded Rectangular Callout 8"/>
          <p:cNvSpPr/>
          <p:nvPr/>
        </p:nvSpPr>
        <p:spPr>
          <a:xfrm>
            <a:off x="6577773" y="3606819"/>
            <a:ext cx="2133600" cy="616819"/>
          </a:xfrm>
          <a:prstGeom prst="wedgeRoundRectCallout">
            <a:avLst>
              <a:gd name="adj1" fmla="val -45758"/>
              <a:gd name="adj2" fmla="val 97597"/>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Arial" panose="020B0604020202020204" pitchFamily="34" charset="0"/>
                <a:cs typeface="Arial" panose="020B0604020202020204" pitchFamily="34" charset="0"/>
              </a:rPr>
              <a:t>Size section reflects maintainability and identifies technology base </a:t>
            </a:r>
            <a:endParaRPr lang="en-US" sz="1000" dirty="0">
              <a:latin typeface="Arial" panose="020B0604020202020204" pitchFamily="34" charset="0"/>
              <a:cs typeface="Arial" panose="020B0604020202020204" pitchFamily="34" charset="0"/>
            </a:endParaRPr>
          </a:p>
        </p:txBody>
      </p:sp>
      <p:sp>
        <p:nvSpPr>
          <p:cNvPr id="10" name="TextBox 9"/>
          <p:cNvSpPr txBox="1"/>
          <p:nvPr/>
        </p:nvSpPr>
        <p:spPr>
          <a:xfrm>
            <a:off x="452808" y="242664"/>
            <a:ext cx="6553200" cy="400110"/>
          </a:xfrm>
          <a:prstGeom prst="rect">
            <a:avLst/>
          </a:prstGeom>
          <a:noFill/>
        </p:spPr>
        <p:txBody>
          <a:bodyPr wrap="square" rtlCol="0">
            <a:spAutoFit/>
          </a:bodyPr>
          <a:lstStyle/>
          <a:p>
            <a:r>
              <a:rPr lang="en-US" sz="2000" dirty="0" err="1">
                <a:solidFill>
                  <a:srgbClr val="63666A"/>
                </a:solidFill>
              </a:rPr>
              <a:t>Sonarqube</a:t>
            </a:r>
            <a:r>
              <a:rPr lang="en-US" sz="2000" dirty="0">
                <a:solidFill>
                  <a:srgbClr val="63666A"/>
                </a:solidFill>
              </a:rPr>
              <a:t> Dashboard (continued)</a:t>
            </a:r>
          </a:p>
        </p:txBody>
      </p:sp>
    </p:spTree>
    <p:extLst>
      <p:ext uri="{BB962C8B-B14F-4D97-AF65-F5344CB8AC3E}">
        <p14:creationId xmlns:p14="http://schemas.microsoft.com/office/powerpoint/2010/main" val="922016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63666A"/>
                </a:solidFill>
              </a:rPr>
              <a:t>Sonarqube</a:t>
            </a:r>
            <a:r>
              <a:rPr lang="en-US" dirty="0">
                <a:solidFill>
                  <a:srgbClr val="63666A"/>
                </a:solidFill>
              </a:rPr>
              <a:t> Dashboard (continued)</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8305800" cy="384191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5" name="Rounded Rectangle 14"/>
          <p:cNvSpPr/>
          <p:nvPr/>
        </p:nvSpPr>
        <p:spPr>
          <a:xfrm>
            <a:off x="7098475" y="4190999"/>
            <a:ext cx="1664525" cy="870111"/>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ular Callout 15"/>
          <p:cNvSpPr/>
          <p:nvPr/>
        </p:nvSpPr>
        <p:spPr>
          <a:xfrm>
            <a:off x="4962498" y="4419682"/>
            <a:ext cx="1743102" cy="412743"/>
          </a:xfrm>
          <a:prstGeom prst="wedgeRoundRectCallout">
            <a:avLst>
              <a:gd name="adj1" fmla="val 75526"/>
              <a:gd name="adj2" fmla="val -7248"/>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Events shows the history of scan activity</a:t>
            </a:r>
            <a:endParaRPr lang="en-US" sz="1000" dirty="0"/>
          </a:p>
        </p:txBody>
      </p:sp>
      <p:sp>
        <p:nvSpPr>
          <p:cNvPr id="18" name="Rounded Rectangle 17"/>
          <p:cNvSpPr/>
          <p:nvPr/>
        </p:nvSpPr>
        <p:spPr>
          <a:xfrm>
            <a:off x="7098475" y="2270044"/>
            <a:ext cx="1664525" cy="930356"/>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ular Callout 18"/>
          <p:cNvSpPr/>
          <p:nvPr/>
        </p:nvSpPr>
        <p:spPr>
          <a:xfrm>
            <a:off x="4962498" y="2528850"/>
            <a:ext cx="1743102" cy="412743"/>
          </a:xfrm>
          <a:prstGeom prst="wedgeRoundRectCallout">
            <a:avLst>
              <a:gd name="adj1" fmla="val 75526"/>
              <a:gd name="adj2" fmla="val -7248"/>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Lines of Code by Technology</a:t>
            </a:r>
            <a:endParaRPr lang="en-US" sz="1000" dirty="0"/>
          </a:p>
        </p:txBody>
      </p:sp>
    </p:spTree>
    <p:extLst>
      <p:ext uri="{BB962C8B-B14F-4D97-AF65-F5344CB8AC3E}">
        <p14:creationId xmlns:p14="http://schemas.microsoft.com/office/powerpoint/2010/main" val="21409391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38108"/>
            <a:ext cx="8274973" cy="3843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ounded Rectangle 2"/>
          <p:cNvSpPr/>
          <p:nvPr/>
        </p:nvSpPr>
        <p:spPr>
          <a:xfrm>
            <a:off x="7010400" y="3810000"/>
            <a:ext cx="1537556" cy="4572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7010400" y="4325429"/>
            <a:ext cx="1537556" cy="3810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7010400" y="2133600"/>
            <a:ext cx="1537556" cy="3810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7010400" y="2590800"/>
            <a:ext cx="1537556" cy="11811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ular Callout 6"/>
          <p:cNvSpPr/>
          <p:nvPr/>
        </p:nvSpPr>
        <p:spPr>
          <a:xfrm>
            <a:off x="4983480" y="3810000"/>
            <a:ext cx="1610139" cy="314897"/>
          </a:xfrm>
          <a:prstGeom prst="wedgeRoundRectCallout">
            <a:avLst>
              <a:gd name="adj1" fmla="val 71101"/>
              <a:gd name="adj2" fmla="val -7248"/>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External Links</a:t>
            </a:r>
            <a:endParaRPr lang="en-US" sz="1000" dirty="0"/>
          </a:p>
        </p:txBody>
      </p:sp>
      <p:sp>
        <p:nvSpPr>
          <p:cNvPr id="8" name="Rounded Rectangular Callout 7"/>
          <p:cNvSpPr/>
          <p:nvPr/>
        </p:nvSpPr>
        <p:spPr>
          <a:xfrm>
            <a:off x="4960620" y="4368512"/>
            <a:ext cx="1610139" cy="314897"/>
          </a:xfrm>
          <a:prstGeom prst="wedgeRoundRectCallout">
            <a:avLst>
              <a:gd name="adj1" fmla="val 74051"/>
              <a:gd name="adj2" fmla="val -3477"/>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Key (The applications unique identifier)</a:t>
            </a:r>
            <a:endParaRPr lang="en-US" sz="1000" dirty="0"/>
          </a:p>
        </p:txBody>
      </p:sp>
      <p:sp>
        <p:nvSpPr>
          <p:cNvPr id="9" name="Rounded Rectangular Callout 8"/>
          <p:cNvSpPr/>
          <p:nvPr/>
        </p:nvSpPr>
        <p:spPr>
          <a:xfrm>
            <a:off x="4983480" y="2189606"/>
            <a:ext cx="1610139" cy="314897"/>
          </a:xfrm>
          <a:prstGeom prst="wedgeRoundRectCallout">
            <a:avLst>
              <a:gd name="adj1" fmla="val 74051"/>
              <a:gd name="adj2" fmla="val -3477"/>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Current Quality Gate</a:t>
            </a:r>
            <a:endParaRPr lang="en-US" sz="1000" dirty="0"/>
          </a:p>
        </p:txBody>
      </p:sp>
      <p:sp>
        <p:nvSpPr>
          <p:cNvPr id="10" name="Rounded Rectangular Callout 9"/>
          <p:cNvSpPr/>
          <p:nvPr/>
        </p:nvSpPr>
        <p:spPr>
          <a:xfrm>
            <a:off x="4953000" y="2948228"/>
            <a:ext cx="1610139" cy="466243"/>
          </a:xfrm>
          <a:prstGeom prst="wedgeRoundRectCallout">
            <a:avLst>
              <a:gd name="adj1" fmla="val 75526"/>
              <a:gd name="adj2" fmla="val -7248"/>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List of Quality Profiles used  for each technology</a:t>
            </a:r>
            <a:endParaRPr lang="en-US" sz="1000" dirty="0"/>
          </a:p>
        </p:txBody>
      </p:sp>
      <p:sp>
        <p:nvSpPr>
          <p:cNvPr id="13" name="TextBox 12"/>
          <p:cNvSpPr txBox="1"/>
          <p:nvPr/>
        </p:nvSpPr>
        <p:spPr>
          <a:xfrm>
            <a:off x="445188" y="242664"/>
            <a:ext cx="6553200" cy="400110"/>
          </a:xfrm>
          <a:prstGeom prst="rect">
            <a:avLst/>
          </a:prstGeom>
          <a:noFill/>
        </p:spPr>
        <p:txBody>
          <a:bodyPr wrap="square" rtlCol="0">
            <a:spAutoFit/>
          </a:bodyPr>
          <a:lstStyle/>
          <a:p>
            <a:r>
              <a:rPr lang="en-US" sz="2000" dirty="0" err="1">
                <a:solidFill>
                  <a:srgbClr val="63666A"/>
                </a:solidFill>
              </a:rPr>
              <a:t>Sonarqube</a:t>
            </a:r>
            <a:r>
              <a:rPr lang="en-US" sz="2000" dirty="0">
                <a:solidFill>
                  <a:srgbClr val="63666A"/>
                </a:solidFill>
              </a:rPr>
              <a:t> Dashboard (continued)</a:t>
            </a:r>
          </a:p>
        </p:txBody>
      </p:sp>
      <p:sp>
        <p:nvSpPr>
          <p:cNvPr id="14" name="Rounded Rectangular Callout 13"/>
          <p:cNvSpPr/>
          <p:nvPr/>
        </p:nvSpPr>
        <p:spPr>
          <a:xfrm>
            <a:off x="1066800" y="2228850"/>
            <a:ext cx="1462172" cy="952500"/>
          </a:xfrm>
          <a:prstGeom prst="wedgeRoundRectCallout">
            <a:avLst>
              <a:gd name="adj1" fmla="val -49645"/>
              <a:gd name="adj2" fmla="val -104959"/>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To look at specific issues and format of rules, click Issues in the bar above</a:t>
            </a:r>
            <a:endParaRPr lang="en-US" sz="1000" dirty="0"/>
          </a:p>
        </p:txBody>
      </p:sp>
    </p:spTree>
    <p:extLst>
      <p:ext uri="{BB962C8B-B14F-4D97-AF65-F5344CB8AC3E}">
        <p14:creationId xmlns:p14="http://schemas.microsoft.com/office/powerpoint/2010/main" val="15181947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509" y="967279"/>
            <a:ext cx="8379921" cy="412051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err="1">
                <a:solidFill>
                  <a:srgbClr val="63666A"/>
                </a:solidFill>
              </a:rPr>
              <a:t>Sonarqube</a:t>
            </a:r>
            <a:r>
              <a:rPr lang="en-US" dirty="0">
                <a:solidFill>
                  <a:srgbClr val="63666A"/>
                </a:solidFill>
              </a:rPr>
              <a:t> Dashboard (continued)</a:t>
            </a:r>
          </a:p>
        </p:txBody>
      </p:sp>
      <p:sp>
        <p:nvSpPr>
          <p:cNvPr id="5" name="Rounded Rectangular Callout 4"/>
          <p:cNvSpPr/>
          <p:nvPr/>
        </p:nvSpPr>
        <p:spPr>
          <a:xfrm>
            <a:off x="762000" y="1295399"/>
            <a:ext cx="1524000" cy="533401"/>
          </a:xfrm>
          <a:prstGeom prst="wedgeRoundRectCallout">
            <a:avLst>
              <a:gd name="adj1" fmla="val -21514"/>
              <a:gd name="adj2" fmla="val 106098"/>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Filtering - used to identify subset of issues</a:t>
            </a:r>
            <a:endParaRPr lang="en-US" sz="1000" dirty="0"/>
          </a:p>
        </p:txBody>
      </p:sp>
      <p:sp>
        <p:nvSpPr>
          <p:cNvPr id="6" name="Rounded Rectangular Callout 5"/>
          <p:cNvSpPr/>
          <p:nvPr/>
        </p:nvSpPr>
        <p:spPr>
          <a:xfrm>
            <a:off x="6781800" y="3027536"/>
            <a:ext cx="1752600" cy="634999"/>
          </a:xfrm>
          <a:prstGeom prst="wedgeRoundRectCallout">
            <a:avLst>
              <a:gd name="adj1" fmla="val -83443"/>
              <a:gd name="adj2" fmla="val 52817"/>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The specific Issues displayed are based on filtering criteria</a:t>
            </a:r>
            <a:endParaRPr lang="en-US" sz="1000" dirty="0"/>
          </a:p>
        </p:txBody>
      </p:sp>
      <p:sp>
        <p:nvSpPr>
          <p:cNvPr id="8" name="Rounded Rectangular Callout 7"/>
          <p:cNvSpPr/>
          <p:nvPr/>
        </p:nvSpPr>
        <p:spPr>
          <a:xfrm>
            <a:off x="3505200" y="1406654"/>
            <a:ext cx="1676400" cy="551543"/>
          </a:xfrm>
          <a:prstGeom prst="wedgeRoundRectCallout">
            <a:avLst>
              <a:gd name="adj1" fmla="val -25818"/>
              <a:gd name="adj2" fmla="val 102056"/>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Click the “…” to see issue related information</a:t>
            </a:r>
            <a:endParaRPr lang="en-US" sz="1000" dirty="0"/>
          </a:p>
        </p:txBody>
      </p:sp>
      <p:sp>
        <p:nvSpPr>
          <p:cNvPr id="9" name="Rectangle 8"/>
          <p:cNvSpPr/>
          <p:nvPr/>
        </p:nvSpPr>
        <p:spPr bwMode="auto">
          <a:xfrm>
            <a:off x="430509" y="1981200"/>
            <a:ext cx="1426866" cy="3106593"/>
          </a:xfrm>
          <a:prstGeom prst="rect">
            <a:avLst/>
          </a:prstGeom>
          <a:noFill/>
          <a:ln w="12700"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3" name="Right Brace 2"/>
          <p:cNvSpPr/>
          <p:nvPr/>
        </p:nvSpPr>
        <p:spPr bwMode="auto">
          <a:xfrm>
            <a:off x="5867400" y="2438400"/>
            <a:ext cx="228600" cy="2514600"/>
          </a:xfrm>
          <a:prstGeom prst="rightBrace">
            <a:avLst/>
          </a:prstGeom>
          <a:noFill/>
          <a:ln w="12700"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solidFill>
                  <a:sysClr val="windowText" lastClr="000000"/>
                </a:solidFill>
              </a:ln>
              <a:solidFill>
                <a:schemeClr val="bg1"/>
              </a:solidFill>
              <a:effectLst/>
              <a:latin typeface="Arial" charset="0"/>
              <a:ea typeface="Arial Unicode MS" charset="0"/>
              <a:cs typeface="Arial Unicode MS" charset="0"/>
            </a:endParaRPr>
          </a:p>
        </p:txBody>
      </p:sp>
    </p:spTree>
    <p:extLst>
      <p:ext uri="{BB962C8B-B14F-4D97-AF65-F5344CB8AC3E}">
        <p14:creationId xmlns:p14="http://schemas.microsoft.com/office/powerpoint/2010/main" val="36911037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63666A"/>
                </a:solidFill>
              </a:rPr>
              <a:t>Sonarqube</a:t>
            </a:r>
            <a:r>
              <a:rPr lang="en-US" dirty="0">
                <a:solidFill>
                  <a:srgbClr val="63666A"/>
                </a:solidFill>
              </a:rPr>
              <a:t> Dashboard (continued)</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066800"/>
            <a:ext cx="8372653" cy="3657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Rounded Rectangular Callout 3"/>
          <p:cNvSpPr/>
          <p:nvPr/>
        </p:nvSpPr>
        <p:spPr>
          <a:xfrm>
            <a:off x="5029200" y="4191000"/>
            <a:ext cx="1676400" cy="675200"/>
          </a:xfrm>
          <a:prstGeom prst="wedgeRoundRectCallout">
            <a:avLst>
              <a:gd name="adj1" fmla="val -60417"/>
              <a:gd name="adj2" fmla="val -141792"/>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Expands to show rule explanation, why it’s important, and provides examples</a:t>
            </a:r>
            <a:endParaRPr lang="en-US" sz="1000" dirty="0"/>
          </a:p>
        </p:txBody>
      </p:sp>
    </p:spTree>
    <p:extLst>
      <p:ext uri="{BB962C8B-B14F-4D97-AF65-F5344CB8AC3E}">
        <p14:creationId xmlns:p14="http://schemas.microsoft.com/office/powerpoint/2010/main" val="527325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1200211"/>
            <a:ext cx="7162800" cy="4247317"/>
          </a:xfrm>
          <a:prstGeom prst="rect">
            <a:avLst/>
          </a:prstGeom>
        </p:spPr>
        <p:txBody>
          <a:bodyPr wrap="square">
            <a:spAutoFit/>
          </a:bodyPr>
          <a:lstStyle/>
          <a:p>
            <a:r>
              <a:rPr lang="en-US" b="1" dirty="0"/>
              <a:t>Presenter:   </a:t>
            </a:r>
            <a:r>
              <a:rPr lang="en-US" dirty="0"/>
              <a:t>Paul Steele</a:t>
            </a:r>
          </a:p>
          <a:p>
            <a:r>
              <a:rPr lang="en-US" dirty="0"/>
              <a:t>                    </a:t>
            </a:r>
            <a:r>
              <a:rPr lang="en-US" dirty="0" smtClean="0"/>
              <a:t> </a:t>
            </a:r>
            <a:r>
              <a:rPr lang="en-US" dirty="0" err="1" smtClean="0"/>
              <a:t>Sonarqube</a:t>
            </a:r>
            <a:r>
              <a:rPr lang="en-US" dirty="0" smtClean="0"/>
              <a:t> Implementation &amp; Support </a:t>
            </a:r>
            <a:r>
              <a:rPr lang="en-US" dirty="0"/>
              <a:t>– Team Lead</a:t>
            </a:r>
          </a:p>
          <a:p>
            <a:r>
              <a:rPr lang="en-US" dirty="0" smtClean="0"/>
              <a:t>	</a:t>
            </a:r>
            <a:r>
              <a:rPr lang="en-US" dirty="0"/>
              <a:t> </a:t>
            </a:r>
            <a:r>
              <a:rPr lang="en-US" dirty="0" smtClean="0"/>
              <a:t>      Enterprise </a:t>
            </a:r>
            <a:r>
              <a:rPr lang="en-US" dirty="0"/>
              <a:t>Quality Tools </a:t>
            </a:r>
          </a:p>
          <a:p>
            <a:r>
              <a:rPr lang="en-US" dirty="0"/>
              <a:t>	</a:t>
            </a:r>
            <a:r>
              <a:rPr lang="en-US" dirty="0" smtClean="0"/>
              <a:t>       </a:t>
            </a:r>
            <a:r>
              <a:rPr lang="en-US" dirty="0" smtClean="0">
                <a:hlinkClick r:id="rId2"/>
              </a:rPr>
              <a:t>paul.steele@optum.com</a:t>
            </a:r>
            <a:endParaRPr lang="en-US" dirty="0"/>
          </a:p>
          <a:p>
            <a:endParaRPr lang="en-US" dirty="0"/>
          </a:p>
          <a:p>
            <a:r>
              <a:rPr lang="en-US" b="1" dirty="0" err="1"/>
              <a:t>Sonarqube</a:t>
            </a:r>
            <a:r>
              <a:rPr lang="en-US" b="1" dirty="0"/>
              <a:t> Team Members</a:t>
            </a:r>
          </a:p>
          <a:p>
            <a:r>
              <a:rPr lang="en-US" dirty="0"/>
              <a:t>	Paul Steele</a:t>
            </a:r>
          </a:p>
          <a:p>
            <a:r>
              <a:rPr lang="en-US" dirty="0"/>
              <a:t>	Ramya Radhakrishnan</a:t>
            </a:r>
          </a:p>
          <a:p>
            <a:r>
              <a:rPr lang="en-US" dirty="0"/>
              <a:t>	Ryan Gurbatri</a:t>
            </a:r>
          </a:p>
          <a:p>
            <a:r>
              <a:rPr lang="en-US" dirty="0"/>
              <a:t>	Himanshu Sharma</a:t>
            </a:r>
          </a:p>
          <a:p>
            <a:r>
              <a:rPr lang="en-US" dirty="0"/>
              <a:t>	Adam Oldakowski</a:t>
            </a:r>
          </a:p>
          <a:p>
            <a:r>
              <a:rPr lang="en-US" dirty="0"/>
              <a:t>	Frank Sanchelli</a:t>
            </a:r>
          </a:p>
          <a:p>
            <a:endParaRPr lang="en-US" dirty="0"/>
          </a:p>
          <a:p>
            <a:r>
              <a:rPr lang="en-US" b="1" dirty="0" smtClean="0"/>
              <a:t>Team email address:  </a:t>
            </a:r>
          </a:p>
          <a:p>
            <a:r>
              <a:rPr lang="en-US" b="1" dirty="0"/>
              <a:t>	</a:t>
            </a:r>
            <a:r>
              <a:rPr lang="en-US" dirty="0" smtClean="0"/>
              <a:t>sonar@optum.com</a:t>
            </a:r>
            <a:endParaRPr lang="en-US" dirty="0"/>
          </a:p>
        </p:txBody>
      </p:sp>
    </p:spTree>
    <p:extLst>
      <p:ext uri="{BB962C8B-B14F-4D97-AF65-F5344CB8AC3E}">
        <p14:creationId xmlns:p14="http://schemas.microsoft.com/office/powerpoint/2010/main" val="237399253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63666A"/>
                </a:solidFill>
              </a:rPr>
              <a:t>Sonarqube</a:t>
            </a:r>
            <a:r>
              <a:rPr lang="en-US" dirty="0">
                <a:solidFill>
                  <a:srgbClr val="63666A"/>
                </a:solidFill>
              </a:rPr>
              <a:t> Dashboard (continued)</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8368474"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ular Callout 3"/>
          <p:cNvSpPr/>
          <p:nvPr/>
        </p:nvSpPr>
        <p:spPr>
          <a:xfrm>
            <a:off x="1828800" y="1338140"/>
            <a:ext cx="1676400" cy="675200"/>
          </a:xfrm>
          <a:prstGeom prst="wedgeRoundRectCallout">
            <a:avLst>
              <a:gd name="adj1" fmla="val 55947"/>
              <a:gd name="adj2" fmla="val 92947"/>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Clicking “Open” drops down a list  of statuses you can assign to the issue.</a:t>
            </a:r>
            <a:endParaRPr lang="en-US" sz="1000" dirty="0"/>
          </a:p>
        </p:txBody>
      </p:sp>
      <p:sp>
        <p:nvSpPr>
          <p:cNvPr id="5" name="Rounded Rectangular Callout 4"/>
          <p:cNvSpPr/>
          <p:nvPr/>
        </p:nvSpPr>
        <p:spPr>
          <a:xfrm>
            <a:off x="4876800" y="1361000"/>
            <a:ext cx="1524000" cy="746760"/>
          </a:xfrm>
          <a:prstGeom prst="wedgeRoundRectCallout">
            <a:avLst>
              <a:gd name="adj1" fmla="val -67535"/>
              <a:gd name="adj2" fmla="val 80331"/>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1Current assignment  can be changed by clicking the dropdown arrow. </a:t>
            </a:r>
            <a:endParaRPr lang="en-US" sz="1000" dirty="0"/>
          </a:p>
        </p:txBody>
      </p:sp>
      <p:sp>
        <p:nvSpPr>
          <p:cNvPr id="7" name="Rounded Rectangular Callout 6"/>
          <p:cNvSpPr/>
          <p:nvPr/>
        </p:nvSpPr>
        <p:spPr>
          <a:xfrm>
            <a:off x="1524000" y="3962400"/>
            <a:ext cx="1371600" cy="639500"/>
          </a:xfrm>
          <a:prstGeom prst="wedgeRoundRectCallout">
            <a:avLst>
              <a:gd name="adj1" fmla="val 71823"/>
              <a:gd name="adj2" fmla="val -129533"/>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Click on the Error Description” to  see related source  code</a:t>
            </a:r>
            <a:endParaRPr lang="en-US" sz="1000" dirty="0"/>
          </a:p>
        </p:txBody>
      </p:sp>
    </p:spTree>
    <p:extLst>
      <p:ext uri="{BB962C8B-B14F-4D97-AF65-F5344CB8AC3E}">
        <p14:creationId xmlns:p14="http://schemas.microsoft.com/office/powerpoint/2010/main" val="9669668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63666A"/>
                </a:solidFill>
              </a:rPr>
              <a:t>Sonarqube</a:t>
            </a:r>
            <a:r>
              <a:rPr lang="en-US" dirty="0">
                <a:solidFill>
                  <a:srgbClr val="63666A"/>
                </a:solidFill>
              </a:rPr>
              <a:t> Dashboard (continued)</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8352340" cy="40798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Rounded Rectangular Callout 4"/>
          <p:cNvSpPr/>
          <p:nvPr/>
        </p:nvSpPr>
        <p:spPr>
          <a:xfrm>
            <a:off x="7010400" y="2389964"/>
            <a:ext cx="1371600" cy="765850"/>
          </a:xfrm>
          <a:prstGeom prst="wedgeRoundRectCallout">
            <a:avLst>
              <a:gd name="adj1" fmla="val -103580"/>
              <a:gd name="adj2" fmla="val 29537"/>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Source code is displayed and the specific lines of code highlighted</a:t>
            </a:r>
            <a:endParaRPr lang="en-US" sz="1000" dirty="0"/>
          </a:p>
        </p:txBody>
      </p:sp>
      <p:sp>
        <p:nvSpPr>
          <p:cNvPr id="7" name="Rounded Rectangular Callout 6"/>
          <p:cNvSpPr/>
          <p:nvPr/>
        </p:nvSpPr>
        <p:spPr>
          <a:xfrm>
            <a:off x="3733800" y="3733800"/>
            <a:ext cx="2057400" cy="533400"/>
          </a:xfrm>
          <a:prstGeom prst="wedgeRoundRectCallout">
            <a:avLst>
              <a:gd name="adj1" fmla="val -83177"/>
              <a:gd name="adj2" fmla="val -13091"/>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Bars are used to indicate Coverage, Duplicate Lines, etc.  Hover over line to see type </a:t>
            </a:r>
            <a:endParaRPr lang="en-US" sz="1000" dirty="0"/>
          </a:p>
        </p:txBody>
      </p:sp>
      <p:sp>
        <p:nvSpPr>
          <p:cNvPr id="8" name="Rounded Rectangular Callout 7"/>
          <p:cNvSpPr/>
          <p:nvPr/>
        </p:nvSpPr>
        <p:spPr>
          <a:xfrm>
            <a:off x="304800" y="3030537"/>
            <a:ext cx="1371600" cy="568600"/>
          </a:xfrm>
          <a:prstGeom prst="wedgeRoundRectCallout">
            <a:avLst>
              <a:gd name="adj1" fmla="val 90342"/>
              <a:gd name="adj2" fmla="val -154791"/>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Scroll to navigate to </a:t>
            </a:r>
            <a:r>
              <a:rPr lang="en-US" sz="1000" dirty="0" err="1" smtClean="0"/>
              <a:t>othe</a:t>
            </a:r>
            <a:r>
              <a:rPr lang="en-US" sz="1000" dirty="0" smtClean="0"/>
              <a:t> issues</a:t>
            </a:r>
            <a:endParaRPr lang="en-US" sz="1000" dirty="0"/>
          </a:p>
        </p:txBody>
      </p:sp>
      <p:sp>
        <p:nvSpPr>
          <p:cNvPr id="9" name="Rounded Rectangular Callout 8"/>
          <p:cNvSpPr/>
          <p:nvPr/>
        </p:nvSpPr>
        <p:spPr>
          <a:xfrm>
            <a:off x="1600200" y="1638443"/>
            <a:ext cx="1828800" cy="427575"/>
          </a:xfrm>
          <a:prstGeom prst="wedgeRoundRectCallout">
            <a:avLst>
              <a:gd name="adj1" fmla="val -91464"/>
              <a:gd name="adj2" fmla="val -19852"/>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Click link to return to this applications issues list</a:t>
            </a:r>
            <a:endParaRPr lang="en-US" sz="1000" dirty="0"/>
          </a:p>
        </p:txBody>
      </p:sp>
      <p:sp>
        <p:nvSpPr>
          <p:cNvPr id="10" name="Oval 9"/>
          <p:cNvSpPr/>
          <p:nvPr/>
        </p:nvSpPr>
        <p:spPr bwMode="auto">
          <a:xfrm>
            <a:off x="441960" y="1638443"/>
            <a:ext cx="396240" cy="271593"/>
          </a:xfrm>
          <a:prstGeom prst="ellipse">
            <a:avLst/>
          </a:prstGeom>
          <a:noFill/>
          <a:ln w="12700"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Tree>
    <p:extLst>
      <p:ext uri="{BB962C8B-B14F-4D97-AF65-F5344CB8AC3E}">
        <p14:creationId xmlns:p14="http://schemas.microsoft.com/office/powerpoint/2010/main" val="19640403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63666A"/>
                </a:solidFill>
              </a:rPr>
              <a:t>Sonarqube</a:t>
            </a:r>
            <a:r>
              <a:rPr lang="en-US" dirty="0">
                <a:solidFill>
                  <a:srgbClr val="63666A"/>
                </a:solidFill>
              </a:rPr>
              <a:t> Dashboard (continued)</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8419437"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ular Callout 3"/>
          <p:cNvSpPr/>
          <p:nvPr/>
        </p:nvSpPr>
        <p:spPr>
          <a:xfrm>
            <a:off x="7383780" y="3352800"/>
            <a:ext cx="1600200" cy="716817"/>
          </a:xfrm>
          <a:prstGeom prst="wedgeRoundRectCallout">
            <a:avLst>
              <a:gd name="adj1" fmla="val -81017"/>
              <a:gd name="adj2" fmla="val -17098"/>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Use filtering to create subset of issues  to apply a bulk change</a:t>
            </a:r>
            <a:endParaRPr lang="en-US" sz="1000" dirty="0"/>
          </a:p>
        </p:txBody>
      </p:sp>
      <p:sp>
        <p:nvSpPr>
          <p:cNvPr id="5" name="Rounded Rectangular Callout 4"/>
          <p:cNvSpPr/>
          <p:nvPr/>
        </p:nvSpPr>
        <p:spPr>
          <a:xfrm>
            <a:off x="4038600" y="1371601"/>
            <a:ext cx="1600200" cy="533400"/>
          </a:xfrm>
          <a:prstGeom prst="wedgeRoundRectCallout">
            <a:avLst>
              <a:gd name="adj1" fmla="val -108653"/>
              <a:gd name="adj2" fmla="val 29375"/>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Click “Bulk Change” button.</a:t>
            </a:r>
            <a:endParaRPr lang="en-US" sz="1000" dirty="0"/>
          </a:p>
        </p:txBody>
      </p:sp>
      <p:sp>
        <p:nvSpPr>
          <p:cNvPr id="3" name="Right Brace 2"/>
          <p:cNvSpPr/>
          <p:nvPr/>
        </p:nvSpPr>
        <p:spPr bwMode="auto">
          <a:xfrm>
            <a:off x="6324600" y="1981200"/>
            <a:ext cx="533400" cy="3162300"/>
          </a:xfrm>
          <a:prstGeom prst="rightBrace">
            <a:avLst/>
          </a:prstGeom>
          <a:noFill/>
          <a:ln w="12700"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Tree>
    <p:extLst>
      <p:ext uri="{BB962C8B-B14F-4D97-AF65-F5344CB8AC3E}">
        <p14:creationId xmlns:p14="http://schemas.microsoft.com/office/powerpoint/2010/main" val="12091845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63666A"/>
                </a:solidFill>
              </a:rPr>
              <a:t>Sonarqube</a:t>
            </a:r>
            <a:r>
              <a:rPr lang="en-US" dirty="0">
                <a:solidFill>
                  <a:srgbClr val="63666A"/>
                </a:solidFill>
              </a:rPr>
              <a:t> Dashboard (continued)</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900" y="1012825"/>
            <a:ext cx="5156200" cy="483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ular Callout 3"/>
          <p:cNvSpPr/>
          <p:nvPr/>
        </p:nvSpPr>
        <p:spPr>
          <a:xfrm>
            <a:off x="533400" y="2514063"/>
            <a:ext cx="1600200" cy="716817"/>
          </a:xfrm>
          <a:prstGeom prst="wedgeRoundRectCallout">
            <a:avLst>
              <a:gd name="adj1" fmla="val 88427"/>
              <a:gd name="adj2" fmla="val 18750"/>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Fill in or select the type of bulk change you want to make and click “Apply”</a:t>
            </a:r>
            <a:endParaRPr lang="en-US" sz="1000" dirty="0"/>
          </a:p>
        </p:txBody>
      </p:sp>
    </p:spTree>
    <p:extLst>
      <p:ext uri="{BB962C8B-B14F-4D97-AF65-F5344CB8AC3E}">
        <p14:creationId xmlns:p14="http://schemas.microsoft.com/office/powerpoint/2010/main" val="11111281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Portfolios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066800"/>
            <a:ext cx="7073222" cy="4038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209800"/>
            <a:ext cx="6564100" cy="392783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Rounded Rectangular Callout 5"/>
          <p:cNvSpPr/>
          <p:nvPr/>
        </p:nvSpPr>
        <p:spPr>
          <a:xfrm>
            <a:off x="457200" y="5451830"/>
            <a:ext cx="1447800" cy="685800"/>
          </a:xfrm>
          <a:prstGeom prst="wedgeRoundRectCallout">
            <a:avLst>
              <a:gd name="adj1" fmla="val 19526"/>
              <a:gd name="adj2" fmla="val -128407"/>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solidFill>
                  <a:schemeClr val="bg1"/>
                </a:solidFill>
              </a:rPr>
              <a:t>At the Optum level we have Mainline and Dev Branches</a:t>
            </a:r>
            <a:endParaRPr lang="en-US" sz="1000" dirty="0">
              <a:solidFill>
                <a:schemeClr val="bg1"/>
              </a:solidFill>
            </a:endParaRPr>
          </a:p>
        </p:txBody>
      </p:sp>
      <p:sp>
        <p:nvSpPr>
          <p:cNvPr id="7" name="Rounded Rectangular Callout 6"/>
          <p:cNvSpPr/>
          <p:nvPr/>
        </p:nvSpPr>
        <p:spPr>
          <a:xfrm>
            <a:off x="6682697" y="3067050"/>
            <a:ext cx="1752600" cy="533400"/>
          </a:xfrm>
          <a:prstGeom prst="wedgeRoundRectCallout">
            <a:avLst>
              <a:gd name="adj1" fmla="val -40858"/>
              <a:gd name="adj2" fmla="val -129796"/>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solidFill>
                  <a:schemeClr val="bg1"/>
                </a:solidFill>
              </a:rPr>
              <a:t>Cookie crumbs show the path of your drill-down</a:t>
            </a:r>
            <a:endParaRPr lang="en-US" sz="1000" dirty="0">
              <a:solidFill>
                <a:schemeClr val="bg1"/>
              </a:solidFill>
            </a:endParaRPr>
          </a:p>
        </p:txBody>
      </p:sp>
      <p:sp>
        <p:nvSpPr>
          <p:cNvPr id="8" name="Rounded Rectangular Callout 7"/>
          <p:cNvSpPr/>
          <p:nvPr/>
        </p:nvSpPr>
        <p:spPr>
          <a:xfrm>
            <a:off x="3352800" y="4847343"/>
            <a:ext cx="1655762" cy="516114"/>
          </a:xfrm>
          <a:prstGeom prst="wedgeRoundRectCallout">
            <a:avLst>
              <a:gd name="adj1" fmla="val -69204"/>
              <a:gd name="adj2" fmla="val 87551"/>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solidFill>
                  <a:schemeClr val="bg1"/>
                </a:solidFill>
              </a:rPr>
              <a:t>Drill down to the project/application level</a:t>
            </a:r>
            <a:endParaRPr lang="en-US" sz="1000" dirty="0">
              <a:solidFill>
                <a:schemeClr val="bg1"/>
              </a:solidFill>
            </a:endParaRPr>
          </a:p>
        </p:txBody>
      </p:sp>
    </p:spTree>
    <p:extLst>
      <p:ext uri="{BB962C8B-B14F-4D97-AF65-F5344CB8AC3E}">
        <p14:creationId xmlns:p14="http://schemas.microsoft.com/office/powerpoint/2010/main" val="17574514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Permissions managed  by MS-groups</a:t>
            </a:r>
            <a:endParaRPr lang="en-US" dirty="0"/>
          </a:p>
        </p:txBody>
      </p:sp>
      <p:sp>
        <p:nvSpPr>
          <p:cNvPr id="2" name="Rectangle 1"/>
          <p:cNvSpPr/>
          <p:nvPr/>
        </p:nvSpPr>
        <p:spPr>
          <a:xfrm>
            <a:off x="609600" y="1143000"/>
            <a:ext cx="8229600" cy="1815882"/>
          </a:xfrm>
          <a:prstGeom prst="rect">
            <a:avLst/>
          </a:prstGeom>
        </p:spPr>
        <p:txBody>
          <a:bodyPr wrap="square">
            <a:spAutoFit/>
          </a:bodyPr>
          <a:lstStyle/>
          <a:p>
            <a:pPr marL="285750" indent="-285750">
              <a:buFont typeface="Arial" panose="020B0604020202020204" pitchFamily="34" charset="0"/>
              <a:buChar char="•"/>
            </a:pPr>
            <a:r>
              <a:rPr lang="en-US" sz="1600" dirty="0"/>
              <a:t>Permissions are managed through the use of </a:t>
            </a:r>
            <a:r>
              <a:rPr lang="en-US" sz="1600" dirty="0" smtClean="0"/>
              <a:t>two (or three) MS-Groups.   One for developers and then one or two for Admins.</a:t>
            </a:r>
          </a:p>
          <a:p>
            <a:endParaRPr lang="en-US" sz="1600" dirty="0" smtClean="0"/>
          </a:p>
          <a:p>
            <a:pPr marL="285750" indent="-285750">
              <a:buFont typeface="Arial" panose="020B0604020202020204" pitchFamily="34" charset="0"/>
              <a:buChar char="•"/>
            </a:pPr>
            <a:r>
              <a:rPr lang="en-US" sz="1600" dirty="0" smtClean="0"/>
              <a:t>Developer’s </a:t>
            </a:r>
            <a:r>
              <a:rPr lang="en-US" sz="1600" dirty="0" err="1" smtClean="0"/>
              <a:t>ms</a:t>
            </a:r>
            <a:r>
              <a:rPr lang="en-US" sz="1600" dirty="0" smtClean="0"/>
              <a:t>-group enables your team to view Source Code in the tool</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Administer </a:t>
            </a:r>
            <a:r>
              <a:rPr lang="en-US" sz="1600" dirty="0" err="1" smtClean="0"/>
              <a:t>ms</a:t>
            </a:r>
            <a:r>
              <a:rPr lang="en-US" sz="1600" dirty="0" smtClean="0"/>
              <a:t>-group(s) allows team-leads and mangers the ability to set issue statuses and to manage SQ projects/applications.</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3048000"/>
            <a:ext cx="7781925" cy="2028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19103144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99542"/>
            <a:ext cx="8366740" cy="371545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457200" y="304800"/>
            <a:ext cx="6096000" cy="400110"/>
          </a:xfrm>
          <a:prstGeom prst="rect">
            <a:avLst/>
          </a:prstGeom>
          <a:noFill/>
        </p:spPr>
        <p:txBody>
          <a:bodyPr wrap="square" rtlCol="0">
            <a:spAutoFit/>
          </a:bodyPr>
          <a:lstStyle/>
          <a:p>
            <a:r>
              <a:rPr lang="en-US" sz="2000" dirty="0" smtClean="0">
                <a:solidFill>
                  <a:srgbClr val="63666A"/>
                </a:solidFill>
              </a:rPr>
              <a:t>Self Service – Getting Started</a:t>
            </a:r>
            <a:endParaRPr lang="en-US" sz="2000" dirty="0">
              <a:solidFill>
                <a:srgbClr val="63666A"/>
              </a:solidFill>
            </a:endParaRPr>
          </a:p>
        </p:txBody>
      </p:sp>
      <p:sp>
        <p:nvSpPr>
          <p:cNvPr id="2" name="TextBox 1"/>
          <p:cNvSpPr txBox="1"/>
          <p:nvPr/>
        </p:nvSpPr>
        <p:spPr>
          <a:xfrm>
            <a:off x="514350" y="990600"/>
            <a:ext cx="6477000" cy="1046440"/>
          </a:xfrm>
          <a:prstGeom prst="rect">
            <a:avLst/>
          </a:prstGeom>
          <a:noFill/>
        </p:spPr>
        <p:txBody>
          <a:bodyPr wrap="square" rtlCol="0">
            <a:spAutoFit/>
          </a:bodyPr>
          <a:lstStyle/>
          <a:p>
            <a:pPr marL="0" lvl="1"/>
            <a:r>
              <a:rPr lang="en-US" sz="1600" b="1" dirty="0" err="1"/>
              <a:t>SonarQube</a:t>
            </a:r>
            <a:r>
              <a:rPr lang="en-US" sz="1600" b="1" dirty="0"/>
              <a:t> webpage in Optum Developer: </a:t>
            </a:r>
            <a:r>
              <a:rPr lang="en-US" sz="1400" dirty="0">
                <a:hlinkClick r:id="rId3"/>
              </a:rPr>
              <a:t>https://www.optumdeveloper.com/content/odv-optumdev/optum-developer/en/development-tools-and-standards/sonarqube.html</a:t>
            </a:r>
            <a:endParaRPr lang="en-US" sz="1400" dirty="0"/>
          </a:p>
          <a:p>
            <a:endParaRPr lang="en-US" sz="1600" dirty="0"/>
          </a:p>
        </p:txBody>
      </p:sp>
      <p:sp>
        <p:nvSpPr>
          <p:cNvPr id="13" name="Oval 12"/>
          <p:cNvSpPr/>
          <p:nvPr/>
        </p:nvSpPr>
        <p:spPr bwMode="auto">
          <a:xfrm>
            <a:off x="5791200" y="3770530"/>
            <a:ext cx="3048000" cy="1411069"/>
          </a:xfrm>
          <a:prstGeom prst="ellipse">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8" name="Rounded Rectangular Callout 7"/>
          <p:cNvSpPr/>
          <p:nvPr/>
        </p:nvSpPr>
        <p:spPr>
          <a:xfrm>
            <a:off x="5181600" y="2819400"/>
            <a:ext cx="1655762" cy="516114"/>
          </a:xfrm>
          <a:prstGeom prst="wedgeRoundRectCallout">
            <a:avLst>
              <a:gd name="adj1" fmla="val 44698"/>
              <a:gd name="adj2" fmla="val 139226"/>
              <a:gd name="adj3" fmla="val 16667"/>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solidFill>
                  <a:schemeClr val="bg1"/>
                </a:solidFill>
              </a:rPr>
              <a:t>Self-Service </a:t>
            </a:r>
            <a:r>
              <a:rPr lang="en-US" sz="1000" dirty="0" err="1" smtClean="0">
                <a:solidFill>
                  <a:schemeClr val="bg1"/>
                </a:solidFill>
              </a:rPr>
              <a:t>Sonarqube</a:t>
            </a:r>
            <a:r>
              <a:rPr lang="en-US" sz="1000" dirty="0" smtClean="0">
                <a:solidFill>
                  <a:schemeClr val="bg1"/>
                </a:solidFill>
              </a:rPr>
              <a:t> Configuration</a:t>
            </a:r>
            <a:endParaRPr lang="en-US" sz="1000" dirty="0">
              <a:solidFill>
                <a:schemeClr val="bg1"/>
              </a:solidFill>
            </a:endParaRPr>
          </a:p>
        </p:txBody>
      </p:sp>
    </p:spTree>
    <p:extLst>
      <p:ext uri="{BB962C8B-B14F-4D97-AF65-F5344CB8AC3E}">
        <p14:creationId xmlns:p14="http://schemas.microsoft.com/office/powerpoint/2010/main" val="18209321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Service – Get Configured</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39800"/>
            <a:ext cx="6210300" cy="4978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Rectangle 2"/>
          <p:cNvSpPr/>
          <p:nvPr/>
        </p:nvSpPr>
        <p:spPr bwMode="auto">
          <a:xfrm>
            <a:off x="5105400" y="1905000"/>
            <a:ext cx="3657600" cy="3505200"/>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4" name="TextBox 3"/>
          <p:cNvSpPr txBox="1"/>
          <p:nvPr/>
        </p:nvSpPr>
        <p:spPr>
          <a:xfrm>
            <a:off x="5410200" y="2286000"/>
            <a:ext cx="3124200" cy="289310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chemeClr val="tx1">
                    <a:lumMod val="75000"/>
                  </a:schemeClr>
                </a:solidFill>
              </a:rPr>
              <a:t>Maven Pipeline / Jenkins</a:t>
            </a:r>
          </a:p>
          <a:p>
            <a:pPr marL="285750" indent="-285750">
              <a:buFont typeface="Arial" panose="020B0604020202020204" pitchFamily="34" charset="0"/>
              <a:buChar char="•"/>
            </a:pPr>
            <a:endParaRPr lang="en-US" sz="1400" dirty="0" smtClean="0">
              <a:solidFill>
                <a:schemeClr val="tx1">
                  <a:lumMod val="75000"/>
                </a:schemeClr>
              </a:solidFill>
            </a:endParaRPr>
          </a:p>
          <a:p>
            <a:pPr marL="285750" indent="-285750">
              <a:buFont typeface="Arial" panose="020B0604020202020204" pitchFamily="34" charset="0"/>
              <a:buChar char="•"/>
            </a:pPr>
            <a:r>
              <a:rPr lang="en-US" sz="1400" dirty="0" smtClean="0">
                <a:solidFill>
                  <a:schemeClr val="tx1">
                    <a:lumMod val="75000"/>
                  </a:schemeClr>
                </a:solidFill>
              </a:rPr>
              <a:t>Maven Freestyle project / Jenkins</a:t>
            </a:r>
          </a:p>
          <a:p>
            <a:pPr marL="285750" indent="-285750">
              <a:buFont typeface="Arial" panose="020B0604020202020204" pitchFamily="34" charset="0"/>
              <a:buChar char="•"/>
            </a:pPr>
            <a:endParaRPr lang="en-US" sz="1400" dirty="0" smtClean="0">
              <a:solidFill>
                <a:schemeClr val="tx1">
                  <a:lumMod val="75000"/>
                </a:schemeClr>
              </a:solidFill>
            </a:endParaRPr>
          </a:p>
          <a:p>
            <a:pPr marL="285750" indent="-285750">
              <a:buFont typeface="Arial" panose="020B0604020202020204" pitchFamily="34" charset="0"/>
              <a:buChar char="•"/>
            </a:pPr>
            <a:r>
              <a:rPr lang="en-US" sz="1400" dirty="0">
                <a:solidFill>
                  <a:schemeClr val="tx1">
                    <a:lumMod val="75000"/>
                  </a:schemeClr>
                </a:solidFill>
              </a:rPr>
              <a:t>Maven Project / </a:t>
            </a:r>
            <a:r>
              <a:rPr lang="en-US" sz="1400" dirty="0" smtClean="0">
                <a:solidFill>
                  <a:schemeClr val="tx1">
                    <a:lumMod val="75000"/>
                  </a:schemeClr>
                </a:solidFill>
              </a:rPr>
              <a:t>Jenkins</a:t>
            </a:r>
          </a:p>
          <a:p>
            <a:pPr marL="285750" indent="-285750">
              <a:buFont typeface="Arial" panose="020B0604020202020204" pitchFamily="34" charset="0"/>
              <a:buChar char="•"/>
            </a:pPr>
            <a:endParaRPr lang="en-US" sz="1400" dirty="0" smtClean="0">
              <a:solidFill>
                <a:schemeClr val="tx1">
                  <a:lumMod val="75000"/>
                </a:schemeClr>
              </a:solidFill>
            </a:endParaRPr>
          </a:p>
          <a:p>
            <a:pPr marL="285750" indent="-285750">
              <a:buFont typeface="Arial" panose="020B0604020202020204" pitchFamily="34" charset="0"/>
              <a:buChar char="•"/>
            </a:pPr>
            <a:r>
              <a:rPr lang="en-US" sz="1400" dirty="0">
                <a:solidFill>
                  <a:schemeClr val="tx1">
                    <a:lumMod val="75000"/>
                  </a:schemeClr>
                </a:solidFill>
              </a:rPr>
              <a:t>TFS </a:t>
            </a:r>
            <a:r>
              <a:rPr lang="en-US" sz="1400" dirty="0" err="1">
                <a:solidFill>
                  <a:schemeClr val="tx1">
                    <a:lumMod val="75000"/>
                  </a:schemeClr>
                </a:solidFill>
              </a:rPr>
              <a:t>VNext</a:t>
            </a:r>
            <a:r>
              <a:rPr lang="en-US" sz="1400" dirty="0">
                <a:solidFill>
                  <a:schemeClr val="tx1">
                    <a:lumMod val="75000"/>
                  </a:schemeClr>
                </a:solidFill>
              </a:rPr>
              <a:t> Version / </a:t>
            </a:r>
            <a:r>
              <a:rPr lang="en-US" sz="1400" dirty="0" err="1">
                <a:solidFill>
                  <a:schemeClr val="tx1">
                    <a:lumMod val="75000"/>
                  </a:schemeClr>
                </a:solidFill>
              </a:rPr>
              <a:t>.</a:t>
            </a:r>
            <a:r>
              <a:rPr lang="en-US" sz="1400" dirty="0" err="1" smtClean="0">
                <a:solidFill>
                  <a:schemeClr val="tx1">
                    <a:lumMod val="75000"/>
                  </a:schemeClr>
                </a:solidFill>
              </a:rPr>
              <a:t>Net</a:t>
            </a:r>
            <a:endParaRPr lang="en-US" sz="1400" dirty="0" smtClean="0">
              <a:solidFill>
                <a:schemeClr val="tx1">
                  <a:lumMod val="75000"/>
                </a:schemeClr>
              </a:solidFill>
            </a:endParaRPr>
          </a:p>
          <a:p>
            <a:pPr marL="285750" indent="-285750">
              <a:buFont typeface="Arial" panose="020B0604020202020204" pitchFamily="34" charset="0"/>
              <a:buChar char="•"/>
            </a:pPr>
            <a:endParaRPr lang="en-US" sz="1400" dirty="0" smtClean="0">
              <a:solidFill>
                <a:schemeClr val="tx1">
                  <a:lumMod val="75000"/>
                </a:schemeClr>
              </a:solidFill>
            </a:endParaRPr>
          </a:p>
          <a:p>
            <a:pPr marL="285750" indent="-285750">
              <a:buFont typeface="Arial" panose="020B0604020202020204" pitchFamily="34" charset="0"/>
              <a:buChar char="•"/>
            </a:pPr>
            <a:r>
              <a:rPr lang="fr-FR" sz="1400" dirty="0">
                <a:solidFill>
                  <a:schemeClr val="tx1">
                    <a:lumMod val="75000"/>
                  </a:schemeClr>
                </a:solidFill>
              </a:rPr>
              <a:t>TFS Non </a:t>
            </a:r>
            <a:r>
              <a:rPr lang="fr-FR" sz="1400" dirty="0" err="1">
                <a:solidFill>
                  <a:schemeClr val="tx1">
                    <a:lumMod val="75000"/>
                  </a:schemeClr>
                </a:solidFill>
              </a:rPr>
              <a:t>VNext</a:t>
            </a:r>
            <a:r>
              <a:rPr lang="fr-FR" sz="1400" dirty="0">
                <a:solidFill>
                  <a:schemeClr val="tx1">
                    <a:lumMod val="75000"/>
                  </a:schemeClr>
                </a:solidFill>
              </a:rPr>
              <a:t> Version / .</a:t>
            </a:r>
            <a:r>
              <a:rPr lang="fr-FR" sz="1400" dirty="0" smtClean="0">
                <a:solidFill>
                  <a:schemeClr val="tx1">
                    <a:lumMod val="75000"/>
                  </a:schemeClr>
                </a:solidFill>
              </a:rPr>
              <a:t>Net</a:t>
            </a:r>
          </a:p>
          <a:p>
            <a:pPr marL="285750" indent="-285750">
              <a:buFont typeface="Arial" panose="020B0604020202020204" pitchFamily="34" charset="0"/>
              <a:buChar char="•"/>
            </a:pPr>
            <a:endParaRPr lang="fr-FR" sz="1400" dirty="0" smtClean="0">
              <a:solidFill>
                <a:schemeClr val="tx1">
                  <a:lumMod val="75000"/>
                </a:schemeClr>
              </a:solidFill>
            </a:endParaRPr>
          </a:p>
          <a:p>
            <a:pPr marL="285750" indent="-285750">
              <a:buFont typeface="Arial" panose="020B0604020202020204" pitchFamily="34" charset="0"/>
              <a:buChar char="•"/>
            </a:pPr>
            <a:r>
              <a:rPr lang="en-US" sz="1400" dirty="0" err="1">
                <a:solidFill>
                  <a:schemeClr val="tx1">
                    <a:lumMod val="75000"/>
                  </a:schemeClr>
                </a:solidFill>
              </a:rPr>
              <a:t>.Net</a:t>
            </a:r>
            <a:r>
              <a:rPr lang="en-US" sz="1400" dirty="0">
                <a:solidFill>
                  <a:schemeClr val="tx1">
                    <a:lumMod val="75000"/>
                  </a:schemeClr>
                </a:solidFill>
              </a:rPr>
              <a:t> / C# / </a:t>
            </a:r>
            <a:r>
              <a:rPr lang="en-US" sz="1400" dirty="0" smtClean="0">
                <a:solidFill>
                  <a:schemeClr val="tx1">
                    <a:lumMod val="75000"/>
                  </a:schemeClr>
                </a:solidFill>
              </a:rPr>
              <a:t>Jenkins</a:t>
            </a:r>
          </a:p>
          <a:p>
            <a:pPr marL="285750" indent="-285750">
              <a:buFont typeface="Arial" panose="020B0604020202020204" pitchFamily="34" charset="0"/>
              <a:buChar char="•"/>
            </a:pPr>
            <a:endParaRPr lang="en-US" sz="1400" dirty="0" smtClean="0">
              <a:solidFill>
                <a:schemeClr val="tx1">
                  <a:lumMod val="75000"/>
                </a:schemeClr>
              </a:solidFill>
            </a:endParaRPr>
          </a:p>
          <a:p>
            <a:pPr marL="285750" indent="-285750">
              <a:buFont typeface="Arial" panose="020B0604020202020204" pitchFamily="34" charset="0"/>
              <a:buChar char="•"/>
            </a:pPr>
            <a:r>
              <a:rPr lang="en-US" sz="1400" dirty="0">
                <a:solidFill>
                  <a:schemeClr val="tx1">
                    <a:lumMod val="75000"/>
                  </a:schemeClr>
                </a:solidFill>
              </a:rPr>
              <a:t>Mainframe / </a:t>
            </a:r>
            <a:r>
              <a:rPr lang="en-US" sz="1400" dirty="0" smtClean="0">
                <a:solidFill>
                  <a:schemeClr val="tx1">
                    <a:lumMod val="75000"/>
                  </a:schemeClr>
                </a:solidFill>
              </a:rPr>
              <a:t>Jenkins</a:t>
            </a:r>
            <a:endParaRPr lang="en-US" sz="1400" dirty="0">
              <a:solidFill>
                <a:schemeClr val="tx1">
                  <a:lumMod val="75000"/>
                </a:schemeClr>
              </a:solidFill>
            </a:endParaRPr>
          </a:p>
        </p:txBody>
      </p:sp>
    </p:spTree>
    <p:extLst>
      <p:ext uri="{BB962C8B-B14F-4D97-AF65-F5344CB8AC3E}">
        <p14:creationId xmlns:p14="http://schemas.microsoft.com/office/powerpoint/2010/main" val="235233424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1295400"/>
            <a:ext cx="8229600" cy="4525963"/>
          </a:xfrm>
        </p:spPr>
        <p:txBody>
          <a:bodyPr>
            <a:normAutofit/>
          </a:bodyPr>
          <a:lstStyle/>
          <a:p>
            <a:pPr marL="344487" lvl="1" indent="-342900">
              <a:buFont typeface="+mj-lt"/>
              <a:buAutoNum type="arabicPeriod"/>
            </a:pPr>
            <a:r>
              <a:rPr lang="en-US" b="1" dirty="0" err="1" smtClean="0"/>
              <a:t>SonarQube</a:t>
            </a:r>
            <a:r>
              <a:rPr lang="en-US" b="1" dirty="0" smtClean="0"/>
              <a:t> webpage in </a:t>
            </a:r>
            <a:r>
              <a:rPr lang="en-US" b="1" dirty="0" err="1" smtClean="0"/>
              <a:t>Optum</a:t>
            </a:r>
            <a:r>
              <a:rPr lang="en-US" b="1" dirty="0"/>
              <a:t> Developer: </a:t>
            </a:r>
            <a:r>
              <a:rPr lang="en-US" dirty="0">
                <a:hlinkClick r:id="rId2"/>
              </a:rPr>
              <a:t>https://</a:t>
            </a:r>
            <a:r>
              <a:rPr lang="en-US" dirty="0" smtClean="0">
                <a:hlinkClick r:id="rId2"/>
              </a:rPr>
              <a:t>www.optumdeveloper.com/content/odv-optumdev/optum-developer/en/development-tools-and-standards/sonarqube.html</a:t>
            </a:r>
            <a:endParaRPr lang="en-US" dirty="0" smtClean="0"/>
          </a:p>
          <a:p>
            <a:pPr marL="344487" lvl="1" indent="-342900">
              <a:buFont typeface="+mj-lt"/>
              <a:buAutoNum type="arabicPeriod"/>
            </a:pPr>
            <a:endParaRPr lang="en-US" dirty="0" smtClean="0"/>
          </a:p>
          <a:p>
            <a:pPr marL="344487" lvl="1" indent="-342900">
              <a:buFont typeface="+mj-lt"/>
              <a:buAutoNum type="arabicPeriod"/>
            </a:pPr>
            <a:r>
              <a:rPr lang="en-US" b="1" dirty="0" smtClean="0"/>
              <a:t>The Hub</a:t>
            </a:r>
            <a:r>
              <a:rPr lang="en-US" b="1" dirty="0" smtClean="0">
                <a:sym typeface="Wingdings" panose="05000000000000000000" pitchFamily="2" charset="2"/>
              </a:rPr>
              <a:t>: results for </a:t>
            </a:r>
            <a:r>
              <a:rPr lang="en-US" b="1" dirty="0" err="1" smtClean="0">
                <a:sym typeface="Wingdings" panose="05000000000000000000" pitchFamily="2" charset="2"/>
              </a:rPr>
              <a:t>SonarQube</a:t>
            </a:r>
            <a:r>
              <a:rPr lang="en-US" b="1" dirty="0" smtClean="0">
                <a:sym typeface="Wingdings" panose="05000000000000000000" pitchFamily="2" charset="2"/>
              </a:rPr>
              <a:t> </a:t>
            </a:r>
            <a:r>
              <a:rPr lang="en-US" dirty="0" smtClean="0">
                <a:sym typeface="Wingdings" panose="05000000000000000000" pitchFamily="2" charset="2"/>
              </a:rPr>
              <a:t>: </a:t>
            </a:r>
            <a:r>
              <a:rPr lang="en-US" dirty="0" smtClean="0">
                <a:hlinkClick r:id="rId3"/>
              </a:rPr>
              <a:t>https</a:t>
            </a:r>
            <a:r>
              <a:rPr lang="en-US" dirty="0">
                <a:hlinkClick r:id="rId3"/>
              </a:rPr>
              <a:t>://</a:t>
            </a:r>
            <a:r>
              <a:rPr lang="en-US" dirty="0" smtClean="0">
                <a:hlinkClick r:id="rId3"/>
              </a:rPr>
              <a:t>hub.uhg.com/Pages/Results.aspx?k=sonarqube&amp;Country=USA</a:t>
            </a:r>
            <a:endParaRPr lang="en-US" dirty="0" smtClean="0"/>
          </a:p>
          <a:p>
            <a:pPr marL="344487" lvl="1" indent="-342900">
              <a:buFont typeface="+mj-lt"/>
              <a:buAutoNum type="arabicPeriod"/>
            </a:pPr>
            <a:endParaRPr lang="en-US" dirty="0"/>
          </a:p>
          <a:p>
            <a:pPr marL="344487" lvl="1" indent="-342900">
              <a:buFont typeface="+mj-lt"/>
              <a:buAutoNum type="arabicPeriod"/>
            </a:pPr>
            <a:r>
              <a:rPr lang="en-US" b="1" dirty="0" err="1"/>
              <a:t>SonarQube</a:t>
            </a:r>
            <a:r>
              <a:rPr lang="en-US" b="1" dirty="0"/>
              <a:t> Concepts</a:t>
            </a:r>
            <a:r>
              <a:rPr lang="en-US" dirty="0"/>
              <a:t>:    </a:t>
            </a:r>
            <a:r>
              <a:rPr lang="en-US" dirty="0">
                <a:hlinkClick r:id="rId4"/>
              </a:rPr>
              <a:t>https://docs.sonarqube.org/display/SONAR/Concepts#Concepts-Architecture</a:t>
            </a:r>
            <a:endParaRPr lang="en-US" dirty="0"/>
          </a:p>
          <a:p>
            <a:pPr marL="344487" lvl="1" indent="-342900">
              <a:buFont typeface="+mj-lt"/>
              <a:buAutoNum type="arabicPeriod"/>
            </a:pPr>
            <a:endParaRPr lang="en-US" dirty="0"/>
          </a:p>
        </p:txBody>
      </p:sp>
      <p:sp>
        <p:nvSpPr>
          <p:cNvPr id="5" name="TextBox 4"/>
          <p:cNvSpPr txBox="1"/>
          <p:nvPr/>
        </p:nvSpPr>
        <p:spPr>
          <a:xfrm>
            <a:off x="533400" y="304800"/>
            <a:ext cx="6096000" cy="400110"/>
          </a:xfrm>
          <a:prstGeom prst="rect">
            <a:avLst/>
          </a:prstGeom>
          <a:noFill/>
        </p:spPr>
        <p:txBody>
          <a:bodyPr wrap="square" rtlCol="0">
            <a:spAutoFit/>
          </a:bodyPr>
          <a:lstStyle/>
          <a:p>
            <a:r>
              <a:rPr lang="en-US" sz="2000" dirty="0" smtClean="0"/>
              <a:t>Useful Links</a:t>
            </a:r>
            <a:endParaRPr lang="en-US" sz="2000" dirty="0"/>
          </a:p>
        </p:txBody>
      </p:sp>
    </p:spTree>
    <p:extLst>
      <p:ext uri="{BB962C8B-B14F-4D97-AF65-F5344CB8AC3E}">
        <p14:creationId xmlns:p14="http://schemas.microsoft.com/office/powerpoint/2010/main" val="54593401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8CDF2D06-45B4-44ED-B89A-B2AD088B0255}" type="slidenum">
              <a:rPr lang="en-US" smtClean="0">
                <a:solidFill>
                  <a:srgbClr val="63666A"/>
                </a:solidFill>
              </a:rPr>
              <a:pPr>
                <a:defRPr/>
              </a:pPr>
              <a:t>29</a:t>
            </a:fld>
            <a:endParaRPr lang="en-US" dirty="0">
              <a:solidFill>
                <a:srgbClr val="63666A"/>
              </a:solidFill>
            </a:endParaRPr>
          </a:p>
        </p:txBody>
      </p:sp>
      <p:sp>
        <p:nvSpPr>
          <p:cNvPr id="3" name="TextBox 2"/>
          <p:cNvSpPr txBox="1"/>
          <p:nvPr/>
        </p:nvSpPr>
        <p:spPr>
          <a:xfrm>
            <a:off x="533400" y="304800"/>
            <a:ext cx="6096000" cy="400110"/>
          </a:xfrm>
          <a:prstGeom prst="rect">
            <a:avLst/>
          </a:prstGeom>
          <a:noFill/>
        </p:spPr>
        <p:txBody>
          <a:bodyPr wrap="square" rtlCol="0">
            <a:spAutoFit/>
          </a:bodyPr>
          <a:lstStyle/>
          <a:p>
            <a:r>
              <a:rPr lang="en-US" sz="2000" dirty="0" smtClean="0"/>
              <a:t>Questions</a:t>
            </a:r>
            <a:endParaRPr lang="en-US" sz="2000" dirty="0"/>
          </a:p>
        </p:txBody>
      </p:sp>
      <p:sp>
        <p:nvSpPr>
          <p:cNvPr id="4" name="Content Placeholder 2"/>
          <p:cNvSpPr txBox="1">
            <a:spLocks/>
          </p:cNvSpPr>
          <p:nvPr/>
        </p:nvSpPr>
        <p:spPr bwMode="auto">
          <a:xfrm>
            <a:off x="533400" y="2649415"/>
            <a:ext cx="7467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marL="342900" indent="-342900" algn="l" rtl="0" eaLnBrk="0" fontAlgn="base" hangingPunct="0">
              <a:lnSpc>
                <a:spcPct val="95000"/>
              </a:lnSpc>
              <a:spcBef>
                <a:spcPct val="0"/>
              </a:spcBef>
              <a:spcAft>
                <a:spcPct val="35000"/>
              </a:spcAft>
              <a:buClr>
                <a:schemeClr val="accent1"/>
              </a:buClr>
              <a:defRPr sz="16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6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6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6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6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a:lstStyle>
          <a:p>
            <a:pPr marL="1587" lvl="1" indent="0" algn="ctr">
              <a:buNone/>
            </a:pPr>
            <a:r>
              <a:rPr lang="en-US" sz="4400" b="1" kern="0" dirty="0" smtClean="0"/>
              <a:t>Questions ?</a:t>
            </a:r>
            <a:endParaRPr lang="en-US" sz="4400" kern="0" dirty="0"/>
          </a:p>
        </p:txBody>
      </p:sp>
    </p:spTree>
    <p:extLst>
      <p:ext uri="{BB962C8B-B14F-4D97-AF65-F5344CB8AC3E}">
        <p14:creationId xmlns:p14="http://schemas.microsoft.com/office/powerpoint/2010/main" val="341094994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33400" y="1143000"/>
            <a:ext cx="8229600" cy="4930581"/>
          </a:xfrm>
          <a:prstGeom prst="rect">
            <a:avLst/>
          </a:prstGeom>
        </p:spPr>
        <p:txBody>
          <a:bodyPr wrap="square">
            <a:spAutoFit/>
          </a:bodyPr>
          <a:lstStyle/>
          <a:p>
            <a:pPr lvl="0">
              <a:spcBef>
                <a:spcPct val="20000"/>
              </a:spcBef>
            </a:pPr>
            <a:r>
              <a:rPr lang="en-US" sz="1600" b="1" dirty="0">
                <a:solidFill>
                  <a:prstClr val="black"/>
                </a:solidFill>
              </a:rPr>
              <a:t>SonarQube history at </a:t>
            </a:r>
            <a:r>
              <a:rPr lang="en-US" sz="1600" b="1" dirty="0" smtClean="0">
                <a:solidFill>
                  <a:prstClr val="black"/>
                </a:solidFill>
              </a:rPr>
              <a:t>Optum</a:t>
            </a:r>
          </a:p>
          <a:p>
            <a:pPr marL="457200" lvl="0" indent="-457200">
              <a:spcBef>
                <a:spcPct val="20000"/>
              </a:spcBef>
              <a:buFont typeface="+mj-lt"/>
              <a:buAutoNum type="arabicPeriod"/>
            </a:pPr>
            <a:endParaRPr lang="en-US" sz="1600" dirty="0">
              <a:solidFill>
                <a:prstClr val="black"/>
              </a:solidFill>
            </a:endParaRPr>
          </a:p>
          <a:p>
            <a:pPr marL="285750" lvl="0" indent="-285750">
              <a:spcBef>
                <a:spcPct val="20000"/>
              </a:spcBef>
              <a:buFont typeface="Arial" panose="020B0604020202020204" pitchFamily="34" charset="0"/>
              <a:buChar char="•"/>
            </a:pPr>
            <a:r>
              <a:rPr lang="en-US" sz="1600" dirty="0" smtClean="0">
                <a:solidFill>
                  <a:prstClr val="black"/>
                </a:solidFill>
              </a:rPr>
              <a:t>SonarQube has been around in Optum for 3 years</a:t>
            </a:r>
          </a:p>
          <a:p>
            <a:pPr marL="285750" lvl="0" indent="-285750">
              <a:spcBef>
                <a:spcPct val="20000"/>
              </a:spcBef>
              <a:buFont typeface="Arial" panose="020B0604020202020204" pitchFamily="34" charset="0"/>
              <a:buChar char="•"/>
            </a:pPr>
            <a:endParaRPr lang="en-US" sz="1600" dirty="0">
              <a:solidFill>
                <a:prstClr val="black"/>
              </a:solidFill>
            </a:endParaRPr>
          </a:p>
          <a:p>
            <a:pPr marL="285750" indent="-285750">
              <a:spcBef>
                <a:spcPct val="20000"/>
              </a:spcBef>
              <a:buFont typeface="Arial" panose="020B0604020202020204" pitchFamily="34" charset="0"/>
              <a:buChar char="•"/>
            </a:pPr>
            <a:r>
              <a:rPr lang="en-US" sz="1600" dirty="0">
                <a:solidFill>
                  <a:prstClr val="black"/>
                </a:solidFill>
              </a:rPr>
              <a:t>Fully implemented in the PEDS business area</a:t>
            </a:r>
          </a:p>
          <a:p>
            <a:pPr marL="285750" indent="-285750">
              <a:spcBef>
                <a:spcPct val="20000"/>
              </a:spcBef>
              <a:buFont typeface="Arial" panose="020B0604020202020204" pitchFamily="34" charset="0"/>
              <a:buChar char="•"/>
            </a:pPr>
            <a:endParaRPr lang="en-US" sz="1600" dirty="0">
              <a:solidFill>
                <a:prstClr val="black"/>
              </a:solidFill>
            </a:endParaRPr>
          </a:p>
          <a:p>
            <a:pPr marL="285750" indent="-285750">
              <a:spcBef>
                <a:spcPct val="20000"/>
              </a:spcBef>
              <a:buFont typeface="Arial" panose="020B0604020202020204" pitchFamily="34" charset="0"/>
              <a:buChar char="•"/>
            </a:pPr>
            <a:r>
              <a:rPr lang="en-US" sz="1600" dirty="0">
                <a:solidFill>
                  <a:prstClr val="black"/>
                </a:solidFill>
              </a:rPr>
              <a:t>Planned to be rolled out to all applications across 3 key technologies - .NET, JAVA, Mainframe.</a:t>
            </a:r>
          </a:p>
          <a:p>
            <a:pPr marL="285750" indent="-285750">
              <a:spcBef>
                <a:spcPct val="20000"/>
              </a:spcBef>
              <a:buFont typeface="Arial" panose="020B0604020202020204" pitchFamily="34" charset="0"/>
              <a:buChar char="•"/>
            </a:pPr>
            <a:endParaRPr lang="en-US" sz="1600" dirty="0">
              <a:solidFill>
                <a:prstClr val="black"/>
              </a:solidFill>
            </a:endParaRPr>
          </a:p>
          <a:p>
            <a:pPr marL="285750" indent="-285750">
              <a:spcBef>
                <a:spcPct val="20000"/>
              </a:spcBef>
              <a:buFont typeface="Arial" panose="020B0604020202020204" pitchFamily="34" charset="0"/>
              <a:buChar char="•"/>
            </a:pPr>
            <a:r>
              <a:rPr lang="en-US" sz="1600" dirty="0">
                <a:solidFill>
                  <a:prstClr val="black"/>
                </a:solidFill>
              </a:rPr>
              <a:t>Fully licensed and </a:t>
            </a:r>
            <a:r>
              <a:rPr lang="en-US" sz="1600" dirty="0" smtClean="0">
                <a:solidFill>
                  <a:prstClr val="black"/>
                </a:solidFill>
              </a:rPr>
              <a:t>supported version – Zero charge back or license fee for applications</a:t>
            </a:r>
          </a:p>
          <a:p>
            <a:pPr marL="285750" lvl="0" indent="-285750">
              <a:spcBef>
                <a:spcPct val="20000"/>
              </a:spcBef>
              <a:buFont typeface="Arial" panose="020B0604020202020204" pitchFamily="34" charset="0"/>
              <a:buChar char="•"/>
            </a:pPr>
            <a:endParaRPr lang="en-US" sz="1600" dirty="0">
              <a:solidFill>
                <a:prstClr val="black"/>
              </a:solidFill>
            </a:endParaRPr>
          </a:p>
          <a:p>
            <a:pPr marL="285750" lvl="0" indent="-285750">
              <a:spcBef>
                <a:spcPct val="20000"/>
              </a:spcBef>
              <a:buFont typeface="Arial" panose="020B0604020202020204" pitchFamily="34" charset="0"/>
              <a:buChar char="•"/>
            </a:pPr>
            <a:r>
              <a:rPr lang="en-US" sz="1600" dirty="0" smtClean="0">
                <a:solidFill>
                  <a:prstClr val="black"/>
                </a:solidFill>
              </a:rPr>
              <a:t>Key Part of our DevOps Strategy</a:t>
            </a:r>
          </a:p>
          <a:p>
            <a:pPr marL="285750" lvl="0" indent="-285750">
              <a:spcBef>
                <a:spcPct val="20000"/>
              </a:spcBef>
              <a:buFont typeface="Arial" panose="020B0604020202020204" pitchFamily="34" charset="0"/>
              <a:buChar char="•"/>
            </a:pPr>
            <a:endParaRPr lang="en-US" sz="1600" dirty="0">
              <a:solidFill>
                <a:prstClr val="black"/>
              </a:solidFill>
            </a:endParaRPr>
          </a:p>
          <a:p>
            <a:pPr marL="285750" lvl="0" indent="-285750">
              <a:spcBef>
                <a:spcPct val="20000"/>
              </a:spcBef>
              <a:buFont typeface="Arial" panose="020B0604020202020204" pitchFamily="34" charset="0"/>
              <a:buChar char="•"/>
            </a:pPr>
            <a:r>
              <a:rPr lang="en-US" sz="1600" dirty="0" smtClean="0">
                <a:solidFill>
                  <a:prstClr val="black"/>
                </a:solidFill>
              </a:rPr>
              <a:t>Enabler to enforcing code quality concepts in a TRANSPARENT, MEASURABLE &amp; REPEATABLE way.</a:t>
            </a:r>
          </a:p>
          <a:p>
            <a:pPr marL="285750" lvl="0" indent="-285750">
              <a:spcBef>
                <a:spcPct val="20000"/>
              </a:spcBef>
              <a:buFont typeface="Arial" panose="020B0604020202020204" pitchFamily="34" charset="0"/>
              <a:buChar char="•"/>
            </a:pPr>
            <a:endParaRPr lang="en-US" sz="1600" dirty="0">
              <a:solidFill>
                <a:prstClr val="black"/>
              </a:solidFill>
            </a:endParaRPr>
          </a:p>
        </p:txBody>
      </p:sp>
      <p:sp>
        <p:nvSpPr>
          <p:cNvPr id="5" name="TextBox 4"/>
          <p:cNvSpPr txBox="1"/>
          <p:nvPr/>
        </p:nvSpPr>
        <p:spPr>
          <a:xfrm>
            <a:off x="452808" y="242664"/>
            <a:ext cx="6553200" cy="400110"/>
          </a:xfrm>
          <a:prstGeom prst="rect">
            <a:avLst/>
          </a:prstGeom>
          <a:noFill/>
        </p:spPr>
        <p:txBody>
          <a:bodyPr wrap="square" rtlCol="0">
            <a:spAutoFit/>
          </a:bodyPr>
          <a:lstStyle/>
          <a:p>
            <a:r>
              <a:rPr lang="en-US" sz="2000" dirty="0" smtClean="0">
                <a:solidFill>
                  <a:srgbClr val="63666A"/>
                </a:solidFill>
                <a:latin typeface="+mj-lt"/>
              </a:rPr>
              <a:t>History</a:t>
            </a:r>
            <a:endParaRPr lang="en-US" sz="2000" dirty="0">
              <a:solidFill>
                <a:srgbClr val="63666A"/>
              </a:solidFill>
              <a:latin typeface="+mj-lt"/>
            </a:endParaRPr>
          </a:p>
        </p:txBody>
      </p:sp>
    </p:spTree>
    <p:extLst>
      <p:ext uri="{BB962C8B-B14F-4D97-AF65-F5344CB8AC3E}">
        <p14:creationId xmlns:p14="http://schemas.microsoft.com/office/powerpoint/2010/main" val="382322873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33400" y="1143000"/>
            <a:ext cx="8229600" cy="338554"/>
          </a:xfrm>
          <a:prstGeom prst="rect">
            <a:avLst/>
          </a:prstGeom>
        </p:spPr>
        <p:txBody>
          <a:bodyPr wrap="square">
            <a:spAutoFit/>
          </a:bodyPr>
          <a:lstStyle/>
          <a:p>
            <a:pPr lvl="0">
              <a:spcBef>
                <a:spcPct val="20000"/>
              </a:spcBef>
            </a:pPr>
            <a:endParaRPr lang="en-US" sz="1600" dirty="0">
              <a:solidFill>
                <a:prstClr val="black"/>
              </a:solidFill>
            </a:endParaRPr>
          </a:p>
        </p:txBody>
      </p:sp>
      <p:sp>
        <p:nvSpPr>
          <p:cNvPr id="5" name="TextBox 4"/>
          <p:cNvSpPr txBox="1"/>
          <p:nvPr/>
        </p:nvSpPr>
        <p:spPr>
          <a:xfrm>
            <a:off x="452808" y="242664"/>
            <a:ext cx="6553200" cy="400110"/>
          </a:xfrm>
          <a:prstGeom prst="rect">
            <a:avLst/>
          </a:prstGeom>
          <a:noFill/>
        </p:spPr>
        <p:txBody>
          <a:bodyPr wrap="square" rtlCol="0">
            <a:spAutoFit/>
          </a:bodyPr>
          <a:lstStyle/>
          <a:p>
            <a:r>
              <a:rPr lang="en-US" sz="2000" dirty="0" smtClean="0">
                <a:solidFill>
                  <a:srgbClr val="63666A"/>
                </a:solidFill>
                <a:latin typeface="+mj-lt"/>
              </a:rPr>
              <a:t>What is  Code  Quality?</a:t>
            </a:r>
            <a:endParaRPr lang="en-US" sz="2000" dirty="0">
              <a:solidFill>
                <a:srgbClr val="63666A"/>
              </a:solidFill>
              <a:latin typeface="+mj-lt"/>
            </a:endParaRPr>
          </a:p>
        </p:txBody>
      </p:sp>
      <p:sp>
        <p:nvSpPr>
          <p:cNvPr id="4" name="Title 2"/>
          <p:cNvSpPr txBox="1">
            <a:spLocks/>
          </p:cNvSpPr>
          <p:nvPr/>
        </p:nvSpPr>
        <p:spPr>
          <a:xfrm>
            <a:off x="457199" y="595271"/>
            <a:ext cx="4138611" cy="434975"/>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000" b="0" kern="1200">
                <a:solidFill>
                  <a:schemeClr val="tx1"/>
                </a:solidFill>
                <a:latin typeface="Arial" pitchFamily="34" charset="0"/>
                <a:ea typeface="+mj-ea"/>
                <a:cs typeface="Arial" pitchFamily="34" charset="0"/>
              </a:defRPr>
            </a:lvl1pPr>
          </a:lstStyle>
          <a:p>
            <a:r>
              <a:rPr lang="en-US" dirty="0" smtClean="0">
                <a:solidFill>
                  <a:schemeClr val="accent3">
                    <a:lumMod val="60000"/>
                    <a:lumOff val="40000"/>
                  </a:schemeClr>
                </a:solidFill>
              </a:rPr>
              <a:t>Quality &amp; Rules Categories</a:t>
            </a:r>
            <a:endParaRPr lang="en-US" dirty="0">
              <a:solidFill>
                <a:schemeClr val="accent3">
                  <a:lumMod val="60000"/>
                  <a:lumOff val="40000"/>
                </a:schemeClr>
              </a:solidFill>
            </a:endParaRPr>
          </a:p>
        </p:txBody>
      </p:sp>
      <p:graphicFrame>
        <p:nvGraphicFramePr>
          <p:cNvPr id="6" name="Diagram 5"/>
          <p:cNvGraphicFramePr/>
          <p:nvPr>
            <p:extLst>
              <p:ext uri="{D42A27DB-BD31-4B8C-83A1-F6EECF244321}">
                <p14:modId xmlns:p14="http://schemas.microsoft.com/office/powerpoint/2010/main" val="3187899374"/>
              </p:ext>
            </p:extLst>
          </p:nvPr>
        </p:nvGraphicFramePr>
        <p:xfrm>
          <a:off x="581025" y="1104899"/>
          <a:ext cx="8029575" cy="4876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ounded Rectangle 6"/>
          <p:cNvSpPr/>
          <p:nvPr/>
        </p:nvSpPr>
        <p:spPr>
          <a:xfrm>
            <a:off x="6781803" y="1619249"/>
            <a:ext cx="2066922" cy="857250"/>
          </a:xfrm>
          <a:prstGeom prst="roundRect">
            <a:avLst/>
          </a:prstGeom>
          <a:ln/>
        </p:spPr>
        <p:style>
          <a:lnRef idx="2">
            <a:schemeClr val="accent4"/>
          </a:lnRef>
          <a:fillRef idx="1">
            <a:schemeClr val="lt1"/>
          </a:fillRef>
          <a:effectRef idx="0">
            <a:schemeClr val="accent4"/>
          </a:effectRef>
          <a:fontRef idx="minor">
            <a:schemeClr val="dk1"/>
          </a:fontRef>
        </p:style>
        <p:txBody>
          <a:bodyPr lIns="45720" rIns="45720" rtlCol="0" anchor="ctr"/>
          <a:lstStyle/>
          <a:p>
            <a:pPr marL="171450" indent="-171450" fontAlgn="ctr">
              <a:buFont typeface="Arial" panose="020B0604020202020204" pitchFamily="34" charset="0"/>
              <a:buChar char="•"/>
            </a:pPr>
            <a:r>
              <a:rPr lang="en-US" sz="800" dirty="0" smtClean="0">
                <a:solidFill>
                  <a:schemeClr val="tx1"/>
                </a:solidFill>
              </a:rPr>
              <a:t>ARCHITECTURE_CHANGEABILITY</a:t>
            </a:r>
            <a:endParaRPr lang="en-US" sz="800" dirty="0">
              <a:solidFill>
                <a:schemeClr val="tx1"/>
              </a:solidFill>
            </a:endParaRPr>
          </a:p>
          <a:p>
            <a:pPr marL="171450" indent="-171450" fontAlgn="ctr">
              <a:buFont typeface="Arial" panose="020B0604020202020204" pitchFamily="34" charset="0"/>
              <a:buChar char="•"/>
            </a:pPr>
            <a:r>
              <a:rPr lang="en-US" sz="800" dirty="0" smtClean="0">
                <a:solidFill>
                  <a:schemeClr val="tx1"/>
                </a:solidFill>
              </a:rPr>
              <a:t>DATA_CHANGEABILITY</a:t>
            </a:r>
            <a:endParaRPr lang="en-US" sz="800" dirty="0">
              <a:solidFill>
                <a:schemeClr val="tx1"/>
              </a:solidFill>
            </a:endParaRPr>
          </a:p>
          <a:p>
            <a:pPr marL="171450" indent="-171450" fontAlgn="ctr">
              <a:buFont typeface="Arial" panose="020B0604020202020204" pitchFamily="34" charset="0"/>
              <a:buChar char="•"/>
            </a:pPr>
            <a:r>
              <a:rPr lang="en-US" sz="800" dirty="0">
                <a:solidFill>
                  <a:schemeClr val="tx1"/>
                </a:solidFill>
              </a:rPr>
              <a:t>LOGIC_CHANGEABILITY</a:t>
            </a:r>
          </a:p>
        </p:txBody>
      </p:sp>
      <p:sp>
        <p:nvSpPr>
          <p:cNvPr id="8" name="Rounded Rectangle 7"/>
          <p:cNvSpPr/>
          <p:nvPr/>
        </p:nvSpPr>
        <p:spPr>
          <a:xfrm>
            <a:off x="7096125" y="3295650"/>
            <a:ext cx="1981200" cy="857250"/>
          </a:xfrm>
          <a:prstGeom prst="roundRect">
            <a:avLst/>
          </a:prstGeom>
          <a:ln/>
        </p:spPr>
        <p:style>
          <a:lnRef idx="2">
            <a:schemeClr val="accent4"/>
          </a:lnRef>
          <a:fillRef idx="1">
            <a:schemeClr val="lt1"/>
          </a:fillRef>
          <a:effectRef idx="0">
            <a:schemeClr val="accent4"/>
          </a:effectRef>
          <a:fontRef idx="minor">
            <a:schemeClr val="dk1"/>
          </a:fontRef>
        </p:style>
        <p:txBody>
          <a:bodyPr lIns="45720" rIns="45720" rtlCol="0" anchor="ctr"/>
          <a:lstStyle/>
          <a:p>
            <a:pPr marL="171450" indent="-171450" fontAlgn="ctr">
              <a:buFont typeface="Arial" panose="020B0604020202020204" pitchFamily="34" charset="0"/>
              <a:buChar char="•"/>
            </a:pPr>
            <a:r>
              <a:rPr lang="en-US" sz="800" dirty="0" smtClean="0">
                <a:solidFill>
                  <a:schemeClr val="tx1"/>
                </a:solidFill>
              </a:rPr>
              <a:t>UNDERSTANDABILITY</a:t>
            </a:r>
            <a:endParaRPr lang="en-US" sz="800" dirty="0">
              <a:solidFill>
                <a:schemeClr val="tx1"/>
              </a:solidFill>
            </a:endParaRPr>
          </a:p>
          <a:p>
            <a:pPr marL="171450" indent="-171450" fontAlgn="ctr">
              <a:buFont typeface="Arial" panose="020B0604020202020204" pitchFamily="34" charset="0"/>
              <a:buChar char="•"/>
            </a:pPr>
            <a:r>
              <a:rPr lang="en-US" sz="800" dirty="0" smtClean="0">
                <a:solidFill>
                  <a:schemeClr val="tx1"/>
                </a:solidFill>
              </a:rPr>
              <a:t>READABILITY</a:t>
            </a:r>
            <a:endParaRPr lang="en-US" sz="800" dirty="0">
              <a:solidFill>
                <a:schemeClr val="tx1"/>
              </a:solidFill>
            </a:endParaRPr>
          </a:p>
          <a:p>
            <a:pPr marL="171450" indent="-171450" fontAlgn="ctr">
              <a:buFont typeface="Arial" panose="020B0604020202020204" pitchFamily="34" charset="0"/>
              <a:buChar char="•"/>
            </a:pPr>
            <a:r>
              <a:rPr lang="en-US" sz="800" dirty="0">
                <a:solidFill>
                  <a:schemeClr val="tx1"/>
                </a:solidFill>
              </a:rPr>
              <a:t>MAINTAINABILITY_COMPLIANCE</a:t>
            </a:r>
          </a:p>
        </p:txBody>
      </p:sp>
      <p:sp>
        <p:nvSpPr>
          <p:cNvPr id="9" name="Rounded Rectangle 8"/>
          <p:cNvSpPr/>
          <p:nvPr/>
        </p:nvSpPr>
        <p:spPr>
          <a:xfrm>
            <a:off x="6781800" y="4581525"/>
            <a:ext cx="1333500" cy="733425"/>
          </a:xfrm>
          <a:prstGeom prst="roundRect">
            <a:avLst/>
          </a:prstGeom>
          <a:ln/>
        </p:spPr>
        <p:style>
          <a:lnRef idx="2">
            <a:schemeClr val="accent4"/>
          </a:lnRef>
          <a:fillRef idx="1">
            <a:schemeClr val="lt1"/>
          </a:fillRef>
          <a:effectRef idx="0">
            <a:schemeClr val="accent4"/>
          </a:effectRef>
          <a:fontRef idx="minor">
            <a:schemeClr val="dk1"/>
          </a:fontRef>
        </p:style>
        <p:txBody>
          <a:bodyPr lIns="45720" rIns="45720" rtlCol="0" anchor="ctr"/>
          <a:lstStyle/>
          <a:p>
            <a:pPr marL="171450" indent="-171450" fontAlgn="ctr">
              <a:buFont typeface="Arial" panose="020B0604020202020204" pitchFamily="34" charset="0"/>
              <a:buChar char="•"/>
            </a:pPr>
            <a:r>
              <a:rPr lang="en-US" sz="800" dirty="0">
                <a:solidFill>
                  <a:schemeClr val="tx1"/>
                </a:solidFill>
              </a:rPr>
              <a:t>UNIT_TESTABILITY</a:t>
            </a:r>
          </a:p>
        </p:txBody>
      </p:sp>
      <p:sp>
        <p:nvSpPr>
          <p:cNvPr id="11" name="Rounded Rectangle 10"/>
          <p:cNvSpPr/>
          <p:nvPr/>
        </p:nvSpPr>
        <p:spPr>
          <a:xfrm>
            <a:off x="238125" y="4467225"/>
            <a:ext cx="2295525" cy="1133475"/>
          </a:xfrm>
          <a:prstGeom prst="roundRect">
            <a:avLst/>
          </a:prstGeom>
          <a:ln/>
        </p:spPr>
        <p:style>
          <a:lnRef idx="2">
            <a:schemeClr val="accent4"/>
          </a:lnRef>
          <a:fillRef idx="1">
            <a:schemeClr val="lt1"/>
          </a:fillRef>
          <a:effectRef idx="0">
            <a:schemeClr val="accent4"/>
          </a:effectRef>
          <a:fontRef idx="minor">
            <a:schemeClr val="dk1"/>
          </a:fontRef>
        </p:style>
        <p:txBody>
          <a:bodyPr lIns="45720" rIns="45720" rtlCol="0" anchor="ctr"/>
          <a:lstStyle/>
          <a:p>
            <a:pPr marL="171450" indent="-171450" fontAlgn="ctr">
              <a:buFont typeface="Arial" panose="020B0604020202020204" pitchFamily="34" charset="0"/>
              <a:buChar char="•"/>
            </a:pPr>
            <a:r>
              <a:rPr lang="en-US" sz="800" dirty="0" smtClean="0">
                <a:solidFill>
                  <a:schemeClr val="tx1"/>
                </a:solidFill>
              </a:rPr>
              <a:t>LANGUAGE_RELATED_PORTABILITY</a:t>
            </a:r>
            <a:endParaRPr lang="en-US" sz="800" dirty="0">
              <a:solidFill>
                <a:schemeClr val="tx1"/>
              </a:solidFill>
            </a:endParaRPr>
          </a:p>
          <a:p>
            <a:pPr marL="171450" indent="-171450" fontAlgn="ctr">
              <a:buFont typeface="Arial" panose="020B0604020202020204" pitchFamily="34" charset="0"/>
              <a:buChar char="•"/>
            </a:pPr>
            <a:r>
              <a:rPr lang="en-US" sz="800" dirty="0" smtClean="0">
                <a:solidFill>
                  <a:schemeClr val="tx1"/>
                </a:solidFill>
              </a:rPr>
              <a:t>SOFTWARE_RELATED_PORTABILITY</a:t>
            </a:r>
            <a:endParaRPr lang="en-US" sz="800" dirty="0">
              <a:solidFill>
                <a:schemeClr val="tx1"/>
              </a:solidFill>
            </a:endParaRPr>
          </a:p>
          <a:p>
            <a:pPr marL="171450" indent="-171450" fontAlgn="ctr">
              <a:buFont typeface="Arial" panose="020B0604020202020204" pitchFamily="34" charset="0"/>
              <a:buChar char="•"/>
            </a:pPr>
            <a:r>
              <a:rPr lang="en-US" sz="800" dirty="0" smtClean="0">
                <a:solidFill>
                  <a:schemeClr val="tx1"/>
                </a:solidFill>
              </a:rPr>
              <a:t>OS_RELATED_PORTABILITY</a:t>
            </a:r>
            <a:endParaRPr lang="en-US" sz="800" dirty="0">
              <a:solidFill>
                <a:schemeClr val="tx1"/>
              </a:solidFill>
            </a:endParaRPr>
          </a:p>
          <a:p>
            <a:pPr marL="171450" indent="-171450" fontAlgn="ctr">
              <a:buFont typeface="Arial" panose="020B0604020202020204" pitchFamily="34" charset="0"/>
              <a:buChar char="•"/>
            </a:pPr>
            <a:r>
              <a:rPr lang="en-US" sz="800" dirty="0" smtClean="0">
                <a:solidFill>
                  <a:schemeClr val="tx1"/>
                </a:solidFill>
              </a:rPr>
              <a:t>HARDWARE_RELATED_PORTABILITY</a:t>
            </a:r>
            <a:endParaRPr lang="en-US" sz="800" dirty="0">
              <a:solidFill>
                <a:schemeClr val="tx1"/>
              </a:solidFill>
            </a:endParaRPr>
          </a:p>
          <a:p>
            <a:pPr marL="171450" indent="-171450" fontAlgn="ctr">
              <a:buFont typeface="Arial" panose="020B0604020202020204" pitchFamily="34" charset="0"/>
              <a:buChar char="•"/>
            </a:pPr>
            <a:r>
              <a:rPr lang="en-US" sz="800" dirty="0">
                <a:solidFill>
                  <a:schemeClr val="tx1"/>
                </a:solidFill>
              </a:rPr>
              <a:t>COMPILER_RELATED_PORTABILITY</a:t>
            </a:r>
          </a:p>
        </p:txBody>
      </p:sp>
      <p:sp>
        <p:nvSpPr>
          <p:cNvPr id="12" name="Rounded Rectangle 11"/>
          <p:cNvSpPr/>
          <p:nvPr/>
        </p:nvSpPr>
        <p:spPr>
          <a:xfrm>
            <a:off x="457199" y="3086100"/>
            <a:ext cx="1571625" cy="1000125"/>
          </a:xfrm>
          <a:prstGeom prst="roundRect">
            <a:avLst/>
          </a:prstGeom>
          <a:ln/>
        </p:spPr>
        <p:style>
          <a:lnRef idx="2">
            <a:schemeClr val="accent4"/>
          </a:lnRef>
          <a:fillRef idx="1">
            <a:schemeClr val="lt1"/>
          </a:fillRef>
          <a:effectRef idx="0">
            <a:schemeClr val="accent4"/>
          </a:effectRef>
          <a:fontRef idx="minor">
            <a:schemeClr val="dk1"/>
          </a:fontRef>
        </p:style>
        <p:txBody>
          <a:bodyPr lIns="45720" rIns="45720" rtlCol="0" anchor="ctr"/>
          <a:lstStyle/>
          <a:p>
            <a:pPr marL="171450" indent="-171450" fontAlgn="ctr">
              <a:buFont typeface="Arial" panose="020B0604020202020204" pitchFamily="34" charset="0"/>
              <a:buChar char="•"/>
            </a:pPr>
            <a:r>
              <a:rPr lang="en-US" sz="800" dirty="0" smtClean="0">
                <a:solidFill>
                  <a:schemeClr val="tx1"/>
                </a:solidFill>
              </a:rPr>
              <a:t>CPU_EFFICIENCY</a:t>
            </a:r>
            <a:endParaRPr lang="en-US" sz="800" dirty="0">
              <a:solidFill>
                <a:schemeClr val="tx1"/>
              </a:solidFill>
            </a:endParaRPr>
          </a:p>
          <a:p>
            <a:pPr marL="171450" indent="-171450" fontAlgn="ctr">
              <a:buFont typeface="Arial" panose="020B0604020202020204" pitchFamily="34" charset="0"/>
              <a:buChar char="•"/>
            </a:pPr>
            <a:r>
              <a:rPr lang="en-US" sz="800" dirty="0">
                <a:solidFill>
                  <a:schemeClr val="tx1"/>
                </a:solidFill>
              </a:rPr>
              <a:t>MEMORY_EFFICIENCY</a:t>
            </a:r>
          </a:p>
        </p:txBody>
      </p:sp>
      <p:sp>
        <p:nvSpPr>
          <p:cNvPr id="13" name="Rounded Rectangle 12"/>
          <p:cNvSpPr/>
          <p:nvPr/>
        </p:nvSpPr>
        <p:spPr>
          <a:xfrm>
            <a:off x="238125" y="1304924"/>
            <a:ext cx="2124075" cy="1314449"/>
          </a:xfrm>
          <a:prstGeom prst="roundRect">
            <a:avLst/>
          </a:prstGeom>
          <a:ln/>
        </p:spPr>
        <p:style>
          <a:lnRef idx="2">
            <a:schemeClr val="accent4"/>
          </a:lnRef>
          <a:fillRef idx="1">
            <a:schemeClr val="lt1"/>
          </a:fillRef>
          <a:effectRef idx="0">
            <a:schemeClr val="accent4"/>
          </a:effectRef>
          <a:fontRef idx="minor">
            <a:schemeClr val="dk1"/>
          </a:fontRef>
        </p:style>
        <p:txBody>
          <a:bodyPr lIns="45720" rIns="45720" rtlCol="0" anchor="ctr"/>
          <a:lstStyle/>
          <a:p>
            <a:pPr marL="171450" indent="-171450" fontAlgn="ctr">
              <a:buFont typeface="Arial" panose="020B0604020202020204" pitchFamily="34" charset="0"/>
              <a:buChar char="•"/>
            </a:pPr>
            <a:r>
              <a:rPr lang="en-US" sz="800" dirty="0">
                <a:solidFill>
                  <a:schemeClr val="tx1"/>
                </a:solidFill>
              </a:rPr>
              <a:t>LOGIC_RELIABILITY</a:t>
            </a:r>
          </a:p>
          <a:p>
            <a:pPr marL="171450" indent="-171450" fontAlgn="ctr">
              <a:buFont typeface="Arial" panose="020B0604020202020204" pitchFamily="34" charset="0"/>
              <a:buChar char="•"/>
            </a:pPr>
            <a:r>
              <a:rPr lang="en-US" sz="800" dirty="0">
                <a:solidFill>
                  <a:schemeClr val="tx1"/>
                </a:solidFill>
              </a:rPr>
              <a:t>DATA_RELIABILITY</a:t>
            </a:r>
          </a:p>
          <a:p>
            <a:pPr marL="171450" indent="-171450" fontAlgn="ctr">
              <a:buFont typeface="Arial" panose="020B0604020202020204" pitchFamily="34" charset="0"/>
              <a:buChar char="•"/>
            </a:pPr>
            <a:r>
              <a:rPr lang="en-US" sz="800" dirty="0">
                <a:solidFill>
                  <a:schemeClr val="tx1"/>
                </a:solidFill>
              </a:rPr>
              <a:t>INSTRUCTION_RELIABILITY</a:t>
            </a:r>
          </a:p>
          <a:p>
            <a:pPr marL="171450" indent="-171450" fontAlgn="ctr">
              <a:buFont typeface="Arial" panose="020B0604020202020204" pitchFamily="34" charset="0"/>
              <a:buChar char="•"/>
            </a:pPr>
            <a:r>
              <a:rPr lang="en-US" sz="800" dirty="0">
                <a:solidFill>
                  <a:schemeClr val="tx1"/>
                </a:solidFill>
              </a:rPr>
              <a:t>SYNCHRONIZATION_RELIABILITY</a:t>
            </a:r>
          </a:p>
          <a:p>
            <a:pPr marL="171450" indent="-171450" fontAlgn="ctr">
              <a:buFont typeface="Arial" panose="020B0604020202020204" pitchFamily="34" charset="0"/>
              <a:buChar char="•"/>
            </a:pPr>
            <a:r>
              <a:rPr lang="en-US" sz="800" dirty="0">
                <a:solidFill>
                  <a:schemeClr val="tx1"/>
                </a:solidFill>
              </a:rPr>
              <a:t>ARCHITECTURE_RELIABILITY</a:t>
            </a:r>
          </a:p>
          <a:p>
            <a:pPr marL="171450" indent="-171450" fontAlgn="ctr">
              <a:buFont typeface="Arial" panose="020B0604020202020204" pitchFamily="34" charset="0"/>
              <a:buChar char="•"/>
            </a:pPr>
            <a:r>
              <a:rPr lang="en-US" sz="800" dirty="0">
                <a:solidFill>
                  <a:schemeClr val="tx1"/>
                </a:solidFill>
              </a:rPr>
              <a:t>EXCEPTION_HANDLING</a:t>
            </a:r>
          </a:p>
          <a:p>
            <a:pPr marL="171450" indent="-171450" fontAlgn="ctr">
              <a:buFont typeface="Arial" panose="020B0604020202020204" pitchFamily="34" charset="0"/>
              <a:buChar char="•"/>
            </a:pPr>
            <a:r>
              <a:rPr lang="en-US" sz="800" dirty="0">
                <a:solidFill>
                  <a:schemeClr val="tx1"/>
                </a:solidFill>
              </a:rPr>
              <a:t>RESOURCE_RELIABILITY</a:t>
            </a:r>
          </a:p>
          <a:p>
            <a:pPr marL="171450" indent="-171450" fontAlgn="ctr">
              <a:buFont typeface="Arial" panose="020B0604020202020204" pitchFamily="34" charset="0"/>
              <a:buChar char="•"/>
            </a:pPr>
            <a:r>
              <a:rPr lang="en-US" sz="800" dirty="0">
                <a:solidFill>
                  <a:schemeClr val="tx1"/>
                </a:solidFill>
              </a:rPr>
              <a:t>FAULT_TOLERANCE</a:t>
            </a:r>
          </a:p>
          <a:p>
            <a:pPr marL="171450" indent="-171450" fontAlgn="ctr">
              <a:buFont typeface="Arial" panose="020B0604020202020204" pitchFamily="34" charset="0"/>
              <a:buChar char="•"/>
            </a:pPr>
            <a:r>
              <a:rPr lang="en-US" sz="800" dirty="0">
                <a:solidFill>
                  <a:schemeClr val="tx1"/>
                </a:solidFill>
              </a:rPr>
              <a:t>UNIT_TESTS</a:t>
            </a:r>
          </a:p>
        </p:txBody>
      </p:sp>
      <p:sp>
        <p:nvSpPr>
          <p:cNvPr id="14" name="Rounded Rectangle 13"/>
          <p:cNvSpPr/>
          <p:nvPr/>
        </p:nvSpPr>
        <p:spPr>
          <a:xfrm>
            <a:off x="5619770" y="5784057"/>
            <a:ext cx="876299" cy="619124"/>
          </a:xfrm>
          <a:prstGeom prst="roundRect">
            <a:avLst/>
          </a:prstGeom>
          <a:ln/>
        </p:spPr>
        <p:style>
          <a:lnRef idx="2">
            <a:schemeClr val="accent4"/>
          </a:lnRef>
          <a:fillRef idx="1">
            <a:schemeClr val="lt1"/>
          </a:fillRef>
          <a:effectRef idx="0">
            <a:schemeClr val="accent4"/>
          </a:effectRef>
          <a:fontRef idx="minor">
            <a:schemeClr val="dk1"/>
          </a:fontRef>
        </p:style>
        <p:txBody>
          <a:bodyPr lIns="45720" rIns="45720" rtlCol="0" anchor="ctr"/>
          <a:lstStyle/>
          <a:p>
            <a:pPr algn="ctr" fontAlgn="ctr"/>
            <a:r>
              <a:rPr lang="en-US" sz="800" dirty="0">
                <a:solidFill>
                  <a:schemeClr val="tx1"/>
                </a:solidFill>
              </a:rPr>
              <a:t>MODULARITY</a:t>
            </a:r>
            <a:endParaRPr lang="en-US" sz="800" dirty="0">
              <a:solidFill>
                <a:srgbClr val="000000"/>
              </a:solidFill>
              <a:latin typeface="Calibri"/>
            </a:endParaRPr>
          </a:p>
        </p:txBody>
      </p:sp>
      <p:sp>
        <p:nvSpPr>
          <p:cNvPr id="15" name="Rounded Rectangle 14"/>
          <p:cNvSpPr/>
          <p:nvPr/>
        </p:nvSpPr>
        <p:spPr>
          <a:xfrm>
            <a:off x="5148279" y="185355"/>
            <a:ext cx="2981325" cy="854805"/>
          </a:xfrm>
          <a:prstGeom prst="roundRect">
            <a:avLst/>
          </a:prstGeom>
          <a:ln/>
        </p:spPr>
        <p:style>
          <a:lnRef idx="2">
            <a:schemeClr val="accent4"/>
          </a:lnRef>
          <a:fillRef idx="1">
            <a:schemeClr val="lt1"/>
          </a:fillRef>
          <a:effectRef idx="0">
            <a:schemeClr val="accent4"/>
          </a:effectRef>
          <a:fontRef idx="minor">
            <a:schemeClr val="dk1"/>
          </a:fontRef>
        </p:style>
        <p:txBody>
          <a:bodyPr lIns="45720" rIns="45720" rtlCol="0" anchor="ctr"/>
          <a:lstStyle/>
          <a:p>
            <a:pPr marL="171450" indent="-171450" fontAlgn="ctr">
              <a:buFont typeface="Arial" panose="020B0604020202020204" pitchFamily="34" charset="0"/>
              <a:buChar char="•"/>
            </a:pPr>
            <a:r>
              <a:rPr lang="en-US" sz="800" dirty="0" smtClean="0">
                <a:solidFill>
                  <a:schemeClr val="tx1"/>
                </a:solidFill>
              </a:rPr>
              <a:t>SECURITY_FEATURES</a:t>
            </a:r>
            <a:endParaRPr lang="en-US" sz="800" dirty="0">
              <a:solidFill>
                <a:schemeClr val="tx1"/>
              </a:solidFill>
            </a:endParaRPr>
          </a:p>
          <a:p>
            <a:pPr marL="171450" indent="-171450" fontAlgn="ctr">
              <a:buFont typeface="Arial" panose="020B0604020202020204" pitchFamily="34" charset="0"/>
              <a:buChar char="•"/>
            </a:pPr>
            <a:r>
              <a:rPr lang="en-US" sz="800" dirty="0" smtClean="0">
                <a:solidFill>
                  <a:schemeClr val="tx1"/>
                </a:solidFill>
              </a:rPr>
              <a:t>INPUT_VALIDATION_AND_REPRESENTATION</a:t>
            </a:r>
            <a:endParaRPr lang="en-US" sz="800" dirty="0">
              <a:solidFill>
                <a:schemeClr val="tx1"/>
              </a:solidFill>
            </a:endParaRPr>
          </a:p>
          <a:p>
            <a:pPr marL="171450" indent="-171450" fontAlgn="ctr">
              <a:buFont typeface="Arial" panose="020B0604020202020204" pitchFamily="34" charset="0"/>
              <a:buChar char="•"/>
            </a:pPr>
            <a:r>
              <a:rPr lang="en-US" sz="800" dirty="0" smtClean="0">
                <a:solidFill>
                  <a:schemeClr val="tx1"/>
                </a:solidFill>
              </a:rPr>
              <a:t>API_ABUSE</a:t>
            </a:r>
            <a:endParaRPr lang="en-US" sz="800" dirty="0">
              <a:solidFill>
                <a:schemeClr val="tx1"/>
              </a:solidFill>
            </a:endParaRPr>
          </a:p>
          <a:p>
            <a:pPr marL="171450" indent="-171450" fontAlgn="ctr">
              <a:buFont typeface="Arial" panose="020B0604020202020204" pitchFamily="34" charset="0"/>
              <a:buChar char="•"/>
            </a:pPr>
            <a:r>
              <a:rPr lang="en-US" sz="800" dirty="0" smtClean="0">
                <a:solidFill>
                  <a:schemeClr val="tx1"/>
                </a:solidFill>
              </a:rPr>
              <a:t>SECURITY_COMPLIANCE</a:t>
            </a:r>
            <a:endParaRPr lang="en-US" sz="800" dirty="0">
              <a:solidFill>
                <a:schemeClr val="tx1"/>
              </a:solidFill>
            </a:endParaRPr>
          </a:p>
          <a:p>
            <a:pPr marL="171450" indent="-171450" fontAlgn="ctr">
              <a:buFont typeface="Arial" panose="020B0604020202020204" pitchFamily="34" charset="0"/>
              <a:buChar char="•"/>
            </a:pPr>
            <a:r>
              <a:rPr lang="en-US" sz="800" dirty="0">
                <a:solidFill>
                  <a:schemeClr val="tx1"/>
                </a:solidFill>
              </a:rPr>
              <a:t>ERRORS</a:t>
            </a:r>
          </a:p>
        </p:txBody>
      </p:sp>
      <p:cxnSp>
        <p:nvCxnSpPr>
          <p:cNvPr id="16" name="Elbow Connector 15"/>
          <p:cNvCxnSpPr>
            <a:stCxn id="13" idx="3"/>
          </p:cNvCxnSpPr>
          <p:nvPr/>
        </p:nvCxnSpPr>
        <p:spPr>
          <a:xfrm>
            <a:off x="2362200" y="1962149"/>
            <a:ext cx="419100" cy="12700"/>
          </a:xfrm>
          <a:prstGeom prst="bent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3"/>
          </p:cNvCxnSpPr>
          <p:nvPr/>
        </p:nvCxnSpPr>
        <p:spPr>
          <a:xfrm>
            <a:off x="2028824" y="3586163"/>
            <a:ext cx="180976" cy="476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3"/>
          </p:cNvCxnSpPr>
          <p:nvPr/>
        </p:nvCxnSpPr>
        <p:spPr>
          <a:xfrm>
            <a:off x="2533650" y="5033963"/>
            <a:ext cx="171450" cy="952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4" idx="1"/>
            <a:endCxn id="6" idx="2"/>
          </p:cNvCxnSpPr>
          <p:nvPr/>
        </p:nvCxnSpPr>
        <p:spPr>
          <a:xfrm rot="10800000">
            <a:off x="4595812" y="5981701"/>
            <a:ext cx="1023958" cy="111919"/>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9" idx="1"/>
          </p:cNvCxnSpPr>
          <p:nvPr/>
        </p:nvCxnSpPr>
        <p:spPr>
          <a:xfrm rot="10800000">
            <a:off x="6496070" y="4938714"/>
            <a:ext cx="285731" cy="9524"/>
          </a:xfrm>
          <a:prstGeom prst="bent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0800000">
            <a:off x="6896100" y="3228975"/>
            <a:ext cx="542924" cy="66676"/>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7" idx="1"/>
          </p:cNvCxnSpPr>
          <p:nvPr/>
        </p:nvCxnSpPr>
        <p:spPr>
          <a:xfrm rot="10800000" flipV="1">
            <a:off x="6496081" y="2047874"/>
            <a:ext cx="285723" cy="28574"/>
          </a:xfrm>
          <a:prstGeom prst="bent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5" idx="1"/>
          </p:cNvCxnSpPr>
          <p:nvPr/>
        </p:nvCxnSpPr>
        <p:spPr>
          <a:xfrm rot="10800000" flipV="1">
            <a:off x="4910155" y="612757"/>
            <a:ext cx="238125" cy="675307"/>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05807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33400" y="1143000"/>
            <a:ext cx="8229600" cy="2554545"/>
          </a:xfrm>
          <a:prstGeom prst="rect">
            <a:avLst/>
          </a:prstGeom>
        </p:spPr>
        <p:txBody>
          <a:bodyPr wrap="square">
            <a:spAutoFit/>
          </a:bodyPr>
          <a:lstStyle/>
          <a:p>
            <a:pPr marL="342900" indent="-342900">
              <a:buFont typeface="+mj-lt"/>
              <a:buAutoNum type="arabicPeriod"/>
            </a:pPr>
            <a:r>
              <a:rPr lang="en-US" sz="1600" dirty="0"/>
              <a:t>What is </a:t>
            </a:r>
            <a:r>
              <a:rPr lang="en-US" sz="1600" dirty="0" err="1" smtClean="0"/>
              <a:t>SonarQube</a:t>
            </a:r>
            <a:endParaRPr lang="en-US" sz="1600" dirty="0" smtClean="0"/>
          </a:p>
          <a:p>
            <a:pPr marL="342900" indent="-342900">
              <a:buFont typeface="+mj-lt"/>
              <a:buAutoNum type="arabicPeriod"/>
            </a:pPr>
            <a:endParaRPr lang="en-US" sz="1600" dirty="0" smtClean="0"/>
          </a:p>
          <a:p>
            <a:pPr marL="800100" lvl="1" indent="-342900">
              <a:buFont typeface="Arial" panose="020B0604020202020204" pitchFamily="34" charset="0"/>
              <a:buChar char="•"/>
            </a:pPr>
            <a:r>
              <a:rPr lang="en-US" sz="1600" dirty="0" smtClean="0"/>
              <a:t>Drives “Code Quality” </a:t>
            </a:r>
            <a:r>
              <a:rPr lang="en-US" sz="1600" dirty="0"/>
              <a:t>based on a defined set of </a:t>
            </a:r>
            <a:r>
              <a:rPr lang="en-US" sz="1600" dirty="0" smtClean="0"/>
              <a:t>rules</a:t>
            </a:r>
          </a:p>
          <a:p>
            <a:pPr marL="800100" lvl="1" indent="-342900">
              <a:buFont typeface="Arial" panose="020B0604020202020204" pitchFamily="34" charset="0"/>
              <a:buChar char="•"/>
            </a:pPr>
            <a:endParaRPr lang="en-US" sz="1600" dirty="0" smtClean="0"/>
          </a:p>
          <a:p>
            <a:pPr marL="800100" lvl="1" indent="-342900">
              <a:buFont typeface="Arial" panose="020B0604020202020204" pitchFamily="34" charset="0"/>
              <a:buChar char="•"/>
            </a:pPr>
            <a:r>
              <a:rPr lang="en-US" sz="1600" dirty="0" smtClean="0"/>
              <a:t>These rules are based </a:t>
            </a:r>
            <a:r>
              <a:rPr lang="en-US" sz="1600" dirty="0"/>
              <a:t>on </a:t>
            </a:r>
            <a:r>
              <a:rPr lang="en-US" sz="1600" dirty="0" smtClean="0"/>
              <a:t>industry established coding standards</a:t>
            </a:r>
          </a:p>
          <a:p>
            <a:pPr marL="800100" lvl="1" indent="-342900">
              <a:buFont typeface="Arial" panose="020B0604020202020204" pitchFamily="34" charset="0"/>
              <a:buChar char="•"/>
            </a:pPr>
            <a:endParaRPr lang="en-US" sz="1600" dirty="0"/>
          </a:p>
          <a:p>
            <a:pPr marL="800100" lvl="1" indent="-342900">
              <a:buFont typeface="Arial" panose="020B0604020202020204" pitchFamily="34" charset="0"/>
              <a:buChar char="•"/>
            </a:pPr>
            <a:r>
              <a:rPr lang="en-US" sz="1600" dirty="0" smtClean="0"/>
              <a:t>Enables issues identification and correction during </a:t>
            </a:r>
            <a:r>
              <a:rPr lang="en-US" sz="1600" dirty="0"/>
              <a:t>the development </a:t>
            </a:r>
            <a:r>
              <a:rPr lang="en-US" sz="1600" dirty="0" smtClean="0"/>
              <a:t>phase</a:t>
            </a:r>
          </a:p>
          <a:p>
            <a:pPr marL="342900" indent="-342900">
              <a:buFont typeface="+mj-lt"/>
              <a:buAutoNum type="arabicPeriod"/>
            </a:pPr>
            <a:endParaRPr lang="en-US" sz="1600" dirty="0" smtClean="0"/>
          </a:p>
          <a:p>
            <a:pPr marL="342900" indent="-342900">
              <a:buFont typeface="+mj-lt"/>
              <a:buAutoNum type="arabicPeriod"/>
            </a:pPr>
            <a:r>
              <a:rPr lang="en-US" sz="1600" dirty="0" smtClean="0"/>
              <a:t>Applications </a:t>
            </a:r>
            <a:r>
              <a:rPr lang="en-US" sz="1600" dirty="0"/>
              <a:t>are added to </a:t>
            </a:r>
            <a:r>
              <a:rPr lang="en-US" sz="1600" dirty="0" err="1"/>
              <a:t>SonarQube</a:t>
            </a:r>
            <a:r>
              <a:rPr lang="en-US" sz="1600" dirty="0"/>
              <a:t> through the “build” </a:t>
            </a:r>
            <a:r>
              <a:rPr lang="en-US" sz="1600" dirty="0" smtClean="0"/>
              <a:t>process with results </a:t>
            </a:r>
            <a:r>
              <a:rPr lang="en-US" sz="1600" dirty="0"/>
              <a:t>download to </a:t>
            </a:r>
            <a:r>
              <a:rPr lang="en-US" sz="1600" dirty="0" smtClean="0"/>
              <a:t>SQ</a:t>
            </a:r>
          </a:p>
        </p:txBody>
      </p:sp>
      <p:sp>
        <p:nvSpPr>
          <p:cNvPr id="11" name="TextBox 10"/>
          <p:cNvSpPr txBox="1"/>
          <p:nvPr/>
        </p:nvSpPr>
        <p:spPr>
          <a:xfrm>
            <a:off x="452808" y="242664"/>
            <a:ext cx="6553200" cy="400110"/>
          </a:xfrm>
          <a:prstGeom prst="rect">
            <a:avLst/>
          </a:prstGeom>
          <a:noFill/>
        </p:spPr>
        <p:txBody>
          <a:bodyPr wrap="square" rtlCol="0">
            <a:spAutoFit/>
          </a:bodyPr>
          <a:lstStyle/>
          <a:p>
            <a:r>
              <a:rPr lang="en-US" sz="2000" dirty="0" err="1" smtClean="0">
                <a:solidFill>
                  <a:srgbClr val="63666A"/>
                </a:solidFill>
                <a:latin typeface="+mj-lt"/>
              </a:rPr>
              <a:t>SonarQube</a:t>
            </a:r>
            <a:r>
              <a:rPr lang="en-US" sz="2000" dirty="0" smtClean="0">
                <a:solidFill>
                  <a:srgbClr val="63666A"/>
                </a:solidFill>
                <a:latin typeface="+mj-lt"/>
              </a:rPr>
              <a:t> Overview</a:t>
            </a:r>
            <a:endParaRPr lang="en-US" sz="2000" dirty="0">
              <a:solidFill>
                <a:srgbClr val="63666A"/>
              </a:solidFill>
              <a:latin typeface="+mj-lt"/>
            </a:endParaRPr>
          </a:p>
        </p:txBody>
      </p:sp>
    </p:spTree>
    <p:extLst>
      <p:ext uri="{BB962C8B-B14F-4D97-AF65-F5344CB8AC3E}">
        <p14:creationId xmlns:p14="http://schemas.microsoft.com/office/powerpoint/2010/main" val="288931345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2808" y="242664"/>
            <a:ext cx="6553200" cy="400110"/>
          </a:xfrm>
          <a:prstGeom prst="rect">
            <a:avLst/>
          </a:prstGeom>
          <a:noFill/>
        </p:spPr>
        <p:txBody>
          <a:bodyPr wrap="square" rtlCol="0">
            <a:spAutoFit/>
          </a:bodyPr>
          <a:lstStyle/>
          <a:p>
            <a:r>
              <a:rPr lang="en-US" sz="2000" dirty="0" err="1" smtClean="0">
                <a:solidFill>
                  <a:srgbClr val="63666A"/>
                </a:solidFill>
                <a:latin typeface="+mj-lt"/>
              </a:rPr>
              <a:t>SonarQube</a:t>
            </a:r>
            <a:r>
              <a:rPr lang="en-US" sz="2000" dirty="0" smtClean="0">
                <a:solidFill>
                  <a:srgbClr val="63666A"/>
                </a:solidFill>
                <a:latin typeface="+mj-lt"/>
              </a:rPr>
              <a:t> Integration with CICD</a:t>
            </a:r>
            <a:endParaRPr lang="en-US" sz="2000" dirty="0">
              <a:solidFill>
                <a:srgbClr val="63666A"/>
              </a:solidFill>
              <a:latin typeface="+mj-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638" y="1438275"/>
            <a:ext cx="5800725" cy="398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346383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Gates</a:t>
            </a:r>
            <a:endParaRPr lang="en-US" dirty="0"/>
          </a:p>
        </p:txBody>
      </p:sp>
      <p:sp>
        <p:nvSpPr>
          <p:cNvPr id="3" name="TextBox 2"/>
          <p:cNvSpPr txBox="1"/>
          <p:nvPr/>
        </p:nvSpPr>
        <p:spPr>
          <a:xfrm>
            <a:off x="457200" y="1295400"/>
            <a:ext cx="8153400" cy="3108543"/>
          </a:xfrm>
          <a:prstGeom prst="rect">
            <a:avLst/>
          </a:prstGeom>
          <a:noFill/>
        </p:spPr>
        <p:txBody>
          <a:bodyPr wrap="square" rtlCol="0">
            <a:spAutoFit/>
          </a:bodyPr>
          <a:lstStyle/>
          <a:p>
            <a:pPr marL="285750" indent="-285750">
              <a:buFont typeface="Arial" panose="020B0604020202020204" pitchFamily="34" charset="0"/>
              <a:buChar char="•"/>
            </a:pPr>
            <a:r>
              <a:rPr lang="en-US" sz="1400" dirty="0"/>
              <a:t>Quality Gates are predefined levels of quality that </a:t>
            </a:r>
            <a:r>
              <a:rPr lang="en-US" sz="1400" dirty="0" smtClean="0"/>
              <a:t>applications are </a:t>
            </a:r>
            <a:r>
              <a:rPr lang="en-US" sz="1400" dirty="0"/>
              <a:t>measured against</a:t>
            </a:r>
            <a:r>
              <a:rPr lang="en-US" sz="1400" dirty="0" smtClean="0"/>
              <a:t>.</a:t>
            </a:r>
            <a:r>
              <a:rPr lang="en-US" sz="1400" dirty="0"/>
              <a:t> </a:t>
            </a:r>
            <a:r>
              <a:rPr lang="en-US" sz="1400" dirty="0" smtClean="0"/>
              <a:t> </a:t>
            </a:r>
          </a:p>
          <a:p>
            <a:endParaRPr lang="en-US" sz="1400" dirty="0"/>
          </a:p>
          <a:p>
            <a:pPr marL="285750" indent="-285750">
              <a:buFont typeface="Arial" panose="020B0604020202020204" pitchFamily="34" charset="0"/>
              <a:buChar char="•"/>
            </a:pPr>
            <a:r>
              <a:rPr lang="en-US" sz="1400" dirty="0" smtClean="0"/>
              <a:t>Quality Gates are defined based on…</a:t>
            </a:r>
          </a:p>
          <a:p>
            <a:pPr marL="800100" lvl="1" indent="-342900">
              <a:buFont typeface="Arial" panose="020B0604020202020204" pitchFamily="34" charset="0"/>
              <a:buChar char="•"/>
            </a:pPr>
            <a:r>
              <a:rPr lang="en-US" sz="1400" dirty="0" smtClean="0"/>
              <a:t>Level of severity (Blockers, </a:t>
            </a:r>
            <a:r>
              <a:rPr lang="en-US" sz="1400" dirty="0" err="1" smtClean="0"/>
              <a:t>Criticals</a:t>
            </a:r>
            <a:r>
              <a:rPr lang="en-US" sz="1400" dirty="0" smtClean="0"/>
              <a:t>, Majors, Minors, Info)</a:t>
            </a:r>
          </a:p>
          <a:p>
            <a:pPr marL="800100" lvl="1" indent="-342900">
              <a:buFont typeface="Arial" panose="020B0604020202020204" pitchFamily="34" charset="0"/>
              <a:buChar char="•"/>
            </a:pPr>
            <a:r>
              <a:rPr lang="en-US" sz="1400" dirty="0" smtClean="0"/>
              <a:t>Percentage of lines covered by successful unit test cases, </a:t>
            </a:r>
          </a:p>
          <a:p>
            <a:pPr marL="800100" lvl="1"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sz="1400" dirty="0" smtClean="0"/>
              <a:t>This Gate criteria is applied against </a:t>
            </a:r>
          </a:p>
          <a:p>
            <a:pPr marL="800100" lvl="1" indent="-342900">
              <a:buFont typeface="Arial" panose="020B0604020202020204" pitchFamily="34" charset="0"/>
              <a:buChar char="•"/>
            </a:pPr>
            <a:r>
              <a:rPr lang="en-US" sz="1400" dirty="0" smtClean="0"/>
              <a:t>New lines of code</a:t>
            </a:r>
          </a:p>
          <a:p>
            <a:pPr marL="800100" lvl="1" indent="-342900">
              <a:buFont typeface="Arial" panose="020B0604020202020204" pitchFamily="34" charset="0"/>
              <a:buChar char="•"/>
            </a:pPr>
            <a:r>
              <a:rPr lang="en-US" sz="1400" dirty="0" smtClean="0"/>
              <a:t>All lines of code.</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sz="1400" dirty="0"/>
              <a:t>Quality Gates are tied to your Jenkins build process.  Your build will fail and you won’t be allowed to move your code to production if your code’s quality does not meet the quality gate’s criteria</a:t>
            </a:r>
            <a:r>
              <a:rPr lang="en-US" sz="1400" dirty="0" smtClean="0"/>
              <a:t>.</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sz="1400" dirty="0"/>
              <a:t>As your application’s quality improves over time it is automatically promoted to  higher gates</a:t>
            </a:r>
            <a:r>
              <a:rPr lang="en-US" sz="1400" dirty="0" smtClean="0"/>
              <a:t>.</a:t>
            </a:r>
            <a:endParaRPr lang="en-US" sz="1400" dirty="0"/>
          </a:p>
        </p:txBody>
      </p:sp>
    </p:spTree>
    <p:extLst>
      <p:ext uri="{BB962C8B-B14F-4D97-AF65-F5344CB8AC3E}">
        <p14:creationId xmlns:p14="http://schemas.microsoft.com/office/powerpoint/2010/main" val="7733215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Gates Example – Adoption level</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796" y="2590800"/>
            <a:ext cx="7083805" cy="319146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457200" y="1143000"/>
            <a:ext cx="8001000" cy="1169551"/>
          </a:xfrm>
          <a:prstGeom prst="rect">
            <a:avLst/>
          </a:prstGeom>
          <a:noFill/>
        </p:spPr>
        <p:txBody>
          <a:bodyPr wrap="square" rtlCol="0">
            <a:spAutoFit/>
          </a:bodyPr>
          <a:lstStyle/>
          <a:p>
            <a:r>
              <a:rPr lang="en-US" sz="1400" dirty="0" smtClean="0"/>
              <a:t>The Adoption level is the lowest level gate.   All new projects are assigned  to the Adoption level for their first scan.</a:t>
            </a:r>
          </a:p>
          <a:p>
            <a:endParaRPr lang="en-US" sz="1400" dirty="0"/>
          </a:p>
          <a:p>
            <a:r>
              <a:rPr lang="en-US" sz="1400" dirty="0" smtClean="0"/>
              <a:t>In this example the Adoption gate looks at the two highest severities (Blocker and Critical) and only new lines of code, meaning they’ve been added following the first scan.</a:t>
            </a:r>
            <a:endParaRPr lang="en-US" sz="1600" dirty="0"/>
          </a:p>
        </p:txBody>
      </p:sp>
    </p:spTree>
    <p:extLst>
      <p:ext uri="{BB962C8B-B14F-4D97-AF65-F5344CB8AC3E}">
        <p14:creationId xmlns:p14="http://schemas.microsoft.com/office/powerpoint/2010/main" val="281996530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Gates Example – Gate 05</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2133600"/>
            <a:ext cx="7153533" cy="3200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371475" y="1219200"/>
            <a:ext cx="8305800" cy="738664"/>
          </a:xfrm>
          <a:prstGeom prst="rect">
            <a:avLst/>
          </a:prstGeom>
          <a:noFill/>
        </p:spPr>
        <p:txBody>
          <a:bodyPr wrap="square" rtlCol="0">
            <a:spAutoFit/>
          </a:bodyPr>
          <a:lstStyle/>
          <a:p>
            <a:r>
              <a:rPr lang="en-US" sz="1400" dirty="0" smtClean="0"/>
              <a:t>In this example </a:t>
            </a:r>
            <a:r>
              <a:rPr lang="en-US" sz="1400" dirty="0"/>
              <a:t>G</a:t>
            </a:r>
            <a:r>
              <a:rPr lang="en-US" sz="1400" dirty="0" smtClean="0"/>
              <a:t>ate 5 also looks at the two highest severities  but now it’s looking across all code.    Also, it’s looking at Unit Test Coverage.   At Gate 05 the scan is looking for number of lines of code covered by unit tests for new code and across all code.</a:t>
            </a:r>
            <a:endParaRPr lang="en-US" sz="1400" dirty="0"/>
          </a:p>
        </p:txBody>
      </p:sp>
    </p:spTree>
    <p:extLst>
      <p:ext uri="{BB962C8B-B14F-4D97-AF65-F5344CB8AC3E}">
        <p14:creationId xmlns:p14="http://schemas.microsoft.com/office/powerpoint/2010/main" val="205984951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2349</TotalTime>
  <Words>1116</Words>
  <Application>Microsoft Office PowerPoint</Application>
  <PresentationFormat>On-screen Show (4:3)</PresentationFormat>
  <Paragraphs>212</Paragraphs>
  <Slides>29</Slides>
  <Notes>7</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Main</vt:lpstr>
      <vt:lpstr>1_Main</vt:lpstr>
      <vt:lpstr>SonarQube Developer Training</vt:lpstr>
      <vt:lpstr>PowerPoint Presentation</vt:lpstr>
      <vt:lpstr>PowerPoint Presentation</vt:lpstr>
      <vt:lpstr>PowerPoint Presentation</vt:lpstr>
      <vt:lpstr>PowerPoint Presentation</vt:lpstr>
      <vt:lpstr>PowerPoint Presentation</vt:lpstr>
      <vt:lpstr>Quality Gates</vt:lpstr>
      <vt:lpstr>Quality Gates Example – Adoption level</vt:lpstr>
      <vt:lpstr>Quality Gates Example – Gate 05</vt:lpstr>
      <vt:lpstr>PowerPoint Presentation</vt:lpstr>
      <vt:lpstr>PowerPoint Presentation</vt:lpstr>
      <vt:lpstr>PowerPoint Presentation</vt:lpstr>
      <vt:lpstr>PowerPoint Presentation</vt:lpstr>
      <vt:lpstr>PowerPoint Presentation</vt:lpstr>
      <vt:lpstr>PowerPoint Presentation</vt:lpstr>
      <vt:lpstr>Sonarqube Dashboard (continued)</vt:lpstr>
      <vt:lpstr>PowerPoint Presentation</vt:lpstr>
      <vt:lpstr>Sonarqube Dashboard (continued)</vt:lpstr>
      <vt:lpstr>Sonarqube Dashboard (continued)</vt:lpstr>
      <vt:lpstr>Sonarqube Dashboard (continued)</vt:lpstr>
      <vt:lpstr>Sonarqube Dashboard (continued)</vt:lpstr>
      <vt:lpstr>Sonarqube Dashboard (continued)</vt:lpstr>
      <vt:lpstr>Sonarqube Dashboard (continued)</vt:lpstr>
      <vt:lpstr>Portfolios</vt:lpstr>
      <vt:lpstr>Permissions managed  by MS-groups</vt:lpstr>
      <vt:lpstr>PowerPoint Presentation</vt:lpstr>
      <vt:lpstr>Self Service – Get Configured</vt:lpstr>
      <vt:lpstr>PowerPoint Presentation</vt:lpstr>
      <vt:lpstr>PowerPoint Presentation</vt:lpstr>
    </vt:vector>
  </TitlesOfParts>
  <Company>UnitedHealth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W7admin</dc:creator>
  <cp:lastModifiedBy>W7admin</cp:lastModifiedBy>
  <cp:revision>245</cp:revision>
  <dcterms:created xsi:type="dcterms:W3CDTF">2017-08-25T12:23:08Z</dcterms:created>
  <dcterms:modified xsi:type="dcterms:W3CDTF">2018-05-10T12:59:06Z</dcterms:modified>
</cp:coreProperties>
</file>