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55" r:id="rId5"/>
  </p:sldMasterIdLst>
  <p:notesMasterIdLst>
    <p:notesMasterId r:id="rId8"/>
  </p:notesMasterIdLst>
  <p:sldIdLst>
    <p:sldId id="483" r:id="rId6"/>
    <p:sldId id="4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DCDD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 autoAdjust="0"/>
    <p:restoredTop sz="98297" autoAdjust="0"/>
  </p:normalViewPr>
  <p:slideViewPr>
    <p:cSldViewPr snapToGrid="0">
      <p:cViewPr>
        <p:scale>
          <a:sx n="80" d="100"/>
          <a:sy n="80" d="100"/>
        </p:scale>
        <p:origin x="-5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C8B7AB-0347-403E-AC71-AC58900F18BE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B456E-840C-405A-ADD0-81224D6F8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9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033E59-E475-47F6-9D16-D371AEB37BD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487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Amy – to talk through delays in technology deliveries</a:t>
            </a:r>
          </a:p>
          <a:p>
            <a:r>
              <a:rPr lang="en-US" dirty="0" smtClean="0"/>
              <a:t>Melissa – to talk through impact to TFN and Agent Migrations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11FA6A-5FD8-4C88-A787-6FDA4B1640AD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8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50705"/>
            <a:ext cx="3350296" cy="648352"/>
          </a:xfrm>
          <a:prstGeom prst="rect">
            <a:avLst/>
          </a:prstGeom>
        </p:spPr>
      </p:pic>
      <p:pic>
        <p:nvPicPr>
          <p:cNvPr id="10" name="Picture 7" descr="AYP1315129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75" r="3770" b="56549"/>
          <a:stretch>
            <a:fillRect/>
          </a:stretch>
        </p:blipFill>
        <p:spPr bwMode="auto">
          <a:xfrm>
            <a:off x="0" y="1235075"/>
            <a:ext cx="121920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5295900"/>
            <a:ext cx="10363200" cy="704850"/>
          </a:xfrm>
        </p:spPr>
        <p:txBody>
          <a:bodyPr>
            <a:normAutofit/>
          </a:bodyPr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60833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62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79400" y="6453188"/>
            <a:ext cx="44704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53565A"/>
                </a:solidFill>
              </a:rPr>
              <a:t>DRAFT</a:t>
            </a:r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2010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8183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80313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47739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03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78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92629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97315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8624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900940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4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9" y="153351"/>
            <a:ext cx="1160095" cy="87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345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181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5466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321045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13631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950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0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1198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7000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51206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955803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83679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82133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282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043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271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Optum_ColorBand-0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84" y="252413"/>
            <a:ext cx="33528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9852" y="5527675"/>
            <a:ext cx="10240433" cy="342900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9852" y="5930900"/>
            <a:ext cx="10240433" cy="547688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1725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4730A-8822-4C54-8D75-04A90F7A7F9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74102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E4193-A2E5-4A08-8D26-D5009D6952A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67923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960438"/>
            <a:ext cx="5382684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960438"/>
            <a:ext cx="5384800" cy="5210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E69D3-4FEA-41AC-9065-17C41D36E817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02635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10104-11BE-4CF7-BFEF-1C08D6A8C62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5774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304377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66E1D-82B2-4CDF-8D22-221D2600FE80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739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5ED0E-4E2D-42B0-A0EA-C3FB5BE79044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0577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D0097-86A6-4C94-9192-1C2F680D4F2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38130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D6F3D-36BC-45BF-B437-831486DFC81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29591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269CC-24BD-4882-98E7-A58752060D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49735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084" y="152401"/>
            <a:ext cx="2743200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484" y="152401"/>
            <a:ext cx="802640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7F2EC6-9D5D-4C26-8647-24C2A8A3BB9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240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17920" y="1143000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60960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6217920" y="3808475"/>
            <a:ext cx="5364480" cy="24688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74027" y="6281254"/>
            <a:ext cx="1950720" cy="35573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592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510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1235075"/>
            <a:ext cx="12185651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5461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5097464"/>
            <a:ext cx="12192000" cy="1760537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8564"/>
            <a:ext cx="12192000" cy="10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354667" y="2456434"/>
            <a:ext cx="10363200" cy="1150366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354667" y="5270500"/>
            <a:ext cx="10363200" cy="1384300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92" y="238005"/>
            <a:ext cx="3350296" cy="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29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99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097280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09600" y="1051719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9" name="Picture 12" descr="Optum_ColorBand-02"/>
          <p:cNvPicPr preferRelativeResize="0"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1979084" y="6475414"/>
            <a:ext cx="96012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419600" y="6572250"/>
            <a:ext cx="6486947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="0" dirty="0" smtClean="0">
                <a:solidFill>
                  <a:srgbClr val="53565A"/>
                </a:solidFill>
              </a:rPr>
              <a:t>Confidential property of Optum. Do not distribute or reproduce without express permission from Optum.</a:t>
            </a:r>
            <a:endParaRPr lang="en-US" sz="700" dirty="0" smtClean="0">
              <a:solidFill>
                <a:srgbClr val="53565A">
                  <a:tint val="75000"/>
                </a:srgbClr>
              </a:solidFill>
            </a:endParaRPr>
          </a:p>
          <a:p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05067" y="6572250"/>
            <a:ext cx="609600" cy="20955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mtClean="0">
                <a:solidFill>
                  <a:srgbClr val="53565A"/>
                </a:solidFill>
              </a:rPr>
              <a:pPr/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19812" y="6438596"/>
            <a:ext cx="295355" cy="171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75" y="6281064"/>
            <a:ext cx="1853184" cy="3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718" r:id="rId11"/>
    <p:sldLayoutId id="2147483719" r:id="rId12"/>
    <p:sldLayoutId id="2147483720" r:id="rId13"/>
    <p:sldLayoutId id="2147483722" r:id="rId14"/>
    <p:sldLayoutId id="2147483723" r:id="rId15"/>
    <p:sldLayoutId id="2147483724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96" r:id="rId23"/>
    <p:sldLayoutId id="2147483697" r:id="rId24"/>
    <p:sldLayoutId id="2147483698" r:id="rId25"/>
    <p:sldLayoutId id="2147483700" r:id="rId26"/>
    <p:sldLayoutId id="2147483701" r:id="rId27"/>
    <p:sldLayoutId id="2147483702" r:id="rId28"/>
    <p:sldLayoutId id="2147483707" r:id="rId29"/>
    <p:sldLayoutId id="2147483708" r:id="rId30"/>
    <p:sldLayoutId id="2147483709" r:id="rId31"/>
    <p:sldLayoutId id="2147483711" r:id="rId32"/>
    <p:sldLayoutId id="2147483712" r:id="rId33"/>
    <p:sldLayoutId id="2147483713" r:id="rId34"/>
  </p:sldLayoutIdLs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7485" y="152400"/>
            <a:ext cx="10968567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960438"/>
            <a:ext cx="10970684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6000" y="6580188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defRPr/>
            </a:pPr>
            <a:fld id="{4FCBE246-3952-4229-B275-15401D01C2D0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defRPr/>
              </a:pPr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609600" y="838200"/>
            <a:ext cx="109728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63666A"/>
              </a:solidFill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965967" y="6580188"/>
            <a:ext cx="410208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smtClean="0">
                <a:solidFill>
                  <a:srgbClr val="63666A"/>
                </a:solidFill>
              </a:rPr>
              <a:t>Confidential property of Optum. Do not distribute or reproduce without express permission from Optum.</a:t>
            </a:r>
          </a:p>
        </p:txBody>
      </p:sp>
      <p:grpSp>
        <p:nvGrpSpPr>
          <p:cNvPr id="1031" name="Group 59"/>
          <p:cNvGrpSpPr>
            <a:grpSpLocks/>
          </p:cNvGrpSpPr>
          <p:nvPr/>
        </p:nvGrpSpPr>
        <p:grpSpPr bwMode="auto">
          <a:xfrm>
            <a:off x="205318" y="6281738"/>
            <a:ext cx="11374967" cy="349250"/>
            <a:chOff x="97" y="3957"/>
            <a:chExt cx="5374" cy="220"/>
          </a:xfrm>
        </p:grpSpPr>
        <p:pic>
          <p:nvPicPr>
            <p:cNvPr id="1032" name="Picture 12" descr="Optum_ColorBand-02"/>
            <p:cNvPicPr preferRelativeResize="0">
              <a:picLocks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00"/>
            <a:stretch>
              <a:fillRect/>
            </a:stretch>
          </p:blipFill>
          <p:spPr bwMode="auto">
            <a:xfrm>
              <a:off x="935" y="4079"/>
              <a:ext cx="4536" cy="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 userDrawn="1"/>
          </p:nvSpPr>
          <p:spPr>
            <a:xfrm>
              <a:off x="907" y="4056"/>
              <a:ext cx="140" cy="1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anchor="ctr"/>
            <a:lstStyle/>
            <a:p>
              <a:pPr algn="ctr">
                <a:defRPr/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pic>
          <p:nvPicPr>
            <p:cNvPr id="1034" name="Picture 13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" y="3957"/>
              <a:ext cx="87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2009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ransition>
    <p:fade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168275" indent="-168275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2270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795338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139825" indent="-2301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813" indent="-16668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80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24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9613" indent="-166688" algn="l" rtl="0" fontAlgn="base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05204" y="2801393"/>
            <a:ext cx="4918378" cy="1415007"/>
            <a:chOff x="4992169" y="3716106"/>
            <a:chExt cx="4024823" cy="1261275"/>
          </a:xfrm>
        </p:grpSpPr>
        <p:sp>
          <p:nvSpPr>
            <p:cNvPr id="34847" name="Text Placeholder 25"/>
            <p:cNvSpPr txBox="1">
              <a:spLocks/>
            </p:cNvSpPr>
            <p:nvPr/>
          </p:nvSpPr>
          <p:spPr bwMode="auto">
            <a:xfrm>
              <a:off x="4995757" y="3904775"/>
              <a:ext cx="4021235" cy="1072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/>
            <a:lstStyle>
              <a:defPPr>
                <a:defRPr lang="en-US"/>
              </a:defPPr>
              <a:lvl1pPr marL="171450" indent="-171450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 sz="1000" b="0">
                  <a:solidFill>
                    <a:srgbClr val="63666A"/>
                  </a:solidFill>
                  <a:latin typeface="Arial" pitchFamily="34" charset="0"/>
                  <a:ea typeface="Arial Unicode MS" pitchFamily="34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r>
                <a:rPr lang="en-US" sz="900" dirty="0" smtClean="0">
                  <a:solidFill>
                    <a:schemeClr val="tx1"/>
                  </a:solidFill>
                </a:rPr>
                <a:t>Start </a:t>
              </a:r>
              <a:r>
                <a:rPr lang="en-US" sz="900" dirty="0">
                  <a:solidFill>
                    <a:schemeClr val="tx1"/>
                  </a:solidFill>
                </a:rPr>
                <a:t>Sprint2018PI-2.4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Complete </a:t>
              </a:r>
              <a:r>
                <a:rPr lang="en-US" sz="900" dirty="0">
                  <a:solidFill>
                    <a:schemeClr val="tx1"/>
                  </a:solidFill>
                </a:rPr>
                <a:t>CICD environment set up and integration with </a:t>
              </a:r>
              <a:r>
                <a:rPr lang="en-US" sz="900" dirty="0" err="1">
                  <a:solidFill>
                    <a:schemeClr val="tx1"/>
                  </a:solidFill>
                </a:rPr>
                <a:t>SonarQube</a:t>
              </a:r>
              <a:r>
                <a:rPr lang="en-US" sz="900" dirty="0">
                  <a:solidFill>
                    <a:schemeClr val="tx1"/>
                  </a:solidFill>
                </a:rPr>
                <a:t>  and Selenium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Continue </a:t>
              </a:r>
              <a:r>
                <a:rPr lang="en-US" sz="900" dirty="0">
                  <a:solidFill>
                    <a:schemeClr val="tx1"/>
                  </a:solidFill>
                </a:rPr>
                <a:t>Centralized Eligibility Repository development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Continue </a:t>
              </a:r>
              <a:r>
                <a:rPr lang="en-US" sz="900" dirty="0">
                  <a:solidFill>
                    <a:schemeClr val="tx1"/>
                  </a:solidFill>
                </a:rPr>
                <a:t>UX design for new GUI screens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Continue </a:t>
              </a:r>
              <a:r>
                <a:rPr lang="en-US" sz="900" dirty="0">
                  <a:solidFill>
                    <a:schemeClr val="tx1"/>
                  </a:solidFill>
                </a:rPr>
                <a:t>lower environment build (ETC in May)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Prepare </a:t>
              </a:r>
              <a:r>
                <a:rPr lang="en-US" sz="900" dirty="0">
                  <a:solidFill>
                    <a:schemeClr val="tx1"/>
                  </a:solidFill>
                </a:rPr>
                <a:t>OSAM capability health assessment action plan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Complete </a:t>
              </a:r>
              <a:r>
                <a:rPr lang="en-US" sz="900" dirty="0">
                  <a:solidFill>
                    <a:schemeClr val="tx1"/>
                  </a:solidFill>
                </a:rPr>
                <a:t>EIS assessment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</a:rPr>
                <a:t>Provide </a:t>
              </a:r>
              <a:r>
                <a:rPr lang="en-US" sz="900" dirty="0">
                  <a:solidFill>
                    <a:schemeClr val="tx1"/>
                  </a:solidFill>
                </a:rPr>
                <a:t>metrics (latency numbers) to OARB</a:t>
              </a:r>
            </a:p>
            <a:p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92169" y="3716106"/>
              <a:ext cx="4021234" cy="18095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Planned for Next Period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24257" y="1075539"/>
            <a:ext cx="4919134" cy="1633793"/>
            <a:chOff x="4643992" y="3228881"/>
            <a:chExt cx="4326413" cy="1162857"/>
          </a:xfrm>
        </p:grpSpPr>
        <p:sp>
          <p:nvSpPr>
            <p:cNvPr id="11" name="Rectangle 10"/>
            <p:cNvSpPr/>
            <p:nvPr/>
          </p:nvSpPr>
          <p:spPr>
            <a:xfrm>
              <a:off x="4643992" y="3228881"/>
              <a:ext cx="4326413" cy="16251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Progress This Period</a:t>
              </a:r>
            </a:p>
          </p:txBody>
        </p:sp>
        <p:sp>
          <p:nvSpPr>
            <p:cNvPr id="34850" name="Text Placeholder 4"/>
            <p:cNvSpPr txBox="1">
              <a:spLocks/>
            </p:cNvSpPr>
            <p:nvPr/>
          </p:nvSpPr>
          <p:spPr bwMode="auto">
            <a:xfrm>
              <a:off x="4643993" y="3391391"/>
              <a:ext cx="4326412" cy="10003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Completed </a:t>
              </a:r>
              <a:r>
                <a:rPr lang="en-US" sz="900" b="0" dirty="0">
                  <a:solidFill>
                    <a:schemeClr val="tx1"/>
                  </a:solidFill>
                </a:rPr>
                <a:t>Sprint2018PI2.3 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CICD </a:t>
              </a:r>
              <a:r>
                <a:rPr lang="en-US" sz="900" b="0" dirty="0">
                  <a:solidFill>
                    <a:schemeClr val="tx1"/>
                  </a:solidFill>
                </a:rPr>
                <a:t>environment set up and integration with Jenkins, Maven, GitHub and Docker  is complete; </a:t>
              </a:r>
              <a:r>
                <a:rPr lang="en-US" sz="900" b="0" dirty="0" err="1">
                  <a:solidFill>
                    <a:schemeClr val="tx1"/>
                  </a:solidFill>
                </a:rPr>
                <a:t>SonarQube</a:t>
              </a:r>
              <a:r>
                <a:rPr lang="en-US" sz="900" b="0" dirty="0">
                  <a:solidFill>
                    <a:schemeClr val="tx1"/>
                  </a:solidFill>
                </a:rPr>
                <a:t> and Selenium are in progress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Completed </a:t>
              </a:r>
              <a:r>
                <a:rPr lang="en-US" sz="900" b="0" dirty="0">
                  <a:solidFill>
                    <a:schemeClr val="tx1"/>
                  </a:solidFill>
                </a:rPr>
                <a:t>ALDON/ACMS release “ELG” for centralized eligibility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Completed </a:t>
              </a:r>
              <a:r>
                <a:rPr lang="en-US" sz="900" b="0" dirty="0">
                  <a:solidFill>
                    <a:schemeClr val="tx1"/>
                  </a:solidFill>
                </a:rPr>
                <a:t>OSAM capability health assessment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UX </a:t>
              </a:r>
              <a:r>
                <a:rPr lang="en-US" sz="900" b="0" dirty="0">
                  <a:solidFill>
                    <a:schemeClr val="tx1"/>
                  </a:solidFill>
                </a:rPr>
                <a:t>design for new GUI screens is in progress – completed prototype and style guide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b="0" dirty="0" smtClean="0">
                  <a:solidFill>
                    <a:schemeClr val="tx1"/>
                  </a:solidFill>
                </a:rPr>
                <a:t>Lower </a:t>
              </a:r>
              <a:r>
                <a:rPr lang="en-US" sz="900" b="0" dirty="0">
                  <a:solidFill>
                    <a:schemeClr val="tx1"/>
                  </a:solidFill>
                </a:rPr>
                <a:t>environment build in progress</a:t>
              </a:r>
            </a:p>
            <a:p>
              <a:pPr>
                <a:buFont typeface="Arial" panose="020B0604020202020204" pitchFamily="34" charset="0"/>
                <a:buChar char="•"/>
              </a:pPr>
              <a:endParaRPr lang="en-US" sz="900" b="0" dirty="0">
                <a:solidFill>
                  <a:schemeClr val="tx1"/>
                </a:solidFill>
              </a:endParaRPr>
            </a:p>
            <a:p>
              <a:pPr>
                <a:buFont typeface="Arial" panose="020B0604020202020204" pitchFamily="34" charset="0"/>
                <a:buChar char="•"/>
              </a:pPr>
              <a:endParaRPr lang="en-US" sz="9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3919539" y="5570538"/>
            <a:ext cx="185737" cy="296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b="1" spc="50" dirty="0">
              <a:ln w="12700" cmpd="sng">
                <a:solidFill>
                  <a:srgbClr val="BD8200">
                    <a:satMod val="120000"/>
                    <a:shade val="80000"/>
                  </a:srgbClr>
                </a:solidFill>
                <a:prstDash val="solid"/>
              </a:ln>
              <a:solidFill>
                <a:srgbClr val="BD8200">
                  <a:tint val="1000"/>
                </a:srgbClr>
              </a:solidFill>
              <a:effectLst>
                <a:glow rad="53100">
                  <a:srgbClr val="BD8200">
                    <a:satMod val="180000"/>
                    <a:alpha val="30000"/>
                  </a:srgbClr>
                </a:glow>
              </a:effectLst>
              <a:ea typeface="Geneva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79143" y="4266553"/>
            <a:ext cx="4913992" cy="1182816"/>
            <a:chOff x="4987353" y="4588957"/>
            <a:chExt cx="4021235" cy="802385"/>
          </a:xfrm>
        </p:grpSpPr>
        <p:sp>
          <p:nvSpPr>
            <p:cNvPr id="14" name="Rectangle 13"/>
            <p:cNvSpPr/>
            <p:nvPr/>
          </p:nvSpPr>
          <p:spPr>
            <a:xfrm>
              <a:off x="4987354" y="4588957"/>
              <a:ext cx="4021234" cy="15198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1000" b="1" dirty="0">
                  <a:solidFill>
                    <a:prstClr val="white"/>
                  </a:solidFill>
                  <a:cs typeface="Arial" pitchFamily="34" charset="0"/>
                </a:rPr>
                <a:t>Key Decisions/ </a:t>
              </a:r>
              <a:r>
                <a:rPr lang="en-US" sz="1000" b="1" dirty="0" smtClean="0">
                  <a:solidFill>
                    <a:prstClr val="white"/>
                  </a:solidFill>
                  <a:cs typeface="Arial" pitchFamily="34" charset="0"/>
                </a:rPr>
                <a:t>Risks</a:t>
              </a:r>
              <a:endParaRPr lang="en-US" sz="10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18" name="Text Placeholder 4"/>
            <p:cNvSpPr txBox="1">
              <a:spLocks/>
            </p:cNvSpPr>
            <p:nvPr/>
          </p:nvSpPr>
          <p:spPr bwMode="auto">
            <a:xfrm>
              <a:off x="4987353" y="4740945"/>
              <a:ext cx="4021234" cy="6503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sz="900" b="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13973" y="5562592"/>
            <a:ext cx="4919134" cy="854071"/>
            <a:chOff x="4643992" y="3212229"/>
            <a:chExt cx="4326413" cy="931569"/>
          </a:xfrm>
        </p:grpSpPr>
        <p:sp>
          <p:nvSpPr>
            <p:cNvPr id="24" name="Rectangle 23"/>
            <p:cNvSpPr/>
            <p:nvPr/>
          </p:nvSpPr>
          <p:spPr>
            <a:xfrm>
              <a:off x="4643992" y="3212229"/>
              <a:ext cx="4326413" cy="2908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lnSpc>
                  <a:spcPct val="95000"/>
                </a:lnSpc>
                <a:defRPr/>
              </a:pPr>
              <a:r>
                <a:rPr lang="en-US" sz="900" b="1" dirty="0" smtClean="0">
                  <a:solidFill>
                    <a:prstClr val="white"/>
                  </a:solidFill>
                  <a:cs typeface="Arial" pitchFamily="34" charset="0"/>
                </a:rPr>
                <a:t>Financial Updates</a:t>
              </a:r>
              <a:endParaRPr lang="en-US" sz="9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4"/>
            <p:cNvSpPr txBox="1">
              <a:spLocks/>
            </p:cNvSpPr>
            <p:nvPr/>
          </p:nvSpPr>
          <p:spPr bwMode="auto">
            <a:xfrm>
              <a:off x="4643993" y="3511277"/>
              <a:ext cx="4326412" cy="6325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171450" indent="-1714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1pPr>
              <a:lvl2pPr marL="742950" indent="-28575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2pPr>
              <a:lvl3pPr marL="11430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3pPr>
              <a:lvl4pPr marL="16002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4pPr>
              <a:lvl5pPr marL="2057400" indent="-228600"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5pPr>
              <a:lvl6pPr marL="25146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6pPr>
              <a:lvl7pPr marL="29718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7pPr>
              <a:lvl8pPr marL="34290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8pPr>
              <a:lvl9pPr marL="3886200" indent="-228600"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bg1"/>
                  </a:solidFill>
                  <a:latin typeface="Arial" pitchFamily="34" charset="0"/>
                  <a:ea typeface="Geneva" charset="-128"/>
                </a:defRPr>
              </a:lvl9pPr>
            </a:lstStyle>
            <a:p>
              <a:pPr marL="1588" lvl="1" indent="-171450" fontAlgn="base">
                <a:buClr>
                  <a:prstClr val="white">
                    <a:lumMod val="50000"/>
                  </a:prst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b="0" dirty="0" smtClean="0">
                  <a:solidFill>
                    <a:schemeClr val="tx1"/>
                  </a:solidFill>
                </a:rPr>
                <a:t>2018 ACAP:  	$2M  (includes $150K Hardware)</a:t>
              </a:r>
              <a:endParaRPr lang="en-US" sz="900" b="0" dirty="0">
                <a:solidFill>
                  <a:schemeClr val="tx1"/>
                </a:solidFill>
              </a:endParaRPr>
            </a:p>
            <a:p>
              <a:pPr marL="1588" lvl="1" indent="-171450" fontAlgn="base">
                <a:buClr>
                  <a:prstClr val="white">
                    <a:lumMod val="50000"/>
                  </a:prstClr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900" b="0" dirty="0" smtClean="0">
                  <a:solidFill>
                    <a:schemeClr val="tx1"/>
                  </a:solidFill>
                </a:rPr>
                <a:t>2018 Actuals	</a:t>
              </a:r>
              <a:r>
                <a:rPr lang="en-US" sz="900" b="0" smtClean="0">
                  <a:solidFill>
                    <a:schemeClr val="tx1"/>
                  </a:solidFill>
                </a:rPr>
                <a:t>$</a:t>
              </a:r>
              <a:r>
                <a:rPr lang="en-US" sz="900" b="0" smtClean="0">
                  <a:solidFill>
                    <a:schemeClr val="tx1"/>
                  </a:solidFill>
                </a:rPr>
                <a:t>288,658 </a:t>
              </a:r>
              <a:r>
                <a:rPr lang="en-US" sz="900" b="0" smtClean="0">
                  <a:solidFill>
                    <a:schemeClr val="tx1"/>
                  </a:solidFill>
                </a:rPr>
                <a:t>(</a:t>
              </a:r>
              <a:r>
                <a:rPr lang="en-US" sz="900" b="0" smtClean="0">
                  <a:solidFill>
                    <a:schemeClr val="tx1"/>
                  </a:solidFill>
                </a:rPr>
                <a:t>14%)</a:t>
              </a:r>
              <a:endParaRPr lang="en-US" sz="900" b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8358" y="276713"/>
            <a:ext cx="11857941" cy="602695"/>
            <a:chOff x="508358" y="276713"/>
            <a:chExt cx="11857941" cy="602695"/>
          </a:xfrm>
        </p:grpSpPr>
        <p:sp>
          <p:nvSpPr>
            <p:cNvPr id="39" name="Title 1"/>
            <p:cNvSpPr txBox="1">
              <a:spLocks/>
            </p:cNvSpPr>
            <p:nvPr/>
          </p:nvSpPr>
          <p:spPr>
            <a:xfrm>
              <a:off x="508358" y="276713"/>
              <a:ext cx="10066509" cy="60269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5000"/>
                </a:lnSpc>
                <a:defRPr/>
              </a:pPr>
              <a:r>
                <a:rPr lang="en-US" sz="1800" dirty="0" smtClean="0">
                  <a:solidFill>
                    <a:srgbClr val="63666A">
                      <a:lumMod val="75000"/>
                    </a:srgbClr>
                  </a:solidFill>
                </a:rPr>
                <a:t>Eligibility RxClaim Modernization </a:t>
              </a:r>
              <a:r>
                <a:rPr lang="en-US" sz="1800" b="0" dirty="0" smtClean="0">
                  <a:solidFill>
                    <a:srgbClr val="63666A">
                      <a:lumMod val="75000"/>
                    </a:srgbClr>
                  </a:solidFill>
                </a:rPr>
                <a:t>- Centralized Eligibility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Zerafa (S)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Cattran (O)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Acosta (PM)</a:t>
              </a:r>
              <a:endParaRPr lang="en-US" sz="800" dirty="0">
                <a:solidFill>
                  <a:srgbClr val="63666A">
                    <a:lumMod val="75000"/>
                  </a:srgbClr>
                </a:solidFill>
              </a:endParaRPr>
            </a:p>
            <a:p>
              <a:pPr>
                <a:lnSpc>
                  <a:spcPct val="95000"/>
                </a:lnSpc>
                <a:defRPr/>
              </a:pPr>
              <a:endParaRPr lang="en-US" sz="1800" dirty="0">
                <a:solidFill>
                  <a:srgbClr val="63666A">
                    <a:lumMod val="75000"/>
                  </a:srgb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54723" y="396650"/>
              <a:ext cx="371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63666A"/>
                  </a:solidFill>
                </a:rPr>
                <a:t>Status:</a:t>
              </a:r>
              <a:endParaRPr lang="en-US" sz="1200" b="1" dirty="0">
                <a:solidFill>
                  <a:srgbClr val="63666A"/>
                </a:solidFill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9324161" y="484682"/>
              <a:ext cx="457200" cy="106129"/>
            </a:xfrm>
            <a:prstGeom prst="round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0430540" y="116958"/>
            <a:ext cx="1616148" cy="15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Last Updated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4.25.2018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05203" y="4490602"/>
            <a:ext cx="49183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Onshore/Offshore </a:t>
            </a:r>
            <a:r>
              <a:rPr lang="en-US" sz="900" dirty="0"/>
              <a:t>overlap hours – only 1 hour </a:t>
            </a:r>
            <a:r>
              <a:rPr lang="en-US" sz="900" dirty="0" smtClean="0"/>
              <a:t>overlaps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900" dirty="0" smtClean="0"/>
              <a:t>Mitigate: </a:t>
            </a:r>
            <a:r>
              <a:rPr lang="en-US" sz="900" dirty="0" smtClean="0"/>
              <a:t>Team </a:t>
            </a:r>
            <a:r>
              <a:rPr lang="en-US" sz="900" dirty="0"/>
              <a:t>members adjusting working hours to adjust overlapping availability</a:t>
            </a:r>
            <a:endParaRPr lang="en-US" sz="9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86870"/>
              </p:ext>
            </p:extLst>
          </p:nvPr>
        </p:nvGraphicFramePr>
        <p:xfrm>
          <a:off x="604885" y="1075539"/>
          <a:ext cx="5824489" cy="5462191"/>
        </p:xfrm>
        <a:graphic>
          <a:graphicData uri="http://schemas.openxmlformats.org/drawingml/2006/table">
            <a:tbl>
              <a:tblPr firstRow="1" firstCol="1" bandRow="1"/>
              <a:tblGrid>
                <a:gridCol w="1691601"/>
                <a:gridCol w="630506"/>
                <a:gridCol w="530583"/>
                <a:gridCol w="613650"/>
                <a:gridCol w="459423"/>
                <a:gridCol w="1898726"/>
              </a:tblGrid>
              <a:tr h="91240">
                <a:tc gridSpan="6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Key Milestones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85A5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610">
                <a:tc>
                  <a:txBody>
                    <a:bodyPr/>
                    <a:lstStyle/>
                    <a:p>
                      <a:pPr marL="0" marR="0" indent="255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Milestone Chart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Start Date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End Date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% Complete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Status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5527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Comments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F"/>
                    </a:solidFill>
                  </a:tcPr>
                </a:tc>
              </a:tr>
              <a:tr h="2427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Requirements / Analysis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6/30/17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Development Environment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1/31/18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Solution SID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3/27/18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Development Team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03/19/18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Agile Training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03/16/18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Agile Mobilization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1/26/18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0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1/16/18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1/26/18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1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1/31/18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2/14/18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4 stories (29 story points)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24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2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2/14/18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2/28/18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5 stories (31 story points)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3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3/1/18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3/14/18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 stories (25 story points)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52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Sprint2018PI-2.1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3/15/18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3/28/18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 stories (7 story points)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098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Sprint2018PI-2.2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3/29/18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4/11/18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stories (16 story points)  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4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Sprint2018PI-2.3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4/12/18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4/25/18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100%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C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11 stories (21 story points)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spike stories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7 dev stories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 stories 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from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last sprint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Sprint2018PI-2.4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4/26/18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5/9/18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G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18 stories (23 story points)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16 dev stories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 spike stories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Run Agile Sprint …to 2.5 then start with 3.1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0%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</a:rPr>
                        <a:t> </a:t>
                      </a:r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  <a:ea typeface="Calibri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Build Production Environment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6/1/18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Production system infrastructure will be needed in late Q2. Engage for new estimates after final solution.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Server Provisioning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6/1/18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Deploy to Production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9/30/18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 Multiple deployments Phase 1 in late Q3 early Q4 2018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6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Complete Final Go-Live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Q1 – Q2 2019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0%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Date is TBD due to delay in starting, Target late Feb to Apr 2019</a:t>
                      </a:r>
                    </a:p>
                  </a:txBody>
                  <a:tcPr marL="32846" marR="3284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66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08358" y="276713"/>
            <a:ext cx="11857941" cy="602695"/>
            <a:chOff x="508358" y="276713"/>
            <a:chExt cx="11857941" cy="602695"/>
          </a:xfrm>
        </p:grpSpPr>
        <p:sp>
          <p:nvSpPr>
            <p:cNvPr id="55" name="Title 1"/>
            <p:cNvSpPr txBox="1">
              <a:spLocks/>
            </p:cNvSpPr>
            <p:nvPr/>
          </p:nvSpPr>
          <p:spPr>
            <a:xfrm>
              <a:off x="508358" y="276713"/>
              <a:ext cx="10066509" cy="602695"/>
            </a:xfrm>
            <a:prstGeom prst="rect">
              <a:avLst/>
            </a:prstGeom>
          </p:spPr>
          <p:txBody>
            <a:bodyPr/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2000" b="1" i="0" kern="1200" baseline="0">
                  <a:solidFill>
                    <a:schemeClr val="accent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95000"/>
                </a:lnSpc>
                <a:defRPr/>
              </a:pPr>
              <a:r>
                <a:rPr lang="en-US" sz="1800" dirty="0">
                  <a:solidFill>
                    <a:srgbClr val="63666A">
                      <a:lumMod val="75000"/>
                    </a:srgbClr>
                  </a:solidFill>
                </a:rPr>
                <a:t>Eligibility </a:t>
              </a:r>
              <a:r>
                <a:rPr lang="en-US" sz="1800" dirty="0" err="1">
                  <a:solidFill>
                    <a:srgbClr val="63666A">
                      <a:lumMod val="75000"/>
                    </a:srgbClr>
                  </a:solidFill>
                </a:rPr>
                <a:t>RxClaim</a:t>
              </a:r>
              <a:r>
                <a:rPr lang="en-US" sz="1800" dirty="0">
                  <a:solidFill>
                    <a:srgbClr val="63666A">
                      <a:lumMod val="75000"/>
                    </a:srgbClr>
                  </a:solidFill>
                </a:rPr>
                <a:t> Modernization </a:t>
              </a:r>
              <a:r>
                <a:rPr lang="en-US" sz="1800" b="0" dirty="0">
                  <a:solidFill>
                    <a:srgbClr val="63666A">
                      <a:lumMod val="75000"/>
                    </a:srgbClr>
                  </a:solidFill>
                </a:rPr>
                <a:t>- Centralized Eligibility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Zerafa (S)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 smtClean="0">
                  <a:solidFill>
                    <a:srgbClr val="63666A">
                      <a:lumMod val="75000"/>
                    </a:srgbClr>
                  </a:solidFill>
                </a:rPr>
                <a:t>Cattran </a:t>
              </a: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(O)</a:t>
              </a:r>
            </a:p>
            <a:p>
              <a:pPr>
                <a:lnSpc>
                  <a:spcPct val="95000"/>
                </a:lnSpc>
                <a:defRPr/>
              </a:pPr>
              <a:r>
                <a:rPr lang="en-US" sz="1000" dirty="0">
                  <a:solidFill>
                    <a:srgbClr val="63666A">
                      <a:lumMod val="75000"/>
                    </a:srgbClr>
                  </a:solidFill>
                </a:rPr>
                <a:t>Acosta (PM)</a:t>
              </a:r>
              <a:endParaRPr lang="en-US" sz="800" dirty="0">
                <a:solidFill>
                  <a:srgbClr val="63666A">
                    <a:lumMod val="75000"/>
                  </a:srgbClr>
                </a:solidFill>
              </a:endParaRPr>
            </a:p>
            <a:p>
              <a:pPr>
                <a:lnSpc>
                  <a:spcPct val="95000"/>
                </a:lnSpc>
                <a:defRPr/>
              </a:pPr>
              <a:endParaRPr lang="en-US" sz="1800" dirty="0">
                <a:solidFill>
                  <a:srgbClr val="63666A">
                    <a:lumMod val="75000"/>
                  </a:srgb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54723" y="396650"/>
              <a:ext cx="371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63666A"/>
                  </a:solidFill>
                </a:rPr>
                <a:t>Status:</a:t>
              </a:r>
              <a:endParaRPr lang="en-US" sz="1200" b="1" dirty="0">
                <a:solidFill>
                  <a:srgbClr val="63666A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 bwMode="auto">
            <a:xfrm>
              <a:off x="9324161" y="484682"/>
              <a:ext cx="457200" cy="106129"/>
            </a:xfrm>
            <a:prstGeom prst="round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10430540" y="116958"/>
            <a:ext cx="1616148" cy="159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Last Updated 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4.25.2018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60276"/>
              </p:ext>
            </p:extLst>
          </p:nvPr>
        </p:nvGraphicFramePr>
        <p:xfrm>
          <a:off x="579782" y="1270119"/>
          <a:ext cx="5364163" cy="4778128"/>
        </p:xfrm>
        <a:graphic>
          <a:graphicData uri="http://schemas.openxmlformats.org/drawingml/2006/table">
            <a:tbl>
              <a:tblPr/>
              <a:tblGrid>
                <a:gridCol w="3634409"/>
                <a:gridCol w="208722"/>
                <a:gridCol w="286125"/>
                <a:gridCol w="182106"/>
                <a:gridCol w="182106"/>
                <a:gridCol w="233324"/>
                <a:gridCol w="182106"/>
                <a:gridCol w="182106"/>
                <a:gridCol w="273159"/>
              </a:tblGrid>
              <a:tr h="104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81" marR="3381" marT="338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3381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</a:t>
                      </a:r>
                    </a:p>
                  </a:txBody>
                  <a:tcPr marL="3381" marR="3381" marT="3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Q3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Q3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- Build Centralize Eligibility Database:</a:t>
                      </a:r>
                    </a:p>
                  </a:txBody>
                  <a:tcPr marL="3381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eligibility related tables, indexes, displays and programs (core &amp; custom - BK1/BK2)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daily, weekly, monthly ROBOT/TWS job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Modernize Eligibility database (convert decimal Date/Time with true Date/Time)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Enhance carrier or carrier extension table to include "Instance ID"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and partition large tables like MEL, AMD, etc.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 roll logic to SQL triggers that move inactive records to history tables</a:t>
                      </a:r>
                    </a:p>
                  </a:txBody>
                  <a:tcPr marL="40569" marR="3381" marT="33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lower [SYS/INT, QA &amp; UAT] environments:</a:t>
                      </a:r>
                    </a:p>
                  </a:txBody>
                  <a:tcPr marL="40569" marR="3381" marT="33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IBM i Partition [re purpose existing partition - RxMCMTST]</a:t>
                      </a:r>
                    </a:p>
                  </a:txBody>
                  <a:tcPr marL="81139" marR="3381" marT="33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Webspher/App/Cloud Servers</a:t>
                      </a:r>
                    </a:p>
                  </a:txBody>
                  <a:tcPr marL="81139" marR="3381" marT="33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 MQ/MQFTE to support BK2 NRT</a:t>
                      </a:r>
                    </a:p>
                  </a:txBody>
                  <a:tcPr marL="81139" marR="3381" marT="338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connectivity for PEER, ERA, Ab Initio, sterling integrator, etc. 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Engage Secure and access admin for user provisioning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MIMIX Share AKA Double-Take data replication model from centralized eligibility to respective RxCLAIM instances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Web Service that replicate dynamic enrolment changes from all RxCLAIM instances to centralized eligibility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data compare utility or Audit data between RxCLAIM instances and Centralize eligibility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 RxCLAIM eligibility screens to read-only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Production Deployment / Roll-out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 Performance Testing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Eligibility Stage/Load</a:t>
                      </a:r>
                    </a:p>
                  </a:txBody>
                  <a:tcPr marL="121708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MIMIX Share data replication</a:t>
                      </a:r>
                    </a:p>
                  </a:txBody>
                  <a:tcPr marL="121708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Web/GUI application</a:t>
                      </a:r>
                    </a:p>
                  </a:txBody>
                  <a:tcPr marL="121708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 migration strategy and migrate historical data from all RxCLAIM instances to Centralize eligibility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0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Install, configure &amp; schedule Stage/Load process for Member &amp; Group Eligibility (core &amp; custom - BK1/BK2) and other ROBOT/TWS jobs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Configure MIMIX Share data replication model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202846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Install, configure &amp; schedule data compare utility / audit data between all RxCLAIM instances and centralize eligibility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 RxCLAIM eligibility screens to read-only to all RxCLAIM instacnes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Role out solution to all RxCLAIM instances (13+), Post Production go-live monitoring and Support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29420437"/>
              </p:ext>
            </p:extLst>
          </p:nvPr>
        </p:nvGraphicFramePr>
        <p:xfrm>
          <a:off x="6148664" y="1264927"/>
          <a:ext cx="5364162" cy="3294802"/>
        </p:xfrm>
        <a:graphic>
          <a:graphicData uri="http://schemas.openxmlformats.org/drawingml/2006/table">
            <a:tbl>
              <a:tblPr/>
              <a:tblGrid>
                <a:gridCol w="3730832"/>
                <a:gridCol w="188843"/>
                <a:gridCol w="209580"/>
                <a:gridCol w="182106"/>
                <a:gridCol w="182106"/>
                <a:gridCol w="233324"/>
                <a:gridCol w="182106"/>
                <a:gridCol w="182106"/>
                <a:gridCol w="273159"/>
              </a:tblGrid>
              <a:tr h="104804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3381" marR="3381" marT="338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3381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903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Milestone</a:t>
                      </a:r>
                    </a:p>
                  </a:txBody>
                  <a:tcPr marL="3381" marR="3381" marT="338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Q3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Q1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Q2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Q3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Q4</a:t>
                      </a:r>
                    </a:p>
                  </a:txBody>
                  <a:tcPr marL="3381" marR="3381" marT="338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2nd - Design &amp; Build Web GUI</a:t>
                      </a:r>
                    </a:p>
                  </a:txBody>
                  <a:tcPr marL="3381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&amp; Build Web base interface/GUI application 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Design &amp; Build security framework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roles in Optum ID, tied to GUI page access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client in Optum ID, tied to row-level access (eliminate the use of client logical views)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Protect SSN been displaying on GUI page 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centralize dash board (end to end process view)  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 coming eligibiilty file status, Pend, In Process, Pass, Fail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Archieve incoming eligibility file and associated load reports 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Archieve auditing data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 online and the archieved incoming eligibility files and associated load reports 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Combined view of on/off system storage and data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Production Deployment / Roll-out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 / roll-out Web GUI 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Configure user/client access as solution roll-out to each RxCLAIM instances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F8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3rd - Web Service/API</a:t>
                      </a:r>
                    </a:p>
                  </a:txBody>
                  <a:tcPr marL="3381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 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Build Microservices (Web Service/API) for eligibility &amp; claim lookups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40569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Repoint all external API/Web Service which is to start consuming Centralize Eligibility Data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Production Deployment / Roll-out</a:t>
                      </a:r>
                    </a:p>
                  </a:txBody>
                  <a:tcPr marL="4056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142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Deploy / roll-out solution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4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Deprecate RxCLAIM eligibility screens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  <a:tr h="104804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Suspend data replication from centralize elig to RxCLAIM instances</a:t>
                      </a:r>
                    </a:p>
                  </a:txBody>
                  <a:tcPr marL="81139" marR="3381" marT="338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6B0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40569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Wingdings"/>
                        </a:rPr>
                        <a:t>l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3381" marR="3381" marT="338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64A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Main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in 2">
        <a:dk1>
          <a:srgbClr val="53565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46484C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243D4BA5D59A41B34D3E1A6674DA7D" ma:contentTypeVersion="0" ma:contentTypeDescription="Create a new document." ma:contentTypeScope="" ma:versionID="4fb892c622597a83d3db346c023c60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6BD47E-1615-4444-9B04-E88E33440A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7A56F6-D3B0-4CDA-8DFA-182E79A880A4}">
  <ds:schemaRefs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C1F87F-BEE3-4771-9AFD-5752275FF5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16016</TotalTime>
  <Words>1033</Words>
  <Application>Microsoft Office PowerPoint</Application>
  <PresentationFormat>Custom</PresentationFormat>
  <Paragraphs>635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2_OPTUM_2010_Full</vt:lpstr>
      <vt:lpstr>1_Main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OptumRx Technology Transformation  Bi-Weekly Governance</dc:title>
  <dc:creator>Kosaraju, Manika</dc:creator>
  <cp:lastModifiedBy>lya</cp:lastModifiedBy>
  <cp:revision>323</cp:revision>
  <dcterms:modified xsi:type="dcterms:W3CDTF">2018-04-26T20:06:54Z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0x0101006E243D4BA5D59A41B34D3E1A6674DA7D</vt:lpwstr>
  </property>
</Properties>
</file>