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2" r:id="rId5"/>
    <p:sldMasterId id="2147483695" r:id="rId6"/>
    <p:sldMasterId id="2147483708" r:id="rId7"/>
    <p:sldMasterId id="2147483722" r:id="rId8"/>
    <p:sldMasterId id="2147483733" r:id="rId9"/>
  </p:sldMasterIdLst>
  <p:notesMasterIdLst>
    <p:notesMasterId r:id="rId33"/>
  </p:notesMasterIdLst>
  <p:sldIdLst>
    <p:sldId id="367" r:id="rId10"/>
    <p:sldId id="366" r:id="rId11"/>
    <p:sldId id="332" r:id="rId12"/>
    <p:sldId id="365" r:id="rId13"/>
    <p:sldId id="320" r:id="rId14"/>
    <p:sldId id="335" r:id="rId15"/>
    <p:sldId id="355" r:id="rId16"/>
    <p:sldId id="344" r:id="rId17"/>
    <p:sldId id="339" r:id="rId18"/>
    <p:sldId id="363" r:id="rId19"/>
    <p:sldId id="342" r:id="rId20"/>
    <p:sldId id="343" r:id="rId21"/>
    <p:sldId id="345" r:id="rId22"/>
    <p:sldId id="349" r:id="rId23"/>
    <p:sldId id="354" r:id="rId24"/>
    <p:sldId id="350" r:id="rId25"/>
    <p:sldId id="351" r:id="rId26"/>
    <p:sldId id="364" r:id="rId27"/>
    <p:sldId id="357" r:id="rId28"/>
    <p:sldId id="347" r:id="rId29"/>
    <p:sldId id="348" r:id="rId30"/>
    <p:sldId id="321" r:id="rId31"/>
    <p:sldId id="3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D0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9876" autoAdjust="0"/>
  </p:normalViewPr>
  <p:slideViewPr>
    <p:cSldViewPr>
      <p:cViewPr varScale="1">
        <p:scale>
          <a:sx n="105" d="100"/>
          <a:sy n="105" d="100"/>
        </p:scale>
        <p:origin x="-179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59F7E-8B16-479C-88AA-9D22C553D806}"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D5F63-2D07-444E-92A1-879C59B5A458}" type="slidenum">
              <a:rPr lang="en-US" smtClean="0"/>
              <a:t>‹#›</a:t>
            </a:fld>
            <a:endParaRPr lang="en-US"/>
          </a:p>
        </p:txBody>
      </p:sp>
    </p:spTree>
    <p:extLst>
      <p:ext uri="{BB962C8B-B14F-4D97-AF65-F5344CB8AC3E}">
        <p14:creationId xmlns:p14="http://schemas.microsoft.com/office/powerpoint/2010/main" val="549358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CD5F63-2D07-444E-92A1-879C59B5A458}" type="slidenum">
              <a:rPr lang="en-US" smtClean="0"/>
              <a:t>19</a:t>
            </a:fld>
            <a:endParaRPr lang="en-US"/>
          </a:p>
        </p:txBody>
      </p:sp>
    </p:spTree>
    <p:extLst>
      <p:ext uri="{BB962C8B-B14F-4D97-AF65-F5344CB8AC3E}">
        <p14:creationId xmlns:p14="http://schemas.microsoft.com/office/powerpoint/2010/main" val="134307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5.xml"/><Relationship Id="rId4"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5.xml"/><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ar Photo">
    <p:spTree>
      <p:nvGrpSpPr>
        <p:cNvPr id="1" name=""/>
        <p:cNvGrpSpPr/>
        <p:nvPr/>
      </p:nvGrpSpPr>
      <p:grpSpPr>
        <a:xfrm>
          <a:off x="0" y="0"/>
          <a:ext cx="0" cy="0"/>
          <a:chOff x="0" y="0"/>
          <a:chExt cx="0" cy="0"/>
        </a:xfrm>
      </p:grpSpPr>
      <p:sp>
        <p:nvSpPr>
          <p:cNvPr id="6" name="Rectangle 10"/>
          <p:cNvSpPr>
            <a:spLocks noChangeArrowheads="1"/>
          </p:cNvSpPr>
          <p:nvPr userDrawn="1"/>
        </p:nvSpPr>
        <p:spPr bwMode="auto">
          <a:xfrm>
            <a:off x="7086600" y="0"/>
            <a:ext cx="2057400" cy="8207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fontAlgn="base">
              <a:spcBef>
                <a:spcPct val="0"/>
              </a:spcBef>
              <a:spcAft>
                <a:spcPct val="0"/>
              </a:spcAft>
            </a:pPr>
            <a:endParaRPr lang="en-US">
              <a:solidFill>
                <a:srgbClr val="000000"/>
              </a:solidFill>
              <a:sym typeface="Arial" pitchFamily="34" charset="0"/>
            </a:endParaRPr>
          </a:p>
        </p:txBody>
      </p:sp>
      <p:sp>
        <p:nvSpPr>
          <p:cNvPr id="5" name="Content Placeholder 2"/>
          <p:cNvSpPr>
            <a:spLocks noGrp="1"/>
          </p:cNvSpPr>
          <p:nvPr>
            <p:ph idx="1"/>
          </p:nvPr>
        </p:nvSpPr>
        <p:spPr>
          <a:xfrm>
            <a:off x="628650" y="1308100"/>
            <a:ext cx="7874000" cy="4229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2"/>
          <p:cNvSpPr>
            <a:spLocks noGrp="1"/>
          </p:cNvSpPr>
          <p:nvPr>
            <p:ph type="body" sz="quarter" idx="12"/>
          </p:nvPr>
        </p:nvSpPr>
        <p:spPr>
          <a:xfrm>
            <a:off x="1752600" y="76200"/>
            <a:ext cx="51816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3" name="Picture Placeholder 2"/>
          <p:cNvSpPr>
            <a:spLocks noGrp="1"/>
          </p:cNvSpPr>
          <p:nvPr>
            <p:ph type="pic" sz="quarter" idx="15"/>
          </p:nvPr>
        </p:nvSpPr>
        <p:spPr>
          <a:xfrm>
            <a:off x="7162800" y="-22860"/>
            <a:ext cx="1905000" cy="838200"/>
          </a:xfrm>
        </p:spPr>
        <p:txBody>
          <a:bodyPr/>
          <a:lstStyle/>
          <a:p>
            <a:pPr lvl="0"/>
            <a:endParaRPr lang="en-US" noProof="0">
              <a:sym typeface="Calibri" charset="0"/>
            </a:endParaRPr>
          </a:p>
        </p:txBody>
      </p:sp>
      <p:sp>
        <p:nvSpPr>
          <p:cNvPr id="7" name="Text Box 7"/>
          <p:cNvSpPr txBox="1">
            <a:spLocks noGrp="1" noChangeArrowheads="1"/>
          </p:cNvSpPr>
          <p:nvPr>
            <p:ph type="sldNum" sz="quarter" idx="16"/>
          </p:nvPr>
        </p:nvSpPr>
        <p:spPr/>
        <p:txBody>
          <a:bodyPr/>
          <a:lstStyle>
            <a:lvl1pPr>
              <a:defRPr/>
            </a:lvl1pPr>
          </a:lstStyle>
          <a:p>
            <a:pPr>
              <a:defRPr/>
            </a:pPr>
            <a:fld id="{B66F2252-D5CB-40D4-AC9B-D9EA92AFE583}" type="slidenum">
              <a:rPr lang="en-US"/>
              <a:pPr>
                <a:defRPr/>
              </a:pPr>
              <a:t>‹#›</a:t>
            </a:fld>
            <a:endParaRPr lang="en-US" dirty="0"/>
          </a:p>
        </p:txBody>
      </p:sp>
    </p:spTree>
    <p:extLst>
      <p:ext uri="{BB962C8B-B14F-4D97-AF65-F5344CB8AC3E}">
        <p14:creationId xmlns:p14="http://schemas.microsoft.com/office/powerpoint/2010/main" val="10536092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121875100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156733528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8621861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6789694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170233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3946600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605086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017997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8581556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9434016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308100"/>
            <a:ext cx="7874000" cy="4229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2"/>
          <p:cNvSpPr>
            <a:spLocks noGrp="1"/>
          </p:cNvSpPr>
          <p:nvPr>
            <p:ph type="body" sz="quarter" idx="12"/>
          </p:nvPr>
        </p:nvSpPr>
        <p:spPr>
          <a:xfrm>
            <a:off x="1752600" y="76200"/>
            <a:ext cx="60960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a:ln/>
        </p:spPr>
        <p:txBody>
          <a:bodyPr/>
          <a:lstStyle>
            <a:lvl1pPr>
              <a:defRPr/>
            </a:lvl1pPr>
          </a:lstStyle>
          <a:p>
            <a:pPr>
              <a:defRPr/>
            </a:pPr>
            <a:fld id="{4FF127EC-AEAA-41F8-AC1A-FB87F9DE5C56}" type="slidenum">
              <a:rPr lang="en-US"/>
              <a:pPr>
                <a:defRPr/>
              </a:pPr>
              <a:t>‹#›</a:t>
            </a:fld>
            <a:endParaRPr lang="en-US" dirty="0"/>
          </a:p>
        </p:txBody>
      </p:sp>
    </p:spTree>
    <p:extLst>
      <p:ext uri="{BB962C8B-B14F-4D97-AF65-F5344CB8AC3E}">
        <p14:creationId xmlns:p14="http://schemas.microsoft.com/office/powerpoint/2010/main" val="22709025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0618022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40441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1" y="2682875"/>
            <a:ext cx="6124575" cy="647700"/>
          </a:xfrm>
        </p:spPr>
        <p:txBody>
          <a:bodyPr anchor="ctr"/>
          <a:lstStyle>
            <a:lvl1pPr>
              <a:defRPr sz="2400" b="1"/>
            </a:lvl1pPr>
          </a:lstStyle>
          <a:p>
            <a:r>
              <a:rPr lang="en-US" dirty="0"/>
              <a:t>Click to edit Master title style</a:t>
            </a:r>
          </a:p>
        </p:txBody>
      </p:sp>
      <p:sp>
        <p:nvSpPr>
          <p:cNvPr id="74756" name="Rectangle 4"/>
          <p:cNvSpPr>
            <a:spLocks noGrp="1" noChangeArrowheads="1"/>
          </p:cNvSpPr>
          <p:nvPr>
            <p:ph type="subTitle" idx="1"/>
          </p:nvPr>
        </p:nvSpPr>
        <p:spPr>
          <a:xfrm>
            <a:off x="2362201" y="5486400"/>
            <a:ext cx="6124575" cy="838200"/>
          </a:xfrm>
        </p:spPr>
        <p:txBody>
          <a:bodyPr/>
          <a:lstStyle>
            <a:lvl1pPr>
              <a:spcAft>
                <a:spcPct val="0"/>
              </a:spcAft>
              <a:defRPr sz="1800" b="1">
                <a:solidFill>
                  <a:schemeClr val="bg1"/>
                </a:solidFill>
              </a:defRPr>
            </a:lvl1pPr>
          </a:lstStyle>
          <a:p>
            <a:r>
              <a:rPr lang="en-US"/>
              <a:t>Click to edit Master subtitle style</a:t>
            </a:r>
          </a:p>
        </p:txBody>
      </p:sp>
    </p:spTree>
    <p:extLst>
      <p:ext uri="{BB962C8B-B14F-4D97-AF65-F5344CB8AC3E}">
        <p14:creationId xmlns:p14="http://schemas.microsoft.com/office/powerpoint/2010/main" val="398110533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5"/>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400"/>
            </a:lvl1pPr>
          </a:lstStyle>
          <a:p>
            <a:r>
              <a:rPr lang="en-US" dirty="0"/>
              <a:t>Click to edit Master title style</a:t>
            </a:r>
          </a:p>
        </p:txBody>
      </p:sp>
      <p:sp>
        <p:nvSpPr>
          <p:cNvPr id="10243" name="Rectangle 3"/>
          <p:cNvSpPr>
            <a:spLocks noGrp="1" noChangeArrowheads="1"/>
          </p:cNvSpPr>
          <p:nvPr>
            <p:ph type="subTitle" idx="1"/>
          </p:nvPr>
        </p:nvSpPr>
        <p:spPr>
          <a:xfrm>
            <a:off x="2362200" y="5875020"/>
            <a:ext cx="4800600" cy="463868"/>
          </a:xfrm>
        </p:spPr>
        <p:txBody>
          <a:bodyPr/>
          <a:lstStyle>
            <a:lvl1pPr>
              <a:spcAft>
                <a:spcPct val="0"/>
              </a:spcAft>
              <a:defRPr sz="2000"/>
            </a:lvl1pPr>
          </a:lstStyle>
          <a:p>
            <a:r>
              <a:rPr lang="en-US" dirty="0"/>
              <a:t>Click to edit Master subtitle style</a:t>
            </a:r>
          </a:p>
        </p:txBody>
      </p:sp>
    </p:spTree>
    <p:extLst>
      <p:ext uri="{BB962C8B-B14F-4D97-AF65-F5344CB8AC3E}">
        <p14:creationId xmlns:p14="http://schemas.microsoft.com/office/powerpoint/2010/main" val="47561945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EE45A6D-0C83-446C-8DCB-26121A89D86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482308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04765"/>
            <a:ext cx="7772400" cy="1264210"/>
          </a:xfrm>
        </p:spPr>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275609A-7BFC-4AC0-B540-2CEB3F4144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47433179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2"/>
            <a:ext cx="4037013"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990602"/>
            <a:ext cx="4038600" cy="5045075"/>
          </a:xfrm>
        </p:spPr>
        <p:txBody>
          <a:bodyPr/>
          <a:lstStyle>
            <a:lvl1pPr marL="0" indent="0">
              <a:defRPr sz="24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5AA7D59A-398A-405A-ACDC-638D4A9868F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58350529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1C31C5A-E8BB-41D3-8BBA-2DD5D9A91C8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376103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2EE8F42C-7B1C-4C06-A35E-96F6257634E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27935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EED9E0-5EC6-44A1-8F63-90F0783BB3D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5013192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ext Placehold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Text Placeholder 12"/>
          <p:cNvSpPr>
            <a:spLocks noGrp="1"/>
          </p:cNvSpPr>
          <p:nvPr>
            <p:ph type="body" sz="quarter" idx="12"/>
          </p:nvPr>
        </p:nvSpPr>
        <p:spPr>
          <a:xfrm>
            <a:off x="1752600" y="76200"/>
            <a:ext cx="6324600" cy="685800"/>
          </a:xfrm>
        </p:spPr>
        <p:txBody>
          <a:bodyPr anchor="ctr"/>
          <a:lstStyle>
            <a:lvl1pPr marL="39688" indent="0">
              <a:lnSpc>
                <a:spcPts val="2400"/>
              </a:lnSpc>
              <a:buNone/>
              <a:defRPr sz="2400" b="1">
                <a:solidFill>
                  <a:schemeClr val="bg1"/>
                </a:solidFill>
              </a:defRPr>
            </a:lvl1pPr>
          </a:lstStyle>
          <a:p>
            <a:pPr lvl="0"/>
            <a:r>
              <a:rPr lang="en-US" dirty="0" smtClean="0"/>
              <a:t>Click to edit Master text styles</a:t>
            </a:r>
          </a:p>
        </p:txBody>
      </p:sp>
      <p:sp>
        <p:nvSpPr>
          <p:cNvPr id="10" name="Text Box 7"/>
          <p:cNvSpPr txBox="1">
            <a:spLocks noGrp="1" noChangeArrowheads="1"/>
          </p:cNvSpPr>
          <p:nvPr>
            <p:ph type="sldNum" sz="quarter" idx="13"/>
          </p:nvPr>
        </p:nvSpPr>
        <p:spPr>
          <a:ln/>
        </p:spPr>
        <p:txBody>
          <a:bodyPr/>
          <a:lstStyle>
            <a:lvl1pPr>
              <a:defRPr/>
            </a:lvl1pPr>
          </a:lstStyle>
          <a:p>
            <a:pPr>
              <a:defRPr/>
            </a:pPr>
            <a:fld id="{CF02E44D-09BE-40FA-A693-318AB6CF335B}" type="slidenum">
              <a:rPr lang="en-US"/>
              <a:pPr>
                <a:defRPr/>
              </a:pPr>
              <a:t>‹#›</a:t>
            </a:fld>
            <a:endParaRPr lang="en-US" dirty="0"/>
          </a:p>
        </p:txBody>
      </p:sp>
    </p:spTree>
    <p:extLst>
      <p:ext uri="{BB962C8B-B14F-4D97-AF65-F5344CB8AC3E}">
        <p14:creationId xmlns:p14="http://schemas.microsoft.com/office/powerpoint/2010/main" val="168722915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000" b="1"/>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506071"/>
            <a:ext cx="3008313" cy="462009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D45BECC-5BA4-4CB8-8378-EC6BCC6534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641716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459506"/>
            <a:ext cx="5486400" cy="71269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43E9A60-E770-4F20-A4CD-CB0BCA1EFBD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32174648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994B9E9-5C0D-44F1-8E82-B24B050023E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76097903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2"/>
            <a:ext cx="2057400" cy="588327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5613" y="152402"/>
            <a:ext cx="6019800" cy="58832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70A68F7-4901-43CB-824F-DF8C93F627C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8048237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1004888" y="5527675"/>
            <a:ext cx="7680325" cy="342900"/>
          </a:xfrm>
        </p:spPr>
        <p:txBody>
          <a:bodyPr/>
          <a:lstStyle>
            <a:lvl1pPr>
              <a:spcAft>
                <a:spcPct val="20000"/>
              </a:spcAft>
              <a:defRPr sz="2000" b="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004888" y="5930900"/>
            <a:ext cx="7680325" cy="547688"/>
          </a:xfrm>
        </p:spPr>
        <p:txBody>
          <a:bodyPr/>
          <a:lstStyle>
            <a:lvl1pPr marL="0" indent="0">
              <a:buFontTx/>
              <a:buNone/>
              <a:defRPr sz="1000"/>
            </a:lvl1pPr>
          </a:lstStyle>
          <a:p>
            <a:pPr lvl="0"/>
            <a:r>
              <a:rPr lang="en-US" noProof="0" smtClean="0"/>
              <a:t>Click to edit Master subtitle style</a:t>
            </a:r>
          </a:p>
        </p:txBody>
      </p:sp>
    </p:spTree>
    <p:extLst>
      <p:ext uri="{BB962C8B-B14F-4D97-AF65-F5344CB8AC3E}">
        <p14:creationId xmlns:p14="http://schemas.microsoft.com/office/powerpoint/2010/main" val="42797983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C913747-199C-495B-A040-1B07DB0BBAA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53028831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1A85E7D-BB3F-4378-BBFD-B32961B3F63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217897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08F4252-8D7B-443B-A610-22B6FEE4095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5162738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EC8DE7F-6C65-43C7-9CA0-E22ED2184B9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0532553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C754B2D9-DA4F-43A6-A615-74B920F9C3D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957250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21336" y="914400"/>
            <a:ext cx="9144000" cy="5562600"/>
          </a:xfrm>
        </p:spPr>
        <p:txBody>
          <a:bodyPr/>
          <a:lstStyle/>
          <a:p>
            <a:pPr lvl="0"/>
            <a:endParaRPr lang="en-US" noProof="0" dirty="0" smtClean="0">
              <a:sym typeface="Calibri" charset="0"/>
            </a:endParaRPr>
          </a:p>
        </p:txBody>
      </p:sp>
      <p:sp>
        <p:nvSpPr>
          <p:cNvPr id="10" name="Text Placeholder 12"/>
          <p:cNvSpPr>
            <a:spLocks noGrp="1"/>
          </p:cNvSpPr>
          <p:nvPr>
            <p:ph type="body" sz="quarter" idx="12"/>
          </p:nvPr>
        </p:nvSpPr>
        <p:spPr>
          <a:xfrm>
            <a:off x="1752600" y="76200"/>
            <a:ext cx="63246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a:ln/>
        </p:spPr>
        <p:txBody>
          <a:bodyPr/>
          <a:lstStyle>
            <a:lvl1pPr>
              <a:defRPr/>
            </a:lvl1pPr>
          </a:lstStyle>
          <a:p>
            <a:pPr>
              <a:defRPr/>
            </a:pPr>
            <a:fld id="{C9E305BA-5927-472A-9CDE-1EAC066AA8D3}" type="slidenum">
              <a:rPr lang="en-US"/>
              <a:pPr>
                <a:defRPr/>
              </a:pPr>
              <a:t>‹#›</a:t>
            </a:fld>
            <a:endParaRPr lang="en-US" dirty="0"/>
          </a:p>
        </p:txBody>
      </p:sp>
    </p:spTree>
    <p:extLst>
      <p:ext uri="{BB962C8B-B14F-4D97-AF65-F5344CB8AC3E}">
        <p14:creationId xmlns:p14="http://schemas.microsoft.com/office/powerpoint/2010/main" val="330970834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C242109-298E-4270-B648-41A0799E2B7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2889339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3B78A22-2479-4221-BE9F-E0D42CF0C5F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278504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CB5C66F-6721-4568-83A2-B242F4F0E90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97445580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FEEFC1F-B80F-40EC-AB8A-80EA59056D9B}"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4406488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F8C8727-5AD5-4183-A51F-CCED4947E912}"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68631790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pPr fontAlgn="base">
              <a:lnSpc>
                <a:spcPct val="95000"/>
              </a:lnSpc>
              <a:spcBef>
                <a:spcPct val="0"/>
              </a:spcBef>
              <a:spcAft>
                <a:spcPct val="35000"/>
              </a:spcAft>
              <a:buClr>
                <a:srgbClr val="D45D00"/>
              </a:buClr>
              <a:buFontTx/>
              <a:buChar char="•"/>
            </a:pPr>
            <a:endParaRPr lang="en-US" sz="2000" dirty="0">
              <a:solidFill>
                <a:srgbClr val="63666A"/>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base">
              <a:lnSpc>
                <a:spcPct val="95000"/>
              </a:lnSpc>
              <a:spcBef>
                <a:spcPct val="0"/>
              </a:spcBef>
              <a:spcAft>
                <a:spcPct val="35000"/>
              </a:spcAft>
              <a:buClr>
                <a:srgbClr val="D45D00"/>
              </a:buClr>
              <a:buFontTx/>
              <a:buChar char="•"/>
            </a:pPr>
            <a:endParaRPr lang="en-US" sz="2000" dirty="0">
              <a:solidFill>
                <a:srgbClr val="63666A"/>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C45C0EB-22AC-481D-A7E8-47865A7B03E9}" type="slidenum">
              <a:rPr lang="en-US">
                <a:solidFill>
                  <a:srgbClr val="63666A"/>
                </a:solidFill>
              </a:rPr>
              <a:pPr/>
              <a:t>‹#›</a:t>
            </a:fld>
            <a:endParaRPr lang="en-US" dirty="0">
              <a:solidFill>
                <a:srgbClr val="63666A"/>
              </a:solidFill>
            </a:endParaRPr>
          </a:p>
        </p:txBody>
      </p:sp>
    </p:spTree>
    <p:extLst>
      <p:ext uri="{BB962C8B-B14F-4D97-AF65-F5344CB8AC3E}">
        <p14:creationId xmlns:p14="http://schemas.microsoft.com/office/powerpoint/2010/main" val="357343124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ext Placeholder 2"/>
          <p:cNvSpPr>
            <a:spLocks noGrp="1"/>
          </p:cNvSpPr>
          <p:nvPr>
            <p:ph type="body" sz="half" idx="1"/>
          </p:nvPr>
        </p:nvSpPr>
        <p:spPr>
          <a:xfrm>
            <a:off x="457200" y="960438"/>
            <a:ext cx="4037013" cy="5210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60438"/>
            <a:ext cx="4038600" cy="5210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7778750" y="6580188"/>
            <a:ext cx="304800" cy="152400"/>
          </a:xfrm>
          <a:prstGeom prst="rect">
            <a:avLst/>
          </a:prstGeom>
          <a:ln/>
        </p:spPr>
        <p:txBody>
          <a:bodyPr/>
          <a:lstStyle>
            <a:lvl1pPr>
              <a:defRPr/>
            </a:lvl1pPr>
          </a:lstStyle>
          <a:p>
            <a:pPr>
              <a:defRPr/>
            </a:pPr>
            <a:fld id="{9CFA21DF-D75D-4A65-B164-12C6D40A4B5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23156087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pic>
        <p:nvPicPr>
          <p:cNvPr id="10" name="Picture 7" descr="AYP1315129.JPG"/>
          <p:cNvPicPr>
            <a:picLocks noChangeAspect="1"/>
          </p:cNvPicPr>
          <p:nvPr userDrawn="1"/>
        </p:nvPicPr>
        <p:blipFill>
          <a:blip r:embed="rId2">
            <a:extLst>
              <a:ext uri="{28A0092B-C50C-407E-A947-70E740481C1C}">
                <a14:useLocalDpi xmlns:a14="http://schemas.microsoft.com/office/drawing/2010/main" val="0"/>
              </a:ext>
            </a:extLst>
          </a:blip>
          <a:srcRect l="17175" r="3770" b="56549"/>
          <a:stretch>
            <a:fillRect/>
          </a:stretch>
        </p:blipFill>
        <p:spPr bwMode="auto">
          <a:xfrm>
            <a:off x="0" y="1235075"/>
            <a:ext cx="9144000"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0" y="5295900"/>
            <a:ext cx="7772400" cy="704850"/>
          </a:xfrm>
        </p:spPr>
        <p:txBody>
          <a:bodyPr>
            <a:normAutofit/>
          </a:bodyPr>
          <a:lstStyle>
            <a:lvl1pPr algn="l">
              <a:defRPr sz="20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60833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980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57743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2"/>
          <p:cNvSpPr>
            <a:spLocks noGrp="1"/>
          </p:cNvSpPr>
          <p:nvPr>
            <p:ph idx="13"/>
          </p:nvPr>
        </p:nvSpPr>
        <p:spPr>
          <a:xfrm>
            <a:off x="466344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5291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12"/>
          <p:cNvSpPr>
            <a:spLocks noGrp="1"/>
          </p:cNvSpPr>
          <p:nvPr>
            <p:ph type="body" sz="quarter" idx="12"/>
          </p:nvPr>
        </p:nvSpPr>
        <p:spPr>
          <a:xfrm>
            <a:off x="1752600" y="76200"/>
            <a:ext cx="64008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6" name="Text Box 7"/>
          <p:cNvSpPr txBox="1">
            <a:spLocks noGrp="1" noChangeArrowheads="1"/>
          </p:cNvSpPr>
          <p:nvPr>
            <p:ph type="sldNum" sz="quarter" idx="13"/>
          </p:nvPr>
        </p:nvSpPr>
        <p:spPr>
          <a:ln/>
        </p:spPr>
        <p:txBody>
          <a:bodyPr/>
          <a:lstStyle>
            <a:lvl1pPr>
              <a:defRPr/>
            </a:lvl1pPr>
          </a:lstStyle>
          <a:p>
            <a:pPr>
              <a:defRPr/>
            </a:pPr>
            <a:fld id="{B1D1C4B2-F82D-453A-83B9-2645A9857402}" type="slidenum">
              <a:rPr lang="en-US"/>
              <a:pPr>
                <a:defRPr/>
              </a:pPr>
              <a:t>‹#›</a:t>
            </a:fld>
            <a:endParaRPr lang="en-US" dirty="0"/>
          </a:p>
        </p:txBody>
      </p:sp>
    </p:spTree>
    <p:extLst>
      <p:ext uri="{BB962C8B-B14F-4D97-AF65-F5344CB8AC3E}">
        <p14:creationId xmlns:p14="http://schemas.microsoft.com/office/powerpoint/2010/main" val="190692227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21111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idx="14"/>
          </p:nvPr>
        </p:nvSpPr>
        <p:spPr>
          <a:xfrm>
            <a:off x="45720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
          <p:cNvSpPr>
            <a:spLocks noGrp="1"/>
          </p:cNvSpPr>
          <p:nvPr>
            <p:ph idx="15"/>
          </p:nvPr>
        </p:nvSpPr>
        <p:spPr>
          <a:xfrm>
            <a:off x="466344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37259666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Divider Slide 1">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4169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12" name="Picture 7" descr="BLP0039002.JPG"/>
          <p:cNvPicPr>
            <a:picLocks noChangeAspect="1"/>
          </p:cNvPicPr>
          <p:nvPr userDrawn="1"/>
        </p:nvPicPr>
        <p:blipFill>
          <a:blip r:embed="rId2">
            <a:extLst>
              <a:ext uri="{28A0092B-C50C-407E-A947-70E740481C1C}">
                <a14:useLocalDpi xmlns:a14="http://schemas.microsoft.com/office/drawing/2010/main" val="0"/>
              </a:ext>
            </a:extLst>
          </a:blip>
          <a:srcRect t="25050" r="10800" b="19501"/>
          <a:stretch>
            <a:fillRect/>
          </a:stretch>
        </p:blipFill>
        <p:spPr bwMode="auto">
          <a:xfrm>
            <a:off x="0" y="1235075"/>
            <a:ext cx="9139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p:nvPr>
        </p:nvSpPr>
        <p:spPr>
          <a:xfrm>
            <a:off x="1016000" y="2456434"/>
            <a:ext cx="7772400" cy="1150366"/>
          </a:xfrm>
        </p:spPr>
        <p:txBody>
          <a:bodyPr anchor="ctr">
            <a:noAutofit/>
          </a:bodyPr>
          <a:lstStyle>
            <a:lvl1pPr algn="l">
              <a:defRPr sz="2400" b="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354892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3">
    <p:spTree>
      <p:nvGrpSpPr>
        <p:cNvPr id="1" name=""/>
        <p:cNvGrpSpPr/>
        <p:nvPr/>
      </p:nvGrpSpPr>
      <p:grpSpPr>
        <a:xfrm>
          <a:off x="0" y="0"/>
          <a:ext cx="0" cy="0"/>
          <a:chOff x="0" y="0"/>
          <a:chExt cx="0" cy="0"/>
        </a:xfrm>
      </p:grpSpPr>
      <p:sp>
        <p:nvSpPr>
          <p:cNvPr id="9" name="Rectangle 10"/>
          <p:cNvSpPr>
            <a:spLocks noChangeArrowheads="1"/>
          </p:cNvSpPr>
          <p:nvPr userDrawn="1"/>
        </p:nvSpPr>
        <p:spPr bwMode="auto">
          <a:xfrm>
            <a:off x="0" y="5097463"/>
            <a:ext cx="9144000" cy="1760537"/>
          </a:xfrm>
          <a:prstGeom prst="rect">
            <a:avLst/>
          </a:prstGeom>
          <a:solidFill>
            <a:srgbClr val="E8772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53565A"/>
              </a:solidFill>
            </a:endParaRPr>
          </a:p>
        </p:txBody>
      </p:sp>
      <p:pic>
        <p:nvPicPr>
          <p:cNvPr id="11"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Optum_RGB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1016000" y="5270500"/>
            <a:ext cx="7772400" cy="1384300"/>
          </a:xfrm>
        </p:spPr>
        <p:txBody>
          <a:bodyPr>
            <a:normAutofit/>
          </a:bodyPr>
          <a:lstStyle>
            <a:lvl1pPr marL="0" indent="0" algn="l">
              <a:spcAft>
                <a:spcPts val="30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943724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08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6425"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93838"/>
            <a:ext cx="8226425" cy="4662487"/>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209550" y="6453188"/>
            <a:ext cx="3352800" cy="228600"/>
          </a:xfrm>
          <a:prstGeom prst="rect">
            <a:avLst/>
          </a:prstGeom>
        </p:spPr>
        <p:txBody>
          <a:bodyPr/>
          <a:lstStyle>
            <a:lvl1pPr>
              <a:defRPr/>
            </a:lvl1pPr>
          </a:lstStyle>
          <a:p>
            <a:r>
              <a:rPr lang="en-US">
                <a:solidFill>
                  <a:srgbClr val="53565A"/>
                </a:solidFill>
              </a:rPr>
              <a:t>© Ingenix, Inc. 2011  </a:t>
            </a:r>
            <a:r>
              <a:rPr lang="en-US">
                <a:solidFill>
                  <a:srgbClr val="9E7722"/>
                </a:solidFill>
              </a:rPr>
              <a:t>|</a:t>
            </a:r>
            <a:r>
              <a:rPr lang="en-US">
                <a:solidFill>
                  <a:srgbClr val="53565A"/>
                </a:solidFill>
              </a:rPr>
              <a:t>  </a:t>
            </a:r>
            <a:fld id="{88165FEA-493F-47A2-BD76-8EA1FC45925C}" type="slidenum">
              <a:rPr lang="en-US">
                <a:solidFill>
                  <a:srgbClr val="53565A"/>
                </a:solidFill>
              </a:rPr>
              <a:pPr/>
              <a:t>‹#›</a:t>
            </a:fld>
            <a:endParaRPr lang="en-US">
              <a:solidFill>
                <a:srgbClr val="53565A"/>
              </a:solidFill>
            </a:endParaRPr>
          </a:p>
        </p:txBody>
      </p:sp>
    </p:spTree>
    <p:extLst>
      <p:ext uri="{BB962C8B-B14F-4D97-AF65-F5344CB8AC3E}">
        <p14:creationId xmlns:p14="http://schemas.microsoft.com/office/powerpoint/2010/main" val="28222298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191865433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58E55C7-6A70-463E-BD2D-55145D2FB5B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19623154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9233023-18CC-4B9F-91F4-ED98EA73949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192006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08100"/>
            <a:ext cx="3860800" cy="4229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308100"/>
            <a:ext cx="3860800" cy="20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498850"/>
            <a:ext cx="3860800" cy="20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 Box 7"/>
          <p:cNvSpPr txBox="1">
            <a:spLocks noGrp="1" noChangeArrowheads="1"/>
          </p:cNvSpPr>
          <p:nvPr>
            <p:ph type="sldNum" sz="quarter" idx="10"/>
          </p:nvPr>
        </p:nvSpPr>
        <p:spPr>
          <a:ln/>
        </p:spPr>
        <p:txBody>
          <a:bodyPr/>
          <a:lstStyle>
            <a:lvl1pPr>
              <a:defRPr/>
            </a:lvl1pPr>
          </a:lstStyle>
          <a:p>
            <a:pPr>
              <a:defRPr/>
            </a:pPr>
            <a:fld id="{C4B97EF1-812A-4E72-8EC7-D27F8EC6B5D9}" type="slidenum">
              <a:rPr lang="en-US"/>
              <a:pPr>
                <a:defRPr/>
              </a:pPr>
              <a:t>‹#›</a:t>
            </a:fld>
            <a:endParaRPr lang="en-US" dirty="0"/>
          </a:p>
        </p:txBody>
      </p:sp>
    </p:spTree>
    <p:extLst>
      <p:ext uri="{BB962C8B-B14F-4D97-AF65-F5344CB8AC3E}">
        <p14:creationId xmlns:p14="http://schemas.microsoft.com/office/powerpoint/2010/main" val="97147957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AE23E8F-D7C7-49AF-97B9-0A5507671E6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4173668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3A211A98-39DE-4DD4-80AC-884346EFFB9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6818940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1DD4AFD-69A5-4E55-A402-88A5D045E3B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5916242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D08850B-2774-41D4-A7C9-5253323AF41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2553216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722751B-BCC4-45EA-B7A0-331F3D0AF7C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7745131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262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Box 7"/>
          <p:cNvSpPr txBox="1">
            <a:spLocks noGrp="1" noChangeArrowheads="1"/>
          </p:cNvSpPr>
          <p:nvPr>
            <p:ph type="sldNum" sz="quarter" idx="10"/>
          </p:nvPr>
        </p:nvSpPr>
        <p:spPr>
          <a:ln/>
        </p:spPr>
        <p:txBody>
          <a:bodyPr/>
          <a:lstStyle>
            <a:lvl1pPr>
              <a:defRPr/>
            </a:lvl1pPr>
          </a:lstStyle>
          <a:p>
            <a:pPr>
              <a:defRPr/>
            </a:pPr>
            <a:fld id="{5E7D4FB1-1800-4E4D-B4F1-574CC1EFA93D}" type="slidenum">
              <a:rPr lang="en-US"/>
              <a:pPr>
                <a:defRPr/>
              </a:pPr>
              <a:t>‹#›</a:t>
            </a:fld>
            <a:endParaRPr lang="en-US" dirty="0"/>
          </a:p>
        </p:txBody>
      </p:sp>
    </p:spTree>
    <p:extLst>
      <p:ext uri="{BB962C8B-B14F-4D97-AF65-F5344CB8AC3E}">
        <p14:creationId xmlns:p14="http://schemas.microsoft.com/office/powerpoint/2010/main" val="34540804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7"/>
          <p:cNvSpPr txBox="1">
            <a:spLocks noGrp="1" noChangeArrowheads="1"/>
          </p:cNvSpPr>
          <p:nvPr>
            <p:ph type="sldNum" sz="quarter" idx="10"/>
          </p:nvPr>
        </p:nvSpPr>
        <p:spPr>
          <a:ln/>
        </p:spPr>
        <p:txBody>
          <a:bodyPr/>
          <a:lstStyle>
            <a:lvl1pPr>
              <a:defRPr/>
            </a:lvl1pPr>
          </a:lstStyle>
          <a:p>
            <a:pPr>
              <a:defRPr/>
            </a:pPr>
            <a:fld id="{86E43D35-107D-4561-8C42-57501D539D84}" type="slidenum">
              <a:rPr lang="en-US"/>
              <a:pPr>
                <a:defRPr/>
              </a:pPr>
              <a:t>‹#›</a:t>
            </a:fld>
            <a:endParaRPr lang="en-US" dirty="0"/>
          </a:p>
        </p:txBody>
      </p:sp>
    </p:spTree>
    <p:extLst>
      <p:ext uri="{BB962C8B-B14F-4D97-AF65-F5344CB8AC3E}">
        <p14:creationId xmlns:p14="http://schemas.microsoft.com/office/powerpoint/2010/main" val="19387787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08100"/>
            <a:ext cx="7874000" cy="4229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7"/>
          <p:cNvSpPr txBox="1">
            <a:spLocks noGrp="1" noChangeArrowheads="1"/>
          </p:cNvSpPr>
          <p:nvPr>
            <p:ph type="sldNum" sz="quarter" idx="10"/>
          </p:nvPr>
        </p:nvSpPr>
        <p:spPr>
          <a:ln/>
        </p:spPr>
        <p:txBody>
          <a:bodyPr/>
          <a:lstStyle>
            <a:lvl1pPr>
              <a:defRPr/>
            </a:lvl1pPr>
          </a:lstStyle>
          <a:p>
            <a:pPr>
              <a:defRPr/>
            </a:pPr>
            <a:fld id="{8024468D-1805-45C1-A8DD-9D2410CC7535}" type="slidenum">
              <a:rPr lang="en-US"/>
              <a:pPr>
                <a:defRPr/>
              </a:pPr>
              <a:t>‹#›</a:t>
            </a:fld>
            <a:endParaRPr lang="en-US" dirty="0"/>
          </a:p>
        </p:txBody>
      </p:sp>
    </p:spTree>
    <p:extLst>
      <p:ext uri="{BB962C8B-B14F-4D97-AF65-F5344CB8AC3E}">
        <p14:creationId xmlns:p14="http://schemas.microsoft.com/office/powerpoint/2010/main" val="21250993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1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0.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image" Target="../media/image10.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heme" Target="../theme/theme5.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image" Target="../media/image17.png"/><Relationship Id="rId5" Type="http://schemas.openxmlformats.org/officeDocument/2006/relationships/slideLayout" Target="../slideLayouts/slideLayout61.xml"/><Relationship Id="rId10" Type="http://schemas.openxmlformats.org/officeDocument/2006/relationships/image" Target="../media/image16.png"/><Relationship Id="rId4" Type="http://schemas.openxmlformats.org/officeDocument/2006/relationships/slideLayout" Target="../slideLayouts/slideLayout60.xml"/><Relationship Id="rId9"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9"/>
          <p:cNvPicPr>
            <a:picLocks noChangeAspect="1"/>
          </p:cNvPicPr>
          <p:nvPr/>
        </p:nvPicPr>
        <p:blipFill>
          <a:blip r:embed="rId11">
            <a:extLst>
              <a:ext uri="{28A0092B-C50C-407E-A947-70E740481C1C}">
                <a14:useLocalDpi xmlns:a14="http://schemas.microsoft.com/office/drawing/2010/main" val="0"/>
              </a:ext>
            </a:extLst>
          </a:blip>
          <a:srcRect t="1587" r="90149" b="81133"/>
          <a:stretch>
            <a:fillRect/>
          </a:stretch>
        </p:blipFill>
        <p:spPr bwMode="auto">
          <a:xfrm>
            <a:off x="7772400" y="6581775"/>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20"/>
          <p:cNvPicPr>
            <a:picLocks noChangeAspect="1"/>
          </p:cNvPicPr>
          <p:nvPr/>
        </p:nvPicPr>
        <p:blipFill>
          <a:blip r:embed="rId12">
            <a:extLst>
              <a:ext uri="{28A0092B-C50C-407E-A947-70E740481C1C}">
                <a14:useLocalDpi xmlns:a14="http://schemas.microsoft.com/office/drawing/2010/main" val="0"/>
              </a:ext>
            </a:extLst>
          </a:blip>
          <a:srcRect l="38203" b="82648"/>
          <a:stretch>
            <a:fillRect/>
          </a:stretch>
        </p:blipFill>
        <p:spPr bwMode="auto">
          <a:xfrm>
            <a:off x="-58738" y="6578600"/>
            <a:ext cx="86883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3"/>
          <p:cNvSpPr>
            <a:spLocks noGrp="1" noChangeArrowheads="1"/>
          </p:cNvSpPr>
          <p:nvPr>
            <p:ph type="body" idx="1"/>
          </p:nvPr>
        </p:nvSpPr>
        <p:spPr bwMode="auto">
          <a:xfrm>
            <a:off x="628650" y="1308100"/>
            <a:ext cx="78740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smtClean="0">
                <a:sym typeface="Calibri" pitchFamily="34" charset="0"/>
              </a:rPr>
              <a:t>Click to edit Master text styles</a:t>
            </a:r>
          </a:p>
          <a:p>
            <a:pPr lvl="1"/>
            <a:r>
              <a:rPr lang="en-US" smtClean="0">
                <a:sym typeface="Calibri" pitchFamily="34" charset="0"/>
              </a:rPr>
              <a:t>Second level</a:t>
            </a:r>
          </a:p>
          <a:p>
            <a:pPr lvl="2"/>
            <a:r>
              <a:rPr lang="en-US" smtClean="0">
                <a:sym typeface="Calibri" pitchFamily="34" charset="0"/>
              </a:rPr>
              <a:t>Third level</a:t>
            </a:r>
          </a:p>
          <a:p>
            <a:pPr lvl="3"/>
            <a:r>
              <a:rPr lang="en-US" smtClean="0">
                <a:sym typeface="Calibri" pitchFamily="34" charset="0"/>
              </a:rPr>
              <a:t>Fourth level</a:t>
            </a:r>
          </a:p>
        </p:txBody>
      </p:sp>
      <p:sp>
        <p:nvSpPr>
          <p:cNvPr id="5127" name="Text Box 7"/>
          <p:cNvSpPr txBox="1">
            <a:spLocks noGrp="1" noChangeArrowheads="1"/>
          </p:cNvSpPr>
          <p:nvPr>
            <p:ph type="sldNum" sz="quarter" idx="4"/>
          </p:nvPr>
        </p:nvSpPr>
        <p:spPr bwMode="auto">
          <a:xfrm>
            <a:off x="8782050" y="6600825"/>
            <a:ext cx="244475"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a:defRPr sz="1000">
                <a:solidFill>
                  <a:srgbClr val="FFFFFF"/>
                </a:solidFill>
                <a:latin typeface="+mj-lt"/>
                <a:ea typeface="ヒラギノ角ゴ ProN W3" charset="0"/>
                <a:cs typeface="Calibri Bold" charset="0"/>
                <a:sym typeface="Calibri Bold"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fontAlgn="base">
              <a:spcBef>
                <a:spcPct val="0"/>
              </a:spcBef>
              <a:spcAft>
                <a:spcPct val="0"/>
              </a:spcAft>
              <a:defRPr/>
            </a:pPr>
            <a:fld id="{B16ECAA7-3C23-4127-AC01-41F426EB0271}" type="slidenum">
              <a:rPr lang="en-US"/>
              <a:pPr fontAlgn="base">
                <a:spcBef>
                  <a:spcPct val="0"/>
                </a:spcBef>
                <a:spcAft>
                  <a:spcPct val="0"/>
                </a:spcAft>
                <a:defRPr/>
              </a:pPr>
              <a:t>‹#›</a:t>
            </a:fld>
            <a:endParaRPr lang="en-US" dirty="0"/>
          </a:p>
        </p:txBody>
      </p:sp>
      <p:pic>
        <p:nvPicPr>
          <p:cNvPr id="2054" name="Picture 8"/>
          <p:cNvPicPr>
            <a:picLocks noChangeAspect="1"/>
          </p:cNvPicPr>
          <p:nvPr/>
        </p:nvPicPr>
        <p:blipFill>
          <a:blip r:embed="rId13">
            <a:extLst>
              <a:ext uri="{28A0092B-C50C-407E-A947-70E740481C1C}">
                <a14:useLocalDpi xmlns:a14="http://schemas.microsoft.com/office/drawing/2010/main" val="0"/>
              </a:ext>
            </a:extLst>
          </a:blip>
          <a:srcRect l="70145"/>
          <a:stretch>
            <a:fillRect/>
          </a:stretch>
        </p:blipFill>
        <p:spPr bwMode="auto">
          <a:xfrm>
            <a:off x="0" y="-3175"/>
            <a:ext cx="16192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8"/>
          <p:cNvSpPr>
            <a:spLocks/>
          </p:cNvSpPr>
          <p:nvPr/>
        </p:nvSpPr>
        <p:spPr bwMode="auto">
          <a:xfrm>
            <a:off x="1589088" y="6667500"/>
            <a:ext cx="3746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fontAlgn="base">
              <a:spcBef>
                <a:spcPct val="0"/>
              </a:spcBef>
              <a:spcAft>
                <a:spcPct val="0"/>
              </a:spcAft>
            </a:pPr>
            <a:r>
              <a:rPr lang="en-US" sz="700">
                <a:solidFill>
                  <a:srgbClr val="FFFFFF"/>
                </a:solidFill>
                <a:latin typeface="Calibri" pitchFamily="34" charset="0"/>
                <a:cs typeface="Calibri" pitchFamily="34" charset="0"/>
                <a:sym typeface="Calibri" pitchFamily="34" charset="0"/>
              </a:rPr>
              <a:t>Any use, copying or distribution without written permission from UnitedHealth Group is prohibited.</a:t>
            </a:r>
          </a:p>
        </p:txBody>
      </p:sp>
      <p:pic>
        <p:nvPicPr>
          <p:cNvPr id="2056" name="Picture 10"/>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8600" y="6673850"/>
            <a:ext cx="1162050"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228600"/>
            <a:ext cx="495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2058" name="Picture 5"/>
          <p:cNvPicPr>
            <a:picLocks noChangeAspect="1"/>
          </p:cNvPicPr>
          <p:nvPr/>
        </p:nvPicPr>
        <p:blipFill>
          <a:blip r:embed="rId16">
            <a:extLst>
              <a:ext uri="{28A0092B-C50C-407E-A947-70E740481C1C}">
                <a14:useLocalDpi xmlns:a14="http://schemas.microsoft.com/office/drawing/2010/main" val="0"/>
              </a:ext>
            </a:extLst>
          </a:blip>
          <a:srcRect l="-2" t="49065" r="43336"/>
          <a:stretch>
            <a:fillRect/>
          </a:stretch>
        </p:blipFill>
        <p:spPr bwMode="auto">
          <a:xfrm>
            <a:off x="1198563" y="-3175"/>
            <a:ext cx="7967662"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14752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ransition/>
  <p:timing>
    <p:tnLst>
      <p:par>
        <p:cTn id="1" dur="indefinite" restart="never" nodeType="tmRoot"/>
      </p:par>
    </p:tnLst>
  </p:timing>
  <p:hf hdr="0" ftr="0" dt="0"/>
  <p:txStyles>
    <p:titleStyle>
      <a:lvl1pPr marL="39688" indent="-39688" algn="l" rtl="0" eaLnBrk="0" fontAlgn="base" hangingPunct="0">
        <a:spcBef>
          <a:spcPct val="0"/>
        </a:spcBef>
        <a:spcAft>
          <a:spcPct val="0"/>
        </a:spcAft>
        <a:defRPr sz="2400">
          <a:solidFill>
            <a:srgbClr val="FFFFFF"/>
          </a:solidFill>
          <a:latin typeface="+mj-lt"/>
          <a:ea typeface="+mj-ea"/>
          <a:cs typeface="+mj-cs"/>
          <a:sym typeface="Calibri Bold" pitchFamily="34" charset="0"/>
        </a:defRPr>
      </a:lvl1pPr>
      <a:lvl2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2pPr>
      <a:lvl3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3pPr>
      <a:lvl4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4pPr>
      <a:lvl5pPr marL="39688" indent="-39688" algn="l" rtl="0" eaLnBrk="0" fontAlgn="base" hangingPunct="0">
        <a:spcBef>
          <a:spcPct val="0"/>
        </a:spcBef>
        <a:spcAft>
          <a:spcPct val="0"/>
        </a:spcAft>
        <a:defRPr sz="2400">
          <a:solidFill>
            <a:srgbClr val="FFFFFF"/>
          </a:solidFill>
          <a:latin typeface="Arial" charset="0"/>
          <a:ea typeface="ヒラギノ角ゴ ProN W6" charset="0"/>
          <a:cs typeface="ヒラギノ角ゴ ProN W6" charset="0"/>
          <a:sym typeface="Calibri Bold" pitchFamily="34" charset="0"/>
        </a:defRPr>
      </a:lvl5pPr>
      <a:lvl6pPr marL="4968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540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4112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68488" algn="l"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274638" indent="-234950" algn="l" rtl="0" eaLnBrk="0" fontAlgn="base" hangingPunct="0">
        <a:spcBef>
          <a:spcPts val="600"/>
        </a:spcBef>
        <a:spcAft>
          <a:spcPct val="0"/>
        </a:spcAft>
        <a:buClr>
          <a:srgbClr val="717073"/>
        </a:buClr>
        <a:buSzPct val="100000"/>
        <a:buFont typeface="Calibri" pitchFamily="34" charset="0"/>
        <a:buChar char="•"/>
        <a:defRPr sz="2000">
          <a:solidFill>
            <a:srgbClr val="717073"/>
          </a:solidFill>
          <a:latin typeface="+mn-lt"/>
          <a:ea typeface="+mn-ea"/>
          <a:cs typeface="+mn-cs"/>
          <a:sym typeface="Calibri" pitchFamily="34" charset="0"/>
        </a:defRPr>
      </a:lvl1pPr>
      <a:lvl2pPr marL="731838" indent="-285750" algn="l" rtl="0" eaLnBrk="0" fontAlgn="base" hangingPunct="0">
        <a:spcBef>
          <a:spcPts val="500"/>
        </a:spcBef>
        <a:spcAft>
          <a:spcPct val="0"/>
        </a:spcAft>
        <a:buSzPct val="100000"/>
        <a:buFont typeface="Courier New" pitchFamily="49" charset="0"/>
        <a:buChar char="o"/>
        <a:defRPr>
          <a:solidFill>
            <a:srgbClr val="717073"/>
          </a:solidFill>
          <a:latin typeface="+mn-lt"/>
          <a:ea typeface="+mn-ea"/>
          <a:cs typeface="+mn-cs"/>
          <a:sym typeface="Calibri" pitchFamily="34" charset="0"/>
        </a:defRPr>
      </a:lvl2pPr>
      <a:lvl3pPr marL="1131888" indent="-228600" algn="l" rtl="0" eaLnBrk="0" fontAlgn="base" hangingPunct="0">
        <a:spcBef>
          <a:spcPts val="400"/>
        </a:spcBef>
        <a:spcAft>
          <a:spcPct val="0"/>
        </a:spcAft>
        <a:buSzPct val="100000"/>
        <a:buFont typeface="Wingdings" pitchFamily="2" charset="2"/>
        <a:buChar char="§"/>
        <a:defRPr sz="1600">
          <a:solidFill>
            <a:srgbClr val="717073"/>
          </a:solidFill>
          <a:latin typeface="+mn-lt"/>
          <a:ea typeface="+mn-ea"/>
          <a:cs typeface="+mn-cs"/>
          <a:sym typeface="Calibri" pitchFamily="34" charset="0"/>
        </a:defRPr>
      </a:lvl3pPr>
      <a:lvl4pPr marL="1589088" indent="-228600" algn="l" rtl="0" eaLnBrk="0" fontAlgn="base" hangingPunct="0">
        <a:spcBef>
          <a:spcPts val="400"/>
        </a:spcBef>
        <a:spcAft>
          <a:spcPct val="0"/>
        </a:spcAft>
        <a:buSzPct val="100000"/>
        <a:buFont typeface="Wingdings" pitchFamily="2" charset="2"/>
        <a:buChar char="q"/>
        <a:defRPr sz="1400">
          <a:solidFill>
            <a:srgbClr val="717073"/>
          </a:solidFill>
          <a:latin typeface="+mn-lt"/>
          <a:ea typeface="+mn-ea"/>
          <a:cs typeface="+mn-cs"/>
          <a:sym typeface="Calibri" pitchFamily="34" charset="0"/>
        </a:defRPr>
      </a:lvl4pPr>
      <a:lvl5pPr marL="2046288" indent="-228600" algn="l" rtl="0" eaLnBrk="0" fontAlgn="base" hangingPunct="0">
        <a:spcBef>
          <a:spcPts val="300"/>
        </a:spcBef>
        <a:spcAft>
          <a:spcPct val="0"/>
        </a:spcAft>
        <a:buSzPct val="100000"/>
        <a:buFont typeface="Calibri" pitchFamily="34" charset="0"/>
        <a:buChar char="»"/>
        <a:defRPr sz="1200">
          <a:solidFill>
            <a:srgbClr val="717073"/>
          </a:solidFill>
          <a:latin typeface="+mn-lt"/>
          <a:ea typeface="+mn-ea"/>
          <a:cs typeface="+mn-cs"/>
          <a:sym typeface="Calibri" pitchFamily="34" charset="0"/>
        </a:defRPr>
      </a:lvl5pPr>
      <a:lvl6pPr marL="25034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6pPr>
      <a:lvl7pPr marL="29606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7pPr>
      <a:lvl8pPr marL="34178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8pPr>
      <a:lvl9pPr marL="3875088" indent="-228600" algn="l" rtl="0" fontAlgn="base">
        <a:spcBef>
          <a:spcPts val="300"/>
        </a:spcBef>
        <a:spcAft>
          <a:spcPct val="0"/>
        </a:spcAft>
        <a:buSzPct val="100000"/>
        <a:buFont typeface="Calibri" charset="0"/>
        <a:buChar char="»"/>
        <a:defRPr sz="1400">
          <a:solidFill>
            <a:srgbClr val="717073"/>
          </a:solidFill>
          <a:latin typeface="+mn-lt"/>
          <a:ea typeface="+mn-ea"/>
          <a:cs typeface="+mn-cs"/>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spTree>
    <p:extLst>
      <p:ext uri="{BB962C8B-B14F-4D97-AF65-F5344CB8AC3E}">
        <p14:creationId xmlns:p14="http://schemas.microsoft.com/office/powerpoint/2010/main" val="22274568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5"/>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4"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1" y="990602"/>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AE20818F-2934-469E-9D52-8F30C492E90D}"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spTree>
    <p:extLst>
      <p:ext uri="{BB962C8B-B14F-4D97-AF65-F5344CB8AC3E}">
        <p14:creationId xmlns:p14="http://schemas.microsoft.com/office/powerpoint/2010/main" val="728930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000" b="1">
          <a:solidFill>
            <a:schemeClr val="tx1"/>
          </a:solidFill>
          <a:latin typeface="+mj-lt"/>
          <a:ea typeface="Geneva" charset="0"/>
          <a:cs typeface="+mj-cs"/>
        </a:defRPr>
      </a:lvl1pPr>
      <a:lvl2pPr algn="l" rtl="0" eaLnBrk="0" fontAlgn="base" hangingPunct="0">
        <a:spcBef>
          <a:spcPct val="0"/>
        </a:spcBef>
        <a:spcAft>
          <a:spcPct val="0"/>
        </a:spcAft>
        <a:defRPr sz="2000" b="1">
          <a:solidFill>
            <a:schemeClr val="tx1"/>
          </a:solidFill>
          <a:latin typeface="Arial" charset="0"/>
          <a:ea typeface="Geneva" charset="0"/>
          <a:cs typeface="Arial Unicode MS" charset="0"/>
        </a:defRPr>
      </a:lvl2pPr>
      <a:lvl3pPr algn="l" rtl="0" eaLnBrk="0" fontAlgn="base" hangingPunct="0">
        <a:spcBef>
          <a:spcPct val="0"/>
        </a:spcBef>
        <a:spcAft>
          <a:spcPct val="0"/>
        </a:spcAft>
        <a:defRPr sz="2000" b="1">
          <a:solidFill>
            <a:schemeClr val="tx1"/>
          </a:solidFill>
          <a:latin typeface="Arial" charset="0"/>
          <a:ea typeface="Geneva" charset="0"/>
          <a:cs typeface="Arial Unicode MS" charset="0"/>
        </a:defRPr>
      </a:lvl3pPr>
      <a:lvl4pPr algn="l" rtl="0" eaLnBrk="0" fontAlgn="base" hangingPunct="0">
        <a:spcBef>
          <a:spcPct val="0"/>
        </a:spcBef>
        <a:spcAft>
          <a:spcPct val="0"/>
        </a:spcAft>
        <a:defRPr sz="2000" b="1">
          <a:solidFill>
            <a:schemeClr val="tx1"/>
          </a:solidFill>
          <a:latin typeface="Arial" charset="0"/>
          <a:ea typeface="Geneva" charset="0"/>
          <a:cs typeface="Arial Unicode MS" charset="0"/>
        </a:defRPr>
      </a:lvl4pPr>
      <a:lvl5pPr algn="l" rtl="0" eaLnBrk="0" fontAlgn="base" hangingPunct="0">
        <a:spcBef>
          <a:spcPct val="0"/>
        </a:spcBef>
        <a:spcAft>
          <a:spcPct val="0"/>
        </a:spcAft>
        <a:defRPr sz="2000" b="1">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a:solidFill>
            <a:schemeClr val="tx1"/>
          </a:solidFill>
          <a:latin typeface="+mn-lt"/>
          <a:ea typeface="Geneva" charset="0"/>
          <a:cs typeface="+mn-cs"/>
        </a:defRPr>
      </a:lvl1pPr>
      <a:lvl2pPr marL="228600" indent="-114300" algn="l" rtl="0" eaLnBrk="0" fontAlgn="base" hangingPunct="0">
        <a:lnSpc>
          <a:spcPct val="95000"/>
        </a:lnSpc>
        <a:spcBef>
          <a:spcPct val="0"/>
        </a:spcBef>
        <a:spcAft>
          <a:spcPct val="35000"/>
        </a:spcAft>
        <a:buClr>
          <a:schemeClr val="accent1"/>
        </a:buClr>
        <a:buSzPct val="90000"/>
        <a:buFont typeface="Arial" pitchFamily="34" charset="0"/>
        <a:buChar char="•"/>
        <a:defRPr>
          <a:solidFill>
            <a:schemeClr val="tx1"/>
          </a:solidFill>
          <a:latin typeface="+mn-lt"/>
          <a:ea typeface="+mn-ea"/>
          <a:cs typeface="+mn-cs"/>
        </a:defRPr>
      </a:lvl2pPr>
      <a:lvl3pPr marL="457200" indent="-168275" algn="l" rtl="0" eaLnBrk="0" fontAlgn="base" hangingPunct="0">
        <a:lnSpc>
          <a:spcPct val="95000"/>
        </a:lnSpc>
        <a:spcBef>
          <a:spcPct val="0"/>
        </a:spcBef>
        <a:spcAft>
          <a:spcPct val="35000"/>
        </a:spcAft>
        <a:buChar char="–"/>
        <a:defRPr>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600">
          <a:solidFill>
            <a:schemeClr val="tx1"/>
          </a:solidFill>
          <a:latin typeface="+mn-lt"/>
          <a:ea typeface="+mn-ea"/>
          <a:cs typeface="+mn-cs"/>
        </a:defRPr>
      </a:lvl4pPr>
      <a:lvl5pPr marL="800100" indent="-168275" algn="l" rtl="0" eaLnBrk="0" fontAlgn="base" hangingPunct="0">
        <a:lnSpc>
          <a:spcPct val="95000"/>
        </a:lnSpc>
        <a:spcBef>
          <a:spcPct val="0"/>
        </a:spcBef>
        <a:spcAft>
          <a:spcPct val="35000"/>
        </a:spcAft>
        <a:buChar char="»"/>
        <a:defRPr sz="16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960438"/>
            <a:ext cx="82280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8382000" y="6561900"/>
            <a:ext cx="3048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r" eaLnBrk="0" hangingPunct="0">
              <a:lnSpc>
                <a:spcPct val="100000"/>
              </a:lnSpc>
              <a:spcAft>
                <a:spcPct val="0"/>
              </a:spcAft>
              <a:buClrTx/>
              <a:buFontTx/>
              <a:buNone/>
              <a:defRPr sz="800" smtClean="0">
                <a:latin typeface="Arial" pitchFamily="34" charset="0"/>
              </a:defRPr>
            </a:lvl1pPr>
          </a:lstStyle>
          <a:p>
            <a:pPr fontAlgn="base">
              <a:spcBef>
                <a:spcPct val="0"/>
              </a:spcBef>
              <a:defRPr/>
            </a:pPr>
            <a:fld id="{6E8405E9-A2E0-4FB5-AD5E-9EDD4269593B}" type="slidenum">
              <a:rPr lang="en-US">
                <a:solidFill>
                  <a:srgbClr val="63666A"/>
                </a:solidFill>
              </a:rPr>
              <a:pPr fontAlgn="base">
                <a:spcBef>
                  <a:spcPct val="0"/>
                </a:spcBef>
                <a:defRPr/>
              </a:pPr>
              <a:t>‹#›</a:t>
            </a:fld>
            <a:endParaRPr lang="en-US" dirty="0">
              <a:solidFill>
                <a:srgbClr val="63666A"/>
              </a:solidFill>
            </a:endParaRPr>
          </a:p>
        </p:txBody>
      </p:sp>
      <p:sp>
        <p:nvSpPr>
          <p:cNvPr id="1029"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lnSpc>
                <a:spcPct val="95000"/>
              </a:lnSpc>
              <a:spcBef>
                <a:spcPct val="0"/>
              </a:spcBef>
              <a:spcAft>
                <a:spcPct val="35000"/>
              </a:spcAft>
              <a:buClr>
                <a:srgbClr val="D45D00"/>
              </a:buClr>
              <a:buFontTx/>
              <a:buChar char="•"/>
            </a:pPr>
            <a:endParaRPr lang="en-US" sz="2000" dirty="0">
              <a:solidFill>
                <a:srgbClr val="63666A"/>
              </a:solidFill>
            </a:endParaRPr>
          </a:p>
        </p:txBody>
      </p:sp>
      <p:sp>
        <p:nvSpPr>
          <p:cNvPr id="2" name="Text Box 14"/>
          <p:cNvSpPr txBox="1">
            <a:spLocks noChangeArrowheads="1"/>
          </p:cNvSpPr>
          <p:nvPr userDrawn="1"/>
        </p:nvSpPr>
        <p:spPr bwMode="auto">
          <a:xfrm>
            <a:off x="4238625" y="6580188"/>
            <a:ext cx="4062413" cy="10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2000">
                <a:solidFill>
                  <a:schemeClr val="tx1"/>
                </a:solidFill>
                <a:latin typeface="Arial" charset="0"/>
                <a:ea typeface="Arial Unicode MS" pitchFamily="34" charset="-128"/>
                <a:cs typeface="Arial Unicode MS" pitchFamily="34" charset="-128"/>
              </a:defRPr>
            </a:lvl1pPr>
            <a:lvl2pPr marL="742950" indent="-285750" eaLnBrk="0" hangingPunct="0">
              <a:defRPr sz="2000">
                <a:solidFill>
                  <a:schemeClr val="tx1"/>
                </a:solidFill>
                <a:latin typeface="Arial" charset="0"/>
                <a:ea typeface="Arial Unicode MS" pitchFamily="34" charset="-128"/>
                <a:cs typeface="Arial Unicode MS" pitchFamily="34" charset="-128"/>
              </a:defRPr>
            </a:lvl2pPr>
            <a:lvl3pPr marL="1143000" indent="-228600" eaLnBrk="0" hangingPunct="0">
              <a:defRPr sz="2000">
                <a:solidFill>
                  <a:schemeClr val="tx1"/>
                </a:solidFill>
                <a:latin typeface="Arial" charset="0"/>
                <a:ea typeface="Arial Unicode MS" pitchFamily="34" charset="-128"/>
                <a:cs typeface="Arial Unicode MS" pitchFamily="34" charset="-128"/>
              </a:defRPr>
            </a:lvl3pPr>
            <a:lvl4pPr marL="1600200" indent="-228600" eaLnBrk="0" hangingPunct="0">
              <a:defRPr sz="2000">
                <a:solidFill>
                  <a:schemeClr val="tx1"/>
                </a:solidFill>
                <a:latin typeface="Arial" charset="0"/>
                <a:ea typeface="Arial Unicode MS" pitchFamily="34" charset="-128"/>
                <a:cs typeface="Arial Unicode MS" pitchFamily="34" charset="-128"/>
              </a:defRPr>
            </a:lvl4pPr>
            <a:lvl5pPr marL="2057400" indent="-228600" eaLnBrk="0" hangingPunct="0">
              <a:defRPr sz="2000">
                <a:solidFill>
                  <a:schemeClr val="tx1"/>
                </a:solidFill>
                <a:latin typeface="Arial"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9pPr>
          </a:lstStyle>
          <a:p>
            <a:pPr algn="r" fontAlgn="base">
              <a:spcBef>
                <a:spcPct val="0"/>
              </a:spcBef>
              <a:spcAft>
                <a:spcPct val="0"/>
              </a:spcAft>
            </a:pPr>
            <a:r>
              <a:rPr lang="en-US" sz="700" dirty="0">
                <a:solidFill>
                  <a:srgbClr val="63666A"/>
                </a:solidFill>
              </a:rPr>
              <a:t>Confidential property of Optum. Do not distribute or reproduce without express permission from Optum.</a:t>
            </a:r>
          </a:p>
        </p:txBody>
      </p:sp>
      <p:pic>
        <p:nvPicPr>
          <p:cNvPr id="1031" name="Picture 16" descr="Optum_RGB_PPT"/>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2" descr="Optum_ColorBand-02"/>
          <p:cNvPicPr preferRelativeResize="0">
            <a:picLocks noChangeArrowheads="1"/>
          </p:cNvPicPr>
          <p:nvPr userDrawn="1"/>
        </p:nvPicPr>
        <p:blipFill>
          <a:blip r:embed="rId16" cstate="print">
            <a:extLst>
              <a:ext uri="{28A0092B-C50C-407E-A947-70E740481C1C}">
                <a14:useLocalDpi xmlns:a14="http://schemas.microsoft.com/office/drawing/2010/main" val="0"/>
              </a:ext>
            </a:extLst>
          </a:blip>
          <a:srcRect t="6000"/>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6759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ransition>
    <p:fade/>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5pPr>
      <a:lvl6pPr marL="4572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6pPr>
      <a:lvl7pPr marL="9144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7pPr>
      <a:lvl8pPr marL="13716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8pPr>
      <a:lvl9pPr marL="1828800" algn="l" rtl="0" fontAlgn="base">
        <a:lnSpc>
          <a:spcPct val="90000"/>
        </a:lnSpc>
        <a:spcBef>
          <a:spcPct val="0"/>
        </a:spcBef>
        <a:spcAft>
          <a:spcPct val="0"/>
        </a:spcAft>
        <a:defRPr sz="2200" b="1">
          <a:solidFill>
            <a:schemeClr val="tx1"/>
          </a:solidFill>
          <a:latin typeface="Arial" pitchFamily="34" charset="0"/>
          <a:ea typeface="Arial Unicode MS" pitchFamily="34" charset="-128"/>
          <a:cs typeface="Arial Unicode MS" pitchFamily="34" charset="-128"/>
        </a:defRPr>
      </a:lvl9pPr>
    </p:titleStyle>
    <p:bodyStyle>
      <a:lvl1pPr marL="168275" indent="-168275" algn="l" rtl="0" eaLnBrk="0" fontAlgn="base" hangingPunct="0">
        <a:lnSpc>
          <a:spcPct val="95000"/>
        </a:lnSpc>
        <a:spcBef>
          <a:spcPct val="50000"/>
        </a:spcBef>
        <a:spcAft>
          <a:spcPct val="0"/>
        </a:spcAft>
        <a:buClr>
          <a:schemeClr val="accent1"/>
        </a:buClr>
        <a:buChar char="•"/>
        <a:defRPr sz="1600">
          <a:solidFill>
            <a:schemeClr val="tx1"/>
          </a:solidFill>
          <a:latin typeface="+mn-lt"/>
          <a:ea typeface="+mn-ea"/>
          <a:cs typeface="+mn-cs"/>
        </a:defRPr>
      </a:lvl1pPr>
      <a:lvl2pPr marL="509588" indent="-227013" algn="l" rtl="0" eaLnBrk="0" fontAlgn="base" hangingPunct="0">
        <a:lnSpc>
          <a:spcPct val="95000"/>
        </a:lnSpc>
        <a:spcBef>
          <a:spcPct val="50000"/>
        </a:spcBef>
        <a:spcAft>
          <a:spcPct val="0"/>
        </a:spcAft>
        <a:buClr>
          <a:schemeClr val="tx1"/>
        </a:buClr>
        <a:buFont typeface="Arial" charset="0"/>
        <a:buChar char="–"/>
        <a:defRPr sz="1400">
          <a:solidFill>
            <a:schemeClr val="tx1"/>
          </a:solidFill>
          <a:latin typeface="+mn-lt"/>
          <a:ea typeface="+mn-ea"/>
          <a:cs typeface="+mn-cs"/>
        </a:defRPr>
      </a:lvl2pPr>
      <a:lvl3pPr marL="795338" indent="-171450" algn="l" rtl="0" eaLnBrk="0" fontAlgn="base" hangingPunct="0">
        <a:lnSpc>
          <a:spcPct val="95000"/>
        </a:lnSpc>
        <a:spcBef>
          <a:spcPct val="50000"/>
        </a:spcBef>
        <a:spcAft>
          <a:spcPct val="0"/>
        </a:spcAft>
        <a:buClr>
          <a:schemeClr val="accent1"/>
        </a:buClr>
        <a:buChar char="•"/>
        <a:defRPr sz="1400">
          <a:solidFill>
            <a:schemeClr val="tx1"/>
          </a:solidFill>
          <a:latin typeface="+mn-lt"/>
          <a:ea typeface="+mn-ea"/>
          <a:cs typeface="+mn-cs"/>
        </a:defRPr>
      </a:lvl3pPr>
      <a:lvl4pPr marL="1139825" indent="-230188" algn="l" rtl="0" eaLnBrk="0" fontAlgn="base" hangingPunct="0">
        <a:lnSpc>
          <a:spcPct val="95000"/>
        </a:lnSpc>
        <a:spcBef>
          <a:spcPct val="50000"/>
        </a:spcBef>
        <a:spcAft>
          <a:spcPct val="0"/>
        </a:spcAft>
        <a:buClr>
          <a:schemeClr val="tx1"/>
        </a:buClr>
        <a:buFont typeface="Arial" charset="0"/>
        <a:buChar char="–"/>
        <a:defRPr sz="1400">
          <a:solidFill>
            <a:schemeClr val="tx1"/>
          </a:solidFill>
          <a:latin typeface="+mn-lt"/>
          <a:ea typeface="+mn-ea"/>
          <a:cs typeface="+mn-cs"/>
        </a:defRPr>
      </a:lvl4pPr>
      <a:lvl5pPr marL="1420813" indent="-166688" algn="l" rtl="0" eaLnBrk="0" fontAlgn="base" hangingPunct="0">
        <a:lnSpc>
          <a:spcPct val="95000"/>
        </a:lnSpc>
        <a:spcBef>
          <a:spcPct val="50000"/>
        </a:spcBef>
        <a:spcAft>
          <a:spcPct val="0"/>
        </a:spcAft>
        <a:buClr>
          <a:schemeClr val="accent1"/>
        </a:buClr>
        <a:buChar char="•"/>
        <a:defRPr sz="1400">
          <a:solidFill>
            <a:schemeClr val="tx1"/>
          </a:solidFill>
          <a:latin typeface="+mn-lt"/>
          <a:ea typeface="+mn-ea"/>
          <a:cs typeface="+mn-cs"/>
        </a:defRPr>
      </a:lvl5pPr>
      <a:lvl6pPr marL="18780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6pPr>
      <a:lvl7pPr marL="23352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7pPr>
      <a:lvl8pPr marL="27924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8pPr>
      <a:lvl9pPr marL="3249613" indent="-166688" algn="l" rtl="0" fontAlgn="base">
        <a:lnSpc>
          <a:spcPct val="95000"/>
        </a:lnSpc>
        <a:spcBef>
          <a:spcPct val="50000"/>
        </a:spcBef>
        <a:spcAft>
          <a:spcPct val="0"/>
        </a:spcAft>
        <a:buClr>
          <a:schemeClr val="accent1"/>
        </a:buClr>
        <a:buChar char="•"/>
        <a:defRPr sz="16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12064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Line 9"/>
          <p:cNvSpPr>
            <a:spLocks noChangeShapeType="1"/>
          </p:cNvSpPr>
          <p:nvPr/>
        </p:nvSpPr>
        <p:spPr bwMode="auto">
          <a:xfrm>
            <a:off x="457200" y="1051719"/>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53565A"/>
              </a:solidFill>
              <a:cs typeface="Arial" pitchFamily="34" charset="0"/>
            </a:endParaRPr>
          </a:p>
        </p:txBody>
      </p:sp>
      <p:pic>
        <p:nvPicPr>
          <p:cNvPr id="8" name="Picture 16" descr="Optum_RGB_PP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Optum_ColorBand-02"/>
          <p:cNvPicPr preferRelativeResize="0">
            <a:picLocks noChangeArrowheads="1"/>
          </p:cNvPicPr>
          <p:nvPr/>
        </p:nvPicPr>
        <p:blipFill>
          <a:blip r:embed="rId13" cstate="print">
            <a:extLst>
              <a:ext uri="{28A0092B-C50C-407E-A947-70E740481C1C}">
                <a14:useLocalDpi xmlns:a14="http://schemas.microsoft.com/office/drawing/2010/main" val="0"/>
              </a:ext>
            </a:extLst>
          </a:blip>
          <a:srcRect t="6000"/>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p:nvSpPr>
        <p:spPr>
          <a:xfrm>
            <a:off x="3048000" y="6572250"/>
            <a:ext cx="5131910" cy="209550"/>
          </a:xfrm>
          <a:prstGeom prst="rect">
            <a:avLst/>
          </a:prstGeom>
        </p:spPr>
        <p:txBody>
          <a:bodyPr vert="horz"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0" dirty="0" smtClean="0">
                <a:solidFill>
                  <a:srgbClr val="53565A"/>
                </a:solidFill>
              </a:rPr>
              <a:t>Confidential property of Optum. Do not distribute or reproduce without express permission from Optum.</a:t>
            </a:r>
            <a:endParaRPr lang="en-US" dirty="0">
              <a:solidFill>
                <a:srgbClr val="53565A">
                  <a:tint val="75000"/>
                </a:srgbClr>
              </a:solidFill>
            </a:endParaRPr>
          </a:p>
        </p:txBody>
      </p:sp>
      <p:sp>
        <p:nvSpPr>
          <p:cNvPr id="11" name="Slide Number Placeholder 5"/>
          <p:cNvSpPr txBox="1">
            <a:spLocks/>
          </p:cNvSpPr>
          <p:nvPr/>
        </p:nvSpPr>
        <p:spPr>
          <a:xfrm>
            <a:off x="8178800" y="6572250"/>
            <a:ext cx="457200" cy="209550"/>
          </a:xfrm>
          <a:prstGeom prst="rect">
            <a:avLst/>
          </a:prstGeom>
        </p:spPr>
        <p:txBody>
          <a:bodyPr vert="horz"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spTree>
    <p:extLst>
      <p:ext uri="{BB962C8B-B14F-4D97-AF65-F5344CB8AC3E}">
        <p14:creationId xmlns:p14="http://schemas.microsoft.com/office/powerpoint/2010/main" val="347915109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xStyles>
    <p:titleStyle>
      <a:lvl1pPr algn="l" defTabSz="914400" rtl="0" eaLnBrk="1" latinLnBrk="0" hangingPunct="1">
        <a:lnSpc>
          <a:spcPct val="100000"/>
        </a:lnSpc>
        <a:spcBef>
          <a:spcPct val="0"/>
        </a:spcBef>
        <a:buNone/>
        <a:defRPr sz="2400" b="1" kern="1200">
          <a:solidFill>
            <a:schemeClr val="tx1"/>
          </a:solidFill>
          <a:latin typeface="Arial" pitchFamily="34" charset="0"/>
          <a:ea typeface="+mj-ea"/>
          <a:cs typeface="Arial" pitchFamily="34" charset="0"/>
        </a:defRPr>
      </a:lvl1pPr>
    </p:titleStyle>
    <p:bodyStyle>
      <a:lvl1pPr marL="228600" indent="-228600" algn="l" defTabSz="914400" rtl="0" eaLnBrk="1" latinLnBrk="0" hangingPunct="1">
        <a:lnSpc>
          <a:spcPct val="100000"/>
        </a:lnSpc>
        <a:spcBef>
          <a:spcPts val="0"/>
        </a:spcBef>
        <a:spcAft>
          <a:spcPts val="60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00000"/>
        </a:lnSpc>
        <a:spcBef>
          <a:spcPts val="0"/>
        </a:spcBef>
        <a:spcAft>
          <a:spcPts val="600"/>
        </a:spcAft>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00000"/>
        </a:lnSpc>
        <a:spcBef>
          <a:spcPts val="0"/>
        </a:spcBef>
        <a:spcAft>
          <a:spcPts val="600"/>
        </a:spcAft>
        <a:buFont typeface="Arial" pitchFamily="34" charset="0"/>
        <a:buChar char="–"/>
        <a:defRPr sz="16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6BE37C82-B1D5-40FD-A914-4BF0179573CF}" type="slidenum">
              <a:rPr lang="en-US">
                <a:solidFill>
                  <a:srgbClr val="63666A"/>
                </a:solidFill>
                <a:ea typeface="Geneva" charset="-128"/>
              </a:rPr>
              <a:pPr eaLnBrk="0" fontAlgn="base" hangingPunct="0">
                <a:spcBef>
                  <a:spcPct val="0"/>
                </a:spcBef>
                <a:spcAft>
                  <a:spcPct val="0"/>
                </a:spcAft>
                <a:defRPr/>
              </a:pPr>
              <a:t>‹#›</a:t>
            </a:fld>
            <a:endParaRPr lang="en-US">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1031" name="Picture 12" descr="Optum_ColorBand-02"/>
          <p:cNvPicPr preferRelativeResize="0">
            <a:picLocks noChangeAspect="1" noChangeArrowheads="1"/>
          </p:cNvPicPr>
          <p:nvPr userDrawn="1"/>
        </p:nvPicPr>
        <p:blipFill>
          <a:blip r:embed="rId11"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smtClean="0">
                <a:solidFill>
                  <a:srgbClr val="63666A"/>
                </a:solidFill>
              </a:rPr>
              <a:t>Propriety and Confidential. Do not distribute.</a:t>
            </a:r>
          </a:p>
        </p:txBody>
      </p:sp>
    </p:spTree>
    <p:extLst>
      <p:ext uri="{BB962C8B-B14F-4D97-AF65-F5344CB8AC3E}">
        <p14:creationId xmlns:p14="http://schemas.microsoft.com/office/powerpoint/2010/main" val="405651317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7.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hyperlink" Target="https://www.optumdeveloper.com/content/odv-optumdev/optum-developer/en/developer-centers/paas-developer-center/devops-java--openshift-enterprise-/openshift-v3-technical-resources.html" TargetMode="External"/><Relationship Id="rId2" Type="http://schemas.openxmlformats.org/officeDocument/2006/relationships/hyperlink" Target="https://docs.openshift.com/enterprise/3.2/welcome/index.html" TargetMode="Externa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786" y="167759"/>
            <a:ext cx="3566159" cy="2099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33987"/>
            <a:ext cx="9144000" cy="162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0" y="2699345"/>
            <a:ext cx="9144000" cy="738130"/>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600" b="1" dirty="0" smtClean="0">
              <a:solidFill>
                <a:srgbClr val="63666A"/>
              </a:solidFill>
              <a:ea typeface="Geneva" charset="-128"/>
            </a:endParaRPr>
          </a:p>
          <a:p>
            <a:pPr algn="ctr" eaLnBrk="0" fontAlgn="base" hangingPunct="0">
              <a:lnSpc>
                <a:spcPct val="95000"/>
              </a:lnSpc>
              <a:spcBef>
                <a:spcPct val="0"/>
              </a:spcBef>
              <a:spcAft>
                <a:spcPct val="0"/>
              </a:spcAft>
            </a:pPr>
            <a:endParaRPr lang="en-US" sz="1600" b="1" dirty="0">
              <a:solidFill>
                <a:srgbClr val="63666A"/>
              </a:solidFill>
              <a:ea typeface="Geneva" charset="-128"/>
            </a:endParaRPr>
          </a:p>
          <a:p>
            <a:pPr algn="ctr" eaLnBrk="0" fontAlgn="base" hangingPunct="0">
              <a:lnSpc>
                <a:spcPct val="95000"/>
              </a:lnSpc>
              <a:spcBef>
                <a:spcPct val="0"/>
              </a:spcBef>
              <a:spcAft>
                <a:spcPct val="0"/>
              </a:spcAft>
            </a:pPr>
            <a:endParaRPr lang="en-US" sz="1600" b="1" dirty="0" smtClean="0">
              <a:solidFill>
                <a:srgbClr val="63666A"/>
              </a:solidFill>
              <a:ea typeface="Geneva" charset="-128"/>
            </a:endParaRPr>
          </a:p>
          <a:p>
            <a:pPr algn="ctr" eaLnBrk="0" fontAlgn="base" hangingPunct="0">
              <a:lnSpc>
                <a:spcPct val="95000"/>
              </a:lnSpc>
              <a:spcBef>
                <a:spcPct val="0"/>
              </a:spcBef>
              <a:spcAft>
                <a:spcPct val="0"/>
              </a:spcAft>
            </a:pPr>
            <a:endParaRPr lang="en-US" sz="1600" b="1" dirty="0">
              <a:solidFill>
                <a:srgbClr val="63666A"/>
              </a:solidFill>
              <a:ea typeface="Geneva" charset="-128"/>
            </a:endParaRPr>
          </a:p>
          <a:p>
            <a:pPr algn="ctr" eaLnBrk="0" fontAlgn="base" hangingPunct="0">
              <a:lnSpc>
                <a:spcPct val="95000"/>
              </a:lnSpc>
              <a:spcBef>
                <a:spcPct val="0"/>
              </a:spcBef>
              <a:spcAft>
                <a:spcPct val="0"/>
              </a:spcAft>
            </a:pPr>
            <a:r>
              <a:rPr lang="en-US" sz="1600" b="1" dirty="0" smtClean="0">
                <a:solidFill>
                  <a:srgbClr val="63666A"/>
                </a:solidFill>
                <a:ea typeface="Geneva" charset="-128"/>
              </a:rPr>
              <a:t>OpenShift Enterprise (OSE)</a:t>
            </a:r>
          </a:p>
          <a:p>
            <a:pPr algn="ctr" eaLnBrk="0" fontAlgn="base" hangingPunct="0">
              <a:lnSpc>
                <a:spcPct val="95000"/>
              </a:lnSpc>
              <a:spcBef>
                <a:spcPct val="0"/>
              </a:spcBef>
              <a:spcAft>
                <a:spcPct val="0"/>
              </a:spcAft>
            </a:pPr>
            <a:r>
              <a:rPr lang="en-US" sz="1200" b="1" dirty="0" smtClean="0">
                <a:solidFill>
                  <a:srgbClr val="63666A"/>
                </a:solidFill>
                <a:ea typeface="Geneva" charset="-128"/>
              </a:rPr>
              <a:t>by </a:t>
            </a:r>
            <a:r>
              <a:rPr lang="en-US" sz="1200" b="1" dirty="0">
                <a:solidFill>
                  <a:srgbClr val="63666A"/>
                </a:solidFill>
                <a:ea typeface="Geneva" charset="-128"/>
              </a:rPr>
              <a:t>Anjith Kumar</a:t>
            </a:r>
          </a:p>
          <a:p>
            <a:pPr algn="ctr" eaLnBrk="0" fontAlgn="base" hangingPunct="0">
              <a:lnSpc>
                <a:spcPct val="95000"/>
              </a:lnSpc>
              <a:spcBef>
                <a:spcPct val="0"/>
              </a:spcBef>
              <a:spcAft>
                <a:spcPct val="0"/>
              </a:spcAft>
            </a:pPr>
            <a:endParaRPr lang="en-US" sz="1600" b="1" dirty="0">
              <a:solidFill>
                <a:srgbClr val="63666A">
                  <a:lumMod val="75000"/>
                </a:srgbClr>
              </a:solidFill>
              <a:ea typeface="Geneva" charset="-128"/>
            </a:endParaRPr>
          </a:p>
          <a:p>
            <a:pPr algn="ctr" eaLnBrk="0" fontAlgn="base" hangingPunct="0">
              <a:lnSpc>
                <a:spcPct val="95000"/>
              </a:lnSpc>
              <a:spcBef>
                <a:spcPct val="0"/>
              </a:spcBef>
              <a:spcAft>
                <a:spcPct val="0"/>
              </a:spcAft>
            </a:pPr>
            <a:endParaRPr lang="en-US" sz="1600" b="1" dirty="0">
              <a:solidFill>
                <a:srgbClr val="63666A">
                  <a:lumMod val="75000"/>
                </a:srgbClr>
              </a:solidFill>
            </a:endParaRPr>
          </a:p>
        </p:txBody>
      </p:sp>
      <p:sp>
        <p:nvSpPr>
          <p:cNvPr id="8" name="Rectangle 7"/>
          <p:cNvSpPr/>
          <p:nvPr/>
        </p:nvSpPr>
        <p:spPr bwMode="auto">
          <a:xfrm>
            <a:off x="0" y="0"/>
            <a:ext cx="9144000" cy="6858000"/>
          </a:xfrm>
          <a:prstGeom prst="rect">
            <a:avLst/>
          </a:prstGeom>
          <a:noFill/>
          <a:ln w="12700" cap="flat" cmpd="sng" algn="ctr">
            <a:solidFill>
              <a:srgbClr val="C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400" b="1">
              <a:solidFill>
                <a:srgbClr val="FFFFFF"/>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4558" y="2151289"/>
            <a:ext cx="1069521" cy="917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234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OpenShift</a:t>
            </a:r>
            <a:r>
              <a:rPr lang="en-US" dirty="0" smtClean="0"/>
              <a:t> Architecture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295400"/>
            <a:ext cx="7162800" cy="4411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789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OpenShift CLI</a:t>
            </a:r>
          </a:p>
        </p:txBody>
      </p:sp>
      <p:sp>
        <p:nvSpPr>
          <p:cNvPr id="3" name="Content Placeholder 2"/>
          <p:cNvSpPr>
            <a:spLocks noGrp="1"/>
          </p:cNvSpPr>
          <p:nvPr>
            <p:ph idx="1"/>
          </p:nvPr>
        </p:nvSpPr>
        <p:spPr/>
        <p:txBody>
          <a:bodyPr/>
          <a:lstStyle/>
          <a:p>
            <a:r>
              <a:rPr lang="en-US" dirty="0">
                <a:latin typeface="+mn-lt"/>
              </a:rPr>
              <a:t>The OpenShift CLI exposes commands for managing your applications and tools to interact with each component within OSE. </a:t>
            </a:r>
          </a:p>
          <a:p>
            <a:r>
              <a:rPr lang="en-US" dirty="0">
                <a:latin typeface="+mn-lt"/>
              </a:rPr>
              <a:t>Authorization is handled in the OpenShift policy engine. </a:t>
            </a:r>
          </a:p>
          <a:p>
            <a:r>
              <a:rPr lang="en-US" dirty="0">
                <a:latin typeface="+mn-lt"/>
              </a:rPr>
              <a:t>The developer CLI uses the </a:t>
            </a:r>
            <a:r>
              <a:rPr lang="en-US" b="1" dirty="0" err="1">
                <a:latin typeface="+mn-lt"/>
              </a:rPr>
              <a:t>oc</a:t>
            </a:r>
            <a:r>
              <a:rPr lang="en-US" b="1" dirty="0">
                <a:latin typeface="+mn-lt"/>
              </a:rPr>
              <a:t> </a:t>
            </a:r>
            <a:r>
              <a:rPr lang="en-US" dirty="0">
                <a:latin typeface="+mn-lt"/>
              </a:rPr>
              <a:t>command, which is used for project-level operations. </a:t>
            </a:r>
          </a:p>
          <a:p>
            <a:r>
              <a:rPr lang="en-US" dirty="0">
                <a:latin typeface="+mn-lt"/>
              </a:rPr>
              <a:t>The administrator CLI uses the </a:t>
            </a:r>
            <a:r>
              <a:rPr lang="en-US" b="1" dirty="0" err="1">
                <a:latin typeface="+mn-lt"/>
              </a:rPr>
              <a:t>oadm</a:t>
            </a:r>
            <a:r>
              <a:rPr lang="en-US" b="1" dirty="0">
                <a:latin typeface="+mn-lt"/>
              </a:rPr>
              <a:t> </a:t>
            </a:r>
            <a:r>
              <a:rPr lang="en-US" dirty="0">
                <a:latin typeface="+mn-lt"/>
              </a:rPr>
              <a:t>command for more advanced, administrator operations. </a:t>
            </a:r>
          </a:p>
          <a:p>
            <a:r>
              <a:rPr lang="en-US" dirty="0">
                <a:latin typeface="+mn-lt"/>
              </a:rPr>
              <a:t>OpenShift CLI tool can be requited via </a:t>
            </a:r>
            <a:r>
              <a:rPr lang="en-US" dirty="0" err="1">
                <a:latin typeface="+mn-lt"/>
              </a:rPr>
              <a:t>appstore</a:t>
            </a:r>
            <a:r>
              <a:rPr lang="en-US" dirty="0">
                <a:latin typeface="+mn-lt"/>
              </a:rPr>
              <a:t>. </a:t>
            </a:r>
          </a:p>
          <a:p>
            <a:endParaRPr lang="en-US" dirty="0">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8163339"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0685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OpenShift CLI commands</a:t>
            </a:r>
          </a:p>
        </p:txBody>
      </p:sp>
      <p:sp>
        <p:nvSpPr>
          <p:cNvPr id="3" name="Content Placeholder 2"/>
          <p:cNvSpPr>
            <a:spLocks noGrp="1"/>
          </p:cNvSpPr>
          <p:nvPr>
            <p:ph idx="1"/>
          </p:nvPr>
        </p:nvSpPr>
        <p:spPr/>
        <p:txBody>
          <a:bodyPr>
            <a:normAutofit/>
          </a:bodyPr>
          <a:lstStyle/>
          <a:p>
            <a:r>
              <a:rPr lang="en-US" dirty="0">
                <a:latin typeface="+mn-lt"/>
              </a:rPr>
              <a:t>Generic OC command instruction format </a:t>
            </a:r>
          </a:p>
          <a:p>
            <a:pPr marL="0" indent="0">
              <a:buNone/>
            </a:pPr>
            <a:r>
              <a:rPr lang="en-US" b="1" dirty="0">
                <a:latin typeface="+mn-lt"/>
              </a:rPr>
              <a:t>     # </a:t>
            </a:r>
            <a:r>
              <a:rPr lang="en-US" b="1" i="1" dirty="0" err="1">
                <a:latin typeface="+mn-lt"/>
              </a:rPr>
              <a:t>oc</a:t>
            </a:r>
            <a:r>
              <a:rPr lang="en-US" b="1" i="1" dirty="0">
                <a:latin typeface="+mn-lt"/>
              </a:rPr>
              <a:t> &lt;action&gt; &lt;</a:t>
            </a:r>
            <a:r>
              <a:rPr lang="en-US" b="1" i="1" dirty="0" err="1">
                <a:latin typeface="+mn-lt"/>
              </a:rPr>
              <a:t>object_type</a:t>
            </a:r>
            <a:r>
              <a:rPr lang="en-US" b="1" i="1" dirty="0">
                <a:latin typeface="+mn-lt"/>
              </a:rPr>
              <a:t>&gt; &lt;</a:t>
            </a:r>
            <a:r>
              <a:rPr lang="en-US" b="1" i="1" dirty="0" err="1">
                <a:latin typeface="+mn-lt"/>
              </a:rPr>
              <a:t>object_name_or_id</a:t>
            </a:r>
            <a:r>
              <a:rPr lang="en-US" b="1" i="1" dirty="0">
                <a:latin typeface="+mn-lt"/>
              </a:rPr>
              <a:t>&gt; </a:t>
            </a:r>
            <a:endParaRPr lang="en-US" b="1" i="1" dirty="0" smtClean="0">
              <a:latin typeface="+mn-lt"/>
            </a:endParaRPr>
          </a:p>
          <a:p>
            <a:pPr marL="0" indent="0">
              <a:buNone/>
            </a:pPr>
            <a:endParaRPr lang="en-US" b="1" i="1" dirty="0">
              <a:latin typeface="+mn-lt"/>
            </a:endParaRPr>
          </a:p>
          <a:p>
            <a:r>
              <a:rPr lang="en-US" dirty="0">
                <a:latin typeface="+mn-lt"/>
              </a:rPr>
              <a:t>Create a project </a:t>
            </a:r>
          </a:p>
          <a:p>
            <a:pPr marL="0" indent="0">
              <a:buNone/>
            </a:pPr>
            <a:r>
              <a:rPr lang="en-US" b="1" dirty="0">
                <a:latin typeface="+mn-lt"/>
              </a:rPr>
              <a:t>     # </a:t>
            </a:r>
            <a:r>
              <a:rPr lang="en-US" b="1" i="1" dirty="0" err="1">
                <a:latin typeface="+mn-lt"/>
              </a:rPr>
              <a:t>oc</a:t>
            </a:r>
            <a:r>
              <a:rPr lang="en-US" b="1" i="1" dirty="0">
                <a:latin typeface="+mn-lt"/>
              </a:rPr>
              <a:t> new-project hello-world --description="This is an example project" </a:t>
            </a:r>
            <a:r>
              <a:rPr lang="en-US" b="1" i="1" dirty="0" smtClean="0">
                <a:latin typeface="+mn-lt"/>
              </a:rPr>
              <a:t>  </a:t>
            </a:r>
            <a:r>
              <a:rPr lang="en-US" b="1" i="1" dirty="0">
                <a:latin typeface="+mn-lt"/>
              </a:rPr>
              <a:t>--display-name="Hello World“ </a:t>
            </a:r>
            <a:endParaRPr lang="en-US" b="1" i="1" dirty="0" smtClean="0">
              <a:latin typeface="+mn-lt"/>
            </a:endParaRPr>
          </a:p>
          <a:p>
            <a:pPr marL="0" indent="0">
              <a:buNone/>
            </a:pPr>
            <a:endParaRPr lang="en-US" b="1" i="1" dirty="0">
              <a:latin typeface="+mn-lt"/>
            </a:endParaRPr>
          </a:p>
          <a:p>
            <a:r>
              <a:rPr lang="en-US" dirty="0">
                <a:latin typeface="+mn-lt"/>
              </a:rPr>
              <a:t>Switch Project</a:t>
            </a:r>
          </a:p>
          <a:p>
            <a:pPr marL="0" indent="0">
              <a:buNone/>
            </a:pPr>
            <a:r>
              <a:rPr lang="en-US" b="1" dirty="0">
                <a:latin typeface="+mn-lt"/>
              </a:rPr>
              <a:t>     </a:t>
            </a:r>
            <a:r>
              <a:rPr lang="en-US" b="1" i="1" dirty="0">
                <a:latin typeface="+mn-lt"/>
              </a:rPr>
              <a:t># </a:t>
            </a:r>
            <a:r>
              <a:rPr lang="en-US" b="1" i="1" dirty="0" err="1">
                <a:latin typeface="+mn-lt"/>
              </a:rPr>
              <a:t>oc</a:t>
            </a:r>
            <a:r>
              <a:rPr lang="en-US" b="1" i="1" dirty="0">
                <a:latin typeface="+mn-lt"/>
              </a:rPr>
              <a:t> project hello-world </a:t>
            </a:r>
            <a:endParaRPr lang="en-US" b="1" i="1" dirty="0" smtClean="0">
              <a:latin typeface="+mn-lt"/>
            </a:endParaRPr>
          </a:p>
          <a:p>
            <a:pPr marL="0" indent="0">
              <a:buNone/>
            </a:pPr>
            <a:endParaRPr lang="en-US" b="1" i="1" dirty="0">
              <a:latin typeface="+mn-lt"/>
            </a:endParaRPr>
          </a:p>
          <a:p>
            <a:r>
              <a:rPr lang="en-US" dirty="0">
                <a:latin typeface="+mn-lt"/>
              </a:rPr>
              <a:t>Create new application</a:t>
            </a:r>
          </a:p>
          <a:p>
            <a:pPr marL="0" indent="0">
              <a:buNone/>
            </a:pPr>
            <a:r>
              <a:rPr lang="en-US" b="1" dirty="0">
                <a:latin typeface="+mn-lt"/>
              </a:rPr>
              <a:t>     # </a:t>
            </a:r>
            <a:r>
              <a:rPr lang="en-US" b="1" i="1" dirty="0" err="1">
                <a:latin typeface="+mn-lt"/>
              </a:rPr>
              <a:t>oc</a:t>
            </a:r>
            <a:r>
              <a:rPr lang="en-US" b="1" i="1" dirty="0">
                <a:latin typeface="+mn-lt"/>
              </a:rPr>
              <a:t> new-app --</a:t>
            </a:r>
            <a:r>
              <a:rPr lang="en-US" b="1" i="1" dirty="0" err="1">
                <a:latin typeface="+mn-lt"/>
              </a:rPr>
              <a:t>docker</a:t>
            </a:r>
            <a:r>
              <a:rPr lang="en-US" b="1" i="1" dirty="0">
                <a:latin typeface="+mn-lt"/>
              </a:rPr>
              <a:t>-image=docker.optum.com/repo-name/image-name </a:t>
            </a:r>
            <a:r>
              <a:rPr lang="en-US" b="1" i="1" dirty="0" smtClean="0">
                <a:latin typeface="+mn-lt"/>
              </a:rPr>
              <a:t>--</a:t>
            </a:r>
            <a:r>
              <a:rPr lang="en-US" b="1" i="1" dirty="0">
                <a:latin typeface="+mn-lt"/>
              </a:rPr>
              <a:t>name=application name</a:t>
            </a:r>
          </a:p>
          <a:p>
            <a:endParaRPr lang="en-US" dirty="0">
              <a:latin typeface="+mn-lt"/>
            </a:endParaRPr>
          </a:p>
        </p:txBody>
      </p:sp>
    </p:spTree>
    <p:extLst>
      <p:ext uri="{BB962C8B-B14F-4D97-AF65-F5344CB8AC3E}">
        <p14:creationId xmlns:p14="http://schemas.microsoft.com/office/powerpoint/2010/main" val="285444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305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8427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a:bodyPr>
          <a:lstStyle/>
          <a:p>
            <a:r>
              <a:rPr lang="en-US" dirty="0"/>
              <a:t>A template describes a set of </a:t>
            </a:r>
            <a:r>
              <a:rPr lang="en-US" dirty="0" smtClean="0"/>
              <a:t>objects that </a:t>
            </a:r>
            <a:r>
              <a:rPr lang="en-US" dirty="0"/>
              <a:t>can be parameterized and processed to produce a list of objects for creation by </a:t>
            </a:r>
            <a:r>
              <a:rPr lang="en-US" dirty="0" err="1"/>
              <a:t>OpenShift</a:t>
            </a:r>
            <a:r>
              <a:rPr lang="en-US" dirty="0"/>
              <a:t> Enterprise. </a:t>
            </a:r>
            <a:endParaRPr lang="en-US" dirty="0" smtClean="0"/>
          </a:p>
          <a:p>
            <a:r>
              <a:rPr lang="en-US" dirty="0" smtClean="0"/>
              <a:t>The </a:t>
            </a:r>
            <a:r>
              <a:rPr lang="en-US" dirty="0"/>
              <a:t>objects to create can include anything that users have permission to create within a project, for example </a:t>
            </a:r>
            <a:r>
              <a:rPr lang="en-US" dirty="0" smtClean="0"/>
              <a:t>services, build  configurations</a:t>
            </a:r>
            <a:r>
              <a:rPr lang="en-US" dirty="0"/>
              <a:t> </a:t>
            </a:r>
            <a:r>
              <a:rPr lang="en-US" dirty="0" smtClean="0"/>
              <a:t>and </a:t>
            </a:r>
            <a:r>
              <a:rPr lang="en-US" dirty="0"/>
              <a:t>deployment </a:t>
            </a:r>
            <a:r>
              <a:rPr lang="en-US" dirty="0" smtClean="0"/>
              <a:t>configurations.</a:t>
            </a:r>
          </a:p>
          <a:p>
            <a:r>
              <a:rPr lang="en-US" dirty="0" smtClean="0"/>
              <a:t>Users </a:t>
            </a:r>
            <a:r>
              <a:rPr lang="en-US" dirty="0"/>
              <a:t>can define their own </a:t>
            </a:r>
            <a:r>
              <a:rPr lang="en-US" dirty="0" smtClean="0"/>
              <a:t>templates</a:t>
            </a:r>
            <a:r>
              <a:rPr lang="en-US" dirty="0"/>
              <a:t> </a:t>
            </a:r>
            <a:r>
              <a:rPr lang="en-US" dirty="0" smtClean="0"/>
              <a:t>within </a:t>
            </a:r>
            <a:r>
              <a:rPr lang="en-US" dirty="0"/>
              <a:t>their own projects</a:t>
            </a:r>
            <a:r>
              <a:rPr lang="en-US" dirty="0" smtClean="0"/>
              <a:t>.</a:t>
            </a:r>
          </a:p>
          <a:p>
            <a:pPr marL="0" indent="0">
              <a:buNone/>
            </a:pPr>
            <a:endParaRPr lang="en-US" b="1" dirty="0" smtClean="0"/>
          </a:p>
          <a:p>
            <a:pPr marL="0" indent="0">
              <a:buNone/>
            </a:pPr>
            <a:r>
              <a:rPr lang="en-US" b="1" dirty="0" smtClean="0"/>
              <a:t>Usage:</a:t>
            </a:r>
          </a:p>
          <a:p>
            <a:r>
              <a:rPr lang="en-US" dirty="0" smtClean="0"/>
              <a:t>Diving </a:t>
            </a:r>
            <a:r>
              <a:rPr lang="en-US" dirty="0"/>
              <a:t>right in once you are in your project:</a:t>
            </a:r>
          </a:p>
          <a:p>
            <a:pPr marL="228600" lvl="1" indent="0">
              <a:buNone/>
            </a:pPr>
            <a:r>
              <a:rPr lang="en-US" sz="2000" i="1" dirty="0"/>
              <a:t>$ </a:t>
            </a:r>
            <a:r>
              <a:rPr lang="en-US" sz="2000" i="1" dirty="0" err="1"/>
              <a:t>oc</a:t>
            </a:r>
            <a:r>
              <a:rPr lang="en-US" sz="2000" i="1" dirty="0"/>
              <a:t> export all --as-template=</a:t>
            </a:r>
            <a:r>
              <a:rPr lang="en-US" sz="2000" i="1" dirty="0" err="1"/>
              <a:t>mytemplate</a:t>
            </a:r>
            <a:r>
              <a:rPr lang="en-US" sz="2000" i="1" dirty="0"/>
              <a:t> &gt;&gt; </a:t>
            </a:r>
            <a:r>
              <a:rPr lang="en-US" sz="2000" i="1" dirty="0" err="1"/>
              <a:t>mytemplate.yml</a:t>
            </a:r>
            <a:endParaRPr lang="en-US" sz="2000" i="1" dirty="0"/>
          </a:p>
          <a:p>
            <a:r>
              <a:rPr lang="en-US" dirty="0"/>
              <a:t>To upload a template to your current project’s template library, pass the JSON or YAML file with the following command:</a:t>
            </a:r>
          </a:p>
          <a:p>
            <a:pPr marL="0" indent="0">
              <a:buNone/>
            </a:pPr>
            <a:r>
              <a:rPr lang="en-US" i="1" dirty="0"/>
              <a:t>    $ </a:t>
            </a:r>
            <a:r>
              <a:rPr lang="en-US" i="1" dirty="0" err="1"/>
              <a:t>oc</a:t>
            </a:r>
            <a:r>
              <a:rPr lang="en-US" i="1" dirty="0"/>
              <a:t> create –f </a:t>
            </a:r>
            <a:r>
              <a:rPr lang="en-US" i="1" dirty="0" err="1"/>
              <a:t>mytemplate.yml</a:t>
            </a:r>
            <a:endParaRPr lang="en-US" i="1" dirty="0"/>
          </a:p>
          <a:p>
            <a:endParaRPr lang="en-US" dirty="0">
              <a:latin typeface="+mn-lt"/>
            </a:endParaRPr>
          </a:p>
        </p:txBody>
      </p:sp>
    </p:spTree>
    <p:extLst>
      <p:ext uri="{BB962C8B-B14F-4D97-AF65-F5344CB8AC3E}">
        <p14:creationId xmlns:p14="http://schemas.microsoft.com/office/powerpoint/2010/main" val="3063047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Parameters</a:t>
            </a:r>
            <a:endParaRPr lang="en-US" dirty="0"/>
          </a:p>
        </p:txBody>
      </p:sp>
      <p:sp>
        <p:nvSpPr>
          <p:cNvPr id="3" name="Content Placeholder 2"/>
          <p:cNvSpPr>
            <a:spLocks noGrp="1"/>
          </p:cNvSpPr>
          <p:nvPr>
            <p:ph idx="1"/>
          </p:nvPr>
        </p:nvSpPr>
        <p:spPr/>
        <p:txBody>
          <a:bodyPr>
            <a:normAutofit/>
          </a:bodyPr>
          <a:lstStyle/>
          <a:p>
            <a:r>
              <a:rPr lang="en-US" sz="1600" dirty="0" smtClean="0"/>
              <a:t>Templates </a:t>
            </a:r>
            <a:r>
              <a:rPr lang="en-US" sz="1600" dirty="0"/>
              <a:t>allow you to define parameters which take on a value. That value is then substituted wherever the parameter is referenced. </a:t>
            </a:r>
            <a:endParaRPr lang="en-US" sz="1600" dirty="0" smtClean="0"/>
          </a:p>
          <a:p>
            <a:pPr marL="228600" lvl="1" indent="0">
              <a:buNone/>
            </a:pPr>
            <a:r>
              <a:rPr lang="en-US" sz="1600" dirty="0" smtClean="0">
                <a:latin typeface="+mn-lt"/>
              </a:rPr>
              <a:t>parameters</a:t>
            </a:r>
            <a:r>
              <a:rPr lang="en-US" sz="1600" dirty="0">
                <a:latin typeface="+mn-lt"/>
              </a:rPr>
              <a:t>:</a:t>
            </a:r>
          </a:p>
          <a:p>
            <a:pPr marL="228600" lvl="1" indent="0">
              <a:buNone/>
            </a:pPr>
            <a:r>
              <a:rPr lang="en-US" sz="1600" dirty="0">
                <a:latin typeface="+mn-lt"/>
              </a:rPr>
              <a:t>- description: The name of your environment.</a:t>
            </a:r>
          </a:p>
          <a:p>
            <a:pPr marL="228600" lvl="1" indent="0">
              <a:buNone/>
            </a:pPr>
            <a:r>
              <a:rPr lang="en-US" sz="1600" dirty="0">
                <a:latin typeface="+mn-lt"/>
              </a:rPr>
              <a:t>  name: NAME</a:t>
            </a:r>
          </a:p>
          <a:p>
            <a:pPr marL="228600" lvl="1" indent="0">
              <a:buNone/>
            </a:pPr>
            <a:r>
              <a:rPr lang="en-US" sz="1600" dirty="0">
                <a:latin typeface="+mn-lt"/>
              </a:rPr>
              <a:t>  required: true</a:t>
            </a:r>
          </a:p>
          <a:p>
            <a:pPr marL="228600" lvl="1" indent="0">
              <a:buNone/>
            </a:pPr>
            <a:r>
              <a:rPr lang="en-US" sz="1600" dirty="0">
                <a:latin typeface="+mn-lt"/>
              </a:rPr>
              <a:t>  value: </a:t>
            </a:r>
            <a:r>
              <a:rPr lang="en-US" sz="1600" dirty="0" err="1" smtClean="0">
                <a:latin typeface="+mn-lt"/>
              </a:rPr>
              <a:t>microemr</a:t>
            </a:r>
            <a:r>
              <a:rPr lang="en-US" sz="1600" dirty="0" smtClean="0">
                <a:latin typeface="+mn-lt"/>
              </a:rPr>
              <a:t>-dev</a:t>
            </a:r>
          </a:p>
          <a:p>
            <a:pPr marL="228600" lvl="1" indent="0">
              <a:buNone/>
            </a:pPr>
            <a:endParaRPr lang="en-US" dirty="0">
              <a:latin typeface="+mn-lt"/>
            </a:endParaRPr>
          </a:p>
          <a:p>
            <a:endParaRPr lang="en-US" dirty="0">
              <a:latin typeface="+mn-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05628"/>
            <a:ext cx="5181600" cy="303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64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Volumes</a:t>
            </a:r>
            <a:endParaRPr lang="en-US" dirty="0"/>
          </a:p>
        </p:txBody>
      </p:sp>
      <p:sp>
        <p:nvSpPr>
          <p:cNvPr id="3" name="Content Placeholder 2"/>
          <p:cNvSpPr>
            <a:spLocks noGrp="1"/>
          </p:cNvSpPr>
          <p:nvPr>
            <p:ph idx="1"/>
          </p:nvPr>
        </p:nvSpPr>
        <p:spPr/>
        <p:txBody>
          <a:bodyPr>
            <a:normAutofit/>
          </a:bodyPr>
          <a:lstStyle/>
          <a:p>
            <a:r>
              <a:rPr lang="en-US" sz="1800" dirty="0"/>
              <a:t>Containers are not persistent by default; on restart, their contents are </a:t>
            </a:r>
            <a:r>
              <a:rPr lang="en-US" sz="1800" dirty="0" smtClean="0"/>
              <a:t>cleared.</a:t>
            </a:r>
          </a:p>
          <a:p>
            <a:r>
              <a:rPr lang="en-US" sz="1800" dirty="0" smtClean="0"/>
              <a:t>A </a:t>
            </a:r>
            <a:r>
              <a:rPr lang="en-US" sz="1800" dirty="0" err="1"/>
              <a:t>PersistentVolume</a:t>
            </a:r>
            <a:r>
              <a:rPr lang="en-US" sz="1800" dirty="0"/>
              <a:t> object is a storage resource in an </a:t>
            </a:r>
            <a:r>
              <a:rPr lang="en-US" sz="1800" dirty="0" err="1"/>
              <a:t>OpenShift</a:t>
            </a:r>
            <a:r>
              <a:rPr lang="en-US" sz="1800" dirty="0"/>
              <a:t> Enterprise cluster. Storage is provisioned by your cluster administrator by creating </a:t>
            </a:r>
            <a:r>
              <a:rPr lang="en-US" sz="1800" dirty="0" err="1"/>
              <a:t>PersistentVolume</a:t>
            </a:r>
            <a:r>
              <a:rPr lang="en-US" sz="1800" dirty="0"/>
              <a:t> objects from sources such as NFS mounts. </a:t>
            </a:r>
          </a:p>
          <a:p>
            <a:r>
              <a:rPr lang="en-US" sz="1800" dirty="0" smtClean="0"/>
              <a:t>A </a:t>
            </a:r>
            <a:r>
              <a:rPr lang="en-US" sz="1800" b="1" dirty="0" err="1"/>
              <a:t>PersistentVolume</a:t>
            </a:r>
            <a:r>
              <a:rPr lang="en-US" sz="1800" b="1" dirty="0"/>
              <a:t> </a:t>
            </a:r>
            <a:r>
              <a:rPr lang="en-US" sz="1800" dirty="0"/>
              <a:t>is a specific resource. A </a:t>
            </a:r>
            <a:r>
              <a:rPr lang="en-US" sz="1800" b="1" dirty="0" err="1"/>
              <a:t>PersistentVolumeClaim</a:t>
            </a:r>
            <a:r>
              <a:rPr lang="en-US" sz="1800" b="1" dirty="0"/>
              <a:t> </a:t>
            </a:r>
            <a:r>
              <a:rPr lang="en-US" sz="1800" dirty="0"/>
              <a:t>is a request for a resource with specific attributes, such as storage size.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3209811"/>
            <a:ext cx="8229600" cy="2606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068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Checks Using Probes</a:t>
            </a:r>
          </a:p>
        </p:txBody>
      </p:sp>
      <p:sp>
        <p:nvSpPr>
          <p:cNvPr id="3" name="Content Placeholder 2"/>
          <p:cNvSpPr>
            <a:spLocks noGrp="1"/>
          </p:cNvSpPr>
          <p:nvPr>
            <p:ph idx="1"/>
          </p:nvPr>
        </p:nvSpPr>
        <p:spPr/>
        <p:txBody>
          <a:bodyPr>
            <a:normAutofit/>
          </a:bodyPr>
          <a:lstStyle/>
          <a:p>
            <a:r>
              <a:rPr lang="en-US" sz="1800" dirty="0" err="1"/>
              <a:t>OpenShift</a:t>
            </a:r>
            <a:r>
              <a:rPr lang="en-US" sz="1800" dirty="0"/>
              <a:t> Enterprise applications have a </a:t>
            </a:r>
            <a:r>
              <a:rPr lang="en-US" sz="1800" dirty="0" smtClean="0"/>
              <a:t>option </a:t>
            </a:r>
            <a:r>
              <a:rPr lang="en-US" sz="1800" dirty="0"/>
              <a:t>to detect and </a:t>
            </a:r>
            <a:r>
              <a:rPr lang="en-US" sz="1800" dirty="0" smtClean="0"/>
              <a:t>handle </a:t>
            </a:r>
            <a:r>
              <a:rPr lang="en-US" sz="1800" dirty="0"/>
              <a:t>unhealthy containers</a:t>
            </a:r>
            <a:r>
              <a:rPr lang="en-US" sz="1800" dirty="0" smtClean="0"/>
              <a:t>.</a:t>
            </a:r>
          </a:p>
          <a:p>
            <a:r>
              <a:rPr lang="en-US" sz="1800" dirty="0" smtClean="0"/>
              <a:t>A </a:t>
            </a:r>
            <a:r>
              <a:rPr lang="en-US" sz="1800" dirty="0"/>
              <a:t>probe is a Kubernetes action that periodically performs diagnostics on a running </a:t>
            </a:r>
            <a:r>
              <a:rPr lang="en-US" sz="1800" dirty="0" smtClean="0"/>
              <a:t>container</a:t>
            </a:r>
          </a:p>
          <a:p>
            <a:r>
              <a:rPr lang="en-US" sz="1800" dirty="0"/>
              <a:t>Currently, two types of probes exist, each serving a different purpose</a:t>
            </a:r>
            <a:r>
              <a:rPr lang="en-US" sz="1800" dirty="0" smtClean="0"/>
              <a:t>:</a:t>
            </a:r>
          </a:p>
          <a:p>
            <a:pPr marL="571500" lvl="1" indent="-342900">
              <a:buFont typeface="+mj-lt"/>
              <a:buAutoNum type="arabicPeriod"/>
            </a:pPr>
            <a:r>
              <a:rPr lang="en-US" dirty="0" smtClean="0"/>
              <a:t>Readiness </a:t>
            </a:r>
            <a:r>
              <a:rPr lang="en-US" dirty="0"/>
              <a:t>Probe  - A readiness probe determines if a container is </a:t>
            </a:r>
            <a:r>
              <a:rPr lang="en-US" dirty="0" smtClean="0"/>
              <a:t>  ready </a:t>
            </a:r>
            <a:r>
              <a:rPr lang="en-US" dirty="0"/>
              <a:t>to service requests. </a:t>
            </a:r>
            <a:endParaRPr lang="en-US" dirty="0" smtClean="0"/>
          </a:p>
          <a:p>
            <a:pPr marL="571500" lvl="1" indent="-342900">
              <a:buFont typeface="+mj-lt"/>
              <a:buAutoNum type="arabicPeriod"/>
            </a:pPr>
            <a:r>
              <a:rPr lang="en-US" dirty="0" smtClean="0"/>
              <a:t>Liveness </a:t>
            </a:r>
            <a:r>
              <a:rPr lang="en-US" dirty="0"/>
              <a:t>Probe - A liveness probe checks if the container in which it is configured is still running. If the liveness probe fails, the </a:t>
            </a:r>
            <a:r>
              <a:rPr lang="en-US" dirty="0" err="1" smtClean="0"/>
              <a:t>kubernetes</a:t>
            </a:r>
            <a:r>
              <a:rPr lang="en-US" dirty="0" smtClean="0"/>
              <a:t> </a:t>
            </a:r>
            <a:r>
              <a:rPr lang="en-US" dirty="0"/>
              <a:t>kills the container, which will be subjected to its restart policy.  </a:t>
            </a:r>
            <a:endParaRPr lang="en-US" dirty="0" smtClean="0"/>
          </a:p>
          <a:p>
            <a:pPr marL="0" indent="0">
              <a:buNone/>
            </a:pPr>
            <a:endParaRPr lang="en-US" sz="1800" dirty="0" smtClean="0"/>
          </a:p>
          <a:p>
            <a:r>
              <a:rPr lang="en-US" sz="1800" dirty="0" smtClean="0"/>
              <a:t>Both </a:t>
            </a:r>
            <a:r>
              <a:rPr lang="en-US" sz="1800" dirty="0"/>
              <a:t>probes can be configured in three ways:</a:t>
            </a:r>
          </a:p>
          <a:p>
            <a:pPr marL="0" indent="0">
              <a:buNone/>
            </a:pPr>
            <a:r>
              <a:rPr lang="en-US" sz="1600" dirty="0" smtClean="0"/>
              <a:t>     </a:t>
            </a:r>
            <a:r>
              <a:rPr lang="en-US" sz="1600" b="1" dirty="0"/>
              <a:t>HTTP Checks </a:t>
            </a:r>
            <a:r>
              <a:rPr lang="en-US" sz="1600" dirty="0"/>
              <a:t>- U</a:t>
            </a:r>
            <a:r>
              <a:rPr lang="en-US" sz="1600" dirty="0" smtClean="0"/>
              <a:t>ses </a:t>
            </a:r>
            <a:r>
              <a:rPr lang="en-US" sz="1600" dirty="0"/>
              <a:t>a web hook to determine the healthiness of the </a:t>
            </a:r>
            <a:r>
              <a:rPr lang="en-US" sz="1600" dirty="0" smtClean="0"/>
              <a:t>  container</a:t>
            </a:r>
            <a:r>
              <a:rPr lang="en-US" sz="1600" dirty="0"/>
              <a:t>.</a:t>
            </a:r>
          </a:p>
          <a:p>
            <a:pPr marL="0" indent="0">
              <a:buNone/>
            </a:pPr>
            <a:r>
              <a:rPr lang="en-US" sz="1600" b="1" dirty="0" smtClean="0"/>
              <a:t>     Container </a:t>
            </a:r>
            <a:r>
              <a:rPr lang="en-US" sz="1600" b="1" dirty="0"/>
              <a:t>Execution Checks </a:t>
            </a:r>
            <a:r>
              <a:rPr lang="en-US" sz="1600" dirty="0"/>
              <a:t>- </a:t>
            </a:r>
            <a:r>
              <a:rPr lang="en-US" sz="1600" dirty="0" smtClean="0"/>
              <a:t>Executes </a:t>
            </a:r>
            <a:r>
              <a:rPr lang="en-US" sz="1600" dirty="0"/>
              <a:t>a command inside the container.</a:t>
            </a:r>
          </a:p>
          <a:p>
            <a:pPr marL="0" indent="0">
              <a:buNone/>
            </a:pPr>
            <a:r>
              <a:rPr lang="en-US" sz="1600" b="1" dirty="0" smtClean="0"/>
              <a:t>     TCP </a:t>
            </a:r>
            <a:r>
              <a:rPr lang="en-US" sz="1600" b="1" dirty="0"/>
              <a:t>Socket Checks</a:t>
            </a:r>
            <a:r>
              <a:rPr lang="en-US" sz="1600" dirty="0"/>
              <a:t> - </a:t>
            </a:r>
            <a:r>
              <a:rPr lang="en-US" sz="1600" dirty="0" err="1" smtClean="0"/>
              <a:t>Kubelet</a:t>
            </a:r>
            <a:r>
              <a:rPr lang="en-US" sz="1600" dirty="0" smtClean="0"/>
              <a:t> </a:t>
            </a:r>
            <a:r>
              <a:rPr lang="en-US" sz="1600" dirty="0"/>
              <a:t>attempts to open a socket to the container.</a:t>
            </a:r>
          </a:p>
        </p:txBody>
      </p:sp>
    </p:spTree>
    <p:extLst>
      <p:ext uri="{BB962C8B-B14F-4D97-AF65-F5344CB8AC3E}">
        <p14:creationId xmlns:p14="http://schemas.microsoft.com/office/powerpoint/2010/main" val="2079974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Scaling</a:t>
            </a:r>
            <a:endParaRPr lang="en-US" dirty="0"/>
          </a:p>
        </p:txBody>
      </p:sp>
      <p:sp>
        <p:nvSpPr>
          <p:cNvPr id="3" name="Content Placeholder 2"/>
          <p:cNvSpPr>
            <a:spLocks noGrp="1"/>
          </p:cNvSpPr>
          <p:nvPr>
            <p:ph idx="1"/>
          </p:nvPr>
        </p:nvSpPr>
        <p:spPr/>
        <p:txBody>
          <a:bodyPr/>
          <a:lstStyle/>
          <a:p>
            <a:pPr marL="0" indent="0">
              <a:buNone/>
            </a:pPr>
            <a:r>
              <a:rPr lang="en-US" sz="1800" dirty="0"/>
              <a:t>Application scaling enables your application to react to changes in traffic and automatically allocate the necessary resources to handle your current </a:t>
            </a:r>
            <a:r>
              <a:rPr lang="en-US" sz="1800" dirty="0" smtClean="0"/>
              <a:t>demand.</a:t>
            </a:r>
          </a:p>
          <a:p>
            <a:pPr marL="0" indent="0">
              <a:buNone/>
            </a:pPr>
            <a:r>
              <a:rPr lang="en-US" sz="1800" dirty="0" smtClean="0"/>
              <a:t>   -  Vertical Scaling – Moving to containers with high resources</a:t>
            </a:r>
          </a:p>
          <a:p>
            <a:pPr marL="0" indent="0">
              <a:buNone/>
            </a:pPr>
            <a:r>
              <a:rPr lang="en-US" sz="1800" dirty="0" smtClean="0"/>
              <a:t>   -  Horizontal Scaling – Running more pods.</a:t>
            </a:r>
          </a:p>
          <a:p>
            <a:pPr marL="0" indent="0">
              <a:buNone/>
            </a:pPr>
            <a:r>
              <a:rPr lang="en-US" sz="1800" dirty="0" smtClean="0"/>
              <a:t>In cloud hosting </a:t>
            </a:r>
            <a:r>
              <a:rPr lang="en-US" sz="1800" dirty="0"/>
              <a:t>such as a PaaS, </a:t>
            </a:r>
            <a:r>
              <a:rPr lang="en-US" sz="1800" dirty="0" smtClean="0"/>
              <a:t> main </a:t>
            </a:r>
            <a:r>
              <a:rPr lang="en-US" sz="1800" dirty="0"/>
              <a:t>scaling strategy should </a:t>
            </a:r>
            <a:r>
              <a:rPr lang="en-US" sz="1800" dirty="0" smtClean="0"/>
              <a:t>shifted </a:t>
            </a:r>
            <a:r>
              <a:rPr lang="en-US" sz="1800" dirty="0"/>
              <a:t>to horizontal </a:t>
            </a:r>
            <a:r>
              <a:rPr lang="en-US" sz="1800" dirty="0" smtClean="0"/>
              <a:t>scaling.</a:t>
            </a:r>
          </a:p>
          <a:p>
            <a:pPr marL="0" indent="0">
              <a:buNone/>
            </a:pPr>
            <a:endParaRPr lang="en-US" sz="1800" dirty="0"/>
          </a:p>
          <a:p>
            <a:pPr marL="0" indent="0">
              <a:buNone/>
            </a:pPr>
            <a:r>
              <a:rPr lang="en-US" sz="1800" b="1" dirty="0" smtClean="0"/>
              <a:t>Manual Horizontal Scaling : </a:t>
            </a:r>
            <a:r>
              <a:rPr lang="en-US" sz="1800" dirty="0" smtClean="0"/>
              <a:t>Spin up another pod manually using OSE web </a:t>
            </a:r>
          </a:p>
          <a:p>
            <a:pPr marL="0" indent="0">
              <a:buNone/>
            </a:pPr>
            <a:r>
              <a:rPr lang="en-US" sz="1800" dirty="0" smtClean="0"/>
              <a:t>Console/CLI</a:t>
            </a:r>
          </a:p>
          <a:p>
            <a:pPr marL="0" indent="0">
              <a:buNone/>
            </a:pPr>
            <a:endParaRPr lang="en-US" sz="1800" b="1" dirty="0" smtClean="0"/>
          </a:p>
          <a:p>
            <a:pPr marL="0" indent="0">
              <a:buNone/>
            </a:pPr>
            <a:r>
              <a:rPr lang="en-US" sz="1800" b="1" dirty="0" smtClean="0"/>
              <a:t>Auto Horizontal Scaling:  </a:t>
            </a:r>
            <a:r>
              <a:rPr lang="en-US" sz="1800" dirty="0" smtClean="0"/>
              <a:t>Specifies </a:t>
            </a:r>
            <a:r>
              <a:rPr lang="en-US" sz="1800" dirty="0"/>
              <a:t>how the system should automatically increase or decrease the scale of a replication controller or deployment configuration, based on metrics collected from the pods that belong to that replication controller or deployment configuration.</a:t>
            </a:r>
            <a:endParaRPr lang="en-US" sz="1800"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88723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Reference</a:t>
            </a:r>
            <a:endParaRPr lang="en-US" dirty="0"/>
          </a:p>
        </p:txBody>
      </p:sp>
      <p:sp>
        <p:nvSpPr>
          <p:cNvPr id="3" name="Content Placeholder 2"/>
          <p:cNvSpPr>
            <a:spLocks noGrp="1"/>
          </p:cNvSpPr>
          <p:nvPr>
            <p:ph idx="1"/>
          </p:nvPr>
        </p:nvSpPr>
        <p:spPr/>
        <p:txBody>
          <a:bodyPr/>
          <a:lstStyle/>
          <a:p>
            <a:r>
              <a:rPr lang="en-US" dirty="0" smtClean="0"/>
              <a:t>The </a:t>
            </a:r>
            <a:r>
              <a:rPr lang="en-US" dirty="0" err="1"/>
              <a:t>OpenShift</a:t>
            </a:r>
            <a:r>
              <a:rPr lang="en-US" dirty="0"/>
              <a:t> Enterprise distribution of Kubernetes includes the Kubernetes v1 REST API and the </a:t>
            </a:r>
            <a:r>
              <a:rPr lang="en-US" dirty="0" err="1"/>
              <a:t>OpenShift</a:t>
            </a:r>
            <a:r>
              <a:rPr lang="en-US" dirty="0"/>
              <a:t> v1 REST API. </a:t>
            </a:r>
            <a:r>
              <a:rPr lang="en-US" dirty="0" smtClean="0"/>
              <a:t>These </a:t>
            </a:r>
            <a:r>
              <a:rPr lang="en-US" dirty="0"/>
              <a:t>are RESTful APIs accessible via HTTP(s) on the </a:t>
            </a:r>
            <a:r>
              <a:rPr lang="en-US" dirty="0" err="1"/>
              <a:t>OpenShift</a:t>
            </a:r>
            <a:r>
              <a:rPr lang="en-US" dirty="0"/>
              <a:t> Enterprise master servers</a:t>
            </a:r>
            <a:r>
              <a:rPr lang="en-US" dirty="0" smtClean="0"/>
              <a:t>.</a:t>
            </a:r>
          </a:p>
          <a:p>
            <a:endParaRPr lang="en-US" dirty="0"/>
          </a:p>
          <a:p>
            <a:r>
              <a:rPr lang="en-US" dirty="0"/>
              <a:t>These REST APIs can be used to manage end-user applications, the cluster, and the users of the cluster.</a:t>
            </a:r>
          </a:p>
          <a:p>
            <a:endParaRPr lang="en-US" dirty="0"/>
          </a:p>
        </p:txBody>
      </p:sp>
    </p:spTree>
    <p:extLst>
      <p:ext uri="{BB962C8B-B14F-4D97-AF65-F5344CB8AC3E}">
        <p14:creationId xmlns:p14="http://schemas.microsoft.com/office/powerpoint/2010/main" val="2073737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PaaS advantages</a:t>
            </a:r>
          </a:p>
          <a:p>
            <a:r>
              <a:rPr lang="en-US" dirty="0" smtClean="0"/>
              <a:t>OSE Versions</a:t>
            </a:r>
          </a:p>
          <a:p>
            <a:r>
              <a:rPr lang="en-US" dirty="0" smtClean="0"/>
              <a:t>Docker Build</a:t>
            </a:r>
          </a:p>
          <a:p>
            <a:r>
              <a:rPr lang="en-US" dirty="0" smtClean="0"/>
              <a:t>Kubernetes</a:t>
            </a:r>
          </a:p>
          <a:p>
            <a:r>
              <a:rPr lang="en-US" dirty="0" smtClean="0"/>
              <a:t>OSE CLI</a:t>
            </a:r>
          </a:p>
          <a:p>
            <a:r>
              <a:rPr lang="en-US" dirty="0" smtClean="0"/>
              <a:t>Deploy Process</a:t>
            </a:r>
          </a:p>
          <a:p>
            <a:r>
              <a:rPr lang="en-US" dirty="0" smtClean="0"/>
              <a:t>Templates</a:t>
            </a:r>
          </a:p>
          <a:p>
            <a:r>
              <a:rPr lang="en-US" dirty="0" smtClean="0"/>
              <a:t>Persistent Volume</a:t>
            </a:r>
          </a:p>
          <a:p>
            <a:r>
              <a:rPr lang="en-US" dirty="0" smtClean="0"/>
              <a:t>Application Health Checks</a:t>
            </a:r>
          </a:p>
          <a:p>
            <a:r>
              <a:rPr lang="en-US" dirty="0" smtClean="0"/>
              <a:t>Application Scaling</a:t>
            </a:r>
          </a:p>
          <a:p>
            <a:r>
              <a:rPr lang="en-US" dirty="0" smtClean="0"/>
              <a:t>REST API Reference</a:t>
            </a:r>
          </a:p>
          <a:p>
            <a:r>
              <a:rPr lang="en-US" dirty="0" smtClean="0"/>
              <a:t>Demo</a:t>
            </a:r>
          </a:p>
          <a:p>
            <a:endParaRPr lang="en-US" dirty="0" smtClean="0"/>
          </a:p>
          <a:p>
            <a:endParaRPr lang="en-US" dirty="0"/>
          </a:p>
        </p:txBody>
      </p:sp>
    </p:spTree>
    <p:extLst>
      <p:ext uri="{BB962C8B-B14F-4D97-AF65-F5344CB8AC3E}">
        <p14:creationId xmlns:p14="http://schemas.microsoft.com/office/powerpoint/2010/main" val="1664604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 CLI Commands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962" y="1393825"/>
            <a:ext cx="74580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847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a:t>Dockerfile</a:t>
            </a:r>
            <a:r>
              <a:rPr lang="en-US" dirty="0"/>
              <a:t> walkthrough</a:t>
            </a:r>
          </a:p>
          <a:p>
            <a:r>
              <a:rPr lang="en-US" dirty="0"/>
              <a:t>Create Image</a:t>
            </a:r>
          </a:p>
          <a:p>
            <a:r>
              <a:rPr lang="en-US" dirty="0"/>
              <a:t>Push Image to repository</a:t>
            </a:r>
          </a:p>
          <a:p>
            <a:r>
              <a:rPr lang="en-US" dirty="0" err="1"/>
              <a:t>Optum</a:t>
            </a:r>
            <a:r>
              <a:rPr lang="en-US" dirty="0"/>
              <a:t> Docker registry</a:t>
            </a:r>
          </a:p>
          <a:p>
            <a:r>
              <a:rPr lang="en-US" dirty="0"/>
              <a:t>Start new deployment</a:t>
            </a:r>
          </a:p>
          <a:p>
            <a:r>
              <a:rPr lang="en-US" dirty="0"/>
              <a:t>Deploy updated image</a:t>
            </a:r>
          </a:p>
          <a:p>
            <a:r>
              <a:rPr lang="en-US" dirty="0"/>
              <a:t>Update Deployment </a:t>
            </a:r>
            <a:r>
              <a:rPr lang="en-US" dirty="0" smtClean="0"/>
              <a:t> </a:t>
            </a:r>
            <a:r>
              <a:rPr lang="en-US" dirty="0" err="1" smtClean="0"/>
              <a:t>Config</a:t>
            </a:r>
            <a:endParaRPr lang="en-US" dirty="0"/>
          </a:p>
          <a:p>
            <a:r>
              <a:rPr lang="en-US" dirty="0"/>
              <a:t>Create route</a:t>
            </a:r>
          </a:p>
          <a:p>
            <a:r>
              <a:rPr lang="en-US" dirty="0"/>
              <a:t>View pod logs</a:t>
            </a:r>
          </a:p>
          <a:p>
            <a:r>
              <a:rPr lang="en-US" dirty="0"/>
              <a:t>Access container terminal</a:t>
            </a:r>
          </a:p>
          <a:p>
            <a:endParaRPr lang="en-US" dirty="0"/>
          </a:p>
        </p:txBody>
      </p:sp>
    </p:spTree>
    <p:extLst>
      <p:ext uri="{BB962C8B-B14F-4D97-AF65-F5344CB8AC3E}">
        <p14:creationId xmlns:p14="http://schemas.microsoft.com/office/powerpoint/2010/main" val="709708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7272416" y="2784330"/>
            <a:ext cx="720647" cy="307777"/>
          </a:xfrm>
          <a:prstGeom prst="rect">
            <a:avLst/>
          </a:prstGeom>
        </p:spPr>
        <p:txBody>
          <a:bodyPr wrap="none">
            <a:spAutoFit/>
          </a:bodyPr>
          <a:lstStyle/>
          <a:p>
            <a:pPr algn="ctr" fontAlgn="auto">
              <a:lnSpc>
                <a:spcPct val="100000"/>
              </a:lnSpc>
              <a:spcBef>
                <a:spcPts val="0"/>
              </a:spcBef>
              <a:spcAft>
                <a:spcPts val="0"/>
              </a:spcAft>
              <a:buClr>
                <a:srgbClr val="D45D00"/>
              </a:buClr>
              <a:buFontTx/>
              <a:buNone/>
            </a:pPr>
            <a:r>
              <a:rPr lang="en-US" sz="1400" b="1" dirty="0" smtClean="0">
                <a:solidFill>
                  <a:srgbClr val="FFFFFF"/>
                </a:solidFill>
                <a:latin typeface="Calibri" panose="020F0502020204030204" pitchFamily="34" charset="0"/>
                <a:cs typeface="Calibri" panose="020F0502020204030204" pitchFamily="34" charset="0"/>
              </a:rPr>
              <a:t>Results</a:t>
            </a:r>
            <a:endParaRPr lang="en-US" sz="1400" b="1" dirty="0">
              <a:solidFill>
                <a:srgbClr val="FFFFFF"/>
              </a:solidFill>
              <a:latin typeface="Calibri" panose="020F0502020204030204" pitchFamily="34" charset="0"/>
              <a:cs typeface="Calibri" panose="020F0502020204030204" pitchFamily="34" charset="0"/>
            </a:endParaRPr>
          </a:p>
        </p:txBody>
      </p:sp>
      <p:sp>
        <p:nvSpPr>
          <p:cNvPr id="101" name="Rectangle 100"/>
          <p:cNvSpPr/>
          <p:nvPr/>
        </p:nvSpPr>
        <p:spPr>
          <a:xfrm>
            <a:off x="4581063" y="2773557"/>
            <a:ext cx="421910" cy="307777"/>
          </a:xfrm>
          <a:prstGeom prst="rect">
            <a:avLst/>
          </a:prstGeom>
        </p:spPr>
        <p:txBody>
          <a:bodyPr wrap="none">
            <a:spAutoFit/>
          </a:bodyPr>
          <a:lstStyle/>
          <a:p>
            <a:pPr algn="ctr" fontAlgn="auto">
              <a:lnSpc>
                <a:spcPct val="100000"/>
              </a:lnSpc>
              <a:spcBef>
                <a:spcPts val="0"/>
              </a:spcBef>
              <a:spcAft>
                <a:spcPts val="0"/>
              </a:spcAft>
              <a:buClr>
                <a:srgbClr val="D45D00"/>
              </a:buClr>
              <a:buFontTx/>
              <a:buNone/>
            </a:pPr>
            <a:r>
              <a:rPr lang="en-US" sz="1400" b="1" dirty="0" smtClean="0">
                <a:solidFill>
                  <a:srgbClr val="FFFFFF"/>
                </a:solidFill>
                <a:latin typeface="Calibri" panose="020F0502020204030204" pitchFamily="34" charset="0"/>
                <a:cs typeface="Calibri" panose="020F0502020204030204" pitchFamily="34" charset="0"/>
              </a:rPr>
              <a:t>ion</a:t>
            </a:r>
            <a:endParaRPr lang="en-US" sz="1400" b="1" dirty="0">
              <a:solidFill>
                <a:srgbClr val="FFFFFF"/>
              </a:solidFill>
              <a:latin typeface="Calibri" panose="020F0502020204030204" pitchFamily="34" charset="0"/>
              <a:cs typeface="Calibri" panose="020F0502020204030204" pitchFamily="34" charset="0"/>
            </a:endParaRPr>
          </a:p>
        </p:txBody>
      </p:sp>
      <p:sp>
        <p:nvSpPr>
          <p:cNvPr id="102" name="Rectangle 101"/>
          <p:cNvSpPr/>
          <p:nvPr/>
        </p:nvSpPr>
        <p:spPr>
          <a:xfrm>
            <a:off x="1557441" y="2784330"/>
            <a:ext cx="984244" cy="307777"/>
          </a:xfrm>
          <a:prstGeom prst="rect">
            <a:avLst/>
          </a:prstGeom>
        </p:spPr>
        <p:txBody>
          <a:bodyPr wrap="none">
            <a:spAutoFit/>
          </a:bodyPr>
          <a:lstStyle/>
          <a:p>
            <a:pPr algn="ctr" fontAlgn="auto">
              <a:lnSpc>
                <a:spcPct val="100000"/>
              </a:lnSpc>
              <a:spcBef>
                <a:spcPts val="0"/>
              </a:spcBef>
              <a:spcAft>
                <a:spcPts val="0"/>
              </a:spcAft>
              <a:buClr>
                <a:srgbClr val="D45D00"/>
              </a:buClr>
              <a:buFontTx/>
              <a:buNone/>
            </a:pPr>
            <a:r>
              <a:rPr lang="en-US" sz="1400" b="1" dirty="0" smtClean="0">
                <a:solidFill>
                  <a:srgbClr val="FFFFFF"/>
                </a:solidFill>
                <a:latin typeface="Calibri" panose="020F0502020204030204" pitchFamily="34" charset="0"/>
                <a:cs typeface="Calibri" panose="020F0502020204030204" pitchFamily="34" charset="0"/>
              </a:rPr>
              <a:t>Challenges</a:t>
            </a:r>
            <a:endParaRPr lang="en-US" sz="1400" b="1" dirty="0">
              <a:solidFill>
                <a:srgbClr val="FFFFFF"/>
              </a:solidFill>
              <a:latin typeface="Calibri" panose="020F0502020204030204" pitchFamily="34" charset="0"/>
              <a:cs typeface="Calibri" panose="020F0502020204030204" pitchFamily="34" charset="0"/>
            </a:endParaRPr>
          </a:p>
        </p:txBody>
      </p:sp>
      <p:sp>
        <p:nvSpPr>
          <p:cNvPr id="43013" name="Title 1"/>
          <p:cNvSpPr txBox="1">
            <a:spLocks/>
          </p:cNvSpPr>
          <p:nvPr/>
        </p:nvSpPr>
        <p:spPr bwMode="auto">
          <a:xfrm>
            <a:off x="228600" y="304800"/>
            <a:ext cx="7696200" cy="565150"/>
          </a:xfrm>
          <a:prstGeom prst="rect">
            <a:avLst/>
          </a:prstGeom>
        </p:spPr>
        <p:txBody>
          <a:bodyPr vert="horz" lIns="0" tIns="0" rIns="0" bIns="0" rtlCol="0" anchor="b">
            <a:normAutofit/>
          </a:bodyPr>
          <a:lstStyle>
            <a:lvl1pPr>
              <a:lnSpc>
                <a:spcPct val="100000"/>
              </a:lnSpc>
              <a:spcBef>
                <a:spcPct val="0"/>
              </a:spcBef>
              <a:buNone/>
              <a:defRPr sz="2400" b="1">
                <a:latin typeface="Calibri" panose="020F0502020204030204" pitchFamily="34" charset="0"/>
                <a:ea typeface="+mj-ea"/>
                <a:cs typeface="Calibri" panose="020F0502020204030204" pitchFamily="34" charset="0"/>
              </a:defRPr>
            </a:lvl1pPr>
          </a:lstStyle>
          <a:p>
            <a:endParaRPr lang="en-US" dirty="0"/>
          </a:p>
        </p:txBody>
      </p:sp>
      <p:sp>
        <p:nvSpPr>
          <p:cNvPr id="2" name="Title 1"/>
          <p:cNvSpPr>
            <a:spLocks noGrp="1"/>
          </p:cNvSpPr>
          <p:nvPr>
            <p:ph type="title"/>
          </p:nvPr>
        </p:nvSpPr>
        <p:spPr/>
        <p:txBody>
          <a:bodyPr/>
          <a:lstStyle/>
          <a:p>
            <a:r>
              <a:rPr lang="en-US" altLang="en-US" dirty="0" smtClean="0"/>
              <a:t>References :</a:t>
            </a:r>
            <a:endParaRPr lang="en-US" dirty="0"/>
          </a:p>
        </p:txBody>
      </p:sp>
      <p:sp>
        <p:nvSpPr>
          <p:cNvPr id="107" name="Slide Number Placeholder 1"/>
          <p:cNvSpPr>
            <a:spLocks noGrp="1"/>
          </p:cNvSpPr>
          <p:nvPr>
            <p:ph type="sldNum" sz="quarter" idx="4294967295"/>
          </p:nvPr>
        </p:nvSpPr>
        <p:spPr>
          <a:xfrm>
            <a:off x="8839200" y="6561138"/>
            <a:ext cx="304800" cy="152400"/>
          </a:xfrm>
          <a:prstGeom prst="rect">
            <a:avLst/>
          </a:prstGeom>
          <a:noFill/>
        </p:spPr>
        <p:txBody>
          <a:bodyPr/>
          <a:lstStyle/>
          <a:p>
            <a:fld id="{3BFB9E5F-EB2B-4A61-8FB6-50739AC5F8E0}" type="slidenum">
              <a:rPr lang="en-US" smtClean="0">
                <a:latin typeface="Calibri" panose="020F0502020204030204" pitchFamily="34" charset="0"/>
                <a:cs typeface="Calibri" panose="020F0502020204030204" pitchFamily="34" charset="0"/>
              </a:rPr>
              <a:pPr/>
              <a:t>22</a:t>
            </a:fld>
            <a:endParaRPr lang="en-US" dirty="0" smtClean="0">
              <a:latin typeface="Calibri" panose="020F0502020204030204" pitchFamily="34" charset="0"/>
              <a:cs typeface="Calibri" panose="020F0502020204030204" pitchFamily="34" charset="0"/>
            </a:endParaRPr>
          </a:p>
        </p:txBody>
      </p:sp>
      <p:sp>
        <p:nvSpPr>
          <p:cNvPr id="55" name="Content Placeholder 5"/>
          <p:cNvSpPr txBox="1">
            <a:spLocks/>
          </p:cNvSpPr>
          <p:nvPr/>
        </p:nvSpPr>
        <p:spPr bwMode="auto">
          <a:xfrm>
            <a:off x="1857356" y="1371601"/>
            <a:ext cx="6727844" cy="995716"/>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lIns="0" tIns="0" rIns="0" bIns="0"/>
          <a:lstStyle/>
          <a:p>
            <a:pPr marL="182880" lvl="1" indent="-182880" algn="just" eaLnBrk="0" hangingPunct="0">
              <a:buClr>
                <a:srgbClr val="D45D00"/>
              </a:buClr>
              <a:buFont typeface="Wingdings" pitchFamily="2" charset="2"/>
              <a:buChar char="ü"/>
              <a:defRPr/>
            </a:pPr>
            <a:endParaRPr lang="en-US" sz="1200" dirty="0">
              <a:solidFill>
                <a:srgbClr val="63666A"/>
              </a:solidFill>
              <a:latin typeface="Calibri" panose="020F0502020204030204" pitchFamily="34" charset="0"/>
              <a:cs typeface="Calibri" panose="020F0502020204030204" pitchFamily="34" charset="0"/>
            </a:endParaRPr>
          </a:p>
        </p:txBody>
      </p:sp>
      <p:sp>
        <p:nvSpPr>
          <p:cNvPr id="3" name="TextBox 2"/>
          <p:cNvSpPr txBox="1"/>
          <p:nvPr/>
        </p:nvSpPr>
        <p:spPr>
          <a:xfrm>
            <a:off x="228600" y="3581400"/>
            <a:ext cx="2133600" cy="762000"/>
          </a:xfrm>
          <a:prstGeom prst="rect">
            <a:avLst/>
          </a:prstGeom>
          <a:noFill/>
        </p:spPr>
        <p:txBody>
          <a:bodyPr wrap="square" lIns="0" tIns="0" rIns="0" bIns="0" rtlCol="0">
            <a:noAutofit/>
          </a:bodyPr>
          <a:lstStyle/>
          <a:p>
            <a:endParaRPr lang="en-US" sz="2400" b="1" dirty="0">
              <a:latin typeface="Calibri" panose="020F0502020204030204" pitchFamily="34" charset="0"/>
              <a:ea typeface="+mj-ea"/>
              <a:cs typeface="Calibri" panose="020F0502020204030204" pitchFamily="34" charset="0"/>
            </a:endParaRPr>
          </a:p>
        </p:txBody>
      </p:sp>
      <p:sp>
        <p:nvSpPr>
          <p:cNvPr id="4" name="Rectangle 3"/>
          <p:cNvSpPr/>
          <p:nvPr/>
        </p:nvSpPr>
        <p:spPr>
          <a:xfrm>
            <a:off x="609600" y="1371601"/>
            <a:ext cx="7975600" cy="2308324"/>
          </a:xfrm>
          <a:prstGeom prst="rect">
            <a:avLst/>
          </a:prstGeom>
        </p:spPr>
        <p:txBody>
          <a:bodyPr wrap="square">
            <a:spAutoFit/>
          </a:bodyPr>
          <a:lstStyle/>
          <a:p>
            <a:r>
              <a:rPr lang="en-US" dirty="0">
                <a:hlinkClick r:id="rId2"/>
              </a:rPr>
              <a:t>https://</a:t>
            </a:r>
            <a:r>
              <a:rPr lang="en-US" dirty="0" smtClean="0">
                <a:hlinkClick r:id="rId2"/>
              </a:rPr>
              <a:t>docs.openshift.com/enterprise/3.2/welcome/index.html</a:t>
            </a:r>
            <a:endParaRPr lang="en-US" dirty="0" smtClean="0"/>
          </a:p>
          <a:p>
            <a:endParaRPr lang="en-US" dirty="0" smtClean="0"/>
          </a:p>
          <a:p>
            <a:endParaRPr lang="en-US" dirty="0"/>
          </a:p>
          <a:p>
            <a:r>
              <a:rPr lang="en-US" dirty="0">
                <a:hlinkClick r:id="rId3"/>
              </a:rPr>
              <a:t>https://www.optumdeveloper.com/content/odv-optumdev/optum-developer/en/developer-centers/paas-developer-center/devops-java--openshift-enterprise-/</a:t>
            </a:r>
            <a:r>
              <a:rPr lang="en-US" dirty="0" smtClean="0">
                <a:hlinkClick r:id="rId3"/>
              </a:rPr>
              <a:t>openshift-v3-technical-resources.html</a:t>
            </a:r>
            <a:endParaRPr lang="en-US" dirty="0" smtClean="0"/>
          </a:p>
          <a:p>
            <a:endParaRPr lang="en-US" dirty="0" smtClean="0"/>
          </a:p>
          <a:p>
            <a:endParaRPr lang="en-US" dirty="0"/>
          </a:p>
        </p:txBody>
      </p:sp>
    </p:spTree>
    <p:extLst>
      <p:ext uri="{BB962C8B-B14F-4D97-AF65-F5344CB8AC3E}">
        <p14:creationId xmlns:p14="http://schemas.microsoft.com/office/powerpoint/2010/main" val="406114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dirty="0" smtClean="0"/>
          </a:p>
          <a:p>
            <a:endParaRPr lang="en-US" dirty="0"/>
          </a:p>
          <a:p>
            <a:endParaRPr lang="en-US" dirty="0" smtClean="0"/>
          </a:p>
          <a:p>
            <a:endParaRPr lang="en-US" dirty="0" smtClean="0"/>
          </a:p>
          <a:p>
            <a:pPr marL="0" indent="0">
              <a:buNone/>
            </a:pPr>
            <a:endParaRPr lang="en-US" dirty="0"/>
          </a:p>
          <a:p>
            <a:pPr marL="0" indent="0">
              <a:buNone/>
            </a:pPr>
            <a:r>
              <a:rPr lang="en-US" dirty="0" smtClean="0"/>
              <a:t>                                     </a:t>
            </a:r>
            <a:r>
              <a:rPr lang="en-US" sz="5400" dirty="0" smtClean="0">
                <a:latin typeface="+mn-lt"/>
              </a:rPr>
              <a:t>Thank You</a:t>
            </a:r>
            <a:endParaRPr lang="en-US" sz="5400" dirty="0">
              <a:latin typeface="+mn-lt"/>
            </a:endParaRPr>
          </a:p>
        </p:txBody>
      </p:sp>
    </p:spTree>
    <p:extLst>
      <p:ext uri="{BB962C8B-B14F-4D97-AF65-F5344CB8AC3E}">
        <p14:creationId xmlns:p14="http://schemas.microsoft.com/office/powerpoint/2010/main" val="3457568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Introduction</a:t>
            </a:r>
            <a:endParaRPr lang="en-US" dirty="0">
              <a:latin typeface="+mj-lt"/>
            </a:endParaRPr>
          </a:p>
        </p:txBody>
      </p:sp>
      <p:sp>
        <p:nvSpPr>
          <p:cNvPr id="3" name="Content Placeholder 2"/>
          <p:cNvSpPr>
            <a:spLocks noGrp="1"/>
          </p:cNvSpPr>
          <p:nvPr>
            <p:ph idx="1"/>
          </p:nvPr>
        </p:nvSpPr>
        <p:spPr/>
        <p:txBody>
          <a:bodyPr/>
          <a:lstStyle/>
          <a:p>
            <a:pPr marL="0" indent="0">
              <a:buNone/>
            </a:pPr>
            <a:r>
              <a:rPr lang="en-US" b="1" dirty="0" smtClean="0">
                <a:latin typeface="+mn-lt"/>
              </a:rPr>
              <a:t>OpenShift Enterprise: </a:t>
            </a:r>
            <a:r>
              <a:rPr lang="en-US" dirty="0" smtClean="0">
                <a:latin typeface="+mn-lt"/>
              </a:rPr>
              <a:t>A on-premises PaaS geared </a:t>
            </a:r>
            <a:r>
              <a:rPr lang="en-US" dirty="0">
                <a:latin typeface="+mn-lt"/>
              </a:rPr>
              <a:t>towards Java and other Linux-based programming and hosting technologies</a:t>
            </a:r>
            <a:r>
              <a:rPr lang="en-US" dirty="0" smtClean="0">
                <a:latin typeface="+mn-lt"/>
              </a:rPr>
              <a:t>.</a:t>
            </a:r>
          </a:p>
          <a:p>
            <a:pPr marL="0" indent="0">
              <a:buNone/>
            </a:pPr>
            <a:endParaRPr lang="en-US" dirty="0">
              <a:latin typeface="+mn-lt"/>
            </a:endParaRPr>
          </a:p>
          <a:p>
            <a:r>
              <a:rPr lang="en-US" dirty="0">
                <a:latin typeface="+mn-lt"/>
              </a:rPr>
              <a:t>OpenShift Enterprise is a  PaaS/application hosting platform that empowers developers to rapidly spin up computing environments, tailor them for their needs and quickly integrate them with APIs, databases and middleware while deploying their code through automation</a:t>
            </a:r>
            <a:r>
              <a:rPr lang="en-US" dirty="0" smtClean="0">
                <a:latin typeface="+mn-lt"/>
              </a:rPr>
              <a:t>.</a:t>
            </a:r>
          </a:p>
          <a:p>
            <a:r>
              <a:rPr lang="en-US" dirty="0" smtClean="0">
                <a:latin typeface="+mn-lt"/>
              </a:rPr>
              <a:t>The </a:t>
            </a:r>
            <a:r>
              <a:rPr lang="en-US" dirty="0">
                <a:latin typeface="+mn-lt"/>
              </a:rPr>
              <a:t>platform leverages Docker containers to run Java web applications as well as other modern programming languages like Ruby, Node.js, Python, Ruby, Perl and PHP. </a:t>
            </a:r>
            <a:endParaRPr lang="en-US" dirty="0" smtClean="0">
              <a:latin typeface="+mn-lt"/>
            </a:endParaRPr>
          </a:p>
          <a:p>
            <a:r>
              <a:rPr lang="en-US" dirty="0" smtClean="0">
                <a:latin typeface="+mn-lt"/>
              </a:rPr>
              <a:t>Currently known as </a:t>
            </a:r>
            <a:r>
              <a:rPr lang="en-US" b="1" dirty="0" err="1" smtClean="0">
                <a:latin typeface="+mn-lt"/>
              </a:rPr>
              <a:t>OpenShift</a:t>
            </a:r>
            <a:r>
              <a:rPr lang="en-US" b="1" dirty="0" smtClean="0">
                <a:latin typeface="+mn-lt"/>
              </a:rPr>
              <a:t>  Container Platform</a:t>
            </a:r>
            <a:r>
              <a:rPr lang="en-US" dirty="0" smtClean="0">
                <a:latin typeface="+mn-lt"/>
              </a:rPr>
              <a:t>.</a:t>
            </a:r>
            <a:endParaRPr lang="en-US" dirty="0">
              <a:latin typeface="+mn-lt"/>
            </a:endParaRPr>
          </a:p>
          <a:p>
            <a:pPr marL="0" indent="0">
              <a:buNone/>
            </a:pPr>
            <a:endParaRPr lang="en-US" dirty="0">
              <a:latin typeface="+mn-lt"/>
            </a:endParaRPr>
          </a:p>
          <a:p>
            <a:endParaRPr lang="en-US" dirty="0">
              <a:latin typeface="+mn-lt"/>
            </a:endParaRPr>
          </a:p>
        </p:txBody>
      </p:sp>
    </p:spTree>
    <p:extLst>
      <p:ext uri="{BB962C8B-B14F-4D97-AF65-F5344CB8AC3E}">
        <p14:creationId xmlns:p14="http://schemas.microsoft.com/office/powerpoint/2010/main" val="294227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Faster deployments and faster time to market</a:t>
            </a:r>
          </a:p>
          <a:p>
            <a:r>
              <a:rPr lang="en-US" dirty="0"/>
              <a:t>Streamlined Application Management</a:t>
            </a:r>
          </a:p>
          <a:p>
            <a:r>
              <a:rPr lang="en-US" dirty="0"/>
              <a:t>Reduced Complexity and Increased Agility</a:t>
            </a:r>
          </a:p>
          <a:p>
            <a:r>
              <a:rPr lang="en-US" dirty="0"/>
              <a:t>Lower Costs and Higher Computing </a:t>
            </a:r>
            <a:r>
              <a:rPr lang="en-US" dirty="0" smtClean="0"/>
              <a:t>Efficiency</a:t>
            </a:r>
          </a:p>
          <a:p>
            <a:r>
              <a:rPr lang="en-US" dirty="0"/>
              <a:t>Efficient Scalability</a:t>
            </a:r>
          </a:p>
          <a:p>
            <a:r>
              <a:rPr lang="en-US" dirty="0" smtClean="0"/>
              <a:t>More </a:t>
            </a:r>
            <a:r>
              <a:rPr lang="en-US" dirty="0"/>
              <a:t>Predictable </a:t>
            </a:r>
            <a:r>
              <a:rPr lang="en-US" dirty="0" smtClean="0"/>
              <a:t>Environment</a:t>
            </a:r>
            <a:endParaRPr lang="en-US" dirty="0"/>
          </a:p>
          <a:p>
            <a:pPr marL="0" indent="0">
              <a:buNone/>
            </a:pPr>
            <a:endParaRPr lang="en-US" dirty="0"/>
          </a:p>
        </p:txBody>
      </p:sp>
    </p:spTree>
    <p:extLst>
      <p:ext uri="{BB962C8B-B14F-4D97-AF65-F5344CB8AC3E}">
        <p14:creationId xmlns:p14="http://schemas.microsoft.com/office/powerpoint/2010/main" val="4251219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7272416" y="2784330"/>
            <a:ext cx="720647" cy="307777"/>
          </a:xfrm>
          <a:prstGeom prst="rect">
            <a:avLst/>
          </a:prstGeom>
        </p:spPr>
        <p:txBody>
          <a:bodyPr wrap="none">
            <a:spAutoFit/>
          </a:bodyPr>
          <a:lstStyle/>
          <a:p>
            <a:pPr algn="ctr" fontAlgn="auto">
              <a:lnSpc>
                <a:spcPct val="100000"/>
              </a:lnSpc>
              <a:spcBef>
                <a:spcPts val="0"/>
              </a:spcBef>
              <a:spcAft>
                <a:spcPts val="0"/>
              </a:spcAft>
              <a:buClr>
                <a:srgbClr val="D45D00"/>
              </a:buClr>
              <a:buFontTx/>
              <a:buNone/>
            </a:pPr>
            <a:r>
              <a:rPr lang="en-US" sz="1400" b="1" dirty="0" smtClean="0">
                <a:solidFill>
                  <a:srgbClr val="FFFFFF"/>
                </a:solidFill>
                <a:latin typeface="Calibri" panose="020F0502020204030204" pitchFamily="34" charset="0"/>
                <a:cs typeface="Calibri" panose="020F0502020204030204" pitchFamily="34" charset="0"/>
              </a:rPr>
              <a:t>Results</a:t>
            </a:r>
            <a:endParaRPr lang="en-US" sz="1400" b="1" dirty="0">
              <a:solidFill>
                <a:srgbClr val="FFFFFF"/>
              </a:solidFill>
              <a:latin typeface="Calibri" panose="020F0502020204030204" pitchFamily="34" charset="0"/>
              <a:cs typeface="Calibri" panose="020F0502020204030204" pitchFamily="34" charset="0"/>
            </a:endParaRPr>
          </a:p>
        </p:txBody>
      </p:sp>
      <p:sp>
        <p:nvSpPr>
          <p:cNvPr id="101" name="Rectangle 100"/>
          <p:cNvSpPr/>
          <p:nvPr/>
        </p:nvSpPr>
        <p:spPr>
          <a:xfrm>
            <a:off x="4581063" y="2773557"/>
            <a:ext cx="421910" cy="307777"/>
          </a:xfrm>
          <a:prstGeom prst="rect">
            <a:avLst/>
          </a:prstGeom>
        </p:spPr>
        <p:txBody>
          <a:bodyPr wrap="none">
            <a:spAutoFit/>
          </a:bodyPr>
          <a:lstStyle/>
          <a:p>
            <a:pPr algn="ctr" fontAlgn="auto">
              <a:lnSpc>
                <a:spcPct val="100000"/>
              </a:lnSpc>
              <a:spcBef>
                <a:spcPts val="0"/>
              </a:spcBef>
              <a:spcAft>
                <a:spcPts val="0"/>
              </a:spcAft>
              <a:buClr>
                <a:srgbClr val="D45D00"/>
              </a:buClr>
              <a:buFontTx/>
              <a:buNone/>
            </a:pPr>
            <a:r>
              <a:rPr lang="en-US" sz="1400" b="1" dirty="0" smtClean="0">
                <a:solidFill>
                  <a:srgbClr val="FFFFFF"/>
                </a:solidFill>
                <a:latin typeface="Calibri" panose="020F0502020204030204" pitchFamily="34" charset="0"/>
                <a:cs typeface="Calibri" panose="020F0502020204030204" pitchFamily="34" charset="0"/>
              </a:rPr>
              <a:t>ion</a:t>
            </a:r>
            <a:endParaRPr lang="en-US" sz="1400" b="1" dirty="0">
              <a:solidFill>
                <a:srgbClr val="FFFFFF"/>
              </a:solidFill>
              <a:latin typeface="Calibri" panose="020F0502020204030204" pitchFamily="34" charset="0"/>
              <a:cs typeface="Calibri" panose="020F0502020204030204" pitchFamily="34" charset="0"/>
            </a:endParaRPr>
          </a:p>
        </p:txBody>
      </p:sp>
      <p:sp>
        <p:nvSpPr>
          <p:cNvPr id="102" name="Rectangle 101"/>
          <p:cNvSpPr/>
          <p:nvPr/>
        </p:nvSpPr>
        <p:spPr>
          <a:xfrm>
            <a:off x="1557441" y="2784330"/>
            <a:ext cx="984244" cy="307777"/>
          </a:xfrm>
          <a:prstGeom prst="rect">
            <a:avLst/>
          </a:prstGeom>
        </p:spPr>
        <p:txBody>
          <a:bodyPr wrap="none">
            <a:spAutoFit/>
          </a:bodyPr>
          <a:lstStyle/>
          <a:p>
            <a:pPr algn="ctr" fontAlgn="auto">
              <a:lnSpc>
                <a:spcPct val="100000"/>
              </a:lnSpc>
              <a:spcBef>
                <a:spcPts val="0"/>
              </a:spcBef>
              <a:spcAft>
                <a:spcPts val="0"/>
              </a:spcAft>
              <a:buClr>
                <a:srgbClr val="D45D00"/>
              </a:buClr>
              <a:buFontTx/>
              <a:buNone/>
            </a:pPr>
            <a:r>
              <a:rPr lang="en-US" sz="1400" b="1" dirty="0" smtClean="0">
                <a:solidFill>
                  <a:srgbClr val="FFFFFF"/>
                </a:solidFill>
                <a:latin typeface="Calibri" panose="020F0502020204030204" pitchFamily="34" charset="0"/>
                <a:cs typeface="Calibri" panose="020F0502020204030204" pitchFamily="34" charset="0"/>
              </a:rPr>
              <a:t>Challenges</a:t>
            </a:r>
            <a:endParaRPr lang="en-US" sz="1400" b="1" dirty="0">
              <a:solidFill>
                <a:srgbClr val="FFFFFF"/>
              </a:solidFill>
              <a:latin typeface="Calibri" panose="020F0502020204030204" pitchFamily="34" charset="0"/>
              <a:cs typeface="Calibri" panose="020F0502020204030204" pitchFamily="34" charset="0"/>
            </a:endParaRPr>
          </a:p>
        </p:txBody>
      </p:sp>
      <p:sp>
        <p:nvSpPr>
          <p:cNvPr id="43013" name="Title 1"/>
          <p:cNvSpPr txBox="1">
            <a:spLocks/>
          </p:cNvSpPr>
          <p:nvPr/>
        </p:nvSpPr>
        <p:spPr bwMode="auto">
          <a:xfrm>
            <a:off x="228600" y="304800"/>
            <a:ext cx="7696200" cy="565150"/>
          </a:xfrm>
          <a:prstGeom prst="rect">
            <a:avLst/>
          </a:prstGeom>
        </p:spPr>
        <p:txBody>
          <a:bodyPr vert="horz" lIns="0" tIns="0" rIns="0" bIns="0" rtlCol="0" anchor="b">
            <a:normAutofit/>
          </a:bodyPr>
          <a:lstStyle>
            <a:lvl1pPr>
              <a:lnSpc>
                <a:spcPct val="100000"/>
              </a:lnSpc>
              <a:spcBef>
                <a:spcPct val="0"/>
              </a:spcBef>
              <a:buNone/>
              <a:defRPr sz="2400" b="1">
                <a:latin typeface="Calibri" panose="020F0502020204030204" pitchFamily="34" charset="0"/>
                <a:ea typeface="+mj-ea"/>
                <a:cs typeface="Calibri" panose="020F0502020204030204" pitchFamily="34" charset="0"/>
              </a:defRPr>
            </a:lvl1pPr>
          </a:lstStyle>
          <a:p>
            <a:endParaRPr lang="en-US" dirty="0"/>
          </a:p>
        </p:txBody>
      </p:sp>
      <p:sp>
        <p:nvSpPr>
          <p:cNvPr id="6" name="Title 5"/>
          <p:cNvSpPr>
            <a:spLocks noGrp="1"/>
          </p:cNvSpPr>
          <p:nvPr>
            <p:ph type="title"/>
          </p:nvPr>
        </p:nvSpPr>
        <p:spPr/>
        <p:txBody>
          <a:bodyPr/>
          <a:lstStyle/>
          <a:p>
            <a:r>
              <a:rPr lang="en-US" dirty="0" smtClean="0"/>
              <a:t>Versions </a:t>
            </a:r>
            <a:r>
              <a:rPr lang="en-US" dirty="0"/>
              <a:t>of </a:t>
            </a:r>
            <a:r>
              <a:rPr lang="en-US" dirty="0" err="1"/>
              <a:t>RedHat</a:t>
            </a:r>
            <a:r>
              <a:rPr lang="en-US" dirty="0"/>
              <a:t> OpenShift</a:t>
            </a:r>
          </a:p>
        </p:txBody>
      </p:sp>
      <p:sp>
        <p:nvSpPr>
          <p:cNvPr id="107" name="Slide Number Placeholder 1"/>
          <p:cNvSpPr>
            <a:spLocks noGrp="1"/>
          </p:cNvSpPr>
          <p:nvPr>
            <p:ph type="sldNum" sz="quarter" idx="4294967295"/>
          </p:nvPr>
        </p:nvSpPr>
        <p:spPr>
          <a:xfrm>
            <a:off x="8839200" y="6561138"/>
            <a:ext cx="304800" cy="152400"/>
          </a:xfrm>
          <a:prstGeom prst="rect">
            <a:avLst/>
          </a:prstGeom>
          <a:noFill/>
        </p:spPr>
        <p:txBody>
          <a:bodyPr/>
          <a:lstStyle/>
          <a:p>
            <a:fld id="{3BFB9E5F-EB2B-4A61-8FB6-50739AC5F8E0}" type="slidenum">
              <a:rPr lang="en-US" smtClean="0">
                <a:latin typeface="Calibri" panose="020F0502020204030204" pitchFamily="34" charset="0"/>
                <a:cs typeface="Calibri" panose="020F0502020204030204" pitchFamily="34" charset="0"/>
              </a:rPr>
              <a:pPr/>
              <a:t>5</a:t>
            </a:fld>
            <a:endParaRPr lang="en-US" dirty="0" smtClean="0">
              <a:latin typeface="Calibri" panose="020F0502020204030204" pitchFamily="34" charset="0"/>
              <a:cs typeface="Calibri" panose="020F0502020204030204" pitchFamily="34" charset="0"/>
            </a:endParaRPr>
          </a:p>
        </p:txBody>
      </p:sp>
      <p:sp>
        <p:nvSpPr>
          <p:cNvPr id="55" name="Content Placeholder 5"/>
          <p:cNvSpPr txBox="1">
            <a:spLocks/>
          </p:cNvSpPr>
          <p:nvPr/>
        </p:nvSpPr>
        <p:spPr bwMode="auto">
          <a:xfrm>
            <a:off x="1857356" y="1371600"/>
            <a:ext cx="6727844" cy="995716"/>
          </a:xfrm>
          <a:prstGeom prst="rect">
            <a:avLst/>
          </a:prstGeom>
          <a:noFill/>
          <a:ln>
            <a:noFill/>
            <a:headEnd/>
            <a:tailEnd/>
          </a:ln>
        </p:spPr>
        <p:style>
          <a:lnRef idx="2">
            <a:schemeClr val="accent3"/>
          </a:lnRef>
          <a:fillRef idx="1">
            <a:schemeClr val="lt1"/>
          </a:fillRef>
          <a:effectRef idx="0">
            <a:schemeClr val="accent3"/>
          </a:effectRef>
          <a:fontRef idx="minor">
            <a:schemeClr val="dk1"/>
          </a:fontRef>
        </p:style>
        <p:txBody>
          <a:bodyPr lIns="0" tIns="0" rIns="0" bIns="0"/>
          <a:lstStyle/>
          <a:p>
            <a:pPr marL="182880" lvl="1" indent="-182880" algn="just" eaLnBrk="0" hangingPunct="0">
              <a:buClr>
                <a:srgbClr val="D45D00"/>
              </a:buClr>
              <a:buFont typeface="Wingdings" pitchFamily="2" charset="2"/>
              <a:buChar char="ü"/>
              <a:defRPr/>
            </a:pPr>
            <a:endParaRPr lang="en-US" sz="1200" dirty="0">
              <a:solidFill>
                <a:srgbClr val="63666A"/>
              </a:solidFill>
              <a:latin typeface="Calibri" panose="020F0502020204030204" pitchFamily="34" charset="0"/>
              <a:cs typeface="Calibri" panose="020F0502020204030204" pitchFamily="34" charset="0"/>
            </a:endParaRPr>
          </a:p>
        </p:txBody>
      </p:sp>
      <p:sp>
        <p:nvSpPr>
          <p:cNvPr id="10" name="TextBox 9"/>
          <p:cNvSpPr txBox="1"/>
          <p:nvPr/>
        </p:nvSpPr>
        <p:spPr>
          <a:xfrm>
            <a:off x="685800" y="1371600"/>
            <a:ext cx="7899400" cy="4038600"/>
          </a:xfrm>
          <a:prstGeom prst="rect">
            <a:avLst/>
          </a:prstGeom>
          <a:noFill/>
        </p:spPr>
        <p:txBody>
          <a:bodyPr wrap="square" lIns="0" tIns="0" rIns="0" bIns="0" rtlCol="0">
            <a:noAutofit/>
          </a:bodyPr>
          <a:lstStyle/>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1600" b="1" dirty="0" smtClean="0"/>
          </a:p>
          <a:p>
            <a:endParaRPr lang="en-US" sz="1600" b="1" dirty="0"/>
          </a:p>
          <a:p>
            <a:r>
              <a:rPr lang="en-US" sz="1600" b="1" dirty="0" err="1" smtClean="0"/>
              <a:t>OpenShift</a:t>
            </a:r>
            <a:r>
              <a:rPr lang="en-US" sz="1600" b="1" dirty="0" smtClean="0"/>
              <a:t> </a:t>
            </a:r>
            <a:r>
              <a:rPr lang="en-US" sz="1600" b="1" dirty="0"/>
              <a:t>Origin </a:t>
            </a:r>
            <a:r>
              <a:rPr lang="en-US" sz="1600" dirty="0"/>
              <a:t>: The free &amp; open source version of OpenShift </a:t>
            </a:r>
            <a:endParaRPr lang="en-US" sz="1600" dirty="0" smtClean="0"/>
          </a:p>
          <a:p>
            <a:endParaRPr lang="en-US" sz="1600" dirty="0"/>
          </a:p>
          <a:p>
            <a:r>
              <a:rPr lang="en-US" sz="1600" b="1" dirty="0"/>
              <a:t>OpenShift Online </a:t>
            </a:r>
            <a:r>
              <a:rPr lang="en-US" sz="1600" dirty="0"/>
              <a:t>: Hosted on Red Hat, its available over the internet with Free &amp; Paid plans to build &amp; deploy personal Applications. </a:t>
            </a:r>
            <a:endParaRPr lang="en-US" sz="1600" dirty="0" smtClean="0"/>
          </a:p>
          <a:p>
            <a:endParaRPr lang="en-US" sz="1600" dirty="0"/>
          </a:p>
          <a:p>
            <a:r>
              <a:rPr lang="en-US" sz="1600" b="1" dirty="0"/>
              <a:t>OpenShift Enterprise </a:t>
            </a:r>
            <a:r>
              <a:rPr lang="en-US" sz="1600" dirty="0"/>
              <a:t>:Enterprise cloud implementation on  In-House data center, gives full features of OpenShift with Sys-Admins to have control on the Infrastructure.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05279"/>
            <a:ext cx="5715000" cy="2766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189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p:txBody>
          <a:bodyPr/>
          <a:lstStyle/>
          <a:p>
            <a:r>
              <a:rPr lang="en-US" dirty="0" smtClean="0">
                <a:latin typeface="+mn-lt"/>
              </a:rPr>
              <a:t>Platform </a:t>
            </a:r>
            <a:r>
              <a:rPr lang="en-US" dirty="0">
                <a:latin typeface="+mn-lt"/>
              </a:rPr>
              <a:t>for developing, shipping &amp; running applications using container virtualization technology. </a:t>
            </a:r>
          </a:p>
          <a:p>
            <a:r>
              <a:rPr lang="en-US" dirty="0">
                <a:latin typeface="+mn-lt"/>
              </a:rPr>
              <a:t>A container is a stripped-to-basics version of a Linux operating system. An </a:t>
            </a:r>
            <a:r>
              <a:rPr lang="en-US" i="1" dirty="0">
                <a:latin typeface="+mn-lt"/>
              </a:rPr>
              <a:t>image </a:t>
            </a:r>
            <a:r>
              <a:rPr lang="en-US" dirty="0">
                <a:latin typeface="+mn-lt"/>
              </a:rPr>
              <a:t>is software you load into a </a:t>
            </a:r>
            <a:r>
              <a:rPr lang="en-US" i="1" dirty="0">
                <a:latin typeface="+mn-lt"/>
              </a:rPr>
              <a:t>container</a:t>
            </a:r>
            <a:r>
              <a:rPr lang="en-US" dirty="0">
                <a:latin typeface="+mn-lt"/>
              </a:rPr>
              <a:t>. </a:t>
            </a:r>
            <a:endParaRPr lang="en-US" dirty="0" smtClean="0">
              <a:latin typeface="+mn-lt"/>
            </a:endParaRPr>
          </a:p>
          <a:p>
            <a:r>
              <a:rPr lang="en-US" dirty="0" smtClean="0"/>
              <a:t>Docker images is a </a:t>
            </a:r>
            <a:r>
              <a:rPr lang="en-US" dirty="0"/>
              <a:t>packaging technology. </a:t>
            </a:r>
            <a:endParaRPr lang="en-US" dirty="0" smtClean="0"/>
          </a:p>
          <a:p>
            <a:r>
              <a:rPr lang="en-US" dirty="0" smtClean="0"/>
              <a:t>Application </a:t>
            </a:r>
            <a:r>
              <a:rPr lang="en-US" dirty="0"/>
              <a:t>would be bundled as an image which would be deployed on the OSE v3</a:t>
            </a:r>
            <a:endParaRPr lang="en-US" dirty="0" smtClean="0"/>
          </a:p>
          <a:p>
            <a:endParaRPr lang="en-US" dirty="0"/>
          </a:p>
          <a:p>
            <a:endParaRPr lang="en-US" dirty="0">
              <a:latin typeface="+mn-lt"/>
            </a:endParaRPr>
          </a:p>
          <a:p>
            <a:pPr marL="0" indent="0">
              <a:buNone/>
            </a:pPr>
            <a:endParaRPr lang="en-US" dirty="0" smtClean="0">
              <a:latin typeface="+mn-lt"/>
            </a:endParaRPr>
          </a:p>
          <a:p>
            <a:pPr marL="0" indent="0">
              <a:buNone/>
            </a:pPr>
            <a:endParaRPr lang="en-US" dirty="0">
              <a:latin typeface="+mn-lt"/>
            </a:endParaRPr>
          </a:p>
          <a:p>
            <a:pPr marL="0" indent="0">
              <a:buNone/>
            </a:pPr>
            <a:endParaRPr lang="en-US" b="1" dirty="0" smtClean="0">
              <a:latin typeface="+mn-lt"/>
            </a:endParaRPr>
          </a:p>
          <a:p>
            <a:pPr marL="0" indent="0">
              <a:buNone/>
            </a:pPr>
            <a:endParaRPr lang="en-US" b="1" dirty="0">
              <a:latin typeface="+mn-lt"/>
            </a:endParaRPr>
          </a:p>
          <a:p>
            <a:pPr marL="0" indent="0">
              <a:buNone/>
            </a:pPr>
            <a:endParaRPr lang="en-US" b="1" dirty="0">
              <a:latin typeface="+mn-lt"/>
            </a:endParaRPr>
          </a:p>
          <a:p>
            <a:endParaRPr lang="en-US" dirty="0">
              <a:latin typeface="+mn-l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972" y="3505200"/>
            <a:ext cx="5432866" cy="2885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02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smtClean="0"/>
              <a:t>Kubernetes                                                                                  </a:t>
            </a:r>
            <a:endParaRPr lang="en-US" dirty="0"/>
          </a:p>
        </p:txBody>
      </p:sp>
      <p:sp>
        <p:nvSpPr>
          <p:cNvPr id="3" name="Content Placeholder 2"/>
          <p:cNvSpPr>
            <a:spLocks noGrp="1"/>
          </p:cNvSpPr>
          <p:nvPr>
            <p:ph idx="1"/>
          </p:nvPr>
        </p:nvSpPr>
        <p:spPr/>
        <p:txBody>
          <a:bodyPr/>
          <a:lstStyle/>
          <a:p>
            <a:r>
              <a:rPr lang="en-US" sz="1800" dirty="0" smtClean="0"/>
              <a:t>Kubernetes </a:t>
            </a:r>
            <a:r>
              <a:rPr lang="en-US" sz="1800" dirty="0"/>
              <a:t>is the industry leading open source container orchestration </a:t>
            </a:r>
            <a:r>
              <a:rPr lang="en-US" sz="1800" dirty="0" smtClean="0"/>
              <a:t>framework.</a:t>
            </a:r>
          </a:p>
          <a:p>
            <a:r>
              <a:rPr lang="en-US" sz="1800" dirty="0" smtClean="0"/>
              <a:t>Google </a:t>
            </a:r>
            <a:r>
              <a:rPr lang="en-US" sz="1800" dirty="0"/>
              <a:t>project that OSE V3 uses to manage containers</a:t>
            </a:r>
            <a:r>
              <a:rPr lang="en-US" sz="1800" dirty="0" smtClean="0"/>
              <a:t>.</a:t>
            </a:r>
          </a:p>
          <a:p>
            <a:r>
              <a:rPr lang="en-US" sz="1800" dirty="0" smtClean="0"/>
              <a:t>Provides </a:t>
            </a:r>
            <a:r>
              <a:rPr lang="en-US" sz="1800" dirty="0"/>
              <a:t>mechanism to deploy, maintain and scale applications. </a:t>
            </a:r>
            <a:r>
              <a:rPr lang="en-US" sz="1800" dirty="0" smtClean="0"/>
              <a:t>Provides </a:t>
            </a:r>
            <a:r>
              <a:rPr lang="en-US" sz="1800" dirty="0"/>
              <a:t>the cluster management and orchestrates containers </a:t>
            </a:r>
            <a:r>
              <a:rPr lang="en-US" sz="1800" dirty="0" smtClean="0"/>
              <a:t>on multiple </a:t>
            </a:r>
            <a:r>
              <a:rPr lang="en-US" sz="1800" dirty="0"/>
              <a:t>hosts</a:t>
            </a:r>
          </a:p>
          <a:p>
            <a:r>
              <a:rPr lang="en-US" sz="1800" dirty="0"/>
              <a:t>Has components to load balance.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1"/>
            <a:ext cx="5638799"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46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Build</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latin typeface="+mn-lt"/>
              </a:rPr>
              <a:t>Docker build strategies</a:t>
            </a:r>
          </a:p>
          <a:p>
            <a:pPr marL="0" indent="0">
              <a:buNone/>
            </a:pPr>
            <a:r>
              <a:rPr lang="en-US" sz="1800" b="1" dirty="0" smtClean="0">
                <a:latin typeface="+mn-lt"/>
              </a:rPr>
              <a:t>Docker </a:t>
            </a:r>
            <a:r>
              <a:rPr lang="en-US" sz="1800" b="1" dirty="0">
                <a:latin typeface="+mn-lt"/>
              </a:rPr>
              <a:t>Build</a:t>
            </a:r>
            <a:r>
              <a:rPr lang="en-US" sz="1800" dirty="0">
                <a:latin typeface="+mn-lt"/>
              </a:rPr>
              <a:t> : Builds </a:t>
            </a:r>
            <a:r>
              <a:rPr lang="en-US" sz="1800" dirty="0" err="1">
                <a:latin typeface="+mn-lt"/>
              </a:rPr>
              <a:t>docker</a:t>
            </a:r>
            <a:r>
              <a:rPr lang="en-US" sz="1800" dirty="0">
                <a:latin typeface="+mn-lt"/>
              </a:rPr>
              <a:t> images from a </a:t>
            </a:r>
            <a:r>
              <a:rPr lang="en-US" sz="1800" dirty="0" err="1">
                <a:latin typeface="+mn-lt"/>
              </a:rPr>
              <a:t>Dockerfile</a:t>
            </a:r>
            <a:r>
              <a:rPr lang="en-US" sz="1800" dirty="0">
                <a:latin typeface="+mn-lt"/>
              </a:rPr>
              <a:t> and a ‘context’. A Build’s context is the files located in the specified PATH</a:t>
            </a:r>
            <a:r>
              <a:rPr lang="en-US" sz="1800" dirty="0" smtClean="0">
                <a:latin typeface="+mn-lt"/>
              </a:rPr>
              <a:t>.</a:t>
            </a:r>
          </a:p>
          <a:p>
            <a:pPr marL="0" indent="0">
              <a:buNone/>
            </a:pPr>
            <a:r>
              <a:rPr lang="en-US" sz="1800" b="1" dirty="0" smtClean="0">
                <a:latin typeface="+mn-lt"/>
              </a:rPr>
              <a:t>Source-to-Image </a:t>
            </a:r>
            <a:r>
              <a:rPr lang="en-US" sz="1800" b="1" dirty="0">
                <a:latin typeface="+mn-lt"/>
              </a:rPr>
              <a:t>(S2I) Build:  </a:t>
            </a:r>
            <a:r>
              <a:rPr lang="en-US" sz="1800" dirty="0">
                <a:latin typeface="+mn-lt"/>
              </a:rPr>
              <a:t>Produces ready-to-run images by injecting application source into a Docker image and assembling a new Docker image.  New image incorporates the base image (the builder) and built source and is ready to use with the </a:t>
            </a:r>
            <a:r>
              <a:rPr lang="en-US" sz="1800" i="1" dirty="0" err="1">
                <a:latin typeface="+mn-lt"/>
              </a:rPr>
              <a:t>docker</a:t>
            </a:r>
            <a:r>
              <a:rPr lang="en-US" sz="1800" i="1" dirty="0">
                <a:latin typeface="+mn-lt"/>
              </a:rPr>
              <a:t> run </a:t>
            </a:r>
            <a:r>
              <a:rPr lang="en-US" sz="1800" dirty="0">
                <a:latin typeface="+mn-lt"/>
              </a:rPr>
              <a:t>command. </a:t>
            </a:r>
            <a:endParaRPr lang="en-US" sz="1800" dirty="0" smtClean="0">
              <a:latin typeface="+mn-lt"/>
            </a:endParaRPr>
          </a:p>
          <a:p>
            <a:pPr marL="0" indent="0">
              <a:buNone/>
            </a:pPr>
            <a:endParaRPr lang="en-US" sz="1800" dirty="0">
              <a:latin typeface="+mn-lt"/>
            </a:endParaRPr>
          </a:p>
          <a:p>
            <a:pPr marL="0" indent="0">
              <a:buNone/>
            </a:pPr>
            <a:r>
              <a:rPr lang="en-US" sz="1800" b="1" dirty="0"/>
              <a:t>Docker </a:t>
            </a:r>
            <a:r>
              <a:rPr lang="en-US" sz="1800" b="1" dirty="0" smtClean="0"/>
              <a:t>Registry</a:t>
            </a:r>
          </a:p>
          <a:p>
            <a:r>
              <a:rPr lang="en-US" sz="1800" dirty="0"/>
              <a:t>A Docker registry is a service for storing and retrieving Docker images. </a:t>
            </a:r>
          </a:p>
          <a:p>
            <a:r>
              <a:rPr lang="en-US" sz="1800" dirty="0"/>
              <a:t>A registry contains a collection of one or more Docker image repositories. </a:t>
            </a:r>
            <a:r>
              <a:rPr lang="en-US" sz="1800" dirty="0" smtClean="0"/>
              <a:t>And each repository </a:t>
            </a:r>
            <a:r>
              <a:rPr lang="en-US" sz="1800" dirty="0"/>
              <a:t>contains one or more tagged </a:t>
            </a:r>
            <a:r>
              <a:rPr lang="en-US" sz="1800" dirty="0" smtClean="0"/>
              <a:t>images</a:t>
            </a:r>
          </a:p>
          <a:p>
            <a:r>
              <a:rPr lang="en-US" sz="1800" dirty="0" err="1"/>
              <a:t>Optum</a:t>
            </a:r>
            <a:r>
              <a:rPr lang="en-US" sz="1800" dirty="0"/>
              <a:t> has own registry to store and manage Docker images</a:t>
            </a:r>
          </a:p>
          <a:p>
            <a:pPr marL="0" indent="0">
              <a:buNone/>
            </a:pPr>
            <a:r>
              <a:rPr lang="en-US" sz="1800" dirty="0"/>
              <a:t>    https://docker.optum.com</a:t>
            </a:r>
          </a:p>
          <a:p>
            <a:pPr marL="0" indent="0">
              <a:buNone/>
            </a:pPr>
            <a:endParaRPr lang="en-US" dirty="0"/>
          </a:p>
          <a:p>
            <a:pPr marL="0" indent="0">
              <a:buNone/>
            </a:pPr>
            <a:endParaRPr lang="en-US" b="1" dirty="0">
              <a:latin typeface="+mn-lt"/>
            </a:endParaRPr>
          </a:p>
        </p:txBody>
      </p:sp>
    </p:spTree>
    <p:extLst>
      <p:ext uri="{BB962C8B-B14F-4D97-AF65-F5344CB8AC3E}">
        <p14:creationId xmlns:p14="http://schemas.microsoft.com/office/powerpoint/2010/main" val="351595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 Terminology</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a:latin typeface="+mn-lt"/>
              </a:rPr>
              <a:t>Pod:</a:t>
            </a:r>
          </a:p>
          <a:p>
            <a:r>
              <a:rPr lang="en-US" sz="1800" dirty="0">
                <a:latin typeface="+mn-lt"/>
              </a:rPr>
              <a:t>Smallest compute unit that can be defined, deployed, and managed.</a:t>
            </a:r>
          </a:p>
          <a:p>
            <a:r>
              <a:rPr lang="en-US" sz="1800" dirty="0">
                <a:latin typeface="+mn-lt"/>
              </a:rPr>
              <a:t>A Pod holds one or more Docker containers together. </a:t>
            </a:r>
          </a:p>
          <a:p>
            <a:r>
              <a:rPr lang="en-US" sz="1800" dirty="0">
                <a:latin typeface="+mn-lt"/>
              </a:rPr>
              <a:t>Scaling is achieved by running multiple instances of a Pod.</a:t>
            </a:r>
          </a:p>
          <a:p>
            <a:r>
              <a:rPr lang="en-US" sz="1800" dirty="0" err="1" smtClean="0">
                <a:latin typeface="+mn-lt"/>
              </a:rPr>
              <a:t>OpenShift</a:t>
            </a:r>
            <a:r>
              <a:rPr lang="en-US" sz="1800" dirty="0" smtClean="0">
                <a:latin typeface="+mn-lt"/>
              </a:rPr>
              <a:t> </a:t>
            </a:r>
            <a:r>
              <a:rPr lang="en-US" sz="1800" dirty="0">
                <a:latin typeface="+mn-lt"/>
              </a:rPr>
              <a:t>treats pods as largely immutable; changes cannot be made to a pod definition while it is running.</a:t>
            </a:r>
          </a:p>
          <a:p>
            <a:pPr marL="0" indent="0">
              <a:buNone/>
            </a:pPr>
            <a:r>
              <a:rPr lang="en-US" sz="1800" b="1" dirty="0" smtClean="0">
                <a:latin typeface="+mn-lt"/>
              </a:rPr>
              <a:t>Service</a:t>
            </a:r>
            <a:r>
              <a:rPr lang="en-US" sz="1800" b="1" dirty="0">
                <a:latin typeface="+mn-lt"/>
              </a:rPr>
              <a:t>:</a:t>
            </a:r>
          </a:p>
          <a:p>
            <a:r>
              <a:rPr lang="en-US" sz="1800" dirty="0">
                <a:latin typeface="+mn-lt"/>
              </a:rPr>
              <a:t>A Service is a method to group and load balance. </a:t>
            </a:r>
            <a:endParaRPr lang="en-US" sz="1800" dirty="0" smtClean="0">
              <a:latin typeface="+mn-lt"/>
            </a:endParaRPr>
          </a:p>
          <a:p>
            <a:pPr marL="0" indent="0">
              <a:buNone/>
            </a:pPr>
            <a:r>
              <a:rPr lang="en-US" sz="1800" b="1" dirty="0">
                <a:latin typeface="+mn-lt"/>
              </a:rPr>
              <a:t>Replication Controller:</a:t>
            </a:r>
          </a:p>
          <a:p>
            <a:r>
              <a:rPr lang="en-US" sz="1800" dirty="0">
                <a:latin typeface="+mn-lt"/>
              </a:rPr>
              <a:t>A replication controller ensures that a specified number of replicas of a pod are running at all times. </a:t>
            </a:r>
          </a:p>
          <a:p>
            <a:r>
              <a:rPr lang="en-US" sz="1800" dirty="0">
                <a:latin typeface="+mn-lt"/>
              </a:rPr>
              <a:t>If pods exit or are deleted, the replica controller acts to instantiate more up to the desired number. </a:t>
            </a:r>
          </a:p>
          <a:p>
            <a:pPr marL="0" indent="0">
              <a:buNone/>
            </a:pPr>
            <a:r>
              <a:rPr lang="en-US" sz="1800" b="1" dirty="0" smtClean="0">
                <a:latin typeface="+mn-lt"/>
              </a:rPr>
              <a:t>Route</a:t>
            </a:r>
            <a:endParaRPr lang="en-US" sz="1800" b="1" dirty="0">
              <a:latin typeface="+mn-lt"/>
            </a:endParaRPr>
          </a:p>
          <a:p>
            <a:r>
              <a:rPr lang="en-US" sz="1800" dirty="0">
                <a:latin typeface="+mn-lt"/>
              </a:rPr>
              <a:t>An </a:t>
            </a:r>
            <a:r>
              <a:rPr lang="en-US" sz="1800" dirty="0" err="1">
                <a:latin typeface="+mn-lt"/>
              </a:rPr>
              <a:t>OpenShift</a:t>
            </a:r>
            <a:r>
              <a:rPr lang="en-US" sz="1800" dirty="0">
                <a:latin typeface="+mn-lt"/>
              </a:rPr>
              <a:t> route is a way to expose a service by giving it an externally-reachable hostname </a:t>
            </a:r>
          </a:p>
          <a:p>
            <a:endParaRPr lang="en-US" sz="1600" dirty="0">
              <a:latin typeface="+mn-lt"/>
            </a:endParaRPr>
          </a:p>
        </p:txBody>
      </p:sp>
    </p:spTree>
    <p:extLst>
      <p:ext uri="{BB962C8B-B14F-4D97-AF65-F5344CB8AC3E}">
        <p14:creationId xmlns:p14="http://schemas.microsoft.com/office/powerpoint/2010/main" val="2762417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copy">
  <a:themeElements>
    <a:clrScheme name="Custom 1">
      <a:dk1>
        <a:srgbClr val="000000"/>
      </a:dk1>
      <a:lt1>
        <a:srgbClr val="FFFFFF"/>
      </a:lt1>
      <a:dk2>
        <a:srgbClr val="000000"/>
      </a:dk2>
      <a:lt2>
        <a:srgbClr val="808080"/>
      </a:lt2>
      <a:accent1>
        <a:srgbClr val="717073"/>
      </a:accent1>
      <a:accent2>
        <a:srgbClr val="8E9300"/>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3_Custom Design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
      <a:clrScheme name="Main 2">
        <a:dk1>
          <a:srgbClr val="53565A"/>
        </a:dk1>
        <a:lt1>
          <a:srgbClr val="FFFFFF"/>
        </a:lt1>
        <a:dk2>
          <a:srgbClr val="63666A"/>
        </a:dk2>
        <a:lt2>
          <a:srgbClr val="0D776E"/>
        </a:lt2>
        <a:accent1>
          <a:srgbClr val="D45D00"/>
        </a:accent1>
        <a:accent2>
          <a:srgbClr val="D19000"/>
        </a:accent2>
        <a:accent3>
          <a:srgbClr val="FFFFFF"/>
        </a:accent3>
        <a:accent4>
          <a:srgbClr val="46484C"/>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OPTUM_2010_Full">
  <a:themeElements>
    <a:clrScheme name="Optum">
      <a:dk1>
        <a:srgbClr val="53565A"/>
      </a:dk1>
      <a:lt1>
        <a:sysClr val="window" lastClr="FFFFFF"/>
      </a:lt1>
      <a:dk2>
        <a:srgbClr val="D19000"/>
      </a:dk2>
      <a:lt2>
        <a:srgbClr val="B1B3B3"/>
      </a:lt2>
      <a:accent1>
        <a:srgbClr val="D45D00"/>
      </a:accent1>
      <a:accent2>
        <a:srgbClr val="0D776E"/>
      </a:accent2>
      <a:accent3>
        <a:srgbClr val="96172E"/>
      </a:accent3>
      <a:accent4>
        <a:srgbClr val="888B8D"/>
      </a:accent4>
      <a:accent5>
        <a:srgbClr val="8E93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3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5AB30AAFF32545BF487BE233CAD1F1" ma:contentTypeVersion="81" ma:contentTypeDescription="Create a new document." ma:contentTypeScope="" ma:versionID="7be4abe26b56765ffd62114404bf200d">
  <xsd:schema xmlns:xsd="http://www.w3.org/2001/XMLSchema" xmlns:xs="http://www.w3.org/2001/XMLSchema" xmlns:p="http://schemas.microsoft.com/office/2006/metadata/properties" xmlns:ns1="http://schemas.microsoft.com/sharepoint/v3" xmlns:ns2="d6619361-6733-4889-8a96-470efa1f75f4" xmlns:ns3="c237f7fc-3c69-4d8f-b398-25835d1426e1" targetNamespace="http://schemas.microsoft.com/office/2006/metadata/properties" ma:root="true" ma:fieldsID="0e647e89b35ff4dc1249252e36a040bd" ns1:_="" ns2:_="" ns3:_="">
    <xsd:import namespace="http://schemas.microsoft.com/sharepoint/v3"/>
    <xsd:import namespace="d6619361-6733-4889-8a96-470efa1f75f4"/>
    <xsd:import namespace="c237f7fc-3c69-4d8f-b398-25835d1426e1"/>
    <xsd:element name="properties">
      <xsd:complexType>
        <xsd:sequence>
          <xsd:element name="documentManagement">
            <xsd:complexType>
              <xsd:all>
                <xsd:element ref="ns1:ContentTypeId" minOccurs="0"/>
                <xsd:element ref="ns1:_ModerationComments" minOccurs="0"/>
                <xsd:element ref="ns1:File_x0020_Type" minOccurs="0"/>
                <xsd:element ref="ns1:HTML_x0020_File_x0020_Type" minOccurs="0"/>
                <xsd:element ref="ns1:_SourceUrl" minOccurs="0"/>
                <xsd:element ref="ns1:_SharedFileIndex" minOccurs="0"/>
                <xsd:element ref="ns1:TemplateUrl" minOccurs="0"/>
                <xsd:element ref="ns1:xd_ProgID" minOccurs="0"/>
                <xsd:element ref="ns1:xd_Signature" minOccurs="0"/>
                <xsd:element ref="ns2:_dlc_DocId" minOccurs="0"/>
                <xsd:element ref="ns2:_dlc_DocIdUrl" minOccurs="0"/>
                <xsd:element ref="ns2:_dlc_DocIdPersistId" minOccurs="0"/>
                <xsd:element ref="ns3:CWRMItemUniqueId" minOccurs="0"/>
                <xsd:element ref="ns3:CWRMItemRecordState" minOccurs="0"/>
                <xsd:element ref="ns3:CWRMItemRecordCategory" minOccurs="0"/>
                <xsd:element ref="ns3:CWRMItemRecordClassificationTaxHTField0"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TypeId" ma:index="8" nillable="true" ma:displayName="Content Type ID" ma:hidden="true" ma:internalName="ContentTypeId" ma:readOnly="true">
      <xsd:simpleType>
        <xsd:restriction base="dms:Unknown"/>
      </xsd:simpleType>
    </xsd:element>
    <xsd:element name="_ModerationComments" ma:index="9" nillable="true" ma:displayName="Approver Comments" ma:hidden="true" ma:internalName="_ModerationComments" ma:readOnly="true">
      <xsd:simpleType>
        <xsd:restriction base="dms:Note"/>
      </xsd:simpleType>
    </xsd:element>
    <xsd:element name="File_x0020_Type" ma:index="10" nillable="true" ma:displayName="File Type" ma:hidden="true" ma:internalName="File_x0020_Type" ma:readOnly="true">
      <xsd:simpleType>
        <xsd:restriction base="dms:Text"/>
      </xsd:simpleType>
    </xsd:element>
    <xsd:element name="HTML_x0020_File_x0020_Type" ma:index="11" nillable="true" ma:displayName="HTML File Type" ma:hidden="true" ma:internalName="HTML_x0020_File_x0020_Type" ma:readOnly="true">
      <xsd:simpleType>
        <xsd:restriction base="dms:Text"/>
      </xsd:simpleType>
    </xsd:element>
    <xsd:element name="_SourceUrl" ma:index="12" nillable="true" ma:displayName="Source URL" ma:hidden="true" ma:internalName="_SourceUrl">
      <xsd:simpleType>
        <xsd:restriction base="dms:Text"/>
      </xsd:simpleType>
    </xsd:element>
    <xsd:element name="_SharedFileIndex" ma:index="13" nillable="true" ma:displayName="Shared File Index" ma:hidden="true" ma:internalName="_SharedFileIndex">
      <xsd:simpleType>
        <xsd:restriction base="dms:Text"/>
      </xsd:simpleType>
    </xsd:element>
    <xsd:element name="TemplateUrl" ma:index="14" nillable="true" ma:displayName="Template Link" ma:hidden="true" ma:internalName="TemplateUrl">
      <xsd:simpleType>
        <xsd:restriction base="dms:Text"/>
      </xsd:simpleType>
    </xsd:element>
    <xsd:element name="xd_ProgID" ma:index="15" nillable="true" ma:displayName="HTML File Link" ma:hidden="true" ma:internalName="xd_ProgID">
      <xsd:simpleType>
        <xsd:restriction base="dms:Text"/>
      </xsd:simpleType>
    </xsd:element>
    <xsd:element name="xd_Signature" ma:index="16" nillable="true" ma:displayName="Is Signed" ma:hidden="true" ma:internalName="xd_Signature" ma:readOnly="true">
      <xsd:simpleType>
        <xsd:restriction base="dms:Boolean"/>
      </xsd:simpleType>
    </xsd:element>
    <xsd:element name="ID" ma:index="24" nillable="true" ma:displayName="ID" ma:internalName="ID" ma:readOnly="true">
      <xsd:simpleType>
        <xsd:restriction base="dms:Unknown"/>
      </xsd:simpleType>
    </xsd:element>
    <xsd:element name="Author" ma:index="25"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6"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7" nillable="true" ma:displayName="Has Copy Destinations" ma:hidden="true" ma:internalName="_HasCopyDestinations" ma:readOnly="true">
      <xsd:simpleType>
        <xsd:restriction base="dms:Boolean"/>
      </xsd:simpleType>
    </xsd:element>
    <xsd:element name="_CopySource" ma:index="28" nillable="true" ma:displayName="Copy Source" ma:internalName="_CopySource" ma:readOnly="true">
      <xsd:simpleType>
        <xsd:restriction base="dms:Text"/>
      </xsd:simpleType>
    </xsd:element>
    <xsd:element name="_ModerationStatus" ma:index="29" nillable="true" ma:displayName="Approval Status" ma:default="0" ma:hidden="true" ma:internalName="_ModerationStatus" ma:readOnly="true">
      <xsd:simpleType>
        <xsd:restriction base="dms:Unknown"/>
      </xsd:simpleType>
    </xsd:element>
    <xsd:element name="FileRef" ma:index="30" nillable="true" ma:displayName="URL Path" ma:hidden="true" ma:list="Docs" ma:internalName="FileRef" ma:readOnly="true" ma:showField="FullUrl">
      <xsd:simpleType>
        <xsd:restriction base="dms:Lookup"/>
      </xsd:simpleType>
    </xsd:element>
    <xsd:element name="FileDirRef" ma:index="31" nillable="true" ma:displayName="Path" ma:hidden="true" ma:list="Docs" ma:internalName="FileDirRef" ma:readOnly="true" ma:showField="DirName">
      <xsd:simpleType>
        <xsd:restriction base="dms:Lookup"/>
      </xsd:simpleType>
    </xsd:element>
    <xsd:element name="Last_x0020_Modified" ma:index="32" nillable="true" ma:displayName="Modified" ma:format="TRUE" ma:hidden="true" ma:list="Docs" ma:internalName="Last_x0020_Modified" ma:readOnly="true" ma:showField="TimeLastModified">
      <xsd:simpleType>
        <xsd:restriction base="dms:Lookup"/>
      </xsd:simpleType>
    </xsd:element>
    <xsd:element name="Created_x0020_Date" ma:index="33" nillable="true" ma:displayName="Created" ma:format="TRUE" ma:hidden="true" ma:list="Docs" ma:internalName="Created_x0020_Date" ma:readOnly="true" ma:showField="TimeCreated">
      <xsd:simpleType>
        <xsd:restriction base="dms:Lookup"/>
      </xsd:simpleType>
    </xsd:element>
    <xsd:element name="File_x0020_Size" ma:index="34" nillable="true" ma:displayName="File Size" ma:format="TRUE" ma:hidden="true" ma:list="Docs" ma:internalName="File_x0020_Size" ma:readOnly="true" ma:showField="SizeInKB">
      <xsd:simpleType>
        <xsd:restriction base="dms:Lookup"/>
      </xsd:simpleType>
    </xsd:element>
    <xsd:element name="FSObjType" ma:index="35" nillable="true" ma:displayName="Item Type" ma:hidden="true" ma:list="Docs" ma:internalName="FSObjType" ma:readOnly="true" ma:showField="FSType">
      <xsd:simpleType>
        <xsd:restriction base="dms:Lookup"/>
      </xsd:simpleType>
    </xsd:element>
    <xsd:element name="SortBehavior" ma:index="36" nillable="true" ma:displayName="Sort Type" ma:hidden="true" ma:list="Docs" ma:internalName="SortBehavior" ma:readOnly="true" ma:showField="SortBehavior">
      <xsd:simpleType>
        <xsd:restriction base="dms:Lookup"/>
      </xsd:simpleType>
    </xsd:element>
    <xsd:element name="CheckedOutUserId" ma:index="38" nillable="true" ma:displayName="ID of the User who has the item Checked Out" ma:hidden="true" ma:list="Docs" ma:internalName="CheckedOutUserId" ma:readOnly="true" ma:showField="CheckoutUserId">
      <xsd:simpleType>
        <xsd:restriction base="dms:Lookup"/>
      </xsd:simpleType>
    </xsd:element>
    <xsd:element name="IsCheckedoutToLocal" ma:index="39" nillable="true" ma:displayName="Is Checked out to local" ma:hidden="true" ma:list="Docs" ma:internalName="IsCheckedoutToLocal" ma:readOnly="true" ma:showField="IsCheckoutToLocal">
      <xsd:simpleType>
        <xsd:restriction base="dms:Lookup"/>
      </xsd:simpleType>
    </xsd:element>
    <xsd:element name="CheckoutUser" ma:index="40"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41" nillable="true" ma:displayName="Unique Id" ma:hidden="true" ma:list="Docs" ma:internalName="UniqueId" ma:readOnly="true" ma:showField="UniqueId">
      <xsd:simpleType>
        <xsd:restriction base="dms:Lookup"/>
      </xsd:simpleType>
    </xsd:element>
    <xsd:element name="SyncClientId" ma:index="42" nillable="true" ma:displayName="Client Id" ma:hidden="true" ma:list="Docs" ma:internalName="SyncClientId" ma:readOnly="true" ma:showField="SyncClientId">
      <xsd:simpleType>
        <xsd:restriction base="dms:Lookup"/>
      </xsd:simpleType>
    </xsd:element>
    <xsd:element name="ProgId" ma:index="43" nillable="true" ma:displayName="ProgId" ma:hidden="true" ma:list="Docs" ma:internalName="ProgId" ma:readOnly="true" ma:showField="ProgId">
      <xsd:simpleType>
        <xsd:restriction base="dms:Lookup"/>
      </xsd:simpleType>
    </xsd:element>
    <xsd:element name="ScopeId" ma:index="44" nillable="true" ma:displayName="ScopeId" ma:hidden="true" ma:list="Docs" ma:internalName="ScopeId" ma:readOnly="true" ma:showField="ScopeId">
      <xsd:simpleType>
        <xsd:restriction base="dms:Lookup"/>
      </xsd:simpleType>
    </xsd:element>
    <xsd:element name="VirusStatus" ma:index="45" nillable="true" ma:displayName="Virus Status" ma:format="TRUE" ma:hidden="true" ma:list="Docs" ma:internalName="VirusStatus" ma:readOnly="true" ma:showField="Size">
      <xsd:simpleType>
        <xsd:restriction base="dms:Lookup"/>
      </xsd:simpleType>
    </xsd:element>
    <xsd:element name="CheckedOutTitle" ma:index="46" nillable="true" ma:displayName="Checked Out To" ma:format="TRUE" ma:hidden="true" ma:list="Docs" ma:internalName="CheckedOutTitle" ma:readOnly="true" ma:showField="CheckedOutTitle">
      <xsd:simpleType>
        <xsd:restriction base="dms:Lookup"/>
      </xsd:simpleType>
    </xsd:element>
    <xsd:element name="_CheckinComment" ma:index="47" nillable="true" ma:displayName="Check In Comment" ma:format="TRUE" ma:list="Docs" ma:internalName="_CheckinComment" ma:readOnly="true" ma:showField="CheckinComment">
      <xsd:simpleType>
        <xsd:restriction base="dms:Lookup"/>
      </xsd:simpleType>
    </xsd:element>
    <xsd:element name="MetaInfo" ma:index="60" nillable="true" ma:displayName="Property Bag" ma:hidden="true" ma:list="Docs" ma:internalName="MetaInfo" ma:showField="MetaInfo">
      <xsd:simpleType>
        <xsd:restriction base="dms:Lookup"/>
      </xsd:simpleType>
    </xsd:element>
    <xsd:element name="_Level" ma:index="61" nillable="true" ma:displayName="Level" ma:hidden="true" ma:internalName="_Level" ma:readOnly="true">
      <xsd:simpleType>
        <xsd:restriction base="dms:Unknown"/>
      </xsd:simpleType>
    </xsd:element>
    <xsd:element name="_IsCurrentVersion" ma:index="62" nillable="true" ma:displayName="Is Current Version" ma:hidden="true" ma:internalName="_IsCurrentVersion" ma:readOnly="true">
      <xsd:simpleType>
        <xsd:restriction base="dms:Boolean"/>
      </xsd:simpleType>
    </xsd:element>
    <xsd:element name="ItemChildCount" ma:index="63" nillable="true" ma:displayName="Item Child Count" ma:hidden="true" ma:list="Docs" ma:internalName="ItemChildCount" ma:readOnly="true" ma:showField="ItemChildCount">
      <xsd:simpleType>
        <xsd:restriction base="dms:Lookup"/>
      </xsd:simpleType>
    </xsd:element>
    <xsd:element name="FolderChildCount" ma:index="64" nillable="true" ma:displayName="Folder Child Count" ma:hidden="true" ma:list="Docs" ma:internalName="FolderChildCount" ma:readOnly="true" ma:showField="FolderChildCount">
      <xsd:simpleType>
        <xsd:restriction base="dms:Lookup"/>
      </xsd:simpleType>
    </xsd:element>
    <xsd:element name="owshiddenversion" ma:index="67" nillable="true" ma:displayName="owshiddenversion" ma:hidden="true" ma:internalName="owshiddenversion" ma:readOnly="true">
      <xsd:simpleType>
        <xsd:restriction base="dms:Unknown"/>
      </xsd:simpleType>
    </xsd:element>
    <xsd:element name="_UIVersion" ma:index="68" nillable="true" ma:displayName="UI Version" ma:hidden="true" ma:internalName="_UIVersion" ma:readOnly="true">
      <xsd:simpleType>
        <xsd:restriction base="dms:Unknown"/>
      </xsd:simpleType>
    </xsd:element>
    <xsd:element name="_UIVersionString" ma:index="69" nillable="true" ma:displayName="Version" ma:internalName="_UIVersionString" ma:readOnly="true">
      <xsd:simpleType>
        <xsd:restriction base="dms:Text"/>
      </xsd:simpleType>
    </xsd:element>
    <xsd:element name="InstanceID" ma:index="70" nillable="true" ma:displayName="Instance ID" ma:hidden="true" ma:internalName="InstanceID" ma:readOnly="true">
      <xsd:simpleType>
        <xsd:restriction base="dms:Unknown"/>
      </xsd:simpleType>
    </xsd:element>
    <xsd:element name="Order" ma:index="71" nillable="true" ma:displayName="Order" ma:hidden="true" ma:internalName="Order">
      <xsd:simpleType>
        <xsd:restriction base="dms:Number"/>
      </xsd:simpleType>
    </xsd:element>
    <xsd:element name="GUID" ma:index="72" nillable="true" ma:displayName="GUID" ma:hidden="true" ma:internalName="GUID" ma:readOnly="true">
      <xsd:simpleType>
        <xsd:restriction base="dms:Unknown"/>
      </xsd:simpleType>
    </xsd:element>
    <xsd:element name="WorkflowVersion" ma:index="73" nillable="true" ma:displayName="Workflow Version" ma:hidden="true" ma:internalName="WorkflowVersion" ma:readOnly="true">
      <xsd:simpleType>
        <xsd:restriction base="dms:Unknown"/>
      </xsd:simpleType>
    </xsd:element>
    <xsd:element name="WorkflowInstanceID" ma:index="74" nillable="true" ma:displayName="Workflow Instance ID" ma:hidden="true" ma:internalName="WorkflowInstanceID" ma:readOnly="true">
      <xsd:simpleType>
        <xsd:restriction base="dms:Unknown"/>
      </xsd:simpleType>
    </xsd:element>
    <xsd:element name="ParentVersionString" ma:index="75" nillable="true" ma:displayName="Source Version (Converted Document)" ma:hidden="true" ma:list="Docs" ma:internalName="ParentVersionString" ma:readOnly="true" ma:showField="ParentVersionString">
      <xsd:simpleType>
        <xsd:restriction base="dms:Lookup"/>
      </xsd:simpleType>
    </xsd:element>
    <xsd:element name="ParentLeafName" ma:index="76" nillable="true" ma:displayName="Source Name (Converted Document)" ma:hidden="true" ma:list="Docs" ma:internalName="ParentLeafName" ma:readOnly="true" ma:showField="ParentLeafName">
      <xsd:simpleType>
        <xsd:restriction base="dms:Lookup"/>
      </xsd:simpleType>
    </xsd:element>
    <xsd:element name="DocConcurrencyNumber" ma:index="77"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237f7fc-3c69-4d8f-b398-25835d1426e1" elementFormDefault="qualified">
    <xsd:import namespace="http://schemas.microsoft.com/office/2006/documentManagement/types"/>
    <xsd:import namespace="http://schemas.microsoft.com/office/infopath/2007/PartnerControls"/>
    <xsd:element name="CWRMItemUniqueId" ma:index="20" nillable="true" ma:displayName="Content ID" ma:description="A universally unique identifier assigned to the item." ma:hidden="true" ma:internalName="CWRMItemUniqueId" ma:readOnly="true">
      <xsd:simpleType>
        <xsd:restriction base="dms:Text"/>
      </xsd:simpleType>
    </xsd:element>
    <xsd:element name="CWRMItemRecordState" ma:index="21"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22"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23" nillable="true" ma:displayName="Record Classification_0" ma:description="" ma:hidden="true" ma:internalName="CWRMItemRecordClassificationTaxHTField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CWRMItemRecordClassificationTaxHTField0 xmlns="c237f7fc-3c69-4d8f-b398-25835d1426e1" xsi:nil="true"/>
    <xd_ProgID xmlns="http://schemas.microsoft.com/sharepoint/v3" xsi:nil="true"/>
    <Order xmlns="http://schemas.microsoft.com/sharepoint/v3">800</Order>
    <_SharedFileIndex xmlns="http://schemas.microsoft.com/sharepoint/v3" xsi:nil="true"/>
    <MetaInfo xmlns="http://schemas.microsoft.com/sharepoint/v3" xsi:nil="true"/>
    <xd_Signature xmlns="http://schemas.microsoft.com/sharepoint/v3">false</xd_Signature>
    <ContentTypeId xmlns="http://schemas.microsoft.com/sharepoint/v3">0x010100655AB30AAFF32545BF487BE233CAD1F1</ContentTypeId>
  </documentManagement>
</p:properties>
</file>

<file path=customXml/itemProps1.xml><?xml version="1.0" encoding="utf-8"?>
<ds:datastoreItem xmlns:ds="http://schemas.openxmlformats.org/officeDocument/2006/customXml" ds:itemID="{D1C41E91-35D0-4924-8690-329B133E1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619361-6733-4889-8a96-470efa1f75f4"/>
    <ds:schemaRef ds:uri="c237f7fc-3c69-4d8f-b398-25835d1426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D03B4-18B5-4C3F-A2E3-54D6F753CEC4}">
  <ds:schemaRefs>
    <ds:schemaRef ds:uri="http://schemas.microsoft.com/sharepoint/v3/contenttype/forms"/>
  </ds:schemaRefs>
</ds:datastoreItem>
</file>

<file path=customXml/itemProps3.xml><?xml version="1.0" encoding="utf-8"?>
<ds:datastoreItem xmlns:ds="http://schemas.openxmlformats.org/officeDocument/2006/customXml" ds:itemID="{C378A21C-10A8-4E37-9B73-079B51D2374B}">
  <ds:schemaRefs>
    <ds:schemaRef ds:uri="http://purl.org/dc/terms/"/>
    <ds:schemaRef ds:uri="http://schemas.microsoft.com/office/infopath/2007/PartnerControls"/>
    <ds:schemaRef ds:uri="http://purl.org/dc/dcmitype/"/>
    <ds:schemaRef ds:uri="http://www.w3.org/XML/1998/namespace"/>
    <ds:schemaRef ds:uri="d6619361-6733-4889-8a96-470efa1f75f4"/>
    <ds:schemaRef ds:uri="http://schemas.microsoft.com/office/2006/documentManagement/types"/>
    <ds:schemaRef ds:uri="http://schemas.microsoft.com/sharepoint/v3"/>
    <ds:schemaRef ds:uri="http://purl.org/dc/elements/1.1/"/>
    <ds:schemaRef ds:uri="http://schemas.microsoft.com/office/2006/metadata/properties"/>
    <ds:schemaRef ds:uri="http://schemas.openxmlformats.org/package/2006/metadata/core-properties"/>
    <ds:schemaRef ds:uri="c237f7fc-3c69-4d8f-b398-25835d1426e1"/>
  </ds:schemaRefs>
</ds:datastoreItem>
</file>

<file path=docProps/app.xml><?xml version="1.0" encoding="utf-8"?>
<Properties xmlns="http://schemas.openxmlformats.org/officeDocument/2006/extended-properties" xmlns:vt="http://schemas.openxmlformats.org/officeDocument/2006/docPropsVTypes">
  <TotalTime>50597</TotalTime>
  <Words>1332</Words>
  <Application>Microsoft Office PowerPoint</Application>
  <PresentationFormat>On-screen Show (4:3)</PresentationFormat>
  <Paragraphs>188</Paragraphs>
  <Slides>23</Slides>
  <Notes>1</Notes>
  <HiddenSlides>0</HiddenSlides>
  <MMClips>0</MMClips>
  <ScaleCrop>false</ScaleCrop>
  <HeadingPairs>
    <vt:vector size="4" baseType="variant">
      <vt:variant>
        <vt:lpstr>Theme</vt:lpstr>
      </vt:variant>
      <vt:variant>
        <vt:i4>6</vt:i4>
      </vt:variant>
      <vt:variant>
        <vt:lpstr>Slide Titles</vt:lpstr>
      </vt:variant>
      <vt:variant>
        <vt:i4>23</vt:i4>
      </vt:variant>
    </vt:vector>
  </HeadingPairs>
  <TitlesOfParts>
    <vt:vector size="29" baseType="lpstr">
      <vt:lpstr>3_Custom Design copy</vt:lpstr>
      <vt:lpstr>Main</vt:lpstr>
      <vt:lpstr>1_Main</vt:lpstr>
      <vt:lpstr>2_Main</vt:lpstr>
      <vt:lpstr>1_OPTUM_2010_Full</vt:lpstr>
      <vt:lpstr>3_Main</vt:lpstr>
      <vt:lpstr>PowerPoint Presentation</vt:lpstr>
      <vt:lpstr>Agenda</vt:lpstr>
      <vt:lpstr>Introduction</vt:lpstr>
      <vt:lpstr>Advantages</vt:lpstr>
      <vt:lpstr>Versions of RedHat OpenShift</vt:lpstr>
      <vt:lpstr>Docker</vt:lpstr>
      <vt:lpstr>   Kubernetes                                                                                  </vt:lpstr>
      <vt:lpstr>Docker Build</vt:lpstr>
      <vt:lpstr>OSE Terminology</vt:lpstr>
      <vt:lpstr>OpenShift Architecture</vt:lpstr>
      <vt:lpstr>OpenShift CLI</vt:lpstr>
      <vt:lpstr>OpenShift CLI commands</vt:lpstr>
      <vt:lpstr>Deploy</vt:lpstr>
      <vt:lpstr>Templates</vt:lpstr>
      <vt:lpstr>Template Parameters</vt:lpstr>
      <vt:lpstr>Persistent Volumes</vt:lpstr>
      <vt:lpstr>Health Checks Using Probes</vt:lpstr>
      <vt:lpstr>Application Scaling</vt:lpstr>
      <vt:lpstr>REST API Reference</vt:lpstr>
      <vt:lpstr>OSE CLI Commands</vt:lpstr>
      <vt:lpstr>Demo</vt:lpstr>
      <vt:lpstr>References :</vt:lpstr>
      <vt:lpstr>PowerPoint Presentation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Template</dc:title>
  <dc:creator>anjithkumar_koyada@optum.com</dc:creator>
  <cp:lastModifiedBy>Manish Kumar</cp:lastModifiedBy>
  <cp:revision>404</cp:revision>
  <dcterms:created xsi:type="dcterms:W3CDTF">2014-01-31T18:35:38Z</dcterms:created>
  <dcterms:modified xsi:type="dcterms:W3CDTF">2017-08-31T06:33:05Z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0x010100655AB30AAFF32545BF487BE233CAD1F1</vt:lpwstr>
  </property>
  <property fmtid="{D5CDD505-2E9C-101B-9397-08002B2CF9AE}" pid="3" name="CWRMItemRecordClassification">
    <vt:lpwstr>1;#UNV2020 - Drafts, Work-in-Progress and Working Files|b49f6905-4eb3-44d3-9a49-8bbf46918ee9</vt:lpwstr>
  </property>
  <property fmtid="{D5CDD505-2E9C-101B-9397-08002B2CF9AE}" pid="4" name="Order">
    <vt:r8>800</vt:r8>
  </property>
  <property fmtid="{D5CDD505-2E9C-101B-9397-08002B2CF9AE}" pid="5" name="TemplateUrl">
    <vt:lpwstr/>
  </property>
  <property fmtid="{D5CDD505-2E9C-101B-9397-08002B2CF9AE}" pid="6" name="xd_Signature">
    <vt:bool>false</vt:bool>
  </property>
  <property fmtid="{D5CDD505-2E9C-101B-9397-08002B2CF9AE}" pid="7" name="xd_ProgID">
    <vt:lpwstr/>
  </property>
</Properties>
</file>