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2" r:id="rId2"/>
    <p:sldId id="306" r:id="rId3"/>
    <p:sldId id="263" r:id="rId4"/>
    <p:sldId id="273" r:id="rId5"/>
    <p:sldId id="275" r:id="rId6"/>
    <p:sldId id="274" r:id="rId7"/>
    <p:sldId id="271" r:id="rId8"/>
    <p:sldId id="276" r:id="rId9"/>
    <p:sldId id="277" r:id="rId10"/>
    <p:sldId id="278" r:id="rId11"/>
    <p:sldId id="279" r:id="rId12"/>
    <p:sldId id="305" r:id="rId13"/>
    <p:sldId id="304" r:id="rId14"/>
    <p:sldId id="303" r:id="rId15"/>
    <p:sldId id="302"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82070" autoAdjust="0"/>
  </p:normalViewPr>
  <p:slideViewPr>
    <p:cSldViewPr>
      <p:cViewPr>
        <p:scale>
          <a:sx n="75" d="100"/>
          <a:sy n="75" d="100"/>
        </p:scale>
        <p:origin x="-1050" y="-39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60" d="100"/>
          <a:sy n="60" d="100"/>
        </p:scale>
        <p:origin x="-24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AC53DB-FCD5-4079-BB47-5F0F7EC240A4}" type="doc">
      <dgm:prSet loTypeId="urn:microsoft.com/office/officeart/2005/8/layout/vList5" loCatId="list" qsTypeId="urn:microsoft.com/office/officeart/2005/8/quickstyle/simple1" qsCatId="simple" csTypeId="urn:microsoft.com/office/officeart/2005/8/colors/accent1_3" csCatId="accent1" phldr="1"/>
      <dgm:spPr/>
      <dgm:t>
        <a:bodyPr/>
        <a:lstStyle/>
        <a:p>
          <a:endParaRPr lang="en-IE"/>
        </a:p>
      </dgm:t>
    </dgm:pt>
    <dgm:pt modelId="{1D5DF7EF-4B39-49C4-B5F1-6448A9C65E20}">
      <dgm:prSet phldrT="[Text]"/>
      <dgm:spPr/>
      <dgm:t>
        <a:bodyPr/>
        <a:lstStyle/>
        <a:p>
          <a:r>
            <a:rPr lang="en-IE" dirty="0" smtClean="0"/>
            <a:t>Larger projects with practicing or full-time architect involved</a:t>
          </a:r>
          <a:endParaRPr lang="en-IE" dirty="0"/>
        </a:p>
      </dgm:t>
    </dgm:pt>
    <dgm:pt modelId="{404BA124-D8DD-4D00-B0DD-E9EA8A846823}" type="parTrans" cxnId="{30C521DE-003B-49A3-BA7D-84B639FF37E7}">
      <dgm:prSet/>
      <dgm:spPr/>
      <dgm:t>
        <a:bodyPr/>
        <a:lstStyle/>
        <a:p>
          <a:endParaRPr lang="en-IE"/>
        </a:p>
      </dgm:t>
    </dgm:pt>
    <dgm:pt modelId="{A7BF4056-1731-4AF5-9E7F-B7A275470E6B}" type="sibTrans" cxnId="{30C521DE-003B-49A3-BA7D-84B639FF37E7}">
      <dgm:prSet/>
      <dgm:spPr/>
      <dgm:t>
        <a:bodyPr/>
        <a:lstStyle/>
        <a:p>
          <a:endParaRPr lang="en-IE"/>
        </a:p>
      </dgm:t>
    </dgm:pt>
    <dgm:pt modelId="{4AF83B09-BA75-4029-B138-E4BD79F7DA31}">
      <dgm:prSet phldrT="[Text]"/>
      <dgm:spPr/>
      <dgm:t>
        <a:bodyPr/>
        <a:lstStyle/>
        <a:p>
          <a:r>
            <a:rPr lang="en-IE" dirty="0" smtClean="0"/>
            <a:t>EA deeply involved in project under review </a:t>
          </a:r>
          <a:endParaRPr lang="en-IE" dirty="0"/>
        </a:p>
      </dgm:t>
    </dgm:pt>
    <dgm:pt modelId="{39B85AC0-FB4C-4444-A44D-DAF99B291B3A}" type="parTrans" cxnId="{1E8A4729-9FCF-43EC-8D8F-36CCBBE3B2D6}">
      <dgm:prSet/>
      <dgm:spPr/>
      <dgm:t>
        <a:bodyPr/>
        <a:lstStyle/>
        <a:p>
          <a:endParaRPr lang="en-IE"/>
        </a:p>
      </dgm:t>
    </dgm:pt>
    <dgm:pt modelId="{32DD8744-560F-459C-AC51-19D7A2A31321}" type="sibTrans" cxnId="{1E8A4729-9FCF-43EC-8D8F-36CCBBE3B2D6}">
      <dgm:prSet/>
      <dgm:spPr/>
      <dgm:t>
        <a:bodyPr/>
        <a:lstStyle/>
        <a:p>
          <a:endParaRPr lang="en-IE"/>
        </a:p>
      </dgm:t>
    </dgm:pt>
    <dgm:pt modelId="{E80B2D91-8284-4C22-A176-F3FB65D6C87D}">
      <dgm:prSet phldrT="[Text]"/>
      <dgm:spPr/>
      <dgm:t>
        <a:bodyPr/>
        <a:lstStyle/>
        <a:p>
          <a:r>
            <a:rPr lang="en-IE" dirty="0" smtClean="0"/>
            <a:t>Review conducted by lead EA or member of Architecture Board and will set-up a virtual team and compile the answers to a large list of questions to create a report</a:t>
          </a:r>
          <a:endParaRPr lang="en-IE" dirty="0"/>
        </a:p>
      </dgm:t>
    </dgm:pt>
    <dgm:pt modelId="{55066CD3-4793-4D2B-9C31-80E032FBC2F1}" type="parTrans" cxnId="{5693AD8A-8832-4D8B-9ACD-843EC2469CA5}">
      <dgm:prSet/>
      <dgm:spPr/>
      <dgm:t>
        <a:bodyPr/>
        <a:lstStyle/>
        <a:p>
          <a:endParaRPr lang="en-IE"/>
        </a:p>
      </dgm:t>
    </dgm:pt>
    <dgm:pt modelId="{6BDCE235-F406-4312-AB5C-3CACBB4EA0CE}" type="sibTrans" cxnId="{5693AD8A-8832-4D8B-9ACD-843EC2469CA5}">
      <dgm:prSet/>
      <dgm:spPr/>
      <dgm:t>
        <a:bodyPr/>
        <a:lstStyle/>
        <a:p>
          <a:endParaRPr lang="en-IE"/>
        </a:p>
      </dgm:t>
    </dgm:pt>
    <dgm:pt modelId="{F2F8FB80-6D84-4340-914B-F0827ADB8D50}">
      <dgm:prSet phldrT="[Text]"/>
      <dgm:spPr/>
      <dgm:t>
        <a:bodyPr/>
        <a:lstStyle/>
        <a:p>
          <a:r>
            <a:rPr lang="en-IE" dirty="0" smtClean="0"/>
            <a:t>Project with no practicing or full-time architect to date</a:t>
          </a:r>
          <a:endParaRPr lang="en-IE" dirty="0"/>
        </a:p>
      </dgm:t>
    </dgm:pt>
    <dgm:pt modelId="{FC1B949F-1D4C-4A30-878B-5B2CB07AC8CE}" type="parTrans" cxnId="{0CCABD29-43F6-43BF-9E1E-061C6BF27507}">
      <dgm:prSet/>
      <dgm:spPr/>
      <dgm:t>
        <a:bodyPr/>
        <a:lstStyle/>
        <a:p>
          <a:endParaRPr lang="en-IE"/>
        </a:p>
      </dgm:t>
    </dgm:pt>
    <dgm:pt modelId="{4853AC72-DD44-41B3-A584-15DDFD7C32EF}" type="sibTrans" cxnId="{0CCABD29-43F6-43BF-9E1E-061C6BF27507}">
      <dgm:prSet/>
      <dgm:spPr/>
      <dgm:t>
        <a:bodyPr/>
        <a:lstStyle/>
        <a:p>
          <a:endParaRPr lang="en-IE"/>
        </a:p>
      </dgm:t>
    </dgm:pt>
    <dgm:pt modelId="{93F99137-9B22-4EC9-9142-602D99476576}">
      <dgm:prSet phldrT="[Text]"/>
      <dgm:spPr/>
      <dgm:t>
        <a:bodyPr/>
        <a:lstStyle/>
        <a:p>
          <a:r>
            <a:rPr lang="en-IE" dirty="0" smtClean="0"/>
            <a:t>EA will be organising and conducting the review with business domain experts</a:t>
          </a:r>
          <a:endParaRPr lang="en-IE" dirty="0"/>
        </a:p>
      </dgm:t>
    </dgm:pt>
    <dgm:pt modelId="{B8B65D1B-A958-492B-96D6-47D24D352BFB}" type="parTrans" cxnId="{EDDF2B5A-F3F4-4068-AABE-1E8F7D9C5D0A}">
      <dgm:prSet/>
      <dgm:spPr/>
      <dgm:t>
        <a:bodyPr/>
        <a:lstStyle/>
        <a:p>
          <a:endParaRPr lang="en-IE"/>
        </a:p>
      </dgm:t>
    </dgm:pt>
    <dgm:pt modelId="{E6832BEC-28F1-4F76-87DA-3B912FD7C4F7}" type="sibTrans" cxnId="{EDDF2B5A-F3F4-4068-AABE-1E8F7D9C5D0A}">
      <dgm:prSet/>
      <dgm:spPr/>
      <dgm:t>
        <a:bodyPr/>
        <a:lstStyle/>
        <a:p>
          <a:endParaRPr lang="en-IE"/>
        </a:p>
      </dgm:t>
    </dgm:pt>
    <dgm:pt modelId="{2301C621-FFEA-4297-A6DF-AEF562A7A5BA}">
      <dgm:prSet phldrT="[Text]"/>
      <dgm:spPr/>
      <dgm:t>
        <a:bodyPr/>
        <a:lstStyle/>
        <a:p>
          <a:r>
            <a:rPr lang="en-IE" dirty="0" smtClean="0"/>
            <a:t>EA provides some informal best practice guidance to the project</a:t>
          </a:r>
          <a:endParaRPr lang="en-IE" dirty="0"/>
        </a:p>
      </dgm:t>
    </dgm:pt>
    <dgm:pt modelId="{96B09708-A54F-4AEF-9DD7-39098F4818FD}" type="parTrans" cxnId="{A77A005A-B819-4C36-B5A9-FFFBD34D07C6}">
      <dgm:prSet/>
      <dgm:spPr/>
      <dgm:t>
        <a:bodyPr/>
        <a:lstStyle/>
        <a:p>
          <a:endParaRPr lang="en-IE"/>
        </a:p>
      </dgm:t>
    </dgm:pt>
    <dgm:pt modelId="{EC69D7DD-5241-43C0-B58F-1EF0178AF424}" type="sibTrans" cxnId="{A77A005A-B819-4C36-B5A9-FFFBD34D07C6}">
      <dgm:prSet/>
      <dgm:spPr/>
      <dgm:t>
        <a:bodyPr/>
        <a:lstStyle/>
        <a:p>
          <a:endParaRPr lang="en-IE"/>
        </a:p>
      </dgm:t>
    </dgm:pt>
    <dgm:pt modelId="{3B5CDC3F-E1C5-4114-A56E-9469F8E0FADC}">
      <dgm:prSet phldrT="[Text]"/>
      <dgm:spPr/>
      <dgm:t>
        <a:bodyPr/>
        <a:lstStyle/>
        <a:p>
          <a:r>
            <a:rPr lang="en-IE" dirty="0" smtClean="0"/>
            <a:t>Small scale projects</a:t>
          </a:r>
          <a:endParaRPr lang="en-IE" dirty="0"/>
        </a:p>
      </dgm:t>
    </dgm:pt>
    <dgm:pt modelId="{C7DC3CF0-D4BE-4E61-85E2-48659499E27C}" type="parTrans" cxnId="{7C3329A0-930C-4412-AD1E-1E20C8705A8C}">
      <dgm:prSet/>
      <dgm:spPr/>
      <dgm:t>
        <a:bodyPr/>
        <a:lstStyle/>
        <a:p>
          <a:endParaRPr lang="en-IE"/>
        </a:p>
      </dgm:t>
    </dgm:pt>
    <dgm:pt modelId="{3B5689C9-EA47-4007-8116-6EC4E7FF4D14}" type="sibTrans" cxnId="{7C3329A0-930C-4412-AD1E-1E20C8705A8C}">
      <dgm:prSet/>
      <dgm:spPr/>
      <dgm:t>
        <a:bodyPr/>
        <a:lstStyle/>
        <a:p>
          <a:endParaRPr lang="en-IE"/>
        </a:p>
      </dgm:t>
    </dgm:pt>
    <dgm:pt modelId="{751356FE-B2BE-493C-B735-75DFCEACE201}">
      <dgm:prSet phldrT="[Text]"/>
      <dgm:spPr/>
      <dgm:t>
        <a:bodyPr/>
        <a:lstStyle/>
        <a:p>
          <a:r>
            <a:rPr lang="en-IE" dirty="0" smtClean="0"/>
            <a:t>Series of questions using a checklist that project leaders ask themselves</a:t>
          </a:r>
          <a:endParaRPr lang="en-IE" dirty="0"/>
        </a:p>
      </dgm:t>
    </dgm:pt>
    <dgm:pt modelId="{7BA1256C-D3EA-4224-9EA8-83593CEE7748}" type="parTrans" cxnId="{D18B3FFB-045D-4264-9BCC-7A38B3CB63B1}">
      <dgm:prSet/>
      <dgm:spPr/>
      <dgm:t>
        <a:bodyPr/>
        <a:lstStyle/>
        <a:p>
          <a:endParaRPr lang="en-IE"/>
        </a:p>
      </dgm:t>
    </dgm:pt>
    <dgm:pt modelId="{1029F505-F641-427B-889E-C01C1C1406B8}" type="sibTrans" cxnId="{D18B3FFB-045D-4264-9BCC-7A38B3CB63B1}">
      <dgm:prSet/>
      <dgm:spPr/>
      <dgm:t>
        <a:bodyPr/>
        <a:lstStyle/>
        <a:p>
          <a:endParaRPr lang="en-IE"/>
        </a:p>
      </dgm:t>
    </dgm:pt>
    <dgm:pt modelId="{FF23210B-1ECF-4CDD-A7B1-E2AF96412643}">
      <dgm:prSet phldrT="[Text]"/>
      <dgm:spPr/>
      <dgm:t>
        <a:bodyPr/>
        <a:lstStyle/>
        <a:p>
          <a:r>
            <a:rPr lang="en-IE" dirty="0" smtClean="0"/>
            <a:t>Answers form a project report</a:t>
          </a:r>
          <a:endParaRPr lang="en-IE" dirty="0"/>
        </a:p>
      </dgm:t>
    </dgm:pt>
    <dgm:pt modelId="{8DEDEBFA-17AC-406F-9A89-036AD0FC0BA8}" type="parTrans" cxnId="{EAC832BB-A3B0-40CA-A98E-EE479E660EE8}">
      <dgm:prSet/>
      <dgm:spPr/>
      <dgm:t>
        <a:bodyPr/>
        <a:lstStyle/>
        <a:p>
          <a:endParaRPr lang="en-IE"/>
        </a:p>
      </dgm:t>
    </dgm:pt>
    <dgm:pt modelId="{AC4296DE-BAB0-40E7-BE01-21D61E0A5093}" type="sibTrans" cxnId="{EAC832BB-A3B0-40CA-A98E-EE479E660EE8}">
      <dgm:prSet/>
      <dgm:spPr/>
      <dgm:t>
        <a:bodyPr/>
        <a:lstStyle/>
        <a:p>
          <a:endParaRPr lang="en-IE"/>
        </a:p>
      </dgm:t>
    </dgm:pt>
    <dgm:pt modelId="{222A962F-3CEE-4303-AC69-5E7580C4A3C9}">
      <dgm:prSet phldrT="[Text]"/>
      <dgm:spPr/>
      <dgm:t>
        <a:bodyPr/>
        <a:lstStyle/>
        <a:p>
          <a:r>
            <a:rPr lang="en-IE" dirty="0" smtClean="0"/>
            <a:t>Report could be given to architecture board</a:t>
          </a:r>
          <a:endParaRPr lang="en-IE" dirty="0"/>
        </a:p>
      </dgm:t>
    </dgm:pt>
    <dgm:pt modelId="{D3A0F745-664B-408D-B41C-BEAA410AC605}" type="parTrans" cxnId="{73EB94FA-6A1E-4D2A-A75E-4E78DE4BEDF4}">
      <dgm:prSet/>
      <dgm:spPr/>
      <dgm:t>
        <a:bodyPr/>
        <a:lstStyle/>
        <a:p>
          <a:endParaRPr lang="en-IE"/>
        </a:p>
      </dgm:t>
    </dgm:pt>
    <dgm:pt modelId="{8B804887-43DA-4AF2-ACD8-64E5462FBE2C}" type="sibTrans" cxnId="{73EB94FA-6A1E-4D2A-A75E-4E78DE4BEDF4}">
      <dgm:prSet/>
      <dgm:spPr/>
      <dgm:t>
        <a:bodyPr/>
        <a:lstStyle/>
        <a:p>
          <a:endParaRPr lang="en-IE"/>
        </a:p>
      </dgm:t>
    </dgm:pt>
    <dgm:pt modelId="{88277125-5CCB-4202-9C30-20B7958FE67C}" type="pres">
      <dgm:prSet presAssocID="{B6AC53DB-FCD5-4079-BB47-5F0F7EC240A4}" presName="Name0" presStyleCnt="0">
        <dgm:presLayoutVars>
          <dgm:dir/>
          <dgm:animLvl val="lvl"/>
          <dgm:resizeHandles val="exact"/>
        </dgm:presLayoutVars>
      </dgm:prSet>
      <dgm:spPr/>
      <dgm:t>
        <a:bodyPr/>
        <a:lstStyle/>
        <a:p>
          <a:endParaRPr lang="en-IE"/>
        </a:p>
      </dgm:t>
    </dgm:pt>
    <dgm:pt modelId="{434D636D-54F4-4C27-A71E-E02C3CEB399B}" type="pres">
      <dgm:prSet presAssocID="{1D5DF7EF-4B39-49C4-B5F1-6448A9C65E20}" presName="linNode" presStyleCnt="0"/>
      <dgm:spPr/>
    </dgm:pt>
    <dgm:pt modelId="{46738BF6-499B-4217-82B0-36CDD2952E1C}" type="pres">
      <dgm:prSet presAssocID="{1D5DF7EF-4B39-49C4-B5F1-6448A9C65E20}" presName="parentText" presStyleLbl="node1" presStyleIdx="0" presStyleCnt="3">
        <dgm:presLayoutVars>
          <dgm:chMax val="1"/>
          <dgm:bulletEnabled val="1"/>
        </dgm:presLayoutVars>
      </dgm:prSet>
      <dgm:spPr/>
      <dgm:t>
        <a:bodyPr/>
        <a:lstStyle/>
        <a:p>
          <a:endParaRPr lang="en-IE"/>
        </a:p>
      </dgm:t>
    </dgm:pt>
    <dgm:pt modelId="{8C43D155-8473-4719-A4F0-759B393B60BF}" type="pres">
      <dgm:prSet presAssocID="{1D5DF7EF-4B39-49C4-B5F1-6448A9C65E20}" presName="descendantText" presStyleLbl="alignAccFollowNode1" presStyleIdx="0" presStyleCnt="3">
        <dgm:presLayoutVars>
          <dgm:bulletEnabled val="1"/>
        </dgm:presLayoutVars>
      </dgm:prSet>
      <dgm:spPr/>
      <dgm:t>
        <a:bodyPr/>
        <a:lstStyle/>
        <a:p>
          <a:endParaRPr lang="en-IE"/>
        </a:p>
      </dgm:t>
    </dgm:pt>
    <dgm:pt modelId="{0C061CF7-EDD5-4C9F-A097-A1700D06226A}" type="pres">
      <dgm:prSet presAssocID="{A7BF4056-1731-4AF5-9E7F-B7A275470E6B}" presName="sp" presStyleCnt="0"/>
      <dgm:spPr/>
    </dgm:pt>
    <dgm:pt modelId="{543844FA-9EDA-4F3F-AE38-8ECBC3CA82C4}" type="pres">
      <dgm:prSet presAssocID="{F2F8FB80-6D84-4340-914B-F0827ADB8D50}" presName="linNode" presStyleCnt="0"/>
      <dgm:spPr/>
    </dgm:pt>
    <dgm:pt modelId="{FB7FA1A0-3DD7-4A75-81CC-BAE6226674B7}" type="pres">
      <dgm:prSet presAssocID="{F2F8FB80-6D84-4340-914B-F0827ADB8D50}" presName="parentText" presStyleLbl="node1" presStyleIdx="1" presStyleCnt="3">
        <dgm:presLayoutVars>
          <dgm:chMax val="1"/>
          <dgm:bulletEnabled val="1"/>
        </dgm:presLayoutVars>
      </dgm:prSet>
      <dgm:spPr/>
      <dgm:t>
        <a:bodyPr/>
        <a:lstStyle/>
        <a:p>
          <a:endParaRPr lang="en-IE"/>
        </a:p>
      </dgm:t>
    </dgm:pt>
    <dgm:pt modelId="{A789C306-7F20-440A-93D6-69C11106ECF2}" type="pres">
      <dgm:prSet presAssocID="{F2F8FB80-6D84-4340-914B-F0827ADB8D50}" presName="descendantText" presStyleLbl="alignAccFollowNode1" presStyleIdx="1" presStyleCnt="3">
        <dgm:presLayoutVars>
          <dgm:bulletEnabled val="1"/>
        </dgm:presLayoutVars>
      </dgm:prSet>
      <dgm:spPr/>
      <dgm:t>
        <a:bodyPr/>
        <a:lstStyle/>
        <a:p>
          <a:endParaRPr lang="en-IE"/>
        </a:p>
      </dgm:t>
    </dgm:pt>
    <dgm:pt modelId="{5C9E2F05-4385-45B8-852F-86E4E8347DA2}" type="pres">
      <dgm:prSet presAssocID="{4853AC72-DD44-41B3-A584-15DDFD7C32EF}" presName="sp" presStyleCnt="0"/>
      <dgm:spPr/>
    </dgm:pt>
    <dgm:pt modelId="{04772007-EC88-45FE-BCB3-7C66169006D7}" type="pres">
      <dgm:prSet presAssocID="{3B5CDC3F-E1C5-4114-A56E-9469F8E0FADC}" presName="linNode" presStyleCnt="0"/>
      <dgm:spPr/>
    </dgm:pt>
    <dgm:pt modelId="{3DC2CE48-D032-4295-A93E-E764A5CC85B1}" type="pres">
      <dgm:prSet presAssocID="{3B5CDC3F-E1C5-4114-A56E-9469F8E0FADC}" presName="parentText" presStyleLbl="node1" presStyleIdx="2" presStyleCnt="3">
        <dgm:presLayoutVars>
          <dgm:chMax val="1"/>
          <dgm:bulletEnabled val="1"/>
        </dgm:presLayoutVars>
      </dgm:prSet>
      <dgm:spPr/>
      <dgm:t>
        <a:bodyPr/>
        <a:lstStyle/>
        <a:p>
          <a:endParaRPr lang="en-IE"/>
        </a:p>
      </dgm:t>
    </dgm:pt>
    <dgm:pt modelId="{FD9318BB-7713-45EA-90BA-945DAA230B82}" type="pres">
      <dgm:prSet presAssocID="{3B5CDC3F-E1C5-4114-A56E-9469F8E0FADC}" presName="descendantText" presStyleLbl="alignAccFollowNode1" presStyleIdx="2" presStyleCnt="3">
        <dgm:presLayoutVars>
          <dgm:bulletEnabled val="1"/>
        </dgm:presLayoutVars>
      </dgm:prSet>
      <dgm:spPr/>
      <dgm:t>
        <a:bodyPr/>
        <a:lstStyle/>
        <a:p>
          <a:endParaRPr lang="en-IE"/>
        </a:p>
      </dgm:t>
    </dgm:pt>
  </dgm:ptLst>
  <dgm:cxnLst>
    <dgm:cxn modelId="{30C521DE-003B-49A3-BA7D-84B639FF37E7}" srcId="{B6AC53DB-FCD5-4079-BB47-5F0F7EC240A4}" destId="{1D5DF7EF-4B39-49C4-B5F1-6448A9C65E20}" srcOrd="0" destOrd="0" parTransId="{404BA124-D8DD-4D00-B0DD-E9EA8A846823}" sibTransId="{A7BF4056-1731-4AF5-9E7F-B7A275470E6B}"/>
    <dgm:cxn modelId="{EAC832BB-A3B0-40CA-A98E-EE479E660EE8}" srcId="{3B5CDC3F-E1C5-4114-A56E-9469F8E0FADC}" destId="{FF23210B-1ECF-4CDD-A7B1-E2AF96412643}" srcOrd="1" destOrd="0" parTransId="{8DEDEBFA-17AC-406F-9A89-036AD0FC0BA8}" sibTransId="{AC4296DE-BAB0-40E7-BE01-21D61E0A5093}"/>
    <dgm:cxn modelId="{68DB155B-5642-4194-BDFA-EF7B9502A1CA}" type="presOf" srcId="{FF23210B-1ECF-4CDD-A7B1-E2AF96412643}" destId="{FD9318BB-7713-45EA-90BA-945DAA230B82}" srcOrd="0" destOrd="1" presId="urn:microsoft.com/office/officeart/2005/8/layout/vList5"/>
    <dgm:cxn modelId="{32B2EF5B-1F5D-412D-99B7-7D970A950774}" type="presOf" srcId="{B6AC53DB-FCD5-4079-BB47-5F0F7EC240A4}" destId="{88277125-5CCB-4202-9C30-20B7958FE67C}" srcOrd="0" destOrd="0" presId="urn:microsoft.com/office/officeart/2005/8/layout/vList5"/>
    <dgm:cxn modelId="{02951C05-0145-48FC-BDA3-AD83D6476729}" type="presOf" srcId="{4AF83B09-BA75-4029-B138-E4BD79F7DA31}" destId="{8C43D155-8473-4719-A4F0-759B393B60BF}" srcOrd="0" destOrd="0" presId="urn:microsoft.com/office/officeart/2005/8/layout/vList5"/>
    <dgm:cxn modelId="{FD456951-5FE2-4740-9CD4-A237255295C6}" type="presOf" srcId="{222A962F-3CEE-4303-AC69-5E7580C4A3C9}" destId="{8C43D155-8473-4719-A4F0-759B393B60BF}" srcOrd="0" destOrd="2" presId="urn:microsoft.com/office/officeart/2005/8/layout/vList5"/>
    <dgm:cxn modelId="{A77A005A-B819-4C36-B5A9-FFFBD34D07C6}" srcId="{F2F8FB80-6D84-4340-914B-F0827ADB8D50}" destId="{2301C621-FFEA-4297-A6DF-AEF562A7A5BA}" srcOrd="1" destOrd="0" parTransId="{96B09708-A54F-4AEF-9DD7-39098F4818FD}" sibTransId="{EC69D7DD-5241-43C0-B58F-1EF0178AF424}"/>
    <dgm:cxn modelId="{73EB94FA-6A1E-4D2A-A75E-4E78DE4BEDF4}" srcId="{1D5DF7EF-4B39-49C4-B5F1-6448A9C65E20}" destId="{222A962F-3CEE-4303-AC69-5E7580C4A3C9}" srcOrd="2" destOrd="0" parTransId="{D3A0F745-664B-408D-B41C-BEAA410AC605}" sibTransId="{8B804887-43DA-4AF2-ACD8-64E5462FBE2C}"/>
    <dgm:cxn modelId="{893E1991-F346-48DD-A35C-CCF4785C9057}" type="presOf" srcId="{751356FE-B2BE-493C-B735-75DFCEACE201}" destId="{FD9318BB-7713-45EA-90BA-945DAA230B82}" srcOrd="0" destOrd="0" presId="urn:microsoft.com/office/officeart/2005/8/layout/vList5"/>
    <dgm:cxn modelId="{7C3329A0-930C-4412-AD1E-1E20C8705A8C}" srcId="{B6AC53DB-FCD5-4079-BB47-5F0F7EC240A4}" destId="{3B5CDC3F-E1C5-4114-A56E-9469F8E0FADC}" srcOrd="2" destOrd="0" parTransId="{C7DC3CF0-D4BE-4E61-85E2-48659499E27C}" sibTransId="{3B5689C9-EA47-4007-8116-6EC4E7FF4D14}"/>
    <dgm:cxn modelId="{311C3698-20C3-439E-82EC-BD66F10B2624}" type="presOf" srcId="{93F99137-9B22-4EC9-9142-602D99476576}" destId="{A789C306-7F20-440A-93D6-69C11106ECF2}" srcOrd="0" destOrd="0" presId="urn:microsoft.com/office/officeart/2005/8/layout/vList5"/>
    <dgm:cxn modelId="{D241D7C6-777C-4227-BED2-387C3F60CE5A}" type="presOf" srcId="{3B5CDC3F-E1C5-4114-A56E-9469F8E0FADC}" destId="{3DC2CE48-D032-4295-A93E-E764A5CC85B1}" srcOrd="0" destOrd="0" presId="urn:microsoft.com/office/officeart/2005/8/layout/vList5"/>
    <dgm:cxn modelId="{76625FFC-9073-4740-AA2C-D60A503C770C}" type="presOf" srcId="{1D5DF7EF-4B39-49C4-B5F1-6448A9C65E20}" destId="{46738BF6-499B-4217-82B0-36CDD2952E1C}" srcOrd="0" destOrd="0" presId="urn:microsoft.com/office/officeart/2005/8/layout/vList5"/>
    <dgm:cxn modelId="{01BFDF3E-1BE4-4FF0-B349-68738594DBAD}" type="presOf" srcId="{E80B2D91-8284-4C22-A176-F3FB65D6C87D}" destId="{8C43D155-8473-4719-A4F0-759B393B60BF}" srcOrd="0" destOrd="1" presId="urn:microsoft.com/office/officeart/2005/8/layout/vList5"/>
    <dgm:cxn modelId="{6518F296-FE00-4DB9-BDB9-58555C78A684}" type="presOf" srcId="{F2F8FB80-6D84-4340-914B-F0827ADB8D50}" destId="{FB7FA1A0-3DD7-4A75-81CC-BAE6226674B7}" srcOrd="0" destOrd="0" presId="urn:microsoft.com/office/officeart/2005/8/layout/vList5"/>
    <dgm:cxn modelId="{0CCABD29-43F6-43BF-9E1E-061C6BF27507}" srcId="{B6AC53DB-FCD5-4079-BB47-5F0F7EC240A4}" destId="{F2F8FB80-6D84-4340-914B-F0827ADB8D50}" srcOrd="1" destOrd="0" parTransId="{FC1B949F-1D4C-4A30-878B-5B2CB07AC8CE}" sibTransId="{4853AC72-DD44-41B3-A584-15DDFD7C32EF}"/>
    <dgm:cxn modelId="{EDDF2B5A-F3F4-4068-AABE-1E8F7D9C5D0A}" srcId="{F2F8FB80-6D84-4340-914B-F0827ADB8D50}" destId="{93F99137-9B22-4EC9-9142-602D99476576}" srcOrd="0" destOrd="0" parTransId="{B8B65D1B-A958-492B-96D6-47D24D352BFB}" sibTransId="{E6832BEC-28F1-4F76-87DA-3B912FD7C4F7}"/>
    <dgm:cxn modelId="{D82E7459-039C-41CC-8FDA-16925FFB6FCA}" type="presOf" srcId="{2301C621-FFEA-4297-A6DF-AEF562A7A5BA}" destId="{A789C306-7F20-440A-93D6-69C11106ECF2}" srcOrd="0" destOrd="1" presId="urn:microsoft.com/office/officeart/2005/8/layout/vList5"/>
    <dgm:cxn modelId="{5693AD8A-8832-4D8B-9ACD-843EC2469CA5}" srcId="{1D5DF7EF-4B39-49C4-B5F1-6448A9C65E20}" destId="{E80B2D91-8284-4C22-A176-F3FB65D6C87D}" srcOrd="1" destOrd="0" parTransId="{55066CD3-4793-4D2B-9C31-80E032FBC2F1}" sibTransId="{6BDCE235-F406-4312-AB5C-3CACBB4EA0CE}"/>
    <dgm:cxn modelId="{1E8A4729-9FCF-43EC-8D8F-36CCBBE3B2D6}" srcId="{1D5DF7EF-4B39-49C4-B5F1-6448A9C65E20}" destId="{4AF83B09-BA75-4029-B138-E4BD79F7DA31}" srcOrd="0" destOrd="0" parTransId="{39B85AC0-FB4C-4444-A44D-DAF99B291B3A}" sibTransId="{32DD8744-560F-459C-AC51-19D7A2A31321}"/>
    <dgm:cxn modelId="{D18B3FFB-045D-4264-9BCC-7A38B3CB63B1}" srcId="{3B5CDC3F-E1C5-4114-A56E-9469F8E0FADC}" destId="{751356FE-B2BE-493C-B735-75DFCEACE201}" srcOrd="0" destOrd="0" parTransId="{7BA1256C-D3EA-4224-9EA8-83593CEE7748}" sibTransId="{1029F505-F641-427B-889E-C01C1C1406B8}"/>
    <dgm:cxn modelId="{83F22A4B-64B8-45FF-B718-4C9E724613DC}" type="presParOf" srcId="{88277125-5CCB-4202-9C30-20B7958FE67C}" destId="{434D636D-54F4-4C27-A71E-E02C3CEB399B}" srcOrd="0" destOrd="0" presId="urn:microsoft.com/office/officeart/2005/8/layout/vList5"/>
    <dgm:cxn modelId="{A4BA3CD3-44E3-478C-8324-18268AE95900}" type="presParOf" srcId="{434D636D-54F4-4C27-A71E-E02C3CEB399B}" destId="{46738BF6-499B-4217-82B0-36CDD2952E1C}" srcOrd="0" destOrd="0" presId="urn:microsoft.com/office/officeart/2005/8/layout/vList5"/>
    <dgm:cxn modelId="{B38EADEA-CC8B-4038-A64B-5E9613E3F636}" type="presParOf" srcId="{434D636D-54F4-4C27-A71E-E02C3CEB399B}" destId="{8C43D155-8473-4719-A4F0-759B393B60BF}" srcOrd="1" destOrd="0" presId="urn:microsoft.com/office/officeart/2005/8/layout/vList5"/>
    <dgm:cxn modelId="{917A4420-BA69-47F9-8589-419FB7E3A4B1}" type="presParOf" srcId="{88277125-5CCB-4202-9C30-20B7958FE67C}" destId="{0C061CF7-EDD5-4C9F-A097-A1700D06226A}" srcOrd="1" destOrd="0" presId="urn:microsoft.com/office/officeart/2005/8/layout/vList5"/>
    <dgm:cxn modelId="{9F50DBF1-2180-4528-A8EF-8A6295D2718F}" type="presParOf" srcId="{88277125-5CCB-4202-9C30-20B7958FE67C}" destId="{543844FA-9EDA-4F3F-AE38-8ECBC3CA82C4}" srcOrd="2" destOrd="0" presId="urn:microsoft.com/office/officeart/2005/8/layout/vList5"/>
    <dgm:cxn modelId="{E93EFE20-6BD5-4304-AC85-D5297097813D}" type="presParOf" srcId="{543844FA-9EDA-4F3F-AE38-8ECBC3CA82C4}" destId="{FB7FA1A0-3DD7-4A75-81CC-BAE6226674B7}" srcOrd="0" destOrd="0" presId="urn:microsoft.com/office/officeart/2005/8/layout/vList5"/>
    <dgm:cxn modelId="{744D1A33-06CD-4343-BCC5-6F6729690CA7}" type="presParOf" srcId="{543844FA-9EDA-4F3F-AE38-8ECBC3CA82C4}" destId="{A789C306-7F20-440A-93D6-69C11106ECF2}" srcOrd="1" destOrd="0" presId="urn:microsoft.com/office/officeart/2005/8/layout/vList5"/>
    <dgm:cxn modelId="{1500649A-94A0-4C58-A38A-3BFC76566311}" type="presParOf" srcId="{88277125-5CCB-4202-9C30-20B7958FE67C}" destId="{5C9E2F05-4385-45B8-852F-86E4E8347DA2}" srcOrd="3" destOrd="0" presId="urn:microsoft.com/office/officeart/2005/8/layout/vList5"/>
    <dgm:cxn modelId="{9B04F0C9-F524-4C40-906C-4D959FD8314A}" type="presParOf" srcId="{88277125-5CCB-4202-9C30-20B7958FE67C}" destId="{04772007-EC88-45FE-BCB3-7C66169006D7}" srcOrd="4" destOrd="0" presId="urn:microsoft.com/office/officeart/2005/8/layout/vList5"/>
    <dgm:cxn modelId="{EC2D0286-EA2A-400A-B932-92F2074605F3}" type="presParOf" srcId="{04772007-EC88-45FE-BCB3-7C66169006D7}" destId="{3DC2CE48-D032-4295-A93E-E764A5CC85B1}" srcOrd="0" destOrd="0" presId="urn:microsoft.com/office/officeart/2005/8/layout/vList5"/>
    <dgm:cxn modelId="{DC0187E8-7406-41C2-AB4B-4ADFB6891949}" type="presParOf" srcId="{04772007-EC88-45FE-BCB3-7C66169006D7}" destId="{FD9318BB-7713-45EA-90BA-945DAA230B8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953300-08C8-456D-9E6F-500A9C284568}" type="doc">
      <dgm:prSet loTypeId="urn:microsoft.com/office/officeart/2011/layout/CircleProcess" loCatId="process" qsTypeId="urn:microsoft.com/office/officeart/2005/8/quickstyle/simple1" qsCatId="simple" csTypeId="urn:microsoft.com/office/officeart/2005/8/colors/accent1_2" csCatId="accent1" phldr="1"/>
      <dgm:spPr/>
    </dgm:pt>
    <dgm:pt modelId="{C9456D1F-B28A-4928-AA26-98281AC3990F}">
      <dgm:prSet phldrT="[Text]"/>
      <dgm:spPr/>
      <dgm:t>
        <a:bodyPr/>
        <a:lstStyle/>
        <a:p>
          <a:r>
            <a:rPr lang="en-IE" dirty="0" smtClean="0"/>
            <a:t>Identify Responsible Organization</a:t>
          </a:r>
          <a:endParaRPr lang="en-IE" dirty="0"/>
        </a:p>
      </dgm:t>
    </dgm:pt>
    <dgm:pt modelId="{D0B81943-8872-4197-BCCD-82D8BE469A89}" type="parTrans" cxnId="{DF68B83D-62DD-46A7-99D5-01516C0E0FF9}">
      <dgm:prSet/>
      <dgm:spPr/>
      <dgm:t>
        <a:bodyPr/>
        <a:lstStyle/>
        <a:p>
          <a:endParaRPr lang="en-IE"/>
        </a:p>
      </dgm:t>
    </dgm:pt>
    <dgm:pt modelId="{10BB1E2A-5907-4FE1-8DAF-D1094D6150B3}" type="sibTrans" cxnId="{DF68B83D-62DD-46A7-99D5-01516C0E0FF9}">
      <dgm:prSet/>
      <dgm:spPr/>
      <dgm:t>
        <a:bodyPr/>
        <a:lstStyle/>
        <a:p>
          <a:endParaRPr lang="en-IE"/>
        </a:p>
      </dgm:t>
    </dgm:pt>
    <dgm:pt modelId="{54B67E8C-C3C5-4E6E-8C87-62E7CEC21F5A}">
      <dgm:prSet phldrT="[Text]"/>
      <dgm:spPr/>
      <dgm:t>
        <a:bodyPr/>
        <a:lstStyle/>
        <a:p>
          <a:r>
            <a:rPr lang="en-IE" dirty="0" smtClean="0"/>
            <a:t>Identify Lead Architect</a:t>
          </a:r>
          <a:endParaRPr lang="en-IE" dirty="0"/>
        </a:p>
      </dgm:t>
    </dgm:pt>
    <dgm:pt modelId="{EC3BE176-64E7-4AEF-890B-DF9C7BA3D071}" type="parTrans" cxnId="{4CA9D7F9-264E-4D6B-9C6F-E42D30FD858F}">
      <dgm:prSet/>
      <dgm:spPr/>
      <dgm:t>
        <a:bodyPr/>
        <a:lstStyle/>
        <a:p>
          <a:endParaRPr lang="en-IE"/>
        </a:p>
      </dgm:t>
    </dgm:pt>
    <dgm:pt modelId="{BFF65D4D-C890-4FAB-95C1-FA51915E2C8B}" type="sibTrans" cxnId="{4CA9D7F9-264E-4D6B-9C6F-E42D30FD858F}">
      <dgm:prSet/>
      <dgm:spPr/>
      <dgm:t>
        <a:bodyPr/>
        <a:lstStyle/>
        <a:p>
          <a:endParaRPr lang="en-IE"/>
        </a:p>
      </dgm:t>
    </dgm:pt>
    <dgm:pt modelId="{04BAE90E-E9C6-4C3E-9970-95C829FDB620}">
      <dgm:prSet phldrT="[Text]"/>
      <dgm:spPr/>
      <dgm:t>
        <a:bodyPr/>
        <a:lstStyle/>
        <a:p>
          <a:r>
            <a:rPr lang="en-IE" dirty="0" smtClean="0"/>
            <a:t>Determine scope of review</a:t>
          </a:r>
          <a:endParaRPr lang="en-IE" dirty="0"/>
        </a:p>
      </dgm:t>
    </dgm:pt>
    <dgm:pt modelId="{ED57CDB4-C634-4EC3-993C-70A2F751991A}" type="parTrans" cxnId="{C754F8EE-A090-4B49-9BE5-AC6EA041B917}">
      <dgm:prSet/>
      <dgm:spPr/>
      <dgm:t>
        <a:bodyPr/>
        <a:lstStyle/>
        <a:p>
          <a:endParaRPr lang="en-IE"/>
        </a:p>
      </dgm:t>
    </dgm:pt>
    <dgm:pt modelId="{0DB1654E-C4FE-4042-8FC4-DB61B078DB04}" type="sibTrans" cxnId="{C754F8EE-A090-4B49-9BE5-AC6EA041B917}">
      <dgm:prSet/>
      <dgm:spPr/>
      <dgm:t>
        <a:bodyPr/>
        <a:lstStyle/>
        <a:p>
          <a:endParaRPr lang="en-IE"/>
        </a:p>
      </dgm:t>
    </dgm:pt>
    <dgm:pt modelId="{ADF431EA-D917-4053-B0F2-4A1918A31B32}">
      <dgm:prSet phldrT="[Text]"/>
      <dgm:spPr/>
      <dgm:t>
        <a:bodyPr/>
        <a:lstStyle/>
        <a:p>
          <a:r>
            <a:rPr lang="en-IE" dirty="0" smtClean="0"/>
            <a:t>Tailor Checklists</a:t>
          </a:r>
          <a:endParaRPr lang="en-IE" dirty="0"/>
        </a:p>
      </dgm:t>
    </dgm:pt>
    <dgm:pt modelId="{5D4357D6-E543-48A5-9175-7A4437B9577A}" type="parTrans" cxnId="{BF0720B6-D340-4900-92E6-3A96279DD11C}">
      <dgm:prSet/>
      <dgm:spPr/>
      <dgm:t>
        <a:bodyPr/>
        <a:lstStyle/>
        <a:p>
          <a:endParaRPr lang="en-IE"/>
        </a:p>
      </dgm:t>
    </dgm:pt>
    <dgm:pt modelId="{5A03E83A-8A0A-4C27-A7A2-70685E076FAB}" type="sibTrans" cxnId="{BF0720B6-D340-4900-92E6-3A96279DD11C}">
      <dgm:prSet/>
      <dgm:spPr/>
      <dgm:t>
        <a:bodyPr/>
        <a:lstStyle/>
        <a:p>
          <a:endParaRPr lang="en-IE"/>
        </a:p>
      </dgm:t>
    </dgm:pt>
    <dgm:pt modelId="{8100DC8B-655D-4E14-8479-4FAEFB64F3A0}">
      <dgm:prSet phldrT="[Text]"/>
      <dgm:spPr/>
      <dgm:t>
        <a:bodyPr/>
        <a:lstStyle/>
        <a:p>
          <a:r>
            <a:rPr lang="en-IE" dirty="0" smtClean="0"/>
            <a:t>Schedule Architecture review meeting</a:t>
          </a:r>
          <a:endParaRPr lang="en-IE" dirty="0"/>
        </a:p>
      </dgm:t>
    </dgm:pt>
    <dgm:pt modelId="{689B9E6F-13A9-42E8-A7D5-CFA6B4CCC69B}" type="parTrans" cxnId="{7086D039-6CDC-4882-BE4F-90572B3E303F}">
      <dgm:prSet/>
      <dgm:spPr/>
      <dgm:t>
        <a:bodyPr/>
        <a:lstStyle/>
        <a:p>
          <a:endParaRPr lang="en-IE"/>
        </a:p>
      </dgm:t>
    </dgm:pt>
    <dgm:pt modelId="{C57FA28A-3AD9-4223-97B9-9379EAD78982}" type="sibTrans" cxnId="{7086D039-6CDC-4882-BE4F-90572B3E303F}">
      <dgm:prSet/>
      <dgm:spPr/>
      <dgm:t>
        <a:bodyPr/>
        <a:lstStyle/>
        <a:p>
          <a:endParaRPr lang="en-IE"/>
        </a:p>
      </dgm:t>
    </dgm:pt>
    <dgm:pt modelId="{894AB7E0-543B-4E1D-942E-689B651249F6}">
      <dgm:prSet phldrT="[Text]"/>
      <dgm:spPr/>
      <dgm:t>
        <a:bodyPr/>
        <a:lstStyle/>
        <a:p>
          <a:r>
            <a:rPr lang="en-IE" dirty="0" smtClean="0"/>
            <a:t>Interview Project Principals</a:t>
          </a:r>
          <a:endParaRPr lang="en-IE" dirty="0"/>
        </a:p>
      </dgm:t>
    </dgm:pt>
    <dgm:pt modelId="{125A951E-22B3-4C1F-8B02-37463518EC49}" type="parTrans" cxnId="{91D1BF68-424C-4713-83B3-8F7A0C688155}">
      <dgm:prSet/>
      <dgm:spPr/>
      <dgm:t>
        <a:bodyPr/>
        <a:lstStyle/>
        <a:p>
          <a:endParaRPr lang="en-IE"/>
        </a:p>
      </dgm:t>
    </dgm:pt>
    <dgm:pt modelId="{7F67BCAF-2AD1-459C-AE66-75ADB17A3D71}" type="sibTrans" cxnId="{91D1BF68-424C-4713-83B3-8F7A0C688155}">
      <dgm:prSet/>
      <dgm:spPr/>
      <dgm:t>
        <a:bodyPr/>
        <a:lstStyle/>
        <a:p>
          <a:endParaRPr lang="en-IE"/>
        </a:p>
      </dgm:t>
    </dgm:pt>
    <dgm:pt modelId="{BE8E532F-F003-4767-B047-524BCFD1B636}">
      <dgm:prSet phldrT="[Text]"/>
      <dgm:spPr/>
      <dgm:t>
        <a:bodyPr/>
        <a:lstStyle/>
        <a:p>
          <a:r>
            <a:rPr lang="en-IE" dirty="0" smtClean="0"/>
            <a:t>Analyse Completed Checklists</a:t>
          </a:r>
          <a:endParaRPr lang="en-IE" dirty="0"/>
        </a:p>
      </dgm:t>
    </dgm:pt>
    <dgm:pt modelId="{8A17F2F2-C7CC-48E9-990D-382A98B6DF87}" type="parTrans" cxnId="{F91EB65D-B83C-42FD-BEAC-3F8D4BD4300B}">
      <dgm:prSet/>
      <dgm:spPr/>
      <dgm:t>
        <a:bodyPr/>
        <a:lstStyle/>
        <a:p>
          <a:endParaRPr lang="en-IE"/>
        </a:p>
      </dgm:t>
    </dgm:pt>
    <dgm:pt modelId="{3F06BB4F-F558-4228-A3BA-B2B573253218}" type="sibTrans" cxnId="{F91EB65D-B83C-42FD-BEAC-3F8D4BD4300B}">
      <dgm:prSet/>
      <dgm:spPr/>
      <dgm:t>
        <a:bodyPr/>
        <a:lstStyle/>
        <a:p>
          <a:endParaRPr lang="en-IE"/>
        </a:p>
      </dgm:t>
    </dgm:pt>
    <dgm:pt modelId="{43CB9A95-1E8E-4F55-99D5-4673CCB0FF7F}">
      <dgm:prSet phldrT="[Text]"/>
      <dgm:spPr/>
      <dgm:t>
        <a:bodyPr/>
        <a:lstStyle/>
        <a:p>
          <a:r>
            <a:rPr lang="en-IE" dirty="0" smtClean="0"/>
            <a:t>Prepare Architecture Review Report</a:t>
          </a:r>
          <a:endParaRPr lang="en-IE" dirty="0"/>
        </a:p>
      </dgm:t>
    </dgm:pt>
    <dgm:pt modelId="{500CDD48-B312-4962-A7F1-5C2F1B859EA7}" type="parTrans" cxnId="{98CBBDAC-2AF7-4AA9-A762-FD792B6291DB}">
      <dgm:prSet/>
      <dgm:spPr/>
      <dgm:t>
        <a:bodyPr/>
        <a:lstStyle/>
        <a:p>
          <a:endParaRPr lang="en-IE"/>
        </a:p>
      </dgm:t>
    </dgm:pt>
    <dgm:pt modelId="{531AB477-DEAA-426C-BFA6-C4336DEFAC8B}" type="sibTrans" cxnId="{98CBBDAC-2AF7-4AA9-A762-FD792B6291DB}">
      <dgm:prSet/>
      <dgm:spPr/>
      <dgm:t>
        <a:bodyPr/>
        <a:lstStyle/>
        <a:p>
          <a:endParaRPr lang="en-IE"/>
        </a:p>
      </dgm:t>
    </dgm:pt>
    <dgm:pt modelId="{8587CFA9-28CB-41D5-8E50-D65320E3BD5B}">
      <dgm:prSet phldrT="[Text]"/>
      <dgm:spPr/>
      <dgm:t>
        <a:bodyPr/>
        <a:lstStyle/>
        <a:p>
          <a:r>
            <a:rPr lang="en-IE" dirty="0" smtClean="0"/>
            <a:t>Present Review Findings</a:t>
          </a:r>
          <a:endParaRPr lang="en-IE" dirty="0"/>
        </a:p>
      </dgm:t>
    </dgm:pt>
    <dgm:pt modelId="{B7910E14-CC24-477F-AE07-AB7205718C76}" type="parTrans" cxnId="{9D5DD7B2-5D3E-4413-A5B0-299CDD2236C7}">
      <dgm:prSet/>
      <dgm:spPr/>
      <dgm:t>
        <a:bodyPr/>
        <a:lstStyle/>
        <a:p>
          <a:endParaRPr lang="en-IE"/>
        </a:p>
      </dgm:t>
    </dgm:pt>
    <dgm:pt modelId="{14472DF6-4B42-48A9-9E06-24EEF4A5A020}" type="sibTrans" cxnId="{9D5DD7B2-5D3E-4413-A5B0-299CDD2236C7}">
      <dgm:prSet/>
      <dgm:spPr/>
      <dgm:t>
        <a:bodyPr/>
        <a:lstStyle/>
        <a:p>
          <a:endParaRPr lang="en-IE"/>
        </a:p>
      </dgm:t>
    </dgm:pt>
    <dgm:pt modelId="{14FE0EC9-1859-474F-A337-827E8012D2E5}">
      <dgm:prSet phldrT="[Text]"/>
      <dgm:spPr/>
      <dgm:t>
        <a:bodyPr/>
        <a:lstStyle/>
        <a:p>
          <a:r>
            <a:rPr lang="en-IE" dirty="0" smtClean="0"/>
            <a:t>Accept, Review and Sign off</a:t>
          </a:r>
          <a:endParaRPr lang="en-IE" dirty="0"/>
        </a:p>
      </dgm:t>
    </dgm:pt>
    <dgm:pt modelId="{4D587692-90B7-4FBE-A8C1-B51D7493C59B}" type="parTrans" cxnId="{AC75918C-2140-45B0-96D5-F8072AC61E3D}">
      <dgm:prSet/>
      <dgm:spPr/>
      <dgm:t>
        <a:bodyPr/>
        <a:lstStyle/>
        <a:p>
          <a:endParaRPr lang="en-IE"/>
        </a:p>
      </dgm:t>
    </dgm:pt>
    <dgm:pt modelId="{D6C32E23-7FD6-44D8-AB8B-FE750209717E}" type="sibTrans" cxnId="{AC75918C-2140-45B0-96D5-F8072AC61E3D}">
      <dgm:prSet/>
      <dgm:spPr/>
      <dgm:t>
        <a:bodyPr/>
        <a:lstStyle/>
        <a:p>
          <a:endParaRPr lang="en-IE"/>
        </a:p>
      </dgm:t>
    </dgm:pt>
    <dgm:pt modelId="{4888DB29-BC14-4A33-861F-16CDCF82E794}" type="pres">
      <dgm:prSet presAssocID="{1D953300-08C8-456D-9E6F-500A9C284568}" presName="Name0" presStyleCnt="0">
        <dgm:presLayoutVars>
          <dgm:chMax val="11"/>
          <dgm:chPref val="11"/>
          <dgm:dir/>
          <dgm:resizeHandles/>
        </dgm:presLayoutVars>
      </dgm:prSet>
      <dgm:spPr/>
    </dgm:pt>
    <dgm:pt modelId="{0E48AE53-D655-4C50-8C4D-3A6DAFE29678}" type="pres">
      <dgm:prSet presAssocID="{14FE0EC9-1859-474F-A337-827E8012D2E5}" presName="Accent10" presStyleCnt="0"/>
      <dgm:spPr/>
    </dgm:pt>
    <dgm:pt modelId="{E09B9E7B-61A1-4E39-B031-30E8220D0608}" type="pres">
      <dgm:prSet presAssocID="{14FE0EC9-1859-474F-A337-827E8012D2E5}" presName="Accent" presStyleLbl="node1" presStyleIdx="0" presStyleCnt="10"/>
      <dgm:spPr/>
    </dgm:pt>
    <dgm:pt modelId="{B896F927-139A-460B-B98F-BE00C3411632}" type="pres">
      <dgm:prSet presAssocID="{14FE0EC9-1859-474F-A337-827E8012D2E5}" presName="ParentBackground10" presStyleCnt="0"/>
      <dgm:spPr/>
    </dgm:pt>
    <dgm:pt modelId="{96FFDEEC-00F3-45E0-888E-723DC8E621C2}" type="pres">
      <dgm:prSet presAssocID="{14FE0EC9-1859-474F-A337-827E8012D2E5}" presName="ParentBackground" presStyleLbl="fgAcc1" presStyleIdx="0" presStyleCnt="10"/>
      <dgm:spPr/>
      <dgm:t>
        <a:bodyPr/>
        <a:lstStyle/>
        <a:p>
          <a:endParaRPr lang="en-IE"/>
        </a:p>
      </dgm:t>
    </dgm:pt>
    <dgm:pt modelId="{0C0296D6-4B77-4B5E-9959-9189720D06F0}" type="pres">
      <dgm:prSet presAssocID="{14FE0EC9-1859-474F-A337-827E8012D2E5}" presName="Parent10" presStyleLbl="revTx" presStyleIdx="0" presStyleCnt="0">
        <dgm:presLayoutVars>
          <dgm:chMax val="1"/>
          <dgm:chPref val="1"/>
          <dgm:bulletEnabled val="1"/>
        </dgm:presLayoutVars>
      </dgm:prSet>
      <dgm:spPr/>
      <dgm:t>
        <a:bodyPr/>
        <a:lstStyle/>
        <a:p>
          <a:endParaRPr lang="en-IE"/>
        </a:p>
      </dgm:t>
    </dgm:pt>
    <dgm:pt modelId="{AE80F658-943A-44B5-BC02-2074D36026A7}" type="pres">
      <dgm:prSet presAssocID="{8587CFA9-28CB-41D5-8E50-D65320E3BD5B}" presName="Accent9" presStyleCnt="0"/>
      <dgm:spPr/>
    </dgm:pt>
    <dgm:pt modelId="{FE6C0645-BBD6-4BC9-A24F-6D35998F204A}" type="pres">
      <dgm:prSet presAssocID="{8587CFA9-28CB-41D5-8E50-D65320E3BD5B}" presName="Accent" presStyleLbl="node1" presStyleIdx="1" presStyleCnt="10"/>
      <dgm:spPr/>
    </dgm:pt>
    <dgm:pt modelId="{AB107E4C-4F80-4147-959F-620E05046263}" type="pres">
      <dgm:prSet presAssocID="{8587CFA9-28CB-41D5-8E50-D65320E3BD5B}" presName="ParentBackground9" presStyleCnt="0"/>
      <dgm:spPr/>
    </dgm:pt>
    <dgm:pt modelId="{B4884731-67F0-40E0-BEBB-F1AF1E167AB7}" type="pres">
      <dgm:prSet presAssocID="{8587CFA9-28CB-41D5-8E50-D65320E3BD5B}" presName="ParentBackground" presStyleLbl="fgAcc1" presStyleIdx="1" presStyleCnt="10"/>
      <dgm:spPr/>
      <dgm:t>
        <a:bodyPr/>
        <a:lstStyle/>
        <a:p>
          <a:endParaRPr lang="en-IE"/>
        </a:p>
      </dgm:t>
    </dgm:pt>
    <dgm:pt modelId="{D656A5FD-BBF8-467C-9DA8-C4E2DD6A16FE}" type="pres">
      <dgm:prSet presAssocID="{8587CFA9-28CB-41D5-8E50-D65320E3BD5B}" presName="Parent9" presStyleLbl="revTx" presStyleIdx="0" presStyleCnt="0">
        <dgm:presLayoutVars>
          <dgm:chMax val="1"/>
          <dgm:chPref val="1"/>
          <dgm:bulletEnabled val="1"/>
        </dgm:presLayoutVars>
      </dgm:prSet>
      <dgm:spPr/>
      <dgm:t>
        <a:bodyPr/>
        <a:lstStyle/>
        <a:p>
          <a:endParaRPr lang="en-IE"/>
        </a:p>
      </dgm:t>
    </dgm:pt>
    <dgm:pt modelId="{6888515F-FCC1-4D7C-9647-0D51D2D78E1A}" type="pres">
      <dgm:prSet presAssocID="{43CB9A95-1E8E-4F55-99D5-4673CCB0FF7F}" presName="Accent8" presStyleCnt="0"/>
      <dgm:spPr/>
    </dgm:pt>
    <dgm:pt modelId="{A1D9E6E3-ACD0-47ED-B560-B9AEE1BDBEA6}" type="pres">
      <dgm:prSet presAssocID="{43CB9A95-1E8E-4F55-99D5-4673CCB0FF7F}" presName="Accent" presStyleLbl="node1" presStyleIdx="2" presStyleCnt="10"/>
      <dgm:spPr/>
    </dgm:pt>
    <dgm:pt modelId="{F0DD5348-325B-4FF4-B3F0-3BA0EB456B86}" type="pres">
      <dgm:prSet presAssocID="{43CB9A95-1E8E-4F55-99D5-4673CCB0FF7F}" presName="ParentBackground8" presStyleCnt="0"/>
      <dgm:spPr/>
    </dgm:pt>
    <dgm:pt modelId="{184BDB4B-3615-4CDC-9DA8-3BB9E180A113}" type="pres">
      <dgm:prSet presAssocID="{43CB9A95-1E8E-4F55-99D5-4673CCB0FF7F}" presName="ParentBackground" presStyleLbl="fgAcc1" presStyleIdx="2" presStyleCnt="10"/>
      <dgm:spPr/>
      <dgm:t>
        <a:bodyPr/>
        <a:lstStyle/>
        <a:p>
          <a:endParaRPr lang="en-IE"/>
        </a:p>
      </dgm:t>
    </dgm:pt>
    <dgm:pt modelId="{B62FADA1-C18D-4109-96A2-5BC031315CD1}" type="pres">
      <dgm:prSet presAssocID="{43CB9A95-1E8E-4F55-99D5-4673CCB0FF7F}" presName="Parent8" presStyleLbl="revTx" presStyleIdx="0" presStyleCnt="0">
        <dgm:presLayoutVars>
          <dgm:chMax val="1"/>
          <dgm:chPref val="1"/>
          <dgm:bulletEnabled val="1"/>
        </dgm:presLayoutVars>
      </dgm:prSet>
      <dgm:spPr/>
      <dgm:t>
        <a:bodyPr/>
        <a:lstStyle/>
        <a:p>
          <a:endParaRPr lang="en-IE"/>
        </a:p>
      </dgm:t>
    </dgm:pt>
    <dgm:pt modelId="{246434A8-C0DD-4D74-BDF3-49EBFEC63275}" type="pres">
      <dgm:prSet presAssocID="{BE8E532F-F003-4767-B047-524BCFD1B636}" presName="Accent7" presStyleCnt="0"/>
      <dgm:spPr/>
    </dgm:pt>
    <dgm:pt modelId="{69BBB289-3BFA-4E4E-A05C-40D33C3A3769}" type="pres">
      <dgm:prSet presAssocID="{BE8E532F-F003-4767-B047-524BCFD1B636}" presName="Accent" presStyleLbl="node1" presStyleIdx="3" presStyleCnt="10"/>
      <dgm:spPr/>
    </dgm:pt>
    <dgm:pt modelId="{0D380126-B50B-4FB7-A539-069BB5970EE6}" type="pres">
      <dgm:prSet presAssocID="{BE8E532F-F003-4767-B047-524BCFD1B636}" presName="ParentBackground7" presStyleCnt="0"/>
      <dgm:spPr/>
    </dgm:pt>
    <dgm:pt modelId="{91421E68-9056-4AC2-9AC0-B5A705358875}" type="pres">
      <dgm:prSet presAssocID="{BE8E532F-F003-4767-B047-524BCFD1B636}" presName="ParentBackground" presStyleLbl="fgAcc1" presStyleIdx="3" presStyleCnt="10"/>
      <dgm:spPr/>
      <dgm:t>
        <a:bodyPr/>
        <a:lstStyle/>
        <a:p>
          <a:endParaRPr lang="en-IE"/>
        </a:p>
      </dgm:t>
    </dgm:pt>
    <dgm:pt modelId="{CCF7475A-03A5-4A69-AE65-14DC62D5116B}" type="pres">
      <dgm:prSet presAssocID="{BE8E532F-F003-4767-B047-524BCFD1B636}" presName="Parent7" presStyleLbl="revTx" presStyleIdx="0" presStyleCnt="0">
        <dgm:presLayoutVars>
          <dgm:chMax val="1"/>
          <dgm:chPref val="1"/>
          <dgm:bulletEnabled val="1"/>
        </dgm:presLayoutVars>
      </dgm:prSet>
      <dgm:spPr/>
      <dgm:t>
        <a:bodyPr/>
        <a:lstStyle/>
        <a:p>
          <a:endParaRPr lang="en-IE"/>
        </a:p>
      </dgm:t>
    </dgm:pt>
    <dgm:pt modelId="{1D2F7271-25C1-4650-A0E2-0AD7219BCA5D}" type="pres">
      <dgm:prSet presAssocID="{894AB7E0-543B-4E1D-942E-689B651249F6}" presName="Accent6" presStyleCnt="0"/>
      <dgm:spPr/>
    </dgm:pt>
    <dgm:pt modelId="{C0ACD75F-4B17-4EC0-82C1-22F8392B98AD}" type="pres">
      <dgm:prSet presAssocID="{894AB7E0-543B-4E1D-942E-689B651249F6}" presName="Accent" presStyleLbl="node1" presStyleIdx="4" presStyleCnt="10"/>
      <dgm:spPr/>
    </dgm:pt>
    <dgm:pt modelId="{BF956FE4-E7F1-4A61-89CD-57B5E3C8B62B}" type="pres">
      <dgm:prSet presAssocID="{894AB7E0-543B-4E1D-942E-689B651249F6}" presName="ParentBackground6" presStyleCnt="0"/>
      <dgm:spPr/>
    </dgm:pt>
    <dgm:pt modelId="{F659E214-F5EA-464E-BA89-861625216638}" type="pres">
      <dgm:prSet presAssocID="{894AB7E0-543B-4E1D-942E-689B651249F6}" presName="ParentBackground" presStyleLbl="fgAcc1" presStyleIdx="4" presStyleCnt="10"/>
      <dgm:spPr/>
      <dgm:t>
        <a:bodyPr/>
        <a:lstStyle/>
        <a:p>
          <a:endParaRPr lang="en-IE"/>
        </a:p>
      </dgm:t>
    </dgm:pt>
    <dgm:pt modelId="{E9A5A4CA-25BB-4EEF-AD5A-755A2B4FEE2B}" type="pres">
      <dgm:prSet presAssocID="{894AB7E0-543B-4E1D-942E-689B651249F6}" presName="Parent6" presStyleLbl="revTx" presStyleIdx="0" presStyleCnt="0">
        <dgm:presLayoutVars>
          <dgm:chMax val="1"/>
          <dgm:chPref val="1"/>
          <dgm:bulletEnabled val="1"/>
        </dgm:presLayoutVars>
      </dgm:prSet>
      <dgm:spPr/>
      <dgm:t>
        <a:bodyPr/>
        <a:lstStyle/>
        <a:p>
          <a:endParaRPr lang="en-IE"/>
        </a:p>
      </dgm:t>
    </dgm:pt>
    <dgm:pt modelId="{E4B86B2A-5728-49CD-9210-FAFE0AACB3FC}" type="pres">
      <dgm:prSet presAssocID="{8100DC8B-655D-4E14-8479-4FAEFB64F3A0}" presName="Accent5" presStyleCnt="0"/>
      <dgm:spPr/>
    </dgm:pt>
    <dgm:pt modelId="{24B0BEBF-CB08-428D-934C-0BE51AF80A37}" type="pres">
      <dgm:prSet presAssocID="{8100DC8B-655D-4E14-8479-4FAEFB64F3A0}" presName="Accent" presStyleLbl="node1" presStyleIdx="5" presStyleCnt="10"/>
      <dgm:spPr/>
    </dgm:pt>
    <dgm:pt modelId="{BE5C2381-ED51-43B7-9866-CE838DC581D3}" type="pres">
      <dgm:prSet presAssocID="{8100DC8B-655D-4E14-8479-4FAEFB64F3A0}" presName="ParentBackground5" presStyleCnt="0"/>
      <dgm:spPr/>
    </dgm:pt>
    <dgm:pt modelId="{389F7196-11FA-4E04-92C2-327EC9F50F82}" type="pres">
      <dgm:prSet presAssocID="{8100DC8B-655D-4E14-8479-4FAEFB64F3A0}" presName="ParentBackground" presStyleLbl="fgAcc1" presStyleIdx="5" presStyleCnt="10"/>
      <dgm:spPr/>
      <dgm:t>
        <a:bodyPr/>
        <a:lstStyle/>
        <a:p>
          <a:endParaRPr lang="en-IE"/>
        </a:p>
      </dgm:t>
    </dgm:pt>
    <dgm:pt modelId="{E1A3530D-9272-4F31-903A-2FC15C13B0F5}" type="pres">
      <dgm:prSet presAssocID="{8100DC8B-655D-4E14-8479-4FAEFB64F3A0}" presName="Parent5" presStyleLbl="revTx" presStyleIdx="0" presStyleCnt="0">
        <dgm:presLayoutVars>
          <dgm:chMax val="1"/>
          <dgm:chPref val="1"/>
          <dgm:bulletEnabled val="1"/>
        </dgm:presLayoutVars>
      </dgm:prSet>
      <dgm:spPr/>
      <dgm:t>
        <a:bodyPr/>
        <a:lstStyle/>
        <a:p>
          <a:endParaRPr lang="en-IE"/>
        </a:p>
      </dgm:t>
    </dgm:pt>
    <dgm:pt modelId="{1B1C86E1-6BF1-4504-B479-D5637590D300}" type="pres">
      <dgm:prSet presAssocID="{ADF431EA-D917-4053-B0F2-4A1918A31B32}" presName="Accent4" presStyleCnt="0"/>
      <dgm:spPr/>
    </dgm:pt>
    <dgm:pt modelId="{5469B6A2-0EB3-4874-9AC3-9587F20D96C9}" type="pres">
      <dgm:prSet presAssocID="{ADF431EA-D917-4053-B0F2-4A1918A31B32}" presName="Accent" presStyleLbl="node1" presStyleIdx="6" presStyleCnt="10"/>
      <dgm:spPr/>
    </dgm:pt>
    <dgm:pt modelId="{C5CD53D4-90FE-4A2D-AB22-DD2159F29832}" type="pres">
      <dgm:prSet presAssocID="{ADF431EA-D917-4053-B0F2-4A1918A31B32}" presName="ParentBackground4" presStyleCnt="0"/>
      <dgm:spPr/>
    </dgm:pt>
    <dgm:pt modelId="{B37FE502-8E8C-4696-813C-AC4627D704F3}" type="pres">
      <dgm:prSet presAssocID="{ADF431EA-D917-4053-B0F2-4A1918A31B32}" presName="ParentBackground" presStyleLbl="fgAcc1" presStyleIdx="6" presStyleCnt="10"/>
      <dgm:spPr/>
      <dgm:t>
        <a:bodyPr/>
        <a:lstStyle/>
        <a:p>
          <a:endParaRPr lang="en-IE"/>
        </a:p>
      </dgm:t>
    </dgm:pt>
    <dgm:pt modelId="{0FCDF45A-87C5-407F-A43F-008B0EF86542}" type="pres">
      <dgm:prSet presAssocID="{ADF431EA-D917-4053-B0F2-4A1918A31B32}" presName="Parent4" presStyleLbl="revTx" presStyleIdx="0" presStyleCnt="0">
        <dgm:presLayoutVars>
          <dgm:chMax val="1"/>
          <dgm:chPref val="1"/>
          <dgm:bulletEnabled val="1"/>
        </dgm:presLayoutVars>
      </dgm:prSet>
      <dgm:spPr/>
      <dgm:t>
        <a:bodyPr/>
        <a:lstStyle/>
        <a:p>
          <a:endParaRPr lang="en-IE"/>
        </a:p>
      </dgm:t>
    </dgm:pt>
    <dgm:pt modelId="{A4E85222-C1C6-45D6-80C6-6FC0ADE0D095}" type="pres">
      <dgm:prSet presAssocID="{04BAE90E-E9C6-4C3E-9970-95C829FDB620}" presName="Accent3" presStyleCnt="0"/>
      <dgm:spPr/>
    </dgm:pt>
    <dgm:pt modelId="{36BF6956-5BF7-47D2-8B73-36BD137D7B62}" type="pres">
      <dgm:prSet presAssocID="{04BAE90E-E9C6-4C3E-9970-95C829FDB620}" presName="Accent" presStyleLbl="node1" presStyleIdx="7" presStyleCnt="10"/>
      <dgm:spPr/>
    </dgm:pt>
    <dgm:pt modelId="{0102E17F-E181-45D7-8843-EC22289A8290}" type="pres">
      <dgm:prSet presAssocID="{04BAE90E-E9C6-4C3E-9970-95C829FDB620}" presName="ParentBackground3" presStyleCnt="0"/>
      <dgm:spPr/>
    </dgm:pt>
    <dgm:pt modelId="{E906D601-B4AF-4C98-9A46-D289B6DBE467}" type="pres">
      <dgm:prSet presAssocID="{04BAE90E-E9C6-4C3E-9970-95C829FDB620}" presName="ParentBackground" presStyleLbl="fgAcc1" presStyleIdx="7" presStyleCnt="10"/>
      <dgm:spPr/>
      <dgm:t>
        <a:bodyPr/>
        <a:lstStyle/>
        <a:p>
          <a:endParaRPr lang="en-IE"/>
        </a:p>
      </dgm:t>
    </dgm:pt>
    <dgm:pt modelId="{DCA58777-570E-4135-8D9F-506E97FD2B69}" type="pres">
      <dgm:prSet presAssocID="{04BAE90E-E9C6-4C3E-9970-95C829FDB620}" presName="Parent3" presStyleLbl="revTx" presStyleIdx="0" presStyleCnt="0">
        <dgm:presLayoutVars>
          <dgm:chMax val="1"/>
          <dgm:chPref val="1"/>
          <dgm:bulletEnabled val="1"/>
        </dgm:presLayoutVars>
      </dgm:prSet>
      <dgm:spPr/>
      <dgm:t>
        <a:bodyPr/>
        <a:lstStyle/>
        <a:p>
          <a:endParaRPr lang="en-IE"/>
        </a:p>
      </dgm:t>
    </dgm:pt>
    <dgm:pt modelId="{5DA10836-A59D-4782-AE4C-4B471FD4427C}" type="pres">
      <dgm:prSet presAssocID="{54B67E8C-C3C5-4E6E-8C87-62E7CEC21F5A}" presName="Accent2" presStyleCnt="0"/>
      <dgm:spPr/>
    </dgm:pt>
    <dgm:pt modelId="{5E07415D-29A8-4AE0-AB29-0C947FE87708}" type="pres">
      <dgm:prSet presAssocID="{54B67E8C-C3C5-4E6E-8C87-62E7CEC21F5A}" presName="Accent" presStyleLbl="node1" presStyleIdx="8" presStyleCnt="10"/>
      <dgm:spPr/>
    </dgm:pt>
    <dgm:pt modelId="{900540DF-EDBE-4CA3-BAA4-F166B1B7E109}" type="pres">
      <dgm:prSet presAssocID="{54B67E8C-C3C5-4E6E-8C87-62E7CEC21F5A}" presName="ParentBackground2" presStyleCnt="0"/>
      <dgm:spPr/>
    </dgm:pt>
    <dgm:pt modelId="{B012B495-7BA5-47B0-9735-72ABFAB46A48}" type="pres">
      <dgm:prSet presAssocID="{54B67E8C-C3C5-4E6E-8C87-62E7CEC21F5A}" presName="ParentBackground" presStyleLbl="fgAcc1" presStyleIdx="8" presStyleCnt="10"/>
      <dgm:spPr/>
      <dgm:t>
        <a:bodyPr/>
        <a:lstStyle/>
        <a:p>
          <a:endParaRPr lang="en-IE"/>
        </a:p>
      </dgm:t>
    </dgm:pt>
    <dgm:pt modelId="{2DC2EB96-8B8E-46F2-9615-DFD00DDB5714}" type="pres">
      <dgm:prSet presAssocID="{54B67E8C-C3C5-4E6E-8C87-62E7CEC21F5A}" presName="Parent2" presStyleLbl="revTx" presStyleIdx="0" presStyleCnt="0">
        <dgm:presLayoutVars>
          <dgm:chMax val="1"/>
          <dgm:chPref val="1"/>
          <dgm:bulletEnabled val="1"/>
        </dgm:presLayoutVars>
      </dgm:prSet>
      <dgm:spPr/>
      <dgm:t>
        <a:bodyPr/>
        <a:lstStyle/>
        <a:p>
          <a:endParaRPr lang="en-IE"/>
        </a:p>
      </dgm:t>
    </dgm:pt>
    <dgm:pt modelId="{D9CC60F3-66E5-4E38-AD6B-EE4FA16BA8E8}" type="pres">
      <dgm:prSet presAssocID="{C9456D1F-B28A-4928-AA26-98281AC3990F}" presName="Accent1" presStyleCnt="0"/>
      <dgm:spPr/>
    </dgm:pt>
    <dgm:pt modelId="{D75C2A87-497E-4AC1-91F8-4B4994D9E996}" type="pres">
      <dgm:prSet presAssocID="{C9456D1F-B28A-4928-AA26-98281AC3990F}" presName="Accent" presStyleLbl="node1" presStyleIdx="9" presStyleCnt="10"/>
      <dgm:spPr/>
    </dgm:pt>
    <dgm:pt modelId="{F53348AC-C938-465D-B1FC-3032805B8DF8}" type="pres">
      <dgm:prSet presAssocID="{C9456D1F-B28A-4928-AA26-98281AC3990F}" presName="ParentBackground1" presStyleCnt="0"/>
      <dgm:spPr/>
    </dgm:pt>
    <dgm:pt modelId="{FE42E204-178E-4F87-918B-16FF39ADB80D}" type="pres">
      <dgm:prSet presAssocID="{C9456D1F-B28A-4928-AA26-98281AC3990F}" presName="ParentBackground" presStyleLbl="fgAcc1" presStyleIdx="9" presStyleCnt="10"/>
      <dgm:spPr/>
      <dgm:t>
        <a:bodyPr/>
        <a:lstStyle/>
        <a:p>
          <a:endParaRPr lang="en-IE"/>
        </a:p>
      </dgm:t>
    </dgm:pt>
    <dgm:pt modelId="{DDD4BDE3-AFF1-43E2-AE02-072CF702A5D1}" type="pres">
      <dgm:prSet presAssocID="{C9456D1F-B28A-4928-AA26-98281AC3990F}" presName="Parent1" presStyleLbl="revTx" presStyleIdx="0" presStyleCnt="0">
        <dgm:presLayoutVars>
          <dgm:chMax val="1"/>
          <dgm:chPref val="1"/>
          <dgm:bulletEnabled val="1"/>
        </dgm:presLayoutVars>
      </dgm:prSet>
      <dgm:spPr/>
      <dgm:t>
        <a:bodyPr/>
        <a:lstStyle/>
        <a:p>
          <a:endParaRPr lang="en-IE"/>
        </a:p>
      </dgm:t>
    </dgm:pt>
  </dgm:ptLst>
  <dgm:cxnLst>
    <dgm:cxn modelId="{359CC35E-6E18-4F8B-8EF3-F33A11FAB83C}" type="presOf" srcId="{14FE0EC9-1859-474F-A337-827E8012D2E5}" destId="{0C0296D6-4B77-4B5E-9959-9189720D06F0}" srcOrd="1" destOrd="0" presId="urn:microsoft.com/office/officeart/2011/layout/CircleProcess"/>
    <dgm:cxn modelId="{DF68B83D-62DD-46A7-99D5-01516C0E0FF9}" srcId="{1D953300-08C8-456D-9E6F-500A9C284568}" destId="{C9456D1F-B28A-4928-AA26-98281AC3990F}" srcOrd="0" destOrd="0" parTransId="{D0B81943-8872-4197-BCCD-82D8BE469A89}" sibTransId="{10BB1E2A-5907-4FE1-8DAF-D1094D6150B3}"/>
    <dgm:cxn modelId="{4B27EF9A-561B-4665-A890-664F24A7A95A}" type="presOf" srcId="{BE8E532F-F003-4767-B047-524BCFD1B636}" destId="{91421E68-9056-4AC2-9AC0-B5A705358875}" srcOrd="0" destOrd="0" presId="urn:microsoft.com/office/officeart/2011/layout/CircleProcess"/>
    <dgm:cxn modelId="{22359FD0-9AF1-4905-B67C-874951F0C110}" type="presOf" srcId="{C9456D1F-B28A-4928-AA26-98281AC3990F}" destId="{DDD4BDE3-AFF1-43E2-AE02-072CF702A5D1}" srcOrd="1" destOrd="0" presId="urn:microsoft.com/office/officeart/2011/layout/CircleProcess"/>
    <dgm:cxn modelId="{4CA9D7F9-264E-4D6B-9C6F-E42D30FD858F}" srcId="{1D953300-08C8-456D-9E6F-500A9C284568}" destId="{54B67E8C-C3C5-4E6E-8C87-62E7CEC21F5A}" srcOrd="1" destOrd="0" parTransId="{EC3BE176-64E7-4AEF-890B-DF9C7BA3D071}" sibTransId="{BFF65D4D-C890-4FAB-95C1-FA51915E2C8B}"/>
    <dgm:cxn modelId="{91D1BF68-424C-4713-83B3-8F7A0C688155}" srcId="{1D953300-08C8-456D-9E6F-500A9C284568}" destId="{894AB7E0-543B-4E1D-942E-689B651249F6}" srcOrd="5" destOrd="0" parTransId="{125A951E-22B3-4C1F-8B02-37463518EC49}" sibTransId="{7F67BCAF-2AD1-459C-AE66-75ADB17A3D71}"/>
    <dgm:cxn modelId="{BF0720B6-D340-4900-92E6-3A96279DD11C}" srcId="{1D953300-08C8-456D-9E6F-500A9C284568}" destId="{ADF431EA-D917-4053-B0F2-4A1918A31B32}" srcOrd="3" destOrd="0" parTransId="{5D4357D6-E543-48A5-9175-7A4437B9577A}" sibTransId="{5A03E83A-8A0A-4C27-A7A2-70685E076FAB}"/>
    <dgm:cxn modelId="{442190B4-3154-4869-95B5-CEBE76485893}" type="presOf" srcId="{ADF431EA-D917-4053-B0F2-4A1918A31B32}" destId="{B37FE502-8E8C-4696-813C-AC4627D704F3}" srcOrd="0" destOrd="0" presId="urn:microsoft.com/office/officeart/2011/layout/CircleProcess"/>
    <dgm:cxn modelId="{C754F8EE-A090-4B49-9BE5-AC6EA041B917}" srcId="{1D953300-08C8-456D-9E6F-500A9C284568}" destId="{04BAE90E-E9C6-4C3E-9970-95C829FDB620}" srcOrd="2" destOrd="0" parTransId="{ED57CDB4-C634-4EC3-993C-70A2F751991A}" sibTransId="{0DB1654E-C4FE-4042-8FC4-DB61B078DB04}"/>
    <dgm:cxn modelId="{BEBFD0B1-02A8-422F-BC7A-4C8354A50A9F}" type="presOf" srcId="{BE8E532F-F003-4767-B047-524BCFD1B636}" destId="{CCF7475A-03A5-4A69-AE65-14DC62D5116B}" srcOrd="1" destOrd="0" presId="urn:microsoft.com/office/officeart/2011/layout/CircleProcess"/>
    <dgm:cxn modelId="{CF2BF8CC-2321-4521-A70B-09E761EDFFEE}" type="presOf" srcId="{54B67E8C-C3C5-4E6E-8C87-62E7CEC21F5A}" destId="{2DC2EB96-8B8E-46F2-9615-DFD00DDB5714}" srcOrd="1" destOrd="0" presId="urn:microsoft.com/office/officeart/2011/layout/CircleProcess"/>
    <dgm:cxn modelId="{F91EB65D-B83C-42FD-BEAC-3F8D4BD4300B}" srcId="{1D953300-08C8-456D-9E6F-500A9C284568}" destId="{BE8E532F-F003-4767-B047-524BCFD1B636}" srcOrd="6" destOrd="0" parTransId="{8A17F2F2-C7CC-48E9-990D-382A98B6DF87}" sibTransId="{3F06BB4F-F558-4228-A3BA-B2B573253218}"/>
    <dgm:cxn modelId="{EA878EBC-88FE-431F-B050-62BC658CDD8C}" type="presOf" srcId="{894AB7E0-543B-4E1D-942E-689B651249F6}" destId="{E9A5A4CA-25BB-4EEF-AD5A-755A2B4FEE2B}" srcOrd="1" destOrd="0" presId="urn:microsoft.com/office/officeart/2011/layout/CircleProcess"/>
    <dgm:cxn modelId="{3555F21B-96A4-4DD0-81D5-262F3AEFFFBA}" type="presOf" srcId="{54B67E8C-C3C5-4E6E-8C87-62E7CEC21F5A}" destId="{B012B495-7BA5-47B0-9735-72ABFAB46A48}" srcOrd="0" destOrd="0" presId="urn:microsoft.com/office/officeart/2011/layout/CircleProcess"/>
    <dgm:cxn modelId="{7086D039-6CDC-4882-BE4F-90572B3E303F}" srcId="{1D953300-08C8-456D-9E6F-500A9C284568}" destId="{8100DC8B-655D-4E14-8479-4FAEFB64F3A0}" srcOrd="4" destOrd="0" parTransId="{689B9E6F-13A9-42E8-A7D5-CFA6B4CCC69B}" sibTransId="{C57FA28A-3AD9-4223-97B9-9379EAD78982}"/>
    <dgm:cxn modelId="{20E8B744-8766-4C5B-8DDC-DE6290100EC7}" type="presOf" srcId="{8587CFA9-28CB-41D5-8E50-D65320E3BD5B}" destId="{B4884731-67F0-40E0-BEBB-F1AF1E167AB7}" srcOrd="0" destOrd="0" presId="urn:microsoft.com/office/officeart/2011/layout/CircleProcess"/>
    <dgm:cxn modelId="{EC9C9C2D-488A-42C9-9275-E537EA3FFE25}" type="presOf" srcId="{04BAE90E-E9C6-4C3E-9970-95C829FDB620}" destId="{DCA58777-570E-4135-8D9F-506E97FD2B69}" srcOrd="1" destOrd="0" presId="urn:microsoft.com/office/officeart/2011/layout/CircleProcess"/>
    <dgm:cxn modelId="{175328DB-3020-42D4-A909-AE610ACD86D8}" type="presOf" srcId="{ADF431EA-D917-4053-B0F2-4A1918A31B32}" destId="{0FCDF45A-87C5-407F-A43F-008B0EF86542}" srcOrd="1" destOrd="0" presId="urn:microsoft.com/office/officeart/2011/layout/CircleProcess"/>
    <dgm:cxn modelId="{445D382D-C952-49A7-9CA9-4D4042764280}" type="presOf" srcId="{C9456D1F-B28A-4928-AA26-98281AC3990F}" destId="{FE42E204-178E-4F87-918B-16FF39ADB80D}" srcOrd="0" destOrd="0" presId="urn:microsoft.com/office/officeart/2011/layout/CircleProcess"/>
    <dgm:cxn modelId="{094E59E4-DB6A-47BD-9521-4F7D800E5A82}" type="presOf" srcId="{8100DC8B-655D-4E14-8479-4FAEFB64F3A0}" destId="{E1A3530D-9272-4F31-903A-2FC15C13B0F5}" srcOrd="1" destOrd="0" presId="urn:microsoft.com/office/officeart/2011/layout/CircleProcess"/>
    <dgm:cxn modelId="{5AD79ABB-F051-4B99-A872-EF224813384C}" type="presOf" srcId="{43CB9A95-1E8E-4F55-99D5-4673CCB0FF7F}" destId="{184BDB4B-3615-4CDC-9DA8-3BB9E180A113}" srcOrd="0" destOrd="0" presId="urn:microsoft.com/office/officeart/2011/layout/CircleProcess"/>
    <dgm:cxn modelId="{18863F6B-574F-43FA-87D8-20F1EA429A06}" type="presOf" srcId="{894AB7E0-543B-4E1D-942E-689B651249F6}" destId="{F659E214-F5EA-464E-BA89-861625216638}" srcOrd="0" destOrd="0" presId="urn:microsoft.com/office/officeart/2011/layout/CircleProcess"/>
    <dgm:cxn modelId="{BA8D94B4-B9AD-4857-A57F-286FB399B4AC}" type="presOf" srcId="{8587CFA9-28CB-41D5-8E50-D65320E3BD5B}" destId="{D656A5FD-BBF8-467C-9DA8-C4E2DD6A16FE}" srcOrd="1" destOrd="0" presId="urn:microsoft.com/office/officeart/2011/layout/CircleProcess"/>
    <dgm:cxn modelId="{AC75918C-2140-45B0-96D5-F8072AC61E3D}" srcId="{1D953300-08C8-456D-9E6F-500A9C284568}" destId="{14FE0EC9-1859-474F-A337-827E8012D2E5}" srcOrd="9" destOrd="0" parTransId="{4D587692-90B7-4FBE-A8C1-B51D7493C59B}" sibTransId="{D6C32E23-7FD6-44D8-AB8B-FE750209717E}"/>
    <dgm:cxn modelId="{9D5DD7B2-5D3E-4413-A5B0-299CDD2236C7}" srcId="{1D953300-08C8-456D-9E6F-500A9C284568}" destId="{8587CFA9-28CB-41D5-8E50-D65320E3BD5B}" srcOrd="8" destOrd="0" parTransId="{B7910E14-CC24-477F-AE07-AB7205718C76}" sibTransId="{14472DF6-4B42-48A9-9E06-24EEF4A5A020}"/>
    <dgm:cxn modelId="{8786AF34-8CC1-416F-B0AD-47F8A49D750A}" type="presOf" srcId="{14FE0EC9-1859-474F-A337-827E8012D2E5}" destId="{96FFDEEC-00F3-45E0-888E-723DC8E621C2}" srcOrd="0" destOrd="0" presId="urn:microsoft.com/office/officeart/2011/layout/CircleProcess"/>
    <dgm:cxn modelId="{B38A6826-8F87-42E9-93A4-829AC31DC563}" type="presOf" srcId="{8100DC8B-655D-4E14-8479-4FAEFB64F3A0}" destId="{389F7196-11FA-4E04-92C2-327EC9F50F82}" srcOrd="0" destOrd="0" presId="urn:microsoft.com/office/officeart/2011/layout/CircleProcess"/>
    <dgm:cxn modelId="{543E0C35-B2E4-4E9A-9CB4-6F200753BE58}" type="presOf" srcId="{1D953300-08C8-456D-9E6F-500A9C284568}" destId="{4888DB29-BC14-4A33-861F-16CDCF82E794}" srcOrd="0" destOrd="0" presId="urn:microsoft.com/office/officeart/2011/layout/CircleProcess"/>
    <dgm:cxn modelId="{98CBBDAC-2AF7-4AA9-A762-FD792B6291DB}" srcId="{1D953300-08C8-456D-9E6F-500A9C284568}" destId="{43CB9A95-1E8E-4F55-99D5-4673CCB0FF7F}" srcOrd="7" destOrd="0" parTransId="{500CDD48-B312-4962-A7F1-5C2F1B859EA7}" sibTransId="{531AB477-DEAA-426C-BFA6-C4336DEFAC8B}"/>
    <dgm:cxn modelId="{06E889D4-D739-4514-B229-372743C583C5}" type="presOf" srcId="{43CB9A95-1E8E-4F55-99D5-4673CCB0FF7F}" destId="{B62FADA1-C18D-4109-96A2-5BC031315CD1}" srcOrd="1" destOrd="0" presId="urn:microsoft.com/office/officeart/2011/layout/CircleProcess"/>
    <dgm:cxn modelId="{AB27A7E8-DD5B-473A-9083-E81F56A02EB4}" type="presOf" srcId="{04BAE90E-E9C6-4C3E-9970-95C829FDB620}" destId="{E906D601-B4AF-4C98-9A46-D289B6DBE467}" srcOrd="0" destOrd="0" presId="urn:microsoft.com/office/officeart/2011/layout/CircleProcess"/>
    <dgm:cxn modelId="{5A7F5DDA-356C-4F80-B8A4-476D09020889}" type="presParOf" srcId="{4888DB29-BC14-4A33-861F-16CDCF82E794}" destId="{0E48AE53-D655-4C50-8C4D-3A6DAFE29678}" srcOrd="0" destOrd="0" presId="urn:microsoft.com/office/officeart/2011/layout/CircleProcess"/>
    <dgm:cxn modelId="{E2C12F47-C1D5-49AC-A919-22B0D65B4C3A}" type="presParOf" srcId="{0E48AE53-D655-4C50-8C4D-3A6DAFE29678}" destId="{E09B9E7B-61A1-4E39-B031-30E8220D0608}" srcOrd="0" destOrd="0" presId="urn:microsoft.com/office/officeart/2011/layout/CircleProcess"/>
    <dgm:cxn modelId="{BDDB33CA-2B50-4B9F-B448-043EB4872DF2}" type="presParOf" srcId="{4888DB29-BC14-4A33-861F-16CDCF82E794}" destId="{B896F927-139A-460B-B98F-BE00C3411632}" srcOrd="1" destOrd="0" presId="urn:microsoft.com/office/officeart/2011/layout/CircleProcess"/>
    <dgm:cxn modelId="{CE331717-3126-4E00-AF62-1B32A6BC077E}" type="presParOf" srcId="{B896F927-139A-460B-B98F-BE00C3411632}" destId="{96FFDEEC-00F3-45E0-888E-723DC8E621C2}" srcOrd="0" destOrd="0" presId="urn:microsoft.com/office/officeart/2011/layout/CircleProcess"/>
    <dgm:cxn modelId="{76ADF28D-4A42-40CE-AFC7-1DEF70D8CA20}" type="presParOf" srcId="{4888DB29-BC14-4A33-861F-16CDCF82E794}" destId="{0C0296D6-4B77-4B5E-9959-9189720D06F0}" srcOrd="2" destOrd="0" presId="urn:microsoft.com/office/officeart/2011/layout/CircleProcess"/>
    <dgm:cxn modelId="{87F21F03-5D5A-47A6-976C-42BA57B96A7C}" type="presParOf" srcId="{4888DB29-BC14-4A33-861F-16CDCF82E794}" destId="{AE80F658-943A-44B5-BC02-2074D36026A7}" srcOrd="3" destOrd="0" presId="urn:microsoft.com/office/officeart/2011/layout/CircleProcess"/>
    <dgm:cxn modelId="{E8EFCCA6-6FB0-4E67-80EA-BCF06F4F2BFB}" type="presParOf" srcId="{AE80F658-943A-44B5-BC02-2074D36026A7}" destId="{FE6C0645-BBD6-4BC9-A24F-6D35998F204A}" srcOrd="0" destOrd="0" presId="urn:microsoft.com/office/officeart/2011/layout/CircleProcess"/>
    <dgm:cxn modelId="{0B889AA0-458E-4D5C-827E-A177A14341E0}" type="presParOf" srcId="{4888DB29-BC14-4A33-861F-16CDCF82E794}" destId="{AB107E4C-4F80-4147-959F-620E05046263}" srcOrd="4" destOrd="0" presId="urn:microsoft.com/office/officeart/2011/layout/CircleProcess"/>
    <dgm:cxn modelId="{53CA8221-0549-4190-AFA8-AB6039D25CBF}" type="presParOf" srcId="{AB107E4C-4F80-4147-959F-620E05046263}" destId="{B4884731-67F0-40E0-BEBB-F1AF1E167AB7}" srcOrd="0" destOrd="0" presId="urn:microsoft.com/office/officeart/2011/layout/CircleProcess"/>
    <dgm:cxn modelId="{770833CB-3591-46AC-8739-E3C135BD2ADA}" type="presParOf" srcId="{4888DB29-BC14-4A33-861F-16CDCF82E794}" destId="{D656A5FD-BBF8-467C-9DA8-C4E2DD6A16FE}" srcOrd="5" destOrd="0" presId="urn:microsoft.com/office/officeart/2011/layout/CircleProcess"/>
    <dgm:cxn modelId="{4F1E424F-C2A0-4C0B-A7DD-713A7BE12F5A}" type="presParOf" srcId="{4888DB29-BC14-4A33-861F-16CDCF82E794}" destId="{6888515F-FCC1-4D7C-9647-0D51D2D78E1A}" srcOrd="6" destOrd="0" presId="urn:microsoft.com/office/officeart/2011/layout/CircleProcess"/>
    <dgm:cxn modelId="{14343EBB-BBC1-4910-BB3C-9287A599B79E}" type="presParOf" srcId="{6888515F-FCC1-4D7C-9647-0D51D2D78E1A}" destId="{A1D9E6E3-ACD0-47ED-B560-B9AEE1BDBEA6}" srcOrd="0" destOrd="0" presId="urn:microsoft.com/office/officeart/2011/layout/CircleProcess"/>
    <dgm:cxn modelId="{7DBD2070-D432-4B94-8626-10111C265265}" type="presParOf" srcId="{4888DB29-BC14-4A33-861F-16CDCF82E794}" destId="{F0DD5348-325B-4FF4-B3F0-3BA0EB456B86}" srcOrd="7" destOrd="0" presId="urn:microsoft.com/office/officeart/2011/layout/CircleProcess"/>
    <dgm:cxn modelId="{159C9411-E2E2-482D-B4B1-FFC1B7EF7BDE}" type="presParOf" srcId="{F0DD5348-325B-4FF4-B3F0-3BA0EB456B86}" destId="{184BDB4B-3615-4CDC-9DA8-3BB9E180A113}" srcOrd="0" destOrd="0" presId="urn:microsoft.com/office/officeart/2011/layout/CircleProcess"/>
    <dgm:cxn modelId="{18A9519E-862F-4F85-A1CF-239550CEC0E7}" type="presParOf" srcId="{4888DB29-BC14-4A33-861F-16CDCF82E794}" destId="{B62FADA1-C18D-4109-96A2-5BC031315CD1}" srcOrd="8" destOrd="0" presId="urn:microsoft.com/office/officeart/2011/layout/CircleProcess"/>
    <dgm:cxn modelId="{A749D25C-5350-4A3E-A494-2F94E2DF1190}" type="presParOf" srcId="{4888DB29-BC14-4A33-861F-16CDCF82E794}" destId="{246434A8-C0DD-4D74-BDF3-49EBFEC63275}" srcOrd="9" destOrd="0" presId="urn:microsoft.com/office/officeart/2011/layout/CircleProcess"/>
    <dgm:cxn modelId="{22F07F31-729B-48CC-8DB1-2F0DFBE62150}" type="presParOf" srcId="{246434A8-C0DD-4D74-BDF3-49EBFEC63275}" destId="{69BBB289-3BFA-4E4E-A05C-40D33C3A3769}" srcOrd="0" destOrd="0" presId="urn:microsoft.com/office/officeart/2011/layout/CircleProcess"/>
    <dgm:cxn modelId="{9C5BCC35-401E-485B-8906-C26CD7F5A658}" type="presParOf" srcId="{4888DB29-BC14-4A33-861F-16CDCF82E794}" destId="{0D380126-B50B-4FB7-A539-069BB5970EE6}" srcOrd="10" destOrd="0" presId="urn:microsoft.com/office/officeart/2011/layout/CircleProcess"/>
    <dgm:cxn modelId="{34D4D8E8-BD43-494C-9CDF-8ECF7517F48C}" type="presParOf" srcId="{0D380126-B50B-4FB7-A539-069BB5970EE6}" destId="{91421E68-9056-4AC2-9AC0-B5A705358875}" srcOrd="0" destOrd="0" presId="urn:microsoft.com/office/officeart/2011/layout/CircleProcess"/>
    <dgm:cxn modelId="{18E17AFC-E194-49DF-BED8-FF48713F1990}" type="presParOf" srcId="{4888DB29-BC14-4A33-861F-16CDCF82E794}" destId="{CCF7475A-03A5-4A69-AE65-14DC62D5116B}" srcOrd="11" destOrd="0" presId="urn:microsoft.com/office/officeart/2011/layout/CircleProcess"/>
    <dgm:cxn modelId="{3523684E-3123-404B-85EE-FC9E0453F74E}" type="presParOf" srcId="{4888DB29-BC14-4A33-861F-16CDCF82E794}" destId="{1D2F7271-25C1-4650-A0E2-0AD7219BCA5D}" srcOrd="12" destOrd="0" presId="urn:microsoft.com/office/officeart/2011/layout/CircleProcess"/>
    <dgm:cxn modelId="{93133014-7B45-4534-BBBA-78CE416FA513}" type="presParOf" srcId="{1D2F7271-25C1-4650-A0E2-0AD7219BCA5D}" destId="{C0ACD75F-4B17-4EC0-82C1-22F8392B98AD}" srcOrd="0" destOrd="0" presId="urn:microsoft.com/office/officeart/2011/layout/CircleProcess"/>
    <dgm:cxn modelId="{4B8302DD-8DA9-4FC1-A611-DADF1F7AD0A9}" type="presParOf" srcId="{4888DB29-BC14-4A33-861F-16CDCF82E794}" destId="{BF956FE4-E7F1-4A61-89CD-57B5E3C8B62B}" srcOrd="13" destOrd="0" presId="urn:microsoft.com/office/officeart/2011/layout/CircleProcess"/>
    <dgm:cxn modelId="{205A7DA3-49DD-4028-B56C-72E75C006508}" type="presParOf" srcId="{BF956FE4-E7F1-4A61-89CD-57B5E3C8B62B}" destId="{F659E214-F5EA-464E-BA89-861625216638}" srcOrd="0" destOrd="0" presId="urn:microsoft.com/office/officeart/2011/layout/CircleProcess"/>
    <dgm:cxn modelId="{42CB552D-2AB7-4F00-BBB8-66E5D44E6B5C}" type="presParOf" srcId="{4888DB29-BC14-4A33-861F-16CDCF82E794}" destId="{E9A5A4CA-25BB-4EEF-AD5A-755A2B4FEE2B}" srcOrd="14" destOrd="0" presId="urn:microsoft.com/office/officeart/2011/layout/CircleProcess"/>
    <dgm:cxn modelId="{ABEE618B-B9FA-4658-A424-2776FF902A60}" type="presParOf" srcId="{4888DB29-BC14-4A33-861F-16CDCF82E794}" destId="{E4B86B2A-5728-49CD-9210-FAFE0AACB3FC}" srcOrd="15" destOrd="0" presId="urn:microsoft.com/office/officeart/2011/layout/CircleProcess"/>
    <dgm:cxn modelId="{F18BB798-2A04-4360-ADD7-2C0B1B2369F7}" type="presParOf" srcId="{E4B86B2A-5728-49CD-9210-FAFE0AACB3FC}" destId="{24B0BEBF-CB08-428D-934C-0BE51AF80A37}" srcOrd="0" destOrd="0" presId="urn:microsoft.com/office/officeart/2011/layout/CircleProcess"/>
    <dgm:cxn modelId="{297D9EC5-AA01-47A1-ADEA-7C5F709C0F8C}" type="presParOf" srcId="{4888DB29-BC14-4A33-861F-16CDCF82E794}" destId="{BE5C2381-ED51-43B7-9866-CE838DC581D3}" srcOrd="16" destOrd="0" presId="urn:microsoft.com/office/officeart/2011/layout/CircleProcess"/>
    <dgm:cxn modelId="{21E6D5DE-AD29-443D-A856-60C3FB94BFFF}" type="presParOf" srcId="{BE5C2381-ED51-43B7-9866-CE838DC581D3}" destId="{389F7196-11FA-4E04-92C2-327EC9F50F82}" srcOrd="0" destOrd="0" presId="urn:microsoft.com/office/officeart/2011/layout/CircleProcess"/>
    <dgm:cxn modelId="{364906D4-0E2F-4A1B-ADE8-3D55FFB1C6B0}" type="presParOf" srcId="{4888DB29-BC14-4A33-861F-16CDCF82E794}" destId="{E1A3530D-9272-4F31-903A-2FC15C13B0F5}" srcOrd="17" destOrd="0" presId="urn:microsoft.com/office/officeart/2011/layout/CircleProcess"/>
    <dgm:cxn modelId="{39C4BDA1-61A1-4A61-92AD-2793FECCF24E}" type="presParOf" srcId="{4888DB29-BC14-4A33-861F-16CDCF82E794}" destId="{1B1C86E1-6BF1-4504-B479-D5637590D300}" srcOrd="18" destOrd="0" presId="urn:microsoft.com/office/officeart/2011/layout/CircleProcess"/>
    <dgm:cxn modelId="{06AAFBF1-D35E-4341-8064-D2964982DDD5}" type="presParOf" srcId="{1B1C86E1-6BF1-4504-B479-D5637590D300}" destId="{5469B6A2-0EB3-4874-9AC3-9587F20D96C9}" srcOrd="0" destOrd="0" presId="urn:microsoft.com/office/officeart/2011/layout/CircleProcess"/>
    <dgm:cxn modelId="{861019B1-6A9E-4446-8FE3-7EB1D0C1AF9B}" type="presParOf" srcId="{4888DB29-BC14-4A33-861F-16CDCF82E794}" destId="{C5CD53D4-90FE-4A2D-AB22-DD2159F29832}" srcOrd="19" destOrd="0" presId="urn:microsoft.com/office/officeart/2011/layout/CircleProcess"/>
    <dgm:cxn modelId="{6AC0D670-AADD-4703-A4A8-C766B64ABCE7}" type="presParOf" srcId="{C5CD53D4-90FE-4A2D-AB22-DD2159F29832}" destId="{B37FE502-8E8C-4696-813C-AC4627D704F3}" srcOrd="0" destOrd="0" presId="urn:microsoft.com/office/officeart/2011/layout/CircleProcess"/>
    <dgm:cxn modelId="{0C0349BC-A44D-4654-819D-09A82F7C8261}" type="presParOf" srcId="{4888DB29-BC14-4A33-861F-16CDCF82E794}" destId="{0FCDF45A-87C5-407F-A43F-008B0EF86542}" srcOrd="20" destOrd="0" presId="urn:microsoft.com/office/officeart/2011/layout/CircleProcess"/>
    <dgm:cxn modelId="{45946FEB-0F73-48CD-8320-E8C1D97A2D12}" type="presParOf" srcId="{4888DB29-BC14-4A33-861F-16CDCF82E794}" destId="{A4E85222-C1C6-45D6-80C6-6FC0ADE0D095}" srcOrd="21" destOrd="0" presId="urn:microsoft.com/office/officeart/2011/layout/CircleProcess"/>
    <dgm:cxn modelId="{B3FFC3E2-7422-4783-8D9D-CA40A118F7E5}" type="presParOf" srcId="{A4E85222-C1C6-45D6-80C6-6FC0ADE0D095}" destId="{36BF6956-5BF7-47D2-8B73-36BD137D7B62}" srcOrd="0" destOrd="0" presId="urn:microsoft.com/office/officeart/2011/layout/CircleProcess"/>
    <dgm:cxn modelId="{2B9ABA33-F006-4D10-A141-26DCA50F652E}" type="presParOf" srcId="{4888DB29-BC14-4A33-861F-16CDCF82E794}" destId="{0102E17F-E181-45D7-8843-EC22289A8290}" srcOrd="22" destOrd="0" presId="urn:microsoft.com/office/officeart/2011/layout/CircleProcess"/>
    <dgm:cxn modelId="{E26F0E64-9320-450E-85C9-D5E97263D412}" type="presParOf" srcId="{0102E17F-E181-45D7-8843-EC22289A8290}" destId="{E906D601-B4AF-4C98-9A46-D289B6DBE467}" srcOrd="0" destOrd="0" presId="urn:microsoft.com/office/officeart/2011/layout/CircleProcess"/>
    <dgm:cxn modelId="{ED66056E-6311-4598-9221-02CE528B5AF2}" type="presParOf" srcId="{4888DB29-BC14-4A33-861F-16CDCF82E794}" destId="{DCA58777-570E-4135-8D9F-506E97FD2B69}" srcOrd="23" destOrd="0" presId="urn:microsoft.com/office/officeart/2011/layout/CircleProcess"/>
    <dgm:cxn modelId="{909FC004-16B9-4099-8409-5541B94CE4E7}" type="presParOf" srcId="{4888DB29-BC14-4A33-861F-16CDCF82E794}" destId="{5DA10836-A59D-4782-AE4C-4B471FD4427C}" srcOrd="24" destOrd="0" presId="urn:microsoft.com/office/officeart/2011/layout/CircleProcess"/>
    <dgm:cxn modelId="{0C3A3FE5-9578-46B3-9A5C-B5D4FCE3D286}" type="presParOf" srcId="{5DA10836-A59D-4782-AE4C-4B471FD4427C}" destId="{5E07415D-29A8-4AE0-AB29-0C947FE87708}" srcOrd="0" destOrd="0" presId="urn:microsoft.com/office/officeart/2011/layout/CircleProcess"/>
    <dgm:cxn modelId="{A0D96499-054D-4A1B-9E3F-E6078E96585C}" type="presParOf" srcId="{4888DB29-BC14-4A33-861F-16CDCF82E794}" destId="{900540DF-EDBE-4CA3-BAA4-F166B1B7E109}" srcOrd="25" destOrd="0" presId="urn:microsoft.com/office/officeart/2011/layout/CircleProcess"/>
    <dgm:cxn modelId="{08EE4043-FC6B-404A-AC36-F61067E6D119}" type="presParOf" srcId="{900540DF-EDBE-4CA3-BAA4-F166B1B7E109}" destId="{B012B495-7BA5-47B0-9735-72ABFAB46A48}" srcOrd="0" destOrd="0" presId="urn:microsoft.com/office/officeart/2011/layout/CircleProcess"/>
    <dgm:cxn modelId="{29307F61-9886-411B-9C1C-59F7C2350981}" type="presParOf" srcId="{4888DB29-BC14-4A33-861F-16CDCF82E794}" destId="{2DC2EB96-8B8E-46F2-9615-DFD00DDB5714}" srcOrd="26" destOrd="0" presId="urn:microsoft.com/office/officeart/2011/layout/CircleProcess"/>
    <dgm:cxn modelId="{09DC04B9-E843-4D0D-BBC2-F43FB1C3203B}" type="presParOf" srcId="{4888DB29-BC14-4A33-861F-16CDCF82E794}" destId="{D9CC60F3-66E5-4E38-AD6B-EE4FA16BA8E8}" srcOrd="27" destOrd="0" presId="urn:microsoft.com/office/officeart/2011/layout/CircleProcess"/>
    <dgm:cxn modelId="{AC2C2B6C-4595-4BD4-A62D-B8BABBFBB26E}" type="presParOf" srcId="{D9CC60F3-66E5-4E38-AD6B-EE4FA16BA8E8}" destId="{D75C2A87-497E-4AC1-91F8-4B4994D9E996}" srcOrd="0" destOrd="0" presId="urn:microsoft.com/office/officeart/2011/layout/CircleProcess"/>
    <dgm:cxn modelId="{F5049AC6-9DE6-415E-99CB-1E39EAA619B4}" type="presParOf" srcId="{4888DB29-BC14-4A33-861F-16CDCF82E794}" destId="{F53348AC-C938-465D-B1FC-3032805B8DF8}" srcOrd="28" destOrd="0" presId="urn:microsoft.com/office/officeart/2011/layout/CircleProcess"/>
    <dgm:cxn modelId="{20673AAB-CD49-44B0-88A7-263214334D17}" type="presParOf" srcId="{F53348AC-C938-465D-B1FC-3032805B8DF8}" destId="{FE42E204-178E-4F87-918B-16FF39ADB80D}" srcOrd="0" destOrd="0" presId="urn:microsoft.com/office/officeart/2011/layout/CircleProcess"/>
    <dgm:cxn modelId="{609CBF88-FE91-46AA-AEEB-A5218675C21F}" type="presParOf" srcId="{4888DB29-BC14-4A33-861F-16CDCF82E794}" destId="{DDD4BDE3-AFF1-43E2-AE02-072CF702A5D1}" srcOrd="29"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3D155-8473-4719-A4F0-759B393B60BF}">
      <dsp:nvSpPr>
        <dsp:cNvPr id="0" name=""/>
        <dsp:cNvSpPr/>
      </dsp:nvSpPr>
      <dsp:spPr>
        <a:xfrm rot="5400000">
          <a:off x="4225772" y="-1578300"/>
          <a:ext cx="1047750" cy="44702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IE" sz="1200" kern="1200" dirty="0" smtClean="0"/>
            <a:t>EA deeply involved in project under review </a:t>
          </a:r>
          <a:endParaRPr lang="en-IE" sz="1200" kern="1200" dirty="0"/>
        </a:p>
        <a:p>
          <a:pPr marL="114300" lvl="1" indent="-114300" algn="l" defTabSz="533400">
            <a:lnSpc>
              <a:spcPct val="90000"/>
            </a:lnSpc>
            <a:spcBef>
              <a:spcPct val="0"/>
            </a:spcBef>
            <a:spcAft>
              <a:spcPct val="15000"/>
            </a:spcAft>
            <a:buChar char="••"/>
          </a:pPr>
          <a:r>
            <a:rPr lang="en-IE" sz="1200" kern="1200" dirty="0" smtClean="0"/>
            <a:t>Review conducted by lead EA or member of Architecture Board and will set-up a virtual team and compile the answers to a large list of questions to create a report</a:t>
          </a:r>
          <a:endParaRPr lang="en-IE" sz="1200" kern="1200" dirty="0"/>
        </a:p>
        <a:p>
          <a:pPr marL="114300" lvl="1" indent="-114300" algn="l" defTabSz="533400">
            <a:lnSpc>
              <a:spcPct val="90000"/>
            </a:lnSpc>
            <a:spcBef>
              <a:spcPct val="0"/>
            </a:spcBef>
            <a:spcAft>
              <a:spcPct val="15000"/>
            </a:spcAft>
            <a:buChar char="••"/>
          </a:pPr>
          <a:r>
            <a:rPr lang="en-IE" sz="1200" kern="1200" dirty="0" smtClean="0"/>
            <a:t>Report could be given to architecture board</a:t>
          </a:r>
          <a:endParaRPr lang="en-IE" sz="1200" kern="1200" dirty="0"/>
        </a:p>
      </dsp:txBody>
      <dsp:txXfrm rot="-5400000">
        <a:off x="2514520" y="184099"/>
        <a:ext cx="4419109" cy="945456"/>
      </dsp:txXfrm>
    </dsp:sp>
    <dsp:sp modelId="{46738BF6-499B-4217-82B0-36CDD2952E1C}">
      <dsp:nvSpPr>
        <dsp:cNvPr id="0" name=""/>
        <dsp:cNvSpPr/>
      </dsp:nvSpPr>
      <dsp:spPr>
        <a:xfrm>
          <a:off x="0" y="1984"/>
          <a:ext cx="2514519" cy="1309687"/>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IE" sz="2000" kern="1200" dirty="0" smtClean="0"/>
            <a:t>Larger projects with practicing or full-time architect involved</a:t>
          </a:r>
          <a:endParaRPr lang="en-IE" sz="2000" kern="1200" dirty="0"/>
        </a:p>
      </dsp:txBody>
      <dsp:txXfrm>
        <a:off x="63934" y="65918"/>
        <a:ext cx="2386651" cy="1181819"/>
      </dsp:txXfrm>
    </dsp:sp>
    <dsp:sp modelId="{A789C306-7F20-440A-93D6-69C11106ECF2}">
      <dsp:nvSpPr>
        <dsp:cNvPr id="0" name=""/>
        <dsp:cNvSpPr/>
      </dsp:nvSpPr>
      <dsp:spPr>
        <a:xfrm rot="5400000">
          <a:off x="4225772" y="-203128"/>
          <a:ext cx="1047750" cy="44702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IE" sz="1200" kern="1200" dirty="0" smtClean="0"/>
            <a:t>EA will be organising and conducting the review with business domain experts</a:t>
          </a:r>
          <a:endParaRPr lang="en-IE" sz="1200" kern="1200" dirty="0"/>
        </a:p>
        <a:p>
          <a:pPr marL="114300" lvl="1" indent="-114300" algn="l" defTabSz="533400">
            <a:lnSpc>
              <a:spcPct val="90000"/>
            </a:lnSpc>
            <a:spcBef>
              <a:spcPct val="0"/>
            </a:spcBef>
            <a:spcAft>
              <a:spcPct val="15000"/>
            </a:spcAft>
            <a:buChar char="••"/>
          </a:pPr>
          <a:r>
            <a:rPr lang="en-IE" sz="1200" kern="1200" dirty="0" smtClean="0"/>
            <a:t>EA provides some informal best practice guidance to the project</a:t>
          </a:r>
          <a:endParaRPr lang="en-IE" sz="1200" kern="1200" dirty="0"/>
        </a:p>
      </dsp:txBody>
      <dsp:txXfrm rot="-5400000">
        <a:off x="2514520" y="1559271"/>
        <a:ext cx="4419109" cy="945456"/>
      </dsp:txXfrm>
    </dsp:sp>
    <dsp:sp modelId="{FB7FA1A0-3DD7-4A75-81CC-BAE6226674B7}">
      <dsp:nvSpPr>
        <dsp:cNvPr id="0" name=""/>
        <dsp:cNvSpPr/>
      </dsp:nvSpPr>
      <dsp:spPr>
        <a:xfrm>
          <a:off x="0" y="1377156"/>
          <a:ext cx="2514519" cy="1309687"/>
        </a:xfrm>
        <a:prstGeom prst="roundRect">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IE" sz="2000" kern="1200" dirty="0" smtClean="0"/>
            <a:t>Project with no practicing or full-time architect to date</a:t>
          </a:r>
          <a:endParaRPr lang="en-IE" sz="2000" kern="1200" dirty="0"/>
        </a:p>
      </dsp:txBody>
      <dsp:txXfrm>
        <a:off x="63934" y="1441090"/>
        <a:ext cx="2386651" cy="1181819"/>
      </dsp:txXfrm>
    </dsp:sp>
    <dsp:sp modelId="{FD9318BB-7713-45EA-90BA-945DAA230B82}">
      <dsp:nvSpPr>
        <dsp:cNvPr id="0" name=""/>
        <dsp:cNvSpPr/>
      </dsp:nvSpPr>
      <dsp:spPr>
        <a:xfrm rot="5400000">
          <a:off x="4225772" y="1172043"/>
          <a:ext cx="1047750" cy="44702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IE" sz="1200" kern="1200" dirty="0" smtClean="0"/>
            <a:t>Series of questions using a checklist that project leaders ask themselves</a:t>
          </a:r>
          <a:endParaRPr lang="en-IE" sz="1200" kern="1200" dirty="0"/>
        </a:p>
        <a:p>
          <a:pPr marL="114300" lvl="1" indent="-114300" algn="l" defTabSz="533400">
            <a:lnSpc>
              <a:spcPct val="90000"/>
            </a:lnSpc>
            <a:spcBef>
              <a:spcPct val="0"/>
            </a:spcBef>
            <a:spcAft>
              <a:spcPct val="15000"/>
            </a:spcAft>
            <a:buChar char="••"/>
          </a:pPr>
          <a:r>
            <a:rPr lang="en-IE" sz="1200" kern="1200" dirty="0" smtClean="0"/>
            <a:t>Answers form a project report</a:t>
          </a:r>
          <a:endParaRPr lang="en-IE" sz="1200" kern="1200" dirty="0"/>
        </a:p>
      </dsp:txBody>
      <dsp:txXfrm rot="-5400000">
        <a:off x="2514520" y="2934443"/>
        <a:ext cx="4419109" cy="945456"/>
      </dsp:txXfrm>
    </dsp:sp>
    <dsp:sp modelId="{3DC2CE48-D032-4295-A93E-E764A5CC85B1}">
      <dsp:nvSpPr>
        <dsp:cNvPr id="0" name=""/>
        <dsp:cNvSpPr/>
      </dsp:nvSpPr>
      <dsp:spPr>
        <a:xfrm>
          <a:off x="0" y="2752328"/>
          <a:ext cx="2514519" cy="1309687"/>
        </a:xfrm>
        <a:prstGeom prst="roundRect">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IE" sz="2000" kern="1200" dirty="0" smtClean="0"/>
            <a:t>Small scale projects</a:t>
          </a:r>
          <a:endParaRPr lang="en-IE" sz="2000" kern="1200" dirty="0"/>
        </a:p>
      </dsp:txBody>
      <dsp:txXfrm>
        <a:off x="63934" y="2816262"/>
        <a:ext cx="2386651" cy="118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B9E7B-61A1-4E39-B031-30E8220D0608}">
      <dsp:nvSpPr>
        <dsp:cNvPr id="0" name=""/>
        <dsp:cNvSpPr/>
      </dsp:nvSpPr>
      <dsp:spPr>
        <a:xfrm>
          <a:off x="8209849" y="957185"/>
          <a:ext cx="854751" cy="8552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FFDEEC-00F3-45E0-888E-723DC8E621C2}">
      <dsp:nvSpPr>
        <dsp:cNvPr id="0" name=""/>
        <dsp:cNvSpPr/>
      </dsp:nvSpPr>
      <dsp:spPr>
        <a:xfrm>
          <a:off x="8237653" y="985697"/>
          <a:ext cx="798246" cy="79817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E" sz="800" kern="1200" dirty="0" smtClean="0"/>
            <a:t>Accept, Review and Sign off</a:t>
          </a:r>
          <a:endParaRPr lang="en-IE" sz="800" kern="1200" dirty="0"/>
        </a:p>
      </dsp:txBody>
      <dsp:txXfrm>
        <a:off x="8351560" y="1099744"/>
        <a:ext cx="570432" cy="570085"/>
      </dsp:txXfrm>
    </dsp:sp>
    <dsp:sp modelId="{FE6C0645-BBD6-4BC9-A24F-6D35998F204A}">
      <dsp:nvSpPr>
        <dsp:cNvPr id="0" name=""/>
        <dsp:cNvSpPr/>
      </dsp:nvSpPr>
      <dsp:spPr>
        <a:xfrm rot="2700000">
          <a:off x="7325868" y="957255"/>
          <a:ext cx="854912" cy="85491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884731-67F0-40E0-BEBB-F1AF1E167AB7}">
      <dsp:nvSpPr>
        <dsp:cNvPr id="0" name=""/>
        <dsp:cNvSpPr/>
      </dsp:nvSpPr>
      <dsp:spPr>
        <a:xfrm>
          <a:off x="7354201" y="985697"/>
          <a:ext cx="798246" cy="79817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E" sz="800" kern="1200" dirty="0" smtClean="0"/>
            <a:t>Present Review Findings</a:t>
          </a:r>
          <a:endParaRPr lang="en-IE" sz="800" kern="1200" dirty="0"/>
        </a:p>
      </dsp:txBody>
      <dsp:txXfrm>
        <a:off x="7468108" y="1099744"/>
        <a:ext cx="570432" cy="570085"/>
      </dsp:txXfrm>
    </dsp:sp>
    <dsp:sp modelId="{A1D9E6E3-ACD0-47ED-B560-B9AEE1BDBEA6}">
      <dsp:nvSpPr>
        <dsp:cNvPr id="0" name=""/>
        <dsp:cNvSpPr/>
      </dsp:nvSpPr>
      <dsp:spPr>
        <a:xfrm rot="2700000">
          <a:off x="6442416" y="957255"/>
          <a:ext cx="854912" cy="85491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4BDB4B-3615-4CDC-9DA8-3BB9E180A113}">
      <dsp:nvSpPr>
        <dsp:cNvPr id="0" name=""/>
        <dsp:cNvSpPr/>
      </dsp:nvSpPr>
      <dsp:spPr>
        <a:xfrm>
          <a:off x="6470749" y="985697"/>
          <a:ext cx="798246" cy="79817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E" sz="800" kern="1200" dirty="0" smtClean="0"/>
            <a:t>Prepare Architecture Review Report</a:t>
          </a:r>
          <a:endParaRPr lang="en-IE" sz="800" kern="1200" dirty="0"/>
        </a:p>
      </dsp:txBody>
      <dsp:txXfrm>
        <a:off x="6584656" y="1099744"/>
        <a:ext cx="570432" cy="570085"/>
      </dsp:txXfrm>
    </dsp:sp>
    <dsp:sp modelId="{69BBB289-3BFA-4E4E-A05C-40D33C3A3769}">
      <dsp:nvSpPr>
        <dsp:cNvPr id="0" name=""/>
        <dsp:cNvSpPr/>
      </dsp:nvSpPr>
      <dsp:spPr>
        <a:xfrm rot="2700000">
          <a:off x="5558067" y="957255"/>
          <a:ext cx="854912" cy="85491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421E68-9056-4AC2-9AC0-B5A705358875}">
      <dsp:nvSpPr>
        <dsp:cNvPr id="0" name=""/>
        <dsp:cNvSpPr/>
      </dsp:nvSpPr>
      <dsp:spPr>
        <a:xfrm>
          <a:off x="5587297" y="985697"/>
          <a:ext cx="798246" cy="79817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E" sz="800" kern="1200" dirty="0" smtClean="0"/>
            <a:t>Analyse Completed Checklists</a:t>
          </a:r>
          <a:endParaRPr lang="en-IE" sz="800" kern="1200" dirty="0"/>
        </a:p>
      </dsp:txBody>
      <dsp:txXfrm>
        <a:off x="5701204" y="1099744"/>
        <a:ext cx="570432" cy="570085"/>
      </dsp:txXfrm>
    </dsp:sp>
    <dsp:sp modelId="{C0ACD75F-4B17-4EC0-82C1-22F8392B98AD}">
      <dsp:nvSpPr>
        <dsp:cNvPr id="0" name=""/>
        <dsp:cNvSpPr/>
      </dsp:nvSpPr>
      <dsp:spPr>
        <a:xfrm rot="2700000">
          <a:off x="4674615" y="957255"/>
          <a:ext cx="854912" cy="85491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59E214-F5EA-464E-BA89-861625216638}">
      <dsp:nvSpPr>
        <dsp:cNvPr id="0" name=""/>
        <dsp:cNvSpPr/>
      </dsp:nvSpPr>
      <dsp:spPr>
        <a:xfrm>
          <a:off x="4702948" y="985697"/>
          <a:ext cx="798246" cy="79817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E" sz="800" kern="1200" dirty="0" smtClean="0"/>
            <a:t>Interview Project Principals</a:t>
          </a:r>
          <a:endParaRPr lang="en-IE" sz="800" kern="1200" dirty="0"/>
        </a:p>
      </dsp:txBody>
      <dsp:txXfrm>
        <a:off x="4816855" y="1099744"/>
        <a:ext cx="570432" cy="570085"/>
      </dsp:txXfrm>
    </dsp:sp>
    <dsp:sp modelId="{24B0BEBF-CB08-428D-934C-0BE51AF80A37}">
      <dsp:nvSpPr>
        <dsp:cNvPr id="0" name=""/>
        <dsp:cNvSpPr/>
      </dsp:nvSpPr>
      <dsp:spPr>
        <a:xfrm rot="2700000">
          <a:off x="3791162" y="957255"/>
          <a:ext cx="854912" cy="85491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9F7196-11FA-4E04-92C2-327EC9F50F82}">
      <dsp:nvSpPr>
        <dsp:cNvPr id="0" name=""/>
        <dsp:cNvSpPr/>
      </dsp:nvSpPr>
      <dsp:spPr>
        <a:xfrm>
          <a:off x="3819496" y="985697"/>
          <a:ext cx="798246" cy="79817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E" sz="800" kern="1200" dirty="0" smtClean="0"/>
            <a:t>Schedule Architecture review meeting</a:t>
          </a:r>
          <a:endParaRPr lang="en-IE" sz="800" kern="1200" dirty="0"/>
        </a:p>
      </dsp:txBody>
      <dsp:txXfrm>
        <a:off x="3933403" y="1099744"/>
        <a:ext cx="570432" cy="570085"/>
      </dsp:txXfrm>
    </dsp:sp>
    <dsp:sp modelId="{5469B6A2-0EB3-4874-9AC3-9587F20D96C9}">
      <dsp:nvSpPr>
        <dsp:cNvPr id="0" name=""/>
        <dsp:cNvSpPr/>
      </dsp:nvSpPr>
      <dsp:spPr>
        <a:xfrm rot="2700000">
          <a:off x="2907710" y="957255"/>
          <a:ext cx="854912" cy="85491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7FE502-8E8C-4696-813C-AC4627D704F3}">
      <dsp:nvSpPr>
        <dsp:cNvPr id="0" name=""/>
        <dsp:cNvSpPr/>
      </dsp:nvSpPr>
      <dsp:spPr>
        <a:xfrm>
          <a:off x="2936043" y="985697"/>
          <a:ext cx="798246" cy="79817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E" sz="800" kern="1200" dirty="0" smtClean="0"/>
            <a:t>Tailor Checklists</a:t>
          </a:r>
          <a:endParaRPr lang="en-IE" sz="800" kern="1200" dirty="0"/>
        </a:p>
      </dsp:txBody>
      <dsp:txXfrm>
        <a:off x="3049950" y="1099744"/>
        <a:ext cx="570432" cy="570085"/>
      </dsp:txXfrm>
    </dsp:sp>
    <dsp:sp modelId="{36BF6956-5BF7-47D2-8B73-36BD137D7B62}">
      <dsp:nvSpPr>
        <dsp:cNvPr id="0" name=""/>
        <dsp:cNvSpPr/>
      </dsp:nvSpPr>
      <dsp:spPr>
        <a:xfrm rot="2700000">
          <a:off x="2023361" y="957255"/>
          <a:ext cx="854912" cy="85491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06D601-B4AF-4C98-9A46-D289B6DBE467}">
      <dsp:nvSpPr>
        <dsp:cNvPr id="0" name=""/>
        <dsp:cNvSpPr/>
      </dsp:nvSpPr>
      <dsp:spPr>
        <a:xfrm>
          <a:off x="2052591" y="985697"/>
          <a:ext cx="798246" cy="79817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E" sz="800" kern="1200" dirty="0" smtClean="0"/>
            <a:t>Determine scope of review</a:t>
          </a:r>
          <a:endParaRPr lang="en-IE" sz="800" kern="1200" dirty="0"/>
        </a:p>
      </dsp:txBody>
      <dsp:txXfrm>
        <a:off x="2166498" y="1099744"/>
        <a:ext cx="570432" cy="570085"/>
      </dsp:txXfrm>
    </dsp:sp>
    <dsp:sp modelId="{5E07415D-29A8-4AE0-AB29-0C947FE87708}">
      <dsp:nvSpPr>
        <dsp:cNvPr id="0" name=""/>
        <dsp:cNvSpPr/>
      </dsp:nvSpPr>
      <dsp:spPr>
        <a:xfrm rot="2700000">
          <a:off x="1139909" y="957255"/>
          <a:ext cx="854912" cy="85491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12B495-7BA5-47B0-9735-72ABFAB46A48}">
      <dsp:nvSpPr>
        <dsp:cNvPr id="0" name=""/>
        <dsp:cNvSpPr/>
      </dsp:nvSpPr>
      <dsp:spPr>
        <a:xfrm>
          <a:off x="1168242" y="985697"/>
          <a:ext cx="798246" cy="79817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E" sz="800" kern="1200" dirty="0" smtClean="0"/>
            <a:t>Identify Lead Architect</a:t>
          </a:r>
          <a:endParaRPr lang="en-IE" sz="800" kern="1200" dirty="0"/>
        </a:p>
      </dsp:txBody>
      <dsp:txXfrm>
        <a:off x="1283046" y="1099744"/>
        <a:ext cx="570432" cy="570085"/>
      </dsp:txXfrm>
    </dsp:sp>
    <dsp:sp modelId="{D75C2A87-497E-4AC1-91F8-4B4994D9E996}">
      <dsp:nvSpPr>
        <dsp:cNvPr id="0" name=""/>
        <dsp:cNvSpPr/>
      </dsp:nvSpPr>
      <dsp:spPr>
        <a:xfrm rot="2700000">
          <a:off x="256457" y="957255"/>
          <a:ext cx="854912" cy="85491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42E204-178E-4F87-918B-16FF39ADB80D}">
      <dsp:nvSpPr>
        <dsp:cNvPr id="0" name=""/>
        <dsp:cNvSpPr/>
      </dsp:nvSpPr>
      <dsp:spPr>
        <a:xfrm>
          <a:off x="284790" y="985697"/>
          <a:ext cx="798246" cy="79817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E" sz="800" kern="1200" dirty="0" smtClean="0"/>
            <a:t>Identify Responsible Organization</a:t>
          </a:r>
          <a:endParaRPr lang="en-IE" sz="800" kern="1200" dirty="0"/>
        </a:p>
      </dsp:txBody>
      <dsp:txXfrm>
        <a:off x="398697" y="1099744"/>
        <a:ext cx="570432" cy="57008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8B256C3-FC7D-43D9-8BEF-17D219E07A33}" type="datetimeFigureOut">
              <a:rPr lang="en-US"/>
              <a:pPr>
                <a:defRPr/>
              </a:pPr>
              <a:t>8/17/2011</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E"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E"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A80E35B-6980-4E54-9732-037F9FE1B898}" type="slidenum">
              <a:rPr lang="en-IE"/>
              <a:pPr>
                <a:defRPr/>
              </a:pPr>
              <a:t>‹#›</a:t>
            </a:fld>
            <a:endParaRPr lang="en-IE"/>
          </a:p>
        </p:txBody>
      </p:sp>
    </p:spTree>
    <p:extLst>
      <p:ext uri="{BB962C8B-B14F-4D97-AF65-F5344CB8AC3E}">
        <p14:creationId xmlns:p14="http://schemas.microsoft.com/office/powerpoint/2010/main" val="21786194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12</a:t>
            </a:fld>
            <a:endParaRPr lang="en-IE"/>
          </a:p>
        </p:txBody>
      </p:sp>
    </p:spTree>
    <p:extLst>
      <p:ext uri="{BB962C8B-B14F-4D97-AF65-F5344CB8AC3E}">
        <p14:creationId xmlns:p14="http://schemas.microsoft.com/office/powerpoint/2010/main" val="2642747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24</a:t>
            </a:fld>
            <a:endParaRPr lang="en-IE"/>
          </a:p>
        </p:txBody>
      </p:sp>
    </p:spTree>
    <p:extLst>
      <p:ext uri="{BB962C8B-B14F-4D97-AF65-F5344CB8AC3E}">
        <p14:creationId xmlns:p14="http://schemas.microsoft.com/office/powerpoint/2010/main" val="2194569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25</a:t>
            </a:fld>
            <a:endParaRPr lang="en-IE"/>
          </a:p>
        </p:txBody>
      </p:sp>
    </p:spTree>
    <p:extLst>
      <p:ext uri="{BB962C8B-B14F-4D97-AF65-F5344CB8AC3E}">
        <p14:creationId xmlns:p14="http://schemas.microsoft.com/office/powerpoint/2010/main" val="1807119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26</a:t>
            </a:fld>
            <a:endParaRPr lang="en-IE"/>
          </a:p>
        </p:txBody>
      </p:sp>
    </p:spTree>
    <p:extLst>
      <p:ext uri="{BB962C8B-B14F-4D97-AF65-F5344CB8AC3E}">
        <p14:creationId xmlns:p14="http://schemas.microsoft.com/office/powerpoint/2010/main" val="949423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27</a:t>
            </a:fld>
            <a:endParaRPr lang="en-IE"/>
          </a:p>
        </p:txBody>
      </p:sp>
    </p:spTree>
    <p:extLst>
      <p:ext uri="{BB962C8B-B14F-4D97-AF65-F5344CB8AC3E}">
        <p14:creationId xmlns:p14="http://schemas.microsoft.com/office/powerpoint/2010/main" val="2543275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28</a:t>
            </a:fld>
            <a:endParaRPr lang="en-IE"/>
          </a:p>
        </p:txBody>
      </p:sp>
    </p:spTree>
    <p:extLst>
      <p:ext uri="{BB962C8B-B14F-4D97-AF65-F5344CB8AC3E}">
        <p14:creationId xmlns:p14="http://schemas.microsoft.com/office/powerpoint/2010/main" val="2286412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29</a:t>
            </a:fld>
            <a:endParaRPr lang="en-IE"/>
          </a:p>
        </p:txBody>
      </p:sp>
    </p:spTree>
    <p:extLst>
      <p:ext uri="{BB962C8B-B14F-4D97-AF65-F5344CB8AC3E}">
        <p14:creationId xmlns:p14="http://schemas.microsoft.com/office/powerpoint/2010/main" val="1825141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30</a:t>
            </a:fld>
            <a:endParaRPr lang="en-IE"/>
          </a:p>
        </p:txBody>
      </p:sp>
    </p:spTree>
    <p:extLst>
      <p:ext uri="{BB962C8B-B14F-4D97-AF65-F5344CB8AC3E}">
        <p14:creationId xmlns:p14="http://schemas.microsoft.com/office/powerpoint/2010/main" val="418566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31</a:t>
            </a:fld>
            <a:endParaRPr lang="en-IE"/>
          </a:p>
        </p:txBody>
      </p:sp>
    </p:spTree>
    <p:extLst>
      <p:ext uri="{BB962C8B-B14F-4D97-AF65-F5344CB8AC3E}">
        <p14:creationId xmlns:p14="http://schemas.microsoft.com/office/powerpoint/2010/main" val="2901642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32</a:t>
            </a:fld>
            <a:endParaRPr lang="en-IE"/>
          </a:p>
        </p:txBody>
      </p:sp>
    </p:spTree>
    <p:extLst>
      <p:ext uri="{BB962C8B-B14F-4D97-AF65-F5344CB8AC3E}">
        <p14:creationId xmlns:p14="http://schemas.microsoft.com/office/powerpoint/2010/main" val="3884466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33</a:t>
            </a:fld>
            <a:endParaRPr lang="en-IE"/>
          </a:p>
        </p:txBody>
      </p:sp>
    </p:spTree>
    <p:extLst>
      <p:ext uri="{BB962C8B-B14F-4D97-AF65-F5344CB8AC3E}">
        <p14:creationId xmlns:p14="http://schemas.microsoft.com/office/powerpoint/2010/main" val="388015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15</a:t>
            </a:fld>
            <a:endParaRPr lang="en-IE"/>
          </a:p>
        </p:txBody>
      </p:sp>
    </p:spTree>
    <p:extLst>
      <p:ext uri="{BB962C8B-B14F-4D97-AF65-F5344CB8AC3E}">
        <p14:creationId xmlns:p14="http://schemas.microsoft.com/office/powerpoint/2010/main" val="2642747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34</a:t>
            </a:fld>
            <a:endParaRPr lang="en-IE"/>
          </a:p>
        </p:txBody>
      </p:sp>
    </p:spTree>
    <p:extLst>
      <p:ext uri="{BB962C8B-B14F-4D97-AF65-F5344CB8AC3E}">
        <p14:creationId xmlns:p14="http://schemas.microsoft.com/office/powerpoint/2010/main" val="339691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35</a:t>
            </a:fld>
            <a:endParaRPr lang="en-IE"/>
          </a:p>
        </p:txBody>
      </p:sp>
    </p:spTree>
    <p:extLst>
      <p:ext uri="{BB962C8B-B14F-4D97-AF65-F5344CB8AC3E}">
        <p14:creationId xmlns:p14="http://schemas.microsoft.com/office/powerpoint/2010/main" val="1375216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36</a:t>
            </a:fld>
            <a:endParaRPr lang="en-IE"/>
          </a:p>
        </p:txBody>
      </p:sp>
    </p:spTree>
    <p:extLst>
      <p:ext uri="{BB962C8B-B14F-4D97-AF65-F5344CB8AC3E}">
        <p14:creationId xmlns:p14="http://schemas.microsoft.com/office/powerpoint/2010/main" val="1548722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37</a:t>
            </a:fld>
            <a:endParaRPr lang="en-IE"/>
          </a:p>
        </p:txBody>
      </p:sp>
    </p:spTree>
    <p:extLst>
      <p:ext uri="{BB962C8B-B14F-4D97-AF65-F5344CB8AC3E}">
        <p14:creationId xmlns:p14="http://schemas.microsoft.com/office/powerpoint/2010/main" val="1402903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16</a:t>
            </a:fld>
            <a:endParaRPr lang="en-IE"/>
          </a:p>
        </p:txBody>
      </p:sp>
    </p:spTree>
    <p:extLst>
      <p:ext uri="{BB962C8B-B14F-4D97-AF65-F5344CB8AC3E}">
        <p14:creationId xmlns:p14="http://schemas.microsoft.com/office/powerpoint/2010/main" val="283041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17</a:t>
            </a:fld>
            <a:endParaRPr lang="en-IE"/>
          </a:p>
        </p:txBody>
      </p:sp>
    </p:spTree>
    <p:extLst>
      <p:ext uri="{BB962C8B-B14F-4D97-AF65-F5344CB8AC3E}">
        <p14:creationId xmlns:p14="http://schemas.microsoft.com/office/powerpoint/2010/main" val="377051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18</a:t>
            </a:fld>
            <a:endParaRPr lang="en-IE"/>
          </a:p>
        </p:txBody>
      </p:sp>
    </p:spTree>
    <p:extLst>
      <p:ext uri="{BB962C8B-B14F-4D97-AF65-F5344CB8AC3E}">
        <p14:creationId xmlns:p14="http://schemas.microsoft.com/office/powerpoint/2010/main" val="579916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19</a:t>
            </a:fld>
            <a:endParaRPr lang="en-IE"/>
          </a:p>
        </p:txBody>
      </p:sp>
    </p:spTree>
    <p:extLst>
      <p:ext uri="{BB962C8B-B14F-4D97-AF65-F5344CB8AC3E}">
        <p14:creationId xmlns:p14="http://schemas.microsoft.com/office/powerpoint/2010/main" val="1209548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21</a:t>
            </a:fld>
            <a:endParaRPr lang="en-IE"/>
          </a:p>
        </p:txBody>
      </p:sp>
    </p:spTree>
    <p:extLst>
      <p:ext uri="{BB962C8B-B14F-4D97-AF65-F5344CB8AC3E}">
        <p14:creationId xmlns:p14="http://schemas.microsoft.com/office/powerpoint/2010/main" val="3437095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22</a:t>
            </a:fld>
            <a:endParaRPr lang="en-IE"/>
          </a:p>
        </p:txBody>
      </p:sp>
    </p:spTree>
    <p:extLst>
      <p:ext uri="{BB962C8B-B14F-4D97-AF65-F5344CB8AC3E}">
        <p14:creationId xmlns:p14="http://schemas.microsoft.com/office/powerpoint/2010/main" val="2545484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4A80E35B-6980-4E54-9732-037F9FE1B898}" type="slidenum">
              <a:rPr lang="en-IE" smtClean="0"/>
              <a:pPr>
                <a:defRPr/>
              </a:pPr>
              <a:t>23</a:t>
            </a:fld>
            <a:endParaRPr lang="en-IE"/>
          </a:p>
        </p:txBody>
      </p:sp>
    </p:spTree>
    <p:extLst>
      <p:ext uri="{BB962C8B-B14F-4D97-AF65-F5344CB8AC3E}">
        <p14:creationId xmlns:p14="http://schemas.microsoft.com/office/powerpoint/2010/main" val="21629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lvl1pPr>
              <a:defRPr/>
            </a:lvl1pPr>
          </a:lstStyle>
          <a:p>
            <a:pPr>
              <a:defRPr/>
            </a:pPr>
            <a:fld id="{CA1D6540-CF01-4520-B5DF-21CD9CC45E94}" type="datetimeFigureOut">
              <a:rPr lang="en-IE"/>
              <a:pPr>
                <a:defRPr/>
              </a:pPr>
              <a:t>17/08/2011</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EFD8092F-DFCB-4182-9A72-BC63F648C86F}"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pPr>
              <a:defRPr/>
            </a:pPr>
            <a:fld id="{AD7AE82C-9380-4C67-B33A-266A2F434420}" type="datetimeFigureOut">
              <a:rPr lang="en-IE"/>
              <a:pPr>
                <a:defRPr/>
              </a:pPr>
              <a:t>17/08/2011</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759C1C09-2AB1-4103-AA30-181287FCF746}"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pPr>
              <a:defRPr/>
            </a:pPr>
            <a:fld id="{09CAA095-8DAE-49FA-9D67-DF44990D61EE}" type="datetimeFigureOut">
              <a:rPr lang="en-IE"/>
              <a:pPr>
                <a:defRPr/>
              </a:pPr>
              <a:t>17/08/2011</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7D65777C-1F42-4F6B-9EFD-C6DEF00346D4}" type="slidenum">
              <a:rPr lang="en-IE"/>
              <a:pPr>
                <a:defRPr/>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pPr>
              <a:defRPr/>
            </a:pPr>
            <a:fld id="{A3288A02-083C-411F-8120-2CDA36C2EC6F}" type="datetimeFigureOut">
              <a:rPr lang="en-IE"/>
              <a:pPr>
                <a:defRPr/>
              </a:pPr>
              <a:t>17/08/2011</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91EA1BFD-EC5E-464F-8AA6-3266F61FA0FD}"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E06FF4-5B32-4583-A68E-FBB7B0ACC7E8}" type="datetimeFigureOut">
              <a:rPr lang="en-IE"/>
              <a:pPr>
                <a:defRPr/>
              </a:pPr>
              <a:t>17/08/2011</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4A902B9D-6209-4385-ABC8-64F97C24D146}"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3"/>
          <p:cNvSpPr>
            <a:spLocks noGrp="1"/>
          </p:cNvSpPr>
          <p:nvPr>
            <p:ph type="dt" sz="half" idx="10"/>
          </p:nvPr>
        </p:nvSpPr>
        <p:spPr/>
        <p:txBody>
          <a:bodyPr/>
          <a:lstStyle>
            <a:lvl1pPr>
              <a:defRPr/>
            </a:lvl1pPr>
          </a:lstStyle>
          <a:p>
            <a:pPr>
              <a:defRPr/>
            </a:pPr>
            <a:fld id="{316AB7E6-2079-4453-B9CE-505DF8796E99}" type="datetimeFigureOut">
              <a:rPr lang="en-IE"/>
              <a:pPr>
                <a:defRPr/>
              </a:pPr>
              <a:t>17/08/2011</a:t>
            </a:fld>
            <a:endParaRPr lang="en-IE"/>
          </a:p>
        </p:txBody>
      </p:sp>
      <p:sp>
        <p:nvSpPr>
          <p:cNvPr id="6" name="Footer Placeholder 4"/>
          <p:cNvSpPr>
            <a:spLocks noGrp="1"/>
          </p:cNvSpPr>
          <p:nvPr>
            <p:ph type="ftr" sz="quarter" idx="11"/>
          </p:nvPr>
        </p:nvSpPr>
        <p:spPr/>
        <p:txBody>
          <a:bodyPr/>
          <a:lstStyle>
            <a:lvl1pPr>
              <a:defRPr/>
            </a:lvl1pPr>
          </a:lstStyle>
          <a:p>
            <a:pPr>
              <a:defRPr/>
            </a:pPr>
            <a:endParaRPr lang="en-IE"/>
          </a:p>
        </p:txBody>
      </p:sp>
      <p:sp>
        <p:nvSpPr>
          <p:cNvPr id="7" name="Slide Number Placeholder 5"/>
          <p:cNvSpPr>
            <a:spLocks noGrp="1"/>
          </p:cNvSpPr>
          <p:nvPr>
            <p:ph type="sldNum" sz="quarter" idx="12"/>
          </p:nvPr>
        </p:nvSpPr>
        <p:spPr/>
        <p:txBody>
          <a:bodyPr/>
          <a:lstStyle>
            <a:lvl1pPr>
              <a:defRPr/>
            </a:lvl1pPr>
          </a:lstStyle>
          <a:p>
            <a:pPr>
              <a:defRPr/>
            </a:pPr>
            <a:fld id="{783E5D08-57FD-448B-8F87-E0DED8DB1383}"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3"/>
          <p:cNvSpPr>
            <a:spLocks noGrp="1"/>
          </p:cNvSpPr>
          <p:nvPr>
            <p:ph type="dt" sz="half" idx="10"/>
          </p:nvPr>
        </p:nvSpPr>
        <p:spPr/>
        <p:txBody>
          <a:bodyPr/>
          <a:lstStyle>
            <a:lvl1pPr>
              <a:defRPr/>
            </a:lvl1pPr>
          </a:lstStyle>
          <a:p>
            <a:pPr>
              <a:defRPr/>
            </a:pPr>
            <a:fld id="{B61D5187-DE82-4EAB-B410-9037A42A44B3}" type="datetimeFigureOut">
              <a:rPr lang="en-IE"/>
              <a:pPr>
                <a:defRPr/>
              </a:pPr>
              <a:t>17/08/2011</a:t>
            </a:fld>
            <a:endParaRPr lang="en-IE"/>
          </a:p>
        </p:txBody>
      </p:sp>
      <p:sp>
        <p:nvSpPr>
          <p:cNvPr id="8" name="Footer Placeholder 4"/>
          <p:cNvSpPr>
            <a:spLocks noGrp="1"/>
          </p:cNvSpPr>
          <p:nvPr>
            <p:ph type="ftr" sz="quarter" idx="11"/>
          </p:nvPr>
        </p:nvSpPr>
        <p:spPr/>
        <p:txBody>
          <a:bodyPr/>
          <a:lstStyle>
            <a:lvl1pPr>
              <a:defRPr/>
            </a:lvl1pPr>
          </a:lstStyle>
          <a:p>
            <a:pPr>
              <a:defRPr/>
            </a:pPr>
            <a:endParaRPr lang="en-IE"/>
          </a:p>
        </p:txBody>
      </p:sp>
      <p:sp>
        <p:nvSpPr>
          <p:cNvPr id="9" name="Slide Number Placeholder 5"/>
          <p:cNvSpPr>
            <a:spLocks noGrp="1"/>
          </p:cNvSpPr>
          <p:nvPr>
            <p:ph type="sldNum" sz="quarter" idx="12"/>
          </p:nvPr>
        </p:nvSpPr>
        <p:spPr/>
        <p:txBody>
          <a:bodyPr/>
          <a:lstStyle>
            <a:lvl1pPr>
              <a:defRPr/>
            </a:lvl1pPr>
          </a:lstStyle>
          <a:p>
            <a:pPr>
              <a:defRPr/>
            </a:pPr>
            <a:fld id="{7565227B-5678-4213-B6F7-382EE08D8747}"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3"/>
          <p:cNvSpPr>
            <a:spLocks noGrp="1"/>
          </p:cNvSpPr>
          <p:nvPr>
            <p:ph type="dt" sz="half" idx="10"/>
          </p:nvPr>
        </p:nvSpPr>
        <p:spPr/>
        <p:txBody>
          <a:bodyPr/>
          <a:lstStyle>
            <a:lvl1pPr>
              <a:defRPr/>
            </a:lvl1pPr>
          </a:lstStyle>
          <a:p>
            <a:pPr>
              <a:defRPr/>
            </a:pPr>
            <a:fld id="{640D7246-8E65-4244-9DA3-16A8CF14C423}" type="datetimeFigureOut">
              <a:rPr lang="en-IE"/>
              <a:pPr>
                <a:defRPr/>
              </a:pPr>
              <a:t>17/08/2011</a:t>
            </a:fld>
            <a:endParaRPr lang="en-IE"/>
          </a:p>
        </p:txBody>
      </p:sp>
      <p:sp>
        <p:nvSpPr>
          <p:cNvPr id="4" name="Footer Placeholder 4"/>
          <p:cNvSpPr>
            <a:spLocks noGrp="1"/>
          </p:cNvSpPr>
          <p:nvPr>
            <p:ph type="ftr" sz="quarter" idx="11"/>
          </p:nvPr>
        </p:nvSpPr>
        <p:spPr/>
        <p:txBody>
          <a:bodyPr/>
          <a:lstStyle>
            <a:lvl1pPr>
              <a:defRPr/>
            </a:lvl1pPr>
          </a:lstStyle>
          <a:p>
            <a:pPr>
              <a:defRPr/>
            </a:pPr>
            <a:endParaRPr lang="en-IE"/>
          </a:p>
        </p:txBody>
      </p:sp>
      <p:sp>
        <p:nvSpPr>
          <p:cNvPr id="5" name="Slide Number Placeholder 5"/>
          <p:cNvSpPr>
            <a:spLocks noGrp="1"/>
          </p:cNvSpPr>
          <p:nvPr>
            <p:ph type="sldNum" sz="quarter" idx="12"/>
          </p:nvPr>
        </p:nvSpPr>
        <p:spPr/>
        <p:txBody>
          <a:bodyPr/>
          <a:lstStyle>
            <a:lvl1pPr>
              <a:defRPr/>
            </a:lvl1pPr>
          </a:lstStyle>
          <a:p>
            <a:pPr>
              <a:defRPr/>
            </a:pPr>
            <a:fld id="{F888E2A8-8BE3-40AE-B35B-88F669A4C030}"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8D0A830-7D3B-4F6C-8FC0-DE40F3FB24A8}" type="datetimeFigureOut">
              <a:rPr lang="en-IE"/>
              <a:pPr>
                <a:defRPr/>
              </a:pPr>
              <a:t>17/08/2011</a:t>
            </a:fld>
            <a:endParaRPr lang="en-IE"/>
          </a:p>
        </p:txBody>
      </p:sp>
      <p:sp>
        <p:nvSpPr>
          <p:cNvPr id="3" name="Footer Placeholder 4"/>
          <p:cNvSpPr>
            <a:spLocks noGrp="1"/>
          </p:cNvSpPr>
          <p:nvPr>
            <p:ph type="ftr" sz="quarter" idx="11"/>
          </p:nvPr>
        </p:nvSpPr>
        <p:spPr/>
        <p:txBody>
          <a:bodyPr/>
          <a:lstStyle>
            <a:lvl1pPr>
              <a:defRPr/>
            </a:lvl1pPr>
          </a:lstStyle>
          <a:p>
            <a:pPr>
              <a:defRPr/>
            </a:pPr>
            <a:endParaRPr lang="en-IE"/>
          </a:p>
        </p:txBody>
      </p:sp>
      <p:sp>
        <p:nvSpPr>
          <p:cNvPr id="4" name="Slide Number Placeholder 5"/>
          <p:cNvSpPr>
            <a:spLocks noGrp="1"/>
          </p:cNvSpPr>
          <p:nvPr>
            <p:ph type="sldNum" sz="quarter" idx="12"/>
          </p:nvPr>
        </p:nvSpPr>
        <p:spPr/>
        <p:txBody>
          <a:bodyPr/>
          <a:lstStyle>
            <a:lvl1pPr>
              <a:defRPr/>
            </a:lvl1pPr>
          </a:lstStyle>
          <a:p>
            <a:pPr>
              <a:defRPr/>
            </a:pPr>
            <a:fld id="{CDB7F857-CA29-4616-8EB5-1DAAFAA99C32}"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2DA32B9-5E2E-410C-A2E7-7FA152BC652A}" type="datetimeFigureOut">
              <a:rPr lang="en-IE"/>
              <a:pPr>
                <a:defRPr/>
              </a:pPr>
              <a:t>17/08/2011</a:t>
            </a:fld>
            <a:endParaRPr lang="en-IE"/>
          </a:p>
        </p:txBody>
      </p:sp>
      <p:sp>
        <p:nvSpPr>
          <p:cNvPr id="6" name="Footer Placeholder 4"/>
          <p:cNvSpPr>
            <a:spLocks noGrp="1"/>
          </p:cNvSpPr>
          <p:nvPr>
            <p:ph type="ftr" sz="quarter" idx="11"/>
          </p:nvPr>
        </p:nvSpPr>
        <p:spPr/>
        <p:txBody>
          <a:bodyPr/>
          <a:lstStyle>
            <a:lvl1pPr>
              <a:defRPr/>
            </a:lvl1pPr>
          </a:lstStyle>
          <a:p>
            <a:pPr>
              <a:defRPr/>
            </a:pPr>
            <a:endParaRPr lang="en-IE"/>
          </a:p>
        </p:txBody>
      </p:sp>
      <p:sp>
        <p:nvSpPr>
          <p:cNvPr id="7" name="Slide Number Placeholder 5"/>
          <p:cNvSpPr>
            <a:spLocks noGrp="1"/>
          </p:cNvSpPr>
          <p:nvPr>
            <p:ph type="sldNum" sz="quarter" idx="12"/>
          </p:nvPr>
        </p:nvSpPr>
        <p:spPr/>
        <p:txBody>
          <a:bodyPr/>
          <a:lstStyle>
            <a:lvl1pPr>
              <a:defRPr/>
            </a:lvl1pPr>
          </a:lstStyle>
          <a:p>
            <a:pPr>
              <a:defRPr/>
            </a:pPr>
            <a:fld id="{777C41A1-6F2B-47BA-9A11-F78DD91DCBBB}"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C874142-B1BA-4B5C-B96F-6A16A5F57E41}" type="datetimeFigureOut">
              <a:rPr lang="en-IE"/>
              <a:pPr>
                <a:defRPr/>
              </a:pPr>
              <a:t>17/08/2011</a:t>
            </a:fld>
            <a:endParaRPr lang="en-IE"/>
          </a:p>
        </p:txBody>
      </p:sp>
      <p:sp>
        <p:nvSpPr>
          <p:cNvPr id="6" name="Footer Placeholder 4"/>
          <p:cNvSpPr>
            <a:spLocks noGrp="1"/>
          </p:cNvSpPr>
          <p:nvPr>
            <p:ph type="ftr" sz="quarter" idx="11"/>
          </p:nvPr>
        </p:nvSpPr>
        <p:spPr/>
        <p:txBody>
          <a:bodyPr/>
          <a:lstStyle>
            <a:lvl1pPr>
              <a:defRPr/>
            </a:lvl1pPr>
          </a:lstStyle>
          <a:p>
            <a:pPr>
              <a:defRPr/>
            </a:pPr>
            <a:endParaRPr lang="en-IE"/>
          </a:p>
        </p:txBody>
      </p:sp>
      <p:sp>
        <p:nvSpPr>
          <p:cNvPr id="7" name="Slide Number Placeholder 5"/>
          <p:cNvSpPr>
            <a:spLocks noGrp="1"/>
          </p:cNvSpPr>
          <p:nvPr>
            <p:ph type="sldNum" sz="quarter" idx="12"/>
          </p:nvPr>
        </p:nvSpPr>
        <p:spPr/>
        <p:txBody>
          <a:bodyPr/>
          <a:lstStyle>
            <a:lvl1pPr>
              <a:defRPr/>
            </a:lvl1pPr>
          </a:lstStyle>
          <a:p>
            <a:pPr>
              <a:defRPr/>
            </a:pPr>
            <a:fld id="{0F7EF073-98F7-43FD-AC44-22D1F3D8A394}"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E"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EA49D69C-29F9-4131-B0AA-D3CB48078F01}" type="datetimeFigureOut">
              <a:rPr lang="en-IE"/>
              <a:pPr>
                <a:defRPr/>
              </a:pPr>
              <a:t>17/08/2011</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0789E68-DBFA-4AED-A2A0-2CAA5DA4CEB8}" type="slidenum">
              <a:rPr lang="en-IE"/>
              <a:pPr>
                <a:defRPr/>
              </a:pPr>
              <a:t>‹#›</a:t>
            </a:fld>
            <a:endParaRPr lang="en-IE"/>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en.wikipedia.org/wiki/Capability_Maturity_Model_Integr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enterprise-architecture.com/EAvaluato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717032"/>
            <a:ext cx="7772400" cy="1470025"/>
          </a:xfrm>
        </p:spPr>
        <p:txBody>
          <a:bodyPr rtlCol="0">
            <a:normAutofit fontScale="90000"/>
          </a:bodyPr>
          <a:lstStyle/>
          <a:p>
            <a:pPr eaLnBrk="1" fontAlgn="auto" hangingPunct="1">
              <a:spcAft>
                <a:spcPts val="0"/>
              </a:spcAft>
              <a:defRPr/>
            </a:pPr>
            <a:r>
              <a:rPr lang="en-IE" sz="5300" b="1" dirty="0" smtClean="0"/>
              <a:t>TOGAF – A Summary</a:t>
            </a:r>
            <a:r>
              <a:rPr lang="en-IE" dirty="0" smtClean="0"/>
              <a:t/>
            </a:r>
            <a:br>
              <a:rPr lang="en-IE" dirty="0" smtClean="0"/>
            </a:br>
            <a:r>
              <a:rPr lang="en-IE" dirty="0" smtClean="0"/>
              <a:t>Architecture Capability Framework (ACF)</a:t>
            </a:r>
            <a:endParaRPr lang="en-IE"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791" y="908720"/>
            <a:ext cx="1512168"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164051"/>
            <a:ext cx="6563072" cy="1143000"/>
          </a:xfrm>
        </p:spPr>
        <p:txBody>
          <a:bodyPr/>
          <a:lstStyle/>
          <a:p>
            <a:r>
              <a:rPr lang="en-IE" dirty="0" smtClean="0"/>
              <a:t>Using the Architecture Skills Framework</a:t>
            </a:r>
            <a:endParaRPr lang="en-IE" dirty="0"/>
          </a:p>
        </p:txBody>
      </p:sp>
      <p:sp>
        <p:nvSpPr>
          <p:cNvPr id="27" name="Content Placeholder 26"/>
          <p:cNvSpPr>
            <a:spLocks noGrp="1"/>
          </p:cNvSpPr>
          <p:nvPr>
            <p:ph idx="1"/>
          </p:nvPr>
        </p:nvSpPr>
        <p:spPr>
          <a:xfrm>
            <a:off x="107504" y="1484784"/>
            <a:ext cx="8229600" cy="4525963"/>
          </a:xfrm>
        </p:spPr>
        <p:txBody>
          <a:bodyPr/>
          <a:lstStyle/>
          <a:p>
            <a:r>
              <a:rPr lang="en-IE" dirty="0" smtClean="0"/>
              <a:t>Example For Enterprise Architecture Skills</a:t>
            </a:r>
            <a:endParaRPr lang="en-IE" dirty="0"/>
          </a:p>
        </p:txBody>
      </p:sp>
      <p:sp>
        <p:nvSpPr>
          <p:cNvPr id="4" name="Rectangle 3"/>
          <p:cNvSpPr/>
          <p:nvPr/>
        </p:nvSpPr>
        <p:spPr>
          <a:xfrm>
            <a:off x="107504" y="216496"/>
            <a:ext cx="1764196" cy="9555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solidFill>
                  <a:schemeClr val="tx1"/>
                </a:solidFill>
              </a:rPr>
              <a:t>Architecture Skills Framework</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058540"/>
            <a:ext cx="8174801" cy="47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0542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122786"/>
            <a:ext cx="6933456" cy="1143000"/>
          </a:xfrm>
        </p:spPr>
        <p:txBody>
          <a:bodyPr/>
          <a:lstStyle/>
          <a:p>
            <a:r>
              <a:rPr lang="en-IE" sz="2800" dirty="0" smtClean="0"/>
              <a:t>Using the Architecture Skills </a:t>
            </a:r>
            <a:r>
              <a:rPr lang="en-IE" sz="2800" dirty="0"/>
              <a:t>Framework </a:t>
            </a:r>
            <a:r>
              <a:rPr lang="en-IE" sz="2800" dirty="0" smtClean="0"/>
              <a:t>– </a:t>
            </a:r>
            <a:br>
              <a:rPr lang="en-IE" sz="2800" dirty="0" smtClean="0"/>
            </a:br>
            <a:r>
              <a:rPr lang="en-IE" sz="2800" dirty="0" smtClean="0"/>
              <a:t>Role </a:t>
            </a:r>
            <a:r>
              <a:rPr lang="en-IE" sz="2800" dirty="0"/>
              <a:t>of Enterprise </a:t>
            </a:r>
            <a:r>
              <a:rPr lang="en-IE" sz="2800" dirty="0" smtClean="0"/>
              <a:t>Architect</a:t>
            </a:r>
            <a:endParaRPr lang="en-IE" sz="2800" dirty="0"/>
          </a:p>
        </p:txBody>
      </p:sp>
      <p:sp>
        <p:nvSpPr>
          <p:cNvPr id="3" name="Content Placeholder 2"/>
          <p:cNvSpPr>
            <a:spLocks noGrp="1"/>
          </p:cNvSpPr>
          <p:nvPr>
            <p:ph idx="1"/>
          </p:nvPr>
        </p:nvSpPr>
        <p:spPr>
          <a:xfrm>
            <a:off x="140296" y="1484784"/>
            <a:ext cx="5655840" cy="4525963"/>
          </a:xfrm>
        </p:spPr>
        <p:txBody>
          <a:bodyPr/>
          <a:lstStyle/>
          <a:p>
            <a:r>
              <a:rPr lang="en-IE" sz="1800" b="1" dirty="0" smtClean="0"/>
              <a:t>JOB DESCRIPTION</a:t>
            </a:r>
          </a:p>
          <a:p>
            <a:pPr lvl="1"/>
            <a:r>
              <a:rPr lang="en-IE" sz="1200" dirty="0" smtClean="0"/>
              <a:t>City Planner rather than a Building Architect. </a:t>
            </a:r>
          </a:p>
          <a:p>
            <a:pPr lvl="1"/>
            <a:r>
              <a:rPr lang="en-IE" sz="1200" dirty="0" smtClean="0"/>
              <a:t>Does not create a technical vision of the enterprise, rather develops professional relationships with executives of the enterprise to gather and articulate the technical vision based on the business plans of these executives. </a:t>
            </a:r>
          </a:p>
          <a:p>
            <a:pPr lvl="1"/>
            <a:r>
              <a:rPr lang="en-IE" sz="1200" dirty="0" smtClean="0"/>
              <a:t>Needs to work closely within the Architecture Governance process to ensure that all design decisions are following both Business and IT strategy.</a:t>
            </a:r>
          </a:p>
          <a:p>
            <a:pPr lvl="1"/>
            <a:r>
              <a:rPr lang="en-IE" sz="1200" dirty="0" smtClean="0"/>
              <a:t>Produces documentation of the architecture for application development teams or product implementation teams to execute.</a:t>
            </a:r>
          </a:p>
          <a:p>
            <a:pPr lvl="1"/>
            <a:r>
              <a:rPr lang="en-IE" sz="1200" dirty="0" smtClean="0"/>
              <a:t>Manage and schedule the work of others segment or solution architects.</a:t>
            </a:r>
          </a:p>
          <a:p>
            <a:r>
              <a:rPr lang="en-IE" sz="1900" b="1" dirty="0" smtClean="0"/>
              <a:t>KEY ACTIVITIES</a:t>
            </a:r>
          </a:p>
          <a:p>
            <a:pPr lvl="1"/>
            <a:r>
              <a:rPr lang="en-IE" sz="1200" b="1" dirty="0" smtClean="0"/>
              <a:t>Understand and interpret requirements: </a:t>
            </a:r>
            <a:r>
              <a:rPr lang="en-IE" sz="1200" dirty="0" smtClean="0"/>
              <a:t>Probe and listen for information, influence people, facilitate consensus building, synthesize and translate ideas into actionable requirements. Participates in the discovery and documentation of the customers business scenarios that are driving the solution</a:t>
            </a:r>
          </a:p>
          <a:p>
            <a:pPr lvl="1"/>
            <a:r>
              <a:rPr lang="en-IE" sz="1200" b="1" dirty="0" smtClean="0"/>
              <a:t>Create a useful model: </a:t>
            </a:r>
            <a:r>
              <a:rPr lang="en-IE" sz="1200" dirty="0" smtClean="0"/>
              <a:t>Take the requirements and develop well formulated models of the components. Show multiple views to communicate effectively. Ensure architecture integrity and vision and also needs to understand all the business components.</a:t>
            </a:r>
          </a:p>
          <a:p>
            <a:pPr lvl="1"/>
            <a:r>
              <a:rPr lang="en-IE" sz="1200" b="1" dirty="0" smtClean="0"/>
              <a:t>Validate, refine, and expand the model: </a:t>
            </a:r>
            <a:r>
              <a:rPr lang="en-IE" sz="1200" dirty="0" smtClean="0"/>
              <a:t>verify assumptions, bring in subject matter experts, to improve the model and further define it. </a:t>
            </a:r>
          </a:p>
          <a:p>
            <a:pPr lvl="1"/>
            <a:r>
              <a:rPr lang="en-IE" sz="1200" b="1" dirty="0" smtClean="0"/>
              <a:t>Manage the architecture: </a:t>
            </a:r>
            <a:r>
              <a:rPr lang="en-IE" sz="1200" dirty="0" smtClean="0"/>
              <a:t>Continuously monitor the models and update them as changes occur. </a:t>
            </a:r>
            <a:endParaRPr lang="en-IE" sz="1100" b="1" dirty="0" smtClean="0"/>
          </a:p>
          <a:p>
            <a:pPr lvl="1"/>
            <a:endParaRPr lang="en-IE" sz="1400" dirty="0" smtClean="0"/>
          </a:p>
          <a:p>
            <a:pPr lvl="1"/>
            <a:endParaRPr lang="en-IE" sz="1400" dirty="0" smtClean="0"/>
          </a:p>
          <a:p>
            <a:pPr lvl="1"/>
            <a:endParaRPr lang="en-IE" sz="1400" dirty="0" smtClean="0"/>
          </a:p>
          <a:p>
            <a:endParaRPr lang="en-IE" sz="2400" dirty="0"/>
          </a:p>
        </p:txBody>
      </p:sp>
      <p:sp>
        <p:nvSpPr>
          <p:cNvPr id="4" name="Rectangle 3"/>
          <p:cNvSpPr/>
          <p:nvPr/>
        </p:nvSpPr>
        <p:spPr>
          <a:xfrm>
            <a:off x="107504" y="216496"/>
            <a:ext cx="1764196" cy="9555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solidFill>
                  <a:schemeClr val="tx1"/>
                </a:solidFill>
              </a:rPr>
              <a:t>Architecture Skills Framework</a:t>
            </a:r>
          </a:p>
        </p:txBody>
      </p:sp>
      <p:sp>
        <p:nvSpPr>
          <p:cNvPr id="6" name="Content Placeholder 2"/>
          <p:cNvSpPr txBox="1">
            <a:spLocks/>
          </p:cNvSpPr>
          <p:nvPr/>
        </p:nvSpPr>
        <p:spPr bwMode="auto">
          <a:xfrm>
            <a:off x="5868144" y="1484784"/>
            <a:ext cx="3106688" cy="5373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1800" b="1" dirty="0" smtClean="0"/>
              <a:t>KEY CHARACTERISTICS</a:t>
            </a:r>
          </a:p>
          <a:p>
            <a:pPr lvl="1"/>
            <a:r>
              <a:rPr lang="en-IE" sz="1800" dirty="0" smtClean="0"/>
              <a:t>Skills and Experience in Producing Designs</a:t>
            </a:r>
          </a:p>
          <a:p>
            <a:pPr lvl="1"/>
            <a:r>
              <a:rPr lang="en-IE" sz="1800" dirty="0" smtClean="0"/>
              <a:t>Extensive Technical Breadth, Technical Depth in one or a few disciplines</a:t>
            </a:r>
          </a:p>
          <a:p>
            <a:pPr lvl="1"/>
            <a:r>
              <a:rPr lang="en-IE" sz="1800" dirty="0" smtClean="0"/>
              <a:t>Method Driven approach to execution</a:t>
            </a:r>
          </a:p>
          <a:p>
            <a:pPr lvl="1"/>
            <a:r>
              <a:rPr lang="en-IE" sz="1800" dirty="0" smtClean="0"/>
              <a:t>Full Project Scope Experience</a:t>
            </a:r>
          </a:p>
          <a:p>
            <a:pPr lvl="1"/>
            <a:r>
              <a:rPr lang="en-IE" sz="1800" dirty="0" smtClean="0"/>
              <a:t>Leadership</a:t>
            </a:r>
          </a:p>
          <a:p>
            <a:pPr lvl="1"/>
            <a:r>
              <a:rPr lang="en-IE" sz="1800" dirty="0" smtClean="0"/>
              <a:t>Personal and Professional Skills</a:t>
            </a:r>
          </a:p>
          <a:p>
            <a:pPr lvl="1"/>
            <a:r>
              <a:rPr lang="en-IE" sz="1800" dirty="0" smtClean="0"/>
              <a:t>Skills and Experience in One or More Industries</a:t>
            </a:r>
          </a:p>
          <a:p>
            <a:pPr lvl="2"/>
            <a:endParaRPr lang="en-IE" sz="1400" b="1" dirty="0" smtClean="0"/>
          </a:p>
          <a:p>
            <a:pPr lvl="1"/>
            <a:endParaRPr lang="en-IE" sz="1800" dirty="0" smtClean="0"/>
          </a:p>
          <a:p>
            <a:pPr lvl="1"/>
            <a:endParaRPr lang="en-IE" sz="1800" dirty="0" smtClean="0"/>
          </a:p>
          <a:p>
            <a:pPr lvl="1"/>
            <a:endParaRPr lang="en-IE" sz="1800" dirty="0" smtClean="0"/>
          </a:p>
          <a:p>
            <a:endParaRPr lang="en-IE" dirty="0"/>
          </a:p>
        </p:txBody>
      </p:sp>
    </p:spTree>
    <p:extLst>
      <p:ext uri="{BB962C8B-B14F-4D97-AF65-F5344CB8AC3E}">
        <p14:creationId xmlns:p14="http://schemas.microsoft.com/office/powerpoint/2010/main" val="942391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762386"/>
            <a:ext cx="7772400" cy="2042878"/>
          </a:xfrm>
        </p:spPr>
        <p:txBody>
          <a:bodyPr rtlCol="0">
            <a:normAutofit/>
          </a:bodyPr>
          <a:lstStyle/>
          <a:p>
            <a:pPr eaLnBrk="1" fontAlgn="auto" hangingPunct="1">
              <a:spcAft>
                <a:spcPts val="0"/>
              </a:spcAft>
              <a:defRPr/>
            </a:pPr>
            <a:r>
              <a:rPr lang="en-IE" dirty="0" smtClean="0"/>
              <a:t>Summary of Architecture Maturity Models</a:t>
            </a:r>
            <a:endParaRPr lang="en-IE" dirty="0"/>
          </a:p>
        </p:txBody>
      </p:sp>
      <p:sp>
        <p:nvSpPr>
          <p:cNvPr id="17" name="Rectangle 16"/>
          <p:cNvSpPr/>
          <p:nvPr/>
        </p:nvSpPr>
        <p:spPr>
          <a:xfrm>
            <a:off x="2293938" y="454644"/>
            <a:ext cx="2323067" cy="35140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E" dirty="0" smtClean="0">
                <a:solidFill>
                  <a:schemeClr val="tx1"/>
                </a:solidFill>
              </a:rPr>
              <a:t>External Stakeholders</a:t>
            </a:r>
            <a:endParaRPr lang="en-IE" dirty="0">
              <a:solidFill>
                <a:schemeClr val="tx1"/>
              </a:solidFill>
            </a:endParaRPr>
          </a:p>
        </p:txBody>
      </p:sp>
      <p:sp>
        <p:nvSpPr>
          <p:cNvPr id="18" name="Rectangle 17"/>
          <p:cNvSpPr/>
          <p:nvPr/>
        </p:nvSpPr>
        <p:spPr>
          <a:xfrm>
            <a:off x="4761021" y="1868909"/>
            <a:ext cx="2070230" cy="7386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E" dirty="0" smtClean="0">
                <a:solidFill>
                  <a:schemeClr val="tx1"/>
                </a:solidFill>
              </a:rPr>
              <a:t>Architecture </a:t>
            </a:r>
          </a:p>
          <a:p>
            <a:pPr algn="ctr"/>
            <a:r>
              <a:rPr lang="en-IE" dirty="0" smtClean="0">
                <a:solidFill>
                  <a:schemeClr val="tx1"/>
                </a:solidFill>
              </a:rPr>
              <a:t>Capability</a:t>
            </a:r>
            <a:endParaRPr lang="en-IE" dirty="0">
              <a:solidFill>
                <a:schemeClr val="tx1"/>
              </a:solidFill>
            </a:endParaRPr>
          </a:p>
        </p:txBody>
      </p:sp>
      <p:sp>
        <p:nvSpPr>
          <p:cNvPr id="21" name="Oval 20"/>
          <p:cNvSpPr/>
          <p:nvPr/>
        </p:nvSpPr>
        <p:spPr>
          <a:xfrm>
            <a:off x="4256965" y="218283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2" name="Straight Connector 21"/>
          <p:cNvCxnSpPr/>
          <p:nvPr/>
        </p:nvCxnSpPr>
        <p:spPr>
          <a:xfrm flipH="1">
            <a:off x="4472989" y="2290848"/>
            <a:ext cx="288032" cy="2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02513" y="1976631"/>
            <a:ext cx="1447832" cy="523220"/>
          </a:xfrm>
          <a:prstGeom prst="rect">
            <a:avLst/>
          </a:prstGeom>
          <a:noFill/>
        </p:spPr>
        <p:txBody>
          <a:bodyPr wrap="none" rtlCol="0">
            <a:spAutoFit/>
          </a:bodyPr>
          <a:lstStyle/>
          <a:p>
            <a:pPr algn="r"/>
            <a:r>
              <a:rPr lang="en-IE" sz="1400" dirty="0" smtClean="0"/>
              <a:t>Architecture </a:t>
            </a:r>
          </a:p>
          <a:p>
            <a:pPr algn="r"/>
            <a:r>
              <a:rPr lang="en-IE" sz="1400" dirty="0" smtClean="0"/>
              <a:t>Maturity Models</a:t>
            </a:r>
            <a:endParaRPr lang="en-IE" sz="1400" dirty="0"/>
          </a:p>
        </p:txBody>
      </p:sp>
    </p:spTree>
    <p:extLst>
      <p:ext uri="{BB962C8B-B14F-4D97-AF65-F5344CB8AC3E}">
        <p14:creationId xmlns:p14="http://schemas.microsoft.com/office/powerpoint/2010/main" val="826950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EA Maturity Models</a:t>
            </a:r>
            <a:endParaRPr lang="en-IE" dirty="0"/>
          </a:p>
        </p:txBody>
      </p:sp>
      <p:sp>
        <p:nvSpPr>
          <p:cNvPr id="3" name="Content Placeholder 2"/>
          <p:cNvSpPr>
            <a:spLocks noGrp="1"/>
          </p:cNvSpPr>
          <p:nvPr>
            <p:ph idx="1"/>
          </p:nvPr>
        </p:nvSpPr>
        <p:spPr/>
        <p:txBody>
          <a:bodyPr/>
          <a:lstStyle/>
          <a:p>
            <a:r>
              <a:rPr lang="en-IE" sz="2400" dirty="0"/>
              <a:t>There is no standard model for EA Maturity</a:t>
            </a:r>
          </a:p>
          <a:p>
            <a:r>
              <a:rPr lang="en-IE" sz="2400" dirty="0"/>
              <a:t>Common Traits for all </a:t>
            </a:r>
            <a:r>
              <a:rPr lang="en-IE" sz="2400" dirty="0" smtClean="0"/>
              <a:t>EA </a:t>
            </a:r>
            <a:r>
              <a:rPr lang="en-IE" sz="2400" dirty="0"/>
              <a:t>Maturity Models</a:t>
            </a:r>
            <a:endParaRPr lang="en-IE" sz="2400" dirty="0" smtClean="0"/>
          </a:p>
          <a:p>
            <a:pPr lvl="1"/>
            <a:r>
              <a:rPr lang="en-IE" sz="2000" dirty="0" smtClean="0"/>
              <a:t>Most </a:t>
            </a:r>
            <a:r>
              <a:rPr lang="en-IE" sz="2000" dirty="0"/>
              <a:t>are modelled on the Capability Maturity Model Integration (</a:t>
            </a:r>
            <a:r>
              <a:rPr lang="en-IE" sz="2000" dirty="0">
                <a:hlinkClick r:id="rId2"/>
              </a:rPr>
              <a:t>CMMI</a:t>
            </a:r>
            <a:r>
              <a:rPr lang="en-IE" sz="2000" dirty="0" smtClean="0"/>
              <a:t>)</a:t>
            </a:r>
          </a:p>
          <a:p>
            <a:pPr lvl="1"/>
            <a:r>
              <a:rPr lang="en-IE" sz="2000" dirty="0" smtClean="0"/>
              <a:t>The model has a number of levels(from 4-7) of maturity</a:t>
            </a:r>
          </a:p>
          <a:p>
            <a:pPr lvl="1"/>
            <a:r>
              <a:rPr lang="en-IE" sz="2000" dirty="0" smtClean="0"/>
              <a:t>Each level has an attribute or characteristic that can be rated based on the maturity of the activities performed by the EA function</a:t>
            </a:r>
          </a:p>
          <a:p>
            <a:pPr lvl="1"/>
            <a:r>
              <a:rPr lang="en-IE" sz="2000" dirty="0" smtClean="0"/>
              <a:t>Some models make recommendations in what are the areas of improvement.</a:t>
            </a:r>
          </a:p>
          <a:p>
            <a:r>
              <a:rPr lang="en-IE" sz="2400" dirty="0"/>
              <a:t>TOGAF refers to US </a:t>
            </a:r>
            <a:r>
              <a:rPr lang="en-IE" sz="2400" dirty="0" smtClean="0"/>
              <a:t>Government – Dep't of Commerce - Doc </a:t>
            </a:r>
            <a:r>
              <a:rPr lang="en-IE" sz="2400" dirty="0"/>
              <a:t>ACMM as an example.</a:t>
            </a:r>
          </a:p>
          <a:p>
            <a:endParaRPr lang="en-IE" sz="2400" dirty="0"/>
          </a:p>
        </p:txBody>
      </p:sp>
    </p:spTree>
    <p:extLst>
      <p:ext uri="{BB962C8B-B14F-4D97-AF65-F5344CB8AC3E}">
        <p14:creationId xmlns:p14="http://schemas.microsoft.com/office/powerpoint/2010/main" val="2494928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IE" dirty="0" smtClean="0"/>
              <a:t>US Government - Doc US ACMM</a:t>
            </a:r>
            <a:endParaRPr lang="en-IE" dirty="0"/>
          </a:p>
        </p:txBody>
      </p:sp>
      <p:sp>
        <p:nvSpPr>
          <p:cNvPr id="3" name="Content Placeholder 2"/>
          <p:cNvSpPr>
            <a:spLocks noGrp="1"/>
          </p:cNvSpPr>
          <p:nvPr>
            <p:ph idx="1"/>
          </p:nvPr>
        </p:nvSpPr>
        <p:spPr>
          <a:xfrm>
            <a:off x="323528" y="1268760"/>
            <a:ext cx="6912768" cy="5328592"/>
          </a:xfrm>
        </p:spPr>
        <p:txBody>
          <a:bodyPr/>
          <a:lstStyle/>
          <a:p>
            <a:r>
              <a:rPr lang="en-IE" sz="2000" dirty="0" smtClean="0"/>
              <a:t>Open</a:t>
            </a:r>
            <a:endParaRPr lang="en-IE" sz="2000" dirty="0"/>
          </a:p>
          <a:p>
            <a:pPr lvl="1"/>
            <a:r>
              <a:rPr lang="en-IE" sz="1800" dirty="0" smtClean="0"/>
              <a:t>Downloadable for free,</a:t>
            </a:r>
          </a:p>
          <a:p>
            <a:r>
              <a:rPr lang="en-IE" sz="2400" dirty="0" smtClean="0"/>
              <a:t>Levels</a:t>
            </a:r>
            <a:endParaRPr lang="en-IE" sz="2400" dirty="0"/>
          </a:p>
          <a:p>
            <a:pPr lvl="1"/>
            <a:r>
              <a:rPr lang="en-IE" sz="1800" dirty="0" smtClean="0"/>
              <a:t>Six – None, </a:t>
            </a:r>
            <a:r>
              <a:rPr lang="en-IE" sz="1800" dirty="0"/>
              <a:t>Initial, Developing, Defined, Managed and Optimizing </a:t>
            </a:r>
          </a:p>
          <a:p>
            <a:r>
              <a:rPr lang="en-IE" sz="2000" dirty="0"/>
              <a:t>Attributes: -</a:t>
            </a:r>
          </a:p>
          <a:p>
            <a:pPr lvl="1"/>
            <a:r>
              <a:rPr lang="en-IE" sz="2000" dirty="0" smtClean="0"/>
              <a:t>Uses </a:t>
            </a:r>
            <a:r>
              <a:rPr lang="en-IE" sz="2000" b="1" dirty="0" smtClean="0"/>
              <a:t>9 characteristics</a:t>
            </a:r>
          </a:p>
          <a:p>
            <a:pPr lvl="2"/>
            <a:r>
              <a:rPr lang="en-US" sz="1100" dirty="0"/>
              <a:t>Architecture Process</a:t>
            </a:r>
            <a:endParaRPr lang="en-IE" sz="1100" dirty="0"/>
          </a:p>
          <a:p>
            <a:pPr lvl="2"/>
            <a:r>
              <a:rPr lang="en-US" sz="1100" dirty="0"/>
              <a:t>Architecture Development</a:t>
            </a:r>
            <a:endParaRPr lang="en-IE" sz="1100" dirty="0"/>
          </a:p>
          <a:p>
            <a:pPr lvl="2"/>
            <a:r>
              <a:rPr lang="en-US" sz="1100" dirty="0"/>
              <a:t>Business Linkage</a:t>
            </a:r>
            <a:endParaRPr lang="en-IE" sz="1100" dirty="0"/>
          </a:p>
          <a:p>
            <a:pPr lvl="2"/>
            <a:r>
              <a:rPr lang="en-US" sz="1100" dirty="0"/>
              <a:t>Senior Management Involvement</a:t>
            </a:r>
            <a:endParaRPr lang="en-IE" sz="1100" dirty="0"/>
          </a:p>
          <a:p>
            <a:pPr lvl="2"/>
            <a:r>
              <a:rPr lang="en-US" sz="1100" dirty="0"/>
              <a:t>Operating Unit Participation</a:t>
            </a:r>
            <a:endParaRPr lang="en-IE" sz="1100" dirty="0"/>
          </a:p>
          <a:p>
            <a:pPr lvl="2"/>
            <a:r>
              <a:rPr lang="en-US" sz="1100" dirty="0"/>
              <a:t>Architecture Communication</a:t>
            </a:r>
            <a:endParaRPr lang="en-IE" sz="1100" dirty="0"/>
          </a:p>
          <a:p>
            <a:pPr lvl="2"/>
            <a:r>
              <a:rPr lang="en-US" sz="1100" dirty="0"/>
              <a:t>IT Security</a:t>
            </a:r>
            <a:endParaRPr lang="en-IE" sz="1100" dirty="0"/>
          </a:p>
          <a:p>
            <a:pPr lvl="2"/>
            <a:r>
              <a:rPr lang="en-US" sz="1100" dirty="0"/>
              <a:t>Governance</a:t>
            </a:r>
            <a:endParaRPr lang="en-IE" sz="1100" dirty="0"/>
          </a:p>
          <a:p>
            <a:pPr lvl="2"/>
            <a:r>
              <a:rPr lang="en-US" sz="1100" dirty="0"/>
              <a:t>IT Investment and Acquisition </a:t>
            </a:r>
            <a:r>
              <a:rPr lang="en-US" sz="1100" dirty="0" smtClean="0"/>
              <a:t>Strategy</a:t>
            </a:r>
            <a:endParaRPr lang="en-IE" sz="2000" dirty="0"/>
          </a:p>
          <a:p>
            <a:pPr lvl="0"/>
            <a:r>
              <a:rPr lang="en-IE" sz="2000" dirty="0" smtClean="0"/>
              <a:t>Provides a means to do the measurement by not a tool as such. However enterprise-architecture.com provides a tool to assist in assessment called </a:t>
            </a:r>
            <a:r>
              <a:rPr lang="en-IE" sz="2000" dirty="0" smtClean="0">
                <a:hlinkClick r:id="rId2"/>
              </a:rPr>
              <a:t>Eavaluator</a:t>
            </a:r>
            <a:r>
              <a:rPr lang="en-IE" sz="2000" dirty="0" smtClean="0"/>
              <a:t>.</a:t>
            </a:r>
            <a:endParaRPr lang="en-IE"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4005064"/>
            <a:ext cx="4999221" cy="845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273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762386"/>
            <a:ext cx="7772400" cy="2042878"/>
          </a:xfrm>
        </p:spPr>
        <p:txBody>
          <a:bodyPr rtlCol="0">
            <a:normAutofit/>
          </a:bodyPr>
          <a:lstStyle/>
          <a:p>
            <a:pPr eaLnBrk="1" fontAlgn="auto" hangingPunct="1">
              <a:spcAft>
                <a:spcPts val="0"/>
              </a:spcAft>
              <a:defRPr/>
            </a:pPr>
            <a:r>
              <a:rPr lang="en-IE" dirty="0" smtClean="0"/>
              <a:t>Summary of the Architecture Governance Framework (AGF)</a:t>
            </a:r>
            <a:endParaRPr lang="en-IE" dirty="0"/>
          </a:p>
        </p:txBody>
      </p:sp>
      <p:sp>
        <p:nvSpPr>
          <p:cNvPr id="4" name="Rectangle 3"/>
          <p:cNvSpPr/>
          <p:nvPr/>
        </p:nvSpPr>
        <p:spPr>
          <a:xfrm>
            <a:off x="3805790" y="203934"/>
            <a:ext cx="3566013" cy="351405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E" dirty="0" smtClean="0">
                <a:solidFill>
                  <a:schemeClr val="tx1"/>
                </a:solidFill>
              </a:rPr>
              <a:t>Internal Stakeholders</a:t>
            </a:r>
            <a:endParaRPr lang="en-IE" dirty="0">
              <a:solidFill>
                <a:schemeClr val="tx1"/>
              </a:solidFill>
            </a:endParaRPr>
          </a:p>
        </p:txBody>
      </p:sp>
      <p:sp>
        <p:nvSpPr>
          <p:cNvPr id="5" name="Rectangle 4"/>
          <p:cNvSpPr/>
          <p:nvPr/>
        </p:nvSpPr>
        <p:spPr>
          <a:xfrm>
            <a:off x="1645551" y="1384562"/>
            <a:ext cx="2070230" cy="11667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E" sz="2400" dirty="0" smtClean="0"/>
              <a:t>Architecture </a:t>
            </a:r>
          </a:p>
          <a:p>
            <a:pPr algn="ctr"/>
            <a:r>
              <a:rPr lang="en-IE" sz="2400" dirty="0" smtClean="0"/>
              <a:t>Capability</a:t>
            </a:r>
            <a:endParaRPr lang="en-IE" sz="2400" dirty="0"/>
          </a:p>
        </p:txBody>
      </p:sp>
      <p:sp>
        <p:nvSpPr>
          <p:cNvPr id="6" name="Oval 5"/>
          <p:cNvSpPr/>
          <p:nvPr/>
        </p:nvSpPr>
        <p:spPr>
          <a:xfrm>
            <a:off x="4021815" y="952514"/>
            <a:ext cx="2376264" cy="22322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3913803" y="193473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5894023" y="11685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5677999" y="296123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Isosceles Triangle 9"/>
          <p:cNvSpPr/>
          <p:nvPr/>
        </p:nvSpPr>
        <p:spPr>
          <a:xfrm rot="1900326">
            <a:off x="4420462" y="1127564"/>
            <a:ext cx="1796918" cy="1479613"/>
          </a:xfrm>
          <a:prstGeom prst="triangle">
            <a:avLst>
              <a:gd name="adj" fmla="val 6419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TextBox 10"/>
          <p:cNvSpPr txBox="1"/>
          <p:nvPr/>
        </p:nvSpPr>
        <p:spPr>
          <a:xfrm>
            <a:off x="4671260" y="1987531"/>
            <a:ext cx="1130438" cy="307777"/>
          </a:xfrm>
          <a:prstGeom prst="rect">
            <a:avLst/>
          </a:prstGeom>
          <a:noFill/>
        </p:spPr>
        <p:txBody>
          <a:bodyPr wrap="none" rtlCol="0">
            <a:spAutoFit/>
          </a:bodyPr>
          <a:lstStyle/>
          <a:p>
            <a:r>
              <a:rPr lang="en-IE" sz="1400" dirty="0" smtClean="0">
                <a:solidFill>
                  <a:schemeClr val="bg1"/>
                </a:solidFill>
              </a:rPr>
              <a:t>Compliance</a:t>
            </a:r>
            <a:endParaRPr lang="en-IE" sz="1400" dirty="0">
              <a:solidFill>
                <a:schemeClr val="bg1"/>
              </a:solidFill>
            </a:endParaRPr>
          </a:p>
        </p:txBody>
      </p:sp>
      <p:sp>
        <p:nvSpPr>
          <p:cNvPr id="12" name="TextBox 11"/>
          <p:cNvSpPr txBox="1"/>
          <p:nvPr/>
        </p:nvSpPr>
        <p:spPr>
          <a:xfrm>
            <a:off x="4761028" y="1754206"/>
            <a:ext cx="950901" cy="307777"/>
          </a:xfrm>
          <a:prstGeom prst="rect">
            <a:avLst/>
          </a:prstGeom>
          <a:noFill/>
        </p:spPr>
        <p:txBody>
          <a:bodyPr wrap="none" rtlCol="0">
            <a:spAutoFit/>
          </a:bodyPr>
          <a:lstStyle/>
          <a:p>
            <a:r>
              <a:rPr lang="en-IE" sz="1400" dirty="0" smtClean="0">
                <a:solidFill>
                  <a:schemeClr val="bg1"/>
                </a:solidFill>
              </a:rPr>
              <a:t>Contracts</a:t>
            </a:r>
            <a:endParaRPr lang="en-IE" sz="1400" dirty="0">
              <a:solidFill>
                <a:schemeClr val="bg1"/>
              </a:solidFill>
            </a:endParaRPr>
          </a:p>
        </p:txBody>
      </p:sp>
      <p:cxnSp>
        <p:nvCxnSpPr>
          <p:cNvPr id="13" name="Straight Connector 12"/>
          <p:cNvCxnSpPr>
            <a:endCxn id="7" idx="2"/>
          </p:cNvCxnSpPr>
          <p:nvPr/>
        </p:nvCxnSpPr>
        <p:spPr>
          <a:xfrm>
            <a:off x="3715781" y="2042742"/>
            <a:ext cx="1980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82055" y="952514"/>
            <a:ext cx="1189749" cy="523220"/>
          </a:xfrm>
          <a:prstGeom prst="rect">
            <a:avLst/>
          </a:prstGeom>
          <a:noFill/>
        </p:spPr>
        <p:txBody>
          <a:bodyPr wrap="none" rtlCol="0">
            <a:spAutoFit/>
          </a:bodyPr>
          <a:lstStyle/>
          <a:p>
            <a:pPr algn="ctr"/>
            <a:r>
              <a:rPr lang="en-IE" sz="1400" dirty="0" smtClean="0"/>
              <a:t>Architecture </a:t>
            </a:r>
          </a:p>
          <a:p>
            <a:pPr algn="ctr"/>
            <a:r>
              <a:rPr lang="en-IE" sz="1400" dirty="0" smtClean="0"/>
              <a:t>Board</a:t>
            </a:r>
            <a:endParaRPr lang="en-IE" sz="1400" dirty="0"/>
          </a:p>
        </p:txBody>
      </p:sp>
      <p:sp>
        <p:nvSpPr>
          <p:cNvPr id="15" name="TextBox 14"/>
          <p:cNvSpPr txBox="1"/>
          <p:nvPr/>
        </p:nvSpPr>
        <p:spPr>
          <a:xfrm>
            <a:off x="6046150" y="2823172"/>
            <a:ext cx="1040670" cy="523220"/>
          </a:xfrm>
          <a:prstGeom prst="rect">
            <a:avLst/>
          </a:prstGeom>
          <a:noFill/>
        </p:spPr>
        <p:txBody>
          <a:bodyPr wrap="none" rtlCol="0">
            <a:spAutoFit/>
          </a:bodyPr>
          <a:lstStyle/>
          <a:p>
            <a:pPr algn="ctr"/>
            <a:r>
              <a:rPr lang="en-IE" sz="1400" dirty="0" smtClean="0"/>
              <a:t>Sponsors, </a:t>
            </a:r>
          </a:p>
          <a:p>
            <a:pPr algn="ctr"/>
            <a:r>
              <a:rPr lang="en-IE" sz="1400" dirty="0" smtClean="0"/>
              <a:t>projects</a:t>
            </a:r>
            <a:endParaRPr lang="en-IE" sz="1400" dirty="0"/>
          </a:p>
        </p:txBody>
      </p:sp>
      <p:sp>
        <p:nvSpPr>
          <p:cNvPr id="16" name="Rectangle 15"/>
          <p:cNvSpPr/>
          <p:nvPr/>
        </p:nvSpPr>
        <p:spPr>
          <a:xfrm>
            <a:off x="3805791" y="3379440"/>
            <a:ext cx="3538148" cy="338554"/>
          </a:xfrm>
          <a:prstGeom prst="rect">
            <a:avLst/>
          </a:prstGeom>
        </p:spPr>
        <p:txBody>
          <a:bodyPr wrap="none">
            <a:spAutoFit/>
          </a:bodyPr>
          <a:lstStyle/>
          <a:p>
            <a:pPr algn="ctr"/>
            <a:r>
              <a:rPr lang="en-IE" sz="1600" dirty="0"/>
              <a:t>Architecture Governance Framework</a:t>
            </a:r>
          </a:p>
        </p:txBody>
      </p:sp>
      <p:sp>
        <p:nvSpPr>
          <p:cNvPr id="19" name="TextBox 18"/>
          <p:cNvSpPr txBox="1"/>
          <p:nvPr/>
        </p:nvSpPr>
        <p:spPr>
          <a:xfrm>
            <a:off x="4796256" y="2202974"/>
            <a:ext cx="962123" cy="307777"/>
          </a:xfrm>
          <a:prstGeom prst="rect">
            <a:avLst/>
          </a:prstGeom>
          <a:noFill/>
        </p:spPr>
        <p:txBody>
          <a:bodyPr wrap="none" rtlCol="0">
            <a:spAutoFit/>
          </a:bodyPr>
          <a:lstStyle/>
          <a:p>
            <a:r>
              <a:rPr lang="en-IE" sz="1400" dirty="0" smtClean="0">
                <a:solidFill>
                  <a:schemeClr val="bg1"/>
                </a:solidFill>
              </a:rPr>
              <a:t>Principles</a:t>
            </a:r>
            <a:endParaRPr lang="en-IE" sz="1400" dirty="0">
              <a:solidFill>
                <a:schemeClr val="bg1"/>
              </a:solidFill>
            </a:endParaRPr>
          </a:p>
        </p:txBody>
      </p:sp>
    </p:spTree>
    <p:extLst>
      <p:ext uri="{BB962C8B-B14F-4D97-AF65-F5344CB8AC3E}">
        <p14:creationId xmlns:p14="http://schemas.microsoft.com/office/powerpoint/2010/main" val="106570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4000" dirty="0" smtClean="0"/>
              <a:t>Definition of Governance </a:t>
            </a:r>
            <a:endParaRPr lang="en-IE" sz="4000" dirty="0"/>
          </a:p>
        </p:txBody>
      </p:sp>
      <p:sp>
        <p:nvSpPr>
          <p:cNvPr id="3" name="Content Placeholder 2"/>
          <p:cNvSpPr>
            <a:spLocks noGrp="1"/>
          </p:cNvSpPr>
          <p:nvPr>
            <p:ph idx="1"/>
          </p:nvPr>
        </p:nvSpPr>
        <p:spPr>
          <a:xfrm>
            <a:off x="457200" y="1357298"/>
            <a:ext cx="8229600" cy="4525963"/>
          </a:xfrm>
        </p:spPr>
        <p:txBody>
          <a:bodyPr/>
          <a:lstStyle/>
          <a:p>
            <a:r>
              <a:rPr lang="en-IE" sz="1800" dirty="0" smtClean="0"/>
              <a:t>A generic prospective to governance</a:t>
            </a:r>
          </a:p>
          <a:p>
            <a:pPr lvl="1"/>
            <a:r>
              <a:rPr lang="en-IE" sz="1600" dirty="0" smtClean="0"/>
              <a:t>Ensuring that business is conducted properly.</a:t>
            </a:r>
          </a:p>
          <a:p>
            <a:pPr lvl="1"/>
            <a:r>
              <a:rPr lang="en-IE" sz="1600" dirty="0" smtClean="0"/>
              <a:t>Less about following overt control and strict adherence to rules, more about guidance and effective and equitable usage of resources to ensure sustainability of an organisation’s strategic objectives</a:t>
            </a:r>
          </a:p>
          <a:p>
            <a:pPr lvl="1"/>
            <a:r>
              <a:rPr lang="en-IE" sz="1600" dirty="0" smtClean="0"/>
              <a:t>Principles of Organisation for Economic Co-operation and Development (OECD)</a:t>
            </a:r>
          </a:p>
          <a:p>
            <a:pPr lvl="2"/>
            <a:r>
              <a:rPr lang="en-IE" sz="1400" dirty="0" smtClean="0"/>
              <a:t>Focus on rights, roles and equitable treatment of shareholders</a:t>
            </a:r>
          </a:p>
          <a:p>
            <a:pPr lvl="2"/>
            <a:r>
              <a:rPr lang="en-IE" sz="1400" dirty="0" smtClean="0"/>
              <a:t> Disclosure and transparency and responsibilities of the board</a:t>
            </a:r>
          </a:p>
          <a:p>
            <a:pPr lvl="2"/>
            <a:r>
              <a:rPr lang="en-IE" sz="1400" dirty="0" smtClean="0"/>
              <a:t>Ensures sound strategic guidance to organisation, effective monitoring and accountability for the company</a:t>
            </a:r>
          </a:p>
          <a:p>
            <a:pPr lvl="1"/>
            <a:r>
              <a:rPr lang="en-IE" sz="1800" dirty="0" smtClean="0"/>
              <a:t>Characteristics of governance</a:t>
            </a:r>
          </a:p>
          <a:p>
            <a:pPr lvl="2"/>
            <a:r>
              <a:rPr lang="en-IE" sz="1400" b="1" dirty="0" smtClean="0"/>
              <a:t>Discipline</a:t>
            </a:r>
            <a:r>
              <a:rPr lang="en-IE" sz="1400" dirty="0" smtClean="0"/>
              <a:t> : All parties commit to adhering to governance</a:t>
            </a:r>
          </a:p>
          <a:p>
            <a:pPr lvl="2"/>
            <a:r>
              <a:rPr lang="en-IE" sz="1400" b="1" dirty="0" smtClean="0"/>
              <a:t>Transparency </a:t>
            </a:r>
            <a:r>
              <a:rPr lang="en-IE" sz="1400" dirty="0" smtClean="0"/>
              <a:t>:  All actions and decisions are provided to all</a:t>
            </a:r>
          </a:p>
          <a:p>
            <a:pPr lvl="2"/>
            <a:r>
              <a:rPr lang="en-IE" sz="1400" b="1" dirty="0" smtClean="0"/>
              <a:t>Independence : </a:t>
            </a:r>
            <a:r>
              <a:rPr lang="en-IE" sz="1400" dirty="0" smtClean="0"/>
              <a:t> All processes , decisions  and mechanisms used will be established so as to minimised potential conflicts of interest</a:t>
            </a:r>
          </a:p>
          <a:p>
            <a:pPr lvl="2"/>
            <a:r>
              <a:rPr lang="en-IE" sz="1400" dirty="0" smtClean="0"/>
              <a:t>Accountability : All identifiable groups involved are accountable for their actions </a:t>
            </a:r>
          </a:p>
          <a:p>
            <a:pPr lvl="2"/>
            <a:r>
              <a:rPr lang="en-IE" sz="1400" b="1" dirty="0" smtClean="0"/>
              <a:t>Responsibility : </a:t>
            </a:r>
            <a:r>
              <a:rPr lang="en-IE" sz="1400" dirty="0" smtClean="0"/>
              <a:t> All parties to act responsibly to the organisation and stakeholders</a:t>
            </a:r>
          </a:p>
          <a:p>
            <a:pPr lvl="2"/>
            <a:r>
              <a:rPr lang="en-IE" sz="1400" b="1" dirty="0" smtClean="0"/>
              <a:t>Fairness : </a:t>
            </a:r>
            <a:r>
              <a:rPr lang="en-IE" sz="1400" dirty="0" smtClean="0"/>
              <a:t>All decisions taken and processes used will not be allowed to create unfair advantage to any one particular party</a:t>
            </a:r>
            <a:endParaRPr lang="en-IE" sz="1400" b="1" dirty="0" smtClean="0"/>
          </a:p>
          <a:p>
            <a:pPr lvl="2"/>
            <a:endParaRPr lang="en-IE" sz="1400" dirty="0"/>
          </a:p>
        </p:txBody>
      </p:sp>
    </p:spTree>
    <p:extLst>
      <p:ext uri="{BB962C8B-B14F-4D97-AF65-F5344CB8AC3E}">
        <p14:creationId xmlns:p14="http://schemas.microsoft.com/office/powerpoint/2010/main" val="3670937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4000"/>
              <a:t>Definition of Architecture </a:t>
            </a:r>
            <a:r>
              <a:rPr lang="en-IE" sz="4000" dirty="0" smtClean="0"/>
              <a:t>Governance</a:t>
            </a:r>
            <a:endParaRPr lang="en-IE" sz="4000" dirty="0"/>
          </a:p>
        </p:txBody>
      </p:sp>
      <p:sp>
        <p:nvSpPr>
          <p:cNvPr id="3" name="Content Placeholder 2"/>
          <p:cNvSpPr>
            <a:spLocks noGrp="1"/>
          </p:cNvSpPr>
          <p:nvPr>
            <p:ph idx="1"/>
          </p:nvPr>
        </p:nvSpPr>
        <p:spPr/>
        <p:txBody>
          <a:bodyPr/>
          <a:lstStyle/>
          <a:p>
            <a:r>
              <a:rPr lang="en-IE" sz="2800" dirty="0" smtClean="0"/>
              <a:t>Architecture Governance is the practice and orientation by which enterprise architectures and </a:t>
            </a:r>
            <a:r>
              <a:rPr lang="en-IE" sz="2800" b="1" dirty="0" smtClean="0"/>
              <a:t>other architectures</a:t>
            </a:r>
            <a:r>
              <a:rPr lang="en-IE" sz="2800" dirty="0" smtClean="0"/>
              <a:t> are controlled and managed at an </a:t>
            </a:r>
            <a:r>
              <a:rPr lang="en-IE" sz="2800" b="1" dirty="0" smtClean="0"/>
              <a:t>enterprise-wide</a:t>
            </a:r>
            <a:r>
              <a:rPr lang="en-IE" sz="2800" dirty="0" smtClean="0"/>
              <a:t> level. It includes the following</a:t>
            </a:r>
          </a:p>
          <a:p>
            <a:pPr lvl="1"/>
            <a:r>
              <a:rPr lang="en-IE" sz="2400" dirty="0" smtClean="0"/>
              <a:t>Implementing a system of controls over the creation and monitoring of all architecture components and activities </a:t>
            </a:r>
          </a:p>
          <a:p>
            <a:pPr lvl="1"/>
            <a:r>
              <a:rPr lang="en-IE" sz="2400" dirty="0" smtClean="0"/>
              <a:t>Implementing a system to ensure compliance with internal and external standards and regulatory obligations</a:t>
            </a:r>
          </a:p>
          <a:p>
            <a:pPr lvl="1"/>
            <a:r>
              <a:rPr lang="en-IE" sz="2400" dirty="0" smtClean="0"/>
              <a:t>Establishing processes that support effective management of the above processes within agreed parameters</a:t>
            </a:r>
          </a:p>
        </p:txBody>
      </p:sp>
    </p:spTree>
    <p:extLst>
      <p:ext uri="{BB962C8B-B14F-4D97-AF65-F5344CB8AC3E}">
        <p14:creationId xmlns:p14="http://schemas.microsoft.com/office/powerpoint/2010/main" val="545382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4000" dirty="0"/>
              <a:t>Definition of Architecture </a:t>
            </a:r>
            <a:r>
              <a:rPr lang="en-IE" sz="4000" dirty="0" smtClean="0"/>
              <a:t>Governance</a:t>
            </a:r>
            <a:endParaRPr lang="en-IE" sz="4000" dirty="0"/>
          </a:p>
        </p:txBody>
      </p:sp>
      <p:sp>
        <p:nvSpPr>
          <p:cNvPr id="3" name="Content Placeholder 2"/>
          <p:cNvSpPr>
            <a:spLocks noGrp="1"/>
          </p:cNvSpPr>
          <p:nvPr>
            <p:ph idx="1"/>
          </p:nvPr>
        </p:nvSpPr>
        <p:spPr/>
        <p:txBody>
          <a:bodyPr/>
          <a:lstStyle/>
          <a:p>
            <a:r>
              <a:rPr lang="en-IE" dirty="0" smtClean="0"/>
              <a:t>Architecture Governance does not operate in isolation, and is likely to be linked to other governance domains.</a:t>
            </a:r>
            <a:endParaRPr lang="en-IE" dirty="0"/>
          </a:p>
        </p:txBody>
      </p:sp>
      <p:sp>
        <p:nvSpPr>
          <p:cNvPr id="4" name="Rectangle 3"/>
          <p:cNvSpPr/>
          <p:nvPr/>
        </p:nvSpPr>
        <p:spPr>
          <a:xfrm>
            <a:off x="928662" y="3571876"/>
            <a:ext cx="2357454"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Corporate </a:t>
            </a:r>
          </a:p>
          <a:p>
            <a:pPr algn="ctr"/>
            <a:r>
              <a:rPr lang="en-IE" dirty="0" smtClean="0"/>
              <a:t>Governance</a:t>
            </a:r>
            <a:endParaRPr lang="en-IE" dirty="0"/>
          </a:p>
        </p:txBody>
      </p:sp>
      <p:sp>
        <p:nvSpPr>
          <p:cNvPr id="5" name="Rectangle 4"/>
          <p:cNvSpPr/>
          <p:nvPr/>
        </p:nvSpPr>
        <p:spPr>
          <a:xfrm>
            <a:off x="3428992" y="3571876"/>
            <a:ext cx="2357454"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IT</a:t>
            </a:r>
          </a:p>
          <a:p>
            <a:pPr algn="ctr"/>
            <a:r>
              <a:rPr lang="en-IE" dirty="0" smtClean="0"/>
              <a:t>Governance</a:t>
            </a:r>
            <a:endParaRPr lang="en-IE" dirty="0"/>
          </a:p>
        </p:txBody>
      </p:sp>
      <p:sp>
        <p:nvSpPr>
          <p:cNvPr id="6" name="Rectangle 5"/>
          <p:cNvSpPr/>
          <p:nvPr/>
        </p:nvSpPr>
        <p:spPr>
          <a:xfrm>
            <a:off x="5857884" y="3571876"/>
            <a:ext cx="2357454"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Technology</a:t>
            </a:r>
          </a:p>
          <a:p>
            <a:pPr algn="ctr"/>
            <a:r>
              <a:rPr lang="en-IE" dirty="0" smtClean="0"/>
              <a:t>Governance</a:t>
            </a:r>
            <a:endParaRPr lang="en-IE" dirty="0"/>
          </a:p>
        </p:txBody>
      </p:sp>
      <p:sp>
        <p:nvSpPr>
          <p:cNvPr id="7" name="Rectangle 6"/>
          <p:cNvSpPr/>
          <p:nvPr/>
        </p:nvSpPr>
        <p:spPr>
          <a:xfrm>
            <a:off x="3357554" y="5214950"/>
            <a:ext cx="2357454"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Architecture</a:t>
            </a:r>
          </a:p>
          <a:p>
            <a:pPr algn="ctr"/>
            <a:r>
              <a:rPr lang="en-IE" dirty="0" smtClean="0"/>
              <a:t>Governance</a:t>
            </a:r>
            <a:endParaRPr lang="en-IE" dirty="0"/>
          </a:p>
        </p:txBody>
      </p:sp>
      <p:cxnSp>
        <p:nvCxnSpPr>
          <p:cNvPr id="9" name="Straight Connector 8"/>
          <p:cNvCxnSpPr>
            <a:stCxn id="4" idx="2"/>
            <a:endCxn id="7" idx="1"/>
          </p:cNvCxnSpPr>
          <p:nvPr/>
        </p:nvCxnSpPr>
        <p:spPr>
          <a:xfrm rot="16200000" flipH="1">
            <a:off x="2178827" y="4572007"/>
            <a:ext cx="1107289" cy="125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rot="5400000">
            <a:off x="4286248" y="4893479"/>
            <a:ext cx="571504"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7" idx="3"/>
          </p:cNvCxnSpPr>
          <p:nvPr/>
        </p:nvCxnSpPr>
        <p:spPr>
          <a:xfrm rot="10800000" flipV="1">
            <a:off x="5715008" y="4643445"/>
            <a:ext cx="1357322" cy="11072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368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4000" dirty="0" smtClean="0"/>
              <a:t>Architecture Governance a key step in the development of architectures</a:t>
            </a:r>
            <a:endParaRPr lang="en-IE" sz="4000" dirty="0"/>
          </a:p>
        </p:txBody>
      </p:sp>
      <p:sp>
        <p:nvSpPr>
          <p:cNvPr id="3" name="Oval 2"/>
          <p:cNvSpPr/>
          <p:nvPr/>
        </p:nvSpPr>
        <p:spPr>
          <a:xfrm>
            <a:off x="4000496" y="1857364"/>
            <a:ext cx="928694" cy="785818"/>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endParaRPr>
          </a:p>
        </p:txBody>
      </p:sp>
      <p:sp>
        <p:nvSpPr>
          <p:cNvPr id="4" name="Oval 3"/>
          <p:cNvSpPr/>
          <p:nvPr/>
        </p:nvSpPr>
        <p:spPr>
          <a:xfrm>
            <a:off x="4000496" y="2928934"/>
            <a:ext cx="928694" cy="785818"/>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dirty="0">
              <a:solidFill>
                <a:schemeClr val="tx1"/>
              </a:solidFill>
              <a:latin typeface="Arial Narrow" pitchFamily="34" charset="0"/>
            </a:endParaRPr>
          </a:p>
        </p:txBody>
      </p:sp>
      <p:sp>
        <p:nvSpPr>
          <p:cNvPr id="5" name="Oval 4"/>
          <p:cNvSpPr/>
          <p:nvPr/>
        </p:nvSpPr>
        <p:spPr>
          <a:xfrm>
            <a:off x="5072066" y="3286124"/>
            <a:ext cx="928694" cy="785818"/>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6" name="Oval 5"/>
          <p:cNvSpPr/>
          <p:nvPr/>
        </p:nvSpPr>
        <p:spPr>
          <a:xfrm>
            <a:off x="5643570" y="4214818"/>
            <a:ext cx="928694" cy="857256"/>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7" name="Oval 6"/>
          <p:cNvSpPr/>
          <p:nvPr/>
        </p:nvSpPr>
        <p:spPr>
          <a:xfrm>
            <a:off x="5072066" y="5072074"/>
            <a:ext cx="928694" cy="785818"/>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8" name="Oval 7"/>
          <p:cNvSpPr/>
          <p:nvPr/>
        </p:nvSpPr>
        <p:spPr>
          <a:xfrm>
            <a:off x="4071934" y="5500702"/>
            <a:ext cx="928694" cy="785818"/>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9" name="Oval 8"/>
          <p:cNvSpPr/>
          <p:nvPr/>
        </p:nvSpPr>
        <p:spPr>
          <a:xfrm>
            <a:off x="2857488" y="3286124"/>
            <a:ext cx="1071570" cy="857256"/>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10" name="Oval 9"/>
          <p:cNvSpPr/>
          <p:nvPr/>
        </p:nvSpPr>
        <p:spPr>
          <a:xfrm>
            <a:off x="2428860" y="4214818"/>
            <a:ext cx="928694" cy="785818"/>
          </a:xfrm>
          <a:prstGeom prst="ellipse">
            <a:avLst/>
          </a:prstGeom>
          <a:solidFill>
            <a:srgbClr val="FFC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11" name="Oval 10"/>
          <p:cNvSpPr/>
          <p:nvPr/>
        </p:nvSpPr>
        <p:spPr>
          <a:xfrm>
            <a:off x="2928926" y="5072074"/>
            <a:ext cx="928694" cy="785818"/>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12" name="Oval 11"/>
          <p:cNvSpPr/>
          <p:nvPr/>
        </p:nvSpPr>
        <p:spPr>
          <a:xfrm>
            <a:off x="3857620" y="4071942"/>
            <a:ext cx="1285884" cy="1000132"/>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dirty="0">
              <a:solidFill>
                <a:schemeClr val="tx1"/>
              </a:solidFill>
              <a:latin typeface="Arial Narrow" pitchFamily="34" charset="0"/>
            </a:endParaRPr>
          </a:p>
        </p:txBody>
      </p:sp>
      <p:cxnSp>
        <p:nvCxnSpPr>
          <p:cNvPr id="13" name="Straight Arrow Connector 12"/>
          <p:cNvCxnSpPr/>
          <p:nvPr/>
        </p:nvCxnSpPr>
        <p:spPr>
          <a:xfrm rot="16200000" flipV="1">
            <a:off x="4321967" y="2750339"/>
            <a:ext cx="366714" cy="952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4998834" y="3930860"/>
            <a:ext cx="289342" cy="28575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4321967" y="3893347"/>
            <a:ext cx="366714" cy="952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5"/>
          </p:cNvCxnSpPr>
          <p:nvPr/>
        </p:nvCxnSpPr>
        <p:spPr>
          <a:xfrm rot="10800000">
            <a:off x="3772130" y="4017838"/>
            <a:ext cx="228366" cy="12554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3428992" y="4572008"/>
            <a:ext cx="35719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2" idx="3"/>
          </p:cNvCxnSpPr>
          <p:nvPr/>
        </p:nvCxnSpPr>
        <p:spPr>
          <a:xfrm flipV="1">
            <a:off x="3795706" y="4925608"/>
            <a:ext cx="250227" cy="22742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V="1">
            <a:off x="4321967" y="5250669"/>
            <a:ext cx="366714" cy="952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1"/>
          </p:cNvCxnSpPr>
          <p:nvPr/>
        </p:nvCxnSpPr>
        <p:spPr>
          <a:xfrm rot="16200000" flipV="1">
            <a:off x="4939652" y="4918736"/>
            <a:ext cx="329394" cy="20744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5143504" y="4572008"/>
            <a:ext cx="500066"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071934" y="3000372"/>
            <a:ext cx="893193" cy="646331"/>
          </a:xfrm>
          <a:prstGeom prst="rect">
            <a:avLst/>
          </a:prstGeom>
          <a:noFill/>
        </p:spPr>
        <p:txBody>
          <a:bodyPr wrap="none" rtlCol="0">
            <a:spAutoFit/>
          </a:bodyPr>
          <a:lstStyle/>
          <a:p>
            <a:pPr algn="ctr"/>
            <a:r>
              <a:rPr lang="en-IE" sz="1200" dirty="0" smtClean="0">
                <a:latin typeface="Arial Narrow" pitchFamily="34" charset="0"/>
              </a:rPr>
              <a:t>A. </a:t>
            </a:r>
          </a:p>
          <a:p>
            <a:pPr algn="ctr"/>
            <a:r>
              <a:rPr lang="en-IE" sz="1200" dirty="0" smtClean="0">
                <a:latin typeface="Arial Narrow" pitchFamily="34" charset="0"/>
              </a:rPr>
              <a:t>Architecture </a:t>
            </a:r>
          </a:p>
          <a:p>
            <a:pPr algn="ctr"/>
            <a:r>
              <a:rPr lang="en-IE" sz="1200" dirty="0" smtClean="0">
                <a:latin typeface="Arial Narrow" pitchFamily="34" charset="0"/>
              </a:rPr>
              <a:t>Vision</a:t>
            </a:r>
            <a:endParaRPr lang="en-IE" sz="1200" dirty="0">
              <a:latin typeface="Arial Narrow" pitchFamily="34" charset="0"/>
            </a:endParaRPr>
          </a:p>
        </p:txBody>
      </p:sp>
      <p:sp>
        <p:nvSpPr>
          <p:cNvPr id="32" name="TextBox 31"/>
          <p:cNvSpPr txBox="1"/>
          <p:nvPr/>
        </p:nvSpPr>
        <p:spPr>
          <a:xfrm>
            <a:off x="5143504" y="3357562"/>
            <a:ext cx="893193" cy="646331"/>
          </a:xfrm>
          <a:prstGeom prst="rect">
            <a:avLst/>
          </a:prstGeom>
          <a:noFill/>
        </p:spPr>
        <p:txBody>
          <a:bodyPr wrap="none" rtlCol="0">
            <a:spAutoFit/>
          </a:bodyPr>
          <a:lstStyle/>
          <a:p>
            <a:pPr algn="ctr"/>
            <a:r>
              <a:rPr lang="en-IE" sz="1200" dirty="0" smtClean="0">
                <a:latin typeface="Arial Narrow" pitchFamily="34" charset="0"/>
              </a:rPr>
              <a:t>B. </a:t>
            </a:r>
          </a:p>
          <a:p>
            <a:pPr algn="ctr"/>
            <a:r>
              <a:rPr lang="en-IE" sz="1200" dirty="0" smtClean="0">
                <a:latin typeface="Arial Narrow" pitchFamily="34" charset="0"/>
              </a:rPr>
              <a:t>Business</a:t>
            </a:r>
          </a:p>
          <a:p>
            <a:pPr algn="ctr"/>
            <a:r>
              <a:rPr lang="en-IE" sz="1200" dirty="0" smtClean="0">
                <a:latin typeface="Arial Narrow" pitchFamily="34" charset="0"/>
              </a:rPr>
              <a:t>Architecture </a:t>
            </a:r>
          </a:p>
        </p:txBody>
      </p:sp>
      <p:sp>
        <p:nvSpPr>
          <p:cNvPr id="33" name="TextBox 32"/>
          <p:cNvSpPr txBox="1"/>
          <p:nvPr/>
        </p:nvSpPr>
        <p:spPr>
          <a:xfrm>
            <a:off x="5643570" y="4214818"/>
            <a:ext cx="1000132" cy="830997"/>
          </a:xfrm>
          <a:prstGeom prst="rect">
            <a:avLst/>
          </a:prstGeom>
          <a:noFill/>
        </p:spPr>
        <p:txBody>
          <a:bodyPr wrap="square" rtlCol="0">
            <a:spAutoFit/>
          </a:bodyPr>
          <a:lstStyle/>
          <a:p>
            <a:pPr algn="ctr"/>
            <a:r>
              <a:rPr lang="en-IE" sz="1200" dirty="0" smtClean="0">
                <a:latin typeface="Arial Narrow" pitchFamily="34" charset="0"/>
              </a:rPr>
              <a:t>C. </a:t>
            </a:r>
          </a:p>
          <a:p>
            <a:pPr algn="ctr"/>
            <a:r>
              <a:rPr lang="en-IE" sz="1200" dirty="0" smtClean="0">
                <a:latin typeface="Arial Narrow" pitchFamily="34" charset="0"/>
              </a:rPr>
              <a:t>Information </a:t>
            </a:r>
          </a:p>
          <a:p>
            <a:pPr algn="ctr"/>
            <a:r>
              <a:rPr lang="en-IE" sz="1200" dirty="0" smtClean="0">
                <a:latin typeface="Arial Narrow" pitchFamily="34" charset="0"/>
              </a:rPr>
              <a:t>Systems</a:t>
            </a:r>
          </a:p>
          <a:p>
            <a:pPr algn="ctr"/>
            <a:r>
              <a:rPr lang="en-IE" sz="1200" dirty="0" smtClean="0">
                <a:latin typeface="Arial Narrow" pitchFamily="34" charset="0"/>
              </a:rPr>
              <a:t>Architectures </a:t>
            </a:r>
          </a:p>
        </p:txBody>
      </p:sp>
      <p:sp>
        <p:nvSpPr>
          <p:cNvPr id="35" name="TextBox 34"/>
          <p:cNvSpPr txBox="1"/>
          <p:nvPr/>
        </p:nvSpPr>
        <p:spPr>
          <a:xfrm>
            <a:off x="4143372" y="5572140"/>
            <a:ext cx="965329" cy="646331"/>
          </a:xfrm>
          <a:prstGeom prst="rect">
            <a:avLst/>
          </a:prstGeom>
          <a:noFill/>
        </p:spPr>
        <p:txBody>
          <a:bodyPr wrap="none" rtlCol="0">
            <a:spAutoFit/>
          </a:bodyPr>
          <a:lstStyle/>
          <a:p>
            <a:pPr algn="ctr"/>
            <a:r>
              <a:rPr lang="en-IE" sz="1200" dirty="0" smtClean="0">
                <a:latin typeface="Arial Narrow" pitchFamily="34" charset="0"/>
              </a:rPr>
              <a:t>E. </a:t>
            </a:r>
          </a:p>
          <a:p>
            <a:pPr algn="ctr"/>
            <a:r>
              <a:rPr lang="en-IE" sz="1200" dirty="0" smtClean="0">
                <a:latin typeface="Arial Narrow" pitchFamily="34" charset="0"/>
              </a:rPr>
              <a:t>Opportunities</a:t>
            </a:r>
          </a:p>
          <a:p>
            <a:pPr algn="ctr"/>
            <a:r>
              <a:rPr lang="en-IE" sz="1200" dirty="0" smtClean="0">
                <a:latin typeface="Arial Narrow" pitchFamily="34" charset="0"/>
              </a:rPr>
              <a:t>And Solutions</a:t>
            </a:r>
          </a:p>
        </p:txBody>
      </p:sp>
      <p:sp>
        <p:nvSpPr>
          <p:cNvPr id="36" name="TextBox 35"/>
          <p:cNvSpPr txBox="1"/>
          <p:nvPr/>
        </p:nvSpPr>
        <p:spPr>
          <a:xfrm>
            <a:off x="5072066" y="5143512"/>
            <a:ext cx="893193" cy="646331"/>
          </a:xfrm>
          <a:prstGeom prst="rect">
            <a:avLst/>
          </a:prstGeom>
          <a:noFill/>
        </p:spPr>
        <p:txBody>
          <a:bodyPr wrap="none" rtlCol="0">
            <a:spAutoFit/>
          </a:bodyPr>
          <a:lstStyle/>
          <a:p>
            <a:pPr algn="ctr"/>
            <a:r>
              <a:rPr lang="en-IE" sz="1200" dirty="0" smtClean="0">
                <a:latin typeface="Arial Narrow" pitchFamily="34" charset="0"/>
              </a:rPr>
              <a:t>D. </a:t>
            </a:r>
          </a:p>
          <a:p>
            <a:pPr algn="ctr"/>
            <a:r>
              <a:rPr lang="en-IE" sz="1200" dirty="0" smtClean="0">
                <a:latin typeface="Arial Narrow" pitchFamily="34" charset="0"/>
              </a:rPr>
              <a:t>Technology</a:t>
            </a:r>
          </a:p>
          <a:p>
            <a:pPr algn="ctr"/>
            <a:r>
              <a:rPr lang="en-IE" sz="1200" dirty="0" smtClean="0">
                <a:latin typeface="Arial Narrow" pitchFamily="34" charset="0"/>
              </a:rPr>
              <a:t>Architecture </a:t>
            </a:r>
          </a:p>
        </p:txBody>
      </p:sp>
      <p:sp>
        <p:nvSpPr>
          <p:cNvPr id="37" name="TextBox 36"/>
          <p:cNvSpPr txBox="1"/>
          <p:nvPr/>
        </p:nvSpPr>
        <p:spPr>
          <a:xfrm>
            <a:off x="3000364" y="5143512"/>
            <a:ext cx="739305" cy="646331"/>
          </a:xfrm>
          <a:prstGeom prst="rect">
            <a:avLst/>
          </a:prstGeom>
          <a:noFill/>
        </p:spPr>
        <p:txBody>
          <a:bodyPr wrap="none" rtlCol="0">
            <a:spAutoFit/>
          </a:bodyPr>
          <a:lstStyle/>
          <a:p>
            <a:pPr algn="ctr"/>
            <a:r>
              <a:rPr lang="en-IE" sz="1200" dirty="0" smtClean="0">
                <a:latin typeface="Arial Narrow" pitchFamily="34" charset="0"/>
              </a:rPr>
              <a:t>F. </a:t>
            </a:r>
          </a:p>
          <a:p>
            <a:pPr algn="ctr"/>
            <a:r>
              <a:rPr lang="en-IE" sz="1200" dirty="0" smtClean="0">
                <a:latin typeface="Arial Narrow" pitchFamily="34" charset="0"/>
              </a:rPr>
              <a:t>Migration </a:t>
            </a:r>
          </a:p>
          <a:p>
            <a:pPr algn="ctr"/>
            <a:r>
              <a:rPr lang="en-IE" sz="1200" dirty="0" smtClean="0">
                <a:latin typeface="Arial Narrow" pitchFamily="34" charset="0"/>
              </a:rPr>
              <a:t>Planning</a:t>
            </a:r>
          </a:p>
        </p:txBody>
      </p:sp>
      <p:sp>
        <p:nvSpPr>
          <p:cNvPr id="38" name="TextBox 37"/>
          <p:cNvSpPr txBox="1"/>
          <p:nvPr/>
        </p:nvSpPr>
        <p:spPr>
          <a:xfrm>
            <a:off x="2357422" y="4286256"/>
            <a:ext cx="1085555" cy="646331"/>
          </a:xfrm>
          <a:prstGeom prst="rect">
            <a:avLst/>
          </a:prstGeom>
          <a:noFill/>
        </p:spPr>
        <p:txBody>
          <a:bodyPr wrap="none" rtlCol="0">
            <a:spAutoFit/>
          </a:bodyPr>
          <a:lstStyle/>
          <a:p>
            <a:pPr algn="ctr"/>
            <a:r>
              <a:rPr lang="en-IE" sz="1200" dirty="0" smtClean="0">
                <a:latin typeface="Arial Narrow" pitchFamily="34" charset="0"/>
              </a:rPr>
              <a:t>G. </a:t>
            </a:r>
          </a:p>
          <a:p>
            <a:pPr algn="ctr"/>
            <a:r>
              <a:rPr lang="en-IE" sz="1200" dirty="0" smtClean="0">
                <a:latin typeface="Arial Narrow" pitchFamily="34" charset="0"/>
              </a:rPr>
              <a:t>Implementation</a:t>
            </a:r>
          </a:p>
          <a:p>
            <a:pPr algn="ctr"/>
            <a:r>
              <a:rPr lang="en-IE" sz="1200" dirty="0" smtClean="0">
                <a:latin typeface="Arial Narrow" pitchFamily="34" charset="0"/>
              </a:rPr>
              <a:t>Governance</a:t>
            </a:r>
          </a:p>
        </p:txBody>
      </p:sp>
      <p:sp>
        <p:nvSpPr>
          <p:cNvPr id="39" name="TextBox 38"/>
          <p:cNvSpPr txBox="1"/>
          <p:nvPr/>
        </p:nvSpPr>
        <p:spPr>
          <a:xfrm>
            <a:off x="2928926" y="3286124"/>
            <a:ext cx="925254" cy="830997"/>
          </a:xfrm>
          <a:prstGeom prst="rect">
            <a:avLst/>
          </a:prstGeom>
          <a:noFill/>
        </p:spPr>
        <p:txBody>
          <a:bodyPr wrap="none" rtlCol="0">
            <a:spAutoFit/>
          </a:bodyPr>
          <a:lstStyle/>
          <a:p>
            <a:pPr algn="ctr"/>
            <a:r>
              <a:rPr lang="en-IE" sz="1200" dirty="0" smtClean="0">
                <a:latin typeface="Arial Narrow" pitchFamily="34" charset="0"/>
              </a:rPr>
              <a:t>H. </a:t>
            </a:r>
          </a:p>
          <a:p>
            <a:pPr algn="ctr"/>
            <a:r>
              <a:rPr lang="en-IE" sz="1200" dirty="0" smtClean="0">
                <a:latin typeface="Arial Narrow" pitchFamily="34" charset="0"/>
              </a:rPr>
              <a:t>Architecture </a:t>
            </a:r>
          </a:p>
          <a:p>
            <a:pPr algn="ctr"/>
            <a:r>
              <a:rPr lang="en-IE" sz="1200" dirty="0" smtClean="0">
                <a:latin typeface="Arial Narrow" pitchFamily="34" charset="0"/>
              </a:rPr>
              <a:t>Change</a:t>
            </a:r>
          </a:p>
          <a:p>
            <a:pPr algn="ctr"/>
            <a:r>
              <a:rPr lang="en-IE" sz="1200" dirty="0" smtClean="0">
                <a:latin typeface="Arial Narrow" pitchFamily="34" charset="0"/>
              </a:rPr>
              <a:t>Management</a:t>
            </a:r>
          </a:p>
        </p:txBody>
      </p:sp>
      <p:cxnSp>
        <p:nvCxnSpPr>
          <p:cNvPr id="43" name="Straight Arrow Connector 42"/>
          <p:cNvCxnSpPr/>
          <p:nvPr/>
        </p:nvCxnSpPr>
        <p:spPr>
          <a:xfrm flipV="1">
            <a:off x="5000628" y="5715016"/>
            <a:ext cx="214314" cy="14287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5750727" y="5036355"/>
            <a:ext cx="214314" cy="14287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V="1">
            <a:off x="5750727" y="4036223"/>
            <a:ext cx="214314" cy="14287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a:off x="4929190" y="3429000"/>
            <a:ext cx="214314" cy="71438"/>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1"/>
          </p:cNvCxnSpPr>
          <p:nvPr/>
        </p:nvCxnSpPr>
        <p:spPr>
          <a:xfrm rot="10800000" flipV="1">
            <a:off x="3857620" y="3323538"/>
            <a:ext cx="214314" cy="195948"/>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2893207" y="4107661"/>
            <a:ext cx="214314" cy="14287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786182" y="5643578"/>
            <a:ext cx="285752" cy="109534"/>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6200000" flipH="1">
            <a:off x="3000364" y="4929198"/>
            <a:ext cx="214314" cy="214314"/>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071934" y="2071678"/>
            <a:ext cx="814647" cy="276999"/>
          </a:xfrm>
          <a:prstGeom prst="rect">
            <a:avLst/>
          </a:prstGeom>
          <a:noFill/>
        </p:spPr>
        <p:txBody>
          <a:bodyPr wrap="none" rtlCol="0">
            <a:spAutoFit/>
          </a:bodyPr>
          <a:lstStyle/>
          <a:p>
            <a:pPr algn="ctr"/>
            <a:r>
              <a:rPr lang="en-IE" sz="1200" dirty="0" smtClean="0">
                <a:latin typeface="Arial Narrow" pitchFamily="34" charset="0"/>
              </a:rPr>
              <a:t>Preliminary</a:t>
            </a:r>
          </a:p>
        </p:txBody>
      </p:sp>
      <p:sp>
        <p:nvSpPr>
          <p:cNvPr id="65" name="TextBox 64"/>
          <p:cNvSpPr txBox="1"/>
          <p:nvPr/>
        </p:nvSpPr>
        <p:spPr>
          <a:xfrm>
            <a:off x="4071934" y="4286256"/>
            <a:ext cx="971741" cy="461665"/>
          </a:xfrm>
          <a:prstGeom prst="rect">
            <a:avLst/>
          </a:prstGeom>
          <a:noFill/>
        </p:spPr>
        <p:txBody>
          <a:bodyPr wrap="none" rtlCol="0">
            <a:spAutoFit/>
          </a:bodyPr>
          <a:lstStyle/>
          <a:p>
            <a:pPr algn="ctr"/>
            <a:r>
              <a:rPr lang="en-IE" sz="1200" dirty="0" smtClean="0">
                <a:latin typeface="Arial Narrow" pitchFamily="34" charset="0"/>
              </a:rPr>
              <a:t>Requirements</a:t>
            </a:r>
          </a:p>
          <a:p>
            <a:pPr algn="ctr"/>
            <a:r>
              <a:rPr lang="en-IE" sz="1200" dirty="0" smtClean="0">
                <a:latin typeface="Arial Narrow" pitchFamily="34" charset="0"/>
              </a:rPr>
              <a:t>Management</a:t>
            </a:r>
          </a:p>
        </p:txBody>
      </p:sp>
      <p:cxnSp>
        <p:nvCxnSpPr>
          <p:cNvPr id="41" name="Straight Connector 40"/>
          <p:cNvCxnSpPr/>
          <p:nvPr/>
        </p:nvCxnSpPr>
        <p:spPr>
          <a:xfrm rot="10800000">
            <a:off x="1357290" y="3357562"/>
            <a:ext cx="1285884" cy="714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flipV="1">
            <a:off x="1357290" y="5143512"/>
            <a:ext cx="1357322" cy="71438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0" y="3929066"/>
            <a:ext cx="2533066" cy="830997"/>
          </a:xfrm>
          <a:prstGeom prst="rect">
            <a:avLst/>
          </a:prstGeom>
          <a:noFill/>
        </p:spPr>
        <p:txBody>
          <a:bodyPr wrap="none" rtlCol="0">
            <a:spAutoFit/>
          </a:bodyPr>
          <a:lstStyle/>
          <a:p>
            <a:r>
              <a:rPr lang="en-IE" sz="1600" dirty="0" smtClean="0"/>
              <a:t>Implementation guidance </a:t>
            </a:r>
          </a:p>
          <a:p>
            <a:r>
              <a:rPr lang="en-IE" sz="1600" dirty="0" smtClean="0"/>
              <a:t>is just one aspect of </a:t>
            </a:r>
          </a:p>
          <a:p>
            <a:r>
              <a:rPr lang="en-IE" sz="1600" dirty="0" smtClean="0"/>
              <a:t>architecture governance</a:t>
            </a:r>
            <a:endParaRPr lang="en-IE" sz="1600" dirty="0"/>
          </a:p>
        </p:txBody>
      </p:sp>
      <p:sp>
        <p:nvSpPr>
          <p:cNvPr id="50" name="Rectangle 49"/>
          <p:cNvSpPr/>
          <p:nvPr/>
        </p:nvSpPr>
        <p:spPr>
          <a:xfrm>
            <a:off x="214282" y="4929198"/>
            <a:ext cx="1428760" cy="5000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AGF</a:t>
            </a:r>
            <a:endParaRPr lang="en-IE" dirty="0"/>
          </a:p>
        </p:txBody>
      </p:sp>
      <p:cxnSp>
        <p:nvCxnSpPr>
          <p:cNvPr id="51" name="Straight Arrow Connector 50"/>
          <p:cNvCxnSpPr/>
          <p:nvPr/>
        </p:nvCxnSpPr>
        <p:spPr>
          <a:xfrm rot="10800000" flipV="1">
            <a:off x="1857356" y="4857760"/>
            <a:ext cx="500066" cy="314324"/>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7" name="Rectangular Callout 56"/>
          <p:cNvSpPr/>
          <p:nvPr/>
        </p:nvSpPr>
        <p:spPr>
          <a:xfrm>
            <a:off x="642910" y="5786454"/>
            <a:ext cx="2357454" cy="857256"/>
          </a:xfrm>
          <a:prstGeom prst="wedgeRectCallout">
            <a:avLst>
              <a:gd name="adj1" fmla="val -36321"/>
              <a:gd name="adj2" fmla="val -101176"/>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solidFill>
                  <a:schemeClr val="tx1"/>
                </a:solidFill>
              </a:rPr>
              <a:t>Architecture Governance Framework feeds into the Implementation Governance Step when developing architectures </a:t>
            </a:r>
            <a:endParaRPr lang="en-IE" sz="1200" dirty="0">
              <a:solidFill>
                <a:schemeClr val="tx1"/>
              </a:solidFill>
            </a:endParaRPr>
          </a:p>
        </p:txBody>
      </p:sp>
    </p:spTree>
    <p:extLst>
      <p:ext uri="{BB962C8B-B14F-4D97-AF65-F5344CB8AC3E}">
        <p14:creationId xmlns:p14="http://schemas.microsoft.com/office/powerpoint/2010/main" val="99416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 presetClass="exit" presetSubtype="0" fill="hold" grpId="1" nodeType="withEffect">
                                  <p:stCondLst>
                                    <p:cond delay="0"/>
                                  </p:stCondLst>
                                  <p:childTnLst>
                                    <p:set>
                                      <p:cBhvr>
                                        <p:cTn id="9" dur="1" fill="hold">
                                          <p:stCondLst>
                                            <p:cond delay="0"/>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596" y="0"/>
            <a:ext cx="8229600" cy="1143000"/>
          </a:xfrm>
        </p:spPr>
        <p:txBody>
          <a:bodyPr/>
          <a:lstStyle/>
          <a:p>
            <a:r>
              <a:rPr lang="en-IE" dirty="0" smtClean="0"/>
              <a:t>Where ACF fits into TOGAF</a:t>
            </a:r>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864646"/>
            <a:ext cx="8316416" cy="577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99592" y="5085184"/>
            <a:ext cx="4752528" cy="1656184"/>
          </a:xfrm>
          <a:prstGeom prst="rect">
            <a:avLst/>
          </a:prstGeom>
          <a:noFill/>
          <a:ln w="889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539233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Architecture Governance – </a:t>
            </a:r>
            <a:br>
              <a:rPr lang="en-IE" dirty="0" smtClean="0"/>
            </a:br>
            <a:r>
              <a:rPr lang="en-IE" dirty="0" smtClean="0"/>
              <a:t>Key Processes</a:t>
            </a:r>
            <a:endParaRPr lang="en-IE" dirty="0"/>
          </a:p>
        </p:txBody>
      </p:sp>
      <p:sp>
        <p:nvSpPr>
          <p:cNvPr id="3" name="Content Placeholder 2"/>
          <p:cNvSpPr>
            <a:spLocks noGrp="1"/>
          </p:cNvSpPr>
          <p:nvPr>
            <p:ph idx="1"/>
          </p:nvPr>
        </p:nvSpPr>
        <p:spPr/>
        <p:txBody>
          <a:bodyPr/>
          <a:lstStyle/>
          <a:p>
            <a:r>
              <a:rPr lang="en-IE" sz="1800" dirty="0" smtClean="0"/>
              <a:t>Policy Management and Take-On</a:t>
            </a:r>
          </a:p>
          <a:p>
            <a:pPr lvl="1"/>
            <a:r>
              <a:rPr lang="en-IE" sz="1600" dirty="0" smtClean="0"/>
              <a:t>Formal process to register, validate, ratify, manage new or updated content</a:t>
            </a:r>
          </a:p>
          <a:p>
            <a:r>
              <a:rPr lang="en-IE" sz="1800" dirty="0" smtClean="0"/>
              <a:t>Compliance</a:t>
            </a:r>
          </a:p>
          <a:p>
            <a:pPr lvl="1"/>
            <a:r>
              <a:rPr lang="en-IE" sz="1600" dirty="0" smtClean="0"/>
              <a:t>Compliance Assessment against SLAs, OLAs, standards </a:t>
            </a:r>
            <a:r>
              <a:rPr lang="en-IE" sz="1600" dirty="0" err="1" smtClean="0"/>
              <a:t>etc</a:t>
            </a:r>
            <a:endParaRPr lang="en-IE" sz="1600" dirty="0" smtClean="0"/>
          </a:p>
          <a:p>
            <a:r>
              <a:rPr lang="en-IE" sz="1800" dirty="0" smtClean="0"/>
              <a:t>Dispensation</a:t>
            </a:r>
          </a:p>
          <a:p>
            <a:pPr lvl="1"/>
            <a:r>
              <a:rPr lang="en-IE" sz="1400" dirty="0" smtClean="0"/>
              <a:t>Compliance Assessment can be rejected where the subject area is not compliant. In the case the subject area  can:</a:t>
            </a:r>
          </a:p>
          <a:p>
            <a:pPr lvl="2"/>
            <a:r>
              <a:rPr lang="en-IE" sz="1100" dirty="0" smtClean="0"/>
              <a:t>Be adjusted or realigned in order to meet the compliance requirements</a:t>
            </a:r>
          </a:p>
          <a:p>
            <a:pPr lvl="2"/>
            <a:r>
              <a:rPr lang="en-IE" sz="1100" dirty="0" smtClean="0"/>
              <a:t>Request a dispensation. These are granted for a time period and service and operational criteria may be enforced during the dispensation’s lifespan.</a:t>
            </a:r>
          </a:p>
          <a:p>
            <a:r>
              <a:rPr lang="en-IE" sz="1800" dirty="0" smtClean="0"/>
              <a:t>Monitoring and reporting</a:t>
            </a:r>
          </a:p>
          <a:p>
            <a:pPr lvl="1"/>
            <a:r>
              <a:rPr lang="en-IE" sz="1400" dirty="0" smtClean="0"/>
              <a:t>Performance Management is required to ensure that both the operational and service elements are managed against an agreed set of criteria</a:t>
            </a:r>
          </a:p>
          <a:p>
            <a:r>
              <a:rPr lang="en-IE" sz="1800" dirty="0" smtClean="0"/>
              <a:t>Business Control</a:t>
            </a:r>
          </a:p>
          <a:p>
            <a:pPr lvl="1"/>
            <a:r>
              <a:rPr lang="en-IE" sz="1400" dirty="0" smtClean="0"/>
              <a:t>Relates to the business process invoked to ensure compliance with the organisation’s business policies</a:t>
            </a:r>
          </a:p>
        </p:txBody>
      </p:sp>
    </p:spTree>
    <p:extLst>
      <p:ext uri="{BB962C8B-B14F-4D97-AF65-F5344CB8AC3E}">
        <p14:creationId xmlns:p14="http://schemas.microsoft.com/office/powerpoint/2010/main" val="2057825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Elements of an Effective Architecture Governance Strategy </a:t>
            </a:r>
            <a:endParaRPr lang="en-IE" dirty="0"/>
          </a:p>
        </p:txBody>
      </p:sp>
      <p:sp>
        <p:nvSpPr>
          <p:cNvPr id="3" name="Content Placeholder 2"/>
          <p:cNvSpPr>
            <a:spLocks noGrp="1"/>
          </p:cNvSpPr>
          <p:nvPr>
            <p:ph idx="1"/>
          </p:nvPr>
        </p:nvSpPr>
        <p:spPr>
          <a:xfrm>
            <a:off x="457200" y="1600200"/>
            <a:ext cx="8401080" cy="4757758"/>
          </a:xfrm>
        </p:spPr>
        <p:txBody>
          <a:bodyPr/>
          <a:lstStyle/>
          <a:p>
            <a:r>
              <a:rPr lang="en-IE" sz="2400" dirty="0" smtClean="0"/>
              <a:t>Cross-organisational architecture board must be established with the backing of top management to oversee the implementation of IT Governance strategy</a:t>
            </a:r>
          </a:p>
          <a:p>
            <a:r>
              <a:rPr lang="en-IE" sz="2400" dirty="0" smtClean="0"/>
              <a:t>A comprehensive set of architecture principles should be established to guide, inform and support the way in which an organisation sets about fulfilling its mission through the use of IT</a:t>
            </a:r>
          </a:p>
          <a:p>
            <a:r>
              <a:rPr lang="en-IE" sz="2400" dirty="0" smtClean="0"/>
              <a:t>An Architecture Compliance strategy should be adopted – specific measures to ensure compliance with the architecture</a:t>
            </a:r>
          </a:p>
          <a:p>
            <a:endParaRPr lang="en-IE" sz="2400" dirty="0" smtClean="0"/>
          </a:p>
        </p:txBody>
      </p:sp>
      <p:sp>
        <p:nvSpPr>
          <p:cNvPr id="4" name="Oval 3"/>
          <p:cNvSpPr/>
          <p:nvPr/>
        </p:nvSpPr>
        <p:spPr>
          <a:xfrm>
            <a:off x="357158" y="2786058"/>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2</a:t>
            </a:r>
            <a:endParaRPr lang="en-IE" dirty="0"/>
          </a:p>
        </p:txBody>
      </p:sp>
      <p:sp>
        <p:nvSpPr>
          <p:cNvPr id="5" name="Oval 4"/>
          <p:cNvSpPr/>
          <p:nvPr/>
        </p:nvSpPr>
        <p:spPr>
          <a:xfrm>
            <a:off x="357158" y="1643050"/>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1</a:t>
            </a:r>
            <a:endParaRPr lang="en-IE" dirty="0"/>
          </a:p>
        </p:txBody>
      </p:sp>
      <p:sp>
        <p:nvSpPr>
          <p:cNvPr id="6" name="Oval 5"/>
          <p:cNvSpPr/>
          <p:nvPr/>
        </p:nvSpPr>
        <p:spPr>
          <a:xfrm>
            <a:off x="357158" y="4357694"/>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3</a:t>
            </a:r>
            <a:endParaRPr lang="en-IE" dirty="0"/>
          </a:p>
        </p:txBody>
      </p:sp>
    </p:spTree>
    <p:extLst>
      <p:ext uri="{BB962C8B-B14F-4D97-AF65-F5344CB8AC3E}">
        <p14:creationId xmlns:p14="http://schemas.microsoft.com/office/powerpoint/2010/main" val="1479449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1472" y="2285992"/>
            <a:ext cx="2643206" cy="314327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E" sz="2000" b="1" dirty="0" smtClean="0">
                <a:solidFill>
                  <a:schemeClr val="tx1"/>
                </a:solidFill>
              </a:rPr>
              <a:t>Develop</a:t>
            </a:r>
            <a:endParaRPr lang="en-IE" sz="2000" b="1" dirty="0">
              <a:solidFill>
                <a:schemeClr val="tx1"/>
              </a:solidFill>
            </a:endParaRPr>
          </a:p>
        </p:txBody>
      </p:sp>
      <p:sp>
        <p:nvSpPr>
          <p:cNvPr id="2" name="Title 1"/>
          <p:cNvSpPr>
            <a:spLocks noGrp="1"/>
          </p:cNvSpPr>
          <p:nvPr>
            <p:ph type="title"/>
          </p:nvPr>
        </p:nvSpPr>
        <p:spPr>
          <a:xfrm>
            <a:off x="428596" y="142852"/>
            <a:ext cx="8229600" cy="1071570"/>
          </a:xfrm>
        </p:spPr>
        <p:txBody>
          <a:bodyPr/>
          <a:lstStyle/>
          <a:p>
            <a:r>
              <a:rPr lang="en-IE" sz="3600" dirty="0" smtClean="0"/>
              <a:t>AGF – Guidance on Organisational Structure</a:t>
            </a:r>
            <a:endParaRPr lang="en-IE" sz="3600" dirty="0"/>
          </a:p>
        </p:txBody>
      </p:sp>
      <p:sp>
        <p:nvSpPr>
          <p:cNvPr id="4" name="Rectangle 3"/>
          <p:cNvSpPr/>
          <p:nvPr/>
        </p:nvSpPr>
        <p:spPr>
          <a:xfrm>
            <a:off x="571472" y="1428736"/>
            <a:ext cx="807249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t>CIO</a:t>
            </a:r>
          </a:p>
        </p:txBody>
      </p:sp>
      <p:sp>
        <p:nvSpPr>
          <p:cNvPr id="5" name="Rectangle 4"/>
          <p:cNvSpPr/>
          <p:nvPr/>
        </p:nvSpPr>
        <p:spPr>
          <a:xfrm>
            <a:off x="714348" y="3571876"/>
            <a:ext cx="235745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Enterprise </a:t>
            </a:r>
          </a:p>
          <a:p>
            <a:pPr algn="ctr"/>
            <a:r>
              <a:rPr lang="en-IE" sz="1400" dirty="0" smtClean="0"/>
              <a:t>Architects</a:t>
            </a:r>
            <a:endParaRPr lang="en-IE" sz="1400" dirty="0"/>
          </a:p>
        </p:txBody>
      </p:sp>
      <p:sp>
        <p:nvSpPr>
          <p:cNvPr id="27" name="Rectangle 26"/>
          <p:cNvSpPr/>
          <p:nvPr/>
        </p:nvSpPr>
        <p:spPr>
          <a:xfrm>
            <a:off x="3500430" y="2285992"/>
            <a:ext cx="2500330" cy="314327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E" sz="2000" b="1" dirty="0" smtClean="0">
                <a:solidFill>
                  <a:schemeClr val="tx1"/>
                </a:solidFill>
              </a:rPr>
              <a:t>Implement</a:t>
            </a:r>
            <a:endParaRPr lang="en-IE" sz="2000" b="1" dirty="0">
              <a:solidFill>
                <a:schemeClr val="tx1"/>
              </a:solidFill>
            </a:endParaRPr>
          </a:p>
        </p:txBody>
      </p:sp>
      <p:sp>
        <p:nvSpPr>
          <p:cNvPr id="28" name="Rectangle 27"/>
          <p:cNvSpPr/>
          <p:nvPr/>
        </p:nvSpPr>
        <p:spPr>
          <a:xfrm>
            <a:off x="6215074" y="2285992"/>
            <a:ext cx="2357454" cy="314327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E" sz="2000" b="1" dirty="0" smtClean="0">
                <a:solidFill>
                  <a:schemeClr val="tx1"/>
                </a:solidFill>
              </a:rPr>
              <a:t>Deploy</a:t>
            </a:r>
            <a:endParaRPr lang="en-IE" sz="2000" b="1" dirty="0">
              <a:solidFill>
                <a:schemeClr val="tx1"/>
              </a:solidFill>
            </a:endParaRPr>
          </a:p>
        </p:txBody>
      </p:sp>
      <p:sp>
        <p:nvSpPr>
          <p:cNvPr id="31" name="Rectangle 30"/>
          <p:cNvSpPr/>
          <p:nvPr/>
        </p:nvSpPr>
        <p:spPr>
          <a:xfrm>
            <a:off x="3714744" y="2714620"/>
            <a:ext cx="207170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Program Management Office</a:t>
            </a:r>
            <a:endParaRPr lang="en-IE" sz="1400" dirty="0"/>
          </a:p>
        </p:txBody>
      </p:sp>
      <p:sp>
        <p:nvSpPr>
          <p:cNvPr id="32" name="Rectangle 31"/>
          <p:cNvSpPr/>
          <p:nvPr/>
        </p:nvSpPr>
        <p:spPr>
          <a:xfrm>
            <a:off x="6357950" y="2714620"/>
            <a:ext cx="207170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Service Management</a:t>
            </a:r>
            <a:endParaRPr lang="en-IE" sz="1400" dirty="0"/>
          </a:p>
        </p:txBody>
      </p:sp>
      <p:sp>
        <p:nvSpPr>
          <p:cNvPr id="33" name="Rectangle 32"/>
          <p:cNvSpPr/>
          <p:nvPr/>
        </p:nvSpPr>
        <p:spPr>
          <a:xfrm>
            <a:off x="714348" y="2714620"/>
            <a:ext cx="92869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Chief</a:t>
            </a:r>
          </a:p>
          <a:p>
            <a:pPr algn="ctr"/>
            <a:r>
              <a:rPr lang="en-IE" sz="1400" dirty="0" smtClean="0"/>
              <a:t>Architect</a:t>
            </a:r>
            <a:endParaRPr lang="en-IE" sz="1400" dirty="0"/>
          </a:p>
        </p:txBody>
      </p:sp>
      <p:sp>
        <p:nvSpPr>
          <p:cNvPr id="34" name="Rectangle 33"/>
          <p:cNvSpPr/>
          <p:nvPr/>
        </p:nvSpPr>
        <p:spPr>
          <a:xfrm>
            <a:off x="1928794" y="2714620"/>
            <a:ext cx="114300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Architecture Board</a:t>
            </a:r>
            <a:endParaRPr lang="en-IE" sz="1400" dirty="0"/>
          </a:p>
        </p:txBody>
      </p:sp>
      <p:sp>
        <p:nvSpPr>
          <p:cNvPr id="39" name="Rectangle 38"/>
          <p:cNvSpPr/>
          <p:nvPr/>
        </p:nvSpPr>
        <p:spPr>
          <a:xfrm>
            <a:off x="1052490" y="4286256"/>
            <a:ext cx="164307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Solution</a:t>
            </a:r>
          </a:p>
          <a:p>
            <a:pPr algn="ctr"/>
            <a:r>
              <a:rPr lang="en-IE" sz="1400" dirty="0" smtClean="0"/>
              <a:t>Architects</a:t>
            </a:r>
            <a:endParaRPr lang="en-IE" sz="1400" dirty="0"/>
          </a:p>
        </p:txBody>
      </p:sp>
      <p:sp>
        <p:nvSpPr>
          <p:cNvPr id="40" name="Rectangle 39"/>
          <p:cNvSpPr/>
          <p:nvPr/>
        </p:nvSpPr>
        <p:spPr>
          <a:xfrm>
            <a:off x="1204890" y="4438656"/>
            <a:ext cx="164307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Solution</a:t>
            </a:r>
          </a:p>
          <a:p>
            <a:pPr algn="ctr"/>
            <a:r>
              <a:rPr lang="en-IE" sz="1400" dirty="0" smtClean="0"/>
              <a:t>Architects</a:t>
            </a:r>
            <a:endParaRPr lang="en-IE" sz="1400" dirty="0"/>
          </a:p>
        </p:txBody>
      </p:sp>
      <p:sp>
        <p:nvSpPr>
          <p:cNvPr id="41" name="Rectangle 40"/>
          <p:cNvSpPr/>
          <p:nvPr/>
        </p:nvSpPr>
        <p:spPr>
          <a:xfrm>
            <a:off x="1357290" y="4591056"/>
            <a:ext cx="164307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Solution</a:t>
            </a:r>
          </a:p>
          <a:p>
            <a:pPr algn="ctr"/>
            <a:r>
              <a:rPr lang="en-IE" sz="1400" dirty="0" smtClean="0"/>
              <a:t>Architects</a:t>
            </a:r>
            <a:endParaRPr lang="en-IE" sz="1400" dirty="0"/>
          </a:p>
        </p:txBody>
      </p:sp>
      <p:cxnSp>
        <p:nvCxnSpPr>
          <p:cNvPr id="43" name="Straight Arrow Connector 42"/>
          <p:cNvCxnSpPr/>
          <p:nvPr/>
        </p:nvCxnSpPr>
        <p:spPr>
          <a:xfrm rot="5400000" flipH="1" flipV="1">
            <a:off x="1715274" y="4214024"/>
            <a:ext cx="285752"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V="1">
            <a:off x="2678893" y="3455195"/>
            <a:ext cx="366714" cy="952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V="1">
            <a:off x="1000100" y="3429000"/>
            <a:ext cx="304800" cy="1904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714480" y="3286124"/>
            <a:ext cx="902811" cy="338554"/>
          </a:xfrm>
          <a:prstGeom prst="rect">
            <a:avLst/>
          </a:prstGeom>
          <a:noFill/>
        </p:spPr>
        <p:txBody>
          <a:bodyPr wrap="none" rtlCol="0">
            <a:spAutoFit/>
          </a:bodyPr>
          <a:lstStyle/>
          <a:p>
            <a:r>
              <a:rPr lang="en-IE" sz="1600" dirty="0" smtClean="0">
                <a:latin typeface="Arial Narrow" pitchFamily="34" charset="0"/>
              </a:rPr>
              <a:t>Guidance</a:t>
            </a:r>
            <a:endParaRPr lang="en-IE" sz="1600" dirty="0">
              <a:latin typeface="Arial Narrow" pitchFamily="34" charset="0"/>
            </a:endParaRPr>
          </a:p>
        </p:txBody>
      </p:sp>
      <p:cxnSp>
        <p:nvCxnSpPr>
          <p:cNvPr id="52" name="Straight Arrow Connector 51"/>
          <p:cNvCxnSpPr/>
          <p:nvPr/>
        </p:nvCxnSpPr>
        <p:spPr>
          <a:xfrm rot="5400000" flipH="1" flipV="1">
            <a:off x="7179487" y="2035959"/>
            <a:ext cx="35719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flipV="1">
            <a:off x="4500562" y="2071678"/>
            <a:ext cx="304800" cy="1904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flipH="1" flipV="1">
            <a:off x="4250529" y="3821909"/>
            <a:ext cx="928694"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4" idx="1"/>
            <a:endCxn id="33" idx="3"/>
          </p:cNvCxnSpPr>
          <p:nvPr/>
        </p:nvCxnSpPr>
        <p:spPr>
          <a:xfrm rot="10800000">
            <a:off x="1643042" y="3036091"/>
            <a:ext cx="285752" cy="1588"/>
          </a:xfrm>
          <a:prstGeom prst="straightConnector1">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3786182" y="4267208"/>
            <a:ext cx="164307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Solution</a:t>
            </a:r>
          </a:p>
          <a:p>
            <a:pPr algn="ctr"/>
            <a:r>
              <a:rPr lang="en-IE" sz="1400" dirty="0" smtClean="0"/>
              <a:t>Architects</a:t>
            </a:r>
            <a:endParaRPr lang="en-IE" sz="1400" dirty="0"/>
          </a:p>
        </p:txBody>
      </p:sp>
      <p:sp>
        <p:nvSpPr>
          <p:cNvPr id="59" name="Rectangle 58"/>
          <p:cNvSpPr/>
          <p:nvPr/>
        </p:nvSpPr>
        <p:spPr>
          <a:xfrm>
            <a:off x="3938582" y="4419608"/>
            <a:ext cx="164307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Solution</a:t>
            </a:r>
          </a:p>
          <a:p>
            <a:pPr algn="ctr"/>
            <a:r>
              <a:rPr lang="en-IE" sz="1400" dirty="0" smtClean="0"/>
              <a:t>Architects</a:t>
            </a:r>
            <a:endParaRPr lang="en-IE" sz="1400" dirty="0"/>
          </a:p>
        </p:txBody>
      </p:sp>
      <p:sp>
        <p:nvSpPr>
          <p:cNvPr id="60" name="Rectangle 59"/>
          <p:cNvSpPr/>
          <p:nvPr/>
        </p:nvSpPr>
        <p:spPr>
          <a:xfrm>
            <a:off x="4090982" y="4572008"/>
            <a:ext cx="164307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Implementation Projects</a:t>
            </a:r>
            <a:endParaRPr lang="en-IE" sz="1400" dirty="0"/>
          </a:p>
        </p:txBody>
      </p:sp>
      <p:cxnSp>
        <p:nvCxnSpPr>
          <p:cNvPr id="62" name="Straight Arrow Connector 61"/>
          <p:cNvCxnSpPr/>
          <p:nvPr/>
        </p:nvCxnSpPr>
        <p:spPr>
          <a:xfrm rot="16200000" flipV="1">
            <a:off x="1643042" y="2071678"/>
            <a:ext cx="304800" cy="1904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1" idx="1"/>
            <a:endCxn id="34" idx="3"/>
          </p:cNvCxnSpPr>
          <p:nvPr/>
        </p:nvCxnSpPr>
        <p:spPr>
          <a:xfrm rot="10800000">
            <a:off x="3071802" y="3036091"/>
            <a:ext cx="642942"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0800000">
            <a:off x="3071802" y="4786322"/>
            <a:ext cx="642942"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410340" y="4267208"/>
            <a:ext cx="164307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Solution</a:t>
            </a:r>
          </a:p>
          <a:p>
            <a:pPr algn="ctr"/>
            <a:r>
              <a:rPr lang="en-IE" sz="1400" dirty="0" smtClean="0"/>
              <a:t>Architects</a:t>
            </a:r>
            <a:endParaRPr lang="en-IE" sz="1400" dirty="0"/>
          </a:p>
        </p:txBody>
      </p:sp>
      <p:sp>
        <p:nvSpPr>
          <p:cNvPr id="69" name="Rectangle 68"/>
          <p:cNvSpPr/>
          <p:nvPr/>
        </p:nvSpPr>
        <p:spPr>
          <a:xfrm>
            <a:off x="6562740" y="4419608"/>
            <a:ext cx="164307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Solution</a:t>
            </a:r>
          </a:p>
          <a:p>
            <a:pPr algn="ctr"/>
            <a:r>
              <a:rPr lang="en-IE" sz="1400" dirty="0" smtClean="0"/>
              <a:t>Architects</a:t>
            </a:r>
            <a:endParaRPr lang="en-IE" sz="1400" dirty="0"/>
          </a:p>
        </p:txBody>
      </p:sp>
      <p:sp>
        <p:nvSpPr>
          <p:cNvPr id="70" name="Rectangle 69"/>
          <p:cNvSpPr/>
          <p:nvPr/>
        </p:nvSpPr>
        <p:spPr>
          <a:xfrm>
            <a:off x="6715140" y="4572008"/>
            <a:ext cx="164307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Operational Systems</a:t>
            </a:r>
            <a:endParaRPr lang="en-IE" sz="1400" dirty="0"/>
          </a:p>
        </p:txBody>
      </p:sp>
      <p:cxnSp>
        <p:nvCxnSpPr>
          <p:cNvPr id="71" name="Straight Arrow Connector 70"/>
          <p:cNvCxnSpPr/>
          <p:nvPr/>
        </p:nvCxnSpPr>
        <p:spPr>
          <a:xfrm rot="10800000">
            <a:off x="5786446" y="4857760"/>
            <a:ext cx="571504" cy="1588"/>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928926" y="4857760"/>
            <a:ext cx="944489" cy="276999"/>
          </a:xfrm>
          <a:prstGeom prst="rect">
            <a:avLst/>
          </a:prstGeom>
          <a:noFill/>
        </p:spPr>
        <p:txBody>
          <a:bodyPr wrap="none" rtlCol="0">
            <a:spAutoFit/>
          </a:bodyPr>
          <a:lstStyle/>
          <a:p>
            <a:r>
              <a:rPr lang="en-IE" sz="1200" dirty="0" smtClean="0">
                <a:latin typeface="Arial Narrow" pitchFamily="34" charset="0"/>
              </a:rPr>
              <a:t>Conformance</a:t>
            </a:r>
            <a:endParaRPr lang="en-IE" sz="1200" dirty="0">
              <a:latin typeface="Arial Narrow" pitchFamily="34" charset="0"/>
            </a:endParaRPr>
          </a:p>
        </p:txBody>
      </p:sp>
      <p:sp>
        <p:nvSpPr>
          <p:cNvPr id="75" name="TextBox 74"/>
          <p:cNvSpPr txBox="1"/>
          <p:nvPr/>
        </p:nvSpPr>
        <p:spPr>
          <a:xfrm rot="5400000">
            <a:off x="2979517" y="2878343"/>
            <a:ext cx="747320" cy="276999"/>
          </a:xfrm>
          <a:prstGeom prst="rect">
            <a:avLst/>
          </a:prstGeom>
          <a:noFill/>
        </p:spPr>
        <p:txBody>
          <a:bodyPr wrap="none" rtlCol="0">
            <a:spAutoFit/>
          </a:bodyPr>
          <a:lstStyle/>
          <a:p>
            <a:r>
              <a:rPr lang="en-IE" sz="1200" dirty="0" smtClean="0">
                <a:latin typeface="Arial Narrow" pitchFamily="34" charset="0"/>
              </a:rPr>
              <a:t>Alignment</a:t>
            </a:r>
            <a:endParaRPr lang="en-IE" sz="1200" dirty="0">
              <a:latin typeface="Arial Narrow" pitchFamily="34" charset="0"/>
            </a:endParaRPr>
          </a:p>
        </p:txBody>
      </p:sp>
      <p:sp>
        <p:nvSpPr>
          <p:cNvPr id="76" name="TextBox 75"/>
          <p:cNvSpPr txBox="1"/>
          <p:nvPr/>
        </p:nvSpPr>
        <p:spPr>
          <a:xfrm>
            <a:off x="5715008" y="4929198"/>
            <a:ext cx="628698" cy="276999"/>
          </a:xfrm>
          <a:prstGeom prst="rect">
            <a:avLst/>
          </a:prstGeom>
          <a:noFill/>
        </p:spPr>
        <p:txBody>
          <a:bodyPr wrap="none" rtlCol="0">
            <a:spAutoFit/>
          </a:bodyPr>
          <a:lstStyle/>
          <a:p>
            <a:r>
              <a:rPr lang="en-IE" sz="1200" dirty="0" smtClean="0">
                <a:latin typeface="Arial Narrow" pitchFamily="34" charset="0"/>
              </a:rPr>
              <a:t>Change</a:t>
            </a:r>
            <a:endParaRPr lang="en-IE" sz="1200" dirty="0">
              <a:latin typeface="Arial Narrow" pitchFamily="34" charset="0"/>
            </a:endParaRPr>
          </a:p>
        </p:txBody>
      </p:sp>
      <p:cxnSp>
        <p:nvCxnSpPr>
          <p:cNvPr id="77" name="Straight Arrow Connector 76"/>
          <p:cNvCxnSpPr/>
          <p:nvPr/>
        </p:nvCxnSpPr>
        <p:spPr>
          <a:xfrm rot="10800000">
            <a:off x="5857884" y="3036091"/>
            <a:ext cx="642942"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rot="5400000">
            <a:off x="5765599" y="2878343"/>
            <a:ext cx="747320" cy="276999"/>
          </a:xfrm>
          <a:prstGeom prst="rect">
            <a:avLst/>
          </a:prstGeom>
          <a:noFill/>
        </p:spPr>
        <p:txBody>
          <a:bodyPr wrap="none" rtlCol="0">
            <a:spAutoFit/>
          </a:bodyPr>
          <a:lstStyle/>
          <a:p>
            <a:r>
              <a:rPr lang="en-IE" sz="1200" dirty="0" smtClean="0">
                <a:latin typeface="Arial Narrow" pitchFamily="34" charset="0"/>
              </a:rPr>
              <a:t>Alignment</a:t>
            </a:r>
            <a:endParaRPr lang="en-IE" sz="1200" dirty="0">
              <a:latin typeface="Arial Narrow" pitchFamily="34" charset="0"/>
            </a:endParaRPr>
          </a:p>
        </p:txBody>
      </p:sp>
      <p:cxnSp>
        <p:nvCxnSpPr>
          <p:cNvPr id="79" name="Straight Arrow Connector 78"/>
          <p:cNvCxnSpPr/>
          <p:nvPr/>
        </p:nvCxnSpPr>
        <p:spPr>
          <a:xfrm rot="5400000" flipH="1" flipV="1">
            <a:off x="6965967" y="3821115"/>
            <a:ext cx="928694"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786314" y="3714752"/>
            <a:ext cx="1204176" cy="276999"/>
          </a:xfrm>
          <a:prstGeom prst="rect">
            <a:avLst/>
          </a:prstGeom>
          <a:noFill/>
        </p:spPr>
        <p:txBody>
          <a:bodyPr wrap="none" rtlCol="0">
            <a:spAutoFit/>
          </a:bodyPr>
          <a:lstStyle/>
          <a:p>
            <a:r>
              <a:rPr lang="en-IE" sz="1200" dirty="0" smtClean="0">
                <a:latin typeface="Arial Narrow" pitchFamily="34" charset="0"/>
              </a:rPr>
              <a:t>Risk Management</a:t>
            </a:r>
            <a:endParaRPr lang="en-IE" sz="1200" dirty="0">
              <a:latin typeface="Arial Narrow" pitchFamily="34" charset="0"/>
            </a:endParaRPr>
          </a:p>
        </p:txBody>
      </p:sp>
      <p:sp>
        <p:nvSpPr>
          <p:cNvPr id="82" name="TextBox 81"/>
          <p:cNvSpPr txBox="1"/>
          <p:nvPr/>
        </p:nvSpPr>
        <p:spPr>
          <a:xfrm>
            <a:off x="7429520" y="3786190"/>
            <a:ext cx="774571" cy="276999"/>
          </a:xfrm>
          <a:prstGeom prst="rect">
            <a:avLst/>
          </a:prstGeom>
          <a:noFill/>
        </p:spPr>
        <p:txBody>
          <a:bodyPr wrap="none" rtlCol="0">
            <a:spAutoFit/>
          </a:bodyPr>
          <a:lstStyle/>
          <a:p>
            <a:r>
              <a:rPr lang="en-IE" sz="1200" dirty="0" smtClean="0">
                <a:latin typeface="Arial Narrow" pitchFamily="34" charset="0"/>
              </a:rPr>
              <a:t>Monitoring</a:t>
            </a:r>
            <a:endParaRPr lang="en-IE" sz="1200" dirty="0">
              <a:latin typeface="Arial Narrow" pitchFamily="34" charset="0"/>
            </a:endParaRPr>
          </a:p>
        </p:txBody>
      </p:sp>
      <p:sp>
        <p:nvSpPr>
          <p:cNvPr id="83" name="Rectangle 82"/>
          <p:cNvSpPr/>
          <p:nvPr/>
        </p:nvSpPr>
        <p:spPr>
          <a:xfrm>
            <a:off x="571472" y="5715016"/>
            <a:ext cx="8001056" cy="93821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E" sz="2000" b="1" dirty="0" smtClean="0">
                <a:solidFill>
                  <a:schemeClr val="tx1"/>
                </a:solidFill>
              </a:rPr>
              <a:t>Enterprise Continuum</a:t>
            </a:r>
            <a:endParaRPr lang="en-IE" sz="2000" b="1" dirty="0">
              <a:solidFill>
                <a:schemeClr val="tx1"/>
              </a:solidFill>
            </a:endParaRPr>
          </a:p>
        </p:txBody>
      </p:sp>
      <p:cxnSp>
        <p:nvCxnSpPr>
          <p:cNvPr id="84" name="Straight Arrow Connector 83"/>
          <p:cNvCxnSpPr/>
          <p:nvPr/>
        </p:nvCxnSpPr>
        <p:spPr>
          <a:xfrm rot="5400000" flipH="1" flipV="1">
            <a:off x="7250131" y="5517373"/>
            <a:ext cx="35719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16200000" flipV="1">
            <a:off x="4571206" y="5553092"/>
            <a:ext cx="304800" cy="1904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rot="16200000" flipV="1">
            <a:off x="1713686" y="5553092"/>
            <a:ext cx="304800" cy="1904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14348" y="6072206"/>
            <a:ext cx="121444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Architectures</a:t>
            </a:r>
            <a:endParaRPr lang="en-IE" sz="1400" dirty="0"/>
          </a:p>
        </p:txBody>
      </p:sp>
      <p:sp>
        <p:nvSpPr>
          <p:cNvPr id="88" name="Rectangle 87"/>
          <p:cNvSpPr/>
          <p:nvPr/>
        </p:nvSpPr>
        <p:spPr>
          <a:xfrm>
            <a:off x="2000232" y="6072206"/>
            <a:ext cx="107157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Processes</a:t>
            </a:r>
            <a:endParaRPr lang="en-IE" sz="1400" dirty="0"/>
          </a:p>
        </p:txBody>
      </p:sp>
      <p:sp>
        <p:nvSpPr>
          <p:cNvPr id="90" name="Rectangle 89"/>
          <p:cNvSpPr/>
          <p:nvPr/>
        </p:nvSpPr>
        <p:spPr>
          <a:xfrm>
            <a:off x="3143240" y="6072206"/>
            <a:ext cx="107157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Solutions</a:t>
            </a:r>
            <a:endParaRPr lang="en-IE" sz="1400" dirty="0"/>
          </a:p>
        </p:txBody>
      </p:sp>
      <p:sp>
        <p:nvSpPr>
          <p:cNvPr id="91" name="Rectangle 90"/>
          <p:cNvSpPr/>
          <p:nvPr/>
        </p:nvSpPr>
        <p:spPr>
          <a:xfrm>
            <a:off x="4286248" y="6072206"/>
            <a:ext cx="121444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SLAs/OLA</a:t>
            </a:r>
            <a:endParaRPr lang="en-IE" sz="1400" dirty="0"/>
          </a:p>
        </p:txBody>
      </p:sp>
      <p:sp>
        <p:nvSpPr>
          <p:cNvPr id="92" name="Rectangle 91"/>
          <p:cNvSpPr/>
          <p:nvPr/>
        </p:nvSpPr>
        <p:spPr>
          <a:xfrm>
            <a:off x="5572132" y="6072206"/>
            <a:ext cx="121444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Regulatory requirements</a:t>
            </a:r>
            <a:endParaRPr lang="en-IE" sz="1400" dirty="0"/>
          </a:p>
        </p:txBody>
      </p:sp>
      <p:sp>
        <p:nvSpPr>
          <p:cNvPr id="93" name="Rectangle 92"/>
          <p:cNvSpPr/>
          <p:nvPr/>
        </p:nvSpPr>
        <p:spPr>
          <a:xfrm>
            <a:off x="6858016" y="6072206"/>
            <a:ext cx="107157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Standards</a:t>
            </a:r>
            <a:endParaRPr lang="en-IE" sz="1400" dirty="0"/>
          </a:p>
        </p:txBody>
      </p:sp>
      <p:grpSp>
        <p:nvGrpSpPr>
          <p:cNvPr id="99" name="Group 98"/>
          <p:cNvGrpSpPr/>
          <p:nvPr/>
        </p:nvGrpSpPr>
        <p:grpSpPr>
          <a:xfrm>
            <a:off x="71406" y="2643182"/>
            <a:ext cx="5786478" cy="857256"/>
            <a:chOff x="71406" y="2643182"/>
            <a:chExt cx="5786478" cy="857256"/>
          </a:xfrm>
        </p:grpSpPr>
        <p:sp>
          <p:nvSpPr>
            <p:cNvPr id="94" name="Oval 93"/>
            <p:cNvSpPr/>
            <p:nvPr/>
          </p:nvSpPr>
          <p:spPr>
            <a:xfrm>
              <a:off x="71406" y="2786058"/>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1</a:t>
              </a:r>
              <a:endParaRPr lang="en-IE" dirty="0"/>
            </a:p>
          </p:txBody>
        </p:sp>
        <p:sp>
          <p:nvSpPr>
            <p:cNvPr id="95" name="Rectangle 94"/>
            <p:cNvSpPr/>
            <p:nvPr/>
          </p:nvSpPr>
          <p:spPr>
            <a:xfrm>
              <a:off x="142844" y="2643182"/>
              <a:ext cx="5715040" cy="857256"/>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98" name="Group 97"/>
          <p:cNvGrpSpPr/>
          <p:nvPr/>
        </p:nvGrpSpPr>
        <p:grpSpPr>
          <a:xfrm>
            <a:off x="71406" y="3357562"/>
            <a:ext cx="3000396" cy="1928826"/>
            <a:chOff x="71406" y="3357562"/>
            <a:chExt cx="3000396" cy="1928826"/>
          </a:xfrm>
        </p:grpSpPr>
        <p:sp>
          <p:nvSpPr>
            <p:cNvPr id="96" name="Oval 95"/>
            <p:cNvSpPr/>
            <p:nvPr/>
          </p:nvSpPr>
          <p:spPr>
            <a:xfrm>
              <a:off x="71406" y="3929066"/>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2</a:t>
              </a:r>
              <a:endParaRPr lang="en-IE" dirty="0"/>
            </a:p>
          </p:txBody>
        </p:sp>
        <p:sp>
          <p:nvSpPr>
            <p:cNvPr id="97" name="Rectangle 96"/>
            <p:cNvSpPr/>
            <p:nvPr/>
          </p:nvSpPr>
          <p:spPr>
            <a:xfrm>
              <a:off x="214282" y="3357562"/>
              <a:ext cx="2857520" cy="1928826"/>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03" name="Group 102"/>
          <p:cNvGrpSpPr/>
          <p:nvPr/>
        </p:nvGrpSpPr>
        <p:grpSpPr>
          <a:xfrm>
            <a:off x="2143108" y="3714752"/>
            <a:ext cx="6215106" cy="1643074"/>
            <a:chOff x="2143108" y="3714752"/>
            <a:chExt cx="6215106" cy="1643074"/>
          </a:xfrm>
        </p:grpSpPr>
        <p:sp>
          <p:nvSpPr>
            <p:cNvPr id="101" name="Oval 100"/>
            <p:cNvSpPr/>
            <p:nvPr/>
          </p:nvSpPr>
          <p:spPr>
            <a:xfrm>
              <a:off x="2143108" y="3929066"/>
              <a:ext cx="571504"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3</a:t>
              </a:r>
              <a:endParaRPr lang="en-IE" dirty="0"/>
            </a:p>
          </p:txBody>
        </p:sp>
        <p:sp>
          <p:nvSpPr>
            <p:cNvPr id="102" name="Rectangle 101"/>
            <p:cNvSpPr/>
            <p:nvPr/>
          </p:nvSpPr>
          <p:spPr>
            <a:xfrm>
              <a:off x="2357422" y="3714752"/>
              <a:ext cx="6000792" cy="1643074"/>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04" name="Rectangular Callout 103"/>
          <p:cNvSpPr/>
          <p:nvPr/>
        </p:nvSpPr>
        <p:spPr>
          <a:xfrm>
            <a:off x="214282" y="857232"/>
            <a:ext cx="2428924" cy="1357322"/>
          </a:xfrm>
          <a:prstGeom prst="wedgeRectCallout">
            <a:avLst>
              <a:gd name="adj1" fmla="val -36309"/>
              <a:gd name="adj2" fmla="val 99730"/>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Cross-organisational architecture board must be established with the backing of top management</a:t>
            </a:r>
            <a:endParaRPr lang="en-IE" sz="1600" dirty="0">
              <a:solidFill>
                <a:schemeClr val="tx1"/>
              </a:solidFill>
            </a:endParaRPr>
          </a:p>
        </p:txBody>
      </p:sp>
      <p:sp>
        <p:nvSpPr>
          <p:cNvPr id="105" name="Rectangular Callout 104"/>
          <p:cNvSpPr/>
          <p:nvPr/>
        </p:nvSpPr>
        <p:spPr>
          <a:xfrm>
            <a:off x="142844" y="5143512"/>
            <a:ext cx="2286080" cy="1000132"/>
          </a:xfrm>
          <a:prstGeom prst="wedgeRectCallout">
            <a:avLst>
              <a:gd name="adj1" fmla="val -35875"/>
              <a:gd name="adj2" fmla="val -117063"/>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A comprehensive set of architecture principles should be established</a:t>
            </a:r>
            <a:endParaRPr lang="en-IE" sz="1600" dirty="0">
              <a:solidFill>
                <a:schemeClr val="tx1"/>
              </a:solidFill>
            </a:endParaRPr>
          </a:p>
        </p:txBody>
      </p:sp>
      <p:sp>
        <p:nvSpPr>
          <p:cNvPr id="107" name="Rectangular Callout 106"/>
          <p:cNvSpPr/>
          <p:nvPr/>
        </p:nvSpPr>
        <p:spPr>
          <a:xfrm>
            <a:off x="4643438" y="5572140"/>
            <a:ext cx="2286080" cy="1000132"/>
          </a:xfrm>
          <a:prstGeom prst="wedgeRectCallout">
            <a:avLst>
              <a:gd name="adj1" fmla="val -142188"/>
              <a:gd name="adj2" fmla="val -186837"/>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An Architecture Compliance strategy should be adopted</a:t>
            </a:r>
            <a:endParaRPr lang="en-IE" sz="1600" dirty="0">
              <a:solidFill>
                <a:schemeClr val="tx1"/>
              </a:solidFill>
            </a:endParaRPr>
          </a:p>
        </p:txBody>
      </p:sp>
    </p:spTree>
    <p:extLst>
      <p:ext uri="{BB962C8B-B14F-4D97-AF65-F5344CB8AC3E}">
        <p14:creationId xmlns:p14="http://schemas.microsoft.com/office/powerpoint/2010/main" val="149195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fade">
                                      <p:cBhvr>
                                        <p:cTn id="10" dur="500"/>
                                        <p:tgtEl>
                                          <p:spTgt spid="10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par>
                                <p:cTn id="16" presetID="1" presetClass="exit" presetSubtype="0" fill="hold" grpId="1" nodeType="withEffect">
                                  <p:stCondLst>
                                    <p:cond delay="0"/>
                                  </p:stCondLst>
                                  <p:childTnLst>
                                    <p:set>
                                      <p:cBhvr>
                                        <p:cTn id="17" dur="1" fill="hold">
                                          <p:stCondLst>
                                            <p:cond delay="0"/>
                                          </p:stCondLst>
                                        </p:cTn>
                                        <p:tgtEl>
                                          <p:spTgt spid="104"/>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fade">
                                      <p:cBhvr>
                                        <p:cTn id="20" dur="500"/>
                                        <p:tgtEl>
                                          <p:spTgt spid="10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fade">
                                      <p:cBhvr>
                                        <p:cTn id="25" dur="500"/>
                                        <p:tgtEl>
                                          <p:spTgt spid="103"/>
                                        </p:tgtEl>
                                      </p:cBhvr>
                                    </p:animEffect>
                                  </p:childTnLst>
                                </p:cTn>
                              </p:par>
                              <p:par>
                                <p:cTn id="26" presetID="1" presetClass="exit" presetSubtype="0" fill="hold" grpId="1" nodeType="withEffect">
                                  <p:stCondLst>
                                    <p:cond delay="0"/>
                                  </p:stCondLst>
                                  <p:childTnLst>
                                    <p:set>
                                      <p:cBhvr>
                                        <p:cTn id="27" dur="1" fill="hold">
                                          <p:stCondLst>
                                            <p:cond delay="0"/>
                                          </p:stCondLst>
                                        </p:cTn>
                                        <p:tgtEl>
                                          <p:spTgt spid="105"/>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fade">
                                      <p:cBhvr>
                                        <p:cTn id="30"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4" grpId="1" animBg="1"/>
      <p:bldP spid="105" grpId="0" animBg="1"/>
      <p:bldP spid="105" grpId="1" animBg="1"/>
      <p:bldP spid="10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Architecture Board</a:t>
            </a:r>
            <a:endParaRPr lang="en-IE" dirty="0"/>
          </a:p>
        </p:txBody>
      </p:sp>
      <p:sp>
        <p:nvSpPr>
          <p:cNvPr id="3" name="Content Placeholder 2"/>
          <p:cNvSpPr>
            <a:spLocks noGrp="1"/>
          </p:cNvSpPr>
          <p:nvPr>
            <p:ph idx="1"/>
          </p:nvPr>
        </p:nvSpPr>
        <p:spPr/>
        <p:txBody>
          <a:bodyPr/>
          <a:lstStyle/>
          <a:p>
            <a:r>
              <a:rPr lang="en-IE" sz="2800" dirty="0" smtClean="0"/>
              <a:t>Why is it needed</a:t>
            </a:r>
          </a:p>
          <a:p>
            <a:pPr lvl="1"/>
            <a:r>
              <a:rPr lang="en-IE" sz="2400" dirty="0" smtClean="0"/>
              <a:t>Preventing one-off solutions and unconstrained developments across the enterprise, which will lead to:</a:t>
            </a:r>
          </a:p>
          <a:p>
            <a:pPr lvl="2"/>
            <a:r>
              <a:rPr lang="en-IE" sz="2000" dirty="0" smtClean="0"/>
              <a:t>High costs of development</a:t>
            </a:r>
          </a:p>
          <a:p>
            <a:pPr lvl="2"/>
            <a:r>
              <a:rPr lang="en-IE" sz="2000" dirty="0" smtClean="0"/>
              <a:t>High costs of operation and support due to multiple platforms using non standard infrastructure</a:t>
            </a:r>
          </a:p>
          <a:p>
            <a:pPr lvl="2"/>
            <a:r>
              <a:rPr lang="en-IE" sz="2000" dirty="0" smtClean="0"/>
              <a:t>Lower quality and Higher risk</a:t>
            </a:r>
          </a:p>
          <a:p>
            <a:pPr lvl="2"/>
            <a:r>
              <a:rPr lang="en-IE" sz="2000" dirty="0" smtClean="0"/>
              <a:t>Difficulty in replicating and re-using solutions</a:t>
            </a:r>
          </a:p>
          <a:p>
            <a:r>
              <a:rPr lang="en-IE" sz="2400" dirty="0" smtClean="0"/>
              <a:t>Can have multiple types of architecture board</a:t>
            </a:r>
          </a:p>
          <a:p>
            <a:pPr lvl="1"/>
            <a:r>
              <a:rPr lang="en-IE" sz="2000" dirty="0" smtClean="0"/>
              <a:t>Local ( domain experts, line responsibility )</a:t>
            </a:r>
          </a:p>
          <a:p>
            <a:pPr lvl="1"/>
            <a:r>
              <a:rPr lang="en-IE" sz="2000" dirty="0" smtClean="0"/>
              <a:t>Global ( organisation-wide responsibility )</a:t>
            </a:r>
          </a:p>
          <a:p>
            <a:endParaRPr lang="en-IE" sz="2800" dirty="0"/>
          </a:p>
        </p:txBody>
      </p:sp>
      <p:sp>
        <p:nvSpPr>
          <p:cNvPr id="5" name="Oval 4"/>
          <p:cNvSpPr/>
          <p:nvPr/>
        </p:nvSpPr>
        <p:spPr>
          <a:xfrm>
            <a:off x="142844" y="142852"/>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1</a:t>
            </a:r>
            <a:endParaRPr lang="en-IE" dirty="0"/>
          </a:p>
        </p:txBody>
      </p:sp>
    </p:spTree>
    <p:extLst>
      <p:ext uri="{BB962C8B-B14F-4D97-AF65-F5344CB8AC3E}">
        <p14:creationId xmlns:p14="http://schemas.microsoft.com/office/powerpoint/2010/main" val="3490018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Architecture Board</a:t>
            </a:r>
            <a:endParaRPr lang="en-IE" dirty="0"/>
          </a:p>
        </p:txBody>
      </p:sp>
      <p:sp>
        <p:nvSpPr>
          <p:cNvPr id="3" name="Content Placeholder 2"/>
          <p:cNvSpPr>
            <a:spLocks noGrp="1"/>
          </p:cNvSpPr>
          <p:nvPr>
            <p:ph idx="1"/>
          </p:nvPr>
        </p:nvSpPr>
        <p:spPr/>
        <p:txBody>
          <a:bodyPr/>
          <a:lstStyle/>
          <a:p>
            <a:r>
              <a:rPr lang="en-IE" sz="2400" dirty="0" smtClean="0"/>
              <a:t>Responsibilities include</a:t>
            </a:r>
          </a:p>
          <a:p>
            <a:pPr lvl="1"/>
            <a:r>
              <a:rPr lang="en-IE" sz="2000" dirty="0" smtClean="0"/>
              <a:t>Ensuring the effective and consistent management and implementation of the architectures</a:t>
            </a:r>
          </a:p>
          <a:p>
            <a:pPr lvl="1"/>
            <a:r>
              <a:rPr lang="en-IE" sz="2000" dirty="0" smtClean="0"/>
              <a:t>Resolving ambiguities, issues or conflicts that have been escalated</a:t>
            </a:r>
          </a:p>
          <a:p>
            <a:pPr lvl="1"/>
            <a:r>
              <a:rPr lang="en-IE" sz="2000" dirty="0" smtClean="0"/>
              <a:t>Providing advice, guidance and information</a:t>
            </a:r>
          </a:p>
          <a:p>
            <a:pPr lvl="1"/>
            <a:r>
              <a:rPr lang="en-IE" sz="2000" dirty="0" smtClean="0"/>
              <a:t>Ensuring compliance with the architectures and granting dispensations that are keeping with the technology strategy and objectives</a:t>
            </a:r>
          </a:p>
          <a:p>
            <a:pPr lvl="1"/>
            <a:r>
              <a:rPr lang="en-IE" sz="2000" dirty="0" smtClean="0"/>
              <a:t>Considering policy changes</a:t>
            </a:r>
          </a:p>
          <a:p>
            <a:pPr lvl="1"/>
            <a:r>
              <a:rPr lang="en-IE" sz="2000" dirty="0" smtClean="0"/>
              <a:t>Providing a mechanism for the formal acceptance and approval of architecture through consensus</a:t>
            </a:r>
          </a:p>
          <a:p>
            <a:pPr lvl="1"/>
            <a:r>
              <a:rPr lang="en-IE" sz="2000" dirty="0" smtClean="0"/>
              <a:t>Establishing and maintaining the link the business strategy and objectives </a:t>
            </a:r>
          </a:p>
          <a:p>
            <a:pPr lvl="1"/>
            <a:endParaRPr lang="en-IE" sz="2000" dirty="0"/>
          </a:p>
        </p:txBody>
      </p:sp>
      <p:sp>
        <p:nvSpPr>
          <p:cNvPr id="5" name="Oval 4"/>
          <p:cNvSpPr/>
          <p:nvPr/>
        </p:nvSpPr>
        <p:spPr>
          <a:xfrm>
            <a:off x="142844" y="142852"/>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1</a:t>
            </a:r>
            <a:endParaRPr lang="en-IE" dirty="0"/>
          </a:p>
        </p:txBody>
      </p:sp>
    </p:spTree>
    <p:extLst>
      <p:ext uri="{BB962C8B-B14F-4D97-AF65-F5344CB8AC3E}">
        <p14:creationId xmlns:p14="http://schemas.microsoft.com/office/powerpoint/2010/main" val="4014050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Architecture Board</a:t>
            </a:r>
            <a:endParaRPr lang="en-IE" dirty="0"/>
          </a:p>
        </p:txBody>
      </p:sp>
      <p:sp>
        <p:nvSpPr>
          <p:cNvPr id="3" name="Content Placeholder 2"/>
          <p:cNvSpPr>
            <a:spLocks noGrp="1"/>
          </p:cNvSpPr>
          <p:nvPr>
            <p:ph idx="1"/>
          </p:nvPr>
        </p:nvSpPr>
        <p:spPr/>
        <p:txBody>
          <a:bodyPr/>
          <a:lstStyle/>
          <a:p>
            <a:r>
              <a:rPr lang="en-IE" dirty="0" smtClean="0"/>
              <a:t>Guidance on the setting up of the Architecture Board</a:t>
            </a:r>
          </a:p>
          <a:p>
            <a:pPr lvl="1"/>
            <a:r>
              <a:rPr lang="en-IE" sz="2000" dirty="0" smtClean="0"/>
              <a:t>Need Executive Sponsor from the highest level of the corporation</a:t>
            </a:r>
          </a:p>
          <a:p>
            <a:pPr lvl="1"/>
            <a:r>
              <a:rPr lang="en-IE" sz="2000" dirty="0" smtClean="0"/>
              <a:t>Size of architecture board is a minimum of four or five and no more than 10 permanent members. Rotation is important </a:t>
            </a:r>
          </a:p>
          <a:p>
            <a:pPr lvl="1"/>
            <a:r>
              <a:rPr lang="en-IE" sz="2000" dirty="0" smtClean="0"/>
              <a:t>Suggested Agenda</a:t>
            </a:r>
          </a:p>
          <a:p>
            <a:pPr lvl="2"/>
            <a:r>
              <a:rPr lang="en-IE" sz="1600" dirty="0" smtClean="0"/>
              <a:t>Requests for Change</a:t>
            </a:r>
          </a:p>
          <a:p>
            <a:pPr lvl="2"/>
            <a:r>
              <a:rPr lang="en-IE" sz="1600" dirty="0" smtClean="0"/>
              <a:t>Dispensations</a:t>
            </a:r>
          </a:p>
          <a:p>
            <a:pPr lvl="2"/>
            <a:r>
              <a:rPr lang="en-IE" sz="1600" dirty="0" smtClean="0"/>
              <a:t>Compliance Assessments</a:t>
            </a:r>
          </a:p>
          <a:p>
            <a:pPr lvl="2"/>
            <a:r>
              <a:rPr lang="en-IE" sz="1600" dirty="0" smtClean="0"/>
              <a:t>Dispute Resolution</a:t>
            </a:r>
          </a:p>
          <a:p>
            <a:pPr lvl="2"/>
            <a:r>
              <a:rPr lang="en-IE" sz="1600" dirty="0" smtClean="0"/>
              <a:t>Architecture Strategy and Direction</a:t>
            </a:r>
          </a:p>
          <a:p>
            <a:pPr lvl="1"/>
            <a:endParaRPr lang="en-IE" sz="2000" dirty="0" smtClean="0"/>
          </a:p>
          <a:p>
            <a:pPr lvl="1"/>
            <a:endParaRPr lang="en-IE" dirty="0"/>
          </a:p>
        </p:txBody>
      </p:sp>
      <p:sp>
        <p:nvSpPr>
          <p:cNvPr id="5" name="Oval 4"/>
          <p:cNvSpPr/>
          <p:nvPr/>
        </p:nvSpPr>
        <p:spPr>
          <a:xfrm>
            <a:off x="142844" y="142852"/>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1</a:t>
            </a:r>
            <a:endParaRPr lang="en-IE" dirty="0"/>
          </a:p>
        </p:txBody>
      </p:sp>
    </p:spTree>
    <p:extLst>
      <p:ext uri="{BB962C8B-B14F-4D97-AF65-F5344CB8AC3E}">
        <p14:creationId xmlns:p14="http://schemas.microsoft.com/office/powerpoint/2010/main" val="2054285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Guidance on applying Enterprise Architecture Principles</a:t>
            </a:r>
            <a:endParaRPr lang="en-IE" dirty="0"/>
          </a:p>
        </p:txBody>
      </p:sp>
      <p:sp>
        <p:nvSpPr>
          <p:cNvPr id="3" name="Content Placeholder 2"/>
          <p:cNvSpPr>
            <a:spLocks noGrp="1"/>
          </p:cNvSpPr>
          <p:nvPr>
            <p:ph idx="1"/>
          </p:nvPr>
        </p:nvSpPr>
        <p:spPr/>
        <p:txBody>
          <a:bodyPr/>
          <a:lstStyle/>
          <a:p>
            <a:r>
              <a:rPr lang="en-IE" sz="2800" dirty="0" smtClean="0"/>
              <a:t>The  architecture board requires principles and guidance in order to help their decision making.</a:t>
            </a:r>
          </a:p>
          <a:p>
            <a:r>
              <a:rPr lang="en-IE" sz="2800" dirty="0" smtClean="0"/>
              <a:t>The Chief architect and his team of architects  should provide these principles to the board</a:t>
            </a:r>
          </a:p>
          <a:p>
            <a:r>
              <a:rPr lang="en-IE" sz="2800" dirty="0" smtClean="0"/>
              <a:t>The development of these principles need to be agreed across the enterprise</a:t>
            </a:r>
          </a:p>
          <a:p>
            <a:pPr lvl="1"/>
            <a:endParaRPr lang="en-IE" sz="3600" dirty="0" smtClean="0"/>
          </a:p>
          <a:p>
            <a:pPr lvl="1"/>
            <a:endParaRPr lang="en-IE" sz="4400" dirty="0"/>
          </a:p>
        </p:txBody>
      </p:sp>
      <p:sp>
        <p:nvSpPr>
          <p:cNvPr id="5" name="Oval 4"/>
          <p:cNvSpPr/>
          <p:nvPr/>
        </p:nvSpPr>
        <p:spPr>
          <a:xfrm>
            <a:off x="142844" y="142852"/>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2</a:t>
            </a:r>
            <a:endParaRPr lang="en-IE" dirty="0"/>
          </a:p>
        </p:txBody>
      </p:sp>
    </p:spTree>
    <p:extLst>
      <p:ext uri="{BB962C8B-B14F-4D97-AF65-F5344CB8AC3E}">
        <p14:creationId xmlns:p14="http://schemas.microsoft.com/office/powerpoint/2010/main" val="6624357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Architecture Compliance strategy</a:t>
            </a:r>
            <a:endParaRPr lang="en-IE" dirty="0"/>
          </a:p>
        </p:txBody>
      </p:sp>
      <p:sp>
        <p:nvSpPr>
          <p:cNvPr id="3" name="Content Placeholder 2"/>
          <p:cNvSpPr>
            <a:spLocks noGrp="1"/>
          </p:cNvSpPr>
          <p:nvPr>
            <p:ph idx="1"/>
          </p:nvPr>
        </p:nvSpPr>
        <p:spPr/>
        <p:txBody>
          <a:bodyPr/>
          <a:lstStyle/>
          <a:p>
            <a:r>
              <a:rPr lang="en-IE" sz="2800" b="1" dirty="0" smtClean="0"/>
              <a:t>Conduct Architecture Compliance review</a:t>
            </a:r>
          </a:p>
          <a:p>
            <a:pPr lvl="1"/>
            <a:r>
              <a:rPr lang="en-IE" sz="2400" dirty="0" smtClean="0"/>
              <a:t>Ensuring the compliance  of individual projects with the enterprise architecture is an essential aspect of architecture governance. An important process that should be formalised by the IT Governance is Architecture Compliance review process.</a:t>
            </a:r>
          </a:p>
          <a:p>
            <a:r>
              <a:rPr lang="en-IE" sz="2800" b="1" dirty="0" smtClean="0"/>
              <a:t>Develop Architecture Contracts</a:t>
            </a:r>
          </a:p>
          <a:p>
            <a:pPr lvl="1"/>
            <a:r>
              <a:rPr lang="en-IE" sz="2400" dirty="0" smtClean="0"/>
              <a:t>The use of Architecture Contracts will help ensure the quality of the deliverables and fitness-for-purpose of the architecture</a:t>
            </a:r>
          </a:p>
          <a:p>
            <a:endParaRPr lang="en-IE" sz="2800" dirty="0" smtClean="0"/>
          </a:p>
        </p:txBody>
      </p:sp>
      <p:sp>
        <p:nvSpPr>
          <p:cNvPr id="5" name="Oval 4"/>
          <p:cNvSpPr/>
          <p:nvPr/>
        </p:nvSpPr>
        <p:spPr>
          <a:xfrm>
            <a:off x="142844" y="142852"/>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3</a:t>
            </a:r>
          </a:p>
        </p:txBody>
      </p:sp>
    </p:spTree>
    <p:extLst>
      <p:ext uri="{BB962C8B-B14F-4D97-AF65-F5344CB8AC3E}">
        <p14:creationId xmlns:p14="http://schemas.microsoft.com/office/powerpoint/2010/main" val="575667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216" y="3336868"/>
            <a:ext cx="874217" cy="73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IE" dirty="0" smtClean="0"/>
              <a:t>Architecture Compliance strategy</a:t>
            </a:r>
            <a:br>
              <a:rPr lang="en-IE" dirty="0" smtClean="0"/>
            </a:br>
            <a:r>
              <a:rPr lang="en-IE" sz="2800" dirty="0" smtClean="0"/>
              <a:t>- Conduct Architecture Reviews</a:t>
            </a:r>
            <a:endParaRPr lang="en-IE" dirty="0"/>
          </a:p>
        </p:txBody>
      </p:sp>
      <p:sp>
        <p:nvSpPr>
          <p:cNvPr id="3" name="Content Placeholder 2"/>
          <p:cNvSpPr>
            <a:spLocks noGrp="1"/>
          </p:cNvSpPr>
          <p:nvPr>
            <p:ph idx="1"/>
          </p:nvPr>
        </p:nvSpPr>
        <p:spPr/>
        <p:txBody>
          <a:bodyPr/>
          <a:lstStyle/>
          <a:p>
            <a:r>
              <a:rPr lang="en-IE" sz="2400" dirty="0" smtClean="0"/>
              <a:t>Ensuring </a:t>
            </a:r>
            <a:r>
              <a:rPr lang="en-IE" sz="2400" dirty="0"/>
              <a:t>the compliance of individual projects with the </a:t>
            </a:r>
            <a:r>
              <a:rPr lang="en-IE" sz="2400" dirty="0" smtClean="0"/>
              <a:t>enterprise </a:t>
            </a:r>
            <a:r>
              <a:rPr lang="en-IE" sz="2400" dirty="0"/>
              <a:t>architecture is an </a:t>
            </a:r>
            <a:r>
              <a:rPr lang="en-IE" sz="2400" dirty="0" smtClean="0"/>
              <a:t>essential aspect </a:t>
            </a:r>
            <a:r>
              <a:rPr lang="en-IE" sz="2400" dirty="0"/>
              <a:t>of architecture </a:t>
            </a:r>
            <a:r>
              <a:rPr lang="en-IE" sz="2400" dirty="0" smtClean="0"/>
              <a:t>governance. IT Governance function within the enterprise will normally define two complementary processes</a:t>
            </a:r>
          </a:p>
        </p:txBody>
      </p:sp>
      <p:sp>
        <p:nvSpPr>
          <p:cNvPr id="5" name="Oval 4"/>
          <p:cNvSpPr/>
          <p:nvPr/>
        </p:nvSpPr>
        <p:spPr>
          <a:xfrm>
            <a:off x="142844" y="142852"/>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3</a:t>
            </a:r>
          </a:p>
        </p:txBody>
      </p:sp>
      <p:sp>
        <p:nvSpPr>
          <p:cNvPr id="4" name="Rectangle 3"/>
          <p:cNvSpPr/>
          <p:nvPr/>
        </p:nvSpPr>
        <p:spPr>
          <a:xfrm>
            <a:off x="899592" y="3433446"/>
            <a:ext cx="2232248" cy="811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Architecture function preforming solution architectures</a:t>
            </a:r>
            <a:endParaRPr lang="en-IE" dirty="0"/>
          </a:p>
        </p:txBody>
      </p:sp>
      <p:sp>
        <p:nvSpPr>
          <p:cNvPr id="6" name="Rectangle 5"/>
          <p:cNvSpPr/>
          <p:nvPr/>
        </p:nvSpPr>
        <p:spPr>
          <a:xfrm>
            <a:off x="909101" y="4892774"/>
            <a:ext cx="22322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IT Governance</a:t>
            </a:r>
            <a:endParaRPr lang="en-IE"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3443409"/>
            <a:ext cx="488978" cy="5174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7984" y="3280128"/>
            <a:ext cx="1515244" cy="8827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211960" y="3631353"/>
            <a:ext cx="2416111" cy="369332"/>
          </a:xfrm>
          <a:prstGeom prst="rect">
            <a:avLst/>
          </a:prstGeom>
          <a:noFill/>
        </p:spPr>
        <p:txBody>
          <a:bodyPr wrap="none" rtlCol="0">
            <a:spAutoFit/>
          </a:bodyPr>
          <a:lstStyle/>
          <a:p>
            <a:r>
              <a:rPr lang="en-IE" dirty="0" smtClean="0"/>
              <a:t>Solution Architectures</a:t>
            </a:r>
            <a:endParaRPr lang="en-IE" dirty="0"/>
          </a:p>
        </p:txBody>
      </p:sp>
      <p:sp>
        <p:nvSpPr>
          <p:cNvPr id="9" name="Left Brace 8"/>
          <p:cNvSpPr/>
          <p:nvPr/>
        </p:nvSpPr>
        <p:spPr>
          <a:xfrm rot="16200000">
            <a:off x="5347292" y="2561601"/>
            <a:ext cx="288032" cy="379825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8858" y="4628356"/>
            <a:ext cx="1104900" cy="1104900"/>
          </a:xfrm>
          <a:prstGeom prst="rect">
            <a:avLst/>
          </a:prstGeom>
        </p:spPr>
      </p:pic>
      <p:sp>
        <p:nvSpPr>
          <p:cNvPr id="11" name="TextBox 10"/>
          <p:cNvSpPr txBox="1"/>
          <p:nvPr/>
        </p:nvSpPr>
        <p:spPr>
          <a:xfrm>
            <a:off x="3563888" y="4637770"/>
            <a:ext cx="1621718" cy="1107996"/>
          </a:xfrm>
          <a:prstGeom prst="rect">
            <a:avLst/>
          </a:prstGeom>
          <a:noFill/>
        </p:spPr>
        <p:txBody>
          <a:bodyPr wrap="square" rtlCol="0">
            <a:spAutoFit/>
          </a:bodyPr>
          <a:lstStyle/>
          <a:p>
            <a:r>
              <a:rPr lang="en-IE" sz="1100" dirty="0" smtClean="0"/>
              <a:t>Do these solution architecture </a:t>
            </a:r>
          </a:p>
          <a:p>
            <a:r>
              <a:rPr lang="en-IE" sz="1100" dirty="0" smtClean="0"/>
              <a:t>comply with Enterprise </a:t>
            </a:r>
          </a:p>
          <a:p>
            <a:r>
              <a:rPr lang="en-IE" sz="1100" dirty="0" smtClean="0"/>
              <a:t>Architecture’s standards and principles etc.? </a:t>
            </a:r>
            <a:endParaRPr lang="en-IE" sz="1100" dirty="0"/>
          </a:p>
        </p:txBody>
      </p:sp>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4129" y="4731260"/>
            <a:ext cx="1165772" cy="899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368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5220072" y="4072986"/>
            <a:ext cx="794454" cy="580149"/>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800" dirty="0"/>
          </a:p>
        </p:txBody>
      </p:sp>
      <p:sp>
        <p:nvSpPr>
          <p:cNvPr id="2" name="Title 1"/>
          <p:cNvSpPr>
            <a:spLocks noGrp="1"/>
          </p:cNvSpPr>
          <p:nvPr>
            <p:ph type="title"/>
          </p:nvPr>
        </p:nvSpPr>
        <p:spPr/>
        <p:txBody>
          <a:bodyPr/>
          <a:lstStyle/>
          <a:p>
            <a:r>
              <a:rPr lang="en-IE" dirty="0" smtClean="0"/>
              <a:t>Architecture Compliance strategy</a:t>
            </a:r>
            <a:br>
              <a:rPr lang="en-IE" dirty="0" smtClean="0"/>
            </a:br>
            <a:r>
              <a:rPr lang="en-IE" sz="2800" dirty="0" smtClean="0"/>
              <a:t>- Conduct Architecture Reviews</a:t>
            </a:r>
            <a:endParaRPr lang="en-IE" dirty="0"/>
          </a:p>
        </p:txBody>
      </p:sp>
      <p:sp>
        <p:nvSpPr>
          <p:cNvPr id="3" name="Content Placeholder 2"/>
          <p:cNvSpPr>
            <a:spLocks noGrp="1"/>
          </p:cNvSpPr>
          <p:nvPr>
            <p:ph idx="1"/>
          </p:nvPr>
        </p:nvSpPr>
        <p:spPr>
          <a:xfrm>
            <a:off x="457200" y="1600200"/>
            <a:ext cx="4618856" cy="4525963"/>
          </a:xfrm>
        </p:spPr>
        <p:txBody>
          <a:bodyPr/>
          <a:lstStyle/>
          <a:p>
            <a:r>
              <a:rPr lang="en-IE" sz="2400" dirty="0" smtClean="0"/>
              <a:t>What is Architecture Compliance?</a:t>
            </a:r>
          </a:p>
          <a:p>
            <a:pPr lvl="1"/>
            <a:r>
              <a:rPr lang="en-IE" sz="2000" dirty="0" smtClean="0"/>
              <a:t>Ensuring that the implementation of an architecture is “</a:t>
            </a:r>
            <a:r>
              <a:rPr lang="en-IE" sz="2000" b="1" dirty="0" smtClean="0"/>
              <a:t>in accordance with</a:t>
            </a:r>
            <a:r>
              <a:rPr lang="en-IE" sz="2000" dirty="0" smtClean="0"/>
              <a:t>” its specification.</a:t>
            </a:r>
          </a:p>
          <a:p>
            <a:pPr lvl="1"/>
            <a:r>
              <a:rPr lang="en-IE" sz="2000" dirty="0" smtClean="0"/>
              <a:t>“In accordance with” means:-</a:t>
            </a:r>
          </a:p>
          <a:p>
            <a:pPr lvl="2"/>
            <a:r>
              <a:rPr lang="en-IE" sz="1600" dirty="0" smtClean="0"/>
              <a:t>Supports the stated strategy and future direction</a:t>
            </a:r>
          </a:p>
          <a:p>
            <a:pPr lvl="2"/>
            <a:r>
              <a:rPr lang="en-IE" sz="1600" dirty="0" smtClean="0"/>
              <a:t>Adheres to the stated standards</a:t>
            </a:r>
          </a:p>
          <a:p>
            <a:pPr lvl="2"/>
            <a:r>
              <a:rPr lang="en-IE" sz="1600" dirty="0" smtClean="0"/>
              <a:t>Provides the stated functionality</a:t>
            </a:r>
          </a:p>
          <a:p>
            <a:pPr lvl="2"/>
            <a:r>
              <a:rPr lang="en-IE" sz="1600" dirty="0" smtClean="0"/>
              <a:t>Adheres to the stated principles</a:t>
            </a:r>
          </a:p>
        </p:txBody>
      </p:sp>
      <p:sp>
        <p:nvSpPr>
          <p:cNvPr id="5" name="Oval 4"/>
          <p:cNvSpPr/>
          <p:nvPr/>
        </p:nvSpPr>
        <p:spPr>
          <a:xfrm>
            <a:off x="142844" y="142852"/>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3</a:t>
            </a:r>
          </a:p>
        </p:txBody>
      </p:sp>
      <p:sp>
        <p:nvSpPr>
          <p:cNvPr id="4" name="Oval 3"/>
          <p:cNvSpPr/>
          <p:nvPr/>
        </p:nvSpPr>
        <p:spPr>
          <a:xfrm>
            <a:off x="5217706" y="1484785"/>
            <a:ext cx="828092" cy="632102"/>
          </a:xfrm>
          <a:prstGeom prst="ellipse">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800" dirty="0"/>
          </a:p>
        </p:txBody>
      </p:sp>
      <p:sp>
        <p:nvSpPr>
          <p:cNvPr id="6" name="Rectangle 5"/>
          <p:cNvSpPr/>
          <p:nvPr/>
        </p:nvSpPr>
        <p:spPr>
          <a:xfrm>
            <a:off x="5173489" y="1609055"/>
            <a:ext cx="986167" cy="430887"/>
          </a:xfrm>
          <a:prstGeom prst="rect">
            <a:avLst/>
          </a:prstGeom>
        </p:spPr>
        <p:txBody>
          <a:bodyPr wrap="none">
            <a:spAutoFit/>
          </a:bodyPr>
          <a:lstStyle/>
          <a:p>
            <a:pPr algn="ctr"/>
            <a:r>
              <a:rPr lang="en-IE" sz="1050" dirty="0"/>
              <a:t>Architecture </a:t>
            </a:r>
            <a:endParaRPr lang="en-IE" sz="1050" dirty="0" smtClean="0"/>
          </a:p>
          <a:p>
            <a:pPr algn="ctr"/>
            <a:r>
              <a:rPr lang="en-IE" sz="1050" dirty="0" smtClean="0"/>
              <a:t>Specification</a:t>
            </a:r>
            <a:endParaRPr lang="en-IE" sz="1050" dirty="0"/>
          </a:p>
        </p:txBody>
      </p:sp>
      <p:sp>
        <p:nvSpPr>
          <p:cNvPr id="7" name="Rectangle 6"/>
          <p:cNvSpPr/>
          <p:nvPr/>
        </p:nvSpPr>
        <p:spPr>
          <a:xfrm>
            <a:off x="6100525" y="1693693"/>
            <a:ext cx="1148071" cy="261610"/>
          </a:xfrm>
          <a:prstGeom prst="rect">
            <a:avLst/>
          </a:prstGeom>
        </p:spPr>
        <p:txBody>
          <a:bodyPr wrap="none">
            <a:spAutoFit/>
          </a:bodyPr>
          <a:lstStyle/>
          <a:p>
            <a:pPr algn="ctr"/>
            <a:r>
              <a:rPr lang="en-IE" sz="1050" dirty="0" smtClean="0"/>
              <a:t>Implementation</a:t>
            </a:r>
            <a:endParaRPr lang="en-IE" sz="1050" dirty="0"/>
          </a:p>
        </p:txBody>
      </p:sp>
      <p:sp>
        <p:nvSpPr>
          <p:cNvPr id="8" name="Oval 7"/>
          <p:cNvSpPr/>
          <p:nvPr/>
        </p:nvSpPr>
        <p:spPr>
          <a:xfrm>
            <a:off x="6159656" y="1484784"/>
            <a:ext cx="970384" cy="6321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800" dirty="0"/>
          </a:p>
        </p:txBody>
      </p:sp>
      <p:sp>
        <p:nvSpPr>
          <p:cNvPr id="9" name="Oval 8"/>
          <p:cNvSpPr/>
          <p:nvPr/>
        </p:nvSpPr>
        <p:spPr>
          <a:xfrm>
            <a:off x="5217706" y="2420888"/>
            <a:ext cx="758450" cy="576064"/>
          </a:xfrm>
          <a:prstGeom prst="ellipse">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800" dirty="0"/>
          </a:p>
        </p:txBody>
      </p:sp>
      <p:sp>
        <p:nvSpPr>
          <p:cNvPr id="10" name="Oval 9"/>
          <p:cNvSpPr/>
          <p:nvPr/>
        </p:nvSpPr>
        <p:spPr>
          <a:xfrm>
            <a:off x="5536863" y="2414714"/>
            <a:ext cx="666074" cy="57606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800" dirty="0"/>
          </a:p>
        </p:txBody>
      </p:sp>
      <p:sp>
        <p:nvSpPr>
          <p:cNvPr id="11" name="Rectangle 10"/>
          <p:cNvSpPr/>
          <p:nvPr/>
        </p:nvSpPr>
        <p:spPr>
          <a:xfrm>
            <a:off x="7316874" y="1512201"/>
            <a:ext cx="1503937" cy="400110"/>
          </a:xfrm>
          <a:prstGeom prst="rect">
            <a:avLst/>
          </a:prstGeom>
        </p:spPr>
        <p:txBody>
          <a:bodyPr wrap="none">
            <a:spAutoFit/>
          </a:bodyPr>
          <a:lstStyle/>
          <a:p>
            <a:pPr algn="ctr"/>
            <a:r>
              <a:rPr lang="en-IE" sz="1000" b="1" dirty="0" smtClean="0"/>
              <a:t>Irrelevant: </a:t>
            </a:r>
          </a:p>
          <a:p>
            <a:pPr algn="ctr"/>
            <a:r>
              <a:rPr lang="en-IE" sz="1000" dirty="0" smtClean="0"/>
              <a:t>No features in common</a:t>
            </a:r>
            <a:endParaRPr lang="en-IE" sz="1000" dirty="0"/>
          </a:p>
        </p:txBody>
      </p:sp>
      <p:sp>
        <p:nvSpPr>
          <p:cNvPr id="12" name="Rectangle 11"/>
          <p:cNvSpPr/>
          <p:nvPr/>
        </p:nvSpPr>
        <p:spPr>
          <a:xfrm>
            <a:off x="6674560" y="2116887"/>
            <a:ext cx="2361936" cy="1169551"/>
          </a:xfrm>
          <a:prstGeom prst="rect">
            <a:avLst/>
          </a:prstGeom>
        </p:spPr>
        <p:txBody>
          <a:bodyPr wrap="square">
            <a:spAutoFit/>
          </a:bodyPr>
          <a:lstStyle/>
          <a:p>
            <a:pPr algn="ctr"/>
            <a:r>
              <a:rPr lang="en-IE" sz="1000" b="1" dirty="0" smtClean="0"/>
              <a:t>Consistent: </a:t>
            </a:r>
          </a:p>
          <a:p>
            <a:pPr algn="ctr"/>
            <a:r>
              <a:rPr lang="en-IE" sz="1000" dirty="0" smtClean="0"/>
              <a:t>Where there is commonality the implementation complies. However there are elements in the spec, not handled by the implementation and elements in the implementation not asked for in the spec </a:t>
            </a:r>
            <a:endParaRPr lang="en-IE" sz="1000" dirty="0"/>
          </a:p>
        </p:txBody>
      </p:sp>
      <p:sp>
        <p:nvSpPr>
          <p:cNvPr id="13" name="Oval 12"/>
          <p:cNvSpPr/>
          <p:nvPr/>
        </p:nvSpPr>
        <p:spPr>
          <a:xfrm>
            <a:off x="5217706" y="3350770"/>
            <a:ext cx="758450" cy="576064"/>
          </a:xfrm>
          <a:prstGeom prst="ellipse">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800" dirty="0"/>
          </a:p>
        </p:txBody>
      </p:sp>
      <p:sp>
        <p:nvSpPr>
          <p:cNvPr id="14" name="Oval 13"/>
          <p:cNvSpPr/>
          <p:nvPr/>
        </p:nvSpPr>
        <p:spPr>
          <a:xfrm>
            <a:off x="5503225" y="3452584"/>
            <a:ext cx="508935" cy="372436"/>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800" dirty="0"/>
          </a:p>
        </p:txBody>
      </p:sp>
      <p:sp>
        <p:nvSpPr>
          <p:cNvPr id="15" name="Rectangle 14"/>
          <p:cNvSpPr/>
          <p:nvPr/>
        </p:nvSpPr>
        <p:spPr>
          <a:xfrm>
            <a:off x="6782064" y="3382466"/>
            <a:ext cx="2361936" cy="707886"/>
          </a:xfrm>
          <a:prstGeom prst="rect">
            <a:avLst/>
          </a:prstGeom>
        </p:spPr>
        <p:txBody>
          <a:bodyPr wrap="square">
            <a:spAutoFit/>
          </a:bodyPr>
          <a:lstStyle/>
          <a:p>
            <a:pPr algn="ctr"/>
            <a:r>
              <a:rPr lang="en-IE" sz="1000" b="1" dirty="0" smtClean="0"/>
              <a:t>Compliant: </a:t>
            </a:r>
          </a:p>
          <a:p>
            <a:pPr algn="ctr"/>
            <a:r>
              <a:rPr lang="en-IE" sz="1000" dirty="0" smtClean="0"/>
              <a:t>Some features not implemented but the elements that were implemented fully comply</a:t>
            </a:r>
            <a:endParaRPr lang="en-IE" sz="1000" dirty="0"/>
          </a:p>
        </p:txBody>
      </p:sp>
      <p:sp>
        <p:nvSpPr>
          <p:cNvPr id="16" name="Oval 15"/>
          <p:cNvSpPr/>
          <p:nvPr/>
        </p:nvSpPr>
        <p:spPr>
          <a:xfrm>
            <a:off x="5217706" y="4149079"/>
            <a:ext cx="412863" cy="398157"/>
          </a:xfrm>
          <a:prstGeom prst="ellipse">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800" dirty="0"/>
          </a:p>
        </p:txBody>
      </p:sp>
      <p:sp>
        <p:nvSpPr>
          <p:cNvPr id="18" name="Rectangle 17"/>
          <p:cNvSpPr/>
          <p:nvPr/>
        </p:nvSpPr>
        <p:spPr>
          <a:xfrm>
            <a:off x="6782064" y="4090101"/>
            <a:ext cx="2361936" cy="861774"/>
          </a:xfrm>
          <a:prstGeom prst="rect">
            <a:avLst/>
          </a:prstGeom>
        </p:spPr>
        <p:txBody>
          <a:bodyPr wrap="square">
            <a:spAutoFit/>
          </a:bodyPr>
          <a:lstStyle/>
          <a:p>
            <a:pPr algn="ctr"/>
            <a:r>
              <a:rPr lang="en-IE" sz="1000" b="1" dirty="0" smtClean="0"/>
              <a:t>Conformant: </a:t>
            </a:r>
          </a:p>
          <a:p>
            <a:pPr algn="ctr"/>
            <a:r>
              <a:rPr lang="en-IE" sz="1000" dirty="0" smtClean="0"/>
              <a:t>All the features in the spec are implemented but some elements are implements that are no in accordance with it</a:t>
            </a:r>
            <a:endParaRPr lang="en-IE" sz="1000" dirty="0"/>
          </a:p>
        </p:txBody>
      </p:sp>
      <p:sp>
        <p:nvSpPr>
          <p:cNvPr id="19" name="Oval 18"/>
          <p:cNvSpPr/>
          <p:nvPr/>
        </p:nvSpPr>
        <p:spPr>
          <a:xfrm>
            <a:off x="5217706" y="4951875"/>
            <a:ext cx="758450" cy="576064"/>
          </a:xfrm>
          <a:prstGeom prst="ellipse">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800" dirty="0"/>
          </a:p>
        </p:txBody>
      </p:sp>
      <p:sp>
        <p:nvSpPr>
          <p:cNvPr id="20" name="Rectangle 19"/>
          <p:cNvSpPr/>
          <p:nvPr/>
        </p:nvSpPr>
        <p:spPr>
          <a:xfrm>
            <a:off x="6782064" y="4978541"/>
            <a:ext cx="2361936" cy="707886"/>
          </a:xfrm>
          <a:prstGeom prst="rect">
            <a:avLst/>
          </a:prstGeom>
        </p:spPr>
        <p:txBody>
          <a:bodyPr wrap="square">
            <a:spAutoFit/>
          </a:bodyPr>
          <a:lstStyle/>
          <a:p>
            <a:pPr algn="ctr"/>
            <a:r>
              <a:rPr lang="en-IE" sz="1000" b="1" dirty="0" smtClean="0"/>
              <a:t>Full Conformant: </a:t>
            </a:r>
          </a:p>
          <a:p>
            <a:pPr algn="ctr"/>
            <a:r>
              <a:rPr lang="en-IE" sz="1000" dirty="0" smtClean="0"/>
              <a:t>Full compliance between spec and its implementation. No features outside spec implemented</a:t>
            </a:r>
            <a:endParaRPr lang="en-IE" sz="1000" dirty="0"/>
          </a:p>
        </p:txBody>
      </p:sp>
      <p:sp>
        <p:nvSpPr>
          <p:cNvPr id="21" name="Oval 20"/>
          <p:cNvSpPr/>
          <p:nvPr/>
        </p:nvSpPr>
        <p:spPr>
          <a:xfrm>
            <a:off x="5217706" y="5949280"/>
            <a:ext cx="758450" cy="576064"/>
          </a:xfrm>
          <a:prstGeom prst="ellipse">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800" dirty="0"/>
          </a:p>
        </p:txBody>
      </p:sp>
      <p:sp>
        <p:nvSpPr>
          <p:cNvPr id="22" name="Oval 21"/>
          <p:cNvSpPr/>
          <p:nvPr/>
        </p:nvSpPr>
        <p:spPr>
          <a:xfrm>
            <a:off x="5721762" y="5945195"/>
            <a:ext cx="794454" cy="580149"/>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800" dirty="0"/>
          </a:p>
        </p:txBody>
      </p:sp>
      <p:sp>
        <p:nvSpPr>
          <p:cNvPr id="23" name="Rectangle 22"/>
          <p:cNvSpPr/>
          <p:nvPr/>
        </p:nvSpPr>
        <p:spPr>
          <a:xfrm>
            <a:off x="5848300" y="6235269"/>
            <a:ext cx="155865" cy="12696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Rectangle 23"/>
          <p:cNvSpPr/>
          <p:nvPr/>
        </p:nvSpPr>
        <p:spPr>
          <a:xfrm>
            <a:off x="6782064" y="5883369"/>
            <a:ext cx="2361936" cy="861774"/>
          </a:xfrm>
          <a:prstGeom prst="rect">
            <a:avLst/>
          </a:prstGeom>
        </p:spPr>
        <p:txBody>
          <a:bodyPr wrap="square">
            <a:spAutoFit/>
          </a:bodyPr>
          <a:lstStyle/>
          <a:p>
            <a:pPr algn="ctr"/>
            <a:r>
              <a:rPr lang="en-IE" sz="1000" b="1" dirty="0" smtClean="0"/>
              <a:t>Non- Conformant: </a:t>
            </a:r>
          </a:p>
          <a:p>
            <a:pPr algn="ctr"/>
            <a:r>
              <a:rPr lang="en-IE" sz="1000" dirty="0"/>
              <a:t>Any of the above in which </a:t>
            </a:r>
            <a:r>
              <a:rPr lang="en-IE" sz="1000" dirty="0" smtClean="0"/>
              <a:t>some features </a:t>
            </a:r>
            <a:r>
              <a:rPr lang="en-IE" sz="1000" dirty="0"/>
              <a:t>in </a:t>
            </a:r>
            <a:r>
              <a:rPr lang="en-IE" sz="1000" dirty="0" smtClean="0"/>
              <a:t>the architecture </a:t>
            </a:r>
            <a:r>
              <a:rPr lang="en-IE" sz="1000" dirty="0"/>
              <a:t>specification are implemented not in</a:t>
            </a:r>
          </a:p>
          <a:p>
            <a:pPr algn="ctr"/>
            <a:r>
              <a:rPr lang="en-IE" sz="1000" dirty="0"/>
              <a:t>accordance with the specification</a:t>
            </a:r>
          </a:p>
        </p:txBody>
      </p:sp>
    </p:spTree>
    <p:extLst>
      <p:ext uri="{BB962C8B-B14F-4D97-AF65-F5344CB8AC3E}">
        <p14:creationId xmlns:p14="http://schemas.microsoft.com/office/powerpoint/2010/main" val="1625008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ACF?</a:t>
            </a:r>
            <a:endParaRPr lang="en-IE" dirty="0"/>
          </a:p>
        </p:txBody>
      </p:sp>
      <p:sp>
        <p:nvSpPr>
          <p:cNvPr id="3" name="Content Placeholder 2"/>
          <p:cNvSpPr>
            <a:spLocks noGrp="1"/>
          </p:cNvSpPr>
          <p:nvPr>
            <p:ph idx="1"/>
          </p:nvPr>
        </p:nvSpPr>
        <p:spPr/>
        <p:txBody>
          <a:bodyPr/>
          <a:lstStyle/>
          <a:p>
            <a:r>
              <a:rPr lang="en-IE" sz="2800" dirty="0" smtClean="0"/>
              <a:t>In order to successfully operate an architecture function within an enterprise, it is necessary to put  in place appropriate </a:t>
            </a:r>
          </a:p>
          <a:p>
            <a:pPr lvl="2"/>
            <a:r>
              <a:rPr lang="en-IE" sz="2000" dirty="0" smtClean="0"/>
              <a:t>Organisation structures</a:t>
            </a:r>
          </a:p>
          <a:p>
            <a:pPr lvl="2"/>
            <a:r>
              <a:rPr lang="en-IE" sz="2000" dirty="0" smtClean="0"/>
              <a:t>Processes</a:t>
            </a:r>
          </a:p>
          <a:p>
            <a:pPr lvl="2"/>
            <a:r>
              <a:rPr lang="en-IE" sz="2000" dirty="0" smtClean="0"/>
              <a:t>Roles and Responsibilities</a:t>
            </a:r>
          </a:p>
          <a:p>
            <a:pPr lvl="2"/>
            <a:r>
              <a:rPr lang="en-IE" sz="2000" dirty="0" smtClean="0"/>
              <a:t>Skills</a:t>
            </a:r>
          </a:p>
          <a:p>
            <a:r>
              <a:rPr lang="en-IE" sz="2800" dirty="0" smtClean="0"/>
              <a:t>Not intended to be a comprehensive template for operating an enterprise architecture capability</a:t>
            </a:r>
            <a:endParaRPr lang="en-IE"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Architecture Compliance strategy</a:t>
            </a:r>
            <a:br>
              <a:rPr lang="en-IE" dirty="0" smtClean="0"/>
            </a:br>
            <a:r>
              <a:rPr lang="en-IE" sz="2800" dirty="0" smtClean="0"/>
              <a:t>- Conduct Architecture Reviews</a:t>
            </a:r>
            <a:endParaRPr lang="en-IE" dirty="0"/>
          </a:p>
        </p:txBody>
      </p:sp>
      <p:sp>
        <p:nvSpPr>
          <p:cNvPr id="3" name="Content Placeholder 2"/>
          <p:cNvSpPr>
            <a:spLocks noGrp="1"/>
          </p:cNvSpPr>
          <p:nvPr>
            <p:ph idx="1"/>
          </p:nvPr>
        </p:nvSpPr>
        <p:spPr/>
        <p:txBody>
          <a:bodyPr/>
          <a:lstStyle/>
          <a:p>
            <a:r>
              <a:rPr lang="en-IE" sz="2400" dirty="0" smtClean="0"/>
              <a:t>Goals of Architecture Review</a:t>
            </a:r>
          </a:p>
          <a:p>
            <a:pPr lvl="1"/>
            <a:r>
              <a:rPr lang="en-IE" sz="2000" dirty="0" smtClean="0"/>
              <a:t>Catch errors in project architecture early thus reducing the costs and risks</a:t>
            </a:r>
          </a:p>
          <a:p>
            <a:pPr lvl="1"/>
            <a:r>
              <a:rPr lang="en-IE" sz="2000" dirty="0" smtClean="0"/>
              <a:t>Ensure that best practices are applied to architecture work</a:t>
            </a:r>
          </a:p>
          <a:p>
            <a:pPr lvl="1"/>
            <a:r>
              <a:rPr lang="en-IE" sz="2000" dirty="0" smtClean="0"/>
              <a:t>Overview of compliance of an architecture to mandated enterprise standards</a:t>
            </a:r>
          </a:p>
          <a:p>
            <a:pPr lvl="1"/>
            <a:r>
              <a:rPr lang="en-IE" sz="2000" dirty="0" smtClean="0"/>
              <a:t>Communicate to management the technical readiness of a project</a:t>
            </a:r>
          </a:p>
          <a:p>
            <a:pPr lvl="1"/>
            <a:r>
              <a:rPr lang="en-IE" sz="2000" dirty="0" smtClean="0"/>
              <a:t>Identify key criteria for procurement activities</a:t>
            </a:r>
          </a:p>
          <a:p>
            <a:pPr lvl="1"/>
            <a:r>
              <a:rPr lang="en-IE" sz="2000" dirty="0" smtClean="0"/>
              <a:t>More political goals</a:t>
            </a:r>
          </a:p>
          <a:p>
            <a:pPr lvl="2"/>
            <a:r>
              <a:rPr lang="en-IE" sz="1600" dirty="0" smtClean="0"/>
              <a:t>Keep the Architecture Function involved in the projects to help their understanding of the systems that are and will be used by the business</a:t>
            </a:r>
          </a:p>
          <a:p>
            <a:pPr lvl="2"/>
            <a:r>
              <a:rPr lang="en-IE" sz="1600" dirty="0" smtClean="0"/>
              <a:t>Allow CIO to assist decision making in business projects</a:t>
            </a:r>
          </a:p>
          <a:p>
            <a:pPr lvl="2"/>
            <a:r>
              <a:rPr lang="en-IE" sz="1600" dirty="0" smtClean="0"/>
              <a:t>Increase profile of Architecture function with business stakeholders.</a:t>
            </a:r>
          </a:p>
          <a:p>
            <a:pPr lvl="2"/>
            <a:r>
              <a:rPr lang="en-IE" sz="1600" dirty="0" smtClean="0"/>
              <a:t>Management of System integrators</a:t>
            </a:r>
          </a:p>
        </p:txBody>
      </p:sp>
      <p:sp>
        <p:nvSpPr>
          <p:cNvPr id="5" name="Oval 4"/>
          <p:cNvSpPr/>
          <p:nvPr/>
        </p:nvSpPr>
        <p:spPr>
          <a:xfrm>
            <a:off x="142844" y="142852"/>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3</a:t>
            </a:r>
          </a:p>
        </p:txBody>
      </p:sp>
    </p:spTree>
    <p:extLst>
      <p:ext uri="{BB962C8B-B14F-4D97-AF65-F5344CB8AC3E}">
        <p14:creationId xmlns:p14="http://schemas.microsoft.com/office/powerpoint/2010/main" val="22880647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Architecture Compliance strategy</a:t>
            </a:r>
            <a:br>
              <a:rPr lang="en-IE" dirty="0" smtClean="0"/>
            </a:br>
            <a:r>
              <a:rPr lang="en-IE" sz="2800" dirty="0" smtClean="0"/>
              <a:t>- Conduct Architecture Reviews</a:t>
            </a:r>
            <a:endParaRPr lang="en-IE" dirty="0"/>
          </a:p>
        </p:txBody>
      </p:sp>
      <p:sp>
        <p:nvSpPr>
          <p:cNvPr id="3" name="Content Placeholder 2"/>
          <p:cNvSpPr>
            <a:spLocks noGrp="1"/>
          </p:cNvSpPr>
          <p:nvPr>
            <p:ph idx="1"/>
          </p:nvPr>
        </p:nvSpPr>
        <p:spPr/>
        <p:txBody>
          <a:bodyPr/>
          <a:lstStyle/>
          <a:p>
            <a:r>
              <a:rPr lang="en-IE" sz="2400" dirty="0" smtClean="0"/>
              <a:t>Q: When should Architecture Compliance reviews be done?</a:t>
            </a:r>
          </a:p>
          <a:p>
            <a:endParaRPr lang="en-IE" sz="2400" dirty="0" smtClean="0"/>
          </a:p>
          <a:p>
            <a:r>
              <a:rPr lang="en-IE" sz="2400" dirty="0" smtClean="0"/>
              <a:t>A: As soon a practical, at a stage when there is still time to correct any major errors or shortcomings with the obvious proviso that there needs to have been some significant development on the architecture in order to have something to review. E.g.</a:t>
            </a:r>
          </a:p>
          <a:p>
            <a:pPr lvl="1"/>
            <a:r>
              <a:rPr lang="en-IE" sz="1800" dirty="0" smtClean="0"/>
              <a:t>After the initial development of the architecture itself in a project</a:t>
            </a:r>
          </a:p>
          <a:p>
            <a:pPr lvl="1"/>
            <a:r>
              <a:rPr lang="en-IE" sz="1800" dirty="0" smtClean="0"/>
              <a:t>After the implementation of the developed architecture</a:t>
            </a:r>
          </a:p>
          <a:p>
            <a:pPr lvl="1"/>
            <a:r>
              <a:rPr lang="en-IE" sz="1800" dirty="0" smtClean="0"/>
              <a:t>After any major design change in a project</a:t>
            </a:r>
          </a:p>
        </p:txBody>
      </p:sp>
      <p:sp>
        <p:nvSpPr>
          <p:cNvPr id="5" name="Oval 4"/>
          <p:cNvSpPr/>
          <p:nvPr/>
        </p:nvSpPr>
        <p:spPr>
          <a:xfrm>
            <a:off x="142844" y="142852"/>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3</a:t>
            </a:r>
          </a:p>
        </p:txBody>
      </p:sp>
    </p:spTree>
    <p:extLst>
      <p:ext uri="{BB962C8B-B14F-4D97-AF65-F5344CB8AC3E}">
        <p14:creationId xmlns:p14="http://schemas.microsoft.com/office/powerpoint/2010/main" val="9429341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Architecture Compliance strategy</a:t>
            </a:r>
            <a:br>
              <a:rPr lang="en-IE" dirty="0" smtClean="0"/>
            </a:br>
            <a:r>
              <a:rPr lang="en-IE" sz="2800" dirty="0" smtClean="0"/>
              <a:t>- Conduct Architecture Reviews</a:t>
            </a:r>
            <a:endParaRPr lang="en-IE" dirty="0"/>
          </a:p>
        </p:txBody>
      </p:sp>
      <p:sp>
        <p:nvSpPr>
          <p:cNvPr id="3" name="Content Placeholder 2"/>
          <p:cNvSpPr>
            <a:spLocks noGrp="1"/>
          </p:cNvSpPr>
          <p:nvPr>
            <p:ph idx="1"/>
          </p:nvPr>
        </p:nvSpPr>
        <p:spPr/>
        <p:txBody>
          <a:bodyPr/>
          <a:lstStyle/>
          <a:p>
            <a:r>
              <a:rPr lang="en-IE" sz="2400" dirty="0" smtClean="0"/>
              <a:t>The process of Architecture Compliance Review</a:t>
            </a:r>
            <a:endParaRPr lang="en-IE" sz="1800" dirty="0" smtClean="0"/>
          </a:p>
        </p:txBody>
      </p:sp>
      <p:sp>
        <p:nvSpPr>
          <p:cNvPr id="5" name="Oval 4"/>
          <p:cNvSpPr/>
          <p:nvPr/>
        </p:nvSpPr>
        <p:spPr>
          <a:xfrm>
            <a:off x="142844" y="142852"/>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3</a:t>
            </a:r>
          </a:p>
        </p:txBody>
      </p:sp>
      <p:graphicFrame>
        <p:nvGraphicFramePr>
          <p:cNvPr id="4" name="Diagram 3"/>
          <p:cNvGraphicFramePr/>
          <p:nvPr>
            <p:extLst>
              <p:ext uri="{D42A27DB-BD31-4B8C-83A1-F6EECF244321}">
                <p14:modId xmlns:p14="http://schemas.microsoft.com/office/powerpoint/2010/main" val="4245847380"/>
              </p:ext>
            </p:extLst>
          </p:nvPr>
        </p:nvGraphicFramePr>
        <p:xfrm>
          <a:off x="971600" y="2276872"/>
          <a:ext cx="698477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5542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Architecture Compliance strategy</a:t>
            </a:r>
            <a:br>
              <a:rPr lang="en-IE" dirty="0" smtClean="0"/>
            </a:br>
            <a:r>
              <a:rPr lang="en-IE" sz="2800" dirty="0" smtClean="0"/>
              <a:t>- Conduct Architecture Reviews</a:t>
            </a:r>
            <a:endParaRPr lang="en-IE" dirty="0"/>
          </a:p>
        </p:txBody>
      </p:sp>
      <p:sp>
        <p:nvSpPr>
          <p:cNvPr id="3" name="Content Placeholder 2"/>
          <p:cNvSpPr>
            <a:spLocks noGrp="1"/>
          </p:cNvSpPr>
          <p:nvPr>
            <p:ph idx="1"/>
          </p:nvPr>
        </p:nvSpPr>
        <p:spPr/>
        <p:txBody>
          <a:bodyPr/>
          <a:lstStyle/>
          <a:p>
            <a:r>
              <a:rPr lang="en-IE" sz="2400" dirty="0" smtClean="0"/>
              <a:t>Example of an Architecture Review Process</a:t>
            </a:r>
            <a:endParaRPr lang="en-IE" sz="1800" dirty="0" smtClean="0"/>
          </a:p>
        </p:txBody>
      </p:sp>
      <p:sp>
        <p:nvSpPr>
          <p:cNvPr id="5" name="Oval 4"/>
          <p:cNvSpPr/>
          <p:nvPr/>
        </p:nvSpPr>
        <p:spPr>
          <a:xfrm>
            <a:off x="142844" y="142852"/>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3</a:t>
            </a:r>
          </a:p>
        </p:txBody>
      </p:sp>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419" y="2710453"/>
            <a:ext cx="4270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27584" y="3358153"/>
            <a:ext cx="1478290" cy="430887"/>
          </a:xfrm>
          <a:prstGeom prst="rect">
            <a:avLst/>
          </a:prstGeom>
          <a:noFill/>
        </p:spPr>
        <p:txBody>
          <a:bodyPr wrap="none" rtlCol="0">
            <a:spAutoFit/>
          </a:bodyPr>
          <a:lstStyle/>
          <a:p>
            <a:pPr algn="ctr"/>
            <a:r>
              <a:rPr lang="en-IE" sz="1100" dirty="0" smtClean="0"/>
              <a:t>Architecture Review </a:t>
            </a:r>
          </a:p>
          <a:p>
            <a:pPr algn="ctr"/>
            <a:r>
              <a:rPr lang="en-IE" sz="1100" dirty="0" smtClean="0"/>
              <a:t>Co-ordinator</a:t>
            </a:r>
          </a:p>
        </p:txBody>
      </p:sp>
      <p:graphicFrame>
        <p:nvGraphicFramePr>
          <p:cNvPr id="7" name="Diagram 6"/>
          <p:cNvGraphicFramePr/>
          <p:nvPr>
            <p:extLst>
              <p:ext uri="{D42A27DB-BD31-4B8C-83A1-F6EECF244321}">
                <p14:modId xmlns:p14="http://schemas.microsoft.com/office/powerpoint/2010/main" val="3243552342"/>
              </p:ext>
            </p:extLst>
          </p:nvPr>
        </p:nvGraphicFramePr>
        <p:xfrm>
          <a:off x="0" y="3611904"/>
          <a:ext cx="9144000" cy="27694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Straight Connector 8"/>
          <p:cNvCxnSpPr/>
          <p:nvPr/>
        </p:nvCxnSpPr>
        <p:spPr>
          <a:xfrm flipV="1">
            <a:off x="2915816" y="2276871"/>
            <a:ext cx="0" cy="3559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51520" y="2276872"/>
            <a:ext cx="0" cy="3559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380312" y="2710453"/>
            <a:ext cx="0" cy="3559979"/>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1424" y="5460980"/>
            <a:ext cx="4270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7691591" y="3822235"/>
            <a:ext cx="974946" cy="430887"/>
          </a:xfrm>
          <a:prstGeom prst="rect">
            <a:avLst/>
          </a:prstGeom>
          <a:noFill/>
        </p:spPr>
        <p:txBody>
          <a:bodyPr wrap="none" rtlCol="0">
            <a:spAutoFit/>
          </a:bodyPr>
          <a:lstStyle/>
          <a:p>
            <a:pPr algn="ctr"/>
            <a:r>
              <a:rPr lang="en-IE" sz="1100" dirty="0" smtClean="0"/>
              <a:t>Architecture </a:t>
            </a:r>
          </a:p>
          <a:p>
            <a:pPr algn="ctr"/>
            <a:r>
              <a:rPr lang="en-IE" sz="1100" dirty="0" smtClean="0"/>
              <a:t>Board</a:t>
            </a:r>
          </a:p>
        </p:txBody>
      </p:sp>
      <p:pic>
        <p:nvPicPr>
          <p:cNvPr id="1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2691086"/>
            <a:ext cx="4270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922067" y="3568547"/>
            <a:ext cx="732893" cy="430887"/>
          </a:xfrm>
          <a:prstGeom prst="rect">
            <a:avLst/>
          </a:prstGeom>
          <a:noFill/>
        </p:spPr>
        <p:txBody>
          <a:bodyPr wrap="none" rtlCol="0">
            <a:spAutoFit/>
          </a:bodyPr>
          <a:lstStyle/>
          <a:p>
            <a:pPr algn="ctr"/>
            <a:r>
              <a:rPr lang="en-IE" sz="1100" dirty="0" smtClean="0"/>
              <a:t>Lead </a:t>
            </a:r>
          </a:p>
          <a:p>
            <a:pPr algn="ctr"/>
            <a:r>
              <a:rPr lang="en-IE" sz="1100" dirty="0" smtClean="0"/>
              <a:t>Architect</a:t>
            </a:r>
          </a:p>
        </p:txBody>
      </p:sp>
      <p:sp>
        <p:nvSpPr>
          <p:cNvPr id="16" name="TextBox 15"/>
          <p:cNvSpPr txBox="1"/>
          <p:nvPr/>
        </p:nvSpPr>
        <p:spPr>
          <a:xfrm>
            <a:off x="3676664" y="6185644"/>
            <a:ext cx="1210588" cy="430887"/>
          </a:xfrm>
          <a:prstGeom prst="rect">
            <a:avLst/>
          </a:prstGeom>
          <a:noFill/>
        </p:spPr>
        <p:txBody>
          <a:bodyPr wrap="none" rtlCol="0">
            <a:spAutoFit/>
          </a:bodyPr>
          <a:lstStyle/>
          <a:p>
            <a:pPr algn="ctr"/>
            <a:r>
              <a:rPr lang="en-IE" sz="1100" dirty="0" smtClean="0"/>
              <a:t>Project Leaders,</a:t>
            </a:r>
          </a:p>
          <a:p>
            <a:pPr algn="ctr"/>
            <a:r>
              <a:rPr lang="en-IE" sz="1100" dirty="0" smtClean="0"/>
              <a:t>Customers</a:t>
            </a:r>
          </a:p>
        </p:txBody>
      </p:sp>
      <p:cxnSp>
        <p:nvCxnSpPr>
          <p:cNvPr id="17" name="Straight Connector 16"/>
          <p:cNvCxnSpPr/>
          <p:nvPr/>
        </p:nvCxnSpPr>
        <p:spPr>
          <a:xfrm flipV="1">
            <a:off x="3851920" y="4149080"/>
            <a:ext cx="0" cy="225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716016" y="4056940"/>
            <a:ext cx="0" cy="2252008"/>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965" y="3014936"/>
            <a:ext cx="4270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965" y="5460980"/>
            <a:ext cx="4270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7567106" y="6185643"/>
            <a:ext cx="1210588" cy="430887"/>
          </a:xfrm>
          <a:prstGeom prst="rect">
            <a:avLst/>
          </a:prstGeom>
          <a:noFill/>
        </p:spPr>
        <p:txBody>
          <a:bodyPr wrap="none" rtlCol="0">
            <a:spAutoFit/>
          </a:bodyPr>
          <a:lstStyle/>
          <a:p>
            <a:pPr algn="ctr"/>
            <a:r>
              <a:rPr lang="en-IE" sz="1100" dirty="0" smtClean="0"/>
              <a:t>Project Leaders,</a:t>
            </a:r>
          </a:p>
          <a:p>
            <a:pPr algn="ctr"/>
            <a:r>
              <a:rPr lang="en-IE" sz="1100" dirty="0" smtClean="0"/>
              <a:t>Customers</a:t>
            </a:r>
          </a:p>
        </p:txBody>
      </p:sp>
      <p:sp>
        <p:nvSpPr>
          <p:cNvPr id="24" name="Rectangular Callout 23"/>
          <p:cNvSpPr/>
          <p:nvPr/>
        </p:nvSpPr>
        <p:spPr>
          <a:xfrm>
            <a:off x="392877" y="5661248"/>
            <a:ext cx="2158004" cy="961550"/>
          </a:xfrm>
          <a:prstGeom prst="wedgeRectCallout">
            <a:avLst>
              <a:gd name="adj1" fmla="val 44020"/>
              <a:gd name="adj2" fmla="val -92863"/>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solidFill>
                  <a:schemeClr val="tx1"/>
                </a:solidFill>
              </a:rPr>
              <a:t>Identify which other business units/departments are involved. Understand where the system fits in the corporate architecture framework</a:t>
            </a:r>
            <a:endParaRPr lang="en-IE" sz="1200" dirty="0">
              <a:solidFill>
                <a:schemeClr val="tx1"/>
              </a:solidFill>
            </a:endParaRPr>
          </a:p>
        </p:txBody>
      </p:sp>
      <p:sp>
        <p:nvSpPr>
          <p:cNvPr id="25" name="Rectangular Callout 24"/>
          <p:cNvSpPr/>
          <p:nvPr/>
        </p:nvSpPr>
        <p:spPr>
          <a:xfrm>
            <a:off x="3680402" y="2564904"/>
            <a:ext cx="1803689" cy="589554"/>
          </a:xfrm>
          <a:prstGeom prst="wedgeRectCallout">
            <a:avLst>
              <a:gd name="adj1" fmla="val -63933"/>
              <a:gd name="adj2" fmla="val 314047"/>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solidFill>
                  <a:schemeClr val="tx1"/>
                </a:solidFill>
              </a:rPr>
              <a:t>To address business requirements</a:t>
            </a:r>
            <a:endParaRPr lang="en-IE" sz="1200" dirty="0">
              <a:solidFill>
                <a:schemeClr val="tx1"/>
              </a:solidFill>
            </a:endParaRPr>
          </a:p>
        </p:txBody>
      </p:sp>
      <p:sp>
        <p:nvSpPr>
          <p:cNvPr id="26" name="Rectangular Callout 25"/>
          <p:cNvSpPr/>
          <p:nvPr/>
        </p:nvSpPr>
        <p:spPr>
          <a:xfrm>
            <a:off x="5076056" y="3292123"/>
            <a:ext cx="1803689" cy="589554"/>
          </a:xfrm>
          <a:prstGeom prst="wedgeRectCallout">
            <a:avLst>
              <a:gd name="adj1" fmla="val -51408"/>
              <a:gd name="adj2" fmla="val 188142"/>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solidFill>
                  <a:schemeClr val="tx1"/>
                </a:solidFill>
              </a:rPr>
              <a:t>To get background and technical information. Use the checklists</a:t>
            </a:r>
            <a:endParaRPr lang="en-IE" sz="1200" dirty="0">
              <a:solidFill>
                <a:schemeClr val="tx1"/>
              </a:solidFill>
            </a:endParaRPr>
          </a:p>
        </p:txBody>
      </p:sp>
      <p:sp>
        <p:nvSpPr>
          <p:cNvPr id="27" name="Rectangular Callout 26"/>
          <p:cNvSpPr/>
          <p:nvPr/>
        </p:nvSpPr>
        <p:spPr>
          <a:xfrm>
            <a:off x="5292081" y="5890866"/>
            <a:ext cx="1995700" cy="725663"/>
          </a:xfrm>
          <a:prstGeom prst="wedgeRectCallout">
            <a:avLst>
              <a:gd name="adj1" fmla="val -15405"/>
              <a:gd name="adj2" fmla="val -135632"/>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solidFill>
                  <a:schemeClr val="tx1"/>
                </a:solidFill>
              </a:rPr>
              <a:t>Review against corporate standards. Identify and resolve issues. Make recommendations</a:t>
            </a:r>
            <a:endParaRPr lang="en-IE" sz="1200" dirty="0">
              <a:solidFill>
                <a:schemeClr val="tx1"/>
              </a:solidFill>
            </a:endParaRPr>
          </a:p>
        </p:txBody>
      </p:sp>
    </p:spTree>
    <p:extLst>
      <p:ext uri="{BB962C8B-B14F-4D97-AF65-F5344CB8AC3E}">
        <p14:creationId xmlns:p14="http://schemas.microsoft.com/office/powerpoint/2010/main" val="41241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4"/>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5"/>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26"/>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Architecture Compliance strategy</a:t>
            </a:r>
            <a:br>
              <a:rPr lang="en-IE" dirty="0" smtClean="0"/>
            </a:br>
            <a:r>
              <a:rPr lang="en-IE" sz="2800" dirty="0" smtClean="0"/>
              <a:t>- Conduct Architecture Reviews</a:t>
            </a:r>
            <a:endParaRPr lang="en-IE" dirty="0"/>
          </a:p>
        </p:txBody>
      </p:sp>
      <p:sp>
        <p:nvSpPr>
          <p:cNvPr id="3" name="Content Placeholder 2"/>
          <p:cNvSpPr>
            <a:spLocks noGrp="1"/>
          </p:cNvSpPr>
          <p:nvPr>
            <p:ph idx="1"/>
          </p:nvPr>
        </p:nvSpPr>
        <p:spPr>
          <a:xfrm>
            <a:off x="394430" y="1412776"/>
            <a:ext cx="8507288" cy="5257800"/>
          </a:xfrm>
        </p:spPr>
        <p:txBody>
          <a:bodyPr/>
          <a:lstStyle/>
          <a:p>
            <a:r>
              <a:rPr lang="en-IE" sz="2400" dirty="0" smtClean="0"/>
              <a:t>Example of Checklists (Pg 635)</a:t>
            </a:r>
          </a:p>
          <a:p>
            <a:pPr lvl="1"/>
            <a:r>
              <a:rPr lang="en-IE" sz="1400" dirty="0" smtClean="0"/>
              <a:t>Hardware and Operating System</a:t>
            </a:r>
          </a:p>
          <a:p>
            <a:pPr lvl="1"/>
            <a:r>
              <a:rPr lang="en-IE" sz="1400" dirty="0" smtClean="0"/>
              <a:t>Software Services and Middleware</a:t>
            </a:r>
          </a:p>
          <a:p>
            <a:pPr lvl="1"/>
            <a:r>
              <a:rPr lang="en-IE" sz="1400" dirty="0" smtClean="0"/>
              <a:t>Applications</a:t>
            </a:r>
          </a:p>
          <a:p>
            <a:pPr lvl="2"/>
            <a:r>
              <a:rPr lang="en-IE" sz="1000" dirty="0" smtClean="0"/>
              <a:t>Infrastructure Applications</a:t>
            </a:r>
          </a:p>
          <a:p>
            <a:pPr lvl="2"/>
            <a:r>
              <a:rPr lang="en-IE" sz="1000" dirty="0" smtClean="0"/>
              <a:t>Business Application</a:t>
            </a:r>
          </a:p>
          <a:p>
            <a:pPr lvl="2"/>
            <a:r>
              <a:rPr lang="en-IE" sz="1000" dirty="0" smtClean="0"/>
              <a:t>Application Integration Approach</a:t>
            </a:r>
          </a:p>
          <a:p>
            <a:pPr lvl="1"/>
            <a:r>
              <a:rPr lang="en-IE" sz="1400" dirty="0" smtClean="0"/>
              <a:t>Information Management</a:t>
            </a:r>
          </a:p>
          <a:p>
            <a:pPr lvl="2"/>
            <a:r>
              <a:rPr lang="en-IE" sz="1000" dirty="0" smtClean="0"/>
              <a:t>Data Values</a:t>
            </a:r>
          </a:p>
          <a:p>
            <a:pPr lvl="2"/>
            <a:r>
              <a:rPr lang="en-IE" sz="1000" dirty="0" smtClean="0"/>
              <a:t>Data Definition</a:t>
            </a:r>
          </a:p>
          <a:p>
            <a:pPr lvl="2"/>
            <a:r>
              <a:rPr lang="en-IE" sz="1000" dirty="0" smtClean="0"/>
              <a:t>Security/Protection</a:t>
            </a:r>
          </a:p>
          <a:p>
            <a:pPr lvl="2"/>
            <a:r>
              <a:rPr lang="en-IE" sz="1000" dirty="0" smtClean="0"/>
              <a:t>Hosting, Data types and Sharing</a:t>
            </a:r>
          </a:p>
          <a:p>
            <a:pPr lvl="2"/>
            <a:r>
              <a:rPr lang="en-IE" sz="1000" dirty="0" smtClean="0"/>
              <a:t>Common Services</a:t>
            </a:r>
          </a:p>
          <a:p>
            <a:pPr lvl="2"/>
            <a:r>
              <a:rPr lang="en-IE" sz="1000" dirty="0" smtClean="0"/>
              <a:t>Access Method</a:t>
            </a:r>
          </a:p>
          <a:p>
            <a:pPr lvl="1"/>
            <a:r>
              <a:rPr lang="en-IE" sz="1400" dirty="0" smtClean="0"/>
              <a:t>Security</a:t>
            </a:r>
          </a:p>
          <a:p>
            <a:pPr lvl="1"/>
            <a:r>
              <a:rPr lang="en-IE" sz="1400" dirty="0" smtClean="0"/>
              <a:t>System Management</a:t>
            </a:r>
          </a:p>
          <a:p>
            <a:pPr lvl="1"/>
            <a:r>
              <a:rPr lang="en-IE" sz="1400" dirty="0" smtClean="0"/>
              <a:t>System Engineering/ Overall Architecture</a:t>
            </a:r>
          </a:p>
          <a:p>
            <a:pPr lvl="2"/>
            <a:r>
              <a:rPr lang="en-IE" sz="1000" dirty="0" smtClean="0"/>
              <a:t>General</a:t>
            </a:r>
          </a:p>
          <a:p>
            <a:pPr lvl="2"/>
            <a:r>
              <a:rPr lang="en-IE" sz="1000" dirty="0" smtClean="0"/>
              <a:t>Processors/Services/Clients</a:t>
            </a:r>
          </a:p>
          <a:p>
            <a:pPr lvl="2"/>
            <a:r>
              <a:rPr lang="en-IE" sz="1000" dirty="0" smtClean="0"/>
              <a:t>Client</a:t>
            </a:r>
          </a:p>
          <a:p>
            <a:pPr lvl="2"/>
            <a:r>
              <a:rPr lang="en-IE" sz="1000" dirty="0" smtClean="0"/>
              <a:t>Application Server</a:t>
            </a:r>
          </a:p>
          <a:p>
            <a:pPr lvl="2"/>
            <a:r>
              <a:rPr lang="en-IE" sz="1000" dirty="0" smtClean="0"/>
              <a:t>Data Server</a:t>
            </a:r>
          </a:p>
          <a:p>
            <a:pPr lvl="2"/>
            <a:r>
              <a:rPr lang="en-IE" sz="1000" dirty="0" smtClean="0"/>
              <a:t>COTS</a:t>
            </a:r>
          </a:p>
          <a:p>
            <a:pPr lvl="1"/>
            <a:r>
              <a:rPr lang="en-IE" sz="1400" dirty="0" smtClean="0"/>
              <a:t>Systems Engineering/Methods and  Tools</a:t>
            </a:r>
          </a:p>
          <a:p>
            <a:pPr lvl="2"/>
            <a:endParaRPr lang="en-IE" sz="1000" dirty="0" smtClean="0"/>
          </a:p>
          <a:p>
            <a:pPr lvl="1"/>
            <a:endParaRPr lang="en-IE" sz="1400" dirty="0" smtClean="0"/>
          </a:p>
          <a:p>
            <a:pPr lvl="1"/>
            <a:endParaRPr lang="en-IE" sz="1400" dirty="0" smtClean="0"/>
          </a:p>
        </p:txBody>
      </p:sp>
      <p:sp>
        <p:nvSpPr>
          <p:cNvPr id="5" name="Oval 4"/>
          <p:cNvSpPr/>
          <p:nvPr/>
        </p:nvSpPr>
        <p:spPr>
          <a:xfrm>
            <a:off x="142844" y="142852"/>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3</a:t>
            </a:r>
          </a:p>
        </p:txBody>
      </p:sp>
    </p:spTree>
    <p:extLst>
      <p:ext uri="{BB962C8B-B14F-4D97-AF65-F5344CB8AC3E}">
        <p14:creationId xmlns:p14="http://schemas.microsoft.com/office/powerpoint/2010/main" val="2999867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Architecture Compliance strategy</a:t>
            </a:r>
            <a:br>
              <a:rPr lang="en-IE" dirty="0" smtClean="0"/>
            </a:br>
            <a:r>
              <a:rPr lang="en-IE" sz="2800" dirty="0" smtClean="0"/>
              <a:t>- Use Architecture Contracts</a:t>
            </a:r>
            <a:endParaRPr lang="en-IE" dirty="0"/>
          </a:p>
        </p:txBody>
      </p:sp>
      <p:sp>
        <p:nvSpPr>
          <p:cNvPr id="3" name="Content Placeholder 2"/>
          <p:cNvSpPr>
            <a:spLocks noGrp="1"/>
          </p:cNvSpPr>
          <p:nvPr>
            <p:ph idx="1"/>
          </p:nvPr>
        </p:nvSpPr>
        <p:spPr/>
        <p:txBody>
          <a:bodyPr/>
          <a:lstStyle/>
          <a:p>
            <a:r>
              <a:rPr lang="en-IE" sz="2400" dirty="0" smtClean="0"/>
              <a:t>Architecture contracts are the joint agreements between the development partners and the sponsors on the deliverables, quality, and fitness-for-purpose of the architecture</a:t>
            </a:r>
          </a:p>
          <a:p>
            <a:r>
              <a:rPr lang="en-IE" sz="2400" dirty="0" smtClean="0"/>
              <a:t>By implementing a governed approach to the management of these contracts, the following are ensured:-</a:t>
            </a:r>
          </a:p>
          <a:p>
            <a:pPr lvl="1"/>
            <a:r>
              <a:rPr lang="en-IE" sz="2000" dirty="0" smtClean="0"/>
              <a:t>Continuous monitoring to check integrity, changes, decision making and audit of all architecture activities within organisation</a:t>
            </a:r>
          </a:p>
          <a:p>
            <a:pPr lvl="1"/>
            <a:r>
              <a:rPr lang="en-IE" sz="2000" dirty="0" smtClean="0"/>
              <a:t>Adherence to principles and standards</a:t>
            </a:r>
          </a:p>
          <a:p>
            <a:pPr lvl="1"/>
            <a:r>
              <a:rPr lang="en-IE" sz="2000" dirty="0" smtClean="0"/>
              <a:t>Identification of risks in all aspects of the development and implementation of the architecture</a:t>
            </a:r>
          </a:p>
          <a:p>
            <a:pPr lvl="1"/>
            <a:r>
              <a:rPr lang="en-IE" sz="2000" dirty="0" smtClean="0"/>
              <a:t>Formal understanding of the governance organisation responsible for the contract, the level of authority and scope of the architecture under governance of this body</a:t>
            </a:r>
          </a:p>
          <a:p>
            <a:endParaRPr lang="en-IE" sz="2400" dirty="0" smtClean="0"/>
          </a:p>
        </p:txBody>
      </p:sp>
      <p:sp>
        <p:nvSpPr>
          <p:cNvPr id="5" name="Oval 4"/>
          <p:cNvSpPr/>
          <p:nvPr/>
        </p:nvSpPr>
        <p:spPr>
          <a:xfrm>
            <a:off x="142844" y="142852"/>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3</a:t>
            </a:r>
          </a:p>
        </p:txBody>
      </p:sp>
    </p:spTree>
    <p:extLst>
      <p:ext uri="{BB962C8B-B14F-4D97-AF65-F5344CB8AC3E}">
        <p14:creationId xmlns:p14="http://schemas.microsoft.com/office/powerpoint/2010/main" val="5961419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Architecture Compliance strategy</a:t>
            </a:r>
            <a:br>
              <a:rPr lang="en-IE" dirty="0" smtClean="0"/>
            </a:br>
            <a:r>
              <a:rPr lang="en-IE" sz="2800" dirty="0" smtClean="0"/>
              <a:t>- Use Architecture Contracts</a:t>
            </a:r>
            <a:endParaRPr lang="en-IE" dirty="0"/>
          </a:p>
        </p:txBody>
      </p:sp>
      <p:sp>
        <p:nvSpPr>
          <p:cNvPr id="3" name="Content Placeholder 2"/>
          <p:cNvSpPr>
            <a:spLocks noGrp="1"/>
          </p:cNvSpPr>
          <p:nvPr>
            <p:ph idx="1"/>
          </p:nvPr>
        </p:nvSpPr>
        <p:spPr>
          <a:xfrm>
            <a:off x="428596" y="1571612"/>
            <a:ext cx="4329114" cy="4525963"/>
          </a:xfrm>
        </p:spPr>
        <p:txBody>
          <a:bodyPr/>
          <a:lstStyle/>
          <a:p>
            <a:r>
              <a:rPr lang="en-IE" sz="2000" dirty="0" smtClean="0"/>
              <a:t>Architecture Contracts can occur at various stages of the architecture’s development method (ADM):-</a:t>
            </a:r>
          </a:p>
          <a:p>
            <a:pPr lvl="1"/>
            <a:r>
              <a:rPr lang="en-IE" sz="1800" dirty="0" smtClean="0"/>
              <a:t>Statement of architecture work, contract between development partner and sponsor</a:t>
            </a:r>
          </a:p>
          <a:p>
            <a:pPr lvl="1"/>
            <a:r>
              <a:rPr lang="en-IE" sz="1800" dirty="0" smtClean="0"/>
              <a:t>Development of one or more architecture domains, could be contracted out to system integrator or service provider etc.</a:t>
            </a:r>
          </a:p>
          <a:p>
            <a:pPr lvl="1"/>
            <a:r>
              <a:rPr lang="en-IE" sz="1800" dirty="0" smtClean="0"/>
              <a:t>At the handover of the architecture for implementation in beginning of Phase G</a:t>
            </a:r>
          </a:p>
          <a:p>
            <a:pPr lvl="1"/>
            <a:r>
              <a:rPr lang="en-IE" sz="1800" dirty="0" smtClean="0"/>
              <a:t>At the handover from implementation to support at the end of Phase G</a:t>
            </a:r>
          </a:p>
        </p:txBody>
      </p:sp>
      <p:sp>
        <p:nvSpPr>
          <p:cNvPr id="5" name="Oval 4"/>
          <p:cNvSpPr/>
          <p:nvPr/>
        </p:nvSpPr>
        <p:spPr>
          <a:xfrm>
            <a:off x="142844" y="142852"/>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3</a:t>
            </a:r>
          </a:p>
        </p:txBody>
      </p:sp>
      <p:sp>
        <p:nvSpPr>
          <p:cNvPr id="6" name="Oval 5"/>
          <p:cNvSpPr/>
          <p:nvPr/>
        </p:nvSpPr>
        <p:spPr>
          <a:xfrm>
            <a:off x="6500826" y="1857364"/>
            <a:ext cx="928694" cy="785818"/>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endParaRPr>
          </a:p>
        </p:txBody>
      </p:sp>
      <p:sp>
        <p:nvSpPr>
          <p:cNvPr id="7" name="Oval 6"/>
          <p:cNvSpPr/>
          <p:nvPr/>
        </p:nvSpPr>
        <p:spPr>
          <a:xfrm>
            <a:off x="6500826" y="2928934"/>
            <a:ext cx="928694" cy="785818"/>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dirty="0">
              <a:solidFill>
                <a:schemeClr val="tx1"/>
              </a:solidFill>
              <a:latin typeface="Arial Narrow" pitchFamily="34" charset="0"/>
            </a:endParaRPr>
          </a:p>
        </p:txBody>
      </p:sp>
      <p:sp>
        <p:nvSpPr>
          <p:cNvPr id="8" name="Oval 7"/>
          <p:cNvSpPr/>
          <p:nvPr/>
        </p:nvSpPr>
        <p:spPr>
          <a:xfrm>
            <a:off x="7572396" y="3286124"/>
            <a:ext cx="928694" cy="785818"/>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9" name="Oval 8"/>
          <p:cNvSpPr/>
          <p:nvPr/>
        </p:nvSpPr>
        <p:spPr>
          <a:xfrm>
            <a:off x="8143900" y="4214818"/>
            <a:ext cx="928694" cy="857256"/>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10" name="Oval 9"/>
          <p:cNvSpPr/>
          <p:nvPr/>
        </p:nvSpPr>
        <p:spPr>
          <a:xfrm>
            <a:off x="7572396" y="5072074"/>
            <a:ext cx="928694" cy="785818"/>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11" name="Oval 10"/>
          <p:cNvSpPr/>
          <p:nvPr/>
        </p:nvSpPr>
        <p:spPr>
          <a:xfrm>
            <a:off x="6572264" y="5500702"/>
            <a:ext cx="928694" cy="785818"/>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12" name="Oval 11"/>
          <p:cNvSpPr/>
          <p:nvPr/>
        </p:nvSpPr>
        <p:spPr>
          <a:xfrm>
            <a:off x="5357818" y="3286124"/>
            <a:ext cx="1071570" cy="857256"/>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13" name="Oval 12"/>
          <p:cNvSpPr/>
          <p:nvPr/>
        </p:nvSpPr>
        <p:spPr>
          <a:xfrm>
            <a:off x="4929190" y="4214818"/>
            <a:ext cx="928694" cy="785818"/>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14" name="Oval 13"/>
          <p:cNvSpPr/>
          <p:nvPr/>
        </p:nvSpPr>
        <p:spPr>
          <a:xfrm>
            <a:off x="5429256" y="5072074"/>
            <a:ext cx="928694" cy="785818"/>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15" name="Oval 14"/>
          <p:cNvSpPr/>
          <p:nvPr/>
        </p:nvSpPr>
        <p:spPr>
          <a:xfrm>
            <a:off x="6357950" y="4071942"/>
            <a:ext cx="1285884" cy="1000132"/>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dirty="0">
              <a:solidFill>
                <a:schemeClr val="tx1"/>
              </a:solidFill>
              <a:latin typeface="Arial Narrow" pitchFamily="34" charset="0"/>
            </a:endParaRPr>
          </a:p>
        </p:txBody>
      </p:sp>
      <p:cxnSp>
        <p:nvCxnSpPr>
          <p:cNvPr id="16" name="Straight Arrow Connector 15"/>
          <p:cNvCxnSpPr/>
          <p:nvPr/>
        </p:nvCxnSpPr>
        <p:spPr>
          <a:xfrm rot="16200000" flipV="1">
            <a:off x="6822297" y="2750339"/>
            <a:ext cx="366714" cy="952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7499164" y="3930860"/>
            <a:ext cx="289342" cy="28575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V="1">
            <a:off x="6822297" y="3893347"/>
            <a:ext cx="366714" cy="952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2" idx="5"/>
          </p:cNvCxnSpPr>
          <p:nvPr/>
        </p:nvCxnSpPr>
        <p:spPr>
          <a:xfrm rot="10800000">
            <a:off x="6272460" y="4017838"/>
            <a:ext cx="228366" cy="12554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5929322" y="4572008"/>
            <a:ext cx="35719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3"/>
          </p:cNvCxnSpPr>
          <p:nvPr/>
        </p:nvCxnSpPr>
        <p:spPr>
          <a:xfrm flipV="1">
            <a:off x="6296036" y="4925608"/>
            <a:ext cx="250227" cy="22742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V="1">
            <a:off x="6822297" y="5250669"/>
            <a:ext cx="366714" cy="952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1"/>
          </p:cNvCxnSpPr>
          <p:nvPr/>
        </p:nvCxnSpPr>
        <p:spPr>
          <a:xfrm rot="16200000" flipV="1">
            <a:off x="7439982" y="4918736"/>
            <a:ext cx="329394" cy="20744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7643834" y="4572008"/>
            <a:ext cx="500066"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2264" y="3000372"/>
            <a:ext cx="893193" cy="646331"/>
          </a:xfrm>
          <a:prstGeom prst="rect">
            <a:avLst/>
          </a:prstGeom>
          <a:noFill/>
        </p:spPr>
        <p:txBody>
          <a:bodyPr wrap="none" rtlCol="0">
            <a:spAutoFit/>
          </a:bodyPr>
          <a:lstStyle/>
          <a:p>
            <a:pPr algn="ctr"/>
            <a:r>
              <a:rPr lang="en-IE" sz="1200" dirty="0" smtClean="0">
                <a:latin typeface="Arial Narrow" pitchFamily="34" charset="0"/>
              </a:rPr>
              <a:t>A. </a:t>
            </a:r>
          </a:p>
          <a:p>
            <a:pPr algn="ctr"/>
            <a:r>
              <a:rPr lang="en-IE" sz="1200" dirty="0" smtClean="0">
                <a:latin typeface="Arial Narrow" pitchFamily="34" charset="0"/>
              </a:rPr>
              <a:t>Architecture </a:t>
            </a:r>
          </a:p>
          <a:p>
            <a:pPr algn="ctr"/>
            <a:r>
              <a:rPr lang="en-IE" sz="1200" dirty="0" smtClean="0">
                <a:latin typeface="Arial Narrow" pitchFamily="34" charset="0"/>
              </a:rPr>
              <a:t>Vision</a:t>
            </a:r>
            <a:endParaRPr lang="en-IE" sz="1200" dirty="0">
              <a:latin typeface="Arial Narrow" pitchFamily="34" charset="0"/>
            </a:endParaRPr>
          </a:p>
        </p:txBody>
      </p:sp>
      <p:sp>
        <p:nvSpPr>
          <p:cNvPr id="26" name="TextBox 25"/>
          <p:cNvSpPr txBox="1"/>
          <p:nvPr/>
        </p:nvSpPr>
        <p:spPr>
          <a:xfrm>
            <a:off x="7643834" y="3357562"/>
            <a:ext cx="893193" cy="646331"/>
          </a:xfrm>
          <a:prstGeom prst="rect">
            <a:avLst/>
          </a:prstGeom>
          <a:noFill/>
        </p:spPr>
        <p:txBody>
          <a:bodyPr wrap="none" rtlCol="0">
            <a:spAutoFit/>
          </a:bodyPr>
          <a:lstStyle/>
          <a:p>
            <a:pPr algn="ctr"/>
            <a:r>
              <a:rPr lang="en-IE" sz="1200" dirty="0" smtClean="0">
                <a:latin typeface="Arial Narrow" pitchFamily="34" charset="0"/>
              </a:rPr>
              <a:t>B. </a:t>
            </a:r>
          </a:p>
          <a:p>
            <a:pPr algn="ctr"/>
            <a:r>
              <a:rPr lang="en-IE" sz="1200" dirty="0" smtClean="0">
                <a:latin typeface="Arial Narrow" pitchFamily="34" charset="0"/>
              </a:rPr>
              <a:t>Business</a:t>
            </a:r>
          </a:p>
          <a:p>
            <a:pPr algn="ctr"/>
            <a:r>
              <a:rPr lang="en-IE" sz="1200" dirty="0" smtClean="0">
                <a:latin typeface="Arial Narrow" pitchFamily="34" charset="0"/>
              </a:rPr>
              <a:t>Architecture </a:t>
            </a:r>
          </a:p>
        </p:txBody>
      </p:sp>
      <p:sp>
        <p:nvSpPr>
          <p:cNvPr id="27" name="TextBox 26"/>
          <p:cNvSpPr txBox="1"/>
          <p:nvPr/>
        </p:nvSpPr>
        <p:spPr>
          <a:xfrm>
            <a:off x="8143900" y="4214818"/>
            <a:ext cx="1000132" cy="830997"/>
          </a:xfrm>
          <a:prstGeom prst="rect">
            <a:avLst/>
          </a:prstGeom>
          <a:noFill/>
        </p:spPr>
        <p:txBody>
          <a:bodyPr wrap="square" rtlCol="0">
            <a:spAutoFit/>
          </a:bodyPr>
          <a:lstStyle/>
          <a:p>
            <a:pPr algn="ctr"/>
            <a:r>
              <a:rPr lang="en-IE" sz="1200" dirty="0" smtClean="0">
                <a:latin typeface="Arial Narrow" pitchFamily="34" charset="0"/>
              </a:rPr>
              <a:t>C. </a:t>
            </a:r>
          </a:p>
          <a:p>
            <a:pPr algn="ctr"/>
            <a:r>
              <a:rPr lang="en-IE" sz="1200" dirty="0" smtClean="0">
                <a:latin typeface="Arial Narrow" pitchFamily="34" charset="0"/>
              </a:rPr>
              <a:t>Information </a:t>
            </a:r>
          </a:p>
          <a:p>
            <a:pPr algn="ctr"/>
            <a:r>
              <a:rPr lang="en-IE" sz="1200" dirty="0" smtClean="0">
                <a:latin typeface="Arial Narrow" pitchFamily="34" charset="0"/>
              </a:rPr>
              <a:t>Systems</a:t>
            </a:r>
          </a:p>
          <a:p>
            <a:pPr algn="ctr"/>
            <a:r>
              <a:rPr lang="en-IE" sz="1200" dirty="0" smtClean="0">
                <a:latin typeface="Arial Narrow" pitchFamily="34" charset="0"/>
              </a:rPr>
              <a:t>Architectures </a:t>
            </a:r>
          </a:p>
        </p:txBody>
      </p:sp>
      <p:sp>
        <p:nvSpPr>
          <p:cNvPr id="28" name="TextBox 27"/>
          <p:cNvSpPr txBox="1"/>
          <p:nvPr/>
        </p:nvSpPr>
        <p:spPr>
          <a:xfrm>
            <a:off x="6643702" y="5572140"/>
            <a:ext cx="965329" cy="646331"/>
          </a:xfrm>
          <a:prstGeom prst="rect">
            <a:avLst/>
          </a:prstGeom>
          <a:noFill/>
        </p:spPr>
        <p:txBody>
          <a:bodyPr wrap="none" rtlCol="0">
            <a:spAutoFit/>
          </a:bodyPr>
          <a:lstStyle/>
          <a:p>
            <a:pPr algn="ctr"/>
            <a:r>
              <a:rPr lang="en-IE" sz="1200" dirty="0" smtClean="0">
                <a:latin typeface="Arial Narrow" pitchFamily="34" charset="0"/>
              </a:rPr>
              <a:t>E. </a:t>
            </a:r>
          </a:p>
          <a:p>
            <a:pPr algn="ctr"/>
            <a:r>
              <a:rPr lang="en-IE" sz="1200" dirty="0" smtClean="0">
                <a:latin typeface="Arial Narrow" pitchFamily="34" charset="0"/>
              </a:rPr>
              <a:t>Opportunities</a:t>
            </a:r>
          </a:p>
          <a:p>
            <a:pPr algn="ctr"/>
            <a:r>
              <a:rPr lang="en-IE" sz="1200" dirty="0" smtClean="0">
                <a:latin typeface="Arial Narrow" pitchFamily="34" charset="0"/>
              </a:rPr>
              <a:t>And Solutions</a:t>
            </a:r>
          </a:p>
        </p:txBody>
      </p:sp>
      <p:sp>
        <p:nvSpPr>
          <p:cNvPr id="29" name="TextBox 28"/>
          <p:cNvSpPr txBox="1"/>
          <p:nvPr/>
        </p:nvSpPr>
        <p:spPr>
          <a:xfrm>
            <a:off x="7572396" y="5143512"/>
            <a:ext cx="893193" cy="646331"/>
          </a:xfrm>
          <a:prstGeom prst="rect">
            <a:avLst/>
          </a:prstGeom>
          <a:noFill/>
        </p:spPr>
        <p:txBody>
          <a:bodyPr wrap="none" rtlCol="0">
            <a:spAutoFit/>
          </a:bodyPr>
          <a:lstStyle/>
          <a:p>
            <a:pPr algn="ctr"/>
            <a:r>
              <a:rPr lang="en-IE" sz="1200" dirty="0" smtClean="0">
                <a:latin typeface="Arial Narrow" pitchFamily="34" charset="0"/>
              </a:rPr>
              <a:t>D. </a:t>
            </a:r>
          </a:p>
          <a:p>
            <a:pPr algn="ctr"/>
            <a:r>
              <a:rPr lang="en-IE" sz="1200" dirty="0" smtClean="0">
                <a:latin typeface="Arial Narrow" pitchFamily="34" charset="0"/>
              </a:rPr>
              <a:t>Technology</a:t>
            </a:r>
          </a:p>
          <a:p>
            <a:pPr algn="ctr"/>
            <a:r>
              <a:rPr lang="en-IE" sz="1200" dirty="0" smtClean="0">
                <a:latin typeface="Arial Narrow" pitchFamily="34" charset="0"/>
              </a:rPr>
              <a:t>Architecture </a:t>
            </a:r>
          </a:p>
        </p:txBody>
      </p:sp>
      <p:sp>
        <p:nvSpPr>
          <p:cNvPr id="30" name="TextBox 29"/>
          <p:cNvSpPr txBox="1"/>
          <p:nvPr/>
        </p:nvSpPr>
        <p:spPr>
          <a:xfrm>
            <a:off x="5500694" y="5143512"/>
            <a:ext cx="739305" cy="646331"/>
          </a:xfrm>
          <a:prstGeom prst="rect">
            <a:avLst/>
          </a:prstGeom>
          <a:noFill/>
        </p:spPr>
        <p:txBody>
          <a:bodyPr wrap="none" rtlCol="0">
            <a:spAutoFit/>
          </a:bodyPr>
          <a:lstStyle/>
          <a:p>
            <a:pPr algn="ctr"/>
            <a:r>
              <a:rPr lang="en-IE" sz="1200" dirty="0" smtClean="0">
                <a:latin typeface="Arial Narrow" pitchFamily="34" charset="0"/>
              </a:rPr>
              <a:t>F. </a:t>
            </a:r>
          </a:p>
          <a:p>
            <a:pPr algn="ctr"/>
            <a:r>
              <a:rPr lang="en-IE" sz="1200" dirty="0" smtClean="0">
                <a:latin typeface="Arial Narrow" pitchFamily="34" charset="0"/>
              </a:rPr>
              <a:t>Migration </a:t>
            </a:r>
          </a:p>
          <a:p>
            <a:pPr algn="ctr"/>
            <a:r>
              <a:rPr lang="en-IE" sz="1200" dirty="0" smtClean="0">
                <a:latin typeface="Arial Narrow" pitchFamily="34" charset="0"/>
              </a:rPr>
              <a:t>Planning</a:t>
            </a:r>
          </a:p>
        </p:txBody>
      </p:sp>
      <p:sp>
        <p:nvSpPr>
          <p:cNvPr id="31" name="TextBox 30"/>
          <p:cNvSpPr txBox="1"/>
          <p:nvPr/>
        </p:nvSpPr>
        <p:spPr>
          <a:xfrm>
            <a:off x="4857752" y="4286256"/>
            <a:ext cx="1085555" cy="646331"/>
          </a:xfrm>
          <a:prstGeom prst="rect">
            <a:avLst/>
          </a:prstGeom>
          <a:noFill/>
        </p:spPr>
        <p:txBody>
          <a:bodyPr wrap="none" rtlCol="0">
            <a:spAutoFit/>
          </a:bodyPr>
          <a:lstStyle/>
          <a:p>
            <a:pPr algn="ctr"/>
            <a:r>
              <a:rPr lang="en-IE" sz="1200" dirty="0" smtClean="0">
                <a:latin typeface="Arial Narrow" pitchFamily="34" charset="0"/>
              </a:rPr>
              <a:t>G. </a:t>
            </a:r>
          </a:p>
          <a:p>
            <a:pPr algn="ctr"/>
            <a:r>
              <a:rPr lang="en-IE" sz="1200" dirty="0" smtClean="0">
                <a:latin typeface="Arial Narrow" pitchFamily="34" charset="0"/>
              </a:rPr>
              <a:t>Implementation</a:t>
            </a:r>
          </a:p>
          <a:p>
            <a:pPr algn="ctr"/>
            <a:r>
              <a:rPr lang="en-IE" sz="1200" dirty="0" smtClean="0">
                <a:latin typeface="Arial Narrow" pitchFamily="34" charset="0"/>
              </a:rPr>
              <a:t>Governance</a:t>
            </a:r>
          </a:p>
        </p:txBody>
      </p:sp>
      <p:sp>
        <p:nvSpPr>
          <p:cNvPr id="32" name="TextBox 31"/>
          <p:cNvSpPr txBox="1"/>
          <p:nvPr/>
        </p:nvSpPr>
        <p:spPr>
          <a:xfrm>
            <a:off x="5429256" y="3286124"/>
            <a:ext cx="925254" cy="830997"/>
          </a:xfrm>
          <a:prstGeom prst="rect">
            <a:avLst/>
          </a:prstGeom>
          <a:noFill/>
        </p:spPr>
        <p:txBody>
          <a:bodyPr wrap="none" rtlCol="0">
            <a:spAutoFit/>
          </a:bodyPr>
          <a:lstStyle/>
          <a:p>
            <a:pPr algn="ctr"/>
            <a:r>
              <a:rPr lang="en-IE" sz="1200" dirty="0" smtClean="0">
                <a:latin typeface="Arial Narrow" pitchFamily="34" charset="0"/>
              </a:rPr>
              <a:t>H. </a:t>
            </a:r>
          </a:p>
          <a:p>
            <a:pPr algn="ctr"/>
            <a:r>
              <a:rPr lang="en-IE" sz="1200" dirty="0" smtClean="0">
                <a:latin typeface="Arial Narrow" pitchFamily="34" charset="0"/>
              </a:rPr>
              <a:t>Architecture </a:t>
            </a:r>
          </a:p>
          <a:p>
            <a:pPr algn="ctr"/>
            <a:r>
              <a:rPr lang="en-IE" sz="1200" dirty="0" smtClean="0">
                <a:latin typeface="Arial Narrow" pitchFamily="34" charset="0"/>
              </a:rPr>
              <a:t>Change</a:t>
            </a:r>
          </a:p>
          <a:p>
            <a:pPr algn="ctr"/>
            <a:r>
              <a:rPr lang="en-IE" sz="1200" dirty="0" smtClean="0">
                <a:latin typeface="Arial Narrow" pitchFamily="34" charset="0"/>
              </a:rPr>
              <a:t>Management</a:t>
            </a:r>
          </a:p>
        </p:txBody>
      </p:sp>
      <p:cxnSp>
        <p:nvCxnSpPr>
          <p:cNvPr id="33" name="Straight Arrow Connector 32"/>
          <p:cNvCxnSpPr/>
          <p:nvPr/>
        </p:nvCxnSpPr>
        <p:spPr>
          <a:xfrm flipV="1">
            <a:off x="7500958" y="5715016"/>
            <a:ext cx="214314" cy="14287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8251057" y="5036355"/>
            <a:ext cx="214314" cy="14287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V="1">
            <a:off x="8251057" y="4036223"/>
            <a:ext cx="214314" cy="14287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a:off x="7429520" y="3429000"/>
            <a:ext cx="214314" cy="71438"/>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5" idx="1"/>
          </p:cNvCxnSpPr>
          <p:nvPr/>
        </p:nvCxnSpPr>
        <p:spPr>
          <a:xfrm rot="10800000" flipV="1">
            <a:off x="6357950" y="3323538"/>
            <a:ext cx="214314" cy="195948"/>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5393537" y="4107661"/>
            <a:ext cx="214314" cy="14287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86512" y="5643578"/>
            <a:ext cx="285752" cy="109534"/>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6200000" flipH="1">
            <a:off x="5500694" y="4929198"/>
            <a:ext cx="214314" cy="214314"/>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572264" y="2071678"/>
            <a:ext cx="814647" cy="276999"/>
          </a:xfrm>
          <a:prstGeom prst="rect">
            <a:avLst/>
          </a:prstGeom>
          <a:noFill/>
        </p:spPr>
        <p:txBody>
          <a:bodyPr wrap="none" rtlCol="0">
            <a:spAutoFit/>
          </a:bodyPr>
          <a:lstStyle/>
          <a:p>
            <a:pPr algn="ctr"/>
            <a:r>
              <a:rPr lang="en-IE" sz="1200" dirty="0" smtClean="0">
                <a:latin typeface="Arial Narrow" pitchFamily="34" charset="0"/>
              </a:rPr>
              <a:t>Preliminary</a:t>
            </a:r>
          </a:p>
        </p:txBody>
      </p:sp>
      <p:sp>
        <p:nvSpPr>
          <p:cNvPr id="42" name="TextBox 41"/>
          <p:cNvSpPr txBox="1"/>
          <p:nvPr/>
        </p:nvSpPr>
        <p:spPr>
          <a:xfrm>
            <a:off x="6572264" y="4286256"/>
            <a:ext cx="971741" cy="461665"/>
          </a:xfrm>
          <a:prstGeom prst="rect">
            <a:avLst/>
          </a:prstGeom>
          <a:noFill/>
        </p:spPr>
        <p:txBody>
          <a:bodyPr wrap="none" rtlCol="0">
            <a:spAutoFit/>
          </a:bodyPr>
          <a:lstStyle/>
          <a:p>
            <a:pPr algn="ctr"/>
            <a:r>
              <a:rPr lang="en-IE" sz="1200" dirty="0" smtClean="0">
                <a:latin typeface="Arial Narrow" pitchFamily="34" charset="0"/>
              </a:rPr>
              <a:t>Requirements</a:t>
            </a:r>
          </a:p>
          <a:p>
            <a:pPr algn="ctr"/>
            <a:r>
              <a:rPr lang="en-IE" sz="1200" dirty="0" smtClean="0">
                <a:latin typeface="Arial Narrow" pitchFamily="34" charset="0"/>
              </a:rPr>
              <a:t>Management</a:t>
            </a:r>
          </a:p>
        </p:txBody>
      </p:sp>
      <p:sp>
        <p:nvSpPr>
          <p:cNvPr id="43" name="Rectangular Callout 42"/>
          <p:cNvSpPr/>
          <p:nvPr/>
        </p:nvSpPr>
        <p:spPr>
          <a:xfrm>
            <a:off x="7715272" y="1988840"/>
            <a:ext cx="1143008" cy="654342"/>
          </a:xfrm>
          <a:prstGeom prst="wedgeRectCallout">
            <a:avLst>
              <a:gd name="adj1" fmla="val -89125"/>
              <a:gd name="adj2" fmla="val 83610"/>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solidFill>
                  <a:schemeClr val="tx1"/>
                </a:solidFill>
              </a:rPr>
              <a:t>Statement of work</a:t>
            </a:r>
            <a:endParaRPr lang="en-IE" sz="1200" dirty="0">
              <a:solidFill>
                <a:schemeClr val="tx1"/>
              </a:solidFill>
            </a:endParaRPr>
          </a:p>
        </p:txBody>
      </p:sp>
      <p:sp>
        <p:nvSpPr>
          <p:cNvPr id="44" name="Rectangular Callout 43"/>
          <p:cNvSpPr/>
          <p:nvPr/>
        </p:nvSpPr>
        <p:spPr>
          <a:xfrm>
            <a:off x="5572132" y="6357958"/>
            <a:ext cx="3571868" cy="428604"/>
          </a:xfrm>
          <a:prstGeom prst="wedgeRectCallout">
            <a:avLst>
              <a:gd name="adj1" fmla="val 35259"/>
              <a:gd name="adj2" fmla="val -208469"/>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solidFill>
                  <a:schemeClr val="tx1"/>
                </a:solidFill>
              </a:rPr>
              <a:t>Development of one or more of the architecture domains</a:t>
            </a:r>
            <a:endParaRPr lang="en-IE" sz="1200" dirty="0">
              <a:solidFill>
                <a:schemeClr val="tx1"/>
              </a:solidFill>
            </a:endParaRPr>
          </a:p>
        </p:txBody>
      </p:sp>
      <p:sp>
        <p:nvSpPr>
          <p:cNvPr id="45" name="Rectangle 44"/>
          <p:cNvSpPr/>
          <p:nvPr/>
        </p:nvSpPr>
        <p:spPr>
          <a:xfrm>
            <a:off x="7572396" y="3143248"/>
            <a:ext cx="1571604" cy="278608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Rectangular Callout 45"/>
          <p:cNvSpPr/>
          <p:nvPr/>
        </p:nvSpPr>
        <p:spPr>
          <a:xfrm>
            <a:off x="2857488" y="6072206"/>
            <a:ext cx="2428924" cy="642942"/>
          </a:xfrm>
          <a:prstGeom prst="wedgeRectCallout">
            <a:avLst>
              <a:gd name="adj1" fmla="val 62265"/>
              <a:gd name="adj2" fmla="val -200806"/>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solidFill>
                  <a:schemeClr val="tx1"/>
                </a:solidFill>
              </a:rPr>
              <a:t>Handover from architecture function to implementation partner</a:t>
            </a:r>
            <a:endParaRPr lang="en-IE" sz="1200" dirty="0">
              <a:solidFill>
                <a:schemeClr val="tx1"/>
              </a:solidFill>
            </a:endParaRPr>
          </a:p>
        </p:txBody>
      </p:sp>
      <p:sp>
        <p:nvSpPr>
          <p:cNvPr id="47" name="Rectangular Callout 46"/>
          <p:cNvSpPr/>
          <p:nvPr/>
        </p:nvSpPr>
        <p:spPr>
          <a:xfrm>
            <a:off x="4572000" y="2428868"/>
            <a:ext cx="1814642" cy="642942"/>
          </a:xfrm>
          <a:prstGeom prst="wedgeRectCallout">
            <a:avLst>
              <a:gd name="adj1" fmla="val -16325"/>
              <a:gd name="adj2" fmla="val 216502"/>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solidFill>
                  <a:schemeClr val="tx1"/>
                </a:solidFill>
              </a:rPr>
              <a:t>Handover from implementation to business users</a:t>
            </a:r>
            <a:endParaRPr lang="en-IE" sz="1200" dirty="0">
              <a:solidFill>
                <a:schemeClr val="tx1"/>
              </a:solidFill>
            </a:endParaRPr>
          </a:p>
        </p:txBody>
      </p:sp>
    </p:spTree>
    <p:extLst>
      <p:ext uri="{BB962C8B-B14F-4D97-AF65-F5344CB8AC3E}">
        <p14:creationId xmlns:p14="http://schemas.microsoft.com/office/powerpoint/2010/main" val="3135599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Architecture Compliance strategy</a:t>
            </a:r>
            <a:br>
              <a:rPr lang="en-IE" dirty="0" smtClean="0"/>
            </a:br>
            <a:r>
              <a:rPr lang="en-IE" sz="2800" dirty="0" smtClean="0"/>
              <a:t>- Use Architecture Contracts</a:t>
            </a:r>
            <a:endParaRPr lang="en-IE" dirty="0"/>
          </a:p>
        </p:txBody>
      </p:sp>
      <p:sp>
        <p:nvSpPr>
          <p:cNvPr id="3" name="Content Placeholder 2"/>
          <p:cNvSpPr>
            <a:spLocks noGrp="1"/>
          </p:cNvSpPr>
          <p:nvPr>
            <p:ph idx="1"/>
          </p:nvPr>
        </p:nvSpPr>
        <p:spPr/>
        <p:txBody>
          <a:bodyPr/>
          <a:lstStyle/>
          <a:p>
            <a:r>
              <a:rPr lang="en-IE" sz="2400" dirty="0" smtClean="0"/>
              <a:t>Types of architecture contract</a:t>
            </a:r>
          </a:p>
          <a:p>
            <a:pPr lvl="1"/>
            <a:r>
              <a:rPr lang="en-IE" sz="2000" dirty="0" smtClean="0"/>
              <a:t>1. Statement of work</a:t>
            </a:r>
          </a:p>
          <a:p>
            <a:pPr lvl="2"/>
            <a:r>
              <a:rPr lang="en-IE" sz="1600" dirty="0" smtClean="0"/>
              <a:t>A standard deliverable of the ADM Phase A that includes a detailed description of the scope and approach used to conduct the architecture work</a:t>
            </a:r>
          </a:p>
          <a:p>
            <a:pPr lvl="1"/>
            <a:r>
              <a:rPr lang="en-IE" sz="2000" dirty="0" smtClean="0"/>
              <a:t>2. Contract between architecture design and implementation partners</a:t>
            </a:r>
          </a:p>
          <a:p>
            <a:pPr lvl="2"/>
            <a:r>
              <a:rPr lang="en-IE" sz="1600" dirty="0" smtClean="0"/>
              <a:t>Signed contract of intent on designing and developing  the enterprise architecture, or significant parts of it from partner organisations, including system integrators etc</a:t>
            </a:r>
          </a:p>
          <a:p>
            <a:pPr lvl="2"/>
            <a:r>
              <a:rPr lang="en-IE" sz="1600" dirty="0" smtClean="0"/>
              <a:t>This allows good management of out sourced components of the ADM. Typical contents include: - Scope, architecture principles and requirements, conformance requirements, architecture development, prioritised work plan, timeframe</a:t>
            </a:r>
          </a:p>
          <a:p>
            <a:pPr lvl="1"/>
            <a:r>
              <a:rPr lang="en-IE" sz="2000" dirty="0" smtClean="0"/>
              <a:t>3. Contract between architecture function and business users</a:t>
            </a:r>
          </a:p>
          <a:p>
            <a:pPr lvl="2"/>
            <a:r>
              <a:rPr lang="en-IE" sz="1600" dirty="0" smtClean="0"/>
              <a:t>This is a signed agreement to conform  to the enterprise architecture by the business users.</a:t>
            </a:r>
          </a:p>
          <a:p>
            <a:pPr lvl="2"/>
            <a:r>
              <a:rPr lang="en-IE" sz="1600" dirty="0" smtClean="0"/>
              <a:t>Similar in content to previous contract exception SLA and a more service architecture focus in the provision of service architecture</a:t>
            </a:r>
          </a:p>
          <a:p>
            <a:endParaRPr lang="en-IE" sz="2400" dirty="0" smtClean="0"/>
          </a:p>
        </p:txBody>
      </p:sp>
      <p:sp>
        <p:nvSpPr>
          <p:cNvPr id="5" name="Oval 4"/>
          <p:cNvSpPr/>
          <p:nvPr/>
        </p:nvSpPr>
        <p:spPr>
          <a:xfrm>
            <a:off x="142844" y="142852"/>
            <a:ext cx="500066" cy="4286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3</a:t>
            </a:r>
          </a:p>
        </p:txBody>
      </p:sp>
    </p:spTree>
    <p:extLst>
      <p:ext uri="{BB962C8B-B14F-4D97-AF65-F5344CB8AC3E}">
        <p14:creationId xmlns:p14="http://schemas.microsoft.com/office/powerpoint/2010/main" val="4135517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lstStyle/>
          <a:p>
            <a:r>
              <a:rPr lang="en-IE" sz="3600" dirty="0" smtClean="0"/>
              <a:t>Business Capability for Architecture</a:t>
            </a:r>
            <a:br>
              <a:rPr lang="en-IE" sz="3600" dirty="0" smtClean="0"/>
            </a:br>
            <a:r>
              <a:rPr lang="en-IE" sz="2400" dirty="0" smtClean="0"/>
              <a:t>- Operating at a level of maturity</a:t>
            </a:r>
            <a:endParaRPr lang="en-IE" sz="3600" dirty="0"/>
          </a:p>
        </p:txBody>
      </p:sp>
      <p:sp>
        <p:nvSpPr>
          <p:cNvPr id="3" name="Rectangle 2"/>
          <p:cNvSpPr/>
          <p:nvPr/>
        </p:nvSpPr>
        <p:spPr>
          <a:xfrm>
            <a:off x="467544" y="1340768"/>
            <a:ext cx="7992888" cy="252028"/>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solidFill>
                <a:schemeClr val="bg1"/>
              </a:solidFill>
            </a:endParaRPr>
          </a:p>
        </p:txBody>
      </p:sp>
      <p:sp>
        <p:nvSpPr>
          <p:cNvPr id="4" name="Rectangle 3"/>
          <p:cNvSpPr/>
          <p:nvPr/>
        </p:nvSpPr>
        <p:spPr>
          <a:xfrm>
            <a:off x="539552" y="1412776"/>
            <a:ext cx="7992888" cy="3600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bg1"/>
                </a:solidFill>
              </a:rPr>
              <a:t>Governance Bodies</a:t>
            </a:r>
            <a:endParaRPr lang="en-IE" sz="1600" dirty="0">
              <a:solidFill>
                <a:schemeClr val="bg1"/>
              </a:solidFill>
            </a:endParaRPr>
          </a:p>
        </p:txBody>
      </p:sp>
      <p:sp>
        <p:nvSpPr>
          <p:cNvPr id="5" name="Rectangle 4"/>
          <p:cNvSpPr/>
          <p:nvPr/>
        </p:nvSpPr>
        <p:spPr>
          <a:xfrm>
            <a:off x="467544" y="2132856"/>
            <a:ext cx="3816424" cy="30963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E" sz="1400" dirty="0" smtClean="0">
                <a:solidFill>
                  <a:schemeClr val="tx1"/>
                </a:solidFill>
              </a:rPr>
              <a:t>Skilled Resource Pool</a:t>
            </a:r>
            <a:endParaRPr lang="en-IE" sz="1400" dirty="0">
              <a:solidFill>
                <a:schemeClr val="tx1"/>
              </a:solidFill>
            </a:endParaRPr>
          </a:p>
        </p:txBody>
      </p:sp>
      <p:sp>
        <p:nvSpPr>
          <p:cNvPr id="6" name="Rectangle 5"/>
          <p:cNvSpPr/>
          <p:nvPr/>
        </p:nvSpPr>
        <p:spPr>
          <a:xfrm>
            <a:off x="4499992" y="2131644"/>
            <a:ext cx="2244202" cy="937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E" sz="1400" dirty="0" smtClean="0">
                <a:solidFill>
                  <a:schemeClr val="tx1"/>
                </a:solidFill>
              </a:rPr>
              <a:t>Project/Portfolio Governance</a:t>
            </a:r>
            <a:endParaRPr lang="en-IE" sz="1400" dirty="0">
              <a:solidFill>
                <a:schemeClr val="tx1"/>
              </a:solidFill>
            </a:endParaRPr>
          </a:p>
        </p:txBody>
      </p:sp>
      <p:sp>
        <p:nvSpPr>
          <p:cNvPr id="7" name="Rectangle 6"/>
          <p:cNvSpPr/>
          <p:nvPr/>
        </p:nvSpPr>
        <p:spPr>
          <a:xfrm>
            <a:off x="7452320" y="2132856"/>
            <a:ext cx="1080120" cy="30963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IE" sz="1400" dirty="0" smtClean="0">
                <a:solidFill>
                  <a:schemeClr val="tx1"/>
                </a:solidFill>
              </a:rPr>
              <a:t>Business Operations</a:t>
            </a:r>
            <a:endParaRPr lang="en-IE" sz="1400" dirty="0">
              <a:solidFill>
                <a:schemeClr val="tx1"/>
              </a:solidFill>
            </a:endParaRPr>
          </a:p>
        </p:txBody>
      </p:sp>
      <p:sp>
        <p:nvSpPr>
          <p:cNvPr id="8" name="Rectangle 7"/>
          <p:cNvSpPr/>
          <p:nvPr/>
        </p:nvSpPr>
        <p:spPr>
          <a:xfrm>
            <a:off x="467544" y="5949280"/>
            <a:ext cx="7992888" cy="648072"/>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Architecture Repository</a:t>
            </a:r>
            <a:endParaRPr lang="en-IE" sz="1600" dirty="0">
              <a:solidFill>
                <a:schemeClr val="tx1"/>
              </a:solidFill>
            </a:endParaRPr>
          </a:p>
        </p:txBody>
      </p:sp>
      <p:sp>
        <p:nvSpPr>
          <p:cNvPr id="9" name="Rectangle 8"/>
          <p:cNvSpPr/>
          <p:nvPr/>
        </p:nvSpPr>
        <p:spPr>
          <a:xfrm>
            <a:off x="467544" y="5625244"/>
            <a:ext cx="7992888" cy="324036"/>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Enterprise Continuum</a:t>
            </a:r>
            <a:endParaRPr lang="en-IE" sz="1600" dirty="0">
              <a:solidFill>
                <a:schemeClr val="tx1"/>
              </a:solidFill>
            </a:endParaRPr>
          </a:p>
        </p:txBody>
      </p:sp>
      <p:sp>
        <p:nvSpPr>
          <p:cNvPr id="10" name="Rectangle 9"/>
          <p:cNvSpPr/>
          <p:nvPr/>
        </p:nvSpPr>
        <p:spPr>
          <a:xfrm>
            <a:off x="4499992" y="4287896"/>
            <a:ext cx="2244202" cy="9413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IE" sz="1400" dirty="0" smtClean="0">
                <a:solidFill>
                  <a:schemeClr val="tx1"/>
                </a:solidFill>
              </a:rPr>
              <a:t>Projects/Portfolios</a:t>
            </a:r>
            <a:endParaRPr lang="en-IE" sz="1400" dirty="0">
              <a:solidFill>
                <a:schemeClr val="tx1"/>
              </a:solidFill>
            </a:endParaRPr>
          </a:p>
        </p:txBody>
      </p:sp>
      <p:sp>
        <p:nvSpPr>
          <p:cNvPr id="11" name="Rectangle 10"/>
          <p:cNvSpPr/>
          <p:nvPr/>
        </p:nvSpPr>
        <p:spPr>
          <a:xfrm>
            <a:off x="5508104" y="2776798"/>
            <a:ext cx="936104" cy="19030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E" sz="1400" dirty="0" smtClean="0">
                <a:solidFill>
                  <a:schemeClr val="bg1"/>
                </a:solidFill>
              </a:rPr>
              <a:t>Contract</a:t>
            </a:r>
            <a:endParaRPr lang="en-IE" sz="1400" dirty="0">
              <a:solidFill>
                <a:schemeClr val="bg1"/>
              </a:solidFill>
            </a:endParaRPr>
          </a:p>
        </p:txBody>
      </p:sp>
      <p:sp>
        <p:nvSpPr>
          <p:cNvPr id="12" name="TextBox 11"/>
          <p:cNvSpPr txBox="1"/>
          <p:nvPr/>
        </p:nvSpPr>
        <p:spPr>
          <a:xfrm>
            <a:off x="4542846" y="3179901"/>
            <a:ext cx="893163" cy="1107996"/>
          </a:xfrm>
          <a:prstGeom prst="rect">
            <a:avLst/>
          </a:prstGeom>
          <a:noFill/>
        </p:spPr>
        <p:txBody>
          <a:bodyPr wrap="square" rtlCol="0">
            <a:spAutoFit/>
          </a:bodyPr>
          <a:lstStyle/>
          <a:p>
            <a:pPr algn="r"/>
            <a:r>
              <a:rPr lang="en-IE" sz="1100" dirty="0" smtClean="0"/>
              <a:t>Projects/ Portfolio governed against their contracts</a:t>
            </a:r>
            <a:endParaRPr lang="en-IE" sz="1100" dirty="0"/>
          </a:p>
        </p:txBody>
      </p:sp>
      <p:cxnSp>
        <p:nvCxnSpPr>
          <p:cNvPr id="14" name="Straight Arrow Connector 13"/>
          <p:cNvCxnSpPr/>
          <p:nvPr/>
        </p:nvCxnSpPr>
        <p:spPr>
          <a:xfrm>
            <a:off x="5004047" y="1772816"/>
            <a:ext cx="0" cy="3588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588224" y="1797660"/>
            <a:ext cx="0" cy="3324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42834" y="1736786"/>
            <a:ext cx="1268285" cy="400110"/>
          </a:xfrm>
          <a:prstGeom prst="rect">
            <a:avLst/>
          </a:prstGeom>
          <a:noFill/>
        </p:spPr>
        <p:txBody>
          <a:bodyPr wrap="square" rtlCol="0">
            <a:spAutoFit/>
          </a:bodyPr>
          <a:lstStyle/>
          <a:p>
            <a:pPr algn="r"/>
            <a:r>
              <a:rPr lang="en-IE" sz="1000" dirty="0" smtClean="0"/>
              <a:t>Setting priority </a:t>
            </a:r>
          </a:p>
          <a:p>
            <a:pPr algn="r"/>
            <a:r>
              <a:rPr lang="en-IE" sz="1000" dirty="0" smtClean="0"/>
              <a:t>and focus</a:t>
            </a:r>
            <a:endParaRPr lang="en-IE" sz="1000" dirty="0"/>
          </a:p>
        </p:txBody>
      </p:sp>
      <p:sp>
        <p:nvSpPr>
          <p:cNvPr id="18" name="TextBox 17"/>
          <p:cNvSpPr txBox="1"/>
          <p:nvPr/>
        </p:nvSpPr>
        <p:spPr>
          <a:xfrm>
            <a:off x="5319939" y="1729970"/>
            <a:ext cx="1268285" cy="400110"/>
          </a:xfrm>
          <a:prstGeom prst="rect">
            <a:avLst/>
          </a:prstGeom>
          <a:noFill/>
        </p:spPr>
        <p:txBody>
          <a:bodyPr wrap="square" rtlCol="0">
            <a:spAutoFit/>
          </a:bodyPr>
          <a:lstStyle/>
          <a:p>
            <a:pPr algn="r"/>
            <a:r>
              <a:rPr lang="en-IE" sz="1000" dirty="0" smtClean="0"/>
              <a:t>Measuring </a:t>
            </a:r>
          </a:p>
          <a:p>
            <a:pPr algn="r"/>
            <a:r>
              <a:rPr lang="en-IE" sz="1000" dirty="0" smtClean="0"/>
              <a:t>success</a:t>
            </a:r>
            <a:endParaRPr lang="en-IE" sz="1000" dirty="0"/>
          </a:p>
        </p:txBody>
      </p:sp>
      <p:cxnSp>
        <p:nvCxnSpPr>
          <p:cNvPr id="19" name="Straight Arrow Connector 18"/>
          <p:cNvCxnSpPr/>
          <p:nvPr/>
        </p:nvCxnSpPr>
        <p:spPr>
          <a:xfrm>
            <a:off x="2085411" y="1783828"/>
            <a:ext cx="0" cy="3588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49275" y="1829119"/>
            <a:ext cx="533353" cy="246221"/>
          </a:xfrm>
          <a:prstGeom prst="rect">
            <a:avLst/>
          </a:prstGeom>
          <a:noFill/>
        </p:spPr>
        <p:txBody>
          <a:bodyPr wrap="square" rtlCol="0">
            <a:spAutoFit/>
          </a:bodyPr>
          <a:lstStyle/>
          <a:p>
            <a:pPr algn="r"/>
            <a:r>
              <a:rPr lang="en-IE" sz="1000" dirty="0" smtClean="0"/>
              <a:t>Direct</a:t>
            </a:r>
            <a:endParaRPr lang="en-IE" sz="1000" dirty="0"/>
          </a:p>
        </p:txBody>
      </p:sp>
      <p:cxnSp>
        <p:nvCxnSpPr>
          <p:cNvPr id="21" name="Straight Arrow Connector 20"/>
          <p:cNvCxnSpPr/>
          <p:nvPr/>
        </p:nvCxnSpPr>
        <p:spPr>
          <a:xfrm>
            <a:off x="4940423" y="5229200"/>
            <a:ext cx="0" cy="3960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649824" y="5230386"/>
            <a:ext cx="1268285" cy="400110"/>
          </a:xfrm>
          <a:prstGeom prst="rect">
            <a:avLst/>
          </a:prstGeom>
          <a:noFill/>
        </p:spPr>
        <p:txBody>
          <a:bodyPr wrap="square" rtlCol="0">
            <a:spAutoFit/>
          </a:bodyPr>
          <a:lstStyle/>
          <a:p>
            <a:pPr algn="r"/>
            <a:r>
              <a:rPr lang="en-IE" sz="1000" dirty="0" smtClean="0"/>
              <a:t>Populating the repository</a:t>
            </a:r>
            <a:endParaRPr lang="en-IE" sz="1000" dirty="0"/>
          </a:p>
        </p:txBody>
      </p:sp>
      <p:sp>
        <p:nvSpPr>
          <p:cNvPr id="23" name="TextBox 22"/>
          <p:cNvSpPr txBox="1"/>
          <p:nvPr/>
        </p:nvSpPr>
        <p:spPr>
          <a:xfrm>
            <a:off x="5796136" y="5245775"/>
            <a:ext cx="1907704" cy="400110"/>
          </a:xfrm>
          <a:prstGeom prst="rect">
            <a:avLst/>
          </a:prstGeom>
          <a:noFill/>
        </p:spPr>
        <p:txBody>
          <a:bodyPr wrap="square" rtlCol="0">
            <a:spAutoFit/>
          </a:bodyPr>
          <a:lstStyle/>
          <a:p>
            <a:pPr algn="r"/>
            <a:r>
              <a:rPr lang="en-IE" sz="1000" dirty="0" smtClean="0"/>
              <a:t>Re-using building blocks and complying with standards</a:t>
            </a:r>
            <a:endParaRPr lang="en-IE" sz="1000" dirty="0"/>
          </a:p>
        </p:txBody>
      </p:sp>
      <p:cxnSp>
        <p:nvCxnSpPr>
          <p:cNvPr id="24" name="Straight Arrow Connector 23"/>
          <p:cNvCxnSpPr/>
          <p:nvPr/>
        </p:nvCxnSpPr>
        <p:spPr>
          <a:xfrm flipV="1">
            <a:off x="5738057" y="5229200"/>
            <a:ext cx="0" cy="3960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858456" y="2799754"/>
            <a:ext cx="1193794" cy="214141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E" sz="1200" dirty="0" smtClean="0">
                <a:solidFill>
                  <a:schemeClr val="bg1"/>
                </a:solidFill>
              </a:rPr>
              <a:t>Roles and Responsibilities</a:t>
            </a:r>
          </a:p>
          <a:p>
            <a:pPr algn="ctr"/>
            <a:r>
              <a:rPr lang="en-IE" sz="1200" dirty="0" smtClean="0">
                <a:solidFill>
                  <a:schemeClr val="bg1"/>
                </a:solidFill>
              </a:rPr>
              <a:t>(both generic and specific to a particular project)</a:t>
            </a:r>
            <a:endParaRPr lang="en-IE" sz="1200" dirty="0">
              <a:solidFill>
                <a:schemeClr val="bg1"/>
              </a:solidFill>
            </a:endParaRPr>
          </a:p>
        </p:txBody>
      </p:sp>
      <p:cxnSp>
        <p:nvCxnSpPr>
          <p:cNvPr id="28" name="Straight Arrow Connector 27"/>
          <p:cNvCxnSpPr/>
          <p:nvPr/>
        </p:nvCxnSpPr>
        <p:spPr>
          <a:xfrm flipV="1">
            <a:off x="4052250" y="2799754"/>
            <a:ext cx="735774" cy="4224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5400000">
            <a:off x="3750898" y="2653688"/>
            <a:ext cx="1268285" cy="246221"/>
          </a:xfrm>
          <a:prstGeom prst="rect">
            <a:avLst/>
          </a:prstGeom>
          <a:noFill/>
        </p:spPr>
        <p:txBody>
          <a:bodyPr wrap="square" rtlCol="0">
            <a:spAutoFit/>
          </a:bodyPr>
          <a:lstStyle/>
          <a:p>
            <a:r>
              <a:rPr lang="en-IE" sz="1000" dirty="0" smtClean="0"/>
              <a:t>Participate in </a:t>
            </a:r>
            <a:endParaRPr lang="en-IE" sz="1000" dirty="0"/>
          </a:p>
        </p:txBody>
      </p:sp>
      <p:cxnSp>
        <p:nvCxnSpPr>
          <p:cNvPr id="33" name="Straight Arrow Connector 32"/>
          <p:cNvCxnSpPr/>
          <p:nvPr/>
        </p:nvCxnSpPr>
        <p:spPr>
          <a:xfrm>
            <a:off x="4052250" y="4138682"/>
            <a:ext cx="735774" cy="298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5400000">
            <a:off x="3765945" y="4465553"/>
            <a:ext cx="1268285" cy="246221"/>
          </a:xfrm>
          <a:prstGeom prst="rect">
            <a:avLst/>
          </a:prstGeom>
          <a:noFill/>
        </p:spPr>
        <p:txBody>
          <a:bodyPr wrap="square" rtlCol="0">
            <a:spAutoFit/>
          </a:bodyPr>
          <a:lstStyle/>
          <a:p>
            <a:pPr algn="r"/>
            <a:r>
              <a:rPr lang="en-IE" sz="1000" dirty="0" smtClean="0"/>
              <a:t>Participate in </a:t>
            </a:r>
            <a:endParaRPr lang="en-IE" sz="1000" dirty="0"/>
          </a:p>
        </p:txBody>
      </p:sp>
      <p:cxnSp>
        <p:nvCxnSpPr>
          <p:cNvPr id="37" name="Straight Arrow Connector 36"/>
          <p:cNvCxnSpPr/>
          <p:nvPr/>
        </p:nvCxnSpPr>
        <p:spPr>
          <a:xfrm flipH="1">
            <a:off x="6744195" y="2799754"/>
            <a:ext cx="63164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6200000">
            <a:off x="6673780" y="2104813"/>
            <a:ext cx="835884" cy="553998"/>
          </a:xfrm>
          <a:prstGeom prst="rect">
            <a:avLst/>
          </a:prstGeom>
          <a:noFill/>
        </p:spPr>
        <p:txBody>
          <a:bodyPr wrap="square" rtlCol="0">
            <a:spAutoFit/>
          </a:bodyPr>
          <a:lstStyle/>
          <a:p>
            <a:r>
              <a:rPr lang="en-IE" sz="1000" dirty="0" smtClean="0"/>
              <a:t>Setting </a:t>
            </a:r>
          </a:p>
          <a:p>
            <a:r>
              <a:rPr lang="en-IE" sz="1000" dirty="0" smtClean="0"/>
              <a:t>priority </a:t>
            </a:r>
          </a:p>
          <a:p>
            <a:r>
              <a:rPr lang="en-IE" sz="1000" dirty="0" smtClean="0"/>
              <a:t>and focus</a:t>
            </a:r>
            <a:endParaRPr lang="en-IE" sz="1000" dirty="0"/>
          </a:p>
        </p:txBody>
      </p:sp>
      <p:sp>
        <p:nvSpPr>
          <p:cNvPr id="42" name="TextBox 41"/>
          <p:cNvSpPr txBox="1"/>
          <p:nvPr/>
        </p:nvSpPr>
        <p:spPr>
          <a:xfrm rot="16200000">
            <a:off x="6647793" y="4260393"/>
            <a:ext cx="835884" cy="553998"/>
          </a:xfrm>
          <a:prstGeom prst="rect">
            <a:avLst/>
          </a:prstGeom>
          <a:noFill/>
        </p:spPr>
        <p:txBody>
          <a:bodyPr wrap="square" rtlCol="0">
            <a:spAutoFit/>
          </a:bodyPr>
          <a:lstStyle/>
          <a:p>
            <a:r>
              <a:rPr lang="en-IE" sz="1000" dirty="0" smtClean="0"/>
              <a:t>Delivering aligned Solutions</a:t>
            </a:r>
            <a:endParaRPr lang="en-IE" sz="1000" dirty="0"/>
          </a:p>
        </p:txBody>
      </p:sp>
      <p:cxnSp>
        <p:nvCxnSpPr>
          <p:cNvPr id="43" name="Straight Arrow Connector 42"/>
          <p:cNvCxnSpPr/>
          <p:nvPr/>
        </p:nvCxnSpPr>
        <p:spPr>
          <a:xfrm>
            <a:off x="6783573" y="4955334"/>
            <a:ext cx="59226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61494" y="2799754"/>
            <a:ext cx="1714262" cy="38014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Training</a:t>
            </a:r>
            <a:endParaRPr lang="en-IE" sz="1200" dirty="0"/>
          </a:p>
        </p:txBody>
      </p:sp>
      <p:sp>
        <p:nvSpPr>
          <p:cNvPr id="47" name="Rectangle 46"/>
          <p:cNvSpPr/>
          <p:nvPr/>
        </p:nvSpPr>
        <p:spPr>
          <a:xfrm>
            <a:off x="661494" y="4561021"/>
            <a:ext cx="1714262" cy="38014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Architecture Professionals</a:t>
            </a:r>
            <a:endParaRPr lang="en-IE" sz="1200" dirty="0"/>
          </a:p>
        </p:txBody>
      </p:sp>
      <p:sp>
        <p:nvSpPr>
          <p:cNvPr id="48" name="Rectangle 47"/>
          <p:cNvSpPr/>
          <p:nvPr/>
        </p:nvSpPr>
        <p:spPr>
          <a:xfrm>
            <a:off x="661494" y="3624917"/>
            <a:ext cx="706150" cy="38014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Skills</a:t>
            </a:r>
            <a:endParaRPr lang="en-IE" sz="1200" dirty="0"/>
          </a:p>
        </p:txBody>
      </p:sp>
      <p:sp>
        <p:nvSpPr>
          <p:cNvPr id="49" name="Rectangle 48"/>
          <p:cNvSpPr/>
          <p:nvPr/>
        </p:nvSpPr>
        <p:spPr>
          <a:xfrm>
            <a:off x="1438338" y="3624917"/>
            <a:ext cx="937418" cy="38014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Knowledge</a:t>
            </a:r>
            <a:endParaRPr lang="en-IE" sz="1200" dirty="0"/>
          </a:p>
        </p:txBody>
      </p:sp>
      <p:cxnSp>
        <p:nvCxnSpPr>
          <p:cNvPr id="50" name="Straight Arrow Connector 49"/>
          <p:cNvCxnSpPr/>
          <p:nvPr/>
        </p:nvCxnSpPr>
        <p:spPr>
          <a:xfrm flipH="1">
            <a:off x="1014569" y="3179901"/>
            <a:ext cx="11548" cy="445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1920088" y="3179901"/>
            <a:ext cx="11548" cy="445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8" idx="2"/>
          </p:cNvCxnSpPr>
          <p:nvPr/>
        </p:nvCxnSpPr>
        <p:spPr>
          <a:xfrm flipV="1">
            <a:off x="1014569" y="4005064"/>
            <a:ext cx="0" cy="5835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887815" y="3979596"/>
            <a:ext cx="0" cy="5835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1223628" y="3989824"/>
            <a:ext cx="0" cy="2815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2415951" y="3789040"/>
            <a:ext cx="44250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7" idx="3"/>
          </p:cNvCxnSpPr>
          <p:nvPr/>
        </p:nvCxnSpPr>
        <p:spPr>
          <a:xfrm>
            <a:off x="2375756" y="4751095"/>
            <a:ext cx="482700" cy="74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23628" y="4271395"/>
            <a:ext cx="16348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135803" y="4071427"/>
            <a:ext cx="722655" cy="246221"/>
          </a:xfrm>
          <a:prstGeom prst="rect">
            <a:avLst/>
          </a:prstGeom>
          <a:noFill/>
        </p:spPr>
        <p:txBody>
          <a:bodyPr wrap="square" rtlCol="0">
            <a:spAutoFit/>
          </a:bodyPr>
          <a:lstStyle/>
          <a:p>
            <a:pPr algn="r"/>
            <a:r>
              <a:rPr lang="en-IE" sz="1000" dirty="0" smtClean="0"/>
              <a:t>Requires</a:t>
            </a:r>
            <a:endParaRPr lang="en-IE" sz="1000" dirty="0"/>
          </a:p>
        </p:txBody>
      </p:sp>
      <p:sp>
        <p:nvSpPr>
          <p:cNvPr id="74" name="TextBox 73"/>
          <p:cNvSpPr txBox="1"/>
          <p:nvPr/>
        </p:nvSpPr>
        <p:spPr>
          <a:xfrm>
            <a:off x="2288203" y="3501806"/>
            <a:ext cx="722655" cy="246221"/>
          </a:xfrm>
          <a:prstGeom prst="rect">
            <a:avLst/>
          </a:prstGeom>
          <a:noFill/>
        </p:spPr>
        <p:txBody>
          <a:bodyPr wrap="square" rtlCol="0">
            <a:spAutoFit/>
          </a:bodyPr>
          <a:lstStyle/>
          <a:p>
            <a:pPr algn="r"/>
            <a:r>
              <a:rPr lang="en-IE" sz="1000" dirty="0" smtClean="0"/>
              <a:t>Requires</a:t>
            </a:r>
            <a:endParaRPr lang="en-IE" sz="1000" dirty="0"/>
          </a:p>
        </p:txBody>
      </p:sp>
      <p:sp>
        <p:nvSpPr>
          <p:cNvPr id="75" name="TextBox 74"/>
          <p:cNvSpPr txBox="1"/>
          <p:nvPr/>
        </p:nvSpPr>
        <p:spPr>
          <a:xfrm>
            <a:off x="1078622" y="3229526"/>
            <a:ext cx="722655" cy="246221"/>
          </a:xfrm>
          <a:prstGeom prst="rect">
            <a:avLst/>
          </a:prstGeom>
          <a:noFill/>
        </p:spPr>
        <p:txBody>
          <a:bodyPr wrap="square" rtlCol="0">
            <a:spAutoFit/>
          </a:bodyPr>
          <a:lstStyle/>
          <a:p>
            <a:pPr algn="r"/>
            <a:r>
              <a:rPr lang="en-IE" sz="1000" dirty="0" smtClean="0"/>
              <a:t>Improves</a:t>
            </a:r>
            <a:endParaRPr lang="en-IE" sz="1000" dirty="0"/>
          </a:p>
        </p:txBody>
      </p:sp>
      <p:sp>
        <p:nvSpPr>
          <p:cNvPr id="76" name="TextBox 75"/>
          <p:cNvSpPr txBox="1"/>
          <p:nvPr/>
        </p:nvSpPr>
        <p:spPr>
          <a:xfrm>
            <a:off x="392961" y="4275420"/>
            <a:ext cx="722655" cy="246221"/>
          </a:xfrm>
          <a:prstGeom prst="rect">
            <a:avLst/>
          </a:prstGeom>
          <a:noFill/>
        </p:spPr>
        <p:txBody>
          <a:bodyPr wrap="square" rtlCol="0">
            <a:spAutoFit/>
          </a:bodyPr>
          <a:lstStyle/>
          <a:p>
            <a:pPr algn="r"/>
            <a:r>
              <a:rPr lang="en-IE" sz="1000" dirty="0" smtClean="0"/>
              <a:t>Possess</a:t>
            </a:r>
            <a:endParaRPr lang="en-IE" sz="1000" dirty="0"/>
          </a:p>
        </p:txBody>
      </p:sp>
      <p:sp>
        <p:nvSpPr>
          <p:cNvPr id="77" name="TextBox 76"/>
          <p:cNvSpPr txBox="1"/>
          <p:nvPr/>
        </p:nvSpPr>
        <p:spPr>
          <a:xfrm>
            <a:off x="1833121" y="4287897"/>
            <a:ext cx="722655" cy="246221"/>
          </a:xfrm>
          <a:prstGeom prst="rect">
            <a:avLst/>
          </a:prstGeom>
          <a:noFill/>
        </p:spPr>
        <p:txBody>
          <a:bodyPr wrap="square" rtlCol="0">
            <a:spAutoFit/>
          </a:bodyPr>
          <a:lstStyle/>
          <a:p>
            <a:pPr algn="r"/>
            <a:r>
              <a:rPr lang="en-IE" sz="1000" dirty="0" smtClean="0"/>
              <a:t>Possess</a:t>
            </a:r>
            <a:endParaRPr lang="en-IE" sz="1000" dirty="0"/>
          </a:p>
        </p:txBody>
      </p:sp>
      <p:sp>
        <p:nvSpPr>
          <p:cNvPr id="78" name="TextBox 77"/>
          <p:cNvSpPr txBox="1"/>
          <p:nvPr/>
        </p:nvSpPr>
        <p:spPr>
          <a:xfrm>
            <a:off x="2221500" y="4876088"/>
            <a:ext cx="722655" cy="246221"/>
          </a:xfrm>
          <a:prstGeom prst="rect">
            <a:avLst/>
          </a:prstGeom>
          <a:noFill/>
        </p:spPr>
        <p:txBody>
          <a:bodyPr wrap="square" rtlCol="0">
            <a:spAutoFit/>
          </a:bodyPr>
          <a:lstStyle/>
          <a:p>
            <a:pPr algn="r"/>
            <a:r>
              <a:rPr lang="en-IE" sz="1000" dirty="0" smtClean="0"/>
              <a:t>Assigns</a:t>
            </a:r>
            <a:endParaRPr lang="en-IE" sz="1000" dirty="0"/>
          </a:p>
        </p:txBody>
      </p:sp>
    </p:spTree>
    <p:extLst>
      <p:ext uri="{BB962C8B-B14F-4D97-AF65-F5344CB8AC3E}">
        <p14:creationId xmlns:p14="http://schemas.microsoft.com/office/powerpoint/2010/main" val="2817331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76725" y="1108179"/>
            <a:ext cx="2323067" cy="3514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E" dirty="0" smtClean="0">
                <a:solidFill>
                  <a:schemeClr val="tx1"/>
                </a:solidFill>
              </a:rPr>
              <a:t>External Stakeholders</a:t>
            </a:r>
            <a:endParaRPr lang="en-IE" dirty="0">
              <a:solidFill>
                <a:schemeClr val="tx1"/>
              </a:solidFill>
            </a:endParaRPr>
          </a:p>
        </p:txBody>
      </p:sp>
      <p:sp>
        <p:nvSpPr>
          <p:cNvPr id="19" name="Rectangle 18"/>
          <p:cNvSpPr/>
          <p:nvPr/>
        </p:nvSpPr>
        <p:spPr>
          <a:xfrm>
            <a:off x="5004047" y="1108178"/>
            <a:ext cx="3566013" cy="35140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E" dirty="0" smtClean="0">
                <a:solidFill>
                  <a:schemeClr val="tx1"/>
                </a:solidFill>
              </a:rPr>
              <a:t>Internal Stakeholders</a:t>
            </a:r>
            <a:endParaRPr lang="en-IE" dirty="0">
              <a:solidFill>
                <a:schemeClr val="tx1"/>
              </a:solidFill>
            </a:endParaRPr>
          </a:p>
        </p:txBody>
      </p:sp>
      <p:sp>
        <p:nvSpPr>
          <p:cNvPr id="2" name="Title 1"/>
          <p:cNvSpPr>
            <a:spLocks noGrp="1"/>
          </p:cNvSpPr>
          <p:nvPr>
            <p:ph type="title"/>
          </p:nvPr>
        </p:nvSpPr>
        <p:spPr>
          <a:xfrm>
            <a:off x="392192" y="0"/>
            <a:ext cx="8229600" cy="1143000"/>
          </a:xfrm>
        </p:spPr>
        <p:txBody>
          <a:bodyPr/>
          <a:lstStyle/>
          <a:p>
            <a:r>
              <a:rPr lang="en-IE" dirty="0" smtClean="0"/>
              <a:t>Components of ACF</a:t>
            </a:r>
            <a:endParaRPr lang="en-IE" dirty="0"/>
          </a:p>
        </p:txBody>
      </p:sp>
      <p:sp>
        <p:nvSpPr>
          <p:cNvPr id="4" name="Rectangle 3"/>
          <p:cNvSpPr/>
          <p:nvPr/>
        </p:nvSpPr>
        <p:spPr>
          <a:xfrm>
            <a:off x="2843808" y="1108178"/>
            <a:ext cx="2070230" cy="3514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E" dirty="0" smtClean="0"/>
              <a:t>Architecture </a:t>
            </a:r>
          </a:p>
          <a:p>
            <a:pPr algn="ctr"/>
            <a:r>
              <a:rPr lang="en-IE" dirty="0" smtClean="0"/>
              <a:t>Capability</a:t>
            </a:r>
            <a:endParaRPr lang="en-IE" dirty="0"/>
          </a:p>
        </p:txBody>
      </p:sp>
      <p:sp>
        <p:nvSpPr>
          <p:cNvPr id="5" name="Oval 4"/>
          <p:cNvSpPr/>
          <p:nvPr/>
        </p:nvSpPr>
        <p:spPr>
          <a:xfrm>
            <a:off x="5220072" y="1856758"/>
            <a:ext cx="2376264" cy="22322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Oval 5"/>
          <p:cNvSpPr/>
          <p:nvPr/>
        </p:nvSpPr>
        <p:spPr>
          <a:xfrm>
            <a:off x="5112060" y="283897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7092280" y="207278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6876256" y="386547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Isosceles Triangle 12"/>
          <p:cNvSpPr/>
          <p:nvPr/>
        </p:nvSpPr>
        <p:spPr>
          <a:xfrm rot="1900326">
            <a:off x="5618719" y="2031808"/>
            <a:ext cx="1796918" cy="1479613"/>
          </a:xfrm>
          <a:prstGeom prst="triangle">
            <a:avLst>
              <a:gd name="adj" fmla="val 6419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TextBox 13"/>
          <p:cNvSpPr txBox="1"/>
          <p:nvPr/>
        </p:nvSpPr>
        <p:spPr>
          <a:xfrm>
            <a:off x="5869517" y="2891775"/>
            <a:ext cx="1130438" cy="307777"/>
          </a:xfrm>
          <a:prstGeom prst="rect">
            <a:avLst/>
          </a:prstGeom>
          <a:noFill/>
        </p:spPr>
        <p:txBody>
          <a:bodyPr wrap="none" rtlCol="0">
            <a:spAutoFit/>
          </a:bodyPr>
          <a:lstStyle/>
          <a:p>
            <a:r>
              <a:rPr lang="en-IE" sz="1400" dirty="0" smtClean="0">
                <a:solidFill>
                  <a:schemeClr val="bg1"/>
                </a:solidFill>
              </a:rPr>
              <a:t>Compliance</a:t>
            </a:r>
            <a:endParaRPr lang="en-IE" sz="1400" dirty="0">
              <a:solidFill>
                <a:schemeClr val="bg1"/>
              </a:solidFill>
            </a:endParaRPr>
          </a:p>
        </p:txBody>
      </p:sp>
      <p:sp>
        <p:nvSpPr>
          <p:cNvPr id="15" name="TextBox 14"/>
          <p:cNvSpPr txBox="1"/>
          <p:nvPr/>
        </p:nvSpPr>
        <p:spPr>
          <a:xfrm>
            <a:off x="5959285" y="2658450"/>
            <a:ext cx="950901" cy="307777"/>
          </a:xfrm>
          <a:prstGeom prst="rect">
            <a:avLst/>
          </a:prstGeom>
          <a:noFill/>
        </p:spPr>
        <p:txBody>
          <a:bodyPr wrap="none" rtlCol="0">
            <a:spAutoFit/>
          </a:bodyPr>
          <a:lstStyle/>
          <a:p>
            <a:r>
              <a:rPr lang="en-IE" sz="1400" dirty="0" smtClean="0">
                <a:solidFill>
                  <a:schemeClr val="bg1"/>
                </a:solidFill>
              </a:rPr>
              <a:t>Contracts</a:t>
            </a:r>
            <a:endParaRPr lang="en-IE" sz="1400" dirty="0">
              <a:solidFill>
                <a:schemeClr val="bg1"/>
              </a:solidFill>
            </a:endParaRPr>
          </a:p>
        </p:txBody>
      </p:sp>
      <p:cxnSp>
        <p:nvCxnSpPr>
          <p:cNvPr id="17" name="Straight Connector 16"/>
          <p:cNvCxnSpPr>
            <a:endCxn id="6" idx="2"/>
          </p:cNvCxnSpPr>
          <p:nvPr/>
        </p:nvCxnSpPr>
        <p:spPr>
          <a:xfrm>
            <a:off x="4914038" y="2946986"/>
            <a:ext cx="1980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80312" y="1856758"/>
            <a:ext cx="1189749" cy="523220"/>
          </a:xfrm>
          <a:prstGeom prst="rect">
            <a:avLst/>
          </a:prstGeom>
          <a:noFill/>
        </p:spPr>
        <p:txBody>
          <a:bodyPr wrap="none" rtlCol="0">
            <a:spAutoFit/>
          </a:bodyPr>
          <a:lstStyle/>
          <a:p>
            <a:pPr algn="ctr"/>
            <a:r>
              <a:rPr lang="en-IE" sz="1400" dirty="0" smtClean="0"/>
              <a:t>Architecture </a:t>
            </a:r>
          </a:p>
          <a:p>
            <a:pPr algn="ctr"/>
            <a:r>
              <a:rPr lang="en-IE" sz="1400" dirty="0" smtClean="0"/>
              <a:t>Board</a:t>
            </a:r>
            <a:endParaRPr lang="en-IE" sz="1400" dirty="0"/>
          </a:p>
        </p:txBody>
      </p:sp>
      <p:sp>
        <p:nvSpPr>
          <p:cNvPr id="21" name="TextBox 20"/>
          <p:cNvSpPr txBox="1"/>
          <p:nvPr/>
        </p:nvSpPr>
        <p:spPr>
          <a:xfrm>
            <a:off x="7244407" y="3727416"/>
            <a:ext cx="1040670" cy="523220"/>
          </a:xfrm>
          <a:prstGeom prst="rect">
            <a:avLst/>
          </a:prstGeom>
          <a:noFill/>
        </p:spPr>
        <p:txBody>
          <a:bodyPr wrap="none" rtlCol="0">
            <a:spAutoFit/>
          </a:bodyPr>
          <a:lstStyle/>
          <a:p>
            <a:pPr algn="ctr"/>
            <a:r>
              <a:rPr lang="en-IE" sz="1400" dirty="0" smtClean="0"/>
              <a:t>Sponsors, </a:t>
            </a:r>
          </a:p>
          <a:p>
            <a:pPr algn="ctr"/>
            <a:r>
              <a:rPr lang="en-IE" sz="1400" dirty="0" smtClean="0"/>
              <a:t>projects</a:t>
            </a:r>
            <a:endParaRPr lang="en-IE" sz="1400" dirty="0"/>
          </a:p>
        </p:txBody>
      </p:sp>
      <p:sp>
        <p:nvSpPr>
          <p:cNvPr id="23" name="Oval 22"/>
          <p:cNvSpPr/>
          <p:nvPr/>
        </p:nvSpPr>
        <p:spPr>
          <a:xfrm>
            <a:off x="2339752" y="283637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4" name="Straight Connector 23"/>
          <p:cNvCxnSpPr/>
          <p:nvPr/>
        </p:nvCxnSpPr>
        <p:spPr>
          <a:xfrm flipH="1">
            <a:off x="2555776" y="2944383"/>
            <a:ext cx="288032" cy="2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47375" y="2522443"/>
            <a:ext cx="1189749" cy="738664"/>
          </a:xfrm>
          <a:prstGeom prst="rect">
            <a:avLst/>
          </a:prstGeom>
          <a:noFill/>
        </p:spPr>
        <p:txBody>
          <a:bodyPr wrap="none" rtlCol="0">
            <a:spAutoFit/>
          </a:bodyPr>
          <a:lstStyle/>
          <a:p>
            <a:pPr algn="ctr"/>
            <a:r>
              <a:rPr lang="en-IE" sz="1400" dirty="0" smtClean="0"/>
              <a:t>Architecture </a:t>
            </a:r>
          </a:p>
          <a:p>
            <a:pPr algn="ctr"/>
            <a:r>
              <a:rPr lang="en-IE" sz="1400" dirty="0" smtClean="0"/>
              <a:t>Maturity </a:t>
            </a:r>
          </a:p>
          <a:p>
            <a:pPr algn="ctr"/>
            <a:r>
              <a:rPr lang="en-IE" sz="1400" dirty="0" smtClean="0"/>
              <a:t>Models</a:t>
            </a:r>
            <a:endParaRPr lang="en-IE" sz="1400" dirty="0"/>
          </a:p>
        </p:txBody>
      </p:sp>
      <p:sp>
        <p:nvSpPr>
          <p:cNvPr id="31" name="Rectangle 30"/>
          <p:cNvSpPr/>
          <p:nvPr/>
        </p:nvSpPr>
        <p:spPr>
          <a:xfrm>
            <a:off x="5004048" y="4283684"/>
            <a:ext cx="3538148" cy="338554"/>
          </a:xfrm>
          <a:prstGeom prst="rect">
            <a:avLst/>
          </a:prstGeom>
        </p:spPr>
        <p:txBody>
          <a:bodyPr wrap="none">
            <a:spAutoFit/>
          </a:bodyPr>
          <a:lstStyle/>
          <a:p>
            <a:pPr algn="ctr"/>
            <a:r>
              <a:rPr lang="en-IE" sz="1600" dirty="0"/>
              <a:t>Architecture Governance Framework</a:t>
            </a:r>
          </a:p>
        </p:txBody>
      </p:sp>
      <p:sp>
        <p:nvSpPr>
          <p:cNvPr id="47" name="Rectangle 46"/>
          <p:cNvSpPr/>
          <p:nvPr/>
        </p:nvSpPr>
        <p:spPr>
          <a:xfrm>
            <a:off x="2996825" y="3484443"/>
            <a:ext cx="1764196" cy="9685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Architecture Skills Framework</a:t>
            </a:r>
            <a:endParaRPr lang="en-IE" sz="1400" dirty="0">
              <a:solidFill>
                <a:schemeClr val="tx1"/>
              </a:solidFill>
            </a:endParaRPr>
          </a:p>
        </p:txBody>
      </p:sp>
      <p:sp>
        <p:nvSpPr>
          <p:cNvPr id="48" name="Rectangle 47"/>
          <p:cNvSpPr/>
          <p:nvPr/>
        </p:nvSpPr>
        <p:spPr>
          <a:xfrm>
            <a:off x="2996825" y="1856758"/>
            <a:ext cx="1764196" cy="9555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Using ADM to establish architecture capability</a:t>
            </a:r>
            <a:endParaRPr lang="en-IE" sz="1400" dirty="0">
              <a:solidFill>
                <a:schemeClr val="tx1"/>
              </a:solidFill>
            </a:endParaRPr>
          </a:p>
        </p:txBody>
      </p:sp>
      <p:sp>
        <p:nvSpPr>
          <p:cNvPr id="60" name="TextBox 59"/>
          <p:cNvSpPr txBox="1"/>
          <p:nvPr/>
        </p:nvSpPr>
        <p:spPr>
          <a:xfrm>
            <a:off x="5994513" y="3107218"/>
            <a:ext cx="962123" cy="307777"/>
          </a:xfrm>
          <a:prstGeom prst="rect">
            <a:avLst/>
          </a:prstGeom>
          <a:noFill/>
        </p:spPr>
        <p:txBody>
          <a:bodyPr wrap="none" rtlCol="0">
            <a:spAutoFit/>
          </a:bodyPr>
          <a:lstStyle/>
          <a:p>
            <a:r>
              <a:rPr lang="en-IE" sz="1400" dirty="0" smtClean="0">
                <a:solidFill>
                  <a:schemeClr val="bg1"/>
                </a:solidFill>
              </a:rPr>
              <a:t>Principles</a:t>
            </a:r>
            <a:endParaRPr lang="en-IE" sz="1400" dirty="0">
              <a:solidFill>
                <a:schemeClr val="bg1"/>
              </a:solidFill>
            </a:endParaRPr>
          </a:p>
        </p:txBody>
      </p:sp>
      <p:sp>
        <p:nvSpPr>
          <p:cNvPr id="61" name="Rectangle 60"/>
          <p:cNvSpPr/>
          <p:nvPr/>
        </p:nvSpPr>
        <p:spPr>
          <a:xfrm>
            <a:off x="251520" y="988118"/>
            <a:ext cx="4608512" cy="436853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ectangle 61"/>
          <p:cNvSpPr/>
          <p:nvPr/>
        </p:nvSpPr>
        <p:spPr>
          <a:xfrm>
            <a:off x="890590" y="4756563"/>
            <a:ext cx="3969442" cy="461665"/>
          </a:xfrm>
          <a:prstGeom prst="rect">
            <a:avLst/>
          </a:prstGeom>
        </p:spPr>
        <p:txBody>
          <a:bodyPr wrap="square">
            <a:spAutoFit/>
          </a:bodyPr>
          <a:lstStyle/>
          <a:p>
            <a:pPr algn="ctr"/>
            <a:r>
              <a:rPr lang="en-IE" sz="1200" b="1" dirty="0"/>
              <a:t>Evolving and improving </a:t>
            </a:r>
            <a:endParaRPr lang="en-IE" sz="1200" b="1" dirty="0" smtClean="0"/>
          </a:p>
          <a:p>
            <a:pPr algn="ctr"/>
            <a:r>
              <a:rPr lang="en-IE" sz="1200" b="1" dirty="0" smtClean="0"/>
              <a:t>the </a:t>
            </a:r>
            <a:r>
              <a:rPr lang="en-IE" sz="1200" b="1" dirty="0"/>
              <a:t>EA function</a:t>
            </a:r>
          </a:p>
        </p:txBody>
      </p:sp>
      <p:sp>
        <p:nvSpPr>
          <p:cNvPr id="63" name="Rectangle 62"/>
          <p:cNvSpPr/>
          <p:nvPr/>
        </p:nvSpPr>
        <p:spPr>
          <a:xfrm>
            <a:off x="4860032" y="988118"/>
            <a:ext cx="3969442" cy="438509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 name="Rectangle 63"/>
          <p:cNvSpPr/>
          <p:nvPr/>
        </p:nvSpPr>
        <p:spPr>
          <a:xfrm>
            <a:off x="4860032" y="4664231"/>
            <a:ext cx="3710028" cy="646331"/>
          </a:xfrm>
          <a:prstGeom prst="rect">
            <a:avLst/>
          </a:prstGeom>
        </p:spPr>
        <p:txBody>
          <a:bodyPr wrap="square">
            <a:spAutoFit/>
          </a:bodyPr>
          <a:lstStyle/>
          <a:p>
            <a:pPr algn="ctr"/>
            <a:r>
              <a:rPr lang="en-IE" sz="1200" b="1" dirty="0"/>
              <a:t>Guidance on Architecture Governance by defining how best the EA function should interact with other parts of the </a:t>
            </a:r>
            <a:r>
              <a:rPr lang="en-IE" sz="1200" b="1" dirty="0" smtClean="0"/>
              <a:t>company</a:t>
            </a:r>
            <a:endParaRPr lang="en-IE" sz="1200" b="1" dirty="0"/>
          </a:p>
        </p:txBody>
      </p:sp>
      <p:sp>
        <p:nvSpPr>
          <p:cNvPr id="65" name="Rectangular Callout 64"/>
          <p:cNvSpPr/>
          <p:nvPr/>
        </p:nvSpPr>
        <p:spPr>
          <a:xfrm>
            <a:off x="265289" y="5445224"/>
            <a:ext cx="3802655" cy="1296144"/>
          </a:xfrm>
          <a:prstGeom prst="wedgeRectCallout">
            <a:avLst>
              <a:gd name="adj1" fmla="val 14440"/>
              <a:gd name="adj2" fmla="val -70730"/>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IE" sz="1100" dirty="0" smtClean="0">
                <a:solidFill>
                  <a:schemeClr val="tx1"/>
                </a:solidFill>
              </a:rPr>
              <a:t>Recommends </a:t>
            </a:r>
            <a:r>
              <a:rPr lang="en-IE" sz="1100" dirty="0">
                <a:solidFill>
                  <a:schemeClr val="tx1"/>
                </a:solidFill>
              </a:rPr>
              <a:t>the use of the ADM itself as a means to define the architecture function and defined a roadmap on how </a:t>
            </a:r>
            <a:r>
              <a:rPr lang="en-IE" sz="1100" dirty="0" smtClean="0">
                <a:solidFill>
                  <a:schemeClr val="tx1"/>
                </a:solidFill>
              </a:rPr>
              <a:t>it should improve</a:t>
            </a:r>
            <a:endParaRPr lang="en-IE" sz="1100" dirty="0">
              <a:solidFill>
                <a:schemeClr val="tx1"/>
              </a:solidFill>
            </a:endParaRPr>
          </a:p>
          <a:p>
            <a:pPr marL="171450" indent="-171450">
              <a:buFont typeface="Arial" pitchFamily="34" charset="0"/>
              <a:buChar char="•"/>
            </a:pPr>
            <a:r>
              <a:rPr lang="en-IE" sz="1100" dirty="0">
                <a:solidFill>
                  <a:schemeClr val="tx1"/>
                </a:solidFill>
              </a:rPr>
              <a:t>Using EA Maturity Models to assess you company’s maturity and to use as a means to get guidance on where to improve</a:t>
            </a:r>
          </a:p>
          <a:p>
            <a:pPr marL="171450" indent="-171450">
              <a:buFont typeface="Arial" pitchFamily="34" charset="0"/>
              <a:buChar char="•"/>
            </a:pPr>
            <a:r>
              <a:rPr lang="en-IE" sz="1100" dirty="0">
                <a:solidFill>
                  <a:schemeClr val="tx1"/>
                </a:solidFill>
              </a:rPr>
              <a:t>Using the skills </a:t>
            </a:r>
            <a:r>
              <a:rPr lang="en-IE" sz="1100" dirty="0" smtClean="0">
                <a:solidFill>
                  <a:schemeClr val="tx1"/>
                </a:solidFill>
              </a:rPr>
              <a:t>framework to make sure the team are competent enough to preform their tasks</a:t>
            </a:r>
            <a:endParaRPr lang="en-IE" sz="1100" dirty="0">
              <a:solidFill>
                <a:schemeClr val="tx1"/>
              </a:solidFill>
            </a:endParaRPr>
          </a:p>
        </p:txBody>
      </p:sp>
      <p:sp>
        <p:nvSpPr>
          <p:cNvPr id="66" name="Rectangular Callout 65"/>
          <p:cNvSpPr/>
          <p:nvPr/>
        </p:nvSpPr>
        <p:spPr>
          <a:xfrm>
            <a:off x="4452257" y="5445224"/>
            <a:ext cx="4377217" cy="1296144"/>
          </a:xfrm>
          <a:prstGeom prst="wedgeRectCallout">
            <a:avLst>
              <a:gd name="adj1" fmla="val 14440"/>
              <a:gd name="adj2" fmla="val -59812"/>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IE" sz="1100" dirty="0">
                <a:solidFill>
                  <a:schemeClr val="tx1"/>
                </a:solidFill>
              </a:rPr>
              <a:t>Defining the governance rules with key stakeholders to agree how best to manage the enterprise’s architecture</a:t>
            </a:r>
          </a:p>
          <a:p>
            <a:pPr marL="171450" indent="-171450">
              <a:buFont typeface="Arial" pitchFamily="34" charset="0"/>
              <a:buChar char="•"/>
            </a:pPr>
            <a:r>
              <a:rPr lang="en-IE" sz="1100" dirty="0">
                <a:solidFill>
                  <a:schemeClr val="tx1"/>
                </a:solidFill>
              </a:rPr>
              <a:t>Use of a Architecture Board to ensure that the company is following its governance </a:t>
            </a:r>
            <a:r>
              <a:rPr lang="en-IE" sz="1100" dirty="0" smtClean="0">
                <a:solidFill>
                  <a:schemeClr val="tx1"/>
                </a:solidFill>
              </a:rPr>
              <a:t>rules</a:t>
            </a:r>
            <a:endParaRPr lang="en-IE" sz="1100" dirty="0">
              <a:solidFill>
                <a:schemeClr val="tx1"/>
              </a:solidFill>
            </a:endParaRPr>
          </a:p>
          <a:p>
            <a:pPr marL="171450" indent="-171450">
              <a:buFont typeface="Arial" pitchFamily="34" charset="0"/>
              <a:buChar char="•"/>
            </a:pPr>
            <a:r>
              <a:rPr lang="en-IE" sz="1100" dirty="0">
                <a:solidFill>
                  <a:schemeClr val="tx1"/>
                </a:solidFill>
              </a:rPr>
              <a:t>Developing a process to assess Architecture Compliance</a:t>
            </a:r>
          </a:p>
          <a:p>
            <a:pPr marL="171450" indent="-171450">
              <a:buFont typeface="Arial" pitchFamily="34" charset="0"/>
              <a:buChar char="•"/>
            </a:pPr>
            <a:r>
              <a:rPr lang="en-IE" sz="1100" dirty="0">
                <a:solidFill>
                  <a:schemeClr val="tx1"/>
                </a:solidFill>
              </a:rPr>
              <a:t>Development of architecture contracts to clearly state the agreements between the enterprise architect and the sponsor.</a:t>
            </a:r>
          </a:p>
        </p:txBody>
      </p:sp>
    </p:spTree>
    <p:extLst>
      <p:ext uri="{BB962C8B-B14F-4D97-AF65-F5344CB8AC3E}">
        <p14:creationId xmlns:p14="http://schemas.microsoft.com/office/powerpoint/2010/main" val="27035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122786"/>
            <a:ext cx="6933456" cy="1143000"/>
          </a:xfrm>
        </p:spPr>
        <p:txBody>
          <a:bodyPr/>
          <a:lstStyle/>
          <a:p>
            <a:r>
              <a:rPr lang="en-IE" dirty="0" smtClean="0"/>
              <a:t>How to establish an </a:t>
            </a:r>
            <a:br>
              <a:rPr lang="en-IE" dirty="0" smtClean="0"/>
            </a:br>
            <a:r>
              <a:rPr lang="en-IE" dirty="0" smtClean="0"/>
              <a:t>Architecture </a:t>
            </a:r>
            <a:r>
              <a:rPr lang="en-IE" dirty="0"/>
              <a:t>Capability</a:t>
            </a:r>
          </a:p>
        </p:txBody>
      </p:sp>
      <p:sp>
        <p:nvSpPr>
          <p:cNvPr id="3" name="Content Placeholder 2"/>
          <p:cNvSpPr>
            <a:spLocks noGrp="1"/>
          </p:cNvSpPr>
          <p:nvPr>
            <p:ph idx="1"/>
          </p:nvPr>
        </p:nvSpPr>
        <p:spPr/>
        <p:txBody>
          <a:bodyPr/>
          <a:lstStyle/>
          <a:p>
            <a:r>
              <a:rPr lang="en-IE" sz="2000" dirty="0"/>
              <a:t>Establishing a sustainable architecture practice within an organization can be achieved </a:t>
            </a:r>
            <a:r>
              <a:rPr lang="en-IE" sz="2000" dirty="0" smtClean="0"/>
              <a:t>by adhering </a:t>
            </a:r>
            <a:r>
              <a:rPr lang="en-IE" sz="2000" dirty="0"/>
              <a:t>to the same approach that is used to establish any other capability — such as </a:t>
            </a:r>
            <a:r>
              <a:rPr lang="en-IE" sz="2000" dirty="0" smtClean="0"/>
              <a:t>a business </a:t>
            </a:r>
            <a:r>
              <a:rPr lang="en-IE" sz="2000" dirty="0"/>
              <a:t>process management capability — within an </a:t>
            </a:r>
            <a:r>
              <a:rPr lang="en-IE" sz="2000" dirty="0" smtClean="0"/>
              <a:t>organisation</a:t>
            </a:r>
            <a:r>
              <a:rPr lang="en-IE" sz="2000" dirty="0"/>
              <a:t>. </a:t>
            </a:r>
            <a:endParaRPr lang="en-IE" sz="2000" dirty="0" smtClean="0"/>
          </a:p>
          <a:p>
            <a:r>
              <a:rPr lang="en-IE" sz="2000" dirty="0" smtClean="0"/>
              <a:t>The </a:t>
            </a:r>
            <a:r>
              <a:rPr lang="en-IE" sz="2000" dirty="0"/>
              <a:t>ADM is an ideal </a:t>
            </a:r>
            <a:r>
              <a:rPr lang="en-IE" sz="2000" dirty="0" smtClean="0"/>
              <a:t>method to </a:t>
            </a:r>
            <a:r>
              <a:rPr lang="en-IE" sz="2000" dirty="0"/>
              <a:t>be used to architect and govern the implementation of such </a:t>
            </a:r>
            <a:r>
              <a:rPr lang="en-IE" sz="2000" dirty="0" smtClean="0"/>
              <a:t>a capability</a:t>
            </a:r>
            <a:r>
              <a:rPr lang="en-IE" sz="2000" dirty="0"/>
              <a:t>. Applying the </a:t>
            </a:r>
            <a:r>
              <a:rPr lang="en-IE" sz="2000" dirty="0" smtClean="0"/>
              <a:t>ADM with </a:t>
            </a:r>
            <a:r>
              <a:rPr lang="en-IE" sz="2000" dirty="0"/>
              <a:t>the specific Architecture Vision to establish an </a:t>
            </a:r>
            <a:r>
              <a:rPr lang="en-IE" sz="2000" dirty="0" smtClean="0"/>
              <a:t>architecture </a:t>
            </a:r>
            <a:r>
              <a:rPr lang="en-IE" sz="2000" dirty="0"/>
              <a:t>practice within the </a:t>
            </a:r>
            <a:r>
              <a:rPr lang="en-IE" sz="2000" dirty="0" smtClean="0"/>
              <a:t>organization would </a:t>
            </a:r>
            <a:r>
              <a:rPr lang="en-IE" sz="2000" dirty="0"/>
              <a:t>achieve this </a:t>
            </a:r>
            <a:r>
              <a:rPr lang="en-IE" sz="2000" dirty="0" smtClean="0"/>
              <a:t>objective</a:t>
            </a:r>
          </a:p>
          <a:p>
            <a:r>
              <a:rPr lang="en-IE" sz="2000" dirty="0"/>
              <a:t>This shouldn’t be seen as a phase of an architecture project, or a one-off project, but rather </a:t>
            </a:r>
            <a:r>
              <a:rPr lang="en-IE" sz="2000" dirty="0" smtClean="0"/>
              <a:t>as an on-going </a:t>
            </a:r>
            <a:r>
              <a:rPr lang="en-IE" sz="2000" dirty="0"/>
              <a:t>practice that provides the context, environment, and resources to govern and </a:t>
            </a:r>
            <a:r>
              <a:rPr lang="en-IE" sz="2000" dirty="0" smtClean="0"/>
              <a:t>enable architecture </a:t>
            </a:r>
            <a:r>
              <a:rPr lang="en-IE" sz="2000" dirty="0"/>
              <a:t>deliver y to the </a:t>
            </a:r>
            <a:r>
              <a:rPr lang="en-IE" sz="2000" dirty="0" smtClean="0"/>
              <a:t>organisation</a:t>
            </a:r>
            <a:endParaRPr lang="en-IE" sz="2000" dirty="0"/>
          </a:p>
        </p:txBody>
      </p:sp>
      <p:sp>
        <p:nvSpPr>
          <p:cNvPr id="4" name="Rectangle 3"/>
          <p:cNvSpPr/>
          <p:nvPr/>
        </p:nvSpPr>
        <p:spPr>
          <a:xfrm>
            <a:off x="107504" y="216496"/>
            <a:ext cx="1764196" cy="9555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Using ADM to establish architecture capability</a:t>
            </a:r>
            <a:endParaRPr lang="en-IE" sz="1400" dirty="0">
              <a:solidFill>
                <a:schemeClr val="tx1"/>
              </a:solidFill>
            </a:endParaRPr>
          </a:p>
        </p:txBody>
      </p:sp>
    </p:spTree>
    <p:extLst>
      <p:ext uri="{BB962C8B-B14F-4D97-AF65-F5344CB8AC3E}">
        <p14:creationId xmlns:p14="http://schemas.microsoft.com/office/powerpoint/2010/main" val="4114586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5996" y="122786"/>
            <a:ext cx="6635080" cy="1143000"/>
          </a:xfrm>
        </p:spPr>
        <p:txBody>
          <a:bodyPr/>
          <a:lstStyle/>
          <a:p>
            <a:r>
              <a:rPr lang="en-IE" dirty="0" smtClean="0"/>
              <a:t>Establishing a Architecture Capability</a:t>
            </a:r>
            <a:endParaRPr lang="en-IE" dirty="0"/>
          </a:p>
        </p:txBody>
      </p:sp>
      <p:sp>
        <p:nvSpPr>
          <p:cNvPr id="3" name="Oval 2"/>
          <p:cNvSpPr/>
          <p:nvPr/>
        </p:nvSpPr>
        <p:spPr>
          <a:xfrm>
            <a:off x="4000496" y="1857364"/>
            <a:ext cx="928694" cy="785818"/>
          </a:xfrm>
          <a:prstGeom prst="ellipse">
            <a:avLst/>
          </a:prstGeom>
          <a:solidFill>
            <a:srgbClr val="FFC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endParaRPr>
          </a:p>
        </p:txBody>
      </p:sp>
      <p:sp>
        <p:nvSpPr>
          <p:cNvPr id="4" name="Oval 3"/>
          <p:cNvSpPr/>
          <p:nvPr/>
        </p:nvSpPr>
        <p:spPr>
          <a:xfrm>
            <a:off x="4000496" y="2928934"/>
            <a:ext cx="928694" cy="785818"/>
          </a:xfrm>
          <a:prstGeom prst="ellipse">
            <a:avLst/>
          </a:prstGeom>
          <a:solidFill>
            <a:srgbClr val="FFC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dirty="0">
              <a:solidFill>
                <a:schemeClr val="tx1"/>
              </a:solidFill>
              <a:latin typeface="Arial Narrow" pitchFamily="34" charset="0"/>
            </a:endParaRPr>
          </a:p>
        </p:txBody>
      </p:sp>
      <p:sp>
        <p:nvSpPr>
          <p:cNvPr id="5" name="Oval 4"/>
          <p:cNvSpPr/>
          <p:nvPr/>
        </p:nvSpPr>
        <p:spPr>
          <a:xfrm>
            <a:off x="5072066" y="3286124"/>
            <a:ext cx="928694" cy="785818"/>
          </a:xfrm>
          <a:prstGeom prst="ellipse">
            <a:avLst/>
          </a:prstGeom>
          <a:solidFill>
            <a:srgbClr val="FFC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6" name="Oval 5"/>
          <p:cNvSpPr/>
          <p:nvPr/>
        </p:nvSpPr>
        <p:spPr>
          <a:xfrm>
            <a:off x="5643570" y="4214818"/>
            <a:ext cx="928694" cy="857256"/>
          </a:xfrm>
          <a:prstGeom prst="ellipse">
            <a:avLst/>
          </a:prstGeom>
          <a:solidFill>
            <a:srgbClr val="FFC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7" name="Oval 6"/>
          <p:cNvSpPr/>
          <p:nvPr/>
        </p:nvSpPr>
        <p:spPr>
          <a:xfrm>
            <a:off x="5072066" y="5072074"/>
            <a:ext cx="928694" cy="785818"/>
          </a:xfrm>
          <a:prstGeom prst="ellipse">
            <a:avLst/>
          </a:prstGeom>
          <a:solidFill>
            <a:srgbClr val="FFC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8" name="Oval 7"/>
          <p:cNvSpPr/>
          <p:nvPr/>
        </p:nvSpPr>
        <p:spPr>
          <a:xfrm>
            <a:off x="4071934" y="5500702"/>
            <a:ext cx="928694" cy="785818"/>
          </a:xfrm>
          <a:prstGeom prst="ellipse">
            <a:avLst/>
          </a:prstGeom>
          <a:solidFill>
            <a:srgbClr val="FFC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9" name="Oval 8"/>
          <p:cNvSpPr/>
          <p:nvPr/>
        </p:nvSpPr>
        <p:spPr>
          <a:xfrm>
            <a:off x="2857488" y="3286124"/>
            <a:ext cx="1071570" cy="857256"/>
          </a:xfrm>
          <a:prstGeom prst="ellipse">
            <a:avLst/>
          </a:prstGeom>
          <a:solidFill>
            <a:srgbClr val="FFC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10" name="Oval 9"/>
          <p:cNvSpPr/>
          <p:nvPr/>
        </p:nvSpPr>
        <p:spPr>
          <a:xfrm>
            <a:off x="2428860" y="4214818"/>
            <a:ext cx="928694" cy="785818"/>
          </a:xfrm>
          <a:prstGeom prst="ellipse">
            <a:avLst/>
          </a:prstGeom>
          <a:solidFill>
            <a:srgbClr val="FFC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11" name="Oval 10"/>
          <p:cNvSpPr/>
          <p:nvPr/>
        </p:nvSpPr>
        <p:spPr>
          <a:xfrm>
            <a:off x="2928926" y="5072074"/>
            <a:ext cx="928694" cy="785818"/>
          </a:xfrm>
          <a:prstGeom prst="ellipse">
            <a:avLst/>
          </a:prstGeom>
          <a:solidFill>
            <a:srgbClr val="FFC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a:solidFill>
                <a:schemeClr val="tx1"/>
              </a:solidFill>
              <a:latin typeface="Arial Narrow" pitchFamily="34" charset="0"/>
            </a:endParaRPr>
          </a:p>
        </p:txBody>
      </p:sp>
      <p:sp>
        <p:nvSpPr>
          <p:cNvPr id="12" name="Oval 11"/>
          <p:cNvSpPr/>
          <p:nvPr/>
        </p:nvSpPr>
        <p:spPr>
          <a:xfrm>
            <a:off x="3857620" y="4071942"/>
            <a:ext cx="1285884" cy="1000132"/>
          </a:xfrm>
          <a:prstGeom prst="ellipse">
            <a:avLst/>
          </a:prstGeom>
          <a:solidFill>
            <a:srgbClr val="FFC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000" dirty="0">
              <a:solidFill>
                <a:schemeClr val="tx1"/>
              </a:solidFill>
              <a:latin typeface="Arial Narrow" pitchFamily="34" charset="0"/>
            </a:endParaRPr>
          </a:p>
        </p:txBody>
      </p:sp>
      <p:cxnSp>
        <p:nvCxnSpPr>
          <p:cNvPr id="13" name="Straight Arrow Connector 12"/>
          <p:cNvCxnSpPr/>
          <p:nvPr/>
        </p:nvCxnSpPr>
        <p:spPr>
          <a:xfrm rot="16200000" flipV="1">
            <a:off x="4321967" y="2750339"/>
            <a:ext cx="366714" cy="952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4998834" y="3930860"/>
            <a:ext cx="289342" cy="28575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4321967" y="3893347"/>
            <a:ext cx="366714" cy="952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5"/>
          </p:cNvCxnSpPr>
          <p:nvPr/>
        </p:nvCxnSpPr>
        <p:spPr>
          <a:xfrm rot="10800000">
            <a:off x="3772130" y="4017838"/>
            <a:ext cx="228366" cy="12554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3428992" y="4572008"/>
            <a:ext cx="35719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2" idx="3"/>
          </p:cNvCxnSpPr>
          <p:nvPr/>
        </p:nvCxnSpPr>
        <p:spPr>
          <a:xfrm flipV="1">
            <a:off x="3795706" y="4925608"/>
            <a:ext cx="250227" cy="22742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V="1">
            <a:off x="4321967" y="5250669"/>
            <a:ext cx="366714" cy="952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1"/>
          </p:cNvCxnSpPr>
          <p:nvPr/>
        </p:nvCxnSpPr>
        <p:spPr>
          <a:xfrm rot="16200000" flipV="1">
            <a:off x="4939652" y="4918736"/>
            <a:ext cx="329394" cy="20744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5143504" y="4572008"/>
            <a:ext cx="500066"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071934" y="3000372"/>
            <a:ext cx="893193" cy="646331"/>
          </a:xfrm>
          <a:prstGeom prst="rect">
            <a:avLst/>
          </a:prstGeom>
          <a:noFill/>
        </p:spPr>
        <p:txBody>
          <a:bodyPr wrap="none" rtlCol="0">
            <a:spAutoFit/>
          </a:bodyPr>
          <a:lstStyle/>
          <a:p>
            <a:pPr algn="ctr"/>
            <a:r>
              <a:rPr lang="en-IE" sz="1200" dirty="0" smtClean="0">
                <a:latin typeface="Arial Narrow" pitchFamily="34" charset="0"/>
              </a:rPr>
              <a:t>A. </a:t>
            </a:r>
          </a:p>
          <a:p>
            <a:pPr algn="ctr"/>
            <a:r>
              <a:rPr lang="en-IE" sz="1200" dirty="0" smtClean="0">
                <a:latin typeface="Arial Narrow" pitchFamily="34" charset="0"/>
              </a:rPr>
              <a:t>Architecture </a:t>
            </a:r>
          </a:p>
          <a:p>
            <a:pPr algn="ctr"/>
            <a:r>
              <a:rPr lang="en-IE" sz="1200" dirty="0" smtClean="0">
                <a:latin typeface="Arial Narrow" pitchFamily="34" charset="0"/>
              </a:rPr>
              <a:t>Vision</a:t>
            </a:r>
            <a:endParaRPr lang="en-IE" sz="1200" dirty="0">
              <a:latin typeface="Arial Narrow" pitchFamily="34" charset="0"/>
            </a:endParaRPr>
          </a:p>
        </p:txBody>
      </p:sp>
      <p:sp>
        <p:nvSpPr>
          <p:cNvPr id="32" name="TextBox 31"/>
          <p:cNvSpPr txBox="1"/>
          <p:nvPr/>
        </p:nvSpPr>
        <p:spPr>
          <a:xfrm>
            <a:off x="5143504" y="3357562"/>
            <a:ext cx="893193" cy="646331"/>
          </a:xfrm>
          <a:prstGeom prst="rect">
            <a:avLst/>
          </a:prstGeom>
          <a:noFill/>
        </p:spPr>
        <p:txBody>
          <a:bodyPr wrap="none" rtlCol="0">
            <a:spAutoFit/>
          </a:bodyPr>
          <a:lstStyle/>
          <a:p>
            <a:pPr algn="ctr"/>
            <a:r>
              <a:rPr lang="en-IE" sz="1200" dirty="0" smtClean="0">
                <a:latin typeface="Arial Narrow" pitchFamily="34" charset="0"/>
              </a:rPr>
              <a:t>B. </a:t>
            </a:r>
          </a:p>
          <a:p>
            <a:pPr algn="ctr"/>
            <a:r>
              <a:rPr lang="en-IE" sz="1200" dirty="0" smtClean="0">
                <a:latin typeface="Arial Narrow" pitchFamily="34" charset="0"/>
              </a:rPr>
              <a:t>Business</a:t>
            </a:r>
          </a:p>
          <a:p>
            <a:pPr algn="ctr"/>
            <a:r>
              <a:rPr lang="en-IE" sz="1200" dirty="0" smtClean="0">
                <a:latin typeface="Arial Narrow" pitchFamily="34" charset="0"/>
              </a:rPr>
              <a:t>Architecture </a:t>
            </a:r>
          </a:p>
        </p:txBody>
      </p:sp>
      <p:sp>
        <p:nvSpPr>
          <p:cNvPr id="33" name="TextBox 32"/>
          <p:cNvSpPr txBox="1"/>
          <p:nvPr/>
        </p:nvSpPr>
        <p:spPr>
          <a:xfrm>
            <a:off x="5643570" y="4214818"/>
            <a:ext cx="1000132" cy="830997"/>
          </a:xfrm>
          <a:prstGeom prst="rect">
            <a:avLst/>
          </a:prstGeom>
          <a:noFill/>
        </p:spPr>
        <p:txBody>
          <a:bodyPr wrap="square" rtlCol="0">
            <a:spAutoFit/>
          </a:bodyPr>
          <a:lstStyle/>
          <a:p>
            <a:pPr algn="ctr"/>
            <a:r>
              <a:rPr lang="en-IE" sz="1200" dirty="0" smtClean="0">
                <a:latin typeface="Arial Narrow" pitchFamily="34" charset="0"/>
              </a:rPr>
              <a:t>C. </a:t>
            </a:r>
          </a:p>
          <a:p>
            <a:pPr algn="ctr"/>
            <a:r>
              <a:rPr lang="en-IE" sz="1200" dirty="0" smtClean="0">
                <a:latin typeface="Arial Narrow" pitchFamily="34" charset="0"/>
              </a:rPr>
              <a:t>Information </a:t>
            </a:r>
          </a:p>
          <a:p>
            <a:pPr algn="ctr"/>
            <a:r>
              <a:rPr lang="en-IE" sz="1200" dirty="0" smtClean="0">
                <a:latin typeface="Arial Narrow" pitchFamily="34" charset="0"/>
              </a:rPr>
              <a:t>Systems</a:t>
            </a:r>
          </a:p>
          <a:p>
            <a:pPr algn="ctr"/>
            <a:r>
              <a:rPr lang="en-IE" sz="1200" dirty="0" smtClean="0">
                <a:latin typeface="Arial Narrow" pitchFamily="34" charset="0"/>
              </a:rPr>
              <a:t>Architectures </a:t>
            </a:r>
          </a:p>
        </p:txBody>
      </p:sp>
      <p:sp>
        <p:nvSpPr>
          <p:cNvPr id="35" name="TextBox 34"/>
          <p:cNvSpPr txBox="1"/>
          <p:nvPr/>
        </p:nvSpPr>
        <p:spPr>
          <a:xfrm>
            <a:off x="4051290" y="5572140"/>
            <a:ext cx="965329" cy="646331"/>
          </a:xfrm>
          <a:prstGeom prst="rect">
            <a:avLst/>
          </a:prstGeom>
          <a:noFill/>
        </p:spPr>
        <p:txBody>
          <a:bodyPr wrap="none" rtlCol="0">
            <a:spAutoFit/>
          </a:bodyPr>
          <a:lstStyle/>
          <a:p>
            <a:pPr algn="ctr"/>
            <a:r>
              <a:rPr lang="en-IE" sz="1200" dirty="0" smtClean="0">
                <a:latin typeface="Arial Narrow" pitchFamily="34" charset="0"/>
              </a:rPr>
              <a:t>E. </a:t>
            </a:r>
          </a:p>
          <a:p>
            <a:pPr algn="ctr"/>
            <a:r>
              <a:rPr lang="en-IE" sz="1200" dirty="0" smtClean="0">
                <a:latin typeface="Arial Narrow" pitchFamily="34" charset="0"/>
              </a:rPr>
              <a:t>Opportunities</a:t>
            </a:r>
          </a:p>
          <a:p>
            <a:pPr algn="ctr"/>
            <a:r>
              <a:rPr lang="en-IE" sz="1200" dirty="0" smtClean="0">
                <a:latin typeface="Arial Narrow" pitchFamily="34" charset="0"/>
              </a:rPr>
              <a:t>And Solutions</a:t>
            </a:r>
          </a:p>
        </p:txBody>
      </p:sp>
      <p:sp>
        <p:nvSpPr>
          <p:cNvPr id="36" name="TextBox 35"/>
          <p:cNvSpPr txBox="1"/>
          <p:nvPr/>
        </p:nvSpPr>
        <p:spPr>
          <a:xfrm>
            <a:off x="5072066" y="5143512"/>
            <a:ext cx="893193" cy="646331"/>
          </a:xfrm>
          <a:prstGeom prst="rect">
            <a:avLst/>
          </a:prstGeom>
          <a:noFill/>
        </p:spPr>
        <p:txBody>
          <a:bodyPr wrap="none" rtlCol="0">
            <a:spAutoFit/>
          </a:bodyPr>
          <a:lstStyle/>
          <a:p>
            <a:pPr algn="ctr"/>
            <a:r>
              <a:rPr lang="en-IE" sz="1200" dirty="0" smtClean="0">
                <a:latin typeface="Arial Narrow" pitchFamily="34" charset="0"/>
              </a:rPr>
              <a:t>D. </a:t>
            </a:r>
          </a:p>
          <a:p>
            <a:pPr algn="ctr"/>
            <a:r>
              <a:rPr lang="en-IE" sz="1200" dirty="0" smtClean="0">
                <a:latin typeface="Arial Narrow" pitchFamily="34" charset="0"/>
              </a:rPr>
              <a:t>Technology</a:t>
            </a:r>
          </a:p>
          <a:p>
            <a:pPr algn="ctr"/>
            <a:r>
              <a:rPr lang="en-IE" sz="1200" dirty="0" smtClean="0">
                <a:latin typeface="Arial Narrow" pitchFamily="34" charset="0"/>
              </a:rPr>
              <a:t>Architecture </a:t>
            </a:r>
          </a:p>
        </p:txBody>
      </p:sp>
      <p:sp>
        <p:nvSpPr>
          <p:cNvPr id="37" name="TextBox 36"/>
          <p:cNvSpPr txBox="1"/>
          <p:nvPr/>
        </p:nvSpPr>
        <p:spPr>
          <a:xfrm>
            <a:off x="3000364" y="5143512"/>
            <a:ext cx="739305" cy="646331"/>
          </a:xfrm>
          <a:prstGeom prst="rect">
            <a:avLst/>
          </a:prstGeom>
          <a:noFill/>
        </p:spPr>
        <p:txBody>
          <a:bodyPr wrap="none" rtlCol="0">
            <a:spAutoFit/>
          </a:bodyPr>
          <a:lstStyle/>
          <a:p>
            <a:pPr algn="ctr"/>
            <a:r>
              <a:rPr lang="en-IE" sz="1200" dirty="0" smtClean="0">
                <a:latin typeface="Arial Narrow" pitchFamily="34" charset="0"/>
              </a:rPr>
              <a:t>F. </a:t>
            </a:r>
          </a:p>
          <a:p>
            <a:pPr algn="ctr"/>
            <a:r>
              <a:rPr lang="en-IE" sz="1200" dirty="0" smtClean="0">
                <a:latin typeface="Arial Narrow" pitchFamily="34" charset="0"/>
              </a:rPr>
              <a:t>Migration </a:t>
            </a:r>
          </a:p>
          <a:p>
            <a:pPr algn="ctr"/>
            <a:r>
              <a:rPr lang="en-IE" sz="1200" dirty="0" smtClean="0">
                <a:latin typeface="Arial Narrow" pitchFamily="34" charset="0"/>
              </a:rPr>
              <a:t>Planning</a:t>
            </a:r>
          </a:p>
        </p:txBody>
      </p:sp>
      <p:sp>
        <p:nvSpPr>
          <p:cNvPr id="38" name="TextBox 37"/>
          <p:cNvSpPr txBox="1"/>
          <p:nvPr/>
        </p:nvSpPr>
        <p:spPr>
          <a:xfrm>
            <a:off x="2357422" y="4286256"/>
            <a:ext cx="1085555" cy="646331"/>
          </a:xfrm>
          <a:prstGeom prst="rect">
            <a:avLst/>
          </a:prstGeom>
          <a:noFill/>
        </p:spPr>
        <p:txBody>
          <a:bodyPr wrap="none" rtlCol="0">
            <a:spAutoFit/>
          </a:bodyPr>
          <a:lstStyle/>
          <a:p>
            <a:pPr algn="ctr"/>
            <a:r>
              <a:rPr lang="en-IE" sz="1200" dirty="0" smtClean="0">
                <a:latin typeface="Arial Narrow" pitchFamily="34" charset="0"/>
              </a:rPr>
              <a:t>G. </a:t>
            </a:r>
          </a:p>
          <a:p>
            <a:pPr algn="ctr"/>
            <a:r>
              <a:rPr lang="en-IE" sz="1200" dirty="0" smtClean="0">
                <a:latin typeface="Arial Narrow" pitchFamily="34" charset="0"/>
              </a:rPr>
              <a:t>Implementation</a:t>
            </a:r>
          </a:p>
          <a:p>
            <a:pPr algn="ctr"/>
            <a:r>
              <a:rPr lang="en-IE" sz="1200" dirty="0" smtClean="0">
                <a:latin typeface="Arial Narrow" pitchFamily="34" charset="0"/>
              </a:rPr>
              <a:t>Governance</a:t>
            </a:r>
          </a:p>
        </p:txBody>
      </p:sp>
      <p:sp>
        <p:nvSpPr>
          <p:cNvPr id="39" name="TextBox 38"/>
          <p:cNvSpPr txBox="1"/>
          <p:nvPr/>
        </p:nvSpPr>
        <p:spPr>
          <a:xfrm>
            <a:off x="2928926" y="3286124"/>
            <a:ext cx="925254" cy="830997"/>
          </a:xfrm>
          <a:prstGeom prst="rect">
            <a:avLst/>
          </a:prstGeom>
          <a:noFill/>
        </p:spPr>
        <p:txBody>
          <a:bodyPr wrap="none" rtlCol="0">
            <a:spAutoFit/>
          </a:bodyPr>
          <a:lstStyle/>
          <a:p>
            <a:pPr algn="ctr"/>
            <a:r>
              <a:rPr lang="en-IE" sz="1200" dirty="0" smtClean="0">
                <a:latin typeface="Arial Narrow" pitchFamily="34" charset="0"/>
              </a:rPr>
              <a:t>H. </a:t>
            </a:r>
          </a:p>
          <a:p>
            <a:pPr algn="ctr"/>
            <a:r>
              <a:rPr lang="en-IE" sz="1200" dirty="0" smtClean="0">
                <a:latin typeface="Arial Narrow" pitchFamily="34" charset="0"/>
              </a:rPr>
              <a:t>Architecture </a:t>
            </a:r>
          </a:p>
          <a:p>
            <a:pPr algn="ctr"/>
            <a:r>
              <a:rPr lang="en-IE" sz="1200" dirty="0" smtClean="0">
                <a:latin typeface="Arial Narrow" pitchFamily="34" charset="0"/>
              </a:rPr>
              <a:t>Change</a:t>
            </a:r>
          </a:p>
          <a:p>
            <a:pPr algn="ctr"/>
            <a:r>
              <a:rPr lang="en-IE" sz="1200" dirty="0" smtClean="0">
                <a:latin typeface="Arial Narrow" pitchFamily="34" charset="0"/>
              </a:rPr>
              <a:t>Management</a:t>
            </a:r>
          </a:p>
        </p:txBody>
      </p:sp>
      <p:cxnSp>
        <p:nvCxnSpPr>
          <p:cNvPr id="43" name="Straight Arrow Connector 42"/>
          <p:cNvCxnSpPr/>
          <p:nvPr/>
        </p:nvCxnSpPr>
        <p:spPr>
          <a:xfrm flipV="1">
            <a:off x="5000628" y="5715016"/>
            <a:ext cx="214314" cy="14287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5750727" y="5036355"/>
            <a:ext cx="214314" cy="14287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V="1">
            <a:off x="5750727" y="4036223"/>
            <a:ext cx="214314" cy="14287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a:off x="4929190" y="3429000"/>
            <a:ext cx="214314" cy="71438"/>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1"/>
          </p:cNvCxnSpPr>
          <p:nvPr/>
        </p:nvCxnSpPr>
        <p:spPr>
          <a:xfrm rot="10800000" flipV="1">
            <a:off x="3857620" y="3323538"/>
            <a:ext cx="214314" cy="195948"/>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2893207" y="4107661"/>
            <a:ext cx="214314" cy="14287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786182" y="5643578"/>
            <a:ext cx="285752" cy="109534"/>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6200000" flipH="1">
            <a:off x="3000364" y="4929198"/>
            <a:ext cx="214314" cy="214314"/>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071934" y="2071678"/>
            <a:ext cx="814647" cy="276999"/>
          </a:xfrm>
          <a:prstGeom prst="rect">
            <a:avLst/>
          </a:prstGeom>
          <a:noFill/>
        </p:spPr>
        <p:txBody>
          <a:bodyPr wrap="none" rtlCol="0">
            <a:spAutoFit/>
          </a:bodyPr>
          <a:lstStyle/>
          <a:p>
            <a:pPr algn="ctr"/>
            <a:r>
              <a:rPr lang="en-IE" sz="1200" dirty="0" smtClean="0">
                <a:latin typeface="Arial Narrow" pitchFamily="34" charset="0"/>
              </a:rPr>
              <a:t>Preliminary</a:t>
            </a:r>
          </a:p>
        </p:txBody>
      </p:sp>
      <p:sp>
        <p:nvSpPr>
          <p:cNvPr id="65" name="TextBox 64"/>
          <p:cNvSpPr txBox="1"/>
          <p:nvPr/>
        </p:nvSpPr>
        <p:spPr>
          <a:xfrm>
            <a:off x="4050410" y="4341175"/>
            <a:ext cx="971741" cy="461665"/>
          </a:xfrm>
          <a:prstGeom prst="rect">
            <a:avLst/>
          </a:prstGeom>
          <a:noFill/>
        </p:spPr>
        <p:txBody>
          <a:bodyPr wrap="none" rtlCol="0">
            <a:spAutoFit/>
          </a:bodyPr>
          <a:lstStyle/>
          <a:p>
            <a:pPr algn="ctr"/>
            <a:r>
              <a:rPr lang="en-IE" sz="1200" dirty="0" smtClean="0">
                <a:latin typeface="Arial Narrow" pitchFamily="34" charset="0"/>
              </a:rPr>
              <a:t>Requirements</a:t>
            </a:r>
          </a:p>
          <a:p>
            <a:pPr algn="ctr"/>
            <a:r>
              <a:rPr lang="en-IE" sz="1200" dirty="0" smtClean="0">
                <a:latin typeface="Arial Narrow" pitchFamily="34" charset="0"/>
              </a:rPr>
              <a:t>Management</a:t>
            </a:r>
          </a:p>
        </p:txBody>
      </p:sp>
      <p:sp>
        <p:nvSpPr>
          <p:cNvPr id="40" name="Rectangular Callout 39"/>
          <p:cNvSpPr/>
          <p:nvPr/>
        </p:nvSpPr>
        <p:spPr>
          <a:xfrm>
            <a:off x="214282" y="1196752"/>
            <a:ext cx="2428924" cy="1017802"/>
          </a:xfrm>
          <a:prstGeom prst="wedgeRectCallout">
            <a:avLst>
              <a:gd name="adj1" fmla="val 111176"/>
              <a:gd name="adj2" fmla="val 126944"/>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Define the vision, business goals and drivers , and principles of the architecture practice</a:t>
            </a:r>
            <a:endParaRPr lang="en-IE" sz="1400" dirty="0">
              <a:solidFill>
                <a:schemeClr val="tx1"/>
              </a:solidFill>
            </a:endParaRPr>
          </a:p>
        </p:txBody>
      </p:sp>
      <p:sp>
        <p:nvSpPr>
          <p:cNvPr id="41" name="Rectangular Callout 40"/>
          <p:cNvSpPr/>
          <p:nvPr/>
        </p:nvSpPr>
        <p:spPr>
          <a:xfrm>
            <a:off x="5393536" y="1553942"/>
            <a:ext cx="3066896" cy="794735"/>
          </a:xfrm>
          <a:prstGeom prst="wedgeRectCallout">
            <a:avLst>
              <a:gd name="adj1" fmla="val -42510"/>
              <a:gd name="adj2" fmla="val 159432"/>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Define the processes, views and how the framework will be used. Also what performance metrics are required </a:t>
            </a:r>
            <a:endParaRPr lang="en-IE" sz="1400" dirty="0">
              <a:solidFill>
                <a:schemeClr val="tx1"/>
              </a:solidFill>
            </a:endParaRPr>
          </a:p>
        </p:txBody>
      </p:sp>
      <p:sp>
        <p:nvSpPr>
          <p:cNvPr id="42" name="Rectangular Callout 41"/>
          <p:cNvSpPr/>
          <p:nvPr/>
        </p:nvSpPr>
        <p:spPr>
          <a:xfrm>
            <a:off x="6561201" y="2571744"/>
            <a:ext cx="2428924" cy="1446094"/>
          </a:xfrm>
          <a:prstGeom prst="wedgeRectCallout">
            <a:avLst>
              <a:gd name="adj1" fmla="val -54911"/>
              <a:gd name="adj2" fmla="val 67237"/>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Define the data required to store and how it will be stored in the architecture repository. Also what applications will be required to assist with the processes defined in Phase B</a:t>
            </a:r>
            <a:endParaRPr lang="en-IE" sz="1400" dirty="0">
              <a:solidFill>
                <a:schemeClr val="tx1"/>
              </a:solidFill>
            </a:endParaRPr>
          </a:p>
        </p:txBody>
      </p:sp>
      <p:sp>
        <p:nvSpPr>
          <p:cNvPr id="47" name="Rectangular Callout 46"/>
          <p:cNvSpPr/>
          <p:nvPr/>
        </p:nvSpPr>
        <p:spPr>
          <a:xfrm>
            <a:off x="6643702" y="4759506"/>
            <a:ext cx="2392794" cy="884072"/>
          </a:xfrm>
          <a:prstGeom prst="wedgeRectCallout">
            <a:avLst>
              <a:gd name="adj1" fmla="val -76170"/>
              <a:gd name="adj2" fmla="val 27591"/>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Define technology infrastructure supporting the architecture practice</a:t>
            </a:r>
            <a:endParaRPr lang="en-IE" sz="1400" dirty="0">
              <a:solidFill>
                <a:schemeClr val="tx1"/>
              </a:solidFill>
            </a:endParaRPr>
          </a:p>
        </p:txBody>
      </p:sp>
      <p:sp>
        <p:nvSpPr>
          <p:cNvPr id="48" name="Rectangular Callout 47"/>
          <p:cNvSpPr/>
          <p:nvPr/>
        </p:nvSpPr>
        <p:spPr>
          <a:xfrm>
            <a:off x="5857884" y="5857892"/>
            <a:ext cx="2392794" cy="884072"/>
          </a:xfrm>
          <a:prstGeom prst="wedgeRectCallout">
            <a:avLst>
              <a:gd name="adj1" fmla="val -86061"/>
              <a:gd name="adj2" fmla="val -13781"/>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How best to manage organisational changes that are required and how this is achieved</a:t>
            </a:r>
            <a:endParaRPr lang="en-IE" sz="1400" dirty="0">
              <a:solidFill>
                <a:schemeClr val="tx1"/>
              </a:solidFill>
            </a:endParaRPr>
          </a:p>
        </p:txBody>
      </p:sp>
      <p:sp>
        <p:nvSpPr>
          <p:cNvPr id="49" name="Rectangular Callout 48"/>
          <p:cNvSpPr/>
          <p:nvPr/>
        </p:nvSpPr>
        <p:spPr>
          <a:xfrm>
            <a:off x="275600" y="6021288"/>
            <a:ext cx="2392794" cy="720676"/>
          </a:xfrm>
          <a:prstGeom prst="wedgeRectCallout">
            <a:avLst>
              <a:gd name="adj1" fmla="val 64550"/>
              <a:gd name="adj2" fmla="val -89826"/>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How best to adopt the new systems and processes.</a:t>
            </a:r>
            <a:endParaRPr lang="en-IE" sz="1400" dirty="0">
              <a:solidFill>
                <a:schemeClr val="tx1"/>
              </a:solidFill>
            </a:endParaRPr>
          </a:p>
        </p:txBody>
      </p:sp>
      <p:sp>
        <p:nvSpPr>
          <p:cNvPr id="50" name="Rectangular Callout 49"/>
          <p:cNvSpPr/>
          <p:nvPr/>
        </p:nvSpPr>
        <p:spPr>
          <a:xfrm>
            <a:off x="86678" y="5000636"/>
            <a:ext cx="2556527" cy="607436"/>
          </a:xfrm>
          <a:prstGeom prst="wedgeRectCallout">
            <a:avLst>
              <a:gd name="adj1" fmla="val 43592"/>
              <a:gd name="adj2" fmla="val -97212"/>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Governing the implementation of the business architecture</a:t>
            </a:r>
            <a:endParaRPr lang="en-IE" sz="1400" dirty="0">
              <a:solidFill>
                <a:schemeClr val="tx1"/>
              </a:solidFill>
            </a:endParaRPr>
          </a:p>
        </p:txBody>
      </p:sp>
      <p:sp>
        <p:nvSpPr>
          <p:cNvPr id="51" name="Rectangular Callout 50"/>
          <p:cNvSpPr/>
          <p:nvPr/>
        </p:nvSpPr>
        <p:spPr>
          <a:xfrm>
            <a:off x="150480" y="2755101"/>
            <a:ext cx="2556527" cy="878288"/>
          </a:xfrm>
          <a:prstGeom prst="wedgeRectCallout">
            <a:avLst>
              <a:gd name="adj1" fmla="val 60003"/>
              <a:gd name="adj2" fmla="val 40925"/>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Changes to the processes or systems should be managed here</a:t>
            </a:r>
            <a:endParaRPr lang="en-IE" sz="1400" dirty="0">
              <a:solidFill>
                <a:schemeClr val="tx1"/>
              </a:solidFill>
            </a:endParaRPr>
          </a:p>
        </p:txBody>
      </p:sp>
      <p:sp>
        <p:nvSpPr>
          <p:cNvPr id="52" name="Rectangular Callout 51"/>
          <p:cNvSpPr/>
          <p:nvPr/>
        </p:nvSpPr>
        <p:spPr>
          <a:xfrm>
            <a:off x="129649" y="3709087"/>
            <a:ext cx="2245555" cy="744757"/>
          </a:xfrm>
          <a:prstGeom prst="wedgeRectCallout">
            <a:avLst>
              <a:gd name="adj1" fmla="val 136437"/>
              <a:gd name="adj2" fmla="val 14966"/>
            </a:avLst>
          </a:prstGeom>
          <a:solidFill>
            <a:srgbClr val="FFFF99"/>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Requirement to be clearly articulated and align to vision</a:t>
            </a:r>
            <a:endParaRPr lang="en-IE" sz="1400" dirty="0">
              <a:solidFill>
                <a:schemeClr val="tx1"/>
              </a:solidFill>
            </a:endParaRPr>
          </a:p>
        </p:txBody>
      </p:sp>
      <p:sp>
        <p:nvSpPr>
          <p:cNvPr id="56" name="Rectangle 55"/>
          <p:cNvSpPr/>
          <p:nvPr/>
        </p:nvSpPr>
        <p:spPr>
          <a:xfrm>
            <a:off x="214282" y="116632"/>
            <a:ext cx="1764196" cy="8071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Using ADM to establish architecture capability</a:t>
            </a:r>
            <a:endParaRPr lang="en-IE"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40"/>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1"/>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42"/>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47"/>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8"/>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9"/>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50"/>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51"/>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animBg="1"/>
      <p:bldP spid="42"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122786"/>
            <a:ext cx="6933456" cy="1143000"/>
          </a:xfrm>
        </p:spPr>
        <p:txBody>
          <a:bodyPr/>
          <a:lstStyle/>
          <a:p>
            <a:r>
              <a:rPr lang="en-IE" dirty="0" smtClean="0"/>
              <a:t>Using the Architecture Skills Framework</a:t>
            </a:r>
            <a:endParaRPr lang="en-IE" dirty="0"/>
          </a:p>
        </p:txBody>
      </p:sp>
      <p:sp>
        <p:nvSpPr>
          <p:cNvPr id="3" name="Content Placeholder 2"/>
          <p:cNvSpPr>
            <a:spLocks noGrp="1"/>
          </p:cNvSpPr>
          <p:nvPr>
            <p:ph idx="1"/>
          </p:nvPr>
        </p:nvSpPr>
        <p:spPr/>
        <p:txBody>
          <a:bodyPr/>
          <a:lstStyle/>
          <a:p>
            <a:r>
              <a:rPr lang="en-IE" sz="2000" dirty="0" smtClean="0"/>
              <a:t>Provides a view of the competency  levels required for specific roles. They define:</a:t>
            </a:r>
          </a:p>
          <a:p>
            <a:pPr lvl="1"/>
            <a:r>
              <a:rPr lang="en-IE" sz="1600" dirty="0" smtClean="0"/>
              <a:t>The roles within a work area</a:t>
            </a:r>
          </a:p>
          <a:p>
            <a:pPr lvl="1"/>
            <a:r>
              <a:rPr lang="en-IE" sz="1600" dirty="0" smtClean="0"/>
              <a:t>The skills required by each role</a:t>
            </a:r>
          </a:p>
          <a:p>
            <a:pPr lvl="1"/>
            <a:r>
              <a:rPr lang="en-IE" sz="1600" dirty="0" smtClean="0"/>
              <a:t>The depth of knowledge required to fulfil the role successfully</a:t>
            </a:r>
          </a:p>
          <a:p>
            <a:pPr lvl="1"/>
            <a:endParaRPr lang="en-IE" sz="1600" dirty="0" smtClean="0"/>
          </a:p>
          <a:p>
            <a:r>
              <a:rPr lang="en-IE" sz="2000" dirty="0" smtClean="0"/>
              <a:t>Why do we need it</a:t>
            </a:r>
          </a:p>
          <a:p>
            <a:pPr lvl="1"/>
            <a:r>
              <a:rPr lang="en-IE" sz="1600" dirty="0" smtClean="0"/>
              <a:t>Confusion in industry over the competencies required makes recruitment difficult. </a:t>
            </a:r>
          </a:p>
          <a:p>
            <a:pPr lvl="1"/>
            <a:r>
              <a:rPr lang="en-IE" sz="1600" dirty="0" smtClean="0"/>
              <a:t>Ensure a successful Enterprise Architecture practice needs staff with the relevant experience and skills in or to fulfil their roles. However these roles need to be well defined in the first place! This is what the skills framework tries to do.</a:t>
            </a:r>
          </a:p>
          <a:p>
            <a:pPr lvl="1"/>
            <a:r>
              <a:rPr lang="en-IE" sz="1600" dirty="0" smtClean="0"/>
              <a:t>Having under-qualified personnel in the role of Enterprise Architecture will increase costs off re-hiring  and the quality of their work </a:t>
            </a:r>
            <a:r>
              <a:rPr lang="en-IE" sz="1600" dirty="0"/>
              <a:t>adversely </a:t>
            </a:r>
            <a:r>
              <a:rPr lang="en-IE" sz="1600" dirty="0" smtClean="0"/>
              <a:t>impacting the company’s Enterprise Architecture.</a:t>
            </a:r>
          </a:p>
          <a:p>
            <a:endParaRPr lang="en-IE" sz="2000" dirty="0"/>
          </a:p>
        </p:txBody>
      </p:sp>
      <p:sp>
        <p:nvSpPr>
          <p:cNvPr id="4" name="Rectangle 3"/>
          <p:cNvSpPr/>
          <p:nvPr/>
        </p:nvSpPr>
        <p:spPr>
          <a:xfrm>
            <a:off x="107504" y="216496"/>
            <a:ext cx="1764196" cy="9555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solidFill>
                  <a:schemeClr val="tx1"/>
                </a:solidFill>
              </a:rPr>
              <a:t>Architecture Skills Framework</a:t>
            </a:r>
          </a:p>
        </p:txBody>
      </p:sp>
    </p:spTree>
    <p:extLst>
      <p:ext uri="{BB962C8B-B14F-4D97-AF65-F5344CB8AC3E}">
        <p14:creationId xmlns:p14="http://schemas.microsoft.com/office/powerpoint/2010/main" val="3713017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122786"/>
            <a:ext cx="6933456" cy="1143000"/>
          </a:xfrm>
        </p:spPr>
        <p:txBody>
          <a:bodyPr/>
          <a:lstStyle/>
          <a:p>
            <a:r>
              <a:rPr lang="en-IE" dirty="0" smtClean="0"/>
              <a:t>Using the Architecture Skills Framework</a:t>
            </a:r>
            <a:endParaRPr lang="en-IE" dirty="0"/>
          </a:p>
        </p:txBody>
      </p:sp>
      <p:sp>
        <p:nvSpPr>
          <p:cNvPr id="3" name="Content Placeholder 2"/>
          <p:cNvSpPr>
            <a:spLocks noGrp="1"/>
          </p:cNvSpPr>
          <p:nvPr>
            <p:ph idx="1"/>
          </p:nvPr>
        </p:nvSpPr>
        <p:spPr>
          <a:xfrm>
            <a:off x="0" y="1565353"/>
            <a:ext cx="3121824" cy="5210609"/>
          </a:xfrm>
        </p:spPr>
        <p:txBody>
          <a:bodyPr/>
          <a:lstStyle/>
          <a:p>
            <a:r>
              <a:rPr lang="en-IE" sz="2000" dirty="0" smtClean="0"/>
              <a:t>Roles</a:t>
            </a:r>
            <a:endParaRPr lang="en-IE" sz="2000" dirty="0"/>
          </a:p>
        </p:txBody>
      </p:sp>
      <p:sp>
        <p:nvSpPr>
          <p:cNvPr id="4" name="Rectangle 3"/>
          <p:cNvSpPr/>
          <p:nvPr/>
        </p:nvSpPr>
        <p:spPr>
          <a:xfrm>
            <a:off x="107504" y="216496"/>
            <a:ext cx="1764196" cy="9555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solidFill>
                  <a:schemeClr val="tx1"/>
                </a:solidFill>
              </a:rPr>
              <a:t>Architecture Skills Framework</a:t>
            </a:r>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145175"/>
            <a:ext cx="3449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4847532" y="1540771"/>
            <a:ext cx="4296468" cy="52351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000" dirty="0" smtClean="0"/>
              <a:t>Skills</a:t>
            </a:r>
          </a:p>
          <a:p>
            <a:pPr lvl="1"/>
            <a:r>
              <a:rPr lang="en-IE" sz="1600" dirty="0" smtClean="0"/>
              <a:t>Generic Skills</a:t>
            </a:r>
          </a:p>
          <a:p>
            <a:pPr lvl="2"/>
            <a:r>
              <a:rPr lang="en-IE" sz="1200" dirty="0" smtClean="0"/>
              <a:t>Leadership, team working, inter-personal skills </a:t>
            </a:r>
            <a:r>
              <a:rPr lang="en-IE" sz="1200" dirty="0" err="1" smtClean="0"/>
              <a:t>etc</a:t>
            </a:r>
            <a:endParaRPr lang="en-IE" sz="1200" dirty="0" smtClean="0"/>
          </a:p>
          <a:p>
            <a:pPr lvl="1"/>
            <a:r>
              <a:rPr lang="en-IE" sz="1600" dirty="0" smtClean="0"/>
              <a:t>Business Skills &amp; Method</a:t>
            </a:r>
          </a:p>
          <a:p>
            <a:pPr lvl="2"/>
            <a:r>
              <a:rPr lang="en-IE" sz="1200" dirty="0" smtClean="0"/>
              <a:t>Business cases, business processes, strategic planning</a:t>
            </a:r>
          </a:p>
          <a:p>
            <a:pPr lvl="1"/>
            <a:r>
              <a:rPr lang="en-IE" sz="1600" dirty="0" smtClean="0"/>
              <a:t>Enterprise Architecture Skills</a:t>
            </a:r>
          </a:p>
          <a:p>
            <a:pPr lvl="2"/>
            <a:r>
              <a:rPr lang="en-IE" sz="1200" dirty="0" smtClean="0"/>
              <a:t>Modelling, building block design, applications and role design, systems integration</a:t>
            </a:r>
          </a:p>
          <a:p>
            <a:pPr lvl="1"/>
            <a:r>
              <a:rPr lang="en-IE" sz="1600" dirty="0" smtClean="0"/>
              <a:t>Program or Project Management</a:t>
            </a:r>
          </a:p>
          <a:p>
            <a:pPr lvl="2"/>
            <a:r>
              <a:rPr lang="en-IE" sz="1200" dirty="0" smtClean="0"/>
              <a:t>Managing business change, project management methods and tools</a:t>
            </a:r>
          </a:p>
          <a:p>
            <a:pPr lvl="1"/>
            <a:r>
              <a:rPr lang="en-IE" sz="1600" dirty="0" smtClean="0"/>
              <a:t>IT General Knowledge Skills</a:t>
            </a:r>
          </a:p>
          <a:p>
            <a:pPr lvl="2"/>
            <a:r>
              <a:rPr lang="en-IE" sz="1200" dirty="0" smtClean="0"/>
              <a:t>Brokering Applications, asset management, migration planning, SLAs</a:t>
            </a:r>
          </a:p>
          <a:p>
            <a:pPr lvl="1"/>
            <a:r>
              <a:rPr lang="en-IE" sz="1600" dirty="0" smtClean="0"/>
              <a:t>Technical IT Skills</a:t>
            </a:r>
          </a:p>
          <a:p>
            <a:pPr lvl="2"/>
            <a:r>
              <a:rPr lang="en-IE" sz="1200" dirty="0" smtClean="0"/>
              <a:t>Software engineering, security, data interchange, data management</a:t>
            </a:r>
          </a:p>
          <a:p>
            <a:pPr lvl="1"/>
            <a:r>
              <a:rPr lang="en-IE" sz="1600" dirty="0" smtClean="0"/>
              <a:t>Legal Environment</a:t>
            </a:r>
          </a:p>
          <a:p>
            <a:pPr lvl="2"/>
            <a:r>
              <a:rPr lang="en-IE" sz="1200" dirty="0" smtClean="0"/>
              <a:t>Data Protection, Contract Law, Procurement, fraud</a:t>
            </a:r>
            <a:endParaRPr lang="en-IE" sz="1200" dirty="0"/>
          </a:p>
        </p:txBody>
      </p:sp>
      <p:sp>
        <p:nvSpPr>
          <p:cNvPr id="7" name="TextBox 6"/>
          <p:cNvSpPr txBox="1"/>
          <p:nvPr/>
        </p:nvSpPr>
        <p:spPr>
          <a:xfrm>
            <a:off x="445837" y="2189274"/>
            <a:ext cx="1186543" cy="430887"/>
          </a:xfrm>
          <a:prstGeom prst="rect">
            <a:avLst/>
          </a:prstGeom>
          <a:noFill/>
        </p:spPr>
        <p:txBody>
          <a:bodyPr wrap="none" rtlCol="0">
            <a:spAutoFit/>
          </a:bodyPr>
          <a:lstStyle/>
          <a:p>
            <a:r>
              <a:rPr lang="en-IE" sz="1100" dirty="0" smtClean="0"/>
              <a:t>Architecture </a:t>
            </a:r>
          </a:p>
          <a:p>
            <a:r>
              <a:rPr lang="en-IE" sz="1100" dirty="0" smtClean="0"/>
              <a:t>Board Members</a:t>
            </a:r>
            <a:endParaRPr lang="en-IE" sz="1100" dirty="0"/>
          </a:p>
        </p:txBody>
      </p:sp>
      <p:pic>
        <p:nvPicPr>
          <p:cNvPr id="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222" y="2124839"/>
            <a:ext cx="3449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195736" y="2155616"/>
            <a:ext cx="974947" cy="430887"/>
          </a:xfrm>
          <a:prstGeom prst="rect">
            <a:avLst/>
          </a:prstGeom>
          <a:noFill/>
        </p:spPr>
        <p:txBody>
          <a:bodyPr wrap="none" rtlCol="0">
            <a:spAutoFit/>
          </a:bodyPr>
          <a:lstStyle/>
          <a:p>
            <a:r>
              <a:rPr lang="en-IE" sz="1100" dirty="0" smtClean="0"/>
              <a:t>Architecture </a:t>
            </a:r>
          </a:p>
          <a:p>
            <a:r>
              <a:rPr lang="en-IE" sz="1100" dirty="0" smtClean="0"/>
              <a:t>Sponsor</a:t>
            </a:r>
            <a:endParaRPr lang="en-IE" sz="1100" dirty="0"/>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209" y="2981452"/>
            <a:ext cx="3449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269542" y="3025551"/>
            <a:ext cx="974947" cy="430887"/>
          </a:xfrm>
          <a:prstGeom prst="rect">
            <a:avLst/>
          </a:prstGeom>
          <a:noFill/>
        </p:spPr>
        <p:txBody>
          <a:bodyPr wrap="none" rtlCol="0">
            <a:spAutoFit/>
          </a:bodyPr>
          <a:lstStyle/>
          <a:p>
            <a:r>
              <a:rPr lang="en-IE" sz="1100" dirty="0" smtClean="0"/>
              <a:t>Architecture </a:t>
            </a:r>
          </a:p>
          <a:p>
            <a:r>
              <a:rPr lang="en-IE" sz="1100" dirty="0" smtClean="0"/>
              <a:t>Manager</a:t>
            </a:r>
            <a:endParaRPr lang="en-IE" sz="1100" dirty="0"/>
          </a:p>
        </p:txBody>
      </p:sp>
      <p:pic>
        <p:nvPicPr>
          <p:cNvPr id="1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702632"/>
            <a:ext cx="3449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10157" y="3733409"/>
            <a:ext cx="888385" cy="600164"/>
          </a:xfrm>
          <a:prstGeom prst="rect">
            <a:avLst/>
          </a:prstGeom>
          <a:noFill/>
        </p:spPr>
        <p:txBody>
          <a:bodyPr wrap="none" rtlCol="0">
            <a:spAutoFit/>
          </a:bodyPr>
          <a:lstStyle/>
          <a:p>
            <a:r>
              <a:rPr lang="en-IE" sz="1100" dirty="0" smtClean="0"/>
              <a:t>Enterprise </a:t>
            </a:r>
          </a:p>
          <a:p>
            <a:r>
              <a:rPr lang="en-IE" sz="1100" dirty="0" smtClean="0"/>
              <a:t>Architect – </a:t>
            </a:r>
          </a:p>
          <a:p>
            <a:r>
              <a:rPr lang="en-IE" sz="1100" dirty="0" smtClean="0"/>
              <a:t>Business</a:t>
            </a:r>
            <a:endParaRPr lang="en-IE" sz="1100" dirty="0"/>
          </a:p>
        </p:txBody>
      </p:sp>
      <p:pic>
        <p:nvPicPr>
          <p:cNvPr id="1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083" y="3702631"/>
            <a:ext cx="3449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195736" y="3733408"/>
            <a:ext cx="888385" cy="600164"/>
          </a:xfrm>
          <a:prstGeom prst="rect">
            <a:avLst/>
          </a:prstGeom>
          <a:noFill/>
        </p:spPr>
        <p:txBody>
          <a:bodyPr wrap="none" rtlCol="0">
            <a:spAutoFit/>
          </a:bodyPr>
          <a:lstStyle/>
          <a:p>
            <a:r>
              <a:rPr lang="en-IE" sz="1100" dirty="0"/>
              <a:t>Enterprise </a:t>
            </a:r>
          </a:p>
          <a:p>
            <a:r>
              <a:rPr lang="en-IE" sz="1100" dirty="0"/>
              <a:t>Architect – </a:t>
            </a:r>
          </a:p>
          <a:p>
            <a:r>
              <a:rPr lang="en-IE" sz="1100" dirty="0" smtClean="0"/>
              <a:t>Data</a:t>
            </a:r>
            <a:endParaRPr lang="en-IE" sz="1100" dirty="0"/>
          </a:p>
        </p:txBody>
      </p:sp>
      <p:pic>
        <p:nvPicPr>
          <p:cNvPr id="1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7" y="4405559"/>
            <a:ext cx="3449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520610" y="4436336"/>
            <a:ext cx="888385" cy="600164"/>
          </a:xfrm>
          <a:prstGeom prst="rect">
            <a:avLst/>
          </a:prstGeom>
          <a:noFill/>
        </p:spPr>
        <p:txBody>
          <a:bodyPr wrap="none" rtlCol="0">
            <a:spAutoFit/>
          </a:bodyPr>
          <a:lstStyle/>
          <a:p>
            <a:r>
              <a:rPr lang="en-IE" sz="1100" dirty="0" smtClean="0"/>
              <a:t>Enterprise </a:t>
            </a:r>
          </a:p>
          <a:p>
            <a:r>
              <a:rPr lang="en-IE" sz="1100" dirty="0" smtClean="0"/>
              <a:t>Architect – </a:t>
            </a:r>
          </a:p>
          <a:p>
            <a:r>
              <a:rPr lang="en-IE" sz="1100" dirty="0" smtClean="0"/>
              <a:t>Application</a:t>
            </a:r>
            <a:endParaRPr lang="en-IE" sz="1100" dirty="0"/>
          </a:p>
        </p:txBody>
      </p:sp>
      <p:pic>
        <p:nvPicPr>
          <p:cNvPr id="1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536" y="4405558"/>
            <a:ext cx="3449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206189" y="4436335"/>
            <a:ext cx="915635" cy="600164"/>
          </a:xfrm>
          <a:prstGeom prst="rect">
            <a:avLst/>
          </a:prstGeom>
          <a:noFill/>
        </p:spPr>
        <p:txBody>
          <a:bodyPr wrap="none" rtlCol="0">
            <a:spAutoFit/>
          </a:bodyPr>
          <a:lstStyle/>
          <a:p>
            <a:r>
              <a:rPr lang="en-IE" sz="1100" dirty="0"/>
              <a:t>Enterprise </a:t>
            </a:r>
          </a:p>
          <a:p>
            <a:r>
              <a:rPr lang="en-IE" sz="1100" dirty="0"/>
              <a:t>Architect – </a:t>
            </a:r>
          </a:p>
          <a:p>
            <a:r>
              <a:rPr lang="en-IE" sz="1100" dirty="0" smtClean="0"/>
              <a:t>Technology</a:t>
            </a:r>
            <a:endParaRPr lang="en-IE" sz="1100" dirty="0"/>
          </a:p>
        </p:txBody>
      </p:sp>
      <p:pic>
        <p:nvPicPr>
          <p:cNvPr id="2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38" y="5357716"/>
            <a:ext cx="3449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452471" y="5401815"/>
            <a:ext cx="1289135" cy="430887"/>
          </a:xfrm>
          <a:prstGeom prst="rect">
            <a:avLst/>
          </a:prstGeom>
          <a:noFill/>
        </p:spPr>
        <p:txBody>
          <a:bodyPr wrap="none" rtlCol="0">
            <a:spAutoFit/>
          </a:bodyPr>
          <a:lstStyle/>
          <a:p>
            <a:r>
              <a:rPr lang="en-IE" sz="1100" dirty="0" smtClean="0"/>
              <a:t>Program and/or </a:t>
            </a:r>
          </a:p>
          <a:p>
            <a:r>
              <a:rPr lang="en-IE" sz="1100" dirty="0" smtClean="0"/>
              <a:t>Project Managers</a:t>
            </a:r>
            <a:endParaRPr lang="en-IE" sz="1100" dirty="0"/>
          </a:p>
        </p:txBody>
      </p:sp>
      <p:pic>
        <p:nvPicPr>
          <p:cNvPr id="22"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225" y="5344394"/>
            <a:ext cx="3449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2250568" y="5513725"/>
            <a:ext cx="914033" cy="261610"/>
          </a:xfrm>
          <a:prstGeom prst="rect">
            <a:avLst/>
          </a:prstGeom>
          <a:noFill/>
        </p:spPr>
        <p:txBody>
          <a:bodyPr wrap="none" rtlCol="0">
            <a:spAutoFit/>
          </a:bodyPr>
          <a:lstStyle/>
          <a:p>
            <a:r>
              <a:rPr lang="en-IE" sz="1100" dirty="0" smtClean="0"/>
              <a:t>IT Designer</a:t>
            </a:r>
            <a:endParaRPr lang="en-IE" sz="1100" dirty="0"/>
          </a:p>
        </p:txBody>
      </p:sp>
      <p:cxnSp>
        <p:nvCxnSpPr>
          <p:cNvPr id="25" name="Straight Connector 24"/>
          <p:cNvCxnSpPr/>
          <p:nvPr/>
        </p:nvCxnSpPr>
        <p:spPr>
          <a:xfrm>
            <a:off x="107504" y="2837436"/>
            <a:ext cx="266429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121824" y="1556792"/>
            <a:ext cx="1810215" cy="52191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IE" sz="1600" b="1" dirty="0" smtClean="0">
                <a:solidFill>
                  <a:schemeClr val="bg1"/>
                </a:solidFill>
              </a:rPr>
              <a:t>Proficiency </a:t>
            </a:r>
          </a:p>
          <a:p>
            <a:pPr algn="ctr"/>
            <a:r>
              <a:rPr lang="en-IE" sz="1600" b="1" dirty="0" smtClean="0">
                <a:solidFill>
                  <a:schemeClr val="bg1"/>
                </a:solidFill>
              </a:rPr>
              <a:t>Levels</a:t>
            </a:r>
            <a:endParaRPr lang="en-IE" sz="1600" b="1" dirty="0">
              <a:solidFill>
                <a:schemeClr val="bg1"/>
              </a:solidFill>
            </a:endParaRPr>
          </a:p>
        </p:txBody>
      </p:sp>
      <p:sp>
        <p:nvSpPr>
          <p:cNvPr id="28" name="Rectangle 27"/>
          <p:cNvSpPr/>
          <p:nvPr/>
        </p:nvSpPr>
        <p:spPr>
          <a:xfrm>
            <a:off x="3236345" y="1615253"/>
            <a:ext cx="1427587" cy="2880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1: Background</a:t>
            </a:r>
            <a:endParaRPr lang="en-IE" sz="1400" dirty="0">
              <a:solidFill>
                <a:schemeClr val="tx1"/>
              </a:solidFill>
            </a:endParaRPr>
          </a:p>
        </p:txBody>
      </p:sp>
      <p:sp>
        <p:nvSpPr>
          <p:cNvPr id="29" name="Rectangle 28"/>
          <p:cNvSpPr/>
          <p:nvPr/>
        </p:nvSpPr>
        <p:spPr>
          <a:xfrm>
            <a:off x="3236345" y="2474934"/>
            <a:ext cx="1408000" cy="2880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2: Awareness</a:t>
            </a:r>
            <a:endParaRPr lang="en-IE" sz="1400" dirty="0">
              <a:solidFill>
                <a:schemeClr val="tx1"/>
              </a:solidFill>
            </a:endParaRPr>
          </a:p>
        </p:txBody>
      </p:sp>
      <p:sp>
        <p:nvSpPr>
          <p:cNvPr id="30" name="Rectangle 29"/>
          <p:cNvSpPr/>
          <p:nvPr/>
        </p:nvSpPr>
        <p:spPr>
          <a:xfrm>
            <a:off x="3236345" y="3820225"/>
            <a:ext cx="1408000" cy="2880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solidFill>
                  <a:schemeClr val="tx1"/>
                </a:solidFill>
              </a:rPr>
              <a:t>3</a:t>
            </a:r>
            <a:r>
              <a:rPr lang="en-IE" sz="1400" dirty="0" smtClean="0">
                <a:solidFill>
                  <a:schemeClr val="tx1"/>
                </a:solidFill>
              </a:rPr>
              <a:t>: Knowledge</a:t>
            </a:r>
            <a:endParaRPr lang="en-IE" sz="1400" dirty="0">
              <a:solidFill>
                <a:schemeClr val="tx1"/>
              </a:solidFill>
            </a:endParaRPr>
          </a:p>
        </p:txBody>
      </p:sp>
      <p:sp>
        <p:nvSpPr>
          <p:cNvPr id="31" name="Rectangle 30"/>
          <p:cNvSpPr/>
          <p:nvPr/>
        </p:nvSpPr>
        <p:spPr>
          <a:xfrm>
            <a:off x="3236345" y="5200378"/>
            <a:ext cx="1408000" cy="2880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chemeClr val="tx1"/>
                </a:solidFill>
              </a:rPr>
              <a:t>4: Expert</a:t>
            </a:r>
            <a:endParaRPr lang="en-IE" sz="1400" dirty="0">
              <a:solidFill>
                <a:schemeClr val="tx1"/>
              </a:solidFill>
            </a:endParaRPr>
          </a:p>
        </p:txBody>
      </p:sp>
      <p:sp>
        <p:nvSpPr>
          <p:cNvPr id="32" name="Rectangle 31"/>
          <p:cNvSpPr/>
          <p:nvPr/>
        </p:nvSpPr>
        <p:spPr>
          <a:xfrm>
            <a:off x="0" y="1556792"/>
            <a:ext cx="9144000" cy="52191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34" name="Straight Connector 33"/>
          <p:cNvCxnSpPr/>
          <p:nvPr/>
        </p:nvCxnSpPr>
        <p:spPr>
          <a:xfrm>
            <a:off x="153504" y="5229200"/>
            <a:ext cx="266429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31839" y="1920936"/>
            <a:ext cx="1800199" cy="553998"/>
          </a:xfrm>
          <a:prstGeom prst="rect">
            <a:avLst/>
          </a:prstGeom>
          <a:noFill/>
        </p:spPr>
        <p:txBody>
          <a:bodyPr wrap="square" rtlCol="0">
            <a:spAutoFit/>
          </a:bodyPr>
          <a:lstStyle/>
          <a:p>
            <a:r>
              <a:rPr lang="en-IE" sz="1000" dirty="0" smtClean="0">
                <a:solidFill>
                  <a:schemeClr val="bg1"/>
                </a:solidFill>
              </a:rPr>
              <a:t>Not a required skill, though should be able to define and manage skill if required</a:t>
            </a:r>
            <a:endParaRPr lang="en-IE" sz="1000" dirty="0">
              <a:solidFill>
                <a:schemeClr val="bg1"/>
              </a:solidFill>
            </a:endParaRPr>
          </a:p>
        </p:txBody>
      </p:sp>
      <p:sp>
        <p:nvSpPr>
          <p:cNvPr id="36" name="TextBox 35"/>
          <p:cNvSpPr txBox="1"/>
          <p:nvPr/>
        </p:nvSpPr>
        <p:spPr>
          <a:xfrm>
            <a:off x="3164600" y="2828262"/>
            <a:ext cx="1767437" cy="1015663"/>
          </a:xfrm>
          <a:prstGeom prst="rect">
            <a:avLst/>
          </a:prstGeom>
          <a:noFill/>
        </p:spPr>
        <p:txBody>
          <a:bodyPr wrap="square" rtlCol="0">
            <a:spAutoFit/>
          </a:bodyPr>
          <a:lstStyle/>
          <a:p>
            <a:r>
              <a:rPr lang="en-IE" sz="1000" dirty="0" smtClean="0">
                <a:solidFill>
                  <a:schemeClr val="bg1"/>
                </a:solidFill>
              </a:rPr>
              <a:t>Understands the background, issues and implications sufficiently to be able to understand how to proceed further and advice client accordingly</a:t>
            </a:r>
            <a:endParaRPr lang="en-IE" sz="1000" dirty="0">
              <a:solidFill>
                <a:schemeClr val="bg1"/>
              </a:solidFill>
            </a:endParaRPr>
          </a:p>
        </p:txBody>
      </p:sp>
      <p:sp>
        <p:nvSpPr>
          <p:cNvPr id="37" name="TextBox 36"/>
          <p:cNvSpPr txBox="1"/>
          <p:nvPr/>
        </p:nvSpPr>
        <p:spPr>
          <a:xfrm>
            <a:off x="3193833" y="4131125"/>
            <a:ext cx="1810215" cy="1015663"/>
          </a:xfrm>
          <a:prstGeom prst="rect">
            <a:avLst/>
          </a:prstGeom>
          <a:noFill/>
        </p:spPr>
        <p:txBody>
          <a:bodyPr wrap="square" rtlCol="0">
            <a:spAutoFit/>
          </a:bodyPr>
          <a:lstStyle/>
          <a:p>
            <a:r>
              <a:rPr lang="en-IE" sz="1000" dirty="0" smtClean="0">
                <a:solidFill>
                  <a:schemeClr val="bg1"/>
                </a:solidFill>
              </a:rPr>
              <a:t>Detailed knowledge of subject area and capable of providing professional advice and guidance. Ability to integrate capability into architecture design</a:t>
            </a:r>
            <a:endParaRPr lang="en-IE" sz="1000" dirty="0">
              <a:solidFill>
                <a:schemeClr val="bg1"/>
              </a:solidFill>
            </a:endParaRPr>
          </a:p>
        </p:txBody>
      </p:sp>
      <p:sp>
        <p:nvSpPr>
          <p:cNvPr id="38" name="TextBox 37"/>
          <p:cNvSpPr txBox="1"/>
          <p:nvPr/>
        </p:nvSpPr>
        <p:spPr>
          <a:xfrm>
            <a:off x="3184473" y="5526993"/>
            <a:ext cx="1744080" cy="707886"/>
          </a:xfrm>
          <a:prstGeom prst="rect">
            <a:avLst/>
          </a:prstGeom>
          <a:noFill/>
        </p:spPr>
        <p:txBody>
          <a:bodyPr wrap="square" rtlCol="0">
            <a:spAutoFit/>
          </a:bodyPr>
          <a:lstStyle/>
          <a:p>
            <a:r>
              <a:rPr lang="en-IE" sz="1000" dirty="0" smtClean="0">
                <a:solidFill>
                  <a:schemeClr val="bg1"/>
                </a:solidFill>
              </a:rPr>
              <a:t>Extensive and substantial practical experience and applied knowledge of subject</a:t>
            </a:r>
            <a:endParaRPr lang="en-IE" sz="1000" dirty="0">
              <a:solidFill>
                <a:schemeClr val="bg1"/>
              </a:solidFill>
            </a:endParaRPr>
          </a:p>
        </p:txBody>
      </p:sp>
    </p:spTree>
    <p:extLst>
      <p:ext uri="{BB962C8B-B14F-4D97-AF65-F5344CB8AC3E}">
        <p14:creationId xmlns:p14="http://schemas.microsoft.com/office/powerpoint/2010/main" val="429622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8047</TotalTime>
  <Words>3516</Words>
  <Application>Microsoft Office PowerPoint</Application>
  <PresentationFormat>On-screen Show (4:3)</PresentationFormat>
  <Paragraphs>629</Paragraphs>
  <Slides>37</Slides>
  <Notes>23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TOGAF – A Summary Architecture Capability Framework (ACF)</vt:lpstr>
      <vt:lpstr>Where ACF fits into TOGAF</vt:lpstr>
      <vt:lpstr>What is ACF?</vt:lpstr>
      <vt:lpstr>Business Capability for Architecture - Operating at a level of maturity</vt:lpstr>
      <vt:lpstr>Components of ACF</vt:lpstr>
      <vt:lpstr>How to establish an  Architecture Capability</vt:lpstr>
      <vt:lpstr>Establishing a Architecture Capability</vt:lpstr>
      <vt:lpstr>Using the Architecture Skills Framework</vt:lpstr>
      <vt:lpstr>Using the Architecture Skills Framework</vt:lpstr>
      <vt:lpstr>Using the Architecture Skills Framework</vt:lpstr>
      <vt:lpstr>Using the Architecture Skills Framework –  Role of Enterprise Architect</vt:lpstr>
      <vt:lpstr>Summary of Architecture Maturity Models</vt:lpstr>
      <vt:lpstr>EA Maturity Models</vt:lpstr>
      <vt:lpstr>US Government - Doc US ACMM</vt:lpstr>
      <vt:lpstr>Summary of the Architecture Governance Framework (AGF)</vt:lpstr>
      <vt:lpstr>Definition of Governance </vt:lpstr>
      <vt:lpstr>Definition of Architecture Governance</vt:lpstr>
      <vt:lpstr>Definition of Architecture Governance</vt:lpstr>
      <vt:lpstr>Architecture Governance a key step in the development of architectures</vt:lpstr>
      <vt:lpstr>Architecture Governance –  Key Processes</vt:lpstr>
      <vt:lpstr>Elements of an Effective Architecture Governance Strategy </vt:lpstr>
      <vt:lpstr>AGF – Guidance on Organisational Structure</vt:lpstr>
      <vt:lpstr>Architecture Board</vt:lpstr>
      <vt:lpstr>Architecture Board</vt:lpstr>
      <vt:lpstr>Architecture Board</vt:lpstr>
      <vt:lpstr>Guidance on applying Enterprise Architecture Principles</vt:lpstr>
      <vt:lpstr>Architecture Compliance strategy</vt:lpstr>
      <vt:lpstr>Architecture Compliance strategy - Conduct Architecture Reviews</vt:lpstr>
      <vt:lpstr>Architecture Compliance strategy - Conduct Architecture Reviews</vt:lpstr>
      <vt:lpstr>Architecture Compliance strategy - Conduct Architecture Reviews</vt:lpstr>
      <vt:lpstr>Architecture Compliance strategy - Conduct Architecture Reviews</vt:lpstr>
      <vt:lpstr>Architecture Compliance strategy - Conduct Architecture Reviews</vt:lpstr>
      <vt:lpstr>Architecture Compliance strategy - Conduct Architecture Reviews</vt:lpstr>
      <vt:lpstr>Architecture Compliance strategy - Conduct Architecture Reviews</vt:lpstr>
      <vt:lpstr>Architecture Compliance strategy - Use Architecture Contracts</vt:lpstr>
      <vt:lpstr>Architecture Compliance strategy - Use Architecture Contracts</vt:lpstr>
      <vt:lpstr>Architecture Compliance strategy - Use Architecture Contracts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Vision and Strategy - Initial Draft</dc:title>
  <dc:creator>Paul</dc:creator>
  <cp:lastModifiedBy>User</cp:lastModifiedBy>
  <cp:revision>249</cp:revision>
  <dcterms:created xsi:type="dcterms:W3CDTF">2011-03-05T19:25:09Z</dcterms:created>
  <dcterms:modified xsi:type="dcterms:W3CDTF">2011-08-17T09:31:37Z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0x010100914A21445963DB40A2A4F74C65044205020066AE5434335AB84D9404A97013B4392E</vt:lpwstr>
  </property>
  <property fmtid="{D5CDD505-2E9C-101B-9397-08002B2CF9AE}" pid="3" name="Importance">
    <vt:lpwstr>9</vt:lpwstr>
  </property>
  <property fmtid="{D5CDD505-2E9C-101B-9397-08002B2CF9AE}" pid="4" name="ContentType">
    <vt:lpwstr>EA Key Document</vt:lpwstr>
  </property>
</Properties>
</file>