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63" r:id="rId2"/>
    <p:sldId id="264" r:id="rId3"/>
    <p:sldId id="265" r:id="rId4"/>
    <p:sldId id="262" r:id="rId5"/>
    <p:sldId id="267" r:id="rId6"/>
    <p:sldId id="261" r:id="rId7"/>
    <p:sldId id="292" r:id="rId8"/>
    <p:sldId id="295" r:id="rId9"/>
    <p:sldId id="296" r:id="rId10"/>
    <p:sldId id="294" r:id="rId11"/>
    <p:sldId id="303" r:id="rId12"/>
    <p:sldId id="305" r:id="rId13"/>
    <p:sldId id="306" r:id="rId14"/>
    <p:sldId id="279" r:id="rId15"/>
    <p:sldId id="283" r:id="rId16"/>
    <p:sldId id="281" r:id="rId17"/>
    <p:sldId id="284" r:id="rId18"/>
    <p:sldId id="285" r:id="rId19"/>
    <p:sldId id="287" r:id="rId20"/>
    <p:sldId id="307" r:id="rId21"/>
    <p:sldId id="289" r:id="rId22"/>
    <p:sldId id="290" r:id="rId23"/>
    <p:sldId id="297" r:id="rId24"/>
    <p:sldId id="298" r:id="rId25"/>
    <p:sldId id="300" r:id="rId26"/>
    <p:sldId id="302" r:id="rId27"/>
    <p:sldId id="275" r:id="rId28"/>
    <p:sldId id="276" r:id="rId29"/>
    <p:sldId id="274" r:id="rId30"/>
    <p:sldId id="25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CE02"/>
    <a:srgbClr val="FEFEFE"/>
    <a:srgbClr val="2CBC14"/>
    <a:srgbClr val="EE6008"/>
    <a:srgbClr val="EC700A"/>
    <a:srgbClr val="F579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64460" autoAdjust="0"/>
  </p:normalViewPr>
  <p:slideViewPr>
    <p:cSldViewPr>
      <p:cViewPr>
        <p:scale>
          <a:sx n="40" d="100"/>
          <a:sy n="40" d="100"/>
        </p:scale>
        <p:origin x="-2790"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1"/>
          <c:order val="0"/>
          <c:tx>
            <c:strRef>
              <c:f>Sheet1!$A$4</c:f>
              <c:strCache>
                <c:ptCount val="1"/>
                <c:pt idx="0">
                  <c:v>Profit Margin</c:v>
                </c:pt>
              </c:strCache>
            </c:strRef>
          </c:tx>
          <c:spPr>
            <a:ln>
              <a:solidFill>
                <a:schemeClr val="accent1"/>
              </a:solidFill>
            </a:ln>
          </c:spPr>
          <c:marker>
            <c:symbol val="none"/>
          </c:marker>
          <c:cat>
            <c:numRef>
              <c:f>Sheet1!$B$1:$G$1</c:f>
              <c:numCache>
                <c:formatCode>General</c:formatCode>
                <c:ptCount val="6"/>
                <c:pt idx="0">
                  <c:v>2005</c:v>
                </c:pt>
                <c:pt idx="1">
                  <c:v>2006</c:v>
                </c:pt>
                <c:pt idx="2">
                  <c:v>2007</c:v>
                </c:pt>
                <c:pt idx="3">
                  <c:v>2008</c:v>
                </c:pt>
                <c:pt idx="4">
                  <c:v>2009</c:v>
                </c:pt>
                <c:pt idx="5">
                  <c:v>2010</c:v>
                </c:pt>
              </c:numCache>
            </c:numRef>
          </c:cat>
          <c:val>
            <c:numRef>
              <c:f>Sheet1!$B$4:$G$4</c:f>
              <c:numCache>
                <c:formatCode>0.00%</c:formatCode>
                <c:ptCount val="6"/>
                <c:pt idx="0">
                  <c:v>0.11122722008492965</c:v>
                </c:pt>
                <c:pt idx="1">
                  <c:v>0.12747948173400003</c:v>
                </c:pt>
                <c:pt idx="2">
                  <c:v>0.12875098557580816</c:v>
                </c:pt>
                <c:pt idx="3">
                  <c:v>9.5389420047667317E-2</c:v>
                </c:pt>
                <c:pt idx="4">
                  <c:v>7.2289699764293724E-2</c:v>
                </c:pt>
                <c:pt idx="5">
                  <c:v>8.1079281810253576E-2</c:v>
                </c:pt>
              </c:numCache>
            </c:numRef>
          </c:val>
          <c:smooth val="0"/>
        </c:ser>
        <c:dLbls>
          <c:showLegendKey val="0"/>
          <c:showVal val="0"/>
          <c:showCatName val="0"/>
          <c:showSerName val="0"/>
          <c:showPercent val="0"/>
          <c:showBubbleSize val="0"/>
        </c:dLbls>
        <c:marker val="1"/>
        <c:smooth val="0"/>
        <c:axId val="43062784"/>
        <c:axId val="43064320"/>
      </c:lineChart>
      <c:catAx>
        <c:axId val="43062784"/>
        <c:scaling>
          <c:orientation val="minMax"/>
        </c:scaling>
        <c:delete val="0"/>
        <c:axPos val="b"/>
        <c:numFmt formatCode="General" sourceLinked="1"/>
        <c:majorTickMark val="out"/>
        <c:minorTickMark val="none"/>
        <c:tickLblPos val="nextTo"/>
        <c:crossAx val="43064320"/>
        <c:crosses val="autoZero"/>
        <c:auto val="1"/>
        <c:lblAlgn val="ctr"/>
        <c:lblOffset val="100"/>
        <c:noMultiLvlLbl val="0"/>
      </c:catAx>
      <c:valAx>
        <c:axId val="43064320"/>
        <c:scaling>
          <c:orientation val="minMax"/>
          <c:max val="0.15000000000000002"/>
          <c:min val="5.000000000000001E-2"/>
        </c:scaling>
        <c:delete val="0"/>
        <c:axPos val="l"/>
        <c:majorGridlines/>
        <c:numFmt formatCode="0.00%" sourceLinked="1"/>
        <c:majorTickMark val="out"/>
        <c:minorTickMark val="none"/>
        <c:tickLblPos val="nextTo"/>
        <c:crossAx val="43062784"/>
        <c:crosses val="autoZero"/>
        <c:crossBetween val="between"/>
        <c:majorUnit val="2.0000000000000004E-2"/>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3B456D-08C4-43ED-AC2B-5FB2A321D1A7}" type="datetimeFigureOut">
              <a:rPr lang="en-US" smtClean="0"/>
              <a:t>4/5/2013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5B5AB-8A66-4334-BEA0-D83EF39523A4}" type="slidenum">
              <a:rPr lang="en-US" smtClean="0"/>
              <a:t>‹#›</a:t>
            </a:fld>
            <a:endParaRPr lang="en-US"/>
          </a:p>
        </p:txBody>
      </p:sp>
    </p:spTree>
    <p:extLst>
      <p:ext uri="{BB962C8B-B14F-4D97-AF65-F5344CB8AC3E}">
        <p14:creationId xmlns:p14="http://schemas.microsoft.com/office/powerpoint/2010/main" val="115696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 everyone. We are Team Gambit’s Six. I’m Josh Keck and these are my partners Michael Dannals, Jodie Vance, Mengying</a:t>
            </a:r>
            <a:r>
              <a:rPr lang="en-US" baseline="0" dirty="0" smtClean="0"/>
              <a:t> Cao, David Fisher, and </a:t>
            </a:r>
            <a:r>
              <a:rPr lang="en-US" dirty="0" smtClean="0"/>
              <a:t>Amanda Sellers.</a:t>
            </a:r>
            <a:r>
              <a:rPr lang="en-US" baseline="0" dirty="0" smtClean="0"/>
              <a:t> </a:t>
            </a:r>
            <a:r>
              <a:rPr lang="en-US" dirty="0" smtClean="0"/>
              <a:t>A long time ago there lived a young boy. There wasn't anything spectacular about this young boy, not on the outside. He was cute and friendly and his parents thought he was very special, but most people who passed by him on the street wouldn't notice how extraordinary this little boy was. What made him so special was beyond what people could see. What made him special was deep within his mind, it was his imagination.</a:t>
            </a:r>
            <a:r>
              <a:rPr lang="en-US" baseline="0" dirty="0" smtClean="0"/>
              <a:t> </a:t>
            </a:r>
            <a:r>
              <a:rPr lang="en-US" dirty="0" smtClean="0"/>
              <a:t>(((</a:t>
            </a:r>
            <a:r>
              <a:rPr lang="en-US" sz="1200" dirty="0" smtClean="0">
                <a:solidFill>
                  <a:srgbClr val="FF0000"/>
                </a:solidFill>
              </a:rPr>
              <a:t>Click)))).</a:t>
            </a:r>
            <a:r>
              <a:rPr lang="en-US" sz="1200" baseline="0" dirty="0" smtClean="0">
                <a:solidFill>
                  <a:srgbClr val="FF0000"/>
                </a:solidFill>
              </a:rPr>
              <a:t> </a:t>
            </a:r>
            <a:r>
              <a:rPr lang="en-US" baseline="0" dirty="0" smtClean="0"/>
              <a:t>I could be talking about any little boy, but our </a:t>
            </a:r>
            <a:r>
              <a:rPr lang="en-US" dirty="0" smtClean="0"/>
              <a:t>little boy was Thomas Alva Edison. He</a:t>
            </a:r>
            <a:r>
              <a:rPr lang="en-US" baseline="0" dirty="0" smtClean="0"/>
              <a:t> would go on to change the world and be the greatest inventor of his time because</a:t>
            </a:r>
            <a:r>
              <a:rPr lang="en-US" sz="1200" baseline="0" dirty="0" smtClean="0">
                <a:solidFill>
                  <a:srgbClr val="FF0000"/>
                </a:solidFill>
              </a:rPr>
              <a:t> he never stopped using his imagination. </a:t>
            </a:r>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1</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 manages each of its businesses as if they were independent entities, but a common theme among them is the use of a product differentiation strategy that focuses on product features, product complexity, timing of product introduction, and location.   GE also uses product customization and reputation to help link the firm to the customers. (((Click))) Several of GE’s businesses possess cost leadership advantages as well, mainly through vertical integration, learning curve</a:t>
            </a:r>
            <a:r>
              <a:rPr lang="en-US" baseline="0" dirty="0" smtClean="0"/>
              <a:t> economies</a:t>
            </a:r>
            <a:r>
              <a:rPr lang="en-US" dirty="0" smtClean="0"/>
              <a:t>, scale</a:t>
            </a:r>
            <a:r>
              <a:rPr lang="en-US" baseline="0" dirty="0" smtClean="0"/>
              <a:t> economies</a:t>
            </a:r>
            <a:r>
              <a:rPr lang="en-US" dirty="0" smtClean="0"/>
              <a:t>, scope economies, and process innovation. (((Click)))</a:t>
            </a:r>
          </a:p>
          <a:p>
            <a:endParaRPr lang="en-US" dirty="0" smtClean="0"/>
          </a:p>
          <a:p>
            <a:r>
              <a:rPr lang="en-US" dirty="0" smtClean="0"/>
              <a:t>The dynamic duo of these generic strategies make it so that GE does not need to position itself relative to competitors, but rather competitors are forced to position themselves to GE. GE positions itself as a leader throughout many different industries because of their focus on innovation</a:t>
            </a:r>
            <a:r>
              <a:rPr lang="en-US" baseline="0" dirty="0" smtClean="0"/>
              <a:t> and </a:t>
            </a:r>
            <a:r>
              <a:rPr lang="en-US" dirty="0" smtClean="0"/>
              <a:t>imagination;</a:t>
            </a:r>
            <a:r>
              <a:rPr lang="en-US" baseline="0" dirty="0" smtClean="0"/>
              <a:t> therefore c</a:t>
            </a:r>
            <a:r>
              <a:rPr lang="en-US" dirty="0" smtClean="0"/>
              <a:t>ompetitors are often forced to take a cost leadership approach.</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11</a:t>
            </a:fld>
            <a:endParaRPr lang="en-US"/>
          </a:p>
        </p:txBody>
      </p:sp>
    </p:spTree>
    <p:extLst>
      <p:ext uri="{BB962C8B-B14F-4D97-AF65-F5344CB8AC3E}">
        <p14:creationId xmlns:p14="http://schemas.microsoft.com/office/powerpoint/2010/main" val="79623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 strategies support GE’s role as a multi-industry leader. GE focuses on its core competencies and is continually trying to improve production goals in mature industries by using Six Sigma and Total Quality Management systems.  Moreover they look at accountably as one of the best ways to establish better internal functionality and product quality. </a:t>
            </a:r>
          </a:p>
          <a:p>
            <a:endParaRPr lang="en-US" dirty="0" smtClean="0"/>
          </a:p>
          <a:p>
            <a:r>
              <a:rPr lang="en-US" dirty="0" smtClean="0"/>
              <a:t>Firms typically fall under either one of two strategies, red ocean or blue ocean. Red ocean occurs when sharks compete without</a:t>
            </a:r>
            <a:r>
              <a:rPr lang="en-US" baseline="0" dirty="0" smtClean="0"/>
              <a:t> mercy</a:t>
            </a:r>
            <a:r>
              <a:rPr lang="en-US" dirty="0" smtClean="0"/>
              <a:t> for the action, or to say, firms attack each other for a share of a</a:t>
            </a:r>
            <a:r>
              <a:rPr lang="en-US" baseline="0" dirty="0" smtClean="0"/>
              <a:t> fixed</a:t>
            </a:r>
            <a:r>
              <a:rPr lang="en-US" dirty="0" smtClean="0"/>
              <a:t> market. Blue ocean strategy is where you have the water to yourself. GE pursues a Blue Ocean strategy because its goal is not to eliminate the competition, but rather to make the competition irrelevant to GE’s goals by decreasing segments of the markets to competitors or increasing the size of the market as a whole. </a:t>
            </a:r>
          </a:p>
          <a:p>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12</a:t>
            </a:fld>
            <a:endParaRPr lang="en-US"/>
          </a:p>
        </p:txBody>
      </p:sp>
    </p:spTree>
    <p:extLst>
      <p:ext uri="{BB962C8B-B14F-4D97-AF65-F5344CB8AC3E}">
        <p14:creationId xmlns:p14="http://schemas.microsoft.com/office/powerpoint/2010/main" val="335718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 be impossible</a:t>
            </a:r>
            <a:r>
              <a:rPr lang="en-US" baseline="0" dirty="0" smtClean="0"/>
              <a:t> to discuss the business strategies of each of GE’s businesses, but for the purpose of our case, we decided that the Healthymagination project was the business strategy we needed to focus on. Healthymagination doesn’t use a cost leadership or product differentiation strategy – but rather it uses a combination of both of these as it seeks to tackle the global healthcare industry. GE has been highly active in Healthcare since the 1980s, but before its emphasis was on highly complex machines that were extremely expensive and specialized. </a:t>
            </a:r>
          </a:p>
          <a:p>
            <a:endParaRPr lang="en-US" baseline="0" dirty="0" smtClean="0"/>
          </a:p>
          <a:p>
            <a:r>
              <a:rPr lang="en-US" baseline="0" dirty="0" smtClean="0"/>
              <a:t>But now, </a:t>
            </a:r>
            <a:r>
              <a:rPr lang="en-US" baseline="0" dirty="0" err="1" smtClean="0"/>
              <a:t>Healthymagination’s</a:t>
            </a:r>
            <a:r>
              <a:rPr lang="en-US" baseline="0" dirty="0" smtClean="0"/>
              <a:t> focus is on creating healthcare technologies with at least 15% lower costs, 15% greater access, and 15% higher quality. The lower costs make it a cost leader, the greater access allows products to be matched to specific local needs, and the higher quality increases the perceived value of their products compared to competitor’s. Speaking of competitors, I’m now going to hand the discussion over to Mengying to discuss GE’s external environment. </a:t>
            </a:r>
          </a:p>
        </p:txBody>
      </p:sp>
      <p:sp>
        <p:nvSpPr>
          <p:cNvPr id="4" name="Slide Number Placeholder 3"/>
          <p:cNvSpPr>
            <a:spLocks noGrp="1"/>
          </p:cNvSpPr>
          <p:nvPr>
            <p:ph type="sldNum" sz="quarter" idx="10"/>
          </p:nvPr>
        </p:nvSpPr>
        <p:spPr/>
        <p:txBody>
          <a:bodyPr/>
          <a:lstStyle/>
          <a:p>
            <a:fld id="{D195B5AB-8A66-4334-BEA0-D83EF39523A4}" type="slidenum">
              <a:rPr lang="en-US" smtClean="0"/>
              <a:t>13</a:t>
            </a:fld>
            <a:endParaRPr lang="en-US"/>
          </a:p>
        </p:txBody>
      </p:sp>
    </p:spTree>
    <p:extLst>
      <p:ext uri="{BB962C8B-B14F-4D97-AF65-F5344CB8AC3E}">
        <p14:creationId xmlns:p14="http://schemas.microsoft.com/office/powerpoint/2010/main" val="429065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 everyone, I am Mengying Cao, and I am going to talk about the external analysis of the GE case.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one: I choose three segments of the external environment that GE needs to be concerned about: technological change, cultural trends, and legal and political conditions. GE is a leader of technological</a:t>
            </a:r>
            <a:r>
              <a:rPr lang="en-US" baseline="0" dirty="0" smtClean="0"/>
              <a:t> change. </a:t>
            </a:r>
            <a:r>
              <a:rPr lang="en-US" dirty="0" smtClean="0"/>
              <a:t>In 2004, GE spent $700 million on clean technology. GE launched a new </a:t>
            </a:r>
            <a:r>
              <a:rPr lang="en-US" dirty="0" err="1" smtClean="0"/>
              <a:t>ecomagination</a:t>
            </a:r>
            <a:r>
              <a:rPr lang="en-US" dirty="0" smtClean="0"/>
              <a:t> initiative in 2005, which was intended to develop green</a:t>
            </a:r>
            <a:r>
              <a:rPr lang="en-US" baseline="0" dirty="0" smtClean="0"/>
              <a:t> technologies. </a:t>
            </a:r>
            <a:r>
              <a:rPr lang="en-US" dirty="0" smtClean="0"/>
              <a:t>It is a way to deliver more energy-efficient products and services to GE’s customers while generating reliable growth for the company.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GE is such a global company, GE needs to be aware of many cultural trends. For example, GE tried to bring doctors and cutting-edge medical treatments into remote rural areas of China to improve quality of life, collaborating with the Ministry of Health to create a pilot program for stroke screening</a:t>
            </a:r>
            <a:r>
              <a:rPr lang="en-US" baseline="0" dirty="0" smtClean="0"/>
              <a:t> with </a:t>
            </a:r>
            <a:r>
              <a:rPr lang="en-US" dirty="0" smtClean="0"/>
              <a:t>GE’s ultrasound and EKG equipment. These programs would not be successful if GE was ignorant of cultural trends.</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14</a:t>
            </a:fld>
            <a:endParaRPr lang="en-US"/>
          </a:p>
        </p:txBody>
      </p:sp>
    </p:spTree>
    <p:extLst>
      <p:ext uri="{BB962C8B-B14F-4D97-AF65-F5344CB8AC3E}">
        <p14:creationId xmlns:p14="http://schemas.microsoft.com/office/powerpoint/2010/main" val="421414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Legal and political conditions, President Obama signed the Affordable Care Act into law on March 23, 2010. Its objectives were strikingly similar to those stated by GE’s healthymagination program just one year prior: to improve quality, increase access, and lower the costs of health care in the United States. GE was in a unique position to take advantage of the business opportunities created by the new legislation.</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15</a:t>
            </a:fld>
            <a:endParaRPr lang="en-US"/>
          </a:p>
        </p:txBody>
      </p:sp>
    </p:spTree>
    <p:extLst>
      <p:ext uri="{BB962C8B-B14F-4D97-AF65-F5344CB8AC3E}">
        <p14:creationId xmlns:p14="http://schemas.microsoft.com/office/powerpoint/2010/main" val="3110933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threat of new entrants for GE is small due to the vast size of the company. The technology industry requires a large capital and expense; it would be difficult for new entrants to obtain the cash and development essential to this industry. People already have a solid relationship with the brand name GE, and it would be very expensive for a new company to try and compete with it. It would require a great deal of capital in advertising to get a new company’s brand name out to the public.</a:t>
            </a:r>
          </a:p>
          <a:p>
            <a:endParaRPr lang="en-US" dirty="0" smtClean="0"/>
          </a:p>
          <a:p>
            <a:r>
              <a:rPr lang="en-US" dirty="0" smtClean="0"/>
              <a:t>GE’s top management is currently making very unique strategic choices relative to competitors. Particularly with Healthymagination. So, the threat of rivalry is low, but only temporarily.</a:t>
            </a:r>
          </a:p>
          <a:p>
            <a:endParaRPr lang="en-US" dirty="0" smtClean="0"/>
          </a:p>
          <a:p>
            <a:r>
              <a:rPr lang="en-US" dirty="0" smtClean="0"/>
              <a:t>Substitutes in the healthcare industry, like products from Siemens and Phillips, fulfill the same customer needs, but do so in different ways and at a cheaper cost, therefore, it is a high threat to GE.</a:t>
            </a:r>
          </a:p>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16</a:t>
            </a:fld>
            <a:endParaRPr lang="en-US"/>
          </a:p>
        </p:txBody>
      </p:sp>
    </p:spTree>
    <p:extLst>
      <p:ext uri="{BB962C8B-B14F-4D97-AF65-F5344CB8AC3E}">
        <p14:creationId xmlns:p14="http://schemas.microsoft.com/office/powerpoint/2010/main" val="2385118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four: Due to the sheer volume of goods that GE buys from their suppliers, the suppliers have no ability to bargain with GE. Most of GE's suppliers could not survive if they lost GE's business.</a:t>
            </a:r>
          </a:p>
          <a:p>
            <a:r>
              <a:rPr lang="en-US" dirty="0" smtClean="0"/>
              <a:t>For many healthcare companies, such as GE, the volume per buyer is very large in both quantity of goods and the cost of goods. This makes the switching cost for buyers high, giving GE yet another advantage over their buyers. Now that I have told you about the</a:t>
            </a:r>
            <a:r>
              <a:rPr lang="en-US" baseline="0" dirty="0" smtClean="0"/>
              <a:t> external environment, David will tell you more about GE’s internal environment. </a:t>
            </a:r>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17</a:t>
            </a:fld>
            <a:endParaRPr lang="en-US"/>
          </a:p>
        </p:txBody>
      </p:sp>
    </p:spTree>
    <p:extLst>
      <p:ext uri="{BB962C8B-B14F-4D97-AF65-F5344CB8AC3E}">
        <p14:creationId xmlns:p14="http://schemas.microsoft.com/office/powerpoint/2010/main" val="187340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firm resources largely contribute to its past successes and future abilities.  GE’s income statement and balance sheet reflect sold stability, whatever the macroeconomic situation.  The market cap is boundless, allowing GE to fund nearly any project or capital expenditure.  GE has gained operational and financial diversity through strategic capital expenditures; creating or acquiring businesses that grow sales and exploit vertical integration.   The firm has a proven management training program, allowing GE to hire the best from within.  Intangibles like innovation, imagination, and public perception are some of GE’s most invaluable resources.  The increasing international sales and wide product depth balance the portfolio.</a:t>
            </a:r>
          </a:p>
          <a:p>
            <a:endParaRPr lang="en-US" dirty="0"/>
          </a:p>
        </p:txBody>
      </p:sp>
      <p:sp>
        <p:nvSpPr>
          <p:cNvPr id="4" name="Slide Number Placeholder 3"/>
          <p:cNvSpPr>
            <a:spLocks noGrp="1"/>
          </p:cNvSpPr>
          <p:nvPr>
            <p:ph type="sldNum" sz="quarter" idx="10"/>
          </p:nvPr>
        </p:nvSpPr>
        <p:spPr/>
        <p:txBody>
          <a:bodyPr/>
          <a:lstStyle/>
          <a:p>
            <a:fld id="{A131A61D-7A00-43E2-90EA-DEE83E3478DA}" type="slidenum">
              <a:rPr lang="en-US" smtClean="0"/>
              <a:t>18</a:t>
            </a:fld>
            <a:endParaRPr lang="en-US"/>
          </a:p>
        </p:txBody>
      </p:sp>
    </p:spTree>
    <p:extLst>
      <p:ext uri="{BB962C8B-B14F-4D97-AF65-F5344CB8AC3E}">
        <p14:creationId xmlns:p14="http://schemas.microsoft.com/office/powerpoint/2010/main" val="2416960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Ecomagination and healthymagination</a:t>
            </a:r>
            <a:r>
              <a:rPr lang="en-US" sz="1200" kern="1200" baseline="0" dirty="0" smtClean="0">
                <a:solidFill>
                  <a:schemeClr val="tx1"/>
                </a:solidFill>
                <a:effectLst/>
                <a:latin typeface="+mn-lt"/>
                <a:ea typeface="+mn-ea"/>
                <a:cs typeface="+mn-cs"/>
              </a:rPr>
              <a:t> are visionary projects.  Mr.  </a:t>
            </a:r>
            <a:r>
              <a:rPr lang="en-US" sz="1200" kern="1200" baseline="0" dirty="0" err="1" smtClean="0">
                <a:solidFill>
                  <a:schemeClr val="tx1"/>
                </a:solidFill>
                <a:effectLst/>
                <a:latin typeface="+mn-lt"/>
                <a:ea typeface="+mn-ea"/>
                <a:cs typeface="+mn-cs"/>
              </a:rPr>
              <a:t>Immelt</a:t>
            </a:r>
            <a:r>
              <a:rPr lang="en-US" sz="1200" kern="1200" baseline="0" dirty="0" smtClean="0">
                <a:solidFill>
                  <a:schemeClr val="tx1"/>
                </a:solidFill>
                <a:effectLst/>
                <a:latin typeface="+mn-lt"/>
                <a:ea typeface="+mn-ea"/>
                <a:cs typeface="+mn-cs"/>
              </a:rPr>
              <a:t> has committed large sections of the firm’s resources towards funding and expanding these missions.  E</a:t>
            </a:r>
            <a:r>
              <a:rPr lang="en-US" sz="1200" kern="1200" dirty="0" smtClean="0">
                <a:solidFill>
                  <a:schemeClr val="tx1"/>
                </a:solidFill>
                <a:effectLst/>
                <a:latin typeface="+mn-lt"/>
                <a:ea typeface="+mn-ea"/>
                <a:cs typeface="+mn-cs"/>
              </a:rPr>
              <a:t>comagination saw a</a:t>
            </a:r>
            <a:r>
              <a:rPr lang="en-US" sz="1200" kern="1200" baseline="0" dirty="0" smtClean="0">
                <a:solidFill>
                  <a:schemeClr val="tx1"/>
                </a:solidFill>
                <a:effectLst/>
                <a:latin typeface="+mn-lt"/>
                <a:ea typeface="+mn-ea"/>
                <a:cs typeface="+mn-cs"/>
              </a:rPr>
              <a:t> capital expenditure of over 4 billion dollars; readying </a:t>
            </a:r>
            <a:r>
              <a:rPr lang="en-US" sz="1200" kern="1200" dirty="0" smtClean="0">
                <a:solidFill>
                  <a:schemeClr val="tx1"/>
                </a:solidFill>
                <a:effectLst/>
                <a:latin typeface="+mn-lt"/>
                <a:ea typeface="+mn-ea"/>
                <a:cs typeface="+mn-cs"/>
              </a:rPr>
              <a:t>the firm for massive federal spending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injections and sales during Obama’s green stimulus while other companies scrambled.  GE is expounding upon that strategy by</a:t>
            </a:r>
            <a:r>
              <a:rPr lang="en-US" sz="1200" kern="1200" baseline="0" dirty="0" smtClean="0">
                <a:solidFill>
                  <a:schemeClr val="tx1"/>
                </a:solidFill>
                <a:effectLst/>
                <a:latin typeface="+mn-lt"/>
                <a:ea typeface="+mn-ea"/>
                <a:cs typeface="+mn-cs"/>
              </a:rPr>
              <a:t> investing of nearly 6 billion dollars over 6 years into </a:t>
            </a:r>
            <a:r>
              <a:rPr lang="en-US" sz="1200" kern="1200" dirty="0" smtClean="0">
                <a:solidFill>
                  <a:schemeClr val="tx1"/>
                </a:solidFill>
                <a:effectLst/>
                <a:latin typeface="+mn-lt"/>
                <a:ea typeface="+mn-ea"/>
                <a:cs typeface="+mn-cs"/>
              </a:rPr>
              <a:t>healthymagination.  These “visionary” projects are possible because of leading R&amp;D and financial expertise.  Strong management has been at the company’s core since the beginning, whereas international business know-how has been developed over time.  The firm’s proven product lines are solid cash cows, providing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ability of taking on new endeavors.</a:t>
            </a:r>
          </a:p>
          <a:p>
            <a:endParaRPr lang="en-US" dirty="0"/>
          </a:p>
        </p:txBody>
      </p:sp>
      <p:sp>
        <p:nvSpPr>
          <p:cNvPr id="4" name="Slide Number Placeholder 3"/>
          <p:cNvSpPr>
            <a:spLocks noGrp="1"/>
          </p:cNvSpPr>
          <p:nvPr>
            <p:ph type="sldNum" sz="quarter" idx="10"/>
          </p:nvPr>
        </p:nvSpPr>
        <p:spPr/>
        <p:txBody>
          <a:bodyPr/>
          <a:lstStyle/>
          <a:p>
            <a:fld id="{A131A61D-7A00-43E2-90EA-DEE83E3478DA}" type="slidenum">
              <a:rPr lang="en-US" smtClean="0"/>
              <a:t>19</a:t>
            </a:fld>
            <a:endParaRPr lang="en-US"/>
          </a:p>
        </p:txBody>
      </p:sp>
    </p:spTree>
    <p:extLst>
      <p:ext uri="{BB962C8B-B14F-4D97-AF65-F5344CB8AC3E}">
        <p14:creationId xmlns:p14="http://schemas.microsoft.com/office/powerpoint/2010/main" val="297638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GE’s stock price has faltered for an entire decade due to the plateau of sales and shrinking profit margin.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Revenue</a:t>
            </a:r>
            <a:r>
              <a:rPr lang="en-US" sz="1200" kern="1200" baseline="0" dirty="0" smtClean="0">
                <a:solidFill>
                  <a:schemeClr val="tx1"/>
                </a:solidFill>
                <a:effectLst/>
                <a:latin typeface="+mn-lt"/>
                <a:ea typeface="+mn-ea"/>
                <a:cs typeface="+mn-cs"/>
              </a:rPr>
              <a:t> in 2010 is nearly equal in to revenue from 2005, actually falling from 150 billion ,242 million to 150 billion, 211 million.  While revenue growth has stagnated in those years, net earnings has fallen over 4 and a half billion dollars.  As you can see from the chart to the right, the Profit Margin has fallen over the last five years from 11 percent to just over 8 percent.  Profits have went from bad to worse for GE, which historically has seen profit margins closer to 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Investors are unhappy and the</a:t>
            </a:r>
            <a:r>
              <a:rPr lang="en-US" sz="1200" kern="1200" baseline="0" dirty="0" smtClean="0">
                <a:solidFill>
                  <a:schemeClr val="tx1"/>
                </a:solidFill>
                <a:effectLst/>
                <a:latin typeface="+mn-lt"/>
                <a:ea typeface="+mn-ea"/>
                <a:cs typeface="+mn-cs"/>
              </a:rPr>
              <a:t>ir patience is running thin.  </a:t>
            </a:r>
            <a:r>
              <a:rPr lang="en-US" sz="1200" kern="1200" dirty="0" smtClean="0">
                <a:solidFill>
                  <a:schemeClr val="tx1"/>
                </a:solidFill>
                <a:effectLst/>
                <a:latin typeface="+mn-lt"/>
                <a:ea typeface="+mn-ea"/>
                <a:cs typeface="+mn-cs"/>
              </a:rPr>
              <a:t>Some would argue that GE has divested too much while others feel they should be leaner.  Most agree that this visionary company needs focus.  GE</a:t>
            </a:r>
            <a:r>
              <a:rPr lang="en-US" sz="1200" kern="1200" baseline="0" dirty="0" smtClean="0">
                <a:solidFill>
                  <a:schemeClr val="tx1"/>
                </a:solidFill>
                <a:effectLst/>
                <a:latin typeface="+mn-lt"/>
                <a:ea typeface="+mn-ea"/>
                <a:cs typeface="+mn-cs"/>
              </a:rPr>
              <a:t> has taken on several intensive projects, gaining diversity but losing synergy in the process.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31A61D-7A00-43E2-90EA-DEE83E3478DA}" type="slidenum">
              <a:rPr lang="en-US" smtClean="0"/>
              <a:t>20</a:t>
            </a:fld>
            <a:endParaRPr lang="en-US"/>
          </a:p>
        </p:txBody>
      </p:sp>
    </p:spTree>
    <p:extLst>
      <p:ext uri="{BB962C8B-B14F-4D97-AF65-F5344CB8AC3E}">
        <p14:creationId xmlns:p14="http://schemas.microsoft.com/office/powerpoint/2010/main" val="417446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1</a:t>
            </a:r>
            <a:r>
              <a:rPr lang="en-US" dirty="0" smtClean="0"/>
              <a:t>890, </a:t>
            </a:r>
            <a:r>
              <a:rPr lang="en-US" baseline="0" dirty="0" smtClean="0"/>
              <a:t>Thomas Edison</a:t>
            </a:r>
            <a:r>
              <a:rPr lang="en-US" dirty="0" smtClean="0"/>
              <a:t> established the Edison General Electric Company, which would later become just General Electric. (((Click)))). Today GE is the third largest company in the world. It has operated in as many industries and markets as Edison had ideas. (((Click)))). Right now if you look on GE’s website, you’ll find this quote: “In 2012, we made strategic decisions in key areas that will drive growth in the company and create better outcomes for our customers and the world.” GE is changing the world today just as Thomas Edison did a hundred years ago. And its doing</a:t>
            </a:r>
            <a:r>
              <a:rPr lang="en-US" baseline="0" dirty="0" smtClean="0"/>
              <a:t> it </a:t>
            </a:r>
            <a:r>
              <a:rPr lang="en-US" dirty="0" smtClean="0"/>
              <a:t>(((Click)))). </a:t>
            </a:r>
            <a:r>
              <a:rPr lang="en-US" baseline="0" dirty="0" smtClean="0"/>
              <a:t>with imagination. Before we get into the case, let me go over a brief history of the last decade.</a:t>
            </a:r>
            <a:endParaRPr lang="en-US" dirty="0" smtClean="0"/>
          </a:p>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 enjoys varied competitive advantages because it is such as diverse company.  The product differentiation comes from pioneering products that everyone is trying to imitate and the firm’s commitment to quality.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 also has some cost leadership advantages through vertical integration and innovative processes. </a:t>
            </a:r>
            <a:endParaRPr lang="en-US" i="1" dirty="0"/>
          </a:p>
        </p:txBody>
      </p:sp>
      <p:sp>
        <p:nvSpPr>
          <p:cNvPr id="4" name="Slide Number Placeholder 3"/>
          <p:cNvSpPr>
            <a:spLocks noGrp="1"/>
          </p:cNvSpPr>
          <p:nvPr>
            <p:ph type="sldNum" sz="quarter" idx="10"/>
          </p:nvPr>
        </p:nvSpPr>
        <p:spPr/>
        <p:txBody>
          <a:bodyPr/>
          <a:lstStyle/>
          <a:p>
            <a:fld id="{A131A61D-7A00-43E2-90EA-DEE83E3478DA}" type="slidenum">
              <a:rPr lang="en-US" smtClean="0"/>
              <a:t>21</a:t>
            </a:fld>
            <a:endParaRPr lang="en-US"/>
          </a:p>
        </p:txBody>
      </p:sp>
    </p:spTree>
    <p:extLst>
      <p:ext uri="{BB962C8B-B14F-4D97-AF65-F5344CB8AC3E}">
        <p14:creationId xmlns:p14="http://schemas.microsoft.com/office/powerpoint/2010/main" val="3591244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core competitive advantages are sustainable; established business units and proven processes can be maintained and improved to stay profitable.  However, GE’s strategy of committing to large projects that coincide with legislation may not be sustainable because of the ever-changing political environment.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I touched briefly on some of the financials of GE, but Amanda is going to go into a little more depth with the company's performance and financial trends.</a:t>
            </a:r>
          </a:p>
        </p:txBody>
      </p:sp>
      <p:sp>
        <p:nvSpPr>
          <p:cNvPr id="4" name="Slide Number Placeholder 3"/>
          <p:cNvSpPr>
            <a:spLocks noGrp="1"/>
          </p:cNvSpPr>
          <p:nvPr>
            <p:ph type="sldNum" sz="quarter" idx="10"/>
          </p:nvPr>
        </p:nvSpPr>
        <p:spPr/>
        <p:txBody>
          <a:bodyPr/>
          <a:lstStyle/>
          <a:p>
            <a:fld id="{A131A61D-7A00-43E2-90EA-DEE83E3478DA}" type="slidenum">
              <a:rPr lang="en-US" smtClean="0"/>
              <a:t>22</a:t>
            </a:fld>
            <a:endParaRPr lang="en-US"/>
          </a:p>
        </p:txBody>
      </p:sp>
    </p:spTree>
    <p:extLst>
      <p:ext uri="{BB962C8B-B14F-4D97-AF65-F5344CB8AC3E}">
        <p14:creationId xmlns:p14="http://schemas.microsoft.com/office/powerpoint/2010/main" val="422585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Noticeable trends in GE’s financials include: 1) a decrease in common stockholders from 646k in 2005 to 578k in 2012, representing 10% fewer shareholders; 2) a faltering stock price over the last decade due to the plateau of sales and shrinking profit margins; and 3) a substantial cash increase from $9.011 billion in 2005 to $78,958 billion in 2010. </a:t>
            </a:r>
          </a:p>
          <a:p>
            <a:endParaRPr lang="en-US" dirty="0" smtClean="0"/>
          </a:p>
          <a:p>
            <a:r>
              <a:rPr lang="en-US" dirty="0" smtClean="0"/>
              <a:t>Valuing GE shares as either industrial or financial ignores the advantage its shareholders are getting from all sides.</a:t>
            </a:r>
            <a:r>
              <a:rPr lang="en-US" baseline="0" dirty="0" smtClean="0"/>
              <a:t> </a:t>
            </a:r>
            <a:r>
              <a:rPr lang="en-US" dirty="0" smtClean="0"/>
              <a:t>GE Capital, which acted as a suction cup on the share price for many years, is profitable again and directing cash to the corporate parent.</a:t>
            </a:r>
            <a:r>
              <a:rPr lang="en-US" baseline="0" dirty="0" smtClean="0"/>
              <a:t> That</a:t>
            </a:r>
            <a:r>
              <a:rPr lang="en-US" dirty="0" smtClean="0"/>
              <a:t> cash is acting as an industrial manufacturing war chest and leaving the parent free to use its current cash for increasing dividends and stock buy-backs.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23</a:t>
            </a:fld>
            <a:endParaRPr lang="en-US"/>
          </a:p>
        </p:txBody>
      </p:sp>
    </p:spTree>
    <p:extLst>
      <p:ext uri="{BB962C8B-B14F-4D97-AF65-F5344CB8AC3E}">
        <p14:creationId xmlns:p14="http://schemas.microsoft.com/office/powerpoint/2010/main" val="2996009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24</a:t>
            </a:fld>
            <a:endParaRPr lang="en-US"/>
          </a:p>
        </p:txBody>
      </p:sp>
    </p:spTree>
    <p:extLst>
      <p:ext uri="{BB962C8B-B14F-4D97-AF65-F5344CB8AC3E}">
        <p14:creationId xmlns:p14="http://schemas.microsoft.com/office/powerpoint/2010/main" val="2996009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graph of GE’s market capitalization over the last five years.</a:t>
            </a:r>
            <a:r>
              <a:rPr lang="en-US" baseline="0" dirty="0" smtClean="0"/>
              <a:t> This graph really emphasizes GE’s reliance on GE Capital and the impact that the 2008 financial crisis had on the firm’s finances. The blue line here, representing GE, falls directly in line with trends from Bank of America, the purple line. The manufacturing companies seen below have experienced only minimal fluctuations by comparison. </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25</a:t>
            </a:fld>
            <a:endParaRPr lang="en-US"/>
          </a:p>
        </p:txBody>
      </p:sp>
    </p:spTree>
    <p:extLst>
      <p:ext uri="{BB962C8B-B14F-4D97-AF65-F5344CB8AC3E}">
        <p14:creationId xmlns:p14="http://schemas.microsoft.com/office/powerpoint/2010/main" val="299600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represents GE’s dividend yield.</a:t>
            </a:r>
            <a:r>
              <a:rPr lang="en-US" baseline="0" dirty="0" smtClean="0"/>
              <a:t> As you can see here, GE, the blue line again, has a much higher dividend yield on average compared with both manufacturing firms and Bank of America. Even during decreases in dividend yield, GE is well above the competition. </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26</a:t>
            </a:fld>
            <a:endParaRPr lang="en-US"/>
          </a:p>
        </p:txBody>
      </p:sp>
    </p:spTree>
    <p:extLst>
      <p:ext uri="{BB962C8B-B14F-4D97-AF65-F5344CB8AC3E}">
        <p14:creationId xmlns:p14="http://schemas.microsoft.com/office/powerpoint/2010/main" val="2996009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finished our analysis. </a:t>
            </a:r>
            <a:r>
              <a:rPr lang="en-US" dirty="0" smtClean="0"/>
              <a:t>GE has three viable options it can pursue as it looks toward the future: (((Click))) Option 1) GE can do as many investors are calling for and reverse course. GE</a:t>
            </a:r>
            <a:r>
              <a:rPr lang="en-US" baseline="0" dirty="0" smtClean="0"/>
              <a:t> would have to fire </a:t>
            </a:r>
            <a:r>
              <a:rPr lang="en-US" baseline="0" dirty="0" err="1" smtClean="0"/>
              <a:t>Immelt</a:t>
            </a:r>
            <a:r>
              <a:rPr lang="en-US" baseline="0" dirty="0" smtClean="0"/>
              <a:t> and </a:t>
            </a:r>
            <a:r>
              <a:rPr lang="en-US" dirty="0" smtClean="0"/>
              <a:t>divest non-manufacturing industries in</a:t>
            </a:r>
            <a:r>
              <a:rPr lang="en-US" baseline="0" dirty="0" smtClean="0"/>
              <a:t> order to </a:t>
            </a:r>
            <a:r>
              <a:rPr lang="en-US" dirty="0" smtClean="0"/>
              <a:t>position itself around its historical focus on industrial products and services.</a:t>
            </a:r>
            <a:r>
              <a:rPr lang="en-US" baseline="0" dirty="0" smtClean="0"/>
              <a:t> This is a viable option, GE’s focus has always been on diversified industrials, they have clear competencies and competitive advantages within this option. But you know what, GE is not ready to back down yet, and neither are we. GE is not a backward moving company. This one is out. </a:t>
            </a:r>
            <a:r>
              <a:rPr lang="en-US" dirty="0" smtClean="0"/>
              <a:t>(((Click)))).</a:t>
            </a:r>
            <a:r>
              <a:rPr lang="en-US" baseline="0" dirty="0" smtClean="0"/>
              <a:t> Option </a:t>
            </a:r>
            <a:r>
              <a:rPr lang="en-US" dirty="0" smtClean="0"/>
              <a:t>2)</a:t>
            </a:r>
          </a:p>
          <a:p>
            <a:r>
              <a:rPr lang="en-US" dirty="0" smtClean="0"/>
              <a:t>------The company can push the pause button on</a:t>
            </a:r>
            <a:r>
              <a:rPr lang="en-US" baseline="0" dirty="0" smtClean="0"/>
              <a:t> what its doing </a:t>
            </a:r>
            <a:r>
              <a:rPr lang="en-US" dirty="0" smtClean="0"/>
              <a:t>and see how the external environment develops. They can avoid the inherent risks of tying strategy with volatile legislation, gambling with already below-average share prices, and diversifying beyond the firm’s capabilities to manage that diversification. We like this option – </a:t>
            </a:r>
            <a:r>
              <a:rPr lang="en-US" baseline="0" dirty="0" smtClean="0"/>
              <a:t>because the future is so uncertain and this is evens out the risk. We believe GE is on the right track but we wonder… what if they’re getting ahead of themselves? What if the world isn’t ready? This option doesn’t move them backward or forward. </a:t>
            </a:r>
            <a:r>
              <a:rPr lang="en-US" dirty="0" smtClean="0"/>
              <a:t>But you know there’s a</a:t>
            </a:r>
            <a:r>
              <a:rPr lang="en-US" baseline="0" dirty="0" smtClean="0"/>
              <a:t> quote by Will Rogers that </a:t>
            </a:r>
            <a:r>
              <a:rPr lang="en-US" dirty="0" smtClean="0"/>
              <a:t>you might be on the right track, but if you just stand there what’s going to happen? you'll get run over.</a:t>
            </a:r>
            <a:r>
              <a:rPr lang="en-US" baseline="0" dirty="0" smtClean="0"/>
              <a:t> We won’t let GE get run over. Which leads us to our next option, (</a:t>
            </a:r>
            <a:r>
              <a:rPr lang="en-US" dirty="0" smtClean="0"/>
              <a:t>((Click)))</a:t>
            </a:r>
            <a:r>
              <a:rPr lang="en-US" baseline="0" dirty="0" smtClean="0"/>
              <a:t> </a:t>
            </a:r>
          </a:p>
          <a:p>
            <a:r>
              <a:rPr lang="en-US" baseline="0" dirty="0" smtClean="0"/>
              <a:t>------</a:t>
            </a:r>
            <a:r>
              <a:rPr lang="en-US" dirty="0" smtClean="0"/>
              <a:t>3) Keep on Keeping</a:t>
            </a:r>
            <a:r>
              <a:rPr lang="en-US" baseline="0" dirty="0" smtClean="0"/>
              <a:t> On. </a:t>
            </a:r>
            <a:r>
              <a:rPr lang="en-US" dirty="0" smtClean="0"/>
              <a:t>We looked at this case and asked ourselves:</a:t>
            </a:r>
            <a:r>
              <a:rPr lang="en-US" baseline="0" dirty="0" smtClean="0"/>
              <a:t> Is this really what GE needs to be doing right now? Does it make good business sense? But we realized that too often in﻿ life we look at the price of doing something and we don't look at the cost of not. If Healthymagination can save one person’s life, isn’t that something worth doing? Ultimately this case isn’t asking us to decide on a new strategy for GE, the strategy they have chosen is fine. The challenge is how can we make their strategy of </a:t>
            </a:r>
            <a:r>
              <a:rPr lang="en-US" dirty="0" smtClean="0"/>
              <a:t>pursuing innovation and solving global problems through the -</a:t>
            </a:r>
            <a:r>
              <a:rPr lang="en-US" dirty="0" err="1" smtClean="0"/>
              <a:t>magination</a:t>
            </a:r>
            <a:r>
              <a:rPr lang="en-US" dirty="0" smtClean="0"/>
              <a:t> initiatives, how can we make that strategy work?</a:t>
            </a:r>
            <a:r>
              <a:rPr lang="en-US" baseline="0" dirty="0" smtClean="0"/>
              <a:t> GE doesn’t need imagination AT work, they need imagination TO work</a:t>
            </a:r>
            <a:r>
              <a:rPr lang="en-US" dirty="0" smtClean="0"/>
              <a:t>. </a:t>
            </a:r>
          </a:p>
        </p:txBody>
      </p:sp>
      <p:sp>
        <p:nvSpPr>
          <p:cNvPr id="4" name="Slide Number Placeholder 3"/>
          <p:cNvSpPr>
            <a:spLocks noGrp="1"/>
          </p:cNvSpPr>
          <p:nvPr>
            <p:ph type="sldNum" sz="quarter" idx="10"/>
          </p:nvPr>
        </p:nvSpPr>
        <p:spPr/>
        <p:txBody>
          <a:bodyPr/>
          <a:lstStyle/>
          <a:p>
            <a:fld id="{D195B5AB-8A66-4334-BEA0-D83EF39523A4}" type="slidenum">
              <a:rPr lang="en-US" smtClean="0"/>
              <a:t>27</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this work, GE needs to: (((Click))) 1) update management training programs by incorporating an emphasis on innovation, entrepreneurial leadership, and global problem solving.</a:t>
            </a:r>
            <a:r>
              <a:rPr lang="en-US" baseline="0" dirty="0" smtClean="0"/>
              <a:t> Managers need to understand one thing: what got us here, won’t get us there. It always takes new tools, new strategies, new techniques, and new ways</a:t>
            </a:r>
            <a:r>
              <a:rPr lang="en-US" dirty="0" smtClean="0"/>
              <a:t>; (((Click))) 2) divest declining businesses if they do not create synergy with Healthymagination. Ultimately anything</a:t>
            </a:r>
            <a:r>
              <a:rPr lang="en-US" baseline="0" dirty="0" smtClean="0"/>
              <a:t> that seeks to change the way we do healthcare around the world needs to be Titanic by nature. It will take a huge effort, but GE is a huge company and it can rise to this challenge, as long as it doesn’t stretch itself too thin</a:t>
            </a:r>
            <a:r>
              <a:rPr lang="en-US" dirty="0" smtClean="0"/>
              <a:t>; (((Click))) </a:t>
            </a:r>
          </a:p>
          <a:p>
            <a:endParaRPr lang="en-US" dirty="0" smtClean="0"/>
          </a:p>
          <a:p>
            <a:r>
              <a:rPr lang="en-US" dirty="0" smtClean="0"/>
              <a:t>3) seek to gain stakeholder buy-in throughout all aspects of the company; GE needs to open up minds,</a:t>
            </a:r>
            <a:r>
              <a:rPr lang="en-US" baseline="0" dirty="0" smtClean="0"/>
              <a:t> spark conversations, and explore healthcare on a personal level with investors and employees alike. </a:t>
            </a:r>
            <a:r>
              <a:rPr lang="en-US" dirty="0" smtClean="0"/>
              <a:t>(((Click)))  4) aggressively acquire new healthcare businesses to increase market share and deepen the innovation pipeline.</a:t>
            </a:r>
            <a:r>
              <a:rPr lang="en-US" baseline="0" dirty="0" smtClean="0"/>
              <a:t> Jack Welch, the former CEO of GE, said that “i</a:t>
            </a:r>
            <a:r>
              <a:rPr lang="en-US" dirty="0" smtClean="0"/>
              <a:t>f the rate of change on the outside exceeds the rate of change on the inside, then the end is near….” And the healthcare industry is one of the fastest growing industries of the world. GE’s managers</a:t>
            </a:r>
            <a:r>
              <a:rPr lang="en-US" baseline="0" dirty="0" smtClean="0"/>
              <a:t> will need a focus on entrepreneurial leadership in order to stay agile and relevant throughout the healthcare industry’s evolution. </a:t>
            </a:r>
            <a:r>
              <a:rPr lang="en-US" dirty="0" smtClean="0"/>
              <a:t>(((Click)))  </a:t>
            </a:r>
          </a:p>
          <a:p>
            <a:endParaRPr lang="en-US" dirty="0" smtClean="0"/>
          </a:p>
          <a:p>
            <a:r>
              <a:rPr lang="en-US" dirty="0" smtClean="0"/>
              <a:t>5) coordinate with information</a:t>
            </a:r>
            <a:r>
              <a:rPr lang="en-US" baseline="0" dirty="0" smtClean="0"/>
              <a:t> technology firms to create “smarter” technologies. Healthcare isn’t a technology problem - we have a surplus of high-tech medical equipment – healthcare is a systems problem. Its going to take a combination of technology, computer information systems, and standardization to change healthcare</a:t>
            </a:r>
            <a:r>
              <a:rPr lang="en-US" dirty="0" smtClean="0"/>
              <a:t>; and lastly (((Click))) 6) focus on international growth and diversifying geographic scope in emerging economies. GE</a:t>
            </a:r>
            <a:r>
              <a:rPr lang="en-US" baseline="0" dirty="0" smtClean="0"/>
              <a:t> operates in over 120 countries. And energy and healthcare are a concern of every country.</a:t>
            </a:r>
            <a:endParaRPr lang="en-US" dirty="0" smtClean="0"/>
          </a:p>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28</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there’s one thing</a:t>
            </a:r>
            <a:r>
              <a:rPr lang="en-US" baseline="0" dirty="0" smtClean="0"/>
              <a:t> that we need to communicate today, its that even though there were a lot of dark clouds in this presentation, we think that a bright sun is right behind them. </a:t>
            </a:r>
            <a:r>
              <a:rPr lang="en-US" dirty="0" smtClean="0"/>
              <a:t>Moving forward is risky, but success is attainable and the potential for rewards is limitless in terms of immeasurable goodwill and real economic returns. GE was started by a man who changed the world, and this strategy upholds his legacy as GE tries to create a better world… for generations to come. </a:t>
            </a:r>
          </a:p>
          <a:p>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29</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listening to our presentation. We will now open the floor for your questions.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30</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TIME Magazine called the first decade of the new millennium The Decade From Hell. This is especially true for Jeff </a:t>
            </a:r>
            <a:r>
              <a:rPr lang="en-US" baseline="0" dirty="0" err="1" smtClean="0"/>
              <a:t>Immelt</a:t>
            </a:r>
            <a:r>
              <a:rPr lang="en-US" baseline="0" dirty="0" smtClean="0"/>
              <a:t>. (((Click))). </a:t>
            </a:r>
            <a:r>
              <a:rPr lang="en-US" dirty="0" smtClean="0"/>
              <a:t>Jeff </a:t>
            </a:r>
            <a:r>
              <a:rPr lang="en-US" dirty="0" err="1" smtClean="0"/>
              <a:t>Immelt</a:t>
            </a:r>
            <a:r>
              <a:rPr lang="en-US" baseline="0" dirty="0" smtClean="0"/>
              <a:t> assumed his role as CEO of GE on September 7, 2001, just four days before the 9/11 terrorist attacks. (((Click))). Since that tragedy, </a:t>
            </a:r>
            <a:r>
              <a:rPr lang="en-US" baseline="0" dirty="0" err="1" smtClean="0"/>
              <a:t>Immelt</a:t>
            </a:r>
            <a:r>
              <a:rPr lang="en-US" baseline="0" dirty="0" smtClean="0"/>
              <a:t> has spent his time putting out fire after fire. The U.S. Economy was pushed into a recession and a global economic slowdown began. GE’s stock price fell, the company was forced to drop 10% of its workforce, their credit rating was downgraded, and their market capitalization had been cut in half. As the financial crisis persisted, it became clear to both </a:t>
            </a:r>
            <a:r>
              <a:rPr lang="en-US" baseline="0" dirty="0" err="1" smtClean="0"/>
              <a:t>Immelt</a:t>
            </a:r>
            <a:r>
              <a:rPr lang="en-US" baseline="0" dirty="0" smtClean="0"/>
              <a:t> and GE’s investors that GE needed to rethink its corporate strategy. </a:t>
            </a:r>
            <a:r>
              <a:rPr lang="en-US" baseline="0" dirty="0" err="1" smtClean="0"/>
              <a:t>Immelt</a:t>
            </a:r>
            <a:r>
              <a:rPr lang="en-US" baseline="0" dirty="0" smtClean="0"/>
              <a:t> believed the key to future success (((Click))) was in positioning GE away from declining businesses and toward the rapidly growing industries of the future. </a:t>
            </a:r>
            <a:r>
              <a:rPr lang="en-US" baseline="0" dirty="0" err="1" smtClean="0"/>
              <a:t>Immelt</a:t>
            </a:r>
            <a:r>
              <a:rPr lang="en-US" baseline="0" dirty="0" smtClean="0"/>
              <a:t> needed Imagination not AT work, but TO work. </a:t>
            </a:r>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3</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 started with Ecomagination, which began</a:t>
            </a:r>
            <a:r>
              <a:rPr lang="en-US" baseline="0" dirty="0" smtClean="0"/>
              <a:t> in 2005</a:t>
            </a:r>
            <a:r>
              <a:rPr lang="en-US" dirty="0" smtClean="0"/>
              <a:t>. (((Click))).</a:t>
            </a:r>
            <a:r>
              <a:rPr lang="en-US" baseline="0" dirty="0" smtClean="0"/>
              <a:t> </a:t>
            </a:r>
            <a:r>
              <a:rPr lang="en-US" dirty="0" smtClean="0"/>
              <a:t>Ecomagination was intended to develop “tomorrow’s solutions” such as solar energy,</a:t>
            </a:r>
            <a:r>
              <a:rPr lang="en-US" baseline="0" dirty="0" smtClean="0"/>
              <a:t> hybrid locomotives, and efficient lighting. Ecomagination proved to be a success. Within 4 years GE had met many of its goals. Revenue had grown 17% annually and GE’s carbon footprint had been reduced by not 1%, but 8%. </a:t>
            </a:r>
            <a:r>
              <a:rPr lang="en-US" baseline="0" dirty="0" err="1" smtClean="0"/>
              <a:t>Immelt</a:t>
            </a:r>
            <a:r>
              <a:rPr lang="en-US" baseline="0" dirty="0" smtClean="0"/>
              <a:t> learned through the </a:t>
            </a:r>
            <a:r>
              <a:rPr lang="en-US" baseline="0" dirty="0" err="1" smtClean="0"/>
              <a:t>ecomagination</a:t>
            </a:r>
            <a:r>
              <a:rPr lang="en-US" baseline="0" dirty="0" smtClean="0"/>
              <a:t> experience that with innovation, </a:t>
            </a:r>
            <a:r>
              <a:rPr lang="en-US" baseline="0" dirty="0" smtClean="0">
                <a:solidFill>
                  <a:srgbClr val="00B0F0"/>
                </a:solidFill>
              </a:rPr>
              <a:t>all stakeholders </a:t>
            </a:r>
            <a:r>
              <a:rPr lang="en-US" baseline="0" dirty="0" smtClean="0"/>
              <a:t>can win. (((Click))). Now, even though </a:t>
            </a:r>
            <a:r>
              <a:rPr lang="en-US" baseline="0" dirty="0" err="1" smtClean="0"/>
              <a:t>ecomagination</a:t>
            </a:r>
            <a:r>
              <a:rPr lang="en-US" baseline="0" dirty="0" smtClean="0"/>
              <a:t> was a success, it wasn’t enough to return GE back to its former glory pre-9/11. It would take more than this - GE would need a repeat performance. </a:t>
            </a:r>
            <a:endParaRPr lang="en-US" dirty="0" smtClean="0"/>
          </a:p>
        </p:txBody>
      </p:sp>
      <p:sp>
        <p:nvSpPr>
          <p:cNvPr id="4" name="Slide Number Placeholder 3"/>
          <p:cNvSpPr>
            <a:spLocks noGrp="1"/>
          </p:cNvSpPr>
          <p:nvPr>
            <p:ph type="sldNum" sz="quarter" idx="10"/>
          </p:nvPr>
        </p:nvSpPr>
        <p:spPr/>
        <p:txBody>
          <a:bodyPr/>
          <a:lstStyle/>
          <a:p>
            <a:fld id="{D195B5AB-8A66-4334-BEA0-D83EF39523A4}" type="slidenum">
              <a:rPr lang="en-US" smtClean="0"/>
              <a:t>4</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was born “Healthymagination.” The focus of our presentation today is to report</a:t>
            </a:r>
            <a:r>
              <a:rPr lang="en-US" baseline="0" dirty="0" smtClean="0"/>
              <a:t> our </a:t>
            </a:r>
            <a:r>
              <a:rPr lang="en-US" dirty="0" smtClean="0"/>
              <a:t>analysis of the case “Healthymagination at GE.” (((Click.))) Healthymagination is a new initiative charged with creating lower costs,</a:t>
            </a:r>
            <a:r>
              <a:rPr lang="en-US" baseline="0" dirty="0" smtClean="0"/>
              <a:t> </a:t>
            </a:r>
            <a:r>
              <a:rPr lang="en-US" dirty="0" smtClean="0"/>
              <a:t>greater access, and higher quality  around the world to much needed healthcare technologies.</a:t>
            </a:r>
            <a:r>
              <a:rPr lang="en-US" baseline="0" dirty="0" smtClean="0"/>
              <a:t> </a:t>
            </a:r>
            <a:r>
              <a:rPr lang="en-US" dirty="0" smtClean="0"/>
              <a:t>Ultimately </a:t>
            </a:r>
            <a:r>
              <a:rPr lang="en-US" dirty="0" err="1" smtClean="0"/>
              <a:t>Immelt</a:t>
            </a:r>
            <a:r>
              <a:rPr lang="en-US" baseline="0" dirty="0" smtClean="0"/>
              <a:t> saw lack of access to adequate healthcare as not just an American problem, but a global ill. He believed that GE, with its international reach and influence, was in a unique position to create global cooperation and health-related innovation. (((Click))). To make that happen, he developed a new model of simultaneous innovation. Before, innovations were pushed from developed countries into developing countries and cost, access and quality were the last thing to be addressed. This new model promotes simultaneous innovation in both developed </a:t>
            </a:r>
            <a:r>
              <a:rPr lang="en-US" i="1" baseline="0" dirty="0" smtClean="0"/>
              <a:t>and</a:t>
            </a:r>
            <a:r>
              <a:rPr lang="en-US" i="0" baseline="0" dirty="0" smtClean="0"/>
              <a:t> developing countries with the cost, quality, and access as the main concern. (((Click))). While </a:t>
            </a:r>
            <a:r>
              <a:rPr lang="en-US" i="0" baseline="0" dirty="0" err="1" smtClean="0"/>
              <a:t>ecomagination</a:t>
            </a:r>
            <a:r>
              <a:rPr lang="en-US" i="0" baseline="0" dirty="0" smtClean="0"/>
              <a:t> grew naturally from GE’s strengths in industrial engineering, healthymagination would be present new challenges.</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5</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healthymagination create sustainable competitive advantages amidst a capricious healthcare environment? GE is a problem-solving company, (((Click)))</a:t>
            </a:r>
            <a:r>
              <a:rPr lang="en-US" baseline="0" dirty="0" smtClean="0"/>
              <a:t> </a:t>
            </a:r>
            <a:r>
              <a:rPr lang="en-US" dirty="0" smtClean="0"/>
              <a:t>but will its new model of “simultaneous innovation” be enough to create viable products while simultaneously swaying investors and managers? (((Click))).</a:t>
            </a:r>
            <a:r>
              <a:rPr lang="en-US" baseline="0" dirty="0" smtClean="0"/>
              <a:t> </a:t>
            </a:r>
            <a:r>
              <a:rPr lang="en-US" dirty="0" smtClean="0"/>
              <a:t>Moreover, how much longer will </a:t>
            </a:r>
            <a:r>
              <a:rPr lang="en-US" dirty="0" err="1" smtClean="0"/>
              <a:t>Immelt’s</a:t>
            </a:r>
            <a:r>
              <a:rPr lang="en-US" dirty="0" smtClean="0"/>
              <a:t> supporters wait to reap the full benefits of his far-reaching strategic endeavor? The following report will address these problems</a:t>
            </a:r>
            <a:r>
              <a:rPr lang="en-US" baseline="0" dirty="0" smtClean="0"/>
              <a:t> and more. And now I’ll hand the discussion over to Michael to discuss the Corporate Level Strategies</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6</a:t>
            </a:fld>
            <a:endParaRPr lang="en-US"/>
          </a:p>
        </p:txBody>
      </p:sp>
    </p:spTree>
    <p:extLst>
      <p:ext uri="{BB962C8B-B14F-4D97-AF65-F5344CB8AC3E}">
        <p14:creationId xmlns:p14="http://schemas.microsoft.com/office/powerpoint/2010/main" val="44936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see GE’s four</a:t>
            </a:r>
            <a:r>
              <a:rPr lang="en-US" baseline="0" dirty="0" smtClean="0"/>
              <a:t> main areas of operations within its corporate structure. (((Click))) Before the 2008 financial crisis</a:t>
            </a:r>
            <a:r>
              <a:rPr lang="en-US" dirty="0" smtClean="0"/>
              <a:t>, GE Capital represented</a:t>
            </a:r>
            <a:r>
              <a:rPr lang="en-US" baseline="0" dirty="0" smtClean="0"/>
              <a:t> 50% of the firm’s profits. GE was able to use that money to fund other projects in industrial manufacturing, energy projects such as the Ecomagination initiative, and healthcare projects such as Healthymagination starting in 2009. But during the financial crisis, GE was hit especially hard because of its reliance on GE capital. Once a key resource utilized to finance acquisitions and smooth quarterly earnings for other division’s, GE Capital’s losses were now a drain on the overall health of the firm, acting as a vacuum on the share price. (((Click))) </a:t>
            </a:r>
            <a:r>
              <a:rPr lang="en-US" baseline="0" dirty="0" err="1" smtClean="0"/>
              <a:t>Immelt</a:t>
            </a:r>
            <a:r>
              <a:rPr lang="en-US" baseline="0" dirty="0" smtClean="0"/>
              <a:t> saw the financial crisis as an opportunity to move the company away from its dependence on GE Capital and toward a new identity for the 21</a:t>
            </a:r>
            <a:r>
              <a:rPr lang="en-US" baseline="30000" dirty="0" smtClean="0"/>
              <a:t>st</a:t>
            </a:r>
            <a:r>
              <a:rPr lang="en-US" baseline="0" dirty="0" smtClean="0"/>
              <a:t> century. He believes slimming down GE’s reliance on this division will help the company over the long-haul to deal with a volatile economic environment. </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8</a:t>
            </a:fld>
            <a:endParaRPr lang="en-US"/>
          </a:p>
        </p:txBody>
      </p:sp>
    </p:spTree>
    <p:extLst>
      <p:ext uri="{BB962C8B-B14F-4D97-AF65-F5344CB8AC3E}">
        <p14:creationId xmlns:p14="http://schemas.microsoft.com/office/powerpoint/2010/main" val="69220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GE’s organizational chart. As you can see, it is a multidivisional organizational chart typical of diversified organizations. This chart is constantly changing and evolving as GE gets in and out of businesses over time. The four main areas of operations I just described are spread out into these 9 divisions. Energy is composed of Energy Management, Oil &amp; Gas, and Power &amp; Water. Healthcare is simply the healthcare division. Industrial Manufacturing consists of Aviation, Transportation, and Home and Business Solutions. Global Growth and Operations are coordinated across all the other divisions of the firm, particularly with the Healthcare division under the new method of simultaneous innovation outlined in the Healthymagination project. </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9</a:t>
            </a:fld>
            <a:endParaRPr lang="en-US"/>
          </a:p>
        </p:txBody>
      </p:sp>
    </p:spTree>
    <p:extLst>
      <p:ext uri="{BB962C8B-B14F-4D97-AF65-F5344CB8AC3E}">
        <p14:creationId xmlns:p14="http://schemas.microsoft.com/office/powerpoint/2010/main" val="114434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a:t>
            </a:r>
            <a:r>
              <a:rPr lang="en-US" baseline="0" dirty="0" smtClean="0"/>
              <a:t> utilizes both Acquisitions and Joint Ventures when getting into new industries and markets. It would be impossible to list all of the acquisitions GE has made given the room on this board, but know that they acquired a large series of businesses in order to play “catch up” in the healthcare industry. Notable Joint Ventures have included cooperation with Comcast over NBC Universal in 2009, and a joint venture with Synthesis Energy Systems just this week. When operating internationally, it often chooses to share the risks through joint ventures. Its also important to note that GE has seen organic growth in many of its businesses, namely in industrial manufacturing. Now that I’ve told you about the corporate level strategies, Jodie will discuss GE’s business level strategies. </a:t>
            </a:r>
            <a:endParaRPr lang="en-US" dirty="0"/>
          </a:p>
        </p:txBody>
      </p:sp>
      <p:sp>
        <p:nvSpPr>
          <p:cNvPr id="4" name="Slide Number Placeholder 3"/>
          <p:cNvSpPr>
            <a:spLocks noGrp="1"/>
          </p:cNvSpPr>
          <p:nvPr>
            <p:ph type="sldNum" sz="quarter" idx="10"/>
          </p:nvPr>
        </p:nvSpPr>
        <p:spPr/>
        <p:txBody>
          <a:bodyPr/>
          <a:lstStyle/>
          <a:p>
            <a:fld id="{D195B5AB-8A66-4334-BEA0-D83EF39523A4}" type="slidenum">
              <a:rPr lang="en-US" smtClean="0"/>
              <a:t>10</a:t>
            </a:fld>
            <a:endParaRPr lang="en-US"/>
          </a:p>
        </p:txBody>
      </p:sp>
    </p:spTree>
    <p:extLst>
      <p:ext uri="{BB962C8B-B14F-4D97-AF65-F5344CB8AC3E}">
        <p14:creationId xmlns:p14="http://schemas.microsoft.com/office/powerpoint/2010/main" val="204817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31D3B-B096-40F9-995C-BB652854852F}" type="datetimeFigureOut">
              <a:rPr lang="en-US" smtClean="0"/>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188795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31D3B-B096-40F9-995C-BB652854852F}" type="datetimeFigureOut">
              <a:rPr lang="en-US" smtClean="0"/>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276231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31D3B-B096-40F9-995C-BB652854852F}" type="datetimeFigureOut">
              <a:rPr lang="en-US" smtClean="0"/>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397150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31D3B-B096-40F9-995C-BB652854852F}" type="datetimeFigureOut">
              <a:rPr lang="en-US" smtClean="0"/>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361453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31D3B-B096-40F9-995C-BB652854852F}" type="datetimeFigureOut">
              <a:rPr lang="en-US" smtClean="0"/>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29929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31D3B-B096-40F9-995C-BB652854852F}" type="datetimeFigureOut">
              <a:rPr lang="en-US" smtClean="0"/>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278430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31D3B-B096-40F9-995C-BB652854852F}" type="datetimeFigureOut">
              <a:rPr lang="en-US" smtClean="0"/>
              <a:t>4/5/2013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181501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31D3B-B096-40F9-995C-BB652854852F}" type="datetimeFigureOut">
              <a:rPr lang="en-US" smtClean="0"/>
              <a:t>4/5/2013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69362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31D3B-B096-40F9-995C-BB652854852F}" type="datetimeFigureOut">
              <a:rPr lang="en-US" smtClean="0"/>
              <a:t>4/5/2013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264526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31D3B-B096-40F9-995C-BB652854852F}" type="datetimeFigureOut">
              <a:rPr lang="en-US" smtClean="0"/>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22205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31D3B-B096-40F9-995C-BB652854852F}" type="datetimeFigureOut">
              <a:rPr lang="en-US" smtClean="0"/>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EC1F4-475D-4803-9B14-A306069BF32D}" type="slidenum">
              <a:rPr lang="en-US" smtClean="0"/>
              <a:t>‹#›</a:t>
            </a:fld>
            <a:endParaRPr lang="en-US"/>
          </a:p>
        </p:txBody>
      </p:sp>
    </p:spTree>
    <p:extLst>
      <p:ext uri="{BB962C8B-B14F-4D97-AF65-F5344CB8AC3E}">
        <p14:creationId xmlns:p14="http://schemas.microsoft.com/office/powerpoint/2010/main" val="39336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31D3B-B096-40F9-995C-BB652854852F}" type="datetimeFigureOut">
              <a:rPr lang="en-US" smtClean="0"/>
              <a:t>4/5/2013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EC1F4-475D-4803-9B14-A306069BF32D}" type="slidenum">
              <a:rPr lang="en-US" smtClean="0"/>
              <a:t>‹#›</a:t>
            </a:fld>
            <a:endParaRPr lang="en-US"/>
          </a:p>
        </p:txBody>
      </p:sp>
    </p:spTree>
    <p:extLst>
      <p:ext uri="{BB962C8B-B14F-4D97-AF65-F5344CB8AC3E}">
        <p14:creationId xmlns:p14="http://schemas.microsoft.com/office/powerpoint/2010/main" val="901700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4.jp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jp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2.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1841119"/>
            <a:ext cx="2209800" cy="2999014"/>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92625"/>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0" y="1447800"/>
            <a:ext cx="3657600" cy="3785652"/>
          </a:xfrm>
          <a:prstGeom prst="rect">
            <a:avLst/>
          </a:prstGeom>
          <a:noFill/>
        </p:spPr>
        <p:txBody>
          <a:bodyPr wrap="square" rtlCol="0">
            <a:spAutoFit/>
          </a:bodyPr>
          <a:lstStyle/>
          <a:p>
            <a:r>
              <a:rPr lang="en-US" sz="2800" dirty="0" smtClean="0">
                <a:latin typeface="Verdana" pitchFamily="34" charset="0"/>
                <a:ea typeface="Verdana" pitchFamily="34" charset="0"/>
                <a:cs typeface="Verdana" pitchFamily="34" charset="0"/>
              </a:rPr>
              <a:t>“To invent, you need a good </a:t>
            </a:r>
            <a:r>
              <a:rPr lang="en-US" sz="4000" b="1" dirty="0" smtClean="0">
                <a:latin typeface="Verdana" pitchFamily="34" charset="0"/>
                <a:ea typeface="Verdana" pitchFamily="34" charset="0"/>
                <a:cs typeface="Verdana" pitchFamily="34" charset="0"/>
              </a:rPr>
              <a:t>imagination</a:t>
            </a:r>
          </a:p>
          <a:p>
            <a:endParaRPr lang="en-US" sz="2800" b="1" dirty="0" smtClean="0">
              <a:latin typeface="Verdana" pitchFamily="34" charset="0"/>
              <a:ea typeface="Verdana" pitchFamily="34" charset="0"/>
              <a:cs typeface="Verdana" pitchFamily="34" charset="0"/>
            </a:endParaRPr>
          </a:p>
          <a:p>
            <a:r>
              <a:rPr lang="en-US" sz="2800" dirty="0" smtClean="0">
                <a:latin typeface="Verdana" pitchFamily="34" charset="0"/>
                <a:ea typeface="Verdana" pitchFamily="34" charset="0"/>
                <a:cs typeface="Verdana" pitchFamily="34" charset="0"/>
              </a:rPr>
              <a:t>and a pile of </a:t>
            </a:r>
            <a:r>
              <a:rPr lang="en-US" sz="3200" b="1" dirty="0" smtClean="0">
                <a:latin typeface="Verdana" pitchFamily="34" charset="0"/>
                <a:ea typeface="Verdana" pitchFamily="34" charset="0"/>
                <a:cs typeface="Verdana" pitchFamily="34" charset="0"/>
              </a:rPr>
              <a:t>junk</a:t>
            </a:r>
            <a:r>
              <a:rPr lang="en-US" sz="2800" dirty="0" smtClean="0">
                <a:latin typeface="Verdana" pitchFamily="34" charset="0"/>
                <a:ea typeface="Verdana" pitchFamily="34" charset="0"/>
                <a:cs typeface="Verdana" pitchFamily="34" charset="0"/>
              </a:rPr>
              <a:t>”</a:t>
            </a:r>
          </a:p>
          <a:p>
            <a:endParaRPr lang="en-US" sz="2800" dirty="0">
              <a:latin typeface="Verdana" pitchFamily="34" charset="0"/>
              <a:ea typeface="Verdana" pitchFamily="34" charset="0"/>
              <a:cs typeface="Verdana" pitchFamily="34" charset="0"/>
            </a:endParaRPr>
          </a:p>
          <a:p>
            <a:r>
              <a:rPr lang="en-US" sz="2800" dirty="0" smtClean="0">
                <a:latin typeface="Verdana" pitchFamily="34" charset="0"/>
                <a:ea typeface="Verdana" pitchFamily="34" charset="0"/>
                <a:cs typeface="Verdana" pitchFamily="34" charset="0"/>
              </a:rPr>
              <a:t>- Thomas Edison</a:t>
            </a:r>
            <a:endParaRPr lang="en-US" sz="2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2532751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2"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53" presetClass="entr" presetSubtype="16"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500" fill="hold"/>
                                        <p:tgtEl>
                                          <p:spTgt spid="5"/>
                                        </p:tgtEl>
                                        <p:attrNameLst>
                                          <p:attrName>ppt_w</p:attrName>
                                        </p:attrNameLst>
                                      </p:cBhvr>
                                      <p:tavLst>
                                        <p:tav tm="0">
                                          <p:val>
                                            <p:fltVal val="0"/>
                                          </p:val>
                                        </p:tav>
                                        <p:tav tm="100000">
                                          <p:val>
                                            <p:strVal val="#ppt_w"/>
                                          </p:val>
                                        </p:tav>
                                      </p:tavLst>
                                    </p:anim>
                                    <p:anim calcmode="lin" valueType="num">
                                      <p:cBhvr>
                                        <p:cTn id="16" dur="1500" fill="hold"/>
                                        <p:tgtEl>
                                          <p:spTgt spid="5"/>
                                        </p:tgtEl>
                                        <p:attrNameLst>
                                          <p:attrName>ppt_h</p:attrName>
                                        </p:attrNameLst>
                                      </p:cBhvr>
                                      <p:tavLst>
                                        <p:tav tm="0">
                                          <p:val>
                                            <p:fltVal val="0"/>
                                          </p:val>
                                        </p:tav>
                                        <p:tav tm="100000">
                                          <p:val>
                                            <p:strVal val="#ppt_h"/>
                                          </p:val>
                                        </p:tav>
                                      </p:tavLst>
                                    </p:anim>
                                    <p:animEffect transition="in" filter="fade">
                                      <p:cBhvr>
                                        <p:cTn id="17" dur="1500"/>
                                        <p:tgtEl>
                                          <p:spTgt spid="5"/>
                                        </p:tgtEl>
                                      </p:cBhvr>
                                    </p:animEffect>
                                  </p:childTnLst>
                                </p:cTn>
                              </p:par>
                              <p:par>
                                <p:cTn id="18" presetID="42" presetClass="path" presetSubtype="0" accel="50000" decel="50000" fill="hold" grpId="0" nodeType="withEffect">
                                  <p:stCondLst>
                                    <p:cond delay="0"/>
                                  </p:stCondLst>
                                  <p:childTnLst>
                                    <p:animMotion origin="layout" path="M 0.45 0.06659 L -3.33333E-6 -3.69942E-6 " pathEditMode="relative" rAng="0" ptsTypes="AA">
                                      <p:cBhvr>
                                        <p:cTn id="19" dur="2000" fill="hold"/>
                                        <p:tgtEl>
                                          <p:spTgt spid="5"/>
                                        </p:tgtEl>
                                        <p:attrNameLst>
                                          <p:attrName>ppt_x</p:attrName>
                                          <p:attrName>ppt_y</p:attrName>
                                        </p:attrNameLst>
                                      </p:cBhvr>
                                      <p:rCtr x="-22500" y="-3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idx="1"/>
          </p:nvPr>
        </p:nvSpPr>
        <p:spPr>
          <a:xfrm>
            <a:off x="531812" y="1905000"/>
            <a:ext cx="4040188" cy="639762"/>
          </a:xfrm>
        </p:spPr>
        <p:txBody>
          <a:bodyPr>
            <a:normAutofit/>
          </a:bodyPr>
          <a:lstStyle/>
          <a:p>
            <a:r>
              <a:rPr lang="en-US" sz="3200" dirty="0" smtClean="0"/>
              <a:t>Acquisitions</a:t>
            </a:r>
            <a:endParaRPr lang="en-US" sz="3200" dirty="0"/>
          </a:p>
        </p:txBody>
      </p:sp>
      <p:sp>
        <p:nvSpPr>
          <p:cNvPr id="6" name="Content Placeholder 5"/>
          <p:cNvSpPr>
            <a:spLocks noGrp="1"/>
          </p:cNvSpPr>
          <p:nvPr>
            <p:ph sz="half" idx="2"/>
          </p:nvPr>
        </p:nvSpPr>
        <p:spPr>
          <a:xfrm>
            <a:off x="531812" y="2544762"/>
            <a:ext cx="4040188" cy="2408238"/>
          </a:xfrm>
        </p:spPr>
        <p:txBody>
          <a:bodyPr/>
          <a:lstStyle/>
          <a:p>
            <a:r>
              <a:rPr lang="en-US" dirty="0" smtClean="0"/>
              <a:t>Most subsidiaries and businesses.</a:t>
            </a:r>
          </a:p>
          <a:p>
            <a:r>
              <a:rPr lang="en-US" dirty="0" smtClean="0"/>
              <a:t>Acquired a series of healthcare businesses in order to play “catch up” in the healthcare industry.</a:t>
            </a:r>
          </a:p>
        </p:txBody>
      </p:sp>
      <p:sp>
        <p:nvSpPr>
          <p:cNvPr id="7" name="Text Placeholder 6"/>
          <p:cNvSpPr>
            <a:spLocks noGrp="1"/>
          </p:cNvSpPr>
          <p:nvPr>
            <p:ph type="body" sz="quarter" idx="3"/>
          </p:nvPr>
        </p:nvSpPr>
        <p:spPr>
          <a:xfrm>
            <a:off x="4572000" y="2045494"/>
            <a:ext cx="4041775" cy="478215"/>
          </a:xfrm>
        </p:spPr>
        <p:txBody>
          <a:bodyPr>
            <a:noAutofit/>
          </a:bodyPr>
          <a:lstStyle/>
          <a:p>
            <a:r>
              <a:rPr lang="en-US" sz="3200" dirty="0" smtClean="0"/>
              <a:t>Joint Venture</a:t>
            </a:r>
            <a:endParaRPr lang="en-US" sz="3200" dirty="0"/>
          </a:p>
        </p:txBody>
      </p:sp>
      <p:sp>
        <p:nvSpPr>
          <p:cNvPr id="8" name="Content Placeholder 7"/>
          <p:cNvSpPr>
            <a:spLocks noGrp="1"/>
          </p:cNvSpPr>
          <p:nvPr>
            <p:ph sz="quarter" idx="4"/>
          </p:nvPr>
        </p:nvSpPr>
        <p:spPr>
          <a:xfrm>
            <a:off x="4572000" y="2514600"/>
            <a:ext cx="4041775" cy="3124200"/>
          </a:xfrm>
        </p:spPr>
        <p:txBody>
          <a:bodyPr/>
          <a:lstStyle/>
          <a:p>
            <a:r>
              <a:rPr lang="en-US" dirty="0" smtClean="0"/>
              <a:t>Most notable – GE and Comcast for NBC Universal (2009).</a:t>
            </a:r>
          </a:p>
          <a:p>
            <a:r>
              <a:rPr lang="en-US" dirty="0" smtClean="0"/>
              <a:t>GE and Synthesis Energy Systems, Inc. for Small Scale Power Generation Solution (2013) **(Joint Market)**</a:t>
            </a:r>
          </a:p>
        </p:txBody>
      </p:sp>
    </p:spTree>
    <p:extLst>
      <p:ext uri="{BB962C8B-B14F-4D97-AF65-F5344CB8AC3E}">
        <p14:creationId xmlns:p14="http://schemas.microsoft.com/office/powerpoint/2010/main" val="373646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82687"/>
            <a:ext cx="8229600" cy="1143000"/>
          </a:xfrm>
        </p:spPr>
        <p:txBody>
          <a:bodyPr/>
          <a:lstStyle/>
          <a:p>
            <a:r>
              <a:rPr lang="en-US" b="1" dirty="0" smtClean="0"/>
              <a:t>Business Level Strategies</a:t>
            </a:r>
            <a:endParaRPr lang="en-US" b="1" dirty="0"/>
          </a:p>
        </p:txBody>
      </p:sp>
      <p:sp>
        <p:nvSpPr>
          <p:cNvPr id="3" name="Content Placeholder 2"/>
          <p:cNvSpPr>
            <a:spLocks noGrp="1"/>
          </p:cNvSpPr>
          <p:nvPr>
            <p:ph idx="1"/>
          </p:nvPr>
        </p:nvSpPr>
        <p:spPr>
          <a:xfrm>
            <a:off x="457200" y="2514599"/>
            <a:ext cx="4267200" cy="3611563"/>
          </a:xfrm>
        </p:spPr>
        <p:txBody>
          <a:bodyPr>
            <a:normAutofit/>
          </a:bodyPr>
          <a:lstStyle/>
          <a:p>
            <a:pPr marL="57150" indent="0">
              <a:buNone/>
            </a:pPr>
            <a:r>
              <a:rPr lang="en-US" sz="2800" b="1" dirty="0" smtClean="0"/>
              <a:t>Product Differentiation</a:t>
            </a:r>
          </a:p>
          <a:p>
            <a:pPr marL="514350" indent="-457200"/>
            <a:r>
              <a:rPr lang="en-US" sz="2800" dirty="0" smtClean="0"/>
              <a:t>Product Features</a:t>
            </a:r>
          </a:p>
          <a:p>
            <a:pPr marL="514350" indent="-457200"/>
            <a:r>
              <a:rPr lang="en-US" sz="2800" dirty="0" smtClean="0"/>
              <a:t>Product Complexity</a:t>
            </a:r>
          </a:p>
          <a:p>
            <a:pPr marL="514350" indent="-457200"/>
            <a:r>
              <a:rPr lang="en-US" sz="2800" dirty="0" smtClean="0"/>
              <a:t>Timing of Introduction</a:t>
            </a:r>
          </a:p>
          <a:p>
            <a:pPr marL="514350" indent="-457200"/>
            <a:r>
              <a:rPr lang="en-US" sz="2800" dirty="0" smtClean="0"/>
              <a:t>Location</a:t>
            </a:r>
          </a:p>
          <a:p>
            <a:pPr marL="514350" indent="-457200"/>
            <a:r>
              <a:rPr lang="en-US" sz="2800" dirty="0" smtClean="0"/>
              <a:t>Product Customization</a:t>
            </a:r>
          </a:p>
          <a:p>
            <a:pPr marL="514350" indent="-457200"/>
            <a:r>
              <a:rPr lang="en-US" sz="2800" dirty="0" smtClean="0"/>
              <a:t>Reputation</a:t>
            </a:r>
          </a:p>
        </p:txBody>
      </p:sp>
      <p:sp>
        <p:nvSpPr>
          <p:cNvPr id="6" name="Content Placeholder 2"/>
          <p:cNvSpPr txBox="1">
            <a:spLocks/>
          </p:cNvSpPr>
          <p:nvPr/>
        </p:nvSpPr>
        <p:spPr>
          <a:xfrm>
            <a:off x="4800600" y="2514600"/>
            <a:ext cx="3886200" cy="3611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pitchFamily="34" charset="0"/>
              <a:buNone/>
            </a:pPr>
            <a:r>
              <a:rPr lang="en-US" sz="2800" b="1" dirty="0" smtClean="0"/>
              <a:t>Cost Leadership</a:t>
            </a:r>
          </a:p>
          <a:p>
            <a:pPr marL="514350" indent="-457200"/>
            <a:r>
              <a:rPr lang="en-US" sz="2800" dirty="0" smtClean="0"/>
              <a:t>Vertical Integration</a:t>
            </a:r>
          </a:p>
          <a:p>
            <a:pPr marL="514350" indent="-457200"/>
            <a:r>
              <a:rPr lang="en-US" sz="2800" dirty="0" smtClean="0"/>
              <a:t>Learning Curve</a:t>
            </a:r>
          </a:p>
          <a:p>
            <a:pPr marL="514350" indent="-457200"/>
            <a:r>
              <a:rPr lang="en-US" sz="2800" dirty="0" smtClean="0"/>
              <a:t>Scale  Economies</a:t>
            </a:r>
          </a:p>
          <a:p>
            <a:pPr marL="514350" indent="-457200"/>
            <a:r>
              <a:rPr lang="en-US" sz="2800" dirty="0"/>
              <a:t>S</a:t>
            </a:r>
            <a:r>
              <a:rPr lang="en-US" sz="2800" dirty="0" smtClean="0"/>
              <a:t>cope Economies</a:t>
            </a:r>
          </a:p>
          <a:p>
            <a:pPr marL="514350" indent="-457200"/>
            <a:r>
              <a:rPr lang="en-US" sz="2800" dirty="0" smtClean="0"/>
              <a:t>Process Innovation</a:t>
            </a:r>
          </a:p>
        </p:txBody>
      </p:sp>
    </p:spTree>
    <p:extLst>
      <p:ext uri="{BB962C8B-B14F-4D97-AF65-F5344CB8AC3E}">
        <p14:creationId xmlns:p14="http://schemas.microsoft.com/office/powerpoint/2010/main" val="188560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6" dur="500"/>
                                        <p:tgtEl>
                                          <p:spTgt spid="6">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9" dur="500"/>
                                        <p:tgtEl>
                                          <p:spTgt spid="6">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2" dur="500"/>
                                        <p:tgtEl>
                                          <p:spTgt spid="6">
                                            <p:txEl>
                                              <p:pRg st="5" end="5"/>
                                            </p:txEl>
                                          </p:spTgt>
                                        </p:tgtEl>
                                      </p:cBhvr>
                                    </p:animEffect>
                                  </p:childTnLst>
                                </p:cTn>
                              </p:par>
                              <p:par>
                                <p:cTn id="23" presetID="14" presetClass="exit" presetSubtype="10" fill="hold" nodeType="withEffect">
                                  <p:stCondLst>
                                    <p:cond delay="0"/>
                                  </p:stCondLst>
                                  <p:childTnLst>
                                    <p:animEffect transition="out" filter="randombar(horizont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3">
                                            <p:txEl>
                                              <p:pRg st="1" end="1"/>
                                            </p:txEl>
                                          </p:spTgt>
                                        </p:tgtEl>
                                      </p:cBhvr>
                                    </p:animEffect>
                                    <p:set>
                                      <p:cBhvr>
                                        <p:cTn id="28" dur="1" fill="hold">
                                          <p:stCondLst>
                                            <p:cond delay="499"/>
                                          </p:stCondLst>
                                        </p:cTn>
                                        <p:tgtEl>
                                          <p:spTgt spid="3">
                                            <p:txEl>
                                              <p:pRg st="1" end="1"/>
                                            </p:txEl>
                                          </p:spTgt>
                                        </p:tgtEl>
                                        <p:attrNameLst>
                                          <p:attrName>style.visibility</p:attrName>
                                        </p:attrNameLst>
                                      </p:cBhvr>
                                      <p:to>
                                        <p:strVal val="hidden"/>
                                      </p:to>
                                    </p:set>
                                  </p:childTnLst>
                                </p:cTn>
                              </p:par>
                              <p:par>
                                <p:cTn id="29" presetID="14" presetClass="exit" presetSubtype="10" fill="hold" nodeType="withEffect">
                                  <p:stCondLst>
                                    <p:cond delay="0"/>
                                  </p:stCondLst>
                                  <p:childTnLst>
                                    <p:animEffect transition="out" filter="randombar(horizontal)">
                                      <p:cBhvr>
                                        <p:cTn id="30" dur="500"/>
                                        <p:tgtEl>
                                          <p:spTgt spid="3">
                                            <p:txEl>
                                              <p:pRg st="2" end="2"/>
                                            </p:txEl>
                                          </p:spTgt>
                                        </p:tgtEl>
                                      </p:cBhvr>
                                    </p:animEffect>
                                    <p:set>
                                      <p:cBhvr>
                                        <p:cTn id="31" dur="1" fill="hold">
                                          <p:stCondLst>
                                            <p:cond delay="499"/>
                                          </p:stCondLst>
                                        </p:cTn>
                                        <p:tgtEl>
                                          <p:spTgt spid="3">
                                            <p:txEl>
                                              <p:pRg st="2" end="2"/>
                                            </p:txEl>
                                          </p:spTgt>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3">
                                            <p:txEl>
                                              <p:pRg st="3" end="3"/>
                                            </p:txEl>
                                          </p:spTgt>
                                        </p:tgtEl>
                                      </p:cBhvr>
                                    </p:animEffect>
                                    <p:set>
                                      <p:cBhvr>
                                        <p:cTn id="34" dur="1" fill="hold">
                                          <p:stCondLst>
                                            <p:cond delay="499"/>
                                          </p:stCondLst>
                                        </p:cTn>
                                        <p:tgtEl>
                                          <p:spTgt spid="3">
                                            <p:txEl>
                                              <p:pRg st="3" end="3"/>
                                            </p:txEl>
                                          </p:spTgt>
                                        </p:tgtEl>
                                        <p:attrNameLst>
                                          <p:attrName>style.visibility</p:attrName>
                                        </p:attrNameLst>
                                      </p:cBhvr>
                                      <p:to>
                                        <p:strVal val="hidden"/>
                                      </p:to>
                                    </p:set>
                                  </p:childTnLst>
                                </p:cTn>
                              </p:par>
                              <p:par>
                                <p:cTn id="35" presetID="14" presetClass="exit" presetSubtype="10" fill="hold" nodeType="withEffect">
                                  <p:stCondLst>
                                    <p:cond delay="0"/>
                                  </p:stCondLst>
                                  <p:childTnLst>
                                    <p:animEffect transition="out" filter="randombar(horizontal)">
                                      <p:cBhvr>
                                        <p:cTn id="36" dur="500"/>
                                        <p:tgtEl>
                                          <p:spTgt spid="3">
                                            <p:txEl>
                                              <p:pRg st="4" end="4"/>
                                            </p:txEl>
                                          </p:spTgt>
                                        </p:tgtEl>
                                      </p:cBhvr>
                                    </p:animEffect>
                                    <p:set>
                                      <p:cBhvr>
                                        <p:cTn id="37" dur="1" fill="hold">
                                          <p:stCondLst>
                                            <p:cond delay="499"/>
                                          </p:stCondLst>
                                        </p:cTn>
                                        <p:tgtEl>
                                          <p:spTgt spid="3">
                                            <p:txEl>
                                              <p:pRg st="4" end="4"/>
                                            </p:txEl>
                                          </p:spTgt>
                                        </p:tgtEl>
                                        <p:attrNameLst>
                                          <p:attrName>style.visibility</p:attrName>
                                        </p:attrNameLst>
                                      </p:cBhvr>
                                      <p:to>
                                        <p:strVal val="hidden"/>
                                      </p:to>
                                    </p:set>
                                  </p:childTnLst>
                                </p:cTn>
                              </p:par>
                              <p:par>
                                <p:cTn id="38" presetID="14" presetClass="exit" presetSubtype="10" fill="hold" nodeType="withEffect">
                                  <p:stCondLst>
                                    <p:cond delay="0"/>
                                  </p:stCondLst>
                                  <p:childTnLst>
                                    <p:animEffect transition="out" filter="randombar(horizontal)">
                                      <p:cBhvr>
                                        <p:cTn id="39" dur="500"/>
                                        <p:tgtEl>
                                          <p:spTgt spid="3">
                                            <p:txEl>
                                              <p:pRg st="5" end="5"/>
                                            </p:txEl>
                                          </p:spTgt>
                                        </p:tgtEl>
                                      </p:cBhvr>
                                    </p:animEffect>
                                    <p:set>
                                      <p:cBhvr>
                                        <p:cTn id="40" dur="1" fill="hold">
                                          <p:stCondLst>
                                            <p:cond delay="499"/>
                                          </p:stCondLst>
                                        </p:cTn>
                                        <p:tgtEl>
                                          <p:spTgt spid="3">
                                            <p:txEl>
                                              <p:pRg st="5" end="5"/>
                                            </p:txEl>
                                          </p:spTgt>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3">
                                            <p:txEl>
                                              <p:pRg st="6" end="6"/>
                                            </p:txEl>
                                          </p:spTgt>
                                        </p:tgtEl>
                                      </p:cBhvr>
                                    </p:animEffect>
                                    <p:set>
                                      <p:cBhvr>
                                        <p:cTn id="43"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51" dur="500"/>
                                        <p:tgtEl>
                                          <p:spTgt spid="3">
                                            <p:txEl>
                                              <p:pRg st="1" end="1"/>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54" dur="500"/>
                                        <p:tgtEl>
                                          <p:spTgt spid="3">
                                            <p:txEl>
                                              <p:pRg st="2" end="2"/>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57" dur="500"/>
                                        <p:tgtEl>
                                          <p:spTgt spid="3">
                                            <p:txEl>
                                              <p:pRg st="3" end="3"/>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60" dur="500"/>
                                        <p:tgtEl>
                                          <p:spTgt spid="3">
                                            <p:txEl>
                                              <p:pRg st="4" end="4"/>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63" dur="500"/>
                                        <p:tgtEl>
                                          <p:spTgt spid="3">
                                            <p:txEl>
                                              <p:pRg st="5" end="5"/>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6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82687"/>
            <a:ext cx="8229600" cy="1143000"/>
          </a:xfrm>
        </p:spPr>
        <p:txBody>
          <a:bodyPr/>
          <a:lstStyle/>
          <a:p>
            <a:r>
              <a:rPr lang="en-US" b="1" dirty="0" smtClean="0"/>
              <a:t>Functional Strategies</a:t>
            </a:r>
            <a:endParaRPr lang="en-US" b="1" dirty="0"/>
          </a:p>
        </p:txBody>
      </p:sp>
      <p:sp>
        <p:nvSpPr>
          <p:cNvPr id="3" name="Content Placeholder 2"/>
          <p:cNvSpPr>
            <a:spLocks noGrp="1"/>
          </p:cNvSpPr>
          <p:nvPr>
            <p:ph idx="1"/>
          </p:nvPr>
        </p:nvSpPr>
        <p:spPr>
          <a:xfrm>
            <a:off x="457200" y="2514600"/>
            <a:ext cx="8229600" cy="3611563"/>
          </a:xfrm>
        </p:spPr>
        <p:txBody>
          <a:bodyPr/>
          <a:lstStyle/>
          <a:p>
            <a:r>
              <a:rPr lang="en-US" dirty="0" smtClean="0"/>
              <a:t>Focus on improving production goals through Six  Sigma and Total Quality Management Systems</a:t>
            </a:r>
          </a:p>
          <a:p>
            <a:r>
              <a:rPr lang="en-US" dirty="0" smtClean="0"/>
              <a:t>Emphasis on accountability</a:t>
            </a:r>
          </a:p>
          <a:p>
            <a:r>
              <a:rPr lang="en-US" dirty="0" smtClean="0"/>
              <a:t>Blue Ocean Strategy – GE makes the competition irrelevant</a:t>
            </a:r>
            <a:endParaRPr lang="en-US" dirty="0"/>
          </a:p>
        </p:txBody>
      </p:sp>
    </p:spTree>
    <p:extLst>
      <p:ext uri="{BB962C8B-B14F-4D97-AF65-F5344CB8AC3E}">
        <p14:creationId xmlns:p14="http://schemas.microsoft.com/office/powerpoint/2010/main" val="1153741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82687"/>
            <a:ext cx="8229600" cy="1143000"/>
          </a:xfrm>
        </p:spPr>
        <p:txBody>
          <a:bodyPr/>
          <a:lstStyle/>
          <a:p>
            <a:r>
              <a:rPr lang="en-US" b="1" dirty="0" smtClean="0"/>
              <a:t>Healthymagination</a:t>
            </a:r>
            <a:endParaRPr lang="en-US" b="1" dirty="0"/>
          </a:p>
        </p:txBody>
      </p:sp>
      <p:sp>
        <p:nvSpPr>
          <p:cNvPr id="3" name="Content Placeholder 2"/>
          <p:cNvSpPr>
            <a:spLocks noGrp="1"/>
          </p:cNvSpPr>
          <p:nvPr>
            <p:ph idx="1"/>
          </p:nvPr>
        </p:nvSpPr>
        <p:spPr>
          <a:xfrm>
            <a:off x="457200" y="2514600"/>
            <a:ext cx="8229600" cy="3611563"/>
          </a:xfrm>
        </p:spPr>
        <p:txBody>
          <a:bodyPr/>
          <a:lstStyle/>
          <a:p>
            <a:r>
              <a:rPr lang="en-US" dirty="0" smtClean="0"/>
              <a:t>Combination of a cost leadership strategy and product differentiation strategy</a:t>
            </a:r>
          </a:p>
          <a:p>
            <a:pPr lvl="1"/>
            <a:r>
              <a:rPr lang="en-US" dirty="0" smtClean="0"/>
              <a:t>15</a:t>
            </a:r>
            <a:r>
              <a:rPr lang="en-US" dirty="0"/>
              <a:t>% lower costs, </a:t>
            </a:r>
            <a:endParaRPr lang="en-US" dirty="0" smtClean="0"/>
          </a:p>
          <a:p>
            <a:pPr lvl="1"/>
            <a:r>
              <a:rPr lang="en-US" dirty="0" smtClean="0"/>
              <a:t>15</a:t>
            </a:r>
            <a:r>
              <a:rPr lang="en-US" dirty="0"/>
              <a:t>% greater </a:t>
            </a:r>
            <a:r>
              <a:rPr lang="en-US" dirty="0" smtClean="0"/>
              <a:t>access</a:t>
            </a:r>
          </a:p>
          <a:p>
            <a:pPr lvl="1"/>
            <a:r>
              <a:rPr lang="en-US" dirty="0" smtClean="0"/>
              <a:t>15</a:t>
            </a:r>
            <a:r>
              <a:rPr lang="en-US" dirty="0"/>
              <a:t>% higher quality</a:t>
            </a:r>
          </a:p>
        </p:txBody>
      </p:sp>
    </p:spTree>
    <p:extLst>
      <p:ext uri="{BB962C8B-B14F-4D97-AF65-F5344CB8AC3E}">
        <p14:creationId xmlns:p14="http://schemas.microsoft.com/office/powerpoint/2010/main" val="3072609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685800" y="1182687"/>
            <a:ext cx="7772400" cy="1368151"/>
          </a:xfrm>
        </p:spPr>
        <p:txBody>
          <a:bodyPr>
            <a:normAutofit/>
          </a:bodyPr>
          <a:lstStyle/>
          <a:p>
            <a:r>
              <a:rPr lang="en-US" altLang="zh-CN" sz="3600" b="1" dirty="0" smtClean="0">
                <a:cs typeface="Times New Roman" pitchFamily="18" charset="0"/>
              </a:rPr>
              <a:t>General environment</a:t>
            </a:r>
            <a:endParaRPr lang="zh-CN" altLang="en-US" sz="3600" b="1" dirty="0">
              <a:cs typeface="Times New Roman" pitchFamily="18" charset="0"/>
            </a:endParaRPr>
          </a:p>
        </p:txBody>
      </p:sp>
      <p:sp>
        <p:nvSpPr>
          <p:cNvPr id="3" name="副标题 2"/>
          <p:cNvSpPr>
            <a:spLocks noGrp="1"/>
          </p:cNvSpPr>
          <p:nvPr>
            <p:ph type="subTitle" idx="1"/>
          </p:nvPr>
        </p:nvSpPr>
        <p:spPr>
          <a:xfrm>
            <a:off x="611560" y="2514600"/>
            <a:ext cx="7920880" cy="4038600"/>
          </a:xfrm>
        </p:spPr>
        <p:txBody>
          <a:bodyPr>
            <a:normAutofit/>
          </a:bodyPr>
          <a:lstStyle/>
          <a:p>
            <a:pPr marL="457200" indent="-457200" algn="l">
              <a:buFont typeface="Arial" pitchFamily="34" charset="0"/>
              <a:buChar char="•"/>
            </a:pPr>
            <a:r>
              <a:rPr lang="en-US" altLang="zh-CN" dirty="0" smtClean="0">
                <a:solidFill>
                  <a:srgbClr val="00B050"/>
                </a:solidFill>
              </a:rPr>
              <a:t>Technological change:</a:t>
            </a:r>
          </a:p>
          <a:p>
            <a:pPr marL="914400" lvl="1" indent="-457200" algn="l">
              <a:buFont typeface="Arial" pitchFamily="34" charset="0"/>
              <a:buChar char="•"/>
            </a:pPr>
            <a:r>
              <a:rPr lang="en-US" altLang="zh-CN" sz="2400" dirty="0">
                <a:solidFill>
                  <a:schemeClr val="tx1"/>
                </a:solidFill>
              </a:rPr>
              <a:t>GE is a leader in technological change</a:t>
            </a:r>
          </a:p>
          <a:p>
            <a:pPr marL="914400" lvl="1" indent="-457200" algn="l">
              <a:buFont typeface="Arial" pitchFamily="34" charset="0"/>
              <a:buChar char="•"/>
            </a:pPr>
            <a:r>
              <a:rPr lang="en-US" altLang="zh-CN" sz="2400" dirty="0" smtClean="0">
                <a:solidFill>
                  <a:schemeClr val="tx1"/>
                </a:solidFill>
              </a:rPr>
              <a:t>2004: Spent $700 million on clean technology</a:t>
            </a:r>
          </a:p>
          <a:p>
            <a:pPr marL="914400" lvl="1" indent="-457200" algn="l">
              <a:buFont typeface="Arial" pitchFamily="34" charset="0"/>
              <a:buChar char="•"/>
            </a:pPr>
            <a:r>
              <a:rPr lang="en-US" altLang="zh-CN" sz="2400" dirty="0" smtClean="0">
                <a:solidFill>
                  <a:schemeClr val="tx1"/>
                </a:solidFill>
              </a:rPr>
              <a:t>2005: Launched Ecomagination</a:t>
            </a:r>
          </a:p>
          <a:p>
            <a:pPr lvl="1" algn="l"/>
            <a:endParaRPr lang="en-US" altLang="zh-CN" sz="2400" dirty="0" smtClean="0">
              <a:solidFill>
                <a:schemeClr val="tx1"/>
              </a:solidFill>
            </a:endParaRPr>
          </a:p>
          <a:p>
            <a:pPr marL="457200" indent="-457200" algn="l">
              <a:buFont typeface="Arial" pitchFamily="34" charset="0"/>
              <a:buChar char="•"/>
            </a:pPr>
            <a:r>
              <a:rPr lang="en-US" altLang="zh-CN" dirty="0">
                <a:solidFill>
                  <a:srgbClr val="00B050"/>
                </a:solidFill>
              </a:rPr>
              <a:t>Cultural trends: </a:t>
            </a:r>
            <a:r>
              <a:rPr lang="en-US" altLang="zh-CN" sz="2800" dirty="0">
                <a:solidFill>
                  <a:schemeClr val="tx1"/>
                </a:solidFill>
              </a:rPr>
              <a:t>The </a:t>
            </a:r>
            <a:r>
              <a:rPr lang="en-US" altLang="zh-CN" sz="2800" dirty="0" smtClean="0">
                <a:solidFill>
                  <a:schemeClr val="tx1"/>
                </a:solidFill>
              </a:rPr>
              <a:t>difference between Chinese  </a:t>
            </a:r>
            <a:r>
              <a:rPr lang="en-US" altLang="zh-CN" sz="2800" dirty="0">
                <a:solidFill>
                  <a:schemeClr val="tx1"/>
                </a:solidFill>
              </a:rPr>
              <a:t>and </a:t>
            </a:r>
            <a:r>
              <a:rPr lang="en-US" altLang="zh-CN" sz="2800" dirty="0" smtClean="0">
                <a:solidFill>
                  <a:schemeClr val="tx1"/>
                </a:solidFill>
              </a:rPr>
              <a:t>American cultures.</a:t>
            </a:r>
            <a:endParaRPr lang="en-US" altLang="zh-CN" sz="2800" dirty="0">
              <a:solidFill>
                <a:schemeClr val="tx1"/>
              </a:solidFill>
            </a:endParaRPr>
          </a:p>
          <a:p>
            <a:pPr marL="457200" indent="-457200" algn="l">
              <a:buFont typeface="Arial" pitchFamily="34" charset="0"/>
              <a:buChar char="•"/>
            </a:pPr>
            <a:endParaRPr lang="en-US" altLang="zh-CN" sz="2800" dirty="0" smtClean="0">
              <a:solidFill>
                <a:schemeClr val="tx1"/>
              </a:solidFill>
            </a:endParaRPr>
          </a:p>
        </p:txBody>
      </p:sp>
    </p:spTree>
    <p:extLst>
      <p:ext uri="{BB962C8B-B14F-4D97-AF65-F5344CB8AC3E}">
        <p14:creationId xmlns:p14="http://schemas.microsoft.com/office/powerpoint/2010/main" val="198061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1371600"/>
            <a:ext cx="8229600" cy="1143000"/>
          </a:xfrm>
        </p:spPr>
        <p:txBody>
          <a:bodyPr>
            <a:normAutofit/>
          </a:bodyPr>
          <a:lstStyle/>
          <a:p>
            <a:r>
              <a:rPr lang="en-US" altLang="zh-CN" sz="3600" b="1" dirty="0" smtClean="0">
                <a:cs typeface="Times New Roman" pitchFamily="18" charset="0"/>
              </a:rPr>
              <a:t>General environment</a:t>
            </a:r>
            <a:endParaRPr lang="zh-CN" altLang="en-US" sz="3600" b="1" dirty="0">
              <a:cs typeface="Times New Roman" pitchFamily="18" charset="0"/>
            </a:endParaRPr>
          </a:p>
        </p:txBody>
      </p:sp>
      <p:sp>
        <p:nvSpPr>
          <p:cNvPr id="3" name="内容占位符 2"/>
          <p:cNvSpPr>
            <a:spLocks noGrp="1"/>
          </p:cNvSpPr>
          <p:nvPr>
            <p:ph idx="1"/>
          </p:nvPr>
        </p:nvSpPr>
        <p:spPr>
          <a:xfrm>
            <a:off x="457200" y="2365375"/>
            <a:ext cx="4724400" cy="4525963"/>
          </a:xfrm>
        </p:spPr>
        <p:txBody>
          <a:bodyPr/>
          <a:lstStyle/>
          <a:p>
            <a:r>
              <a:rPr lang="en-US" altLang="zh-CN" dirty="0">
                <a:solidFill>
                  <a:srgbClr val="00B050"/>
                </a:solidFill>
              </a:rPr>
              <a:t>Legal and political conditions:  </a:t>
            </a:r>
            <a:r>
              <a:rPr lang="en-US" altLang="zh-CN" sz="2800" dirty="0"/>
              <a:t>President Obama signed the Affordable Care Act into law on March 23, 2010. Its objectives were strikingly similar to those stated by GE’s </a:t>
            </a:r>
            <a:r>
              <a:rPr lang="en-US" altLang="zh-CN" sz="2800" i="1" dirty="0" err="1"/>
              <a:t>healthymagination</a:t>
            </a:r>
            <a:r>
              <a:rPr lang="en-US" altLang="zh-CN" sz="2800" dirty="0"/>
              <a:t> </a:t>
            </a:r>
            <a:r>
              <a:rPr lang="en-US" altLang="zh-CN" sz="2800" dirty="0" smtClean="0"/>
              <a:t>program.</a:t>
            </a: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val="0"/>
              </a:ext>
            </a:extLst>
          </a:blip>
          <a:stretch>
            <a:fillRect/>
          </a:stretch>
        </p:blipFill>
        <p:spPr>
          <a:xfrm>
            <a:off x="5258148" y="2904995"/>
            <a:ext cx="3860800" cy="3962400"/>
          </a:xfrm>
          <a:prstGeom prst="rect">
            <a:avLst/>
          </a:prstGeom>
        </p:spPr>
      </p:pic>
    </p:spTree>
    <p:extLst>
      <p:ext uri="{BB962C8B-B14F-4D97-AF65-F5344CB8AC3E}">
        <p14:creationId xmlns:p14="http://schemas.microsoft.com/office/powerpoint/2010/main" val="2645576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1380670"/>
            <a:ext cx="8229600" cy="1065102"/>
          </a:xfrm>
        </p:spPr>
        <p:txBody>
          <a:bodyPr>
            <a:normAutofit fontScale="90000"/>
          </a:bodyPr>
          <a:lstStyle/>
          <a:p>
            <a:r>
              <a:rPr lang="en-US" altLang="zh-CN" b="1" dirty="0" smtClean="0"/>
              <a:t>Industry environment and</a:t>
            </a:r>
            <a:br>
              <a:rPr lang="en-US" altLang="zh-CN" b="1" dirty="0" smtClean="0"/>
            </a:br>
            <a:r>
              <a:rPr lang="en-US" altLang="zh-CN" b="1" dirty="0" smtClean="0"/>
              <a:t> competition </a:t>
            </a:r>
            <a:endParaRPr lang="zh-CN" altLang="en-US" b="1" dirty="0"/>
          </a:p>
        </p:txBody>
      </p:sp>
      <p:sp>
        <p:nvSpPr>
          <p:cNvPr id="3" name="内容占位符 2"/>
          <p:cNvSpPr>
            <a:spLocks noGrp="1"/>
          </p:cNvSpPr>
          <p:nvPr>
            <p:ph idx="1"/>
          </p:nvPr>
        </p:nvSpPr>
        <p:spPr>
          <a:xfrm>
            <a:off x="457200" y="2785195"/>
            <a:ext cx="8229600" cy="3310806"/>
          </a:xfrm>
        </p:spPr>
        <p:txBody>
          <a:bodyPr>
            <a:normAutofit/>
          </a:bodyPr>
          <a:lstStyle/>
          <a:p>
            <a:r>
              <a:rPr lang="en-US" altLang="zh-CN" dirty="0"/>
              <a:t>The threat of Entry: small due to the vast size of the company. </a:t>
            </a:r>
            <a:endParaRPr lang="en-US" altLang="zh-CN" dirty="0" smtClean="0"/>
          </a:p>
          <a:p>
            <a:r>
              <a:rPr lang="en-US" altLang="zh-CN" dirty="0"/>
              <a:t>The threat of </a:t>
            </a:r>
            <a:r>
              <a:rPr lang="en-US" altLang="zh-CN" dirty="0" smtClean="0"/>
              <a:t>Rivalry: low, </a:t>
            </a:r>
            <a:r>
              <a:rPr lang="en-US" altLang="zh-CN" dirty="0"/>
              <a:t>but only temporarily.</a:t>
            </a:r>
            <a:endParaRPr lang="en-US" altLang="zh-CN" dirty="0" smtClean="0"/>
          </a:p>
          <a:p>
            <a:r>
              <a:rPr lang="en-US" altLang="zh-CN" dirty="0"/>
              <a:t>The threat of Substitutes: </a:t>
            </a:r>
            <a:r>
              <a:rPr lang="en-US" altLang="zh-CN" dirty="0" smtClean="0"/>
              <a:t>The threat of substitutes </a:t>
            </a:r>
            <a:r>
              <a:rPr lang="en-US" altLang="zh-CN" dirty="0"/>
              <a:t>in the healthcare industry, like products from Siemens and </a:t>
            </a:r>
            <a:r>
              <a:rPr lang="en-US" altLang="zh-CN" dirty="0" smtClean="0"/>
              <a:t>Phillips, is high.</a:t>
            </a:r>
          </a:p>
        </p:txBody>
      </p:sp>
    </p:spTree>
    <p:extLst>
      <p:ext uri="{BB962C8B-B14F-4D97-AF65-F5344CB8AC3E}">
        <p14:creationId xmlns:p14="http://schemas.microsoft.com/office/powerpoint/2010/main" val="1128395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1424409"/>
            <a:ext cx="8229600" cy="940966"/>
          </a:xfrm>
        </p:spPr>
        <p:txBody>
          <a:bodyPr>
            <a:normAutofit fontScale="90000"/>
          </a:bodyPr>
          <a:lstStyle/>
          <a:p>
            <a:r>
              <a:rPr lang="en-US" altLang="zh-CN" b="1" dirty="0"/>
              <a:t>Industry environment and</a:t>
            </a:r>
            <a:br>
              <a:rPr lang="en-US" altLang="zh-CN" b="1" dirty="0"/>
            </a:br>
            <a:r>
              <a:rPr lang="en-US" altLang="zh-CN" b="1" dirty="0"/>
              <a:t> competition </a:t>
            </a:r>
            <a:endParaRPr lang="zh-CN" altLang="en-US" b="1" dirty="0"/>
          </a:p>
        </p:txBody>
      </p:sp>
      <p:sp>
        <p:nvSpPr>
          <p:cNvPr id="3" name="内容占位符 2"/>
          <p:cNvSpPr>
            <a:spLocks noGrp="1"/>
          </p:cNvSpPr>
          <p:nvPr>
            <p:ph idx="1"/>
          </p:nvPr>
        </p:nvSpPr>
        <p:spPr>
          <a:xfrm>
            <a:off x="457200" y="2936577"/>
            <a:ext cx="8229600" cy="4137323"/>
          </a:xfrm>
        </p:spPr>
        <p:txBody>
          <a:bodyPr/>
          <a:lstStyle/>
          <a:p>
            <a:r>
              <a:rPr lang="en-US" altLang="zh-CN" dirty="0"/>
              <a:t>The threat of Powerful Suppliers: The bargaining power of suppliers is relatively low for GE’s many industries. </a:t>
            </a:r>
            <a:endParaRPr lang="en-US" altLang="zh-CN" dirty="0" smtClean="0"/>
          </a:p>
          <a:p>
            <a:r>
              <a:rPr lang="en-US" altLang="zh-CN" dirty="0"/>
              <a:t>The threat of powerful buyers: </a:t>
            </a:r>
            <a:r>
              <a:rPr lang="en-US" altLang="zh-CN" dirty="0" smtClean="0"/>
              <a:t>Buyer </a:t>
            </a:r>
            <a:r>
              <a:rPr lang="en-US" altLang="zh-CN" dirty="0"/>
              <a:t>switching costs are </a:t>
            </a:r>
            <a:r>
              <a:rPr lang="en-US" altLang="zh-CN" dirty="0" smtClean="0"/>
              <a:t>high, so the threat </a:t>
            </a:r>
            <a:r>
              <a:rPr lang="en-US" altLang="zh-CN" dirty="0"/>
              <a:t>of buyers is </a:t>
            </a:r>
            <a:r>
              <a:rPr lang="en-US" altLang="zh-CN" dirty="0" smtClean="0"/>
              <a:t>low.</a:t>
            </a:r>
            <a:endParaRPr lang="zh-CN" altLang="en-US" dirty="0"/>
          </a:p>
        </p:txBody>
      </p:sp>
    </p:spTree>
    <p:extLst>
      <p:ext uri="{BB962C8B-B14F-4D97-AF65-F5344CB8AC3E}">
        <p14:creationId xmlns:p14="http://schemas.microsoft.com/office/powerpoint/2010/main" val="3523231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82687"/>
            <a:ext cx="8229600" cy="1143000"/>
          </a:xfrm>
        </p:spPr>
        <p:txBody>
          <a:bodyPr/>
          <a:lstStyle/>
          <a:p>
            <a:r>
              <a:rPr lang="en-US" b="1" dirty="0" smtClean="0"/>
              <a:t>Resources</a:t>
            </a:r>
            <a:endParaRPr lang="en-US" b="1" dirty="0"/>
          </a:p>
        </p:txBody>
      </p:sp>
      <p:sp>
        <p:nvSpPr>
          <p:cNvPr id="3" name="Content Placeholder 2"/>
          <p:cNvSpPr>
            <a:spLocks noGrp="1"/>
          </p:cNvSpPr>
          <p:nvPr>
            <p:ph idx="1"/>
          </p:nvPr>
        </p:nvSpPr>
        <p:spPr>
          <a:xfrm>
            <a:off x="457200" y="2819400"/>
            <a:ext cx="8229600" cy="3306763"/>
          </a:xfrm>
        </p:spPr>
        <p:txBody>
          <a:bodyPr>
            <a:normAutofit/>
          </a:bodyPr>
          <a:lstStyle/>
          <a:p>
            <a:r>
              <a:rPr lang="en-US" sz="3600" dirty="0" smtClean="0"/>
              <a:t>Financials reflect solid Stability</a:t>
            </a:r>
          </a:p>
          <a:p>
            <a:r>
              <a:rPr lang="en-US" sz="3600" dirty="0" smtClean="0"/>
              <a:t>Operational and Financial diversity</a:t>
            </a:r>
          </a:p>
          <a:p>
            <a:r>
              <a:rPr lang="en-US" sz="3600" dirty="0" smtClean="0"/>
              <a:t>Some of the best managers in the </a:t>
            </a:r>
            <a:r>
              <a:rPr lang="en-US" sz="3600" dirty="0" smtClean="0"/>
              <a:t>country </a:t>
            </a:r>
            <a:endParaRPr lang="en-US" sz="3600" dirty="0" smtClean="0"/>
          </a:p>
          <a:p>
            <a:r>
              <a:rPr lang="en-US" sz="3600" dirty="0" smtClean="0"/>
              <a:t>Intangible Resources</a:t>
            </a:r>
            <a:endParaRPr lang="en-US" sz="3600" dirty="0"/>
          </a:p>
        </p:txBody>
      </p:sp>
    </p:spTree>
    <p:extLst>
      <p:ext uri="{BB962C8B-B14F-4D97-AF65-F5344CB8AC3E}">
        <p14:creationId xmlns:p14="http://schemas.microsoft.com/office/powerpoint/2010/main" val="3824698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222375"/>
            <a:ext cx="8229600" cy="1143000"/>
          </a:xfrm>
        </p:spPr>
        <p:txBody>
          <a:bodyPr/>
          <a:lstStyle/>
          <a:p>
            <a:r>
              <a:rPr lang="en-US" b="1" dirty="0" smtClean="0"/>
              <a:t>Strengths</a:t>
            </a:r>
            <a:endParaRPr lang="en-US" b="1" dirty="0"/>
          </a:p>
        </p:txBody>
      </p:sp>
      <p:sp>
        <p:nvSpPr>
          <p:cNvPr id="3" name="Content Placeholder 2"/>
          <p:cNvSpPr>
            <a:spLocks noGrp="1"/>
          </p:cNvSpPr>
          <p:nvPr>
            <p:ph idx="1"/>
          </p:nvPr>
        </p:nvSpPr>
        <p:spPr>
          <a:xfrm>
            <a:off x="457200" y="2365375"/>
            <a:ext cx="8229600" cy="3992563"/>
          </a:xfrm>
        </p:spPr>
        <p:txBody>
          <a:bodyPr>
            <a:normAutofit/>
          </a:bodyPr>
          <a:lstStyle/>
          <a:p>
            <a:r>
              <a:rPr lang="en-US" sz="3600" dirty="0" smtClean="0"/>
              <a:t>Visionary Projects</a:t>
            </a:r>
          </a:p>
          <a:p>
            <a:r>
              <a:rPr lang="en-US" sz="3600" dirty="0" smtClean="0"/>
              <a:t>Financial expertise</a:t>
            </a:r>
          </a:p>
          <a:p>
            <a:r>
              <a:rPr lang="en-US" sz="3600" dirty="0" smtClean="0"/>
              <a:t>Strong </a:t>
            </a:r>
            <a:r>
              <a:rPr lang="en-US" sz="3600" dirty="0"/>
              <a:t>management</a:t>
            </a:r>
          </a:p>
          <a:p>
            <a:r>
              <a:rPr lang="en-US" sz="3600" dirty="0" smtClean="0"/>
              <a:t>International business know-how</a:t>
            </a:r>
            <a:endParaRPr lang="en-US" sz="3600" dirty="0"/>
          </a:p>
          <a:p>
            <a:r>
              <a:rPr lang="en-US" sz="3600" dirty="0"/>
              <a:t>Proven product </a:t>
            </a:r>
            <a:r>
              <a:rPr lang="en-US" sz="3600" dirty="0" smtClean="0"/>
              <a:t>lines</a:t>
            </a:r>
            <a:endParaRPr lang="en-US" sz="3600" dirty="0"/>
          </a:p>
        </p:txBody>
      </p:sp>
    </p:spTree>
    <p:extLst>
      <p:ext uri="{BB962C8B-B14F-4D97-AF65-F5344CB8AC3E}">
        <p14:creationId xmlns:p14="http://schemas.microsoft.com/office/powerpoint/2010/main" val="2071555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92625"/>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508604"/>
            <a:ext cx="5000665" cy="367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4488" y="1538102"/>
            <a:ext cx="3615020" cy="3517900"/>
          </a:xfrm>
          <a:prstGeom prst="rect">
            <a:avLst/>
          </a:prstGeom>
        </p:spPr>
      </p:pic>
      <p:sp>
        <p:nvSpPr>
          <p:cNvPr id="13" name="Rectangular Callout 12"/>
          <p:cNvSpPr/>
          <p:nvPr/>
        </p:nvSpPr>
        <p:spPr>
          <a:xfrm>
            <a:off x="307258" y="1371600"/>
            <a:ext cx="2057400" cy="2628900"/>
          </a:xfrm>
          <a:prstGeom prst="wedgeRectCallout">
            <a:avLst/>
          </a:prstGeom>
          <a:solidFill>
            <a:schemeClr val="accent1">
              <a:alpha val="4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Verdana" pitchFamily="34" charset="0"/>
                <a:ea typeface="Verdana" pitchFamily="34" charset="0"/>
                <a:cs typeface="Verdana" pitchFamily="34" charset="0"/>
              </a:rPr>
              <a:t>GE ranked</a:t>
            </a:r>
          </a:p>
          <a:p>
            <a:pPr algn="ctr"/>
            <a:r>
              <a:rPr lang="en-US" sz="3600" b="1" dirty="0" smtClean="0">
                <a:solidFill>
                  <a:schemeClr val="tx1"/>
                </a:solidFill>
                <a:latin typeface="Verdana" pitchFamily="34" charset="0"/>
                <a:ea typeface="Verdana" pitchFamily="34" charset="0"/>
                <a:cs typeface="Verdana" pitchFamily="34" charset="0"/>
              </a:rPr>
              <a:t>#3</a:t>
            </a:r>
            <a:endParaRPr lang="en-US" sz="3600" b="1" dirty="0">
              <a:solidFill>
                <a:schemeClr val="tx1"/>
              </a:solidFill>
              <a:latin typeface="Verdana" pitchFamily="34" charset="0"/>
              <a:ea typeface="Verdana" pitchFamily="34" charset="0"/>
              <a:cs typeface="Verdana" pitchFamily="34" charset="0"/>
            </a:endParaRPr>
          </a:p>
        </p:txBody>
      </p:sp>
      <p:sp>
        <p:nvSpPr>
          <p:cNvPr id="7" name="TextBox 6"/>
          <p:cNvSpPr txBox="1"/>
          <p:nvPr/>
        </p:nvSpPr>
        <p:spPr>
          <a:xfrm>
            <a:off x="775299" y="4292570"/>
            <a:ext cx="2479042" cy="400110"/>
          </a:xfrm>
          <a:prstGeom prst="rect">
            <a:avLst/>
          </a:prstGeom>
          <a:noFill/>
          <a:effectLst/>
        </p:spPr>
        <p:txBody>
          <a:bodyPr wrap="square" rtlCol="0">
            <a:spAutoFit/>
          </a:bodyPr>
          <a:lstStyle/>
          <a:p>
            <a:r>
              <a:rPr lang="en-US" sz="2000" b="1" dirty="0" smtClean="0"/>
              <a:t>Forbes Global 2000</a:t>
            </a:r>
            <a:endParaRPr lang="en-US" sz="2000" b="1" dirty="0"/>
          </a:p>
        </p:txBody>
      </p:sp>
      <p:sp>
        <p:nvSpPr>
          <p:cNvPr id="17" name="Oval 16"/>
          <p:cNvSpPr/>
          <p:nvPr/>
        </p:nvSpPr>
        <p:spPr>
          <a:xfrm>
            <a:off x="9168581" y="1700981"/>
            <a:ext cx="3962402" cy="3770312"/>
          </a:xfrm>
          <a:prstGeom prst="ellipse">
            <a:avLst/>
          </a:prstGeom>
          <a:solidFill>
            <a:srgbClr val="00B0F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“In 2012, we made </a:t>
            </a:r>
            <a:r>
              <a:rPr lang="en-US" sz="2800" b="1" dirty="0" smtClean="0">
                <a:solidFill>
                  <a:schemeClr val="tx1"/>
                </a:solidFill>
              </a:rPr>
              <a:t>strategic</a:t>
            </a:r>
            <a:r>
              <a:rPr lang="en-US" sz="2400" dirty="0" smtClean="0">
                <a:solidFill>
                  <a:schemeClr val="tx1"/>
                </a:solidFill>
              </a:rPr>
              <a:t> decisions in key areas that will drive </a:t>
            </a:r>
            <a:r>
              <a:rPr lang="en-US" sz="2800" b="1" dirty="0" smtClean="0">
                <a:solidFill>
                  <a:schemeClr val="tx1"/>
                </a:solidFill>
              </a:rPr>
              <a:t>growth</a:t>
            </a:r>
            <a:r>
              <a:rPr lang="en-US" sz="2400" dirty="0" smtClean="0">
                <a:solidFill>
                  <a:schemeClr val="tx1"/>
                </a:solidFill>
              </a:rPr>
              <a:t> in the company and create </a:t>
            </a:r>
            <a:r>
              <a:rPr lang="en-US" sz="2800" b="1" dirty="0" smtClean="0">
                <a:solidFill>
                  <a:schemeClr val="tx1"/>
                </a:solidFill>
              </a:rPr>
              <a:t>better outcomes </a:t>
            </a:r>
            <a:r>
              <a:rPr lang="en-US" sz="2400" dirty="0" smtClean="0">
                <a:solidFill>
                  <a:schemeClr val="tx1"/>
                </a:solidFill>
              </a:rPr>
              <a:t>for our customers and the </a:t>
            </a:r>
            <a:r>
              <a:rPr lang="en-US" sz="2800" b="1" dirty="0" smtClean="0">
                <a:solidFill>
                  <a:schemeClr val="tx1"/>
                </a:solidFill>
              </a:rPr>
              <a:t>world</a:t>
            </a:r>
            <a:r>
              <a:rPr lang="en-US" sz="2400" dirty="0" smtClean="0">
                <a:solidFill>
                  <a:schemeClr val="tx1"/>
                </a:solidFill>
              </a:rPr>
              <a:t>.” </a:t>
            </a:r>
            <a:endParaRPr lang="en-US" sz="2400" dirty="0">
              <a:solidFill>
                <a:schemeClr val="tx1"/>
              </a:solidFill>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7600" y="2916476"/>
            <a:ext cx="5486400" cy="727211"/>
          </a:xfrm>
          <a:prstGeom prst="rect">
            <a:avLst/>
          </a:prstGeom>
        </p:spPr>
      </p:pic>
    </p:spTree>
    <p:extLst>
      <p:ext uri="{BB962C8B-B14F-4D97-AF65-F5344CB8AC3E}">
        <p14:creationId xmlns:p14="http://schemas.microsoft.com/office/powerpoint/2010/main" val="41687266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nodeType="clickEffect">
                                  <p:stCondLst>
                                    <p:cond delay="0"/>
                                  </p:stCondLst>
                                  <p:childTnLst>
                                    <p:animEffect transition="out" filter="fade">
                                      <p:cBhvr>
                                        <p:cTn id="17" dur="1000"/>
                                        <p:tgtEl>
                                          <p:spTgt spid="3"/>
                                        </p:tgtEl>
                                      </p:cBhvr>
                                    </p:animEffect>
                                    <p:anim calcmode="lin" valueType="num">
                                      <p:cBhvr>
                                        <p:cTn id="18" dur="1000"/>
                                        <p:tgtEl>
                                          <p:spTgt spid="3"/>
                                        </p:tgtEl>
                                        <p:attrNameLst>
                                          <p:attrName>ppt_x</p:attrName>
                                        </p:attrNameLst>
                                      </p:cBhvr>
                                      <p:tavLst>
                                        <p:tav tm="0">
                                          <p:val>
                                            <p:strVal val="ppt_x"/>
                                          </p:val>
                                        </p:tav>
                                        <p:tav tm="100000">
                                          <p:val>
                                            <p:strVal val="ppt_x"/>
                                          </p:val>
                                        </p:tav>
                                      </p:tavLst>
                                    </p:anim>
                                    <p:anim calcmode="lin" valueType="num">
                                      <p:cBhvr>
                                        <p:cTn id="19" dur="1000"/>
                                        <p:tgtEl>
                                          <p:spTgt spid="3"/>
                                        </p:tgtEl>
                                        <p:attrNameLst>
                                          <p:attrName>ppt_y</p:attrName>
                                        </p:attrNameLst>
                                      </p:cBhvr>
                                      <p:tavLst>
                                        <p:tav tm="0">
                                          <p:val>
                                            <p:strVal val="ppt_y"/>
                                          </p:val>
                                        </p:tav>
                                        <p:tav tm="100000">
                                          <p:val>
                                            <p:strVal val="ppt_y+.1"/>
                                          </p:val>
                                        </p:tav>
                                      </p:tavLst>
                                    </p:anim>
                                    <p:set>
                                      <p:cBhvr>
                                        <p:cTn id="20" dur="1" fill="hold">
                                          <p:stCondLst>
                                            <p:cond delay="999"/>
                                          </p:stCondLst>
                                        </p:cTn>
                                        <p:tgtEl>
                                          <p:spTgt spid="3"/>
                                        </p:tgtEl>
                                        <p:attrNameLst>
                                          <p:attrName>style.visibility</p:attrName>
                                        </p:attrNameLst>
                                      </p:cBhvr>
                                      <p:to>
                                        <p:strVal val="hidden"/>
                                      </p:to>
                                    </p:set>
                                  </p:childTnLst>
                                </p:cTn>
                              </p:par>
                              <p:par>
                                <p:cTn id="21" presetID="42" presetClass="exit" presetSubtype="0" fill="hold" grpId="1" nodeType="withEffect">
                                  <p:stCondLst>
                                    <p:cond delay="0"/>
                                  </p:stCondLst>
                                  <p:childTnLst>
                                    <p:animEffect transition="out" filter="fade">
                                      <p:cBhvr>
                                        <p:cTn id="22" dur="1000"/>
                                        <p:tgtEl>
                                          <p:spTgt spid="13"/>
                                        </p:tgtEl>
                                      </p:cBhvr>
                                    </p:animEffect>
                                    <p:anim calcmode="lin" valueType="num">
                                      <p:cBhvr>
                                        <p:cTn id="23" dur="1000"/>
                                        <p:tgtEl>
                                          <p:spTgt spid="13"/>
                                        </p:tgtEl>
                                        <p:attrNameLst>
                                          <p:attrName>ppt_x</p:attrName>
                                        </p:attrNameLst>
                                      </p:cBhvr>
                                      <p:tavLst>
                                        <p:tav tm="0">
                                          <p:val>
                                            <p:strVal val="ppt_x"/>
                                          </p:val>
                                        </p:tav>
                                        <p:tav tm="100000">
                                          <p:val>
                                            <p:strVal val="ppt_x"/>
                                          </p:val>
                                        </p:tav>
                                      </p:tavLst>
                                    </p:anim>
                                    <p:anim calcmode="lin" valueType="num">
                                      <p:cBhvr>
                                        <p:cTn id="24" dur="1000"/>
                                        <p:tgtEl>
                                          <p:spTgt spid="13"/>
                                        </p:tgtEl>
                                        <p:attrNameLst>
                                          <p:attrName>ppt_y</p:attrName>
                                        </p:attrNameLst>
                                      </p:cBhvr>
                                      <p:tavLst>
                                        <p:tav tm="0">
                                          <p:val>
                                            <p:strVal val="ppt_y"/>
                                          </p:val>
                                        </p:tav>
                                        <p:tav tm="100000">
                                          <p:val>
                                            <p:strVal val="ppt_y+.1"/>
                                          </p:val>
                                        </p:tav>
                                      </p:tavLst>
                                    </p:anim>
                                    <p:set>
                                      <p:cBhvr>
                                        <p:cTn id="25" dur="1" fill="hold">
                                          <p:stCondLst>
                                            <p:cond delay="999"/>
                                          </p:stCondLst>
                                        </p:cTn>
                                        <p:tgtEl>
                                          <p:spTgt spid="13"/>
                                        </p:tgtEl>
                                        <p:attrNameLst>
                                          <p:attrName>style.visibility</p:attrName>
                                        </p:attrNameLst>
                                      </p:cBhvr>
                                      <p:to>
                                        <p:strVal val="hidden"/>
                                      </p:to>
                                    </p:set>
                                  </p:childTnLst>
                                </p:cTn>
                              </p:par>
                              <p:par>
                                <p:cTn id="26" presetID="42" presetClass="exit" presetSubtype="0" fill="hold" grpId="1" nodeType="withEffect">
                                  <p:stCondLst>
                                    <p:cond delay="0"/>
                                  </p:stCondLst>
                                  <p:childTnLst>
                                    <p:animEffect transition="out" filter="fade">
                                      <p:cBhvr>
                                        <p:cTn id="27" dur="1000"/>
                                        <p:tgtEl>
                                          <p:spTgt spid="7"/>
                                        </p:tgtEl>
                                      </p:cBhvr>
                                    </p:animEffect>
                                    <p:anim calcmode="lin" valueType="num">
                                      <p:cBhvr>
                                        <p:cTn id="28" dur="1000"/>
                                        <p:tgtEl>
                                          <p:spTgt spid="7"/>
                                        </p:tgtEl>
                                        <p:attrNameLst>
                                          <p:attrName>ppt_x</p:attrName>
                                        </p:attrNameLst>
                                      </p:cBhvr>
                                      <p:tavLst>
                                        <p:tav tm="0">
                                          <p:val>
                                            <p:strVal val="ppt_x"/>
                                          </p:val>
                                        </p:tav>
                                        <p:tav tm="100000">
                                          <p:val>
                                            <p:strVal val="ppt_x"/>
                                          </p:val>
                                        </p:tav>
                                      </p:tavLst>
                                    </p:anim>
                                    <p:anim calcmode="lin" valueType="num">
                                      <p:cBhvr>
                                        <p:cTn id="29" dur="1000"/>
                                        <p:tgtEl>
                                          <p:spTgt spid="7"/>
                                        </p:tgtEl>
                                        <p:attrNameLst>
                                          <p:attrName>ppt_y</p:attrName>
                                        </p:attrNameLst>
                                      </p:cBhvr>
                                      <p:tavLst>
                                        <p:tav tm="0">
                                          <p:val>
                                            <p:strVal val="ppt_y"/>
                                          </p:val>
                                        </p:tav>
                                        <p:tav tm="100000">
                                          <p:val>
                                            <p:strVal val="ppt_y+.1"/>
                                          </p:val>
                                        </p:tav>
                                      </p:tavLst>
                                    </p:anim>
                                    <p:set>
                                      <p:cBhvr>
                                        <p:cTn id="30" dur="1" fill="hold">
                                          <p:stCondLst>
                                            <p:cond delay="999"/>
                                          </p:stCondLst>
                                        </p:cTn>
                                        <p:tgtEl>
                                          <p:spTgt spid="7"/>
                                        </p:tgtEl>
                                        <p:attrNameLst>
                                          <p:attrName>style.visibility</p:attrName>
                                        </p:attrNameLst>
                                      </p:cBhvr>
                                      <p:to>
                                        <p:strVal val="hidden"/>
                                      </p:to>
                                    </p:set>
                                  </p:childTnLst>
                                </p:cTn>
                              </p:par>
                            </p:childTnLst>
                          </p:cTn>
                        </p:par>
                        <p:par>
                          <p:cTn id="31" fill="hold">
                            <p:stCondLst>
                              <p:cond delay="1000"/>
                            </p:stCondLst>
                            <p:childTnLst>
                              <p:par>
                                <p:cTn id="32" presetID="35" presetClass="path" presetSubtype="0" accel="50000" decel="50000" fill="hold" nodeType="afterEffect">
                                  <p:stCondLst>
                                    <p:cond delay="0"/>
                                  </p:stCondLst>
                                  <p:childTnLst>
                                    <p:animMotion origin="layout" path="M -4.16667E-6 -1.48148E-6 L -0.3151 0.00116 " pathEditMode="relative" rAng="0" ptsTypes="AA">
                                      <p:cBhvr>
                                        <p:cTn id="33" dur="2000" fill="hold"/>
                                        <p:tgtEl>
                                          <p:spTgt spid="3074"/>
                                        </p:tgtEl>
                                        <p:attrNameLst>
                                          <p:attrName>ppt_x</p:attrName>
                                          <p:attrName>ppt_y</p:attrName>
                                        </p:attrNameLst>
                                      </p:cBhvr>
                                      <p:rCtr x="-15764" y="46"/>
                                    </p:animMotion>
                                  </p:childTnLst>
                                </p:cTn>
                              </p:par>
                              <p:par>
                                <p:cTn id="34" presetID="35" presetClass="path" presetSubtype="0" accel="50000" decel="50000" fill="hold" grpId="0" nodeType="withEffect">
                                  <p:stCondLst>
                                    <p:cond delay="0"/>
                                  </p:stCondLst>
                                  <p:childTnLst>
                                    <p:animMotion origin="layout" path="M -8.33333E-7 4.81481E-6 L -0.4776 -0.00047 " pathEditMode="relative" rAng="0" ptsTypes="AA">
                                      <p:cBhvr>
                                        <p:cTn id="35" dur="2000" fill="hold"/>
                                        <p:tgtEl>
                                          <p:spTgt spid="17"/>
                                        </p:tgtEl>
                                        <p:attrNameLst>
                                          <p:attrName>ppt_x</p:attrName>
                                          <p:attrName>ppt_y</p:attrName>
                                        </p:attrNameLst>
                                      </p:cBhvr>
                                      <p:rCtr x="-23889" y="-23"/>
                                    </p:animMotion>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7" grpId="0"/>
      <p:bldP spid="7" grpId="1"/>
      <p:bldP spid="17"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69549"/>
            <a:ext cx="8229600" cy="1143000"/>
          </a:xfrm>
        </p:spPr>
        <p:txBody>
          <a:bodyPr/>
          <a:lstStyle/>
          <a:p>
            <a:r>
              <a:rPr lang="en-US" b="1" dirty="0" smtClean="0"/>
              <a:t>Weaknesses</a:t>
            </a:r>
            <a:endParaRPr lang="en-US" b="1" dirty="0"/>
          </a:p>
        </p:txBody>
      </p:sp>
      <p:sp>
        <p:nvSpPr>
          <p:cNvPr id="3" name="Content Placeholder 2"/>
          <p:cNvSpPr>
            <a:spLocks noGrp="1"/>
          </p:cNvSpPr>
          <p:nvPr>
            <p:ph idx="1"/>
          </p:nvPr>
        </p:nvSpPr>
        <p:spPr>
          <a:xfrm>
            <a:off x="457200" y="2743200"/>
            <a:ext cx="8229600" cy="3760788"/>
          </a:xfrm>
        </p:spPr>
        <p:txBody>
          <a:bodyPr>
            <a:normAutofit/>
          </a:bodyPr>
          <a:lstStyle/>
          <a:p>
            <a:r>
              <a:rPr lang="en-US" dirty="0" smtClean="0"/>
              <a:t>Weak stock price</a:t>
            </a:r>
          </a:p>
          <a:p>
            <a:r>
              <a:rPr lang="en-US" dirty="0" smtClean="0"/>
              <a:t>Plateau of sales</a:t>
            </a:r>
          </a:p>
          <a:p>
            <a:r>
              <a:rPr lang="en-US" dirty="0" smtClean="0"/>
              <a:t>Falling profits </a:t>
            </a:r>
          </a:p>
          <a:p>
            <a:r>
              <a:rPr lang="en-US" dirty="0" smtClean="0"/>
              <a:t>Unhappy </a:t>
            </a:r>
            <a:r>
              <a:rPr lang="en-US" dirty="0"/>
              <a:t>investors</a:t>
            </a:r>
          </a:p>
          <a:p>
            <a:r>
              <a:rPr lang="en-US" dirty="0" smtClean="0"/>
              <a:t>Unfocused “vision”</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190772385"/>
              </p:ext>
            </p:extLst>
          </p:nvPr>
        </p:nvGraphicFramePr>
        <p:xfrm>
          <a:off x="426720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7179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222375"/>
            <a:ext cx="8229600" cy="1143000"/>
          </a:xfrm>
        </p:spPr>
        <p:txBody>
          <a:bodyPr/>
          <a:lstStyle/>
          <a:p>
            <a:r>
              <a:rPr lang="en-US" b="1" dirty="0" smtClean="0"/>
              <a:t>Competitive advantage</a:t>
            </a:r>
            <a:endParaRPr lang="en-US" b="1" dirty="0"/>
          </a:p>
        </p:txBody>
      </p:sp>
      <p:sp>
        <p:nvSpPr>
          <p:cNvPr id="3" name="Content Placeholder 2"/>
          <p:cNvSpPr>
            <a:spLocks noGrp="1"/>
          </p:cNvSpPr>
          <p:nvPr>
            <p:ph idx="1"/>
          </p:nvPr>
        </p:nvSpPr>
        <p:spPr>
          <a:xfrm>
            <a:off x="457200" y="2667000"/>
            <a:ext cx="8229600" cy="3760788"/>
          </a:xfrm>
        </p:spPr>
        <p:txBody>
          <a:bodyPr>
            <a:normAutofit fontScale="92500" lnSpcReduction="10000"/>
          </a:bodyPr>
          <a:lstStyle/>
          <a:p>
            <a:r>
              <a:rPr lang="en-US" dirty="0" smtClean="0"/>
              <a:t>Product differentiation</a:t>
            </a:r>
          </a:p>
          <a:p>
            <a:pPr lvl="1"/>
            <a:r>
              <a:rPr lang="en-US" dirty="0" smtClean="0"/>
              <a:t>Innovative new products</a:t>
            </a:r>
          </a:p>
          <a:p>
            <a:pPr lvl="1"/>
            <a:r>
              <a:rPr lang="en-US" dirty="0" smtClean="0"/>
              <a:t>First mover in new technology</a:t>
            </a:r>
          </a:p>
          <a:p>
            <a:pPr lvl="1"/>
            <a:r>
              <a:rPr lang="en-US" dirty="0" smtClean="0"/>
              <a:t>High quality products</a:t>
            </a:r>
          </a:p>
          <a:p>
            <a:pPr lvl="1"/>
            <a:endParaRPr lang="en-US" dirty="0"/>
          </a:p>
          <a:p>
            <a:r>
              <a:rPr lang="en-US" dirty="0" smtClean="0"/>
              <a:t>Cost leadership</a:t>
            </a:r>
          </a:p>
          <a:p>
            <a:pPr lvl="1"/>
            <a:r>
              <a:rPr lang="en-US" dirty="0" smtClean="0"/>
              <a:t>Innovative processes</a:t>
            </a:r>
          </a:p>
          <a:p>
            <a:pPr lvl="1"/>
            <a:r>
              <a:rPr lang="en-US" dirty="0" smtClean="0"/>
              <a:t>Vertical integration</a:t>
            </a:r>
          </a:p>
          <a:p>
            <a:pPr lvl="1"/>
            <a:endParaRPr lang="en-US" dirty="0"/>
          </a:p>
          <a:p>
            <a:pPr lvl="1"/>
            <a:endParaRPr lang="en-US" dirty="0"/>
          </a:p>
        </p:txBody>
      </p:sp>
    </p:spTree>
    <p:extLst>
      <p:ext uri="{BB962C8B-B14F-4D97-AF65-F5344CB8AC3E}">
        <p14:creationId xmlns:p14="http://schemas.microsoft.com/office/powerpoint/2010/main" val="2277433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222375"/>
            <a:ext cx="8229600" cy="1143000"/>
          </a:xfrm>
        </p:spPr>
        <p:txBody>
          <a:bodyPr>
            <a:normAutofit/>
          </a:bodyPr>
          <a:lstStyle/>
          <a:p>
            <a:r>
              <a:rPr lang="en-US" sz="3600" b="1" dirty="0" smtClean="0"/>
              <a:t>Sustainability of competitive advantage</a:t>
            </a:r>
            <a:endParaRPr lang="en-US" sz="3600" b="1" dirty="0"/>
          </a:p>
        </p:txBody>
      </p:sp>
      <p:sp>
        <p:nvSpPr>
          <p:cNvPr id="3" name="Content Placeholder 2"/>
          <p:cNvSpPr>
            <a:spLocks noGrp="1"/>
          </p:cNvSpPr>
          <p:nvPr>
            <p:ph idx="1"/>
          </p:nvPr>
        </p:nvSpPr>
        <p:spPr>
          <a:xfrm>
            <a:off x="457200" y="2667000"/>
            <a:ext cx="8229600" cy="3459163"/>
          </a:xfrm>
        </p:spPr>
        <p:txBody>
          <a:bodyPr>
            <a:normAutofit lnSpcReduction="10000"/>
          </a:bodyPr>
          <a:lstStyle/>
          <a:p>
            <a:r>
              <a:rPr lang="en-US" dirty="0" smtClean="0"/>
              <a:t>GE’s proven competitive advantage is sustainable.</a:t>
            </a:r>
          </a:p>
          <a:p>
            <a:endParaRPr lang="en-US" dirty="0" smtClean="0"/>
          </a:p>
          <a:p>
            <a:r>
              <a:rPr lang="en-US" dirty="0" smtClean="0"/>
              <a:t>GE’s particular strategy of </a:t>
            </a:r>
            <a:r>
              <a:rPr lang="en-US" dirty="0" err="1" smtClean="0"/>
              <a:t>Healthymagination</a:t>
            </a:r>
            <a:r>
              <a:rPr lang="en-US" dirty="0" smtClean="0"/>
              <a:t> may not be sustainable because of changing political environment.  GE should be careful not to overcommit to </a:t>
            </a:r>
            <a:r>
              <a:rPr lang="en-US" dirty="0" err="1" smtClean="0"/>
              <a:t>Healthyimagination</a:t>
            </a:r>
            <a:r>
              <a:rPr lang="en-US" dirty="0" smtClean="0"/>
              <a:t>.</a:t>
            </a:r>
          </a:p>
          <a:p>
            <a:endParaRPr lang="en-US" dirty="0"/>
          </a:p>
        </p:txBody>
      </p:sp>
    </p:spTree>
    <p:extLst>
      <p:ext uri="{BB962C8B-B14F-4D97-AF65-F5344CB8AC3E}">
        <p14:creationId xmlns:p14="http://schemas.microsoft.com/office/powerpoint/2010/main" val="248470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45280"/>
            <a:ext cx="8229600" cy="1143000"/>
          </a:xfrm>
        </p:spPr>
        <p:txBody>
          <a:bodyPr/>
          <a:lstStyle/>
          <a:p>
            <a:r>
              <a:rPr lang="en-US" b="1" dirty="0" smtClean="0"/>
              <a:t>Financial Trends</a:t>
            </a:r>
            <a:endParaRPr lang="en-US" b="1" dirty="0"/>
          </a:p>
        </p:txBody>
      </p:sp>
      <p:sp>
        <p:nvSpPr>
          <p:cNvPr id="3" name="Content Placeholder 2"/>
          <p:cNvSpPr>
            <a:spLocks noGrp="1"/>
          </p:cNvSpPr>
          <p:nvPr>
            <p:ph idx="1"/>
          </p:nvPr>
        </p:nvSpPr>
        <p:spPr>
          <a:xfrm>
            <a:off x="457200" y="2514600"/>
            <a:ext cx="8229600" cy="3810000"/>
          </a:xfrm>
        </p:spPr>
        <p:txBody>
          <a:bodyPr>
            <a:normAutofit/>
          </a:bodyPr>
          <a:lstStyle/>
          <a:p>
            <a:r>
              <a:rPr lang="en-US" dirty="0" smtClean="0"/>
              <a:t>10% decrease in stockholders</a:t>
            </a:r>
          </a:p>
          <a:p>
            <a:r>
              <a:rPr lang="en-US" dirty="0" smtClean="0"/>
              <a:t>Decrease in stock price</a:t>
            </a:r>
          </a:p>
          <a:p>
            <a:pPr lvl="1"/>
            <a:r>
              <a:rPr lang="en-US" dirty="0" smtClean="0"/>
              <a:t>Low: $6.66</a:t>
            </a:r>
          </a:p>
          <a:p>
            <a:pPr lvl="1"/>
            <a:r>
              <a:rPr lang="en-US" dirty="0" smtClean="0"/>
              <a:t>Average: $31.37</a:t>
            </a:r>
          </a:p>
          <a:p>
            <a:pPr lvl="1"/>
            <a:r>
              <a:rPr lang="en-US" dirty="0" smtClean="0"/>
              <a:t>High: $59.88</a:t>
            </a:r>
          </a:p>
          <a:p>
            <a:r>
              <a:rPr lang="en-US" dirty="0" smtClean="0"/>
              <a:t>Substantial increase in cash</a:t>
            </a:r>
            <a:endParaRPr lang="en-US" dirty="0"/>
          </a:p>
        </p:txBody>
      </p:sp>
    </p:spTree>
    <p:extLst>
      <p:ext uri="{BB962C8B-B14F-4D97-AF65-F5344CB8AC3E}">
        <p14:creationId xmlns:p14="http://schemas.microsoft.com/office/powerpoint/2010/main" val="1408349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145280"/>
            <a:ext cx="8229600" cy="1143000"/>
          </a:xfrm>
        </p:spPr>
        <p:txBody>
          <a:bodyPr/>
          <a:lstStyle/>
          <a:p>
            <a:r>
              <a:rPr lang="en-US" dirty="0" smtClean="0"/>
              <a:t>Ratios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8565347"/>
              </p:ext>
            </p:extLst>
          </p:nvPr>
        </p:nvGraphicFramePr>
        <p:xfrm>
          <a:off x="415635" y="2647603"/>
          <a:ext cx="8268971" cy="1920240"/>
        </p:xfrm>
        <a:graphic>
          <a:graphicData uri="http://schemas.openxmlformats.org/drawingml/2006/table">
            <a:tbl>
              <a:tblPr bandRow="1">
                <a:tableStyleId>{5C22544A-7EE6-4342-B048-85BDC9FD1C3A}</a:tableStyleId>
              </a:tblPr>
              <a:tblGrid>
                <a:gridCol w="3124201"/>
                <a:gridCol w="2438400"/>
                <a:gridCol w="2706370"/>
              </a:tblGrid>
              <a:tr h="762000">
                <a:tc>
                  <a:txBody>
                    <a:bodyPr/>
                    <a:lstStyle/>
                    <a:p>
                      <a:pPr algn="ctr"/>
                      <a:r>
                        <a:rPr lang="en-US" sz="3200" dirty="0" smtClean="0"/>
                        <a:t>Profitability</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t>Liquidity</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t>Leverage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3400">
                <a:tc>
                  <a:txBody>
                    <a:bodyPr/>
                    <a:lstStyle/>
                    <a:p>
                      <a:pPr algn="ctr"/>
                      <a:r>
                        <a:rPr lang="en-US" sz="3200" dirty="0" smtClean="0"/>
                        <a:t>Net</a:t>
                      </a:r>
                      <a:r>
                        <a:rPr lang="en-US" sz="3200" baseline="0" dirty="0" smtClean="0"/>
                        <a:t> Profit Margin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3200" dirty="0" smtClean="0"/>
                        <a:t>Current Ratio</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3200" dirty="0" smtClean="0"/>
                        <a:t>Debt-to-Equity</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563880">
                <a:tc>
                  <a:txBody>
                    <a:bodyPr/>
                    <a:lstStyle/>
                    <a:p>
                      <a:pPr algn="ctr"/>
                      <a:r>
                        <a:rPr lang="en-US" sz="3200" dirty="0" smtClean="0"/>
                        <a:t>11.52%</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3200" dirty="0" smtClean="0"/>
                        <a:t>1.11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3200" dirty="0" smtClean="0"/>
                        <a:t>3.31</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51875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rotWithShape="1">
          <a:blip r:embed="rId3">
            <a:extLst>
              <a:ext uri="{28A0092B-C50C-407E-A947-70E740481C1C}">
                <a14:useLocalDpi xmlns:a14="http://schemas.microsoft.com/office/drawing/2010/main" val="0"/>
              </a:ext>
            </a:extLst>
          </a:blip>
          <a:srcRect t="29932"/>
          <a:stretch/>
        </p:blipFill>
        <p:spPr>
          <a:xfrm>
            <a:off x="152399" y="1733583"/>
            <a:ext cx="7479957" cy="4695567"/>
          </a:xfrm>
          <a:prstGeom prst="rect">
            <a:avLst/>
          </a:prstGeom>
        </p:spPr>
      </p:pic>
      <p:sp>
        <p:nvSpPr>
          <p:cNvPr id="6" name="TextBox 5"/>
          <p:cNvSpPr txBox="1"/>
          <p:nvPr/>
        </p:nvSpPr>
        <p:spPr>
          <a:xfrm>
            <a:off x="7562334" y="3052119"/>
            <a:ext cx="1219200" cy="381000"/>
          </a:xfrm>
          <a:prstGeom prst="rect">
            <a:avLst/>
          </a:prstGeom>
          <a:noFill/>
        </p:spPr>
        <p:txBody>
          <a:bodyPr wrap="square" rtlCol="0">
            <a:spAutoFit/>
          </a:bodyPr>
          <a:lstStyle/>
          <a:p>
            <a:r>
              <a:rPr lang="en-US" dirty="0" smtClean="0">
                <a:solidFill>
                  <a:srgbClr val="0070C0"/>
                </a:solidFill>
              </a:rPr>
              <a:t>GE</a:t>
            </a:r>
            <a:endParaRPr lang="en-US" dirty="0">
              <a:solidFill>
                <a:srgbClr val="0070C0"/>
              </a:solidFill>
            </a:endParaRPr>
          </a:p>
        </p:txBody>
      </p:sp>
      <p:sp>
        <p:nvSpPr>
          <p:cNvPr id="7" name="TextBox 6"/>
          <p:cNvSpPr txBox="1"/>
          <p:nvPr/>
        </p:nvSpPr>
        <p:spPr>
          <a:xfrm>
            <a:off x="7531442" y="4370172"/>
            <a:ext cx="1734065" cy="369332"/>
          </a:xfrm>
          <a:prstGeom prst="rect">
            <a:avLst/>
          </a:prstGeom>
          <a:noFill/>
        </p:spPr>
        <p:txBody>
          <a:bodyPr wrap="square" rtlCol="0">
            <a:spAutoFit/>
          </a:bodyPr>
          <a:lstStyle/>
          <a:p>
            <a:r>
              <a:rPr lang="en-US" dirty="0" smtClean="0">
                <a:solidFill>
                  <a:schemeClr val="accent4">
                    <a:lumMod val="75000"/>
                  </a:schemeClr>
                </a:solidFill>
              </a:rPr>
              <a:t>Bank of America</a:t>
            </a:r>
            <a:endParaRPr lang="en-US" dirty="0">
              <a:solidFill>
                <a:schemeClr val="accent4">
                  <a:lumMod val="75000"/>
                </a:schemeClr>
              </a:solidFill>
            </a:endParaRPr>
          </a:p>
        </p:txBody>
      </p:sp>
      <p:sp>
        <p:nvSpPr>
          <p:cNvPr id="9" name="TextBox 8"/>
          <p:cNvSpPr txBox="1"/>
          <p:nvPr/>
        </p:nvSpPr>
        <p:spPr>
          <a:xfrm>
            <a:off x="7599402" y="4629088"/>
            <a:ext cx="1429265" cy="646331"/>
          </a:xfrm>
          <a:prstGeom prst="rect">
            <a:avLst/>
          </a:prstGeom>
          <a:noFill/>
        </p:spPr>
        <p:txBody>
          <a:bodyPr wrap="square" rtlCol="0">
            <a:spAutoFit/>
          </a:bodyPr>
          <a:lstStyle/>
          <a:p>
            <a:r>
              <a:rPr lang="en-US" dirty="0" smtClean="0">
                <a:solidFill>
                  <a:srgbClr val="00B050"/>
                </a:solidFill>
              </a:rPr>
              <a:t>United Technologies</a:t>
            </a:r>
            <a:endParaRPr lang="en-US" dirty="0">
              <a:solidFill>
                <a:srgbClr val="00B050"/>
              </a:solidFill>
            </a:endParaRPr>
          </a:p>
        </p:txBody>
      </p:sp>
      <p:sp>
        <p:nvSpPr>
          <p:cNvPr id="10" name="TextBox 9"/>
          <p:cNvSpPr txBox="1"/>
          <p:nvPr/>
        </p:nvSpPr>
        <p:spPr>
          <a:xfrm>
            <a:off x="7580868" y="5220211"/>
            <a:ext cx="1219200" cy="381000"/>
          </a:xfrm>
          <a:prstGeom prst="rect">
            <a:avLst/>
          </a:prstGeom>
          <a:noFill/>
        </p:spPr>
        <p:txBody>
          <a:bodyPr wrap="square" rtlCol="0">
            <a:spAutoFit/>
          </a:bodyPr>
          <a:lstStyle/>
          <a:p>
            <a:r>
              <a:rPr lang="en-US" dirty="0" smtClean="0">
                <a:solidFill>
                  <a:schemeClr val="accent6">
                    <a:lumMod val="75000"/>
                  </a:schemeClr>
                </a:solidFill>
              </a:rPr>
              <a:t>Boeing</a:t>
            </a:r>
            <a:endParaRPr lang="en-US" dirty="0">
              <a:solidFill>
                <a:schemeClr val="accent6">
                  <a:lumMod val="75000"/>
                </a:schemeClr>
              </a:solidFill>
            </a:endParaRPr>
          </a:p>
        </p:txBody>
      </p:sp>
      <p:sp>
        <p:nvSpPr>
          <p:cNvPr id="12" name="TextBox 11"/>
          <p:cNvSpPr txBox="1"/>
          <p:nvPr/>
        </p:nvSpPr>
        <p:spPr>
          <a:xfrm>
            <a:off x="7704434" y="5600154"/>
            <a:ext cx="1219200" cy="646331"/>
          </a:xfrm>
          <a:prstGeom prst="rect">
            <a:avLst/>
          </a:prstGeom>
          <a:noFill/>
        </p:spPr>
        <p:txBody>
          <a:bodyPr wrap="square" rtlCol="0">
            <a:spAutoFit/>
          </a:bodyPr>
          <a:lstStyle/>
          <a:p>
            <a:r>
              <a:rPr lang="en-US" dirty="0" smtClean="0">
                <a:solidFill>
                  <a:srgbClr val="FF0000"/>
                </a:solidFill>
              </a:rPr>
              <a:t>General Dynamics</a:t>
            </a:r>
            <a:endParaRPr lang="en-US" dirty="0">
              <a:solidFill>
                <a:srgbClr val="FF0000"/>
              </a:solidFill>
            </a:endParaRPr>
          </a:p>
        </p:txBody>
      </p:sp>
      <p:sp>
        <p:nvSpPr>
          <p:cNvPr id="14" name="TextBox 13"/>
          <p:cNvSpPr txBox="1"/>
          <p:nvPr/>
        </p:nvSpPr>
        <p:spPr>
          <a:xfrm>
            <a:off x="0" y="457200"/>
            <a:ext cx="9144000" cy="769441"/>
          </a:xfrm>
          <a:prstGeom prst="rect">
            <a:avLst/>
          </a:prstGeom>
          <a:noFill/>
        </p:spPr>
        <p:txBody>
          <a:bodyPr wrap="square" rtlCol="0">
            <a:spAutoFit/>
          </a:bodyPr>
          <a:lstStyle/>
          <a:p>
            <a:pPr algn="ctr"/>
            <a:r>
              <a:rPr lang="en-US" sz="4400" b="1" dirty="0" smtClean="0">
                <a:latin typeface="+mj-lt"/>
              </a:rPr>
              <a:t>Market Capitalization</a:t>
            </a:r>
            <a:endParaRPr lang="en-US" sz="4400" b="1" dirty="0">
              <a:latin typeface="+mj-lt"/>
            </a:endParaRPr>
          </a:p>
        </p:txBody>
      </p:sp>
    </p:spTree>
    <p:extLst>
      <p:ext uri="{BB962C8B-B14F-4D97-AF65-F5344CB8AC3E}">
        <p14:creationId xmlns:p14="http://schemas.microsoft.com/office/powerpoint/2010/main" val="3157894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74688" y="3733800"/>
            <a:ext cx="1219200" cy="381000"/>
          </a:xfrm>
          <a:prstGeom prst="rect">
            <a:avLst/>
          </a:prstGeom>
          <a:noFill/>
        </p:spPr>
        <p:txBody>
          <a:bodyPr wrap="square" rtlCol="0">
            <a:spAutoFit/>
          </a:bodyPr>
          <a:lstStyle/>
          <a:p>
            <a:r>
              <a:rPr lang="en-US" dirty="0" smtClean="0">
                <a:solidFill>
                  <a:srgbClr val="0070C0"/>
                </a:solidFill>
              </a:rPr>
              <a:t>GE</a:t>
            </a:r>
            <a:endParaRPr lang="en-US" dirty="0">
              <a:solidFill>
                <a:srgbClr val="0070C0"/>
              </a:solidFill>
            </a:endParaRPr>
          </a:p>
        </p:txBody>
      </p:sp>
      <p:sp>
        <p:nvSpPr>
          <p:cNvPr id="7" name="TextBox 6"/>
          <p:cNvSpPr txBox="1"/>
          <p:nvPr/>
        </p:nvSpPr>
        <p:spPr>
          <a:xfrm>
            <a:off x="7580868" y="5930185"/>
            <a:ext cx="1734065" cy="369332"/>
          </a:xfrm>
          <a:prstGeom prst="rect">
            <a:avLst/>
          </a:prstGeom>
          <a:noFill/>
        </p:spPr>
        <p:txBody>
          <a:bodyPr wrap="square" rtlCol="0">
            <a:spAutoFit/>
          </a:bodyPr>
          <a:lstStyle/>
          <a:p>
            <a:r>
              <a:rPr lang="en-US" dirty="0" smtClean="0">
                <a:solidFill>
                  <a:schemeClr val="accent4">
                    <a:lumMod val="75000"/>
                  </a:schemeClr>
                </a:solidFill>
              </a:rPr>
              <a:t>Bank of America</a:t>
            </a:r>
            <a:endParaRPr lang="en-US" dirty="0">
              <a:solidFill>
                <a:schemeClr val="accent4">
                  <a:lumMod val="75000"/>
                </a:schemeClr>
              </a:solidFill>
            </a:endParaRPr>
          </a:p>
        </p:txBody>
      </p:sp>
      <p:sp>
        <p:nvSpPr>
          <p:cNvPr id="9" name="TextBox 8"/>
          <p:cNvSpPr txBox="1"/>
          <p:nvPr/>
        </p:nvSpPr>
        <p:spPr>
          <a:xfrm>
            <a:off x="7574688" y="4911820"/>
            <a:ext cx="1429265" cy="646331"/>
          </a:xfrm>
          <a:prstGeom prst="rect">
            <a:avLst/>
          </a:prstGeom>
          <a:noFill/>
        </p:spPr>
        <p:txBody>
          <a:bodyPr wrap="square" rtlCol="0">
            <a:spAutoFit/>
          </a:bodyPr>
          <a:lstStyle/>
          <a:p>
            <a:r>
              <a:rPr lang="en-US" dirty="0" smtClean="0">
                <a:solidFill>
                  <a:srgbClr val="00B050"/>
                </a:solidFill>
              </a:rPr>
              <a:t>United Technologies</a:t>
            </a:r>
            <a:endParaRPr lang="en-US" dirty="0">
              <a:solidFill>
                <a:srgbClr val="00B050"/>
              </a:solidFill>
            </a:endParaRPr>
          </a:p>
        </p:txBody>
      </p:sp>
      <p:sp>
        <p:nvSpPr>
          <p:cNvPr id="10" name="TextBox 9"/>
          <p:cNvSpPr txBox="1"/>
          <p:nvPr/>
        </p:nvSpPr>
        <p:spPr>
          <a:xfrm>
            <a:off x="7580868" y="5377078"/>
            <a:ext cx="1219200" cy="381000"/>
          </a:xfrm>
          <a:prstGeom prst="rect">
            <a:avLst/>
          </a:prstGeom>
          <a:noFill/>
        </p:spPr>
        <p:txBody>
          <a:bodyPr wrap="square" rtlCol="0">
            <a:spAutoFit/>
          </a:bodyPr>
          <a:lstStyle/>
          <a:p>
            <a:r>
              <a:rPr lang="en-US" dirty="0" smtClean="0">
                <a:solidFill>
                  <a:schemeClr val="accent6">
                    <a:lumMod val="75000"/>
                  </a:schemeClr>
                </a:solidFill>
              </a:rPr>
              <a:t>Boeing</a:t>
            </a:r>
            <a:endParaRPr lang="en-US" dirty="0">
              <a:solidFill>
                <a:schemeClr val="accent6">
                  <a:lumMod val="75000"/>
                </a:schemeClr>
              </a:solidFill>
            </a:endParaRPr>
          </a:p>
        </p:txBody>
      </p:sp>
      <p:sp>
        <p:nvSpPr>
          <p:cNvPr id="12" name="TextBox 11"/>
          <p:cNvSpPr txBox="1"/>
          <p:nvPr/>
        </p:nvSpPr>
        <p:spPr>
          <a:xfrm>
            <a:off x="7580868" y="4267200"/>
            <a:ext cx="1219200" cy="646331"/>
          </a:xfrm>
          <a:prstGeom prst="rect">
            <a:avLst/>
          </a:prstGeom>
          <a:noFill/>
        </p:spPr>
        <p:txBody>
          <a:bodyPr wrap="square" rtlCol="0">
            <a:spAutoFit/>
          </a:bodyPr>
          <a:lstStyle/>
          <a:p>
            <a:r>
              <a:rPr lang="en-US" dirty="0" smtClean="0">
                <a:solidFill>
                  <a:srgbClr val="FF0000"/>
                </a:solidFill>
              </a:rPr>
              <a:t>General Dynamics</a:t>
            </a:r>
            <a:endParaRPr lang="en-US" dirty="0">
              <a:solidFill>
                <a:srgbClr val="FF0000"/>
              </a:solidFill>
            </a:endParaRPr>
          </a:p>
        </p:txBody>
      </p:sp>
      <p:pic>
        <p:nvPicPr>
          <p:cNvPr id="11"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t="36022"/>
          <a:stretch/>
        </p:blipFill>
        <p:spPr>
          <a:xfrm>
            <a:off x="76200" y="2057400"/>
            <a:ext cx="7523202" cy="4495799"/>
          </a:xfrm>
          <a:prstGeom prst="rect">
            <a:avLst/>
          </a:prstGeom>
        </p:spPr>
      </p:pic>
      <p:sp>
        <p:nvSpPr>
          <p:cNvPr id="3" name="TextBox 2"/>
          <p:cNvSpPr txBox="1"/>
          <p:nvPr/>
        </p:nvSpPr>
        <p:spPr>
          <a:xfrm>
            <a:off x="0" y="533399"/>
            <a:ext cx="9144000" cy="769441"/>
          </a:xfrm>
          <a:prstGeom prst="rect">
            <a:avLst/>
          </a:prstGeom>
          <a:noFill/>
        </p:spPr>
        <p:txBody>
          <a:bodyPr wrap="square" rtlCol="0">
            <a:spAutoFit/>
          </a:bodyPr>
          <a:lstStyle/>
          <a:p>
            <a:pPr algn="ctr"/>
            <a:r>
              <a:rPr lang="en-US" sz="4400" b="1" dirty="0" smtClean="0">
                <a:latin typeface="+mj-lt"/>
              </a:rPr>
              <a:t>Dividend Yield</a:t>
            </a:r>
            <a:endParaRPr lang="en-US" sz="4400" b="1" dirty="0">
              <a:latin typeface="+mj-lt"/>
            </a:endParaRPr>
          </a:p>
        </p:txBody>
      </p:sp>
    </p:spTree>
    <p:extLst>
      <p:ext uri="{BB962C8B-B14F-4D97-AF65-F5344CB8AC3E}">
        <p14:creationId xmlns:p14="http://schemas.microsoft.com/office/powerpoint/2010/main" val="1245986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1038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438400" y="1683026"/>
            <a:ext cx="4267200" cy="990600"/>
          </a:xfrm>
          <a:prstGeom prst="rect">
            <a:avLst/>
          </a:prstGeom>
          <a:solidFill>
            <a:srgbClr val="00B0F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Verdana" pitchFamily="34" charset="0"/>
                <a:ea typeface="Verdana" pitchFamily="34" charset="0"/>
                <a:cs typeface="Verdana" pitchFamily="34" charset="0"/>
              </a:rPr>
              <a:t>Reverse Course</a:t>
            </a:r>
            <a:endParaRPr lang="en-US" sz="3600"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2438400" y="2849218"/>
            <a:ext cx="4267200" cy="990600"/>
          </a:xfrm>
          <a:prstGeom prst="rect">
            <a:avLst/>
          </a:prstGeom>
          <a:solidFill>
            <a:srgbClr val="00B0F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Verdana" pitchFamily="34" charset="0"/>
                <a:ea typeface="Verdana" pitchFamily="34" charset="0"/>
                <a:cs typeface="Verdana" pitchFamily="34" charset="0"/>
              </a:rPr>
              <a:t>Do Nothing</a:t>
            </a:r>
            <a:endParaRPr lang="en-US" sz="3600" b="1" dirty="0">
              <a:solidFill>
                <a:schemeClr val="tx1"/>
              </a:solidFill>
              <a:latin typeface="Verdana" pitchFamily="34" charset="0"/>
              <a:ea typeface="Verdana" pitchFamily="34" charset="0"/>
              <a:cs typeface="Verdana" pitchFamily="34" charset="0"/>
            </a:endParaRPr>
          </a:p>
        </p:txBody>
      </p:sp>
      <p:sp>
        <p:nvSpPr>
          <p:cNvPr id="12" name="Rectangle 11"/>
          <p:cNvSpPr/>
          <p:nvPr/>
        </p:nvSpPr>
        <p:spPr>
          <a:xfrm>
            <a:off x="2438399" y="4029507"/>
            <a:ext cx="4267200" cy="990600"/>
          </a:xfrm>
          <a:prstGeom prst="rect">
            <a:avLst/>
          </a:prstGeom>
          <a:solidFill>
            <a:srgbClr val="00B0F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Verdana" pitchFamily="34" charset="0"/>
                <a:ea typeface="Verdana" pitchFamily="34" charset="0"/>
                <a:cs typeface="Verdana" pitchFamily="34" charset="0"/>
              </a:rPr>
              <a:t>Stay the Course</a:t>
            </a:r>
            <a:endParaRPr lang="en-US" sz="3600" b="1" dirty="0">
              <a:solidFill>
                <a:schemeClr val="tx1"/>
              </a:solidFill>
              <a:latin typeface="Verdana" pitchFamily="34" charset="0"/>
              <a:ea typeface="Verdana" pitchFamily="34" charset="0"/>
              <a:cs typeface="Verdana" pitchFamily="34" charset="0"/>
            </a:endParaRPr>
          </a:p>
        </p:txBody>
      </p:sp>
      <p:sp>
        <p:nvSpPr>
          <p:cNvPr id="19" name="Rectangle 18"/>
          <p:cNvSpPr/>
          <p:nvPr/>
        </p:nvSpPr>
        <p:spPr>
          <a:xfrm>
            <a:off x="9144000" y="6370181"/>
            <a:ext cx="5029200" cy="1783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smtClean="0">
              <a:solidFill>
                <a:schemeClr val="tx1"/>
              </a:solidFill>
              <a:latin typeface="Verdana" pitchFamily="34" charset="0"/>
              <a:ea typeface="Verdana" pitchFamily="34" charset="0"/>
              <a:cs typeface="Verdana" pitchFamily="34" charset="0"/>
            </a:endParaRPr>
          </a:p>
          <a:p>
            <a:r>
              <a:rPr lang="en-US" sz="2800" dirty="0" smtClean="0">
                <a:solidFill>
                  <a:schemeClr val="tx1"/>
                </a:solidFill>
                <a:latin typeface="Verdana" pitchFamily="34" charset="0"/>
                <a:ea typeface="Verdana" pitchFamily="34" charset="0"/>
                <a:cs typeface="Verdana" pitchFamily="34" charset="0"/>
              </a:rPr>
              <a:t>Pursue Innovation and solve global problems through the –</a:t>
            </a:r>
            <a:r>
              <a:rPr lang="en-US" sz="2800" dirty="0" err="1" smtClean="0">
                <a:solidFill>
                  <a:schemeClr val="tx1"/>
                </a:solidFill>
                <a:latin typeface="Verdana" pitchFamily="34" charset="0"/>
                <a:ea typeface="Verdana" pitchFamily="34" charset="0"/>
                <a:cs typeface="Verdana" pitchFamily="34" charset="0"/>
              </a:rPr>
              <a:t>magination</a:t>
            </a:r>
            <a:r>
              <a:rPr lang="en-US" sz="2800" dirty="0" smtClean="0">
                <a:solidFill>
                  <a:schemeClr val="tx1"/>
                </a:solidFill>
                <a:latin typeface="Verdana" pitchFamily="34" charset="0"/>
                <a:ea typeface="Verdana" pitchFamily="34" charset="0"/>
                <a:cs typeface="Verdana" pitchFamily="34" charset="0"/>
              </a:rPr>
              <a:t> initiatives</a:t>
            </a:r>
          </a:p>
          <a:p>
            <a:pPr marL="685800" indent="-685800">
              <a:buFont typeface="Wingdings" pitchFamily="2" charset="2"/>
              <a:buChar char="§"/>
            </a:pPr>
            <a:endParaRPr lang="en-US" sz="3200" b="1" dirty="0" smtClean="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9144000" y="-25400"/>
            <a:ext cx="5029200" cy="30367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Wingdings" pitchFamily="2" charset="2"/>
              <a:buChar char="§"/>
            </a:pPr>
            <a:r>
              <a:rPr lang="en-US" sz="2800" b="1" dirty="0" smtClean="0">
                <a:solidFill>
                  <a:schemeClr val="tx1"/>
                </a:solidFill>
                <a:latin typeface="Verdana" pitchFamily="34" charset="0"/>
                <a:ea typeface="Verdana" pitchFamily="34" charset="0"/>
                <a:cs typeface="Verdana" pitchFamily="34" charset="0"/>
              </a:rPr>
              <a:t>Divest</a:t>
            </a:r>
            <a:r>
              <a:rPr lang="en-US" sz="2400" dirty="0" smtClean="0">
                <a:solidFill>
                  <a:schemeClr val="tx1"/>
                </a:solidFill>
                <a:latin typeface="Verdana" pitchFamily="34" charset="0"/>
                <a:ea typeface="Verdana" pitchFamily="34" charset="0"/>
                <a:cs typeface="Verdana" pitchFamily="34" charset="0"/>
              </a:rPr>
              <a:t> </a:t>
            </a:r>
            <a:r>
              <a:rPr lang="en-US" sz="2400" dirty="0">
                <a:solidFill>
                  <a:schemeClr val="tx1"/>
                </a:solidFill>
                <a:latin typeface="Verdana" pitchFamily="34" charset="0"/>
                <a:ea typeface="Verdana" pitchFamily="34" charset="0"/>
                <a:cs typeface="Verdana" pitchFamily="34" charset="0"/>
              </a:rPr>
              <a:t>non-manufacturing </a:t>
            </a:r>
            <a:r>
              <a:rPr lang="en-US" sz="2400" dirty="0" smtClean="0">
                <a:solidFill>
                  <a:schemeClr val="tx1"/>
                </a:solidFill>
                <a:latin typeface="Verdana" pitchFamily="34" charset="0"/>
                <a:ea typeface="Verdana" pitchFamily="34" charset="0"/>
                <a:cs typeface="Verdana" pitchFamily="34" charset="0"/>
              </a:rPr>
              <a:t>industries</a:t>
            </a:r>
          </a:p>
          <a:p>
            <a:pPr marL="685800" indent="-685800">
              <a:buFont typeface="Wingdings" pitchFamily="2" charset="2"/>
              <a:buChar char="§"/>
            </a:pPr>
            <a:r>
              <a:rPr lang="en-US" sz="2400" dirty="0" smtClean="0">
                <a:solidFill>
                  <a:schemeClr val="tx1"/>
                </a:solidFill>
                <a:latin typeface="Verdana" pitchFamily="34" charset="0"/>
                <a:ea typeface="Verdana" pitchFamily="34" charset="0"/>
                <a:cs typeface="Verdana" pitchFamily="34" charset="0"/>
              </a:rPr>
              <a:t>Return to its </a:t>
            </a:r>
            <a:r>
              <a:rPr lang="en-US" sz="2800" b="1" dirty="0">
                <a:solidFill>
                  <a:schemeClr val="tx1"/>
                </a:solidFill>
                <a:latin typeface="Verdana" pitchFamily="34" charset="0"/>
                <a:ea typeface="Verdana" pitchFamily="34" charset="0"/>
                <a:cs typeface="Verdana" pitchFamily="34" charset="0"/>
              </a:rPr>
              <a:t>h</a:t>
            </a:r>
            <a:r>
              <a:rPr lang="en-US" sz="2800" b="1" dirty="0" smtClean="0">
                <a:solidFill>
                  <a:schemeClr val="tx1"/>
                </a:solidFill>
                <a:latin typeface="Verdana" pitchFamily="34" charset="0"/>
                <a:ea typeface="Verdana" pitchFamily="34" charset="0"/>
                <a:cs typeface="Verdana" pitchFamily="34" charset="0"/>
              </a:rPr>
              <a:t>istorical </a:t>
            </a:r>
            <a:r>
              <a:rPr lang="en-US" sz="2800" b="1" dirty="0">
                <a:solidFill>
                  <a:schemeClr val="tx1"/>
                </a:solidFill>
                <a:latin typeface="Verdana" pitchFamily="34" charset="0"/>
                <a:ea typeface="Verdana" pitchFamily="34" charset="0"/>
                <a:cs typeface="Verdana" pitchFamily="34" charset="0"/>
              </a:rPr>
              <a:t>f</a:t>
            </a:r>
            <a:r>
              <a:rPr lang="en-US" sz="2800" b="1" dirty="0" smtClean="0">
                <a:solidFill>
                  <a:schemeClr val="tx1"/>
                </a:solidFill>
                <a:latin typeface="Verdana" pitchFamily="34" charset="0"/>
                <a:ea typeface="Verdana" pitchFamily="34" charset="0"/>
                <a:cs typeface="Verdana" pitchFamily="34" charset="0"/>
              </a:rPr>
              <a:t>ocus</a:t>
            </a:r>
            <a:endParaRPr lang="en-US" sz="2400" b="1" dirty="0" smtClean="0">
              <a:solidFill>
                <a:schemeClr val="tx1"/>
              </a:solidFill>
              <a:latin typeface="Verdana" pitchFamily="34" charset="0"/>
              <a:ea typeface="Verdana" pitchFamily="34" charset="0"/>
              <a:cs typeface="Verdana" pitchFamily="34" charset="0"/>
            </a:endParaRPr>
          </a:p>
          <a:p>
            <a:pPr marL="685800" indent="-685800">
              <a:buFont typeface="Wingdings" pitchFamily="2" charset="2"/>
              <a:buChar char="§"/>
            </a:pPr>
            <a:r>
              <a:rPr lang="en-US" sz="2400" dirty="0" smtClean="0">
                <a:solidFill>
                  <a:schemeClr val="tx1"/>
                </a:solidFill>
                <a:latin typeface="Verdana" pitchFamily="34" charset="0"/>
                <a:ea typeface="Verdana" pitchFamily="34" charset="0"/>
                <a:cs typeface="Verdana" pitchFamily="34" charset="0"/>
              </a:rPr>
              <a:t>Go from unrelated </a:t>
            </a:r>
            <a:r>
              <a:rPr lang="en-US" sz="2400" dirty="0">
                <a:solidFill>
                  <a:schemeClr val="tx1"/>
                </a:solidFill>
                <a:latin typeface="Verdana" pitchFamily="34" charset="0"/>
                <a:ea typeface="Verdana" pitchFamily="34" charset="0"/>
                <a:cs typeface="Verdana" pitchFamily="34" charset="0"/>
              </a:rPr>
              <a:t>diversification </a:t>
            </a:r>
            <a:r>
              <a:rPr lang="en-US" sz="2400" dirty="0" smtClean="0">
                <a:solidFill>
                  <a:schemeClr val="tx1"/>
                </a:solidFill>
                <a:latin typeface="Verdana" pitchFamily="34" charset="0"/>
                <a:ea typeface="Verdana" pitchFamily="34" charset="0"/>
                <a:cs typeface="Verdana" pitchFamily="34" charset="0"/>
              </a:rPr>
              <a:t>to </a:t>
            </a:r>
            <a:r>
              <a:rPr lang="en-US" sz="2800" b="1" dirty="0" smtClean="0">
                <a:solidFill>
                  <a:schemeClr val="tx1"/>
                </a:solidFill>
                <a:latin typeface="Verdana" pitchFamily="34" charset="0"/>
                <a:ea typeface="Verdana" pitchFamily="34" charset="0"/>
                <a:cs typeface="Verdana" pitchFamily="34" charset="0"/>
              </a:rPr>
              <a:t>related</a:t>
            </a:r>
          </a:p>
        </p:txBody>
      </p:sp>
      <p:sp>
        <p:nvSpPr>
          <p:cNvPr id="17" name="Rectangle 16"/>
          <p:cNvSpPr/>
          <p:nvPr/>
        </p:nvSpPr>
        <p:spPr>
          <a:xfrm>
            <a:off x="9144000" y="3011346"/>
            <a:ext cx="5029200" cy="33405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Verdana" pitchFamily="34" charset="0"/>
                <a:ea typeface="Verdana" pitchFamily="34" charset="0"/>
                <a:cs typeface="Verdana" pitchFamily="34" charset="0"/>
              </a:rPr>
              <a:t>And Avoid the risks of:</a:t>
            </a:r>
          </a:p>
          <a:p>
            <a:pPr marL="685800" indent="-685800">
              <a:buFont typeface="Wingdings" pitchFamily="2" charset="2"/>
              <a:buChar char="§"/>
            </a:pPr>
            <a:r>
              <a:rPr lang="en-US" sz="2800" dirty="0" smtClean="0">
                <a:solidFill>
                  <a:schemeClr val="tx1"/>
                </a:solidFill>
                <a:latin typeface="Verdana" pitchFamily="34" charset="0"/>
                <a:ea typeface="Verdana" pitchFamily="34" charset="0"/>
                <a:cs typeface="Verdana" pitchFamily="34" charset="0"/>
              </a:rPr>
              <a:t>Tying strategy to legislation</a:t>
            </a:r>
          </a:p>
          <a:p>
            <a:pPr marL="685800" indent="-685800">
              <a:buFont typeface="Wingdings" pitchFamily="2" charset="2"/>
              <a:buChar char="§"/>
            </a:pPr>
            <a:r>
              <a:rPr lang="en-US" sz="2800" b="1" dirty="0" smtClean="0">
                <a:solidFill>
                  <a:schemeClr val="tx1"/>
                </a:solidFill>
                <a:latin typeface="Verdana" pitchFamily="34" charset="0"/>
                <a:ea typeface="Verdana" pitchFamily="34" charset="0"/>
                <a:cs typeface="Verdana" pitchFamily="34" charset="0"/>
              </a:rPr>
              <a:t>Gambling</a:t>
            </a:r>
            <a:r>
              <a:rPr lang="en-US" sz="2800" dirty="0" smtClean="0">
                <a:solidFill>
                  <a:schemeClr val="tx1"/>
                </a:solidFill>
                <a:latin typeface="Verdana" pitchFamily="34" charset="0"/>
                <a:ea typeface="Verdana" pitchFamily="34" charset="0"/>
                <a:cs typeface="Verdana" pitchFamily="34" charset="0"/>
              </a:rPr>
              <a:t> with share prices</a:t>
            </a:r>
          </a:p>
          <a:p>
            <a:pPr marL="685800" indent="-685800">
              <a:buFont typeface="Wingdings" pitchFamily="2" charset="2"/>
              <a:buChar char="§"/>
            </a:pPr>
            <a:r>
              <a:rPr lang="en-US" sz="2800" dirty="0" smtClean="0">
                <a:solidFill>
                  <a:schemeClr val="tx1"/>
                </a:solidFill>
                <a:latin typeface="Verdana" pitchFamily="34" charset="0"/>
                <a:ea typeface="Verdana" pitchFamily="34" charset="0"/>
                <a:cs typeface="Verdana" pitchFamily="34" charset="0"/>
              </a:rPr>
              <a:t>Being </a:t>
            </a:r>
            <a:r>
              <a:rPr lang="en-US" sz="2800" b="1" dirty="0" smtClean="0">
                <a:solidFill>
                  <a:schemeClr val="tx1"/>
                </a:solidFill>
                <a:latin typeface="Verdana" pitchFamily="34" charset="0"/>
                <a:ea typeface="Verdana" pitchFamily="34" charset="0"/>
                <a:cs typeface="Verdana" pitchFamily="34" charset="0"/>
              </a:rPr>
              <a:t>too diverse</a:t>
            </a:r>
          </a:p>
        </p:txBody>
      </p:sp>
    </p:spTree>
    <p:extLst>
      <p:ext uri="{BB962C8B-B14F-4D97-AF65-F5344CB8AC3E}">
        <p14:creationId xmlns:p14="http://schemas.microsoft.com/office/powerpoint/2010/main" val="7707800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1.48148E-6 L -0.74167 0.00116 " pathEditMode="relative" rAng="0" ptsTypes="AA">
                                      <p:cBhvr>
                                        <p:cTn id="6" dur="2000" fill="hold"/>
                                        <p:tgtEl>
                                          <p:spTgt spid="11"/>
                                        </p:tgtEl>
                                        <p:attrNameLst>
                                          <p:attrName>ppt_x</p:attrName>
                                          <p:attrName>ppt_y</p:attrName>
                                        </p:attrNameLst>
                                      </p:cBhvr>
                                      <p:rCtr x="-37083" y="46"/>
                                    </p:animMotion>
                                  </p:childTnLst>
                                </p:cTn>
                              </p:par>
                              <p:par>
                                <p:cTn id="7" presetID="35" presetClass="path" presetSubtype="0" accel="50000" decel="50000" fill="hold" grpId="0" nodeType="withEffect">
                                  <p:stCondLst>
                                    <p:cond delay="0"/>
                                  </p:stCondLst>
                                  <p:childTnLst>
                                    <p:animMotion origin="layout" path="M 0 -7.40741E-7 L -0.74167 -0.00393 " pathEditMode="relative" rAng="0" ptsTypes="AA">
                                      <p:cBhvr>
                                        <p:cTn id="8" dur="2000" fill="hold"/>
                                        <p:tgtEl>
                                          <p:spTgt spid="12"/>
                                        </p:tgtEl>
                                        <p:attrNameLst>
                                          <p:attrName>ppt_x</p:attrName>
                                          <p:attrName>ppt_y</p:attrName>
                                        </p:attrNameLst>
                                      </p:cBhvr>
                                      <p:rCtr x="-37083" y="-208"/>
                                    </p:animMotion>
                                  </p:childTnLst>
                                </p:cTn>
                              </p:par>
                              <p:par>
                                <p:cTn id="9" presetID="64" presetClass="path" presetSubtype="0" accel="50000" decel="50000" fill="hold" grpId="0" nodeType="withEffect">
                                  <p:stCondLst>
                                    <p:cond delay="0"/>
                                  </p:stCondLst>
                                  <p:childTnLst>
                                    <p:animMotion origin="layout" path="M 0 2.96296E-6 L 0 -0.07315 " pathEditMode="relative" rAng="0" ptsTypes="AA">
                                      <p:cBhvr>
                                        <p:cTn id="10" dur="2000" fill="hold"/>
                                        <p:tgtEl>
                                          <p:spTgt spid="5"/>
                                        </p:tgtEl>
                                        <p:attrNameLst>
                                          <p:attrName>ppt_x</p:attrName>
                                          <p:attrName>ppt_y</p:attrName>
                                        </p:attrNameLst>
                                      </p:cBhvr>
                                      <p:rCtr x="0" y="-3657"/>
                                    </p:animMotion>
                                  </p:childTnLst>
                                </p:cTn>
                              </p:par>
                            </p:childTnLst>
                          </p:cTn>
                        </p:par>
                        <p:par>
                          <p:cTn id="11" fill="hold">
                            <p:stCondLst>
                              <p:cond delay="2000"/>
                            </p:stCondLst>
                            <p:childTnLst>
                              <p:par>
                                <p:cTn id="12" presetID="35" presetClass="path" presetSubtype="0" accel="50000" decel="50000" fill="hold" grpId="0" nodeType="afterEffect">
                                  <p:stCondLst>
                                    <p:cond delay="0"/>
                                  </p:stCondLst>
                                  <p:childTnLst>
                                    <p:animMotion origin="layout" path="M -0.01667 0.30705 L -0.775 0.30613 " pathEditMode="relative" rAng="0" ptsTypes="AA">
                                      <p:cBhvr>
                                        <p:cTn id="13" dur="2000" fill="hold"/>
                                        <p:tgtEl>
                                          <p:spTgt spid="15"/>
                                        </p:tgtEl>
                                        <p:attrNameLst>
                                          <p:attrName>ppt_x</p:attrName>
                                          <p:attrName>ppt_y</p:attrName>
                                        </p:attrNameLst>
                                      </p:cBhvr>
                                      <p:rCtr x="-37917" y="-46"/>
                                    </p:animMotion>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grpId="1" nodeType="clickEffect">
                                  <p:stCondLst>
                                    <p:cond delay="0"/>
                                  </p:stCondLst>
                                  <p:childTnLst>
                                    <p:animEffect transition="out" filter="fade">
                                      <p:cBhvr>
                                        <p:cTn id="17" dur="1000"/>
                                        <p:tgtEl>
                                          <p:spTgt spid="5"/>
                                        </p:tgtEl>
                                      </p:cBhvr>
                                    </p:animEffect>
                                    <p:anim calcmode="lin" valueType="num">
                                      <p:cBhvr>
                                        <p:cTn id="18" dur="1000"/>
                                        <p:tgtEl>
                                          <p:spTgt spid="5"/>
                                        </p:tgtEl>
                                        <p:attrNameLst>
                                          <p:attrName>ppt_x</p:attrName>
                                        </p:attrNameLst>
                                      </p:cBhvr>
                                      <p:tavLst>
                                        <p:tav tm="0">
                                          <p:val>
                                            <p:strVal val="ppt_x"/>
                                          </p:val>
                                        </p:tav>
                                        <p:tav tm="100000">
                                          <p:val>
                                            <p:strVal val="ppt_x"/>
                                          </p:val>
                                        </p:tav>
                                      </p:tavLst>
                                    </p:anim>
                                    <p:anim calcmode="lin" valueType="num">
                                      <p:cBhvr>
                                        <p:cTn id="19" dur="1000"/>
                                        <p:tgtEl>
                                          <p:spTgt spid="5"/>
                                        </p:tgtEl>
                                        <p:attrNameLst>
                                          <p:attrName>ppt_y</p:attrName>
                                        </p:attrNameLst>
                                      </p:cBhvr>
                                      <p:tavLst>
                                        <p:tav tm="0">
                                          <p:val>
                                            <p:strVal val="ppt_y"/>
                                          </p:val>
                                        </p:tav>
                                        <p:tav tm="100000">
                                          <p:val>
                                            <p:strVal val="ppt_y+.1"/>
                                          </p:val>
                                        </p:tav>
                                      </p:tavLst>
                                    </p:anim>
                                    <p:set>
                                      <p:cBhvr>
                                        <p:cTn id="20" dur="1" fill="hold">
                                          <p:stCondLst>
                                            <p:cond delay="999"/>
                                          </p:stCondLst>
                                        </p:cTn>
                                        <p:tgtEl>
                                          <p:spTgt spid="5"/>
                                        </p:tgtEl>
                                        <p:attrNameLst>
                                          <p:attrName>style.visibility</p:attrName>
                                        </p:attrNameLst>
                                      </p:cBhvr>
                                      <p:to>
                                        <p:strVal val="hidden"/>
                                      </p:to>
                                    </p:set>
                                  </p:childTnLst>
                                </p:cTn>
                              </p:par>
                              <p:par>
                                <p:cTn id="21" presetID="35" presetClass="path" presetSubtype="0" accel="50000" decel="50000" fill="hold" grpId="1" nodeType="withEffect">
                                  <p:stCondLst>
                                    <p:cond delay="0"/>
                                  </p:stCondLst>
                                  <p:childTnLst>
                                    <p:animMotion origin="layout" path="M -0.775 0.30613 L -1.61667 0.30613 " pathEditMode="relative" rAng="0" ptsTypes="AA">
                                      <p:cBhvr>
                                        <p:cTn id="22" dur="2000" fill="hold"/>
                                        <p:tgtEl>
                                          <p:spTgt spid="15"/>
                                        </p:tgtEl>
                                        <p:attrNameLst>
                                          <p:attrName>ppt_x</p:attrName>
                                          <p:attrName>ppt_y</p:attrName>
                                        </p:attrNameLst>
                                      </p:cBhvr>
                                      <p:rCtr x="-42083" y="0"/>
                                    </p:animMotion>
                                  </p:childTnLst>
                                </p:cTn>
                              </p:par>
                              <p:par>
                                <p:cTn id="23" presetID="42" presetClass="entr" presetSubtype="0" fill="hold" grpId="3"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64" presetClass="path" presetSubtype="0" accel="50000" decel="50000" fill="hold" grpId="2" nodeType="withEffect">
                                  <p:stCondLst>
                                    <p:cond delay="0"/>
                                  </p:stCondLst>
                                  <p:childTnLst>
                                    <p:animMotion origin="layout" path="M 0 2.36994E-6 L 0 -0.24301 " pathEditMode="relative" rAng="0" ptsTypes="AA">
                                      <p:cBhvr>
                                        <p:cTn id="29" dur="2000" fill="hold"/>
                                        <p:tgtEl>
                                          <p:spTgt spid="11"/>
                                        </p:tgtEl>
                                        <p:attrNameLst>
                                          <p:attrName>ppt_x</p:attrName>
                                          <p:attrName>ppt_y</p:attrName>
                                        </p:attrNameLst>
                                      </p:cBhvr>
                                      <p:rCtr x="0" y="-12162"/>
                                    </p:animMotion>
                                  </p:childTnLst>
                                </p:cTn>
                              </p:par>
                            </p:childTnLst>
                          </p:cTn>
                        </p:par>
                        <p:par>
                          <p:cTn id="30" fill="hold">
                            <p:stCondLst>
                              <p:cond delay="2000"/>
                            </p:stCondLst>
                            <p:childTnLst>
                              <p:par>
                                <p:cTn id="31" presetID="35" presetClass="path" presetSubtype="0" accel="50000" decel="50000" fill="hold" grpId="1" nodeType="afterEffect">
                                  <p:stCondLst>
                                    <p:cond delay="0"/>
                                  </p:stCondLst>
                                  <p:childTnLst>
                                    <p:animMotion origin="layout" path="M -0.025 -0.10486 L -0.775 -0.10486 " pathEditMode="relative" rAng="0" ptsTypes="AA">
                                      <p:cBhvr>
                                        <p:cTn id="32" dur="2000" fill="hold"/>
                                        <p:tgtEl>
                                          <p:spTgt spid="17"/>
                                        </p:tgtEl>
                                        <p:attrNameLst>
                                          <p:attrName>ppt_x</p:attrName>
                                          <p:attrName>ppt_y</p:attrName>
                                        </p:attrNameLst>
                                      </p:cBhvr>
                                      <p:rCtr x="-37500" y="0"/>
                                    </p:animMotion>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grpId="4" nodeType="clickEffect">
                                  <p:stCondLst>
                                    <p:cond delay="0"/>
                                  </p:stCondLst>
                                  <p:childTnLst>
                                    <p:animEffect transition="out" filter="fade">
                                      <p:cBhvr>
                                        <p:cTn id="36" dur="1000"/>
                                        <p:tgtEl>
                                          <p:spTgt spid="11"/>
                                        </p:tgtEl>
                                      </p:cBhvr>
                                    </p:animEffect>
                                    <p:anim calcmode="lin" valueType="num">
                                      <p:cBhvr>
                                        <p:cTn id="37" dur="1000"/>
                                        <p:tgtEl>
                                          <p:spTgt spid="11"/>
                                        </p:tgtEl>
                                        <p:attrNameLst>
                                          <p:attrName>ppt_x</p:attrName>
                                        </p:attrNameLst>
                                      </p:cBhvr>
                                      <p:tavLst>
                                        <p:tav tm="0">
                                          <p:val>
                                            <p:strVal val="ppt_x"/>
                                          </p:val>
                                        </p:tav>
                                        <p:tav tm="100000">
                                          <p:val>
                                            <p:strVal val="ppt_x"/>
                                          </p:val>
                                        </p:tav>
                                      </p:tavLst>
                                    </p:anim>
                                    <p:anim calcmode="lin" valueType="num">
                                      <p:cBhvr>
                                        <p:cTn id="38" dur="1000"/>
                                        <p:tgtEl>
                                          <p:spTgt spid="11"/>
                                        </p:tgtEl>
                                        <p:attrNameLst>
                                          <p:attrName>ppt_y</p:attrName>
                                        </p:attrNameLst>
                                      </p:cBhvr>
                                      <p:tavLst>
                                        <p:tav tm="0">
                                          <p:val>
                                            <p:strVal val="ppt_y"/>
                                          </p:val>
                                        </p:tav>
                                        <p:tav tm="100000">
                                          <p:val>
                                            <p:strVal val="ppt_y+.1"/>
                                          </p:val>
                                        </p:tav>
                                      </p:tavLst>
                                    </p:anim>
                                    <p:set>
                                      <p:cBhvr>
                                        <p:cTn id="39" dur="1" fill="hold">
                                          <p:stCondLst>
                                            <p:cond delay="999"/>
                                          </p:stCondLst>
                                        </p:cTn>
                                        <p:tgtEl>
                                          <p:spTgt spid="11"/>
                                        </p:tgtEl>
                                        <p:attrNameLst>
                                          <p:attrName>style.visibility</p:attrName>
                                        </p:attrNameLst>
                                      </p:cBhvr>
                                      <p:to>
                                        <p:strVal val="hidden"/>
                                      </p:to>
                                    </p:set>
                                  </p:childTnLst>
                                </p:cTn>
                              </p:par>
                              <p:par>
                                <p:cTn id="40" presetID="35" presetClass="path" presetSubtype="0" accel="50000" decel="50000" fill="hold" grpId="2" nodeType="withEffect">
                                  <p:stCondLst>
                                    <p:cond delay="0"/>
                                  </p:stCondLst>
                                  <p:childTnLst>
                                    <p:animMotion origin="layout" path="M -0.775 -0.15838 L -1.60833 -0.15838 " pathEditMode="relative" rAng="0" ptsTypes="AA">
                                      <p:cBhvr>
                                        <p:cTn id="41" dur="2000" fill="hold"/>
                                        <p:tgtEl>
                                          <p:spTgt spid="17"/>
                                        </p:tgtEl>
                                        <p:attrNameLst>
                                          <p:attrName>ppt_x</p:attrName>
                                          <p:attrName>ppt_y</p:attrName>
                                        </p:attrNameLst>
                                      </p:cBhvr>
                                      <p:rCtr x="-41667" y="0"/>
                                    </p:animMotion>
                                  </p:childTnLst>
                                </p:cTn>
                              </p:par>
                              <p:par>
                                <p:cTn id="42" presetID="42" presetClass="entr" presetSubtype="0" fill="hold" grpId="1"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64" presetClass="path" presetSubtype="0" accel="50000" decel="50000" fill="hold" grpId="2" nodeType="withEffect">
                                  <p:stCondLst>
                                    <p:cond delay="0"/>
                                  </p:stCondLst>
                                  <p:childTnLst>
                                    <p:animMotion origin="layout" path="M 0 -0.16463 L 0 -0.41457 " pathEditMode="relative" rAng="0" ptsTypes="AA">
                                      <p:cBhvr>
                                        <p:cTn id="48" dur="2000" fill="hold"/>
                                        <p:tgtEl>
                                          <p:spTgt spid="12"/>
                                        </p:tgtEl>
                                        <p:attrNameLst>
                                          <p:attrName>ppt_x</p:attrName>
                                          <p:attrName>ppt_y</p:attrName>
                                        </p:attrNameLst>
                                      </p:cBhvr>
                                      <p:rCtr x="0" y="-12509"/>
                                    </p:animMotion>
                                  </p:childTnLst>
                                </p:cTn>
                              </p:par>
                            </p:childTnLst>
                          </p:cTn>
                        </p:par>
                        <p:par>
                          <p:cTn id="49" fill="hold">
                            <p:stCondLst>
                              <p:cond delay="2000"/>
                            </p:stCondLst>
                            <p:childTnLst>
                              <p:par>
                                <p:cTn id="50" presetID="35" presetClass="path" presetSubtype="0" accel="50000" decel="50000" fill="hold" grpId="0" nodeType="afterEffect">
                                  <p:stCondLst>
                                    <p:cond delay="0"/>
                                  </p:stCondLst>
                                  <p:childTnLst>
                                    <p:animMotion origin="layout" path="M -0.0191 -0.54301 L -0.77743 -0.54394 " pathEditMode="relative" rAng="0" ptsTypes="AA">
                                      <p:cBhvr>
                                        <p:cTn id="51" dur="2000" fill="hold"/>
                                        <p:tgtEl>
                                          <p:spTgt spid="19"/>
                                        </p:tgtEl>
                                        <p:attrNameLst>
                                          <p:attrName>ppt_x</p:attrName>
                                          <p:attrName>ppt_y</p:attrName>
                                        </p:attrNameLst>
                                      </p:cBhvr>
                                      <p:rCtr x="-3791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2" animBg="1"/>
      <p:bldP spid="11" grpId="3" animBg="1"/>
      <p:bldP spid="11" grpId="4" animBg="1"/>
      <p:bldP spid="12" grpId="0" animBg="1"/>
      <p:bldP spid="12" grpId="1" animBg="1"/>
      <p:bldP spid="12" grpId="2" animBg="1"/>
      <p:bldP spid="19" grpId="0" animBg="1"/>
      <p:bldP spid="15" grpId="0" animBg="1"/>
      <p:bldP spid="15" grpId="1" animBg="1"/>
      <p:bldP spid="17" grpId="1" animBg="1"/>
      <p:bldP spid="17"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381000" y="8382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1038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199" y="2166400"/>
            <a:ext cx="5943600" cy="1323439"/>
          </a:xfrm>
          <a:prstGeom prst="rect">
            <a:avLst/>
          </a:prstGeom>
          <a:noFill/>
        </p:spPr>
        <p:txBody>
          <a:bodyPr wrap="square" rtlCol="0">
            <a:spAutoFit/>
          </a:bodyPr>
          <a:lstStyle/>
          <a:p>
            <a:pPr algn="ctr"/>
            <a:r>
              <a:rPr lang="en-US" sz="4000" b="1" dirty="0" smtClean="0"/>
              <a:t>Update Management Training Programs</a:t>
            </a:r>
            <a:endParaRPr lang="en-US" sz="3600" dirty="0"/>
          </a:p>
        </p:txBody>
      </p:sp>
      <p:sp>
        <p:nvSpPr>
          <p:cNvPr id="10" name="TextBox 9"/>
          <p:cNvSpPr txBox="1"/>
          <p:nvPr/>
        </p:nvSpPr>
        <p:spPr>
          <a:xfrm>
            <a:off x="2895599" y="1929287"/>
            <a:ext cx="3352800" cy="2185214"/>
          </a:xfrm>
          <a:prstGeom prst="rect">
            <a:avLst/>
          </a:prstGeom>
          <a:noFill/>
        </p:spPr>
        <p:txBody>
          <a:bodyPr wrap="square" rtlCol="0">
            <a:spAutoFit/>
          </a:bodyPr>
          <a:lstStyle/>
          <a:p>
            <a:pPr algn="ctr"/>
            <a:r>
              <a:rPr lang="en-US" sz="4800" b="1" dirty="0" smtClean="0"/>
              <a:t>Divest </a:t>
            </a:r>
            <a:r>
              <a:rPr lang="en-US" sz="4400" dirty="0" smtClean="0"/>
              <a:t>Declining Businesses</a:t>
            </a:r>
            <a:endParaRPr lang="en-US" sz="4400" dirty="0"/>
          </a:p>
        </p:txBody>
      </p:sp>
      <p:sp>
        <p:nvSpPr>
          <p:cNvPr id="9" name="TextBox 8"/>
          <p:cNvSpPr txBox="1"/>
          <p:nvPr/>
        </p:nvSpPr>
        <p:spPr>
          <a:xfrm>
            <a:off x="2933700" y="2590800"/>
            <a:ext cx="3276600" cy="1138773"/>
          </a:xfrm>
          <a:prstGeom prst="rect">
            <a:avLst/>
          </a:prstGeom>
          <a:noFill/>
        </p:spPr>
        <p:txBody>
          <a:bodyPr wrap="square" rtlCol="0">
            <a:spAutoFit/>
          </a:bodyPr>
          <a:lstStyle/>
          <a:p>
            <a:pPr algn="ctr"/>
            <a:r>
              <a:rPr lang="en-US" sz="3200" dirty="0" smtClean="0"/>
              <a:t>Seek Stakeholder </a:t>
            </a:r>
            <a:r>
              <a:rPr lang="en-US" sz="3600" b="1" dirty="0" smtClean="0"/>
              <a:t>Buy-In</a:t>
            </a:r>
            <a:endParaRPr lang="en-US" sz="3600" b="1" dirty="0"/>
          </a:p>
        </p:txBody>
      </p:sp>
      <p:sp>
        <p:nvSpPr>
          <p:cNvPr id="11" name="TextBox 10"/>
          <p:cNvSpPr txBox="1"/>
          <p:nvPr/>
        </p:nvSpPr>
        <p:spPr>
          <a:xfrm>
            <a:off x="2665105" y="2166400"/>
            <a:ext cx="3870158" cy="1692771"/>
          </a:xfrm>
          <a:prstGeom prst="rect">
            <a:avLst/>
          </a:prstGeom>
          <a:noFill/>
        </p:spPr>
        <p:txBody>
          <a:bodyPr wrap="square" rtlCol="0">
            <a:spAutoFit/>
          </a:bodyPr>
          <a:lstStyle/>
          <a:p>
            <a:pPr algn="ctr"/>
            <a:r>
              <a:rPr lang="en-US" sz="3200" dirty="0" smtClean="0"/>
              <a:t>Aggressively acquire and create </a:t>
            </a:r>
            <a:r>
              <a:rPr lang="en-US" sz="3600" b="1" dirty="0" smtClean="0"/>
              <a:t>new businesses</a:t>
            </a:r>
            <a:endParaRPr lang="en-US" sz="3600" b="1" dirty="0"/>
          </a:p>
        </p:txBody>
      </p:sp>
      <p:sp>
        <p:nvSpPr>
          <p:cNvPr id="12" name="TextBox 11"/>
          <p:cNvSpPr txBox="1"/>
          <p:nvPr/>
        </p:nvSpPr>
        <p:spPr>
          <a:xfrm>
            <a:off x="2474604" y="2313600"/>
            <a:ext cx="4251159" cy="1569660"/>
          </a:xfrm>
          <a:prstGeom prst="rect">
            <a:avLst/>
          </a:prstGeom>
          <a:noFill/>
        </p:spPr>
        <p:txBody>
          <a:bodyPr wrap="square" rtlCol="0">
            <a:spAutoFit/>
          </a:bodyPr>
          <a:lstStyle/>
          <a:p>
            <a:pPr algn="ctr"/>
            <a:r>
              <a:rPr lang="en-US" sz="3200" b="1" dirty="0" smtClean="0"/>
              <a:t>Coordinate with IT firms to create “smarter” technologies</a:t>
            </a:r>
            <a:endParaRPr lang="en-US" sz="3200" dirty="0"/>
          </a:p>
        </p:txBody>
      </p:sp>
      <p:sp>
        <p:nvSpPr>
          <p:cNvPr id="15" name="TextBox 14"/>
          <p:cNvSpPr txBox="1"/>
          <p:nvPr/>
        </p:nvSpPr>
        <p:spPr>
          <a:xfrm>
            <a:off x="2636920" y="2421611"/>
            <a:ext cx="3870158" cy="1631216"/>
          </a:xfrm>
          <a:prstGeom prst="rect">
            <a:avLst/>
          </a:prstGeom>
          <a:noFill/>
        </p:spPr>
        <p:txBody>
          <a:bodyPr wrap="square" rtlCol="0">
            <a:spAutoFit/>
          </a:bodyPr>
          <a:lstStyle/>
          <a:p>
            <a:pPr algn="ctr"/>
            <a:r>
              <a:rPr lang="en-US" sz="3200" dirty="0" smtClean="0"/>
              <a:t>Focus on </a:t>
            </a:r>
            <a:r>
              <a:rPr lang="en-US" sz="3600" b="1" dirty="0" smtClean="0"/>
              <a:t>International</a:t>
            </a:r>
            <a:r>
              <a:rPr lang="en-US" sz="3200" dirty="0" smtClean="0"/>
              <a:t> Growth</a:t>
            </a:r>
            <a:endParaRPr lang="en-US" sz="3200" dirty="0"/>
          </a:p>
        </p:txBody>
      </p:sp>
    </p:spTree>
    <p:extLst>
      <p:ext uri="{BB962C8B-B14F-4D97-AF65-F5344CB8AC3E}">
        <p14:creationId xmlns:p14="http://schemas.microsoft.com/office/powerpoint/2010/main" val="1872232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xit" presetSubtype="0" fill="hold" grpId="1" nodeType="clickEffect">
                                  <p:stCondLst>
                                    <p:cond delay="0"/>
                                  </p:stCondLst>
                                  <p:childTnLst>
                                    <p:animEffect transition="out" filter="fade">
                                      <p:cBhvr>
                                        <p:cTn id="26" dur="1000"/>
                                        <p:tgtEl>
                                          <p:spTgt spid="10"/>
                                        </p:tgtEl>
                                      </p:cBhvr>
                                    </p:animEffect>
                                    <p:anim calcmode="lin" valueType="num">
                                      <p:cBhvr>
                                        <p:cTn id="27" dur="1000"/>
                                        <p:tgtEl>
                                          <p:spTgt spid="10"/>
                                        </p:tgtEl>
                                        <p:attrNameLst>
                                          <p:attrName>ppt_x</p:attrName>
                                        </p:attrNameLst>
                                      </p:cBhvr>
                                      <p:tavLst>
                                        <p:tav tm="0">
                                          <p:val>
                                            <p:strVal val="ppt_x"/>
                                          </p:val>
                                        </p:tav>
                                        <p:tav tm="100000">
                                          <p:val>
                                            <p:strVal val="ppt_x"/>
                                          </p:val>
                                        </p:tav>
                                      </p:tavLst>
                                    </p:anim>
                                    <p:anim calcmode="lin" valueType="num">
                                      <p:cBhvr>
                                        <p:cTn id="28" dur="1000"/>
                                        <p:tgtEl>
                                          <p:spTgt spid="10"/>
                                        </p:tgtEl>
                                        <p:attrNameLst>
                                          <p:attrName>ppt_y</p:attrName>
                                        </p:attrNameLst>
                                      </p:cBhvr>
                                      <p:tavLst>
                                        <p:tav tm="0">
                                          <p:val>
                                            <p:strVal val="ppt_y"/>
                                          </p:val>
                                        </p:tav>
                                        <p:tav tm="100000">
                                          <p:val>
                                            <p:strVal val="ppt_y-.1"/>
                                          </p:val>
                                        </p:tav>
                                      </p:tavLst>
                                    </p:anim>
                                    <p:set>
                                      <p:cBhvr>
                                        <p:cTn id="29" dur="1" fill="hold">
                                          <p:stCondLst>
                                            <p:cond delay="999"/>
                                          </p:stCondLst>
                                        </p:cTn>
                                        <p:tgtEl>
                                          <p:spTgt spid="10"/>
                                        </p:tgtEl>
                                        <p:attrNameLst>
                                          <p:attrName>style.visibility</p:attrName>
                                        </p:attrNameLst>
                                      </p:cBhvr>
                                      <p:to>
                                        <p:strVal val="hidden"/>
                                      </p:to>
                                    </p:se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xit" presetSubtype="0" fill="hold" grpId="1" nodeType="clickEffect">
                                  <p:stCondLst>
                                    <p:cond delay="0"/>
                                  </p:stCondLst>
                                  <p:childTnLst>
                                    <p:animEffect transition="out" filter="fade">
                                      <p:cBhvr>
                                        <p:cTn id="39" dur="1000"/>
                                        <p:tgtEl>
                                          <p:spTgt spid="9"/>
                                        </p:tgtEl>
                                      </p:cBhvr>
                                    </p:animEffect>
                                    <p:anim calcmode="lin" valueType="num">
                                      <p:cBhvr>
                                        <p:cTn id="40" dur="1000"/>
                                        <p:tgtEl>
                                          <p:spTgt spid="9"/>
                                        </p:tgtEl>
                                        <p:attrNameLst>
                                          <p:attrName>ppt_x</p:attrName>
                                        </p:attrNameLst>
                                      </p:cBhvr>
                                      <p:tavLst>
                                        <p:tav tm="0">
                                          <p:val>
                                            <p:strVal val="ppt_x"/>
                                          </p:val>
                                        </p:tav>
                                        <p:tav tm="100000">
                                          <p:val>
                                            <p:strVal val="ppt_x"/>
                                          </p:val>
                                        </p:tav>
                                      </p:tavLst>
                                    </p:anim>
                                    <p:anim calcmode="lin" valueType="num">
                                      <p:cBhvr>
                                        <p:cTn id="41" dur="1000"/>
                                        <p:tgtEl>
                                          <p:spTgt spid="9"/>
                                        </p:tgtEl>
                                        <p:attrNameLst>
                                          <p:attrName>ppt_y</p:attrName>
                                        </p:attrNameLst>
                                      </p:cBhvr>
                                      <p:tavLst>
                                        <p:tav tm="0">
                                          <p:val>
                                            <p:strVal val="ppt_y"/>
                                          </p:val>
                                        </p:tav>
                                        <p:tav tm="100000">
                                          <p:val>
                                            <p:strVal val="ppt_y-.1"/>
                                          </p:val>
                                        </p:tav>
                                      </p:tavLst>
                                    </p:anim>
                                    <p:set>
                                      <p:cBhvr>
                                        <p:cTn id="42" dur="1" fill="hold">
                                          <p:stCondLst>
                                            <p:cond delay="999"/>
                                          </p:stCondLst>
                                        </p:cTn>
                                        <p:tgtEl>
                                          <p:spTgt spid="9"/>
                                        </p:tgtEl>
                                        <p:attrNameLst>
                                          <p:attrName>style.visibility</p:attrName>
                                        </p:attrNameLst>
                                      </p:cBhvr>
                                      <p:to>
                                        <p:strVal val="hidden"/>
                                      </p:to>
                                    </p:se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xit" presetSubtype="0" fill="hold" grpId="1" nodeType="clickEffect">
                                  <p:stCondLst>
                                    <p:cond delay="0"/>
                                  </p:stCondLst>
                                  <p:childTnLst>
                                    <p:animEffect transition="out" filter="fade">
                                      <p:cBhvr>
                                        <p:cTn id="52" dur="1000"/>
                                        <p:tgtEl>
                                          <p:spTgt spid="11"/>
                                        </p:tgtEl>
                                      </p:cBhvr>
                                    </p:animEffect>
                                    <p:anim calcmode="lin" valueType="num">
                                      <p:cBhvr>
                                        <p:cTn id="53" dur="1000"/>
                                        <p:tgtEl>
                                          <p:spTgt spid="11"/>
                                        </p:tgtEl>
                                        <p:attrNameLst>
                                          <p:attrName>ppt_x</p:attrName>
                                        </p:attrNameLst>
                                      </p:cBhvr>
                                      <p:tavLst>
                                        <p:tav tm="0">
                                          <p:val>
                                            <p:strVal val="ppt_x"/>
                                          </p:val>
                                        </p:tav>
                                        <p:tav tm="100000">
                                          <p:val>
                                            <p:strVal val="ppt_x"/>
                                          </p:val>
                                        </p:tav>
                                      </p:tavLst>
                                    </p:anim>
                                    <p:anim calcmode="lin" valueType="num">
                                      <p:cBhvr>
                                        <p:cTn id="54" dur="1000"/>
                                        <p:tgtEl>
                                          <p:spTgt spid="11"/>
                                        </p:tgtEl>
                                        <p:attrNameLst>
                                          <p:attrName>ppt_y</p:attrName>
                                        </p:attrNameLst>
                                      </p:cBhvr>
                                      <p:tavLst>
                                        <p:tav tm="0">
                                          <p:val>
                                            <p:strVal val="ppt_y"/>
                                          </p:val>
                                        </p:tav>
                                        <p:tav tm="100000">
                                          <p:val>
                                            <p:strVal val="ppt_y-.1"/>
                                          </p:val>
                                        </p:tav>
                                      </p:tavLst>
                                    </p:anim>
                                    <p:set>
                                      <p:cBhvr>
                                        <p:cTn id="55" dur="1" fill="hold">
                                          <p:stCondLst>
                                            <p:cond delay="999"/>
                                          </p:stCondLst>
                                        </p:cTn>
                                        <p:tgtEl>
                                          <p:spTgt spid="11"/>
                                        </p:tgtEl>
                                        <p:attrNameLst>
                                          <p:attrName>style.visibility</p:attrName>
                                        </p:attrNameLst>
                                      </p:cBhvr>
                                      <p:to>
                                        <p:strVal val="hidden"/>
                                      </p:to>
                                    </p:set>
                                  </p:childTnLst>
                                </p:cTn>
                              </p:par>
                            </p:childTnLst>
                          </p:cTn>
                        </p:par>
                        <p:par>
                          <p:cTn id="56" fill="hold">
                            <p:stCondLst>
                              <p:cond delay="1000"/>
                            </p:stCondLst>
                            <p:childTnLst>
                              <p:par>
                                <p:cTn id="57" presetID="42"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xit" presetSubtype="0" fill="hold" grpId="1" nodeType="clickEffect">
                                  <p:stCondLst>
                                    <p:cond delay="0"/>
                                  </p:stCondLst>
                                  <p:childTnLst>
                                    <p:animEffect transition="out" filter="fade">
                                      <p:cBhvr>
                                        <p:cTn id="65" dur="1000"/>
                                        <p:tgtEl>
                                          <p:spTgt spid="12"/>
                                        </p:tgtEl>
                                      </p:cBhvr>
                                    </p:animEffect>
                                    <p:anim calcmode="lin" valueType="num">
                                      <p:cBhvr>
                                        <p:cTn id="66" dur="1000"/>
                                        <p:tgtEl>
                                          <p:spTgt spid="12"/>
                                        </p:tgtEl>
                                        <p:attrNameLst>
                                          <p:attrName>ppt_x</p:attrName>
                                        </p:attrNameLst>
                                      </p:cBhvr>
                                      <p:tavLst>
                                        <p:tav tm="0">
                                          <p:val>
                                            <p:strVal val="ppt_x"/>
                                          </p:val>
                                        </p:tav>
                                        <p:tav tm="100000">
                                          <p:val>
                                            <p:strVal val="ppt_x"/>
                                          </p:val>
                                        </p:tav>
                                      </p:tavLst>
                                    </p:anim>
                                    <p:anim calcmode="lin" valueType="num">
                                      <p:cBhvr>
                                        <p:cTn id="67" dur="1000"/>
                                        <p:tgtEl>
                                          <p:spTgt spid="12"/>
                                        </p:tgtEl>
                                        <p:attrNameLst>
                                          <p:attrName>ppt_y</p:attrName>
                                        </p:attrNameLst>
                                      </p:cBhvr>
                                      <p:tavLst>
                                        <p:tav tm="0">
                                          <p:val>
                                            <p:strVal val="ppt_y"/>
                                          </p:val>
                                        </p:tav>
                                        <p:tav tm="100000">
                                          <p:val>
                                            <p:strVal val="ppt_y-.1"/>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1000"/>
                            </p:stCondLst>
                            <p:childTnLst>
                              <p:par>
                                <p:cTn id="70" presetID="42"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p:bldP spid="10" grpId="1"/>
      <p:bldP spid="9" grpId="0"/>
      <p:bldP spid="9" grpId="1"/>
      <p:bldP spid="11" grpId="0"/>
      <p:bldP spid="11" grpId="1"/>
      <p:bldP spid="12" grpId="0"/>
      <p:bldP spid="12" grpId="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95800"/>
            <a:ext cx="914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419100" y="9144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81200"/>
            <a:ext cx="6516687" cy="296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5654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492625"/>
            <a:ext cx="9158515"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419100" y="9144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000">
            <a:off x="1214436" y="1272039"/>
            <a:ext cx="671512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2018524" flipV="1">
            <a:off x="-762000" y="2971799"/>
            <a:ext cx="659125" cy="864775"/>
          </a:xfrm>
          <a:prstGeom prst="rect">
            <a:avLst/>
          </a:prstGeom>
          <a:noFill/>
          <a:effectLst>
            <a:softEdge rad="38100"/>
          </a:effec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0" y="228978"/>
            <a:ext cx="4557486" cy="6069330"/>
          </a:xfrm>
          <a:prstGeom prst="rect">
            <a:avLst/>
          </a:prstGeom>
          <a:effectLst/>
        </p:spPr>
      </p:pic>
    </p:spTree>
    <p:extLst>
      <p:ext uri="{BB962C8B-B14F-4D97-AF65-F5344CB8AC3E}">
        <p14:creationId xmlns:p14="http://schemas.microsoft.com/office/powerpoint/2010/main" val="35406370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44444E-6 -4.39408E-6 L -0.75069 -0.00902 " pathEditMode="relative" rAng="0" ptsTypes="AA">
                                      <p:cBhvr>
                                        <p:cTn id="6" dur="2000" fill="hold"/>
                                        <p:tgtEl>
                                          <p:spTgt spid="12"/>
                                        </p:tgtEl>
                                        <p:attrNameLst>
                                          <p:attrName>ppt_x</p:attrName>
                                          <p:attrName>ppt_y</p:attrName>
                                        </p:attrNameLst>
                                      </p:cBhvr>
                                      <p:rCtr x="-37535" y="-46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75069 -0.00902 L -1.62413 -0.00902 " pathEditMode="relative" rAng="0" ptsTypes="AA">
                                      <p:cBhvr>
                                        <p:cTn id="10" dur="2000" fill="hold"/>
                                        <p:tgtEl>
                                          <p:spTgt spid="12"/>
                                        </p:tgtEl>
                                        <p:attrNameLst>
                                          <p:attrName>ppt_x</p:attrName>
                                          <p:attrName>ppt_y</p:attrName>
                                        </p:attrNameLst>
                                      </p:cBhvr>
                                      <p:rCtr x="-43681" y="0"/>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fade">
                                      <p:cBhvr>
                                        <p:cTn id="14" dur="500"/>
                                        <p:tgtEl>
                                          <p:spTgt spid="5126"/>
                                        </p:tgtEl>
                                      </p:cBhvr>
                                    </p:animEffect>
                                  </p:childTnLst>
                                </p:cTn>
                              </p:par>
                              <p:par>
                                <p:cTn id="15" presetID="35" presetClass="path" presetSubtype="0" accel="50000" decel="50000" fill="hold" nodeType="withEffect">
                                  <p:stCondLst>
                                    <p:cond delay="0"/>
                                  </p:stCondLst>
                                  <p:childTnLst>
                                    <p:animMotion origin="layout" path="M 0.75833 2.53469E-6 L 3.33333E-6 2.53469E-6 " pathEditMode="relative" rAng="0" ptsTypes="AA">
                                      <p:cBhvr>
                                        <p:cTn id="16" dur="2000" fill="hold"/>
                                        <p:tgtEl>
                                          <p:spTgt spid="5126"/>
                                        </p:tgtEl>
                                        <p:attrNameLst>
                                          <p:attrName>ppt_x</p:attrName>
                                          <p:attrName>ppt_y</p:attrName>
                                        </p:attrNameLst>
                                      </p:cBhvr>
                                      <p:rCtr x="-37917" y="0"/>
                                    </p:animMotion>
                                  </p:childTnLst>
                                </p:cTn>
                              </p:par>
                              <p:par>
                                <p:cTn id="17" presetID="0" presetClass="path" presetSubtype="0" accel="50000" decel="50000" fill="hold" nodeType="withEffect">
                                  <p:stCondLst>
                                    <p:cond delay="0"/>
                                  </p:stCondLst>
                                  <p:childTnLst>
                                    <p:animMotion origin="layout" path="M 0.23055 -0.13518 C 0.23038 -0.13565 0.23055 -0.13634 0.2302 -0.13657 C 0.22986 -0.1368 0.22934 -0.13657 0.22916 -0.13611 C 0.22899 -0.13518 0.22934 -0.13426 0.22951 -0.13333 C 0.23281 -0.13426 0.23159 -0.13634 0.22986 -0.13472 C 0.23003 -0.13403 0.2302 -0.1331 0.2302 -0.13241 C 0.2302 -0.13171 0.22986 -0.13426 0.22986 -0.13403 C 0.22777 -0.13611 0.22812 -0.13287 0.23055 -0.1338 C 0.22916 -0.13495 0.22916 -0.13449 0.23055 -0.13518 Z " pathEditMode="relative" rAng="0" ptsTypes="fffffffff">
                                      <p:cBhvr>
                                        <p:cTn id="18" dur="2000" fill="hold"/>
                                        <p:tgtEl>
                                          <p:spTgt spid="11"/>
                                        </p:tgtEl>
                                        <p:attrNameLst>
                                          <p:attrName>ppt_x</p:attrName>
                                          <p:attrName>ppt_y</p:attrName>
                                        </p:attrNameLst>
                                      </p:cBhvr>
                                      <p:rCtr x="-35" y="93"/>
                                    </p:animMotion>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23055 -0.13519 C 0.23125 -0.13797 0.23229 -0.13912 0.2342 -0.14074 C 0.24149 -0.13588 0.23489 -0.12315 0.23732 -0.11366 C 0.23819 -0.11736 0.23975 -0.12153 0.24253 -0.12269 C 0.24444 -0.12107 0.24514 -0.11875 0.24722 -0.11783 C 0.24913 -0.11528 0.25035 -0.11459 0.25191 -0.11158 C 0.25295 -0.10949 0.25555 -0.10533 0.25555 -0.1051 C 0.25625 -0.10255 0.25712 -0.1007 0.25764 -0.09769 C 0.25885 -0.10417 0.25764 -0.10463 0.26024 -0.10116 C 0.26094 -0.09607 0.26198 -0.09144 0.26441 -0.08727 C 0.26475 -0.08473 0.2651 -0.08172 0.26545 -0.08172 C 0.26614 -0.08172 0.26805 -0.08774 0.26857 -0.08866 C 0.26996 -0.0963 0.27031 -0.11482 0.27535 -0.11922 C 0.28298 -0.10903 0.28611 -0.09514 0.29357 -0.08519 C 0.29496 -0.07801 0.29444 -0.07061 0.29618 -0.06366 C 0.29687 -0.05695 0.29635 -0.05718 0.29774 -0.06436 C 0.29809 -0.06667 0.29826 -0.06644 0.2993 -0.06852 C 0.3 -0.07246 0.30121 -0.07616 0.30295 -0.07963 C 0.3033 -0.08357 0.30347 -0.08542 0.30503 -0.08866 C 0.30781 -0.0875 0.30781 -0.08542 0.30868 -0.08172 C 0.30903 -0.08033 0.30972 -0.07755 0.30972 -0.07732 C 0.31024 -0.08079 0.31041 -0.08403 0.31128 -0.08727 C 0.31371 -0.08519 0.31475 -0.0801 0.31545 -0.07616 C 0.31684 -0.07986 0.31805 -0.08241 0.32118 -0.0838 C 0.32344 -0.08079 0.32482 -0.07593 0.32639 -0.07199 C 0.32725 -0.06968 0.32673 -0.06713 0.32899 -0.06574 C 0.33038 -0.06482 0.33212 -0.06436 0.33316 -0.06297 C 0.33368 -0.06227 0.33403 -0.06135 0.33472 -0.06088 C 0.33611 -0.05973 0.33941 -0.0588 0.33941 -0.05857 C 0.34236 -0.05301 0.34653 -0.04746 0.34826 -0.04074 C 0.34844 -0.05024 0.34844 -0.05973 0.34878 -0.06922 C 0.34878 -0.06991 0.34913 -0.06783 0.3493 -0.06713 C 0.34965 -0.06644 0.35 -0.06574 0.35035 -0.06505 C 0.35087 -0.06204 0.35173 -0.05996 0.35295 -0.05741 C 0.35364 -0.05301 0.35469 -0.04676 0.35712 -0.04352 C 0.35798 -0.03843 0.36007 -0.03334 0.36128 -0.02824 C 0.36267 -0.03195 0.36267 -0.03496 0.36545 -0.03727 C 0.3658 -0.03843 0.36614 -0.04074 0.36701 -0.04144 C 0.36788 -0.04213 0.37014 -0.04283 0.37014 -0.0426 C 0.37725 -0.0419 0.37587 -0.04213 0.37899 -0.03588 C 0.38125 -0.03797 0.38177 -0.04167 0.38368 -0.04352 C 0.38628 -0.04607 0.38923 -0.04723 0.39201 -0.04977 C 0.39253 -0.05024 0.39305 -0.05093 0.39357 -0.05116 C 0.3941 -0.05139 0.39462 -0.05139 0.39514 -0.05186 C 0.39618 -0.05278 0.39826 -0.05463 0.39826 -0.0544 C 0.40538 -0.05348 0.40243 -0.05394 0.40555 -0.04769 C 0.40955 -0.04908 0.40816 -0.05186 0.41128 -0.05463 C 0.41267 -0.05579 0.41597 -0.05741 0.41597 -0.05718 C 0.41753 -0.05718 0.4191 -0.05741 0.42066 -0.05672 C 0.42187 -0.05625 0.42378 -0.05394 0.42378 -0.05371 C 0.42552 -0.05417 0.42778 -0.05371 0.42899 -0.05533 C 0.43368 -0.06158 0.4316 -0.06621 0.43993 -0.06783 C 0.44184 -0.0676 0.44375 -0.06783 0.44566 -0.06713 C 0.44739 -0.06644 0.4493 -0.05949 0.45243 -0.05811 C 0.45503 -0.05834 0.45764 -0.05811 0.46024 -0.0588 C 0.46389 -0.05973 0.46111 -0.06111 0.46337 -0.06297 C 0.46423 -0.06366 0.46649 -0.06436 0.46649 -0.06412 C 0.47135 -0.05996 0.4684 -0.06135 0.47587 -0.06227 C 0.4776 -0.06389 0.47812 -0.06551 0.48003 -0.06644 C 0.48298 -0.06505 0.4835 -0.07107 0.48628 -0.07338 C 0.48923 -0.07246 0.48923 -0.07454 0.49201 -0.07547 C 0.4941 -0.07361 0.49462 -0.07292 0.4967 -0.07477 C 0.49948 -0.07199 0.50035 -0.07199 0.50399 -0.0713 C 0.51701 -0.07223 0.51146 -0.07107 0.51805 -0.07408 C 0.52326 -0.07338 0.5276 -0.07153 0.53264 -0.06991 C 0.53576 -0.06875 0.53403 -0.06945 0.53785 -0.06783 C 0.53837 -0.0676 0.53941 -0.06713 0.53941 -0.0669 C 0.54184 -0.0676 0.5434 -0.0669 0.54514 -0.06922 C 0.54566 -0.06991 0.54566 -0.07084 0.54618 -0.0713 C 0.54705 -0.07199 0.5493 -0.07269 0.5493 -0.07246 C 0.55208 -0.07246 0.55486 -0.07269 0.55764 -0.07199 C 0.55833 -0.07176 0.55816 -0.07037 0.55868 -0.06991 C 0.55972 -0.06875 0.56198 -0.06783 0.56337 -0.06713 C 0.5651 -0.06366 0.56545 -0.06343 0.56857 -0.06436 C 0.56962 -0.06528 0.57066 -0.06621 0.5717 -0.06713 C 0.57222 -0.0676 0.57326 -0.06852 0.57326 -0.06829 C 0.58177 -0.0676 0.58958 -0.06644 0.59757 -0.06366 C 0.59878 -0.06389 0.60017 -0.06366 0.60139 -0.06436 C 0.60173 -0.06459 0.60173 -0.06574 0.60225 -0.06644 C 0.60451 -0.06922 0.60989 -0.07408 0.61267 -0.07477 C 0.61528 -0.07524 0.61771 -0.07524 0.61979 -0.07547 C 0.62916 -0.07315 0.6243 -0.07269 0.63889 -0.07199 C 0.64288 -0.07014 0.64427 -0.07639 0.64687 -0.07894 C 0.64844 -0.08426 0.64948 -0.08311 0.65399 -0.08241 C 0.65538 -0.07963 0.6566 -0.07732 0.65746 -0.07408 C 0.65885 -0.07662 0.66024 -0.07871 0.66163 -0.08102 C 0.66267 -0.08449 0.66458 -0.08565 0.66684 -0.08658 C 0.66979 -0.08588 0.66996 -0.08449 0.67257 -0.08241 C 0.67396 -0.07709 0.67205 -0.08334 0.67482 -0.07894 C 0.67673 -0.07547 0.67708 -0.07223 0.68107 -0.07061 C 0.6842 -0.0713 0.68472 -0.07361 0.68767 -0.07269 C 0.68906 -0.06667 0.69271 -0.0676 0.69705 -0.06713 C 0.69705 -0.06852 0.69653 -0.07061 0.69757 -0.0713 C 0.69844 -0.07199 0.69896 -0.07014 0.69982 -0.06922 C 0.7026 -0.06528 0.70312 -0.05232 0.70607 -0.04838 C 0.71857 -0.02269 0.78194 0.0824 0.78298 0.08379 " pathEditMode="relative" rAng="0" ptsTypes="ffffffffffffffffffffffffffffffffffffffffffffffffffffffffffffffffffffffffffffffffffffffffffffffff">
                                      <p:cBhvr>
                                        <p:cTn id="25" dur="15000" fill="hold"/>
                                        <p:tgtEl>
                                          <p:spTgt spid="11"/>
                                        </p:tgtEl>
                                        <p:attrNameLst>
                                          <p:attrName>ppt_x</p:attrName>
                                          <p:attrName>ppt_y</p:attrName>
                                        </p:attrNameLst>
                                      </p:cBhvr>
                                      <p:rCtr x="27622" y="10671"/>
                                    </p:animMotion>
                                  </p:childTnLst>
                                </p:cTn>
                              </p:par>
                              <p:par>
                                <p:cTn id="26" presetID="8" presetClass="emph" presetSubtype="0" fill="hold" nodeType="withEffect">
                                  <p:stCondLst>
                                    <p:cond delay="10000"/>
                                  </p:stCondLst>
                                  <p:childTnLst>
                                    <p:animRot by="21600000">
                                      <p:cBhvr>
                                        <p:cTn id="27" dur="15000" fill="hold"/>
                                        <p:tgtEl>
                                          <p:spTgt spid="11"/>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0.78055 0.08148 C 0.83298 0.01875 1.04271 -0.23218 1.09514 -0.29491 " pathEditMode="relative" rAng="0" ptsTypes="ff">
                                      <p:cBhvr>
                                        <p:cTn id="31" dur="8000" fill="hold"/>
                                        <p:tgtEl>
                                          <p:spTgt spid="11"/>
                                        </p:tgtEl>
                                        <p:attrNameLst>
                                          <p:attrName>ppt_x</p:attrName>
                                          <p:attrName>ppt_y</p:attrName>
                                        </p:attrNameLst>
                                      </p:cBhvr>
                                      <p:rCtr x="15729" y="-18819"/>
                                    </p:animMotion>
                                  </p:childTnLst>
                                </p:cTn>
                              </p:par>
                              <p:par>
                                <p:cTn id="32" presetID="45" presetClass="exit" presetSubtype="0" fill="hold" nodeType="withEffect">
                                  <p:stCondLst>
                                    <p:cond delay="0"/>
                                  </p:stCondLst>
                                  <p:childTnLst>
                                    <p:animEffect transition="out" filter="fade">
                                      <p:cBhvr>
                                        <p:cTn id="33" dur="8000"/>
                                        <p:tgtEl>
                                          <p:spTgt spid="11"/>
                                        </p:tgtEl>
                                      </p:cBhvr>
                                    </p:animEffect>
                                    <p:anim calcmode="lin" valueType="num">
                                      <p:cBhvr>
                                        <p:cTn id="34" dur="8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5" dur="8000"/>
                                        <p:tgtEl>
                                          <p:spTgt spid="11"/>
                                        </p:tgtEl>
                                        <p:attrNameLst>
                                          <p:attrName>ppt_h</p:attrName>
                                        </p:attrNameLst>
                                      </p:cBhvr>
                                      <p:tavLst>
                                        <p:tav tm="0">
                                          <p:val>
                                            <p:strVal val="ppt_h"/>
                                          </p:val>
                                        </p:tav>
                                        <p:tav tm="100000">
                                          <p:val>
                                            <p:strVal val="ppt_h"/>
                                          </p:val>
                                        </p:tav>
                                      </p:tavLst>
                                    </p:anim>
                                    <p:set>
                                      <p:cBhvr>
                                        <p:cTn id="36" dur="1" fill="hold">
                                          <p:stCondLst>
                                            <p:cond delay="7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366405" y="4419600"/>
            <a:ext cx="2530929" cy="1938992"/>
          </a:xfrm>
          <a:prstGeom prst="rect">
            <a:avLst/>
          </a:prstGeom>
        </p:spPr>
        <p:txBody>
          <a:bodyPr wrap="square">
            <a:spAutoFit/>
          </a:bodyPr>
          <a:lstStyle/>
          <a:p>
            <a:pPr algn="ctr"/>
            <a:r>
              <a:rPr lang="en-US" sz="2000" b="1" dirty="0" smtClean="0"/>
              <a:t>Amanda Sellers</a:t>
            </a:r>
          </a:p>
          <a:p>
            <a:pPr algn="ctr"/>
            <a:r>
              <a:rPr lang="en-US" sz="2000" b="1" dirty="0" smtClean="0"/>
              <a:t>David Fisher</a:t>
            </a:r>
          </a:p>
          <a:p>
            <a:pPr algn="ctr"/>
            <a:r>
              <a:rPr lang="en-US" sz="2000" b="1" dirty="0" smtClean="0"/>
              <a:t>Jodie Vance</a:t>
            </a:r>
          </a:p>
          <a:p>
            <a:pPr algn="ctr"/>
            <a:r>
              <a:rPr lang="en-US" sz="2000" b="1" dirty="0" smtClean="0"/>
              <a:t>Josh Keck</a:t>
            </a:r>
          </a:p>
          <a:p>
            <a:pPr algn="ctr"/>
            <a:r>
              <a:rPr lang="en-US" sz="2000" b="1" dirty="0" smtClean="0"/>
              <a:t>Mengying Cao</a:t>
            </a:r>
          </a:p>
          <a:p>
            <a:pPr algn="ctr"/>
            <a:r>
              <a:rPr lang="en-US" sz="2000" b="1" dirty="0" smtClean="0"/>
              <a:t>Michael Dannals</a:t>
            </a:r>
            <a:endParaRPr lang="en-US" sz="20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663" y="1371600"/>
            <a:ext cx="4654415" cy="2540000"/>
          </a:xfrm>
          <a:prstGeom prst="rect">
            <a:avLst/>
          </a:prstGeom>
        </p:spPr>
      </p:pic>
    </p:spTree>
    <p:extLst>
      <p:ext uri="{BB962C8B-B14F-4D97-AF65-F5344CB8AC3E}">
        <p14:creationId xmlns:p14="http://schemas.microsoft.com/office/powerpoint/2010/main" val="2579510674"/>
      </p:ext>
    </p:extLst>
  </p:cSld>
  <p:clrMapOvr>
    <a:masterClrMapping/>
  </p:clrMapOvr>
  <mc:AlternateContent xmlns:mc="http://schemas.openxmlformats.org/markup-compatibility/2006" xmlns:p14="http://schemas.microsoft.com/office/powerpoint/2010/main">
    <mc:Choice Requires="p14">
      <p:transition spd="slow" p14:dur="4500">
        <p14:warp/>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381000" y="8382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87864"/>
            <a:ext cx="2319017" cy="1999153"/>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0" y="4492625"/>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0233" y="3201296"/>
            <a:ext cx="6535271" cy="1004047"/>
          </a:xfrm>
          <a:prstGeom prst="rect">
            <a:avLst/>
          </a:prstGeom>
        </p:spPr>
      </p:pic>
      <p:pic>
        <p:nvPicPr>
          <p:cNvPr id="4098"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t="8612" b="841"/>
          <a:stretch/>
        </p:blipFill>
        <p:spPr bwMode="auto">
          <a:xfrm>
            <a:off x="0" y="6858001"/>
            <a:ext cx="91567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2587864"/>
            <a:ext cx="5724525" cy="2409825"/>
          </a:xfrm>
          <a:prstGeom prst="rect">
            <a:avLst/>
          </a:prstGeom>
        </p:spPr>
      </p:pic>
      <p:pic>
        <p:nvPicPr>
          <p:cNvPr id="4100" name="Picture 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182515" y="2198855"/>
            <a:ext cx="4497512" cy="2820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6262" y="2223677"/>
            <a:ext cx="15906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595522134"/>
              </p:ext>
            </p:extLst>
          </p:nvPr>
        </p:nvGraphicFramePr>
        <p:xfrm>
          <a:off x="349249" y="6858001"/>
          <a:ext cx="8458201" cy="2926080"/>
        </p:xfrm>
        <a:graphic>
          <a:graphicData uri="http://schemas.openxmlformats.org/drawingml/2006/table">
            <a:tbl>
              <a:tblPr firstRow="1" bandRow="1">
                <a:tableStyleId>{5C22544A-7EE6-4342-B048-85BDC9FD1C3A}</a:tableStyleId>
              </a:tblPr>
              <a:tblGrid>
                <a:gridCol w="4222751"/>
                <a:gridCol w="4235450"/>
              </a:tblGrid>
              <a:tr h="2809333">
                <a:tc>
                  <a:txBody>
                    <a:bodyPr/>
                    <a:lstStyle/>
                    <a:p>
                      <a:pPr algn="ctr"/>
                      <a:r>
                        <a:rPr lang="en-US" sz="2800" dirty="0" smtClean="0">
                          <a:solidFill>
                            <a:srgbClr val="29CE02"/>
                          </a:solidFill>
                        </a:rPr>
                        <a:t>2005</a:t>
                      </a:r>
                      <a:r>
                        <a:rPr lang="en-US" sz="2800" baseline="0" dirty="0" smtClean="0">
                          <a:solidFill>
                            <a:srgbClr val="29CE02"/>
                          </a:solidFill>
                        </a:rPr>
                        <a:t> GOALS</a:t>
                      </a:r>
                    </a:p>
                    <a:p>
                      <a:pPr marL="342900" indent="-342900">
                        <a:buFont typeface="Wingdings" pitchFamily="2" charset="2"/>
                        <a:buChar char="q"/>
                      </a:pPr>
                      <a:r>
                        <a:rPr lang="en-US" sz="2000" baseline="0" dirty="0" smtClean="0">
                          <a:solidFill>
                            <a:srgbClr val="29CE02"/>
                          </a:solidFill>
                        </a:rPr>
                        <a:t>Double R&amp;D to $1.5B on “green products”</a:t>
                      </a:r>
                    </a:p>
                    <a:p>
                      <a:pPr marL="342900" indent="-342900">
                        <a:buFont typeface="Wingdings" pitchFamily="2" charset="2"/>
                        <a:buChar char="q"/>
                      </a:pPr>
                      <a:r>
                        <a:rPr lang="en-US" sz="2000" baseline="0" dirty="0" smtClean="0">
                          <a:solidFill>
                            <a:srgbClr val="29CE02"/>
                          </a:solidFill>
                        </a:rPr>
                        <a:t>Work with customers to increase revenues from $5B in 2005 to $20B by 2010</a:t>
                      </a:r>
                    </a:p>
                    <a:p>
                      <a:pPr marL="342900" indent="-342900">
                        <a:buFont typeface="Wingdings" pitchFamily="2" charset="2"/>
                        <a:buChar char="q"/>
                      </a:pPr>
                      <a:r>
                        <a:rPr lang="en-US" sz="2000" baseline="0" dirty="0" smtClean="0">
                          <a:solidFill>
                            <a:srgbClr val="29CE02"/>
                          </a:solidFill>
                        </a:rPr>
                        <a:t>Reduce GE carbon footprint by 1%</a:t>
                      </a:r>
                    </a:p>
                    <a:p>
                      <a:pPr marL="342900" indent="-342900">
                        <a:buFont typeface="Wingdings" pitchFamily="2" charset="2"/>
                        <a:buChar char="q"/>
                      </a:pPr>
                      <a:r>
                        <a:rPr lang="en-US" sz="2000" baseline="0" dirty="0" smtClean="0">
                          <a:solidFill>
                            <a:srgbClr val="29CE02"/>
                          </a:solidFill>
                        </a:rPr>
                        <a:t>Be transparent and involved</a:t>
                      </a:r>
                    </a:p>
                    <a:p>
                      <a:endParaRPr lang="en-US" dirty="0">
                        <a:solidFill>
                          <a:srgbClr val="29CE02"/>
                        </a:solidFill>
                      </a:endParaRPr>
                    </a:p>
                  </a:txBody>
                  <a:tcPr>
                    <a:solidFill>
                      <a:srgbClr val="29CE02">
                        <a:alpha val="5000"/>
                      </a:srgbClr>
                    </a:solidFill>
                  </a:tcPr>
                </a:tc>
                <a:tc>
                  <a:txBody>
                    <a:bodyPr/>
                    <a:lstStyle/>
                    <a:p>
                      <a:pPr algn="ctr"/>
                      <a:r>
                        <a:rPr lang="en-US" sz="2800" dirty="0" smtClean="0">
                          <a:solidFill>
                            <a:srgbClr val="29CE02"/>
                          </a:solidFill>
                        </a:rPr>
                        <a:t>2009</a:t>
                      </a:r>
                      <a:r>
                        <a:rPr lang="en-US" sz="2800" baseline="0" dirty="0" smtClean="0">
                          <a:solidFill>
                            <a:srgbClr val="29CE02"/>
                          </a:solidFill>
                        </a:rPr>
                        <a:t> STATUS</a:t>
                      </a:r>
                    </a:p>
                    <a:p>
                      <a:pPr marL="342900" indent="-342900">
                        <a:buFont typeface="Wingdings" pitchFamily="2" charset="2"/>
                        <a:buChar char="ü"/>
                      </a:pPr>
                      <a:r>
                        <a:rPr lang="en-US" sz="2000" dirty="0" smtClean="0">
                          <a:solidFill>
                            <a:srgbClr val="29CE02"/>
                          </a:solidFill>
                        </a:rPr>
                        <a:t>$1.5B on R&amp;D</a:t>
                      </a:r>
                      <a:r>
                        <a:rPr lang="en-US" sz="2000" baseline="0" dirty="0" smtClean="0">
                          <a:solidFill>
                            <a:srgbClr val="29CE02"/>
                          </a:solidFill>
                        </a:rPr>
                        <a:t> for 75 “eco products</a:t>
                      </a:r>
                    </a:p>
                    <a:p>
                      <a:pPr marL="342900" indent="-342900">
                        <a:buFont typeface="Wingdings" pitchFamily="2" charset="2"/>
                        <a:buChar char="ü"/>
                      </a:pPr>
                      <a:r>
                        <a:rPr lang="en-US" sz="2000" baseline="0" dirty="0" smtClean="0">
                          <a:solidFill>
                            <a:srgbClr val="29CE02"/>
                          </a:solidFill>
                        </a:rPr>
                        <a:t>$18B of revenue in 2009; 17% growth rate</a:t>
                      </a:r>
                    </a:p>
                    <a:p>
                      <a:pPr marL="342900" indent="-342900">
                        <a:buFont typeface="Wingdings" pitchFamily="2" charset="2"/>
                        <a:buChar char="ü"/>
                      </a:pPr>
                      <a:r>
                        <a:rPr lang="en-US" sz="2000" baseline="0" dirty="0" smtClean="0">
                          <a:solidFill>
                            <a:srgbClr val="29CE02"/>
                          </a:solidFill>
                        </a:rPr>
                        <a:t>Global engagement</a:t>
                      </a:r>
                    </a:p>
                    <a:p>
                      <a:pPr marL="342900" indent="-342900">
                        <a:buFont typeface="Wingdings" pitchFamily="2" charset="2"/>
                        <a:buChar char="ü"/>
                      </a:pPr>
                      <a:r>
                        <a:rPr lang="en-US" sz="2000" baseline="0" dirty="0" smtClean="0">
                          <a:solidFill>
                            <a:srgbClr val="29CE02"/>
                          </a:solidFill>
                        </a:rPr>
                        <a:t>Reduction of 8%; save $100 MM/year</a:t>
                      </a:r>
                    </a:p>
                    <a:p>
                      <a:pPr marL="342900" indent="-342900">
                        <a:buFont typeface="Wingdings" pitchFamily="2" charset="2"/>
                        <a:buChar char="ü"/>
                      </a:pPr>
                      <a:r>
                        <a:rPr lang="en-US" sz="2000" baseline="0" dirty="0" smtClean="0">
                          <a:solidFill>
                            <a:srgbClr val="29CE02"/>
                          </a:solidFill>
                        </a:rPr>
                        <a:t>Founding member of USCAP. </a:t>
                      </a:r>
                      <a:endParaRPr lang="en-US" sz="2000" dirty="0">
                        <a:solidFill>
                          <a:srgbClr val="29CE02"/>
                        </a:solidFill>
                      </a:endParaRPr>
                    </a:p>
                  </a:txBody>
                  <a:tcPr>
                    <a:solidFill>
                      <a:srgbClr val="29CE02">
                        <a:alpha val="5000"/>
                      </a:srgbClr>
                    </a:solidFill>
                  </a:tcPr>
                </a:tc>
              </a:tr>
            </a:tbl>
          </a:graphicData>
        </a:graphic>
      </p:graphicFrame>
    </p:spTree>
    <p:extLst>
      <p:ext uri="{BB962C8B-B14F-4D97-AF65-F5344CB8AC3E}">
        <p14:creationId xmlns:p14="http://schemas.microsoft.com/office/powerpoint/2010/main" val="25333129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22222E-6 3.7037E-6 L -0.00347 -0.29561 " pathEditMode="relative" rAng="0" ptsTypes="AA">
                                      <p:cBhvr>
                                        <p:cTn id="6" dur="2000" fill="hold"/>
                                        <p:tgtEl>
                                          <p:spTgt spid="7"/>
                                        </p:tgtEl>
                                        <p:attrNameLst>
                                          <p:attrName>ppt_x</p:attrName>
                                          <p:attrName>ppt_y</p:attrName>
                                        </p:attrNameLst>
                                      </p:cBhvr>
                                      <p:rCtr x="-174" y="-14792"/>
                                    </p:animMotion>
                                  </p:childTnLst>
                                </p:cTn>
                              </p:par>
                              <p:par>
                                <p:cTn id="7" presetID="64" presetClass="path" presetSubtype="0" accel="50000" decel="50000" fill="hold" nodeType="withEffect">
                                  <p:stCondLst>
                                    <p:cond delay="0"/>
                                  </p:stCondLst>
                                  <p:childTnLst>
                                    <p:animMotion origin="layout" path="M -2.77778E-7 -1.85185E-6 L -0.00226 -0.39977 " pathEditMode="relative" rAng="0" ptsTypes="AA">
                                      <p:cBhvr>
                                        <p:cTn id="8" dur="2000" fill="hold"/>
                                        <p:tgtEl>
                                          <p:spTgt spid="9"/>
                                        </p:tgtEl>
                                        <p:attrNameLst>
                                          <p:attrName>ppt_x</p:attrName>
                                          <p:attrName>ppt_y</p:attrName>
                                        </p:attrNameLst>
                                      </p:cBhvr>
                                      <p:rCtr x="-122" y="-20000"/>
                                    </p:animMotion>
                                  </p:childTnLst>
                                </p:cTn>
                              </p:par>
                              <p:par>
                                <p:cTn id="9" presetID="42"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1000"/>
                                        <p:tgtEl>
                                          <p:spTgt spid="4098"/>
                                        </p:tgtEl>
                                      </p:cBhvr>
                                    </p:animEffect>
                                    <p:anim calcmode="lin" valueType="num">
                                      <p:cBhvr>
                                        <p:cTn id="12" dur="1000" fill="hold"/>
                                        <p:tgtEl>
                                          <p:spTgt spid="4098"/>
                                        </p:tgtEl>
                                        <p:attrNameLst>
                                          <p:attrName>ppt_x</p:attrName>
                                        </p:attrNameLst>
                                      </p:cBhvr>
                                      <p:tavLst>
                                        <p:tav tm="0">
                                          <p:val>
                                            <p:strVal val="#ppt_x"/>
                                          </p:val>
                                        </p:tav>
                                        <p:tav tm="100000">
                                          <p:val>
                                            <p:strVal val="#ppt_x"/>
                                          </p:val>
                                        </p:tav>
                                      </p:tavLst>
                                    </p:anim>
                                    <p:anim calcmode="lin" valueType="num">
                                      <p:cBhvr>
                                        <p:cTn id="13" dur="1000" fill="hold"/>
                                        <p:tgtEl>
                                          <p:spTgt spid="4098"/>
                                        </p:tgtEl>
                                        <p:attrNameLst>
                                          <p:attrName>ppt_y</p:attrName>
                                        </p:attrNameLst>
                                      </p:cBhvr>
                                      <p:tavLst>
                                        <p:tav tm="0">
                                          <p:val>
                                            <p:strVal val="#ppt_y+.1"/>
                                          </p:val>
                                        </p:tav>
                                        <p:tav tm="100000">
                                          <p:val>
                                            <p:strVal val="#ppt_y"/>
                                          </p:val>
                                        </p:tav>
                                      </p:tavLst>
                                    </p:anim>
                                  </p:childTnLst>
                                </p:cTn>
                              </p:par>
                              <p:par>
                                <p:cTn id="14" presetID="64" presetClass="path" presetSubtype="0" accel="50000" decel="50000" fill="hold" nodeType="withEffect">
                                  <p:stCondLst>
                                    <p:cond delay="0"/>
                                  </p:stCondLst>
                                  <p:childTnLst>
                                    <p:animMotion origin="layout" path="M -0.00069 0.07771 L -0.00069 -0.36633 " pathEditMode="relative" rAng="0" ptsTypes="AA">
                                      <p:cBhvr>
                                        <p:cTn id="15" dur="2000" fill="hold"/>
                                        <p:tgtEl>
                                          <p:spTgt spid="4098"/>
                                        </p:tgtEl>
                                        <p:attrNameLst>
                                          <p:attrName>ppt_x</p:attrName>
                                          <p:attrName>ppt_y</p:attrName>
                                        </p:attrNameLst>
                                      </p:cBhvr>
                                      <p:rCtr x="0" y="-22202"/>
                                    </p:animMotion>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par>
                                <p:cTn id="20" presetID="35" presetClass="path" presetSubtype="0" accel="50000" decel="50000" fill="hold" nodeType="withEffect">
                                  <p:stCondLst>
                                    <p:cond delay="0"/>
                                  </p:stCondLst>
                                  <p:childTnLst>
                                    <p:animMotion origin="layout" path="M -0.15 -0.00855 L -0.81302 -0.00855 " pathEditMode="relative" rAng="0" ptsTypes="AA">
                                      <p:cBhvr>
                                        <p:cTn id="21" dur="2000" fill="hold"/>
                                        <p:tgtEl>
                                          <p:spTgt spid="3"/>
                                        </p:tgtEl>
                                        <p:attrNameLst>
                                          <p:attrName>ppt_x</p:attrName>
                                          <p:attrName>ppt_y</p:attrName>
                                        </p:attrNameLst>
                                      </p:cBhvr>
                                      <p:rCtr x="-33160" y="0"/>
                                    </p:animMotion>
                                  </p:childTnLst>
                                </p:cTn>
                              </p:par>
                            </p:childTnLst>
                          </p:cTn>
                        </p:par>
                        <p:par>
                          <p:cTn id="22" fill="hold">
                            <p:stCondLst>
                              <p:cond delay="4000"/>
                            </p:stCondLst>
                            <p:childTnLst>
                              <p:par>
                                <p:cTn id="23" presetID="35" presetClass="path" presetSubtype="0" accel="50000" decel="50000" fill="hold" nodeType="afterEffect">
                                  <p:stCondLst>
                                    <p:cond delay="0"/>
                                  </p:stCondLst>
                                  <p:childTnLst>
                                    <p:animMotion origin="layout" path="M -0.81302 -0.00855 L -1.65469 -0.50798 " pathEditMode="relative" rAng="0" ptsTypes="AA">
                                      <p:cBhvr>
                                        <p:cTn id="24" dur="1000" fill="hold"/>
                                        <p:tgtEl>
                                          <p:spTgt spid="3"/>
                                        </p:tgtEl>
                                        <p:attrNameLst>
                                          <p:attrName>ppt_x</p:attrName>
                                          <p:attrName>ppt_y</p:attrName>
                                        </p:attrNameLst>
                                      </p:cBhvr>
                                      <p:rCtr x="-42083" y="-24971"/>
                                    </p:animMotion>
                                  </p:childTnLst>
                                </p:cTn>
                              </p:par>
                              <p:par>
                                <p:cTn id="25" presetID="10"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1000"/>
                                        <p:tgtEl>
                                          <p:spTgt spid="4100"/>
                                        </p:tgtEl>
                                      </p:cBhvr>
                                    </p:animEffect>
                                  </p:childTnLst>
                                </p:cTn>
                              </p:par>
                              <p:par>
                                <p:cTn id="28" presetID="35" presetClass="path" presetSubtype="0" accel="50000" decel="50000" fill="hold" nodeType="withEffect">
                                  <p:stCondLst>
                                    <p:cond delay="0"/>
                                  </p:stCondLst>
                                  <p:childTnLst>
                                    <p:animMotion origin="layout" path="M -0.075 0.02659 L -0.75 0.01826 " pathEditMode="relative" rAng="0" ptsTypes="AA">
                                      <p:cBhvr>
                                        <p:cTn id="29" dur="2000" fill="hold"/>
                                        <p:tgtEl>
                                          <p:spTgt spid="4100"/>
                                        </p:tgtEl>
                                        <p:attrNameLst>
                                          <p:attrName>ppt_x</p:attrName>
                                          <p:attrName>ppt_y</p:attrName>
                                        </p:attrNameLst>
                                      </p:cBhvr>
                                      <p:rCtr x="-33750" y="-416"/>
                                    </p:animMotion>
                                  </p:childTnLst>
                                </p:cTn>
                              </p:par>
                            </p:childTnLst>
                          </p:cTn>
                        </p:par>
                        <p:par>
                          <p:cTn id="30" fill="hold">
                            <p:stCondLst>
                              <p:cond delay="6000"/>
                            </p:stCondLst>
                            <p:childTnLst>
                              <p:par>
                                <p:cTn id="31" presetID="35" presetClass="path" presetSubtype="0" accel="50000" decel="50000" fill="hold" nodeType="afterEffect">
                                  <p:stCondLst>
                                    <p:cond delay="0"/>
                                  </p:stCondLst>
                                  <p:childTnLst>
                                    <p:animMotion origin="layout" path="M -0.75 0.01827 L -1.58333 -0.47006 " pathEditMode="relative" rAng="0" ptsTypes="AA">
                                      <p:cBhvr>
                                        <p:cTn id="32" dur="1000" fill="hold"/>
                                        <p:tgtEl>
                                          <p:spTgt spid="4100"/>
                                        </p:tgtEl>
                                        <p:attrNameLst>
                                          <p:attrName>ppt_x</p:attrName>
                                          <p:attrName>ppt_y</p:attrName>
                                        </p:attrNameLst>
                                      </p:cBhvr>
                                      <p:rCtr x="-41667" y="-24416"/>
                                    </p:animMotion>
                                  </p:childTnLst>
                                </p:cTn>
                              </p:par>
                              <p:par>
                                <p:cTn id="33" presetID="10" presetClass="entr" presetSubtype="0" fill="hold" nodeType="withEffect">
                                  <p:stCondLst>
                                    <p:cond delay="0"/>
                                  </p:stCondLst>
                                  <p:childTnLst>
                                    <p:set>
                                      <p:cBhvr>
                                        <p:cTn id="34" dur="1" fill="hold">
                                          <p:stCondLst>
                                            <p:cond delay="0"/>
                                          </p:stCondLst>
                                        </p:cTn>
                                        <p:tgtEl>
                                          <p:spTgt spid="4101"/>
                                        </p:tgtEl>
                                        <p:attrNameLst>
                                          <p:attrName>style.visibility</p:attrName>
                                        </p:attrNameLst>
                                      </p:cBhvr>
                                      <p:to>
                                        <p:strVal val="visible"/>
                                      </p:to>
                                    </p:set>
                                    <p:animEffect transition="in" filter="fade">
                                      <p:cBhvr>
                                        <p:cTn id="35" dur="1000"/>
                                        <p:tgtEl>
                                          <p:spTgt spid="4101"/>
                                        </p:tgtEl>
                                      </p:cBhvr>
                                    </p:animEffect>
                                  </p:childTnLst>
                                </p:cTn>
                              </p:par>
                              <p:par>
                                <p:cTn id="36" presetID="35" presetClass="path" presetSubtype="0" accel="50000" decel="50000" fill="hold" nodeType="withEffect">
                                  <p:stCondLst>
                                    <p:cond delay="0"/>
                                  </p:stCondLst>
                                  <p:childTnLst>
                                    <p:animMotion origin="layout" path="M -0.25417 0.003 L -0.89583 0.0141 " pathEditMode="relative" rAng="0" ptsTypes="AA">
                                      <p:cBhvr>
                                        <p:cTn id="37" dur="2000" fill="hold"/>
                                        <p:tgtEl>
                                          <p:spTgt spid="4101"/>
                                        </p:tgtEl>
                                        <p:attrNameLst>
                                          <p:attrName>ppt_x</p:attrName>
                                          <p:attrName>ppt_y</p:attrName>
                                        </p:attrNameLst>
                                      </p:cBhvr>
                                      <p:rCtr x="-32083" y="555"/>
                                    </p:animMotion>
                                  </p:childTnLst>
                                </p:cTn>
                              </p:par>
                            </p:childTnLst>
                          </p:cTn>
                        </p:par>
                        <p:par>
                          <p:cTn id="38" fill="hold">
                            <p:stCondLst>
                              <p:cond delay="8000"/>
                            </p:stCondLst>
                            <p:childTnLst>
                              <p:par>
                                <p:cTn id="39" presetID="35" presetClass="path" presetSubtype="0" accel="50000" decel="50000" fill="hold" nodeType="afterEffect">
                                  <p:stCondLst>
                                    <p:cond delay="0"/>
                                  </p:stCondLst>
                                  <p:childTnLst>
                                    <p:animMotion origin="layout" path="M -0.9 0.01041 L -1.74167 -0.47792 " pathEditMode="relative" rAng="0" ptsTypes="AA">
                                      <p:cBhvr>
                                        <p:cTn id="40" dur="1000" fill="hold"/>
                                        <p:tgtEl>
                                          <p:spTgt spid="4101"/>
                                        </p:tgtEl>
                                        <p:attrNameLst>
                                          <p:attrName>ppt_x</p:attrName>
                                          <p:attrName>ppt_y</p:attrName>
                                        </p:attrNameLst>
                                      </p:cBhvr>
                                      <p:rCtr x="-42083" y="-24416"/>
                                    </p:animMotion>
                                  </p:childTnLst>
                                </p:cTn>
                              </p:par>
                            </p:childTnLst>
                          </p:cTn>
                        </p:par>
                        <p:par>
                          <p:cTn id="41" fill="hold">
                            <p:stCondLst>
                              <p:cond delay="90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64" presetClass="path" presetSubtype="0" accel="50000" decel="50000" fill="hold" nodeType="withEffect">
                                  <p:stCondLst>
                                    <p:cond delay="0"/>
                                  </p:stCondLst>
                                  <p:childTnLst>
                                    <p:animMotion origin="layout" path="M -1.11111E-6 -1.7341E-7 L -0.00069 -0.67907 " pathEditMode="relative" rAng="0" ptsTypes="AA">
                                      <p:cBhvr>
                                        <p:cTn id="48" dur="2000" fill="hold"/>
                                        <p:tgtEl>
                                          <p:spTgt spid="8"/>
                                        </p:tgtEl>
                                        <p:attrNameLst>
                                          <p:attrName>ppt_x</p:attrName>
                                          <p:attrName>ppt_y</p:attrName>
                                        </p:attrNameLst>
                                      </p:cBhvr>
                                      <p:rCtr x="-35" y="-33965"/>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00347 -0.29572 L -0.00347 -0.01919 " pathEditMode="relative" rAng="0" ptsTypes="AA">
                                      <p:cBhvr>
                                        <p:cTn id="52" dur="2000" fill="hold"/>
                                        <p:tgtEl>
                                          <p:spTgt spid="7"/>
                                        </p:tgtEl>
                                        <p:attrNameLst>
                                          <p:attrName>ppt_x</p:attrName>
                                          <p:attrName>ppt_y</p:attrName>
                                        </p:attrNameLst>
                                      </p:cBhvr>
                                      <p:rCtr x="0" y="13827"/>
                                    </p:animMotion>
                                  </p:childTnLst>
                                </p:cTn>
                              </p:par>
                              <p:par>
                                <p:cTn id="53" presetID="42" presetClass="path" presetSubtype="0" accel="50000" decel="50000" fill="hold" nodeType="withEffect">
                                  <p:stCondLst>
                                    <p:cond delay="0"/>
                                  </p:stCondLst>
                                  <p:childTnLst>
                                    <p:animMotion origin="layout" path="M -0.00226 -0.39977 L -0.00052 0.00046 " pathEditMode="relative" rAng="0" ptsTypes="AA">
                                      <p:cBhvr>
                                        <p:cTn id="54" dur="2000" fill="hold"/>
                                        <p:tgtEl>
                                          <p:spTgt spid="9"/>
                                        </p:tgtEl>
                                        <p:attrNameLst>
                                          <p:attrName>ppt_x</p:attrName>
                                          <p:attrName>ppt_y</p:attrName>
                                        </p:attrNameLst>
                                      </p:cBhvr>
                                      <p:rCtr x="87" y="20000"/>
                                    </p:animMotion>
                                  </p:childTnLst>
                                </p:cTn>
                              </p:par>
                              <p:par>
                                <p:cTn id="55" presetID="42" presetClass="path" presetSubtype="0" accel="50000" decel="50000" fill="hold" nodeType="withEffect">
                                  <p:stCondLst>
                                    <p:cond delay="0"/>
                                  </p:stCondLst>
                                  <p:childTnLst>
                                    <p:animMotion origin="layout" path="M -0.00069 -0.69017 L -0.00069 0.03122 " pathEditMode="relative" rAng="0" ptsTypes="AA">
                                      <p:cBhvr>
                                        <p:cTn id="56" dur="2000" fill="hold"/>
                                        <p:tgtEl>
                                          <p:spTgt spid="8"/>
                                        </p:tgtEl>
                                        <p:attrNameLst>
                                          <p:attrName>ppt_x</p:attrName>
                                          <p:attrName>ppt_y</p:attrName>
                                        </p:attrNameLst>
                                      </p:cBhvr>
                                      <p:rCtr x="0" y="36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381000" y="8382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2726841"/>
            <a:ext cx="2480235" cy="1860176"/>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0" y="4492625"/>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19931" b="-30068"/>
          <a:stretch/>
        </p:blipFill>
        <p:spPr>
          <a:xfrm>
            <a:off x="2480233" y="3017520"/>
            <a:ext cx="6535271" cy="1173480"/>
          </a:xfrm>
          <a:prstGeom prst="rect">
            <a:avLst/>
          </a:prstGeom>
        </p:spPr>
      </p:pic>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0" y="2497593"/>
            <a:ext cx="91567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131" y="6936158"/>
            <a:ext cx="7310437"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361492"/>
      </p:ext>
    </p:extLst>
  </p:cSld>
  <p:clrMapOvr>
    <a:masterClrMapping/>
  </p:clrMapOvr>
  <mc:AlternateContent xmlns:mc="http://schemas.openxmlformats.org/markup-compatibility/2006" xmlns:p14="http://schemas.microsoft.com/office/powerpoint/2010/main">
    <mc:Choice Requires="p14">
      <p:transition spd="slow" p14:dur="50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22222E-6 3.7037E-6 L -0.00347 -0.29561 " pathEditMode="relative" rAng="0" ptsTypes="AA">
                                      <p:cBhvr>
                                        <p:cTn id="6" dur="2000" fill="hold"/>
                                        <p:tgtEl>
                                          <p:spTgt spid="7"/>
                                        </p:tgtEl>
                                        <p:attrNameLst>
                                          <p:attrName>ppt_x</p:attrName>
                                          <p:attrName>ppt_y</p:attrName>
                                        </p:attrNameLst>
                                      </p:cBhvr>
                                      <p:rCtr x="-174" y="-14792"/>
                                    </p:animMotion>
                                  </p:childTnLst>
                                </p:cTn>
                              </p:par>
                              <p:par>
                                <p:cTn id="7" presetID="64" presetClass="path" presetSubtype="0" accel="50000" decel="50000" fill="hold" nodeType="withEffect">
                                  <p:stCondLst>
                                    <p:cond delay="0"/>
                                  </p:stCondLst>
                                  <p:childTnLst>
                                    <p:animMotion origin="layout" path="M -2.77778E-7 -1.85185E-6 L -0.00226 -0.39977 " pathEditMode="relative" rAng="0" ptsTypes="AA">
                                      <p:cBhvr>
                                        <p:cTn id="8" dur="2000" fill="hold"/>
                                        <p:tgtEl>
                                          <p:spTgt spid="9"/>
                                        </p:tgtEl>
                                        <p:attrNameLst>
                                          <p:attrName>ppt_x</p:attrName>
                                          <p:attrName>ppt_y</p:attrName>
                                        </p:attrNameLst>
                                      </p:cBhvr>
                                      <p:rCtr x="-122" y="-20000"/>
                                    </p:animMotion>
                                  </p:childTnLst>
                                </p:cTn>
                              </p:par>
                              <p:par>
                                <p:cTn id="9" presetID="42"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1000"/>
                                        <p:tgtEl>
                                          <p:spTgt spid="4098"/>
                                        </p:tgtEl>
                                      </p:cBhvr>
                                    </p:animEffect>
                                    <p:anim calcmode="lin" valueType="num">
                                      <p:cBhvr>
                                        <p:cTn id="12" dur="1000" fill="hold"/>
                                        <p:tgtEl>
                                          <p:spTgt spid="4098"/>
                                        </p:tgtEl>
                                        <p:attrNameLst>
                                          <p:attrName>ppt_x</p:attrName>
                                        </p:attrNameLst>
                                      </p:cBhvr>
                                      <p:tavLst>
                                        <p:tav tm="0">
                                          <p:val>
                                            <p:strVal val="#ppt_x"/>
                                          </p:val>
                                        </p:tav>
                                        <p:tav tm="100000">
                                          <p:val>
                                            <p:strVal val="#ppt_x"/>
                                          </p:val>
                                        </p:tav>
                                      </p:tavLst>
                                    </p:anim>
                                    <p:anim calcmode="lin" valueType="num">
                                      <p:cBhvr>
                                        <p:cTn id="13" dur="1000" fill="hold"/>
                                        <p:tgtEl>
                                          <p:spTgt spid="4098"/>
                                        </p:tgtEl>
                                        <p:attrNameLst>
                                          <p:attrName>ppt_y</p:attrName>
                                        </p:attrNameLst>
                                      </p:cBhvr>
                                      <p:tavLst>
                                        <p:tav tm="0">
                                          <p:val>
                                            <p:strVal val="#ppt_y+.1"/>
                                          </p:val>
                                        </p:tav>
                                        <p:tav tm="100000">
                                          <p:val>
                                            <p:strVal val="#ppt_y"/>
                                          </p:val>
                                        </p:tav>
                                      </p:tavLst>
                                    </p:anim>
                                  </p:childTnLst>
                                </p:cTn>
                              </p:par>
                              <p:par>
                                <p:cTn id="14" presetID="64" presetClass="path" presetSubtype="0" accel="50000" decel="50000" fill="hold" nodeType="withEffect">
                                  <p:stCondLst>
                                    <p:cond delay="0"/>
                                  </p:stCondLst>
                                  <p:childTnLst>
                                    <p:animMotion origin="layout" path="M -1 0.62705 L -1 -0.00624 " pathEditMode="relative" rAng="0" ptsTypes="AA">
                                      <p:cBhvr>
                                        <p:cTn id="15" dur="2000" fill="hold"/>
                                        <p:tgtEl>
                                          <p:spTgt spid="4098"/>
                                        </p:tgtEl>
                                        <p:attrNameLst>
                                          <p:attrName>ppt_x</p:attrName>
                                          <p:attrName>ppt_y</p:attrName>
                                        </p:attrNameLst>
                                      </p:cBhvr>
                                      <p:rCtr x="0" y="-3167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fade">
                                      <p:cBhvr>
                                        <p:cTn id="20" dur="2000"/>
                                        <p:tgtEl>
                                          <p:spTgt spid="4099"/>
                                        </p:tgtEl>
                                      </p:cBhvr>
                                    </p:animEffect>
                                  </p:childTnLst>
                                </p:cTn>
                              </p:par>
                              <p:par>
                                <p:cTn id="21" presetID="64" presetClass="path" presetSubtype="0" accel="50000" decel="50000" fill="hold" nodeType="withEffect">
                                  <p:stCondLst>
                                    <p:cond delay="0"/>
                                  </p:stCondLst>
                                  <p:childTnLst>
                                    <p:animMotion origin="layout" path="M -8.33333E-7 3.7037E-7 L -0.00052 -0.61574 " pathEditMode="relative" rAng="0" ptsTypes="AA">
                                      <p:cBhvr>
                                        <p:cTn id="22" dur="2000" fill="hold"/>
                                        <p:tgtEl>
                                          <p:spTgt spid="4099"/>
                                        </p:tgtEl>
                                        <p:attrNameLst>
                                          <p:attrName>ppt_x</p:attrName>
                                          <p:attrName>ppt_y</p:attrName>
                                        </p:attrNameLst>
                                      </p:cBhvr>
                                      <p:rCtr x="-35" y="-30787"/>
                                    </p:animMotion>
                                  </p:childTnLst>
                                </p:cTn>
                              </p:par>
                              <p:par>
                                <p:cTn id="23" presetID="42" presetClass="path" presetSubtype="0" accel="50000" decel="50000" fill="hold" nodeType="withEffect">
                                  <p:stCondLst>
                                    <p:cond delay="0"/>
                                  </p:stCondLst>
                                  <p:childTnLst>
                                    <p:animMotion origin="layout" path="M -1 -0.00625 L -1.00069 0.70266 " pathEditMode="relative" rAng="0" ptsTypes="AA">
                                      <p:cBhvr>
                                        <p:cTn id="24" dur="2000" fill="hold"/>
                                        <p:tgtEl>
                                          <p:spTgt spid="4098"/>
                                        </p:tgtEl>
                                        <p:attrNameLst>
                                          <p:attrName>ppt_x</p:attrName>
                                          <p:attrName>ppt_y</p:attrName>
                                        </p:attrNameLst>
                                      </p:cBhvr>
                                      <p:rCtr x="-35" y="35445"/>
                                    </p:animMotion>
                                  </p:childTnLst>
                                </p:cTn>
                              </p:par>
                              <p:par>
                                <p:cTn id="25" presetID="42" presetClass="exit" presetSubtype="0" fill="hold" nodeType="withEffect">
                                  <p:stCondLst>
                                    <p:cond delay="0"/>
                                  </p:stCondLst>
                                  <p:childTnLst>
                                    <p:animEffect transition="out" filter="fade">
                                      <p:cBhvr>
                                        <p:cTn id="26" dur="1000"/>
                                        <p:tgtEl>
                                          <p:spTgt spid="4098"/>
                                        </p:tgtEl>
                                      </p:cBhvr>
                                    </p:animEffect>
                                    <p:anim calcmode="lin" valueType="num">
                                      <p:cBhvr>
                                        <p:cTn id="27" dur="1000"/>
                                        <p:tgtEl>
                                          <p:spTgt spid="4098"/>
                                        </p:tgtEl>
                                        <p:attrNameLst>
                                          <p:attrName>ppt_x</p:attrName>
                                        </p:attrNameLst>
                                      </p:cBhvr>
                                      <p:tavLst>
                                        <p:tav tm="0">
                                          <p:val>
                                            <p:strVal val="ppt_x"/>
                                          </p:val>
                                        </p:tav>
                                        <p:tav tm="100000">
                                          <p:val>
                                            <p:strVal val="ppt_x"/>
                                          </p:val>
                                        </p:tav>
                                      </p:tavLst>
                                    </p:anim>
                                    <p:anim calcmode="lin" valueType="num">
                                      <p:cBhvr>
                                        <p:cTn id="28" dur="1000"/>
                                        <p:tgtEl>
                                          <p:spTgt spid="4098"/>
                                        </p:tgtEl>
                                        <p:attrNameLst>
                                          <p:attrName>ppt_y</p:attrName>
                                        </p:attrNameLst>
                                      </p:cBhvr>
                                      <p:tavLst>
                                        <p:tav tm="0">
                                          <p:val>
                                            <p:strVal val="ppt_y"/>
                                          </p:val>
                                        </p:tav>
                                        <p:tav tm="100000">
                                          <p:val>
                                            <p:strVal val="ppt_y+.1"/>
                                          </p:val>
                                        </p:tav>
                                      </p:tavLst>
                                    </p:anim>
                                    <p:set>
                                      <p:cBhvr>
                                        <p:cTn id="29" dur="1" fill="hold">
                                          <p:stCondLst>
                                            <p:cond delay="999"/>
                                          </p:stCondLst>
                                        </p:cTn>
                                        <p:tgtEl>
                                          <p:spTgt spid="409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1000"/>
                                        <p:tgtEl>
                                          <p:spTgt spid="4099"/>
                                        </p:tgtEl>
                                      </p:cBhvr>
                                    </p:animEffect>
                                    <p:anim calcmode="lin" valueType="num">
                                      <p:cBhvr>
                                        <p:cTn id="34" dur="1000"/>
                                        <p:tgtEl>
                                          <p:spTgt spid="4099"/>
                                        </p:tgtEl>
                                        <p:attrNameLst>
                                          <p:attrName>ppt_x</p:attrName>
                                        </p:attrNameLst>
                                      </p:cBhvr>
                                      <p:tavLst>
                                        <p:tav tm="0">
                                          <p:val>
                                            <p:strVal val="ppt_x"/>
                                          </p:val>
                                        </p:tav>
                                        <p:tav tm="100000">
                                          <p:val>
                                            <p:strVal val="ppt_x"/>
                                          </p:val>
                                        </p:tav>
                                      </p:tavLst>
                                    </p:anim>
                                    <p:anim calcmode="lin" valueType="num">
                                      <p:cBhvr>
                                        <p:cTn id="35" dur="1000"/>
                                        <p:tgtEl>
                                          <p:spTgt spid="4099"/>
                                        </p:tgtEl>
                                        <p:attrNameLst>
                                          <p:attrName>ppt_y</p:attrName>
                                        </p:attrNameLst>
                                      </p:cBhvr>
                                      <p:tavLst>
                                        <p:tav tm="0">
                                          <p:val>
                                            <p:strVal val="ppt_y"/>
                                          </p:val>
                                        </p:tav>
                                        <p:tav tm="100000">
                                          <p:val>
                                            <p:strVal val="ppt_y+.1"/>
                                          </p:val>
                                        </p:tav>
                                      </p:tavLst>
                                    </p:anim>
                                    <p:set>
                                      <p:cBhvr>
                                        <p:cTn id="36" dur="1" fill="hold">
                                          <p:stCondLst>
                                            <p:cond delay="999"/>
                                          </p:stCondLst>
                                        </p:cTn>
                                        <p:tgtEl>
                                          <p:spTgt spid="4099"/>
                                        </p:tgtEl>
                                        <p:attrNameLst>
                                          <p:attrName>style.visibility</p:attrName>
                                        </p:attrNameLst>
                                      </p:cBhvr>
                                      <p:to>
                                        <p:strVal val="hidden"/>
                                      </p:to>
                                    </p:set>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2362200"/>
          </a:xfrm>
          <a:prstGeom prst="rect">
            <a:avLst/>
          </a:prstGeom>
        </p:spPr>
      </p:pic>
      <p:sp>
        <p:nvSpPr>
          <p:cNvPr id="2" name="Title 1"/>
          <p:cNvSpPr>
            <a:spLocks noGrp="1"/>
          </p:cNvSpPr>
          <p:nvPr>
            <p:ph type="ctrTitle"/>
          </p:nvPr>
        </p:nvSpPr>
        <p:spPr>
          <a:xfrm>
            <a:off x="381000" y="838200"/>
            <a:ext cx="8458200" cy="2895600"/>
          </a:xfrm>
        </p:spPr>
        <p:txBody>
          <a:bodyPr>
            <a:noAutofit/>
          </a:bodyPr>
          <a:lstStyle/>
          <a:p>
            <a:r>
              <a:rPr lang="en-US" sz="6600" dirty="0"/>
              <a:t/>
            </a:r>
            <a:br>
              <a:rPr lang="en-US" sz="6600" dirty="0"/>
            </a:br>
            <a:r>
              <a:rPr lang="en-US" sz="6600" dirty="0"/>
              <a:t/>
            </a:r>
            <a:br>
              <a:rPr lang="en-US" sz="6600" dirty="0"/>
            </a:br>
            <a:r>
              <a:rPr lang="en-US" sz="6600" dirty="0"/>
              <a:t> </a:t>
            </a:r>
            <a:endParaRPr lang="en-US" sz="66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Arial Rounded MT Bold" pitchFamily="34" charset="0"/>
              <a:cs typeface="Times New Roman" pitchFamily="18"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1038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3332" y="2667000"/>
            <a:ext cx="5943600" cy="1261884"/>
          </a:xfrm>
          <a:prstGeom prst="rect">
            <a:avLst/>
          </a:prstGeom>
          <a:noFill/>
        </p:spPr>
        <p:txBody>
          <a:bodyPr wrap="square" rtlCol="0">
            <a:spAutoFit/>
          </a:bodyPr>
          <a:lstStyle/>
          <a:p>
            <a:pPr algn="ctr"/>
            <a:r>
              <a:rPr lang="en-US" sz="4000" b="1" dirty="0" smtClean="0"/>
              <a:t>Sustainable</a:t>
            </a:r>
            <a:r>
              <a:rPr lang="en-US" sz="3600" dirty="0" smtClean="0"/>
              <a:t> Competitive Advantages??</a:t>
            </a:r>
            <a:endParaRPr lang="en-US" sz="3600" dirty="0"/>
          </a:p>
        </p:txBody>
      </p:sp>
      <p:sp>
        <p:nvSpPr>
          <p:cNvPr id="8" name="TextBox 7"/>
          <p:cNvSpPr txBox="1"/>
          <p:nvPr/>
        </p:nvSpPr>
        <p:spPr>
          <a:xfrm>
            <a:off x="2447470" y="2362200"/>
            <a:ext cx="3870158" cy="2554545"/>
          </a:xfrm>
          <a:prstGeom prst="rect">
            <a:avLst/>
          </a:prstGeom>
          <a:noFill/>
        </p:spPr>
        <p:txBody>
          <a:bodyPr wrap="square" rtlCol="0">
            <a:spAutoFit/>
          </a:bodyPr>
          <a:lstStyle/>
          <a:p>
            <a:pPr algn="ctr"/>
            <a:r>
              <a:rPr lang="en-US" sz="3200" dirty="0" smtClean="0"/>
              <a:t>“</a:t>
            </a:r>
            <a:r>
              <a:rPr lang="en-US" sz="3200" b="1" dirty="0" smtClean="0"/>
              <a:t>Simultaneous</a:t>
            </a:r>
            <a:r>
              <a:rPr lang="en-US" sz="3200" dirty="0" smtClean="0"/>
              <a:t> Innovation” </a:t>
            </a:r>
            <a:r>
              <a:rPr lang="en-US" sz="3200" b="1" dirty="0" smtClean="0"/>
              <a:t>simultaneously </a:t>
            </a:r>
            <a:r>
              <a:rPr lang="en-US" sz="3200" dirty="0" smtClean="0"/>
              <a:t>sway</a:t>
            </a:r>
            <a:r>
              <a:rPr lang="en-US" sz="3200" b="1" dirty="0" smtClean="0"/>
              <a:t> </a:t>
            </a:r>
            <a:r>
              <a:rPr lang="en-US" sz="3200" dirty="0" smtClean="0"/>
              <a:t>investors and managers?</a:t>
            </a:r>
            <a:endParaRPr lang="en-US" sz="3200" dirty="0"/>
          </a:p>
        </p:txBody>
      </p:sp>
      <p:sp>
        <p:nvSpPr>
          <p:cNvPr id="10" name="TextBox 9"/>
          <p:cNvSpPr txBox="1"/>
          <p:nvPr/>
        </p:nvSpPr>
        <p:spPr>
          <a:xfrm>
            <a:off x="2706149" y="2513112"/>
            <a:ext cx="3352800" cy="1569660"/>
          </a:xfrm>
          <a:prstGeom prst="rect">
            <a:avLst/>
          </a:prstGeom>
          <a:noFill/>
        </p:spPr>
        <p:txBody>
          <a:bodyPr wrap="square" rtlCol="0">
            <a:spAutoFit/>
          </a:bodyPr>
          <a:lstStyle/>
          <a:p>
            <a:pPr algn="ctr"/>
            <a:r>
              <a:rPr lang="en-US" sz="4800" dirty="0" smtClean="0"/>
              <a:t>Are we </a:t>
            </a:r>
            <a:r>
              <a:rPr lang="en-US" sz="4800" b="1" dirty="0" smtClean="0"/>
              <a:t>there</a:t>
            </a:r>
            <a:r>
              <a:rPr lang="en-US" sz="4800" dirty="0" smtClean="0"/>
              <a:t> yet??</a:t>
            </a:r>
            <a:endParaRPr lang="en-US" sz="4800" dirty="0"/>
          </a:p>
        </p:txBody>
      </p:sp>
    </p:spTree>
    <p:extLst>
      <p:ext uri="{BB962C8B-B14F-4D97-AF65-F5344CB8AC3E}">
        <p14:creationId xmlns:p14="http://schemas.microsoft.com/office/powerpoint/2010/main" val="42720241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xit" presetSubtype="0" fill="hold" grpId="1" nodeType="clickEffect">
                                  <p:stCondLst>
                                    <p:cond delay="0"/>
                                  </p:stCondLst>
                                  <p:childTnLst>
                                    <p:animEffect transition="out" filter="fade">
                                      <p:cBhvr>
                                        <p:cTn id="26" dur="1000"/>
                                        <p:tgtEl>
                                          <p:spTgt spid="8"/>
                                        </p:tgtEl>
                                      </p:cBhvr>
                                    </p:animEffect>
                                    <p:anim calcmode="lin" valueType="num">
                                      <p:cBhvr>
                                        <p:cTn id="27" dur="1000"/>
                                        <p:tgtEl>
                                          <p:spTgt spid="8"/>
                                        </p:tgtEl>
                                        <p:attrNameLst>
                                          <p:attrName>ppt_x</p:attrName>
                                        </p:attrNameLst>
                                      </p:cBhvr>
                                      <p:tavLst>
                                        <p:tav tm="0">
                                          <p:val>
                                            <p:strVal val="ppt_x"/>
                                          </p:val>
                                        </p:tav>
                                        <p:tav tm="100000">
                                          <p:val>
                                            <p:strVal val="ppt_x"/>
                                          </p:val>
                                        </p:tav>
                                      </p:tavLst>
                                    </p:anim>
                                    <p:anim calcmode="lin" valueType="num">
                                      <p:cBhvr>
                                        <p:cTn id="28" dur="1000"/>
                                        <p:tgtEl>
                                          <p:spTgt spid="8"/>
                                        </p:tgtEl>
                                        <p:attrNameLst>
                                          <p:attrName>ppt_y</p:attrName>
                                        </p:attrNameLst>
                                      </p:cBhvr>
                                      <p:tavLst>
                                        <p:tav tm="0">
                                          <p:val>
                                            <p:strVal val="ppt_y"/>
                                          </p:val>
                                        </p:tav>
                                        <p:tav tm="100000">
                                          <p:val>
                                            <p:strVal val="ppt_y-.1"/>
                                          </p:val>
                                        </p:tav>
                                      </p:tavLst>
                                    </p:anim>
                                    <p:set>
                                      <p:cBhvr>
                                        <p:cTn id="29" dur="1" fill="hold">
                                          <p:stCondLst>
                                            <p:cond delay="999"/>
                                          </p:stCondLst>
                                        </p:cTn>
                                        <p:tgtEl>
                                          <p:spTgt spid="8"/>
                                        </p:tgtEl>
                                        <p:attrNameLst>
                                          <p:attrName>style.visibility</p:attrName>
                                        </p:attrNameLst>
                                      </p:cBhvr>
                                      <p:to>
                                        <p:strVal val="hidden"/>
                                      </p:to>
                                    </p:se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030123"/>
            <a:ext cx="8229600" cy="1143000"/>
          </a:xfrm>
        </p:spPr>
        <p:txBody>
          <a:bodyPr/>
          <a:lstStyle/>
          <a:p>
            <a:r>
              <a:rPr lang="en-US" b="1" dirty="0" smtClean="0"/>
              <a:t>Corporate Level Strategy</a:t>
            </a:r>
            <a:endParaRPr lang="en-US" b="1" dirty="0"/>
          </a:p>
        </p:txBody>
      </p:sp>
      <p:sp>
        <p:nvSpPr>
          <p:cNvPr id="4" name="Text Placeholder 3"/>
          <p:cNvSpPr>
            <a:spLocks noGrp="1"/>
          </p:cNvSpPr>
          <p:nvPr>
            <p:ph idx="1"/>
          </p:nvPr>
        </p:nvSpPr>
        <p:spPr>
          <a:xfrm>
            <a:off x="457200" y="2355685"/>
            <a:ext cx="8229600" cy="4525963"/>
          </a:xfrm>
        </p:spPr>
        <p:txBody>
          <a:bodyPr/>
          <a:lstStyle/>
          <a:p>
            <a:pPr marL="0" indent="0">
              <a:buNone/>
            </a:pPr>
            <a:r>
              <a:rPr lang="en-US" dirty="0" smtClean="0"/>
              <a:t>What </a:t>
            </a:r>
            <a:r>
              <a:rPr lang="en-US" dirty="0"/>
              <a:t>is GE?</a:t>
            </a:r>
            <a:endParaRPr lang="en-US" dirty="0" smtClean="0"/>
          </a:p>
          <a:p>
            <a:pPr marL="0" indent="0">
              <a:buNone/>
            </a:pPr>
            <a:endParaRPr lang="en-US" sz="1400" dirty="0"/>
          </a:p>
          <a:p>
            <a:r>
              <a:rPr lang="en-US" sz="3600" dirty="0" smtClean="0"/>
              <a:t>Conglomerate</a:t>
            </a:r>
          </a:p>
          <a:p>
            <a:r>
              <a:rPr lang="en-US" sz="3600" dirty="0" smtClean="0"/>
              <a:t>Unrelated Diversification</a:t>
            </a:r>
          </a:p>
          <a:p>
            <a:r>
              <a:rPr lang="en-US" sz="3600" dirty="0" smtClean="0"/>
              <a:t>Powerhouse</a:t>
            </a:r>
          </a:p>
          <a:p>
            <a:endParaRPr lang="en-US" dirty="0" smtClean="0"/>
          </a:p>
          <a:p>
            <a:endParaRPr lang="en-US" dirty="0"/>
          </a:p>
        </p:txBody>
      </p:sp>
    </p:spTree>
    <p:extLst>
      <p:ext uri="{BB962C8B-B14F-4D97-AF65-F5344CB8AC3E}">
        <p14:creationId xmlns:p14="http://schemas.microsoft.com/office/powerpoint/2010/main" val="223366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1798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20874" y="611186"/>
            <a:ext cx="4076700" cy="1143000"/>
          </a:xfrm>
        </p:spPr>
        <p:txBody>
          <a:bodyPr/>
          <a:lstStyle/>
          <a:p>
            <a:r>
              <a:rPr lang="en-US" sz="4800" b="1" dirty="0" smtClean="0"/>
              <a:t>Operations</a:t>
            </a:r>
            <a:endParaRPr lang="en-US" sz="4800" b="1" dirty="0"/>
          </a:p>
        </p:txBody>
      </p:sp>
      <p:sp>
        <p:nvSpPr>
          <p:cNvPr id="3" name="Subtitle 2"/>
          <p:cNvSpPr>
            <a:spLocks noGrp="1"/>
          </p:cNvSpPr>
          <p:nvPr>
            <p:ph type="subTitle" idx="1"/>
          </p:nvPr>
        </p:nvSpPr>
        <p:spPr>
          <a:xfrm>
            <a:off x="914400" y="7086600"/>
            <a:ext cx="6172200" cy="1123336"/>
          </a:xfrm>
        </p:spPr>
        <p:txBody>
          <a:bodyPr/>
          <a:lstStyle/>
          <a:p>
            <a:endParaRPr lang="en-US" dirty="0"/>
          </a:p>
        </p:txBody>
      </p:sp>
      <p:sp>
        <p:nvSpPr>
          <p:cNvPr id="7" name="Rectangle 6"/>
          <p:cNvSpPr/>
          <p:nvPr/>
        </p:nvSpPr>
        <p:spPr>
          <a:xfrm>
            <a:off x="5486503" y="1567190"/>
            <a:ext cx="1535998" cy="461665"/>
          </a:xfrm>
          <a:prstGeom prst="rect">
            <a:avLst/>
          </a:prstGeom>
        </p:spPr>
        <p:txBody>
          <a:bodyPr wrap="none">
            <a:spAutoFit/>
          </a:bodyPr>
          <a:lstStyle/>
          <a:p>
            <a:r>
              <a:rPr lang="en-US" sz="2400" cap="all" dirty="0">
                <a:solidFill>
                  <a:srgbClr val="FFFFFF"/>
                </a:solidFill>
                <a:latin typeface="Arial Black"/>
              </a:rPr>
              <a:t>Zhuhai</a:t>
            </a:r>
            <a:endParaRPr lang="en-US" sz="2400" dirty="0"/>
          </a:p>
        </p:txBody>
      </p:sp>
      <p:sp>
        <p:nvSpPr>
          <p:cNvPr id="8" name="Rectangle 7"/>
          <p:cNvSpPr/>
          <p:nvPr/>
        </p:nvSpPr>
        <p:spPr>
          <a:xfrm>
            <a:off x="2743200" y="5062865"/>
            <a:ext cx="3352800" cy="523220"/>
          </a:xfrm>
          <a:prstGeom prst="rect">
            <a:avLst/>
          </a:prstGeom>
        </p:spPr>
        <p:txBody>
          <a:bodyPr wrap="square">
            <a:spAutoFit/>
          </a:bodyPr>
          <a:lstStyle/>
          <a:p>
            <a:r>
              <a:rPr lang="en-US" sz="2800" cap="all" dirty="0" smtClean="0">
                <a:solidFill>
                  <a:srgbClr val="FFFFFF"/>
                </a:solidFill>
                <a:latin typeface="Arial Black"/>
              </a:rPr>
              <a:t>Singapore</a:t>
            </a:r>
            <a:endParaRPr lang="en-US" dirty="0"/>
          </a:p>
        </p:txBody>
      </p:sp>
      <p:cxnSp>
        <p:nvCxnSpPr>
          <p:cNvPr id="20" name="Straight Arrow Connector 19"/>
          <p:cNvCxnSpPr/>
          <p:nvPr/>
        </p:nvCxnSpPr>
        <p:spPr>
          <a:xfrm>
            <a:off x="3771900" y="3360096"/>
            <a:ext cx="1257300" cy="137960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685800" y="4739699"/>
            <a:ext cx="2514600" cy="646331"/>
          </a:xfrm>
          <a:prstGeom prst="rect">
            <a:avLst/>
          </a:prstGeom>
          <a:noFill/>
        </p:spPr>
        <p:txBody>
          <a:bodyPr wrap="square" rtlCol="0">
            <a:spAutoFit/>
          </a:bodyPr>
          <a:lstStyle/>
          <a:p>
            <a:r>
              <a:rPr lang="en-US" sz="3600" dirty="0" smtClean="0"/>
              <a:t>GE Capital</a:t>
            </a:r>
            <a:endParaRPr lang="en-US" sz="3600" dirty="0"/>
          </a:p>
        </p:txBody>
      </p:sp>
      <p:sp>
        <p:nvSpPr>
          <p:cNvPr id="5" name="TextBox 4"/>
          <p:cNvSpPr txBox="1"/>
          <p:nvPr/>
        </p:nvSpPr>
        <p:spPr>
          <a:xfrm>
            <a:off x="990600" y="2028855"/>
            <a:ext cx="3106974" cy="1200329"/>
          </a:xfrm>
          <a:prstGeom prst="rect">
            <a:avLst/>
          </a:prstGeom>
          <a:noFill/>
        </p:spPr>
        <p:txBody>
          <a:bodyPr wrap="square" rtlCol="0">
            <a:spAutoFit/>
          </a:bodyPr>
          <a:lstStyle/>
          <a:p>
            <a:pPr algn="ctr"/>
            <a:r>
              <a:rPr lang="en-US" sz="3600" dirty="0" smtClean="0"/>
              <a:t>Industrial Manufacturing</a:t>
            </a:r>
            <a:endParaRPr lang="en-US" sz="3600" dirty="0"/>
          </a:p>
        </p:txBody>
      </p:sp>
      <p:sp>
        <p:nvSpPr>
          <p:cNvPr id="18" name="TextBox 17"/>
          <p:cNvSpPr txBox="1"/>
          <p:nvPr/>
        </p:nvSpPr>
        <p:spPr>
          <a:xfrm>
            <a:off x="6400800" y="2567464"/>
            <a:ext cx="2590800" cy="646331"/>
          </a:xfrm>
          <a:prstGeom prst="rect">
            <a:avLst/>
          </a:prstGeom>
          <a:noFill/>
        </p:spPr>
        <p:txBody>
          <a:bodyPr wrap="square" rtlCol="0">
            <a:spAutoFit/>
          </a:bodyPr>
          <a:lstStyle/>
          <a:p>
            <a:r>
              <a:rPr lang="en-US" sz="3600" dirty="0" smtClean="0"/>
              <a:t>Energy</a:t>
            </a:r>
            <a:endParaRPr lang="en-US" sz="3600" dirty="0"/>
          </a:p>
        </p:txBody>
      </p:sp>
      <p:sp>
        <p:nvSpPr>
          <p:cNvPr id="19" name="TextBox 18"/>
          <p:cNvSpPr txBox="1"/>
          <p:nvPr/>
        </p:nvSpPr>
        <p:spPr>
          <a:xfrm>
            <a:off x="4533900" y="4878199"/>
            <a:ext cx="3733800" cy="646331"/>
          </a:xfrm>
          <a:prstGeom prst="rect">
            <a:avLst/>
          </a:prstGeom>
          <a:noFill/>
        </p:spPr>
        <p:txBody>
          <a:bodyPr wrap="square" rtlCol="0">
            <a:spAutoFit/>
          </a:bodyPr>
          <a:lstStyle/>
          <a:p>
            <a:r>
              <a:rPr lang="en-US" sz="3600" dirty="0" smtClean="0"/>
              <a:t>Healthcare</a:t>
            </a:r>
            <a:endParaRPr lang="en-US" sz="3600" dirty="0"/>
          </a:p>
        </p:txBody>
      </p:sp>
      <p:cxnSp>
        <p:nvCxnSpPr>
          <p:cNvPr id="25" name="Straight Arrow Connector 24"/>
          <p:cNvCxnSpPr/>
          <p:nvPr/>
        </p:nvCxnSpPr>
        <p:spPr>
          <a:xfrm>
            <a:off x="2819400" y="5062865"/>
            <a:ext cx="1600200" cy="1384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5867400" y="3257883"/>
            <a:ext cx="990600" cy="137960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4084709" y="2597349"/>
            <a:ext cx="2011291" cy="1458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743987" y="3257883"/>
            <a:ext cx="800100" cy="13591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547716" y="3048000"/>
            <a:ext cx="3706786" cy="17609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07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6" presetClass="entr" presetSubtype="2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6" presetClass="emph" presetSubtype="0" fill="hold" grpId="0" nodeType="withEffect">
                                  <p:stCondLst>
                                    <p:cond delay="0"/>
                                  </p:stCondLst>
                                  <p:childTnLst>
                                    <p:animScale>
                                      <p:cBhvr>
                                        <p:cTn id="15" dur="2000" fill="hold"/>
                                        <p:tgtEl>
                                          <p:spTgt spid="4"/>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par>
                                <p:cTn id="21" presetID="16" presetClass="entr" presetSubtype="21"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par>
                                <p:cTn id="24" presetID="16" presetClass="entr" presetSubtype="21"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inVertical)">
                                      <p:cBhvr>
                                        <p:cTn id="26" dur="500"/>
                                        <p:tgtEl>
                                          <p:spTgt spid="33"/>
                                        </p:tgtEl>
                                      </p:cBhvr>
                                    </p:animEffect>
                                  </p:childTnLst>
                                </p:cTn>
                              </p:par>
                              <p:par>
                                <p:cTn id="27" presetID="1" presetClass="exit" presetSubtype="0" fill="hold"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8"/>
                                        </p:tgtEl>
                                        <p:attrNameLst>
                                          <p:attrName>style.visibility</p:attrName>
                                        </p:attrNameLst>
                                      </p:cBhvr>
                                      <p:to>
                                        <p:strVal val="hidden"/>
                                      </p:to>
                                    </p:set>
                                  </p:childTnLst>
                                </p:cTn>
                              </p:par>
                              <p:par>
                                <p:cTn id="33" presetID="6" presetClass="emph" presetSubtype="0" fill="hold" grpId="1" nodeType="withEffect">
                                  <p:stCondLst>
                                    <p:cond delay="0"/>
                                  </p:stCondLst>
                                  <p:childTnLst>
                                    <p:animScale>
                                      <p:cBhvr>
                                        <p:cTn id="34" dur="20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4800"/>
            <a:ext cx="9144001" cy="6096000"/>
          </a:xfrm>
          <a:prstGeom prst="rect">
            <a:avLst/>
          </a:prstGeom>
        </p:spPr>
      </p:pic>
    </p:spTree>
    <p:extLst>
      <p:ext uri="{BB962C8B-B14F-4D97-AF65-F5344CB8AC3E}">
        <p14:creationId xmlns:p14="http://schemas.microsoft.com/office/powerpoint/2010/main" val="2704524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4377</TotalTime>
  <Words>4760</Words>
  <Application>Microsoft Office PowerPoint</Application>
  <PresentationFormat>On-screen Show (4:3)</PresentationFormat>
  <Paragraphs>257</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   </vt:lpstr>
      <vt:lpstr>   </vt:lpstr>
      <vt:lpstr>   </vt:lpstr>
      <vt:lpstr>   </vt:lpstr>
      <vt:lpstr>Corporate Level Strategy</vt:lpstr>
      <vt:lpstr>Operations</vt:lpstr>
      <vt:lpstr>PowerPoint Presentation</vt:lpstr>
      <vt:lpstr>PowerPoint Presentation</vt:lpstr>
      <vt:lpstr>Business Level Strategies</vt:lpstr>
      <vt:lpstr>Functional Strategies</vt:lpstr>
      <vt:lpstr>Healthymagination</vt:lpstr>
      <vt:lpstr>General environment</vt:lpstr>
      <vt:lpstr>General environment</vt:lpstr>
      <vt:lpstr>Industry environment and  competition </vt:lpstr>
      <vt:lpstr>Industry environment and  competition </vt:lpstr>
      <vt:lpstr>Resources</vt:lpstr>
      <vt:lpstr>Strengths</vt:lpstr>
      <vt:lpstr>Weaknesses</vt:lpstr>
      <vt:lpstr>Competitive advantage</vt:lpstr>
      <vt:lpstr>Sustainability of competitive advantage</vt:lpstr>
      <vt:lpstr>Financial Trends</vt:lpstr>
      <vt:lpstr>Ratios</vt:lpstr>
      <vt:lpstr>PowerPoint Presentation</vt:lpstr>
      <vt:lpstr>PowerPoint Presentation</vt:lpstr>
      <vt:lpstr>PowerPoint Presentation</vt:lpstr>
      <vt:lpstr>   </vt:lpstr>
      <vt:lpstr>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dc:creator>
  <cp:lastModifiedBy>Josh</cp:lastModifiedBy>
  <cp:revision>158</cp:revision>
  <dcterms:created xsi:type="dcterms:W3CDTF">2013-03-31T00:14:02Z</dcterms:created>
  <dcterms:modified xsi:type="dcterms:W3CDTF">2013-04-05T17:07:28Z</dcterms:modified>
</cp:coreProperties>
</file>