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314" r:id="rId4"/>
    <p:sldId id="270" r:id="rId5"/>
    <p:sldId id="271" r:id="rId6"/>
    <p:sldId id="272" r:id="rId7"/>
    <p:sldId id="273" r:id="rId8"/>
    <p:sldId id="274" r:id="rId9"/>
    <p:sldId id="275" r:id="rId10"/>
    <p:sldId id="276" r:id="rId11"/>
    <p:sldId id="264" r:id="rId12"/>
    <p:sldId id="286" r:id="rId13"/>
    <p:sldId id="287" r:id="rId14"/>
    <p:sldId id="288" r:id="rId15"/>
    <p:sldId id="289" r:id="rId16"/>
    <p:sldId id="320" r:id="rId17"/>
    <p:sldId id="321" r:id="rId18"/>
    <p:sldId id="322" r:id="rId19"/>
    <p:sldId id="323" r:id="rId20"/>
    <p:sldId id="324" r:id="rId21"/>
    <p:sldId id="325" r:id="rId22"/>
    <p:sldId id="326" r:id="rId23"/>
    <p:sldId id="278" r:id="rId24"/>
    <p:sldId id="279" r:id="rId25"/>
    <p:sldId id="280" r:id="rId26"/>
    <p:sldId id="281" r:id="rId27"/>
    <p:sldId id="282" r:id="rId28"/>
    <p:sldId id="283" r:id="rId29"/>
    <p:sldId id="258" r:id="rId30"/>
    <p:sldId id="259" r:id="rId31"/>
    <p:sldId id="260" r:id="rId32"/>
    <p:sldId id="261" r:id="rId33"/>
    <p:sldId id="262" r:id="rId34"/>
    <p:sldId id="300" r:id="rId35"/>
    <p:sldId id="301" r:id="rId36"/>
    <p:sldId id="302" r:id="rId37"/>
    <p:sldId id="303" r:id="rId38"/>
    <p:sldId id="319" r:id="rId39"/>
    <p:sldId id="316" r:id="rId40"/>
    <p:sldId id="317" r:id="rId41"/>
    <p:sldId id="299" r:id="rId42"/>
    <p:sldId id="307" r:id="rId43"/>
    <p:sldId id="263" r:id="rId44"/>
    <p:sldId id="309" r:id="rId45"/>
    <p:sldId id="308" r:id="rId46"/>
    <p:sldId id="310" r:id="rId47"/>
    <p:sldId id="306" r:id="rId48"/>
    <p:sldId id="311" r:id="rId49"/>
    <p:sldId id="312" r:id="rId50"/>
    <p:sldId id="318"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0466" autoAdjust="0"/>
  </p:normalViewPr>
  <p:slideViewPr>
    <p:cSldViewPr>
      <p:cViewPr varScale="1">
        <p:scale>
          <a:sx n="58" d="100"/>
          <a:sy n="58" d="100"/>
        </p:scale>
        <p:origin x="110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54E272-B2DA-4EBC-BC58-EDA43686342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96BC6524-DC14-440A-BE4F-F5A72A06560E}">
      <dgm:prSet phldrT="[Text]"/>
      <dgm:spPr/>
      <dgm:t>
        <a:bodyPr/>
        <a:lstStyle/>
        <a:p>
          <a:r>
            <a:rPr lang="en-US" dirty="0" smtClean="0"/>
            <a:t>Competitive Rivalry </a:t>
          </a:r>
          <a:endParaRPr lang="en-US" dirty="0"/>
        </a:p>
      </dgm:t>
    </dgm:pt>
    <dgm:pt modelId="{31A085A2-1755-4A11-8465-02B1F1E642B3}" type="parTrans" cxnId="{38D4B8E8-BFCE-4F92-95DF-D404BC9067A9}">
      <dgm:prSet/>
      <dgm:spPr/>
      <dgm:t>
        <a:bodyPr/>
        <a:lstStyle/>
        <a:p>
          <a:endParaRPr lang="en-US"/>
        </a:p>
      </dgm:t>
    </dgm:pt>
    <dgm:pt modelId="{7D7D3E11-6A5F-4C7C-8F75-6130C1869177}" type="sibTrans" cxnId="{38D4B8E8-BFCE-4F92-95DF-D404BC9067A9}">
      <dgm:prSet/>
      <dgm:spPr/>
      <dgm:t>
        <a:bodyPr/>
        <a:lstStyle/>
        <a:p>
          <a:endParaRPr lang="en-US"/>
        </a:p>
      </dgm:t>
    </dgm:pt>
    <dgm:pt modelId="{555DA1F7-D463-4A8A-99A8-B881EB82FD35}">
      <dgm:prSet phldrT="[Text]"/>
      <dgm:spPr/>
      <dgm:t>
        <a:bodyPr/>
        <a:lstStyle/>
        <a:p>
          <a:r>
            <a:rPr lang="en-US" dirty="0" smtClean="0"/>
            <a:t>Barriers to Entry</a:t>
          </a:r>
        </a:p>
        <a:p>
          <a:r>
            <a:rPr lang="en-US" dirty="0" smtClean="0"/>
            <a:t>- High</a:t>
          </a:r>
          <a:endParaRPr lang="en-US" dirty="0"/>
        </a:p>
      </dgm:t>
    </dgm:pt>
    <dgm:pt modelId="{FB563E74-2611-4516-B9E0-695B27690556}" type="parTrans" cxnId="{B60F5CBF-3A57-4DF0-8C23-4A97A3FD1784}">
      <dgm:prSet/>
      <dgm:spPr/>
      <dgm:t>
        <a:bodyPr/>
        <a:lstStyle/>
        <a:p>
          <a:endParaRPr lang="en-US"/>
        </a:p>
      </dgm:t>
    </dgm:pt>
    <dgm:pt modelId="{0F8E8CE7-B20A-4ECD-89C9-FC7F12BEE410}" type="sibTrans" cxnId="{B60F5CBF-3A57-4DF0-8C23-4A97A3FD1784}">
      <dgm:prSet/>
      <dgm:spPr/>
      <dgm:t>
        <a:bodyPr/>
        <a:lstStyle/>
        <a:p>
          <a:endParaRPr lang="en-US"/>
        </a:p>
      </dgm:t>
    </dgm:pt>
    <dgm:pt modelId="{BB895E79-1996-4BBC-B7D3-AC922B716F3D}">
      <dgm:prSet phldrT="[Text]"/>
      <dgm:spPr/>
      <dgm:t>
        <a:bodyPr/>
        <a:lstStyle/>
        <a:p>
          <a:r>
            <a:rPr lang="en-US" dirty="0" smtClean="0"/>
            <a:t>Bargaining power of buyers - Low</a:t>
          </a:r>
          <a:endParaRPr lang="en-US" dirty="0"/>
        </a:p>
      </dgm:t>
    </dgm:pt>
    <dgm:pt modelId="{6B671980-853B-413B-929A-39558DF3047F}" type="parTrans" cxnId="{AA0150DE-DC28-4460-B7EF-8E513FFD94F1}">
      <dgm:prSet/>
      <dgm:spPr/>
      <dgm:t>
        <a:bodyPr/>
        <a:lstStyle/>
        <a:p>
          <a:endParaRPr lang="en-US"/>
        </a:p>
      </dgm:t>
    </dgm:pt>
    <dgm:pt modelId="{B64BEE8F-556F-4AA4-BCBE-50FE7D6EF7F7}" type="sibTrans" cxnId="{AA0150DE-DC28-4460-B7EF-8E513FFD94F1}">
      <dgm:prSet/>
      <dgm:spPr/>
      <dgm:t>
        <a:bodyPr/>
        <a:lstStyle/>
        <a:p>
          <a:endParaRPr lang="en-US"/>
        </a:p>
      </dgm:t>
    </dgm:pt>
    <dgm:pt modelId="{82A8913C-1973-4266-BB01-7BE6840D162C}">
      <dgm:prSet phldrT="[Text]"/>
      <dgm:spPr/>
      <dgm:t>
        <a:bodyPr/>
        <a:lstStyle/>
        <a:p>
          <a:r>
            <a:rPr lang="en-US" dirty="0" smtClean="0"/>
            <a:t>Threat of substitutes </a:t>
          </a:r>
          <a:endParaRPr lang="en-US" dirty="0"/>
        </a:p>
      </dgm:t>
    </dgm:pt>
    <dgm:pt modelId="{9DB54A01-4B74-40AE-9DCC-22749805D91A}" type="parTrans" cxnId="{4A002AD6-1DB5-4E1C-826C-698ED8B8A504}">
      <dgm:prSet/>
      <dgm:spPr/>
      <dgm:t>
        <a:bodyPr/>
        <a:lstStyle/>
        <a:p>
          <a:endParaRPr lang="en-US"/>
        </a:p>
      </dgm:t>
    </dgm:pt>
    <dgm:pt modelId="{8FED02C9-227D-420B-98ED-2BF2CD1AD2BE}" type="sibTrans" cxnId="{4A002AD6-1DB5-4E1C-826C-698ED8B8A504}">
      <dgm:prSet/>
      <dgm:spPr/>
      <dgm:t>
        <a:bodyPr/>
        <a:lstStyle/>
        <a:p>
          <a:endParaRPr lang="en-US"/>
        </a:p>
      </dgm:t>
    </dgm:pt>
    <dgm:pt modelId="{306C4EA2-6E84-465F-86FD-AD151967B00A}">
      <dgm:prSet phldrT="[Text]"/>
      <dgm:spPr/>
      <dgm:t>
        <a:bodyPr/>
        <a:lstStyle/>
        <a:p>
          <a:r>
            <a:rPr lang="en-US" dirty="0" smtClean="0"/>
            <a:t>Bargaining power of Suppliers - Low</a:t>
          </a:r>
          <a:endParaRPr lang="en-US" dirty="0"/>
        </a:p>
      </dgm:t>
    </dgm:pt>
    <dgm:pt modelId="{76EC11CD-00CB-4EA3-BAC2-223B19D702F6}" type="parTrans" cxnId="{483AA31D-F270-4F7B-BDFD-1430204AFAD5}">
      <dgm:prSet/>
      <dgm:spPr/>
      <dgm:t>
        <a:bodyPr/>
        <a:lstStyle/>
        <a:p>
          <a:endParaRPr lang="en-US"/>
        </a:p>
      </dgm:t>
    </dgm:pt>
    <dgm:pt modelId="{BAE9F197-299D-4990-B140-EBE70D4B3207}" type="sibTrans" cxnId="{483AA31D-F270-4F7B-BDFD-1430204AFAD5}">
      <dgm:prSet/>
      <dgm:spPr/>
      <dgm:t>
        <a:bodyPr/>
        <a:lstStyle/>
        <a:p>
          <a:endParaRPr lang="en-US"/>
        </a:p>
      </dgm:t>
    </dgm:pt>
    <dgm:pt modelId="{040C4026-62FD-4C32-BA78-112924D28EA5}" type="pres">
      <dgm:prSet presAssocID="{FE54E272-B2DA-4EBC-BC58-EDA436863429}" presName="cycle" presStyleCnt="0">
        <dgm:presLayoutVars>
          <dgm:chMax val="1"/>
          <dgm:dir/>
          <dgm:animLvl val="ctr"/>
          <dgm:resizeHandles val="exact"/>
        </dgm:presLayoutVars>
      </dgm:prSet>
      <dgm:spPr/>
      <dgm:t>
        <a:bodyPr/>
        <a:lstStyle/>
        <a:p>
          <a:endParaRPr lang="en-US"/>
        </a:p>
      </dgm:t>
    </dgm:pt>
    <dgm:pt modelId="{AACCCE89-7D10-4A1B-9437-39119D3D81CF}" type="pres">
      <dgm:prSet presAssocID="{96BC6524-DC14-440A-BE4F-F5A72A06560E}" presName="centerShape" presStyleLbl="node0" presStyleIdx="0" presStyleCnt="1" custScaleX="109542" custScaleY="103327"/>
      <dgm:spPr/>
      <dgm:t>
        <a:bodyPr/>
        <a:lstStyle/>
        <a:p>
          <a:endParaRPr lang="en-US"/>
        </a:p>
      </dgm:t>
    </dgm:pt>
    <dgm:pt modelId="{736BF4A1-BE9D-41D3-8F3B-3597E5D4EB01}" type="pres">
      <dgm:prSet presAssocID="{FB563E74-2611-4516-B9E0-695B27690556}" presName="Name9" presStyleLbl="parChTrans1D2" presStyleIdx="0" presStyleCnt="4"/>
      <dgm:spPr/>
      <dgm:t>
        <a:bodyPr/>
        <a:lstStyle/>
        <a:p>
          <a:endParaRPr lang="en-US"/>
        </a:p>
      </dgm:t>
    </dgm:pt>
    <dgm:pt modelId="{B592D957-A9C2-4BAB-BD93-A2F65F07CF7C}" type="pres">
      <dgm:prSet presAssocID="{FB563E74-2611-4516-B9E0-695B27690556}" presName="connTx" presStyleLbl="parChTrans1D2" presStyleIdx="0" presStyleCnt="4"/>
      <dgm:spPr/>
      <dgm:t>
        <a:bodyPr/>
        <a:lstStyle/>
        <a:p>
          <a:endParaRPr lang="en-US"/>
        </a:p>
      </dgm:t>
    </dgm:pt>
    <dgm:pt modelId="{AD32BDD0-5A9C-47CD-BB0B-4283C7FD6EB1}" type="pres">
      <dgm:prSet presAssocID="{555DA1F7-D463-4A8A-99A8-B881EB82FD35}" presName="node" presStyleLbl="node1" presStyleIdx="0" presStyleCnt="4" custScaleX="117163" custScaleY="130479">
        <dgm:presLayoutVars>
          <dgm:bulletEnabled val="1"/>
        </dgm:presLayoutVars>
      </dgm:prSet>
      <dgm:spPr/>
      <dgm:t>
        <a:bodyPr/>
        <a:lstStyle/>
        <a:p>
          <a:endParaRPr lang="en-US"/>
        </a:p>
      </dgm:t>
    </dgm:pt>
    <dgm:pt modelId="{56468292-B2C3-41C6-BE5B-D275DF5181B8}" type="pres">
      <dgm:prSet presAssocID="{6B671980-853B-413B-929A-39558DF3047F}" presName="Name9" presStyleLbl="parChTrans1D2" presStyleIdx="1" presStyleCnt="4"/>
      <dgm:spPr/>
      <dgm:t>
        <a:bodyPr/>
        <a:lstStyle/>
        <a:p>
          <a:endParaRPr lang="en-US"/>
        </a:p>
      </dgm:t>
    </dgm:pt>
    <dgm:pt modelId="{26420A49-CAB4-481D-A2B1-D2F03510F5C8}" type="pres">
      <dgm:prSet presAssocID="{6B671980-853B-413B-929A-39558DF3047F}" presName="connTx" presStyleLbl="parChTrans1D2" presStyleIdx="1" presStyleCnt="4"/>
      <dgm:spPr/>
      <dgm:t>
        <a:bodyPr/>
        <a:lstStyle/>
        <a:p>
          <a:endParaRPr lang="en-US"/>
        </a:p>
      </dgm:t>
    </dgm:pt>
    <dgm:pt modelId="{91CA735A-1328-47BA-A02D-3D7E05411361}" type="pres">
      <dgm:prSet presAssocID="{BB895E79-1996-4BBC-B7D3-AC922B716F3D}" presName="node" presStyleLbl="node1" presStyleIdx="1" presStyleCnt="4" custScaleX="112722" custScaleY="121450">
        <dgm:presLayoutVars>
          <dgm:bulletEnabled val="1"/>
        </dgm:presLayoutVars>
      </dgm:prSet>
      <dgm:spPr/>
      <dgm:t>
        <a:bodyPr/>
        <a:lstStyle/>
        <a:p>
          <a:endParaRPr lang="en-US"/>
        </a:p>
      </dgm:t>
    </dgm:pt>
    <dgm:pt modelId="{4BE6DA7B-5838-4196-A5B8-F28452116CBC}" type="pres">
      <dgm:prSet presAssocID="{9DB54A01-4B74-40AE-9DCC-22749805D91A}" presName="Name9" presStyleLbl="parChTrans1D2" presStyleIdx="2" presStyleCnt="4"/>
      <dgm:spPr/>
      <dgm:t>
        <a:bodyPr/>
        <a:lstStyle/>
        <a:p>
          <a:endParaRPr lang="en-US"/>
        </a:p>
      </dgm:t>
    </dgm:pt>
    <dgm:pt modelId="{27851059-A575-47C4-97B5-B72D3D1D1DD8}" type="pres">
      <dgm:prSet presAssocID="{9DB54A01-4B74-40AE-9DCC-22749805D91A}" presName="connTx" presStyleLbl="parChTrans1D2" presStyleIdx="2" presStyleCnt="4"/>
      <dgm:spPr/>
      <dgm:t>
        <a:bodyPr/>
        <a:lstStyle/>
        <a:p>
          <a:endParaRPr lang="en-US"/>
        </a:p>
      </dgm:t>
    </dgm:pt>
    <dgm:pt modelId="{C34CEB65-DDF8-4B78-A2CF-8B0742DF28B9}" type="pres">
      <dgm:prSet presAssocID="{82A8913C-1973-4266-BB01-7BE6840D162C}" presName="node" presStyleLbl="node1" presStyleIdx="2" presStyleCnt="4" custScaleX="112873" custScaleY="127661">
        <dgm:presLayoutVars>
          <dgm:bulletEnabled val="1"/>
        </dgm:presLayoutVars>
      </dgm:prSet>
      <dgm:spPr/>
      <dgm:t>
        <a:bodyPr/>
        <a:lstStyle/>
        <a:p>
          <a:endParaRPr lang="en-US"/>
        </a:p>
      </dgm:t>
    </dgm:pt>
    <dgm:pt modelId="{FF315FA7-E51A-4A54-91A5-5FCBDF06B297}" type="pres">
      <dgm:prSet presAssocID="{76EC11CD-00CB-4EA3-BAC2-223B19D702F6}" presName="Name9" presStyleLbl="parChTrans1D2" presStyleIdx="3" presStyleCnt="4"/>
      <dgm:spPr/>
      <dgm:t>
        <a:bodyPr/>
        <a:lstStyle/>
        <a:p>
          <a:endParaRPr lang="en-US"/>
        </a:p>
      </dgm:t>
    </dgm:pt>
    <dgm:pt modelId="{34A00144-9007-49F6-813F-36D07A1F5DC3}" type="pres">
      <dgm:prSet presAssocID="{76EC11CD-00CB-4EA3-BAC2-223B19D702F6}" presName="connTx" presStyleLbl="parChTrans1D2" presStyleIdx="3" presStyleCnt="4"/>
      <dgm:spPr/>
      <dgm:t>
        <a:bodyPr/>
        <a:lstStyle/>
        <a:p>
          <a:endParaRPr lang="en-US"/>
        </a:p>
      </dgm:t>
    </dgm:pt>
    <dgm:pt modelId="{82742285-A991-4B62-97E4-4DD49ABD7014}" type="pres">
      <dgm:prSet presAssocID="{306C4EA2-6E84-465F-86FD-AD151967B00A}" presName="node" presStyleLbl="node1" presStyleIdx="3" presStyleCnt="4" custScaleX="127964" custScaleY="124630">
        <dgm:presLayoutVars>
          <dgm:bulletEnabled val="1"/>
        </dgm:presLayoutVars>
      </dgm:prSet>
      <dgm:spPr/>
      <dgm:t>
        <a:bodyPr/>
        <a:lstStyle/>
        <a:p>
          <a:endParaRPr lang="en-US"/>
        </a:p>
      </dgm:t>
    </dgm:pt>
  </dgm:ptLst>
  <dgm:cxnLst>
    <dgm:cxn modelId="{483AA31D-F270-4F7B-BDFD-1430204AFAD5}" srcId="{96BC6524-DC14-440A-BE4F-F5A72A06560E}" destId="{306C4EA2-6E84-465F-86FD-AD151967B00A}" srcOrd="3" destOrd="0" parTransId="{76EC11CD-00CB-4EA3-BAC2-223B19D702F6}" sibTransId="{BAE9F197-299D-4990-B140-EBE70D4B3207}"/>
    <dgm:cxn modelId="{38D4B8E8-BFCE-4F92-95DF-D404BC9067A9}" srcId="{FE54E272-B2DA-4EBC-BC58-EDA436863429}" destId="{96BC6524-DC14-440A-BE4F-F5A72A06560E}" srcOrd="0" destOrd="0" parTransId="{31A085A2-1755-4A11-8465-02B1F1E642B3}" sibTransId="{7D7D3E11-6A5F-4C7C-8F75-6130C1869177}"/>
    <dgm:cxn modelId="{507ABD42-CAB5-4595-8CF5-A76B50C8443F}" type="presOf" srcId="{82A8913C-1973-4266-BB01-7BE6840D162C}" destId="{C34CEB65-DDF8-4B78-A2CF-8B0742DF28B9}" srcOrd="0" destOrd="0" presId="urn:microsoft.com/office/officeart/2005/8/layout/radial1"/>
    <dgm:cxn modelId="{4A002AD6-1DB5-4E1C-826C-698ED8B8A504}" srcId="{96BC6524-DC14-440A-BE4F-F5A72A06560E}" destId="{82A8913C-1973-4266-BB01-7BE6840D162C}" srcOrd="2" destOrd="0" parTransId="{9DB54A01-4B74-40AE-9DCC-22749805D91A}" sibTransId="{8FED02C9-227D-420B-98ED-2BF2CD1AD2BE}"/>
    <dgm:cxn modelId="{03D70C66-ADD5-4AEE-9550-4647A06FFE3B}" type="presOf" srcId="{BB895E79-1996-4BBC-B7D3-AC922B716F3D}" destId="{91CA735A-1328-47BA-A02D-3D7E05411361}" srcOrd="0" destOrd="0" presId="urn:microsoft.com/office/officeart/2005/8/layout/radial1"/>
    <dgm:cxn modelId="{9F14488F-3252-409D-B694-D57102ED68B7}" type="presOf" srcId="{76EC11CD-00CB-4EA3-BAC2-223B19D702F6}" destId="{34A00144-9007-49F6-813F-36D07A1F5DC3}" srcOrd="1" destOrd="0" presId="urn:microsoft.com/office/officeart/2005/8/layout/radial1"/>
    <dgm:cxn modelId="{44F68D72-1CFD-4A95-8918-8A66AF9FC2DA}" type="presOf" srcId="{555DA1F7-D463-4A8A-99A8-B881EB82FD35}" destId="{AD32BDD0-5A9C-47CD-BB0B-4283C7FD6EB1}" srcOrd="0" destOrd="0" presId="urn:microsoft.com/office/officeart/2005/8/layout/radial1"/>
    <dgm:cxn modelId="{8C1E752C-3527-4955-BAF7-72EA8E554468}" type="presOf" srcId="{76EC11CD-00CB-4EA3-BAC2-223B19D702F6}" destId="{FF315FA7-E51A-4A54-91A5-5FCBDF06B297}" srcOrd="0" destOrd="0" presId="urn:microsoft.com/office/officeart/2005/8/layout/radial1"/>
    <dgm:cxn modelId="{37EADCAD-121C-4E07-9069-E7D0C3D6522C}" type="presOf" srcId="{9DB54A01-4B74-40AE-9DCC-22749805D91A}" destId="{27851059-A575-47C4-97B5-B72D3D1D1DD8}" srcOrd="1" destOrd="0" presId="urn:microsoft.com/office/officeart/2005/8/layout/radial1"/>
    <dgm:cxn modelId="{A8986384-5781-47DD-A985-72C841FAC768}" type="presOf" srcId="{306C4EA2-6E84-465F-86FD-AD151967B00A}" destId="{82742285-A991-4B62-97E4-4DD49ABD7014}" srcOrd="0" destOrd="0" presId="urn:microsoft.com/office/officeart/2005/8/layout/radial1"/>
    <dgm:cxn modelId="{0B2289F3-A6C9-4F93-876F-CB52F6CD402B}" type="presOf" srcId="{FB563E74-2611-4516-B9E0-695B27690556}" destId="{736BF4A1-BE9D-41D3-8F3B-3597E5D4EB01}" srcOrd="0" destOrd="0" presId="urn:microsoft.com/office/officeart/2005/8/layout/radial1"/>
    <dgm:cxn modelId="{34F2CC5A-6465-4F21-834C-901166431729}" type="presOf" srcId="{6B671980-853B-413B-929A-39558DF3047F}" destId="{56468292-B2C3-41C6-BE5B-D275DF5181B8}" srcOrd="0" destOrd="0" presId="urn:microsoft.com/office/officeart/2005/8/layout/radial1"/>
    <dgm:cxn modelId="{DD971C2A-446A-439F-B912-D61F9652A990}" type="presOf" srcId="{96BC6524-DC14-440A-BE4F-F5A72A06560E}" destId="{AACCCE89-7D10-4A1B-9437-39119D3D81CF}" srcOrd="0" destOrd="0" presId="urn:microsoft.com/office/officeart/2005/8/layout/radial1"/>
    <dgm:cxn modelId="{B60F5CBF-3A57-4DF0-8C23-4A97A3FD1784}" srcId="{96BC6524-DC14-440A-BE4F-F5A72A06560E}" destId="{555DA1F7-D463-4A8A-99A8-B881EB82FD35}" srcOrd="0" destOrd="0" parTransId="{FB563E74-2611-4516-B9E0-695B27690556}" sibTransId="{0F8E8CE7-B20A-4ECD-89C9-FC7F12BEE410}"/>
    <dgm:cxn modelId="{07161C36-BB95-4205-8E61-EFB4A5AB3D6A}" type="presOf" srcId="{FE54E272-B2DA-4EBC-BC58-EDA436863429}" destId="{040C4026-62FD-4C32-BA78-112924D28EA5}" srcOrd="0" destOrd="0" presId="urn:microsoft.com/office/officeart/2005/8/layout/radial1"/>
    <dgm:cxn modelId="{E610D023-B8C3-4606-B47B-980CF1B6FCF0}" type="presOf" srcId="{9DB54A01-4B74-40AE-9DCC-22749805D91A}" destId="{4BE6DA7B-5838-4196-A5B8-F28452116CBC}" srcOrd="0" destOrd="0" presId="urn:microsoft.com/office/officeart/2005/8/layout/radial1"/>
    <dgm:cxn modelId="{892AE254-19D6-49D7-A707-0F4EE54C237A}" type="presOf" srcId="{6B671980-853B-413B-929A-39558DF3047F}" destId="{26420A49-CAB4-481D-A2B1-D2F03510F5C8}" srcOrd="1" destOrd="0" presId="urn:microsoft.com/office/officeart/2005/8/layout/radial1"/>
    <dgm:cxn modelId="{AA0150DE-DC28-4460-B7EF-8E513FFD94F1}" srcId="{96BC6524-DC14-440A-BE4F-F5A72A06560E}" destId="{BB895E79-1996-4BBC-B7D3-AC922B716F3D}" srcOrd="1" destOrd="0" parTransId="{6B671980-853B-413B-929A-39558DF3047F}" sibTransId="{B64BEE8F-556F-4AA4-BCBE-50FE7D6EF7F7}"/>
    <dgm:cxn modelId="{0ABDCA70-CE34-41A3-A074-FBAE265CB476}" type="presOf" srcId="{FB563E74-2611-4516-B9E0-695B27690556}" destId="{B592D957-A9C2-4BAB-BD93-A2F65F07CF7C}" srcOrd="1" destOrd="0" presId="urn:microsoft.com/office/officeart/2005/8/layout/radial1"/>
    <dgm:cxn modelId="{FCFA71C0-0202-41F4-A578-800FD23F141E}" type="presParOf" srcId="{040C4026-62FD-4C32-BA78-112924D28EA5}" destId="{AACCCE89-7D10-4A1B-9437-39119D3D81CF}" srcOrd="0" destOrd="0" presId="urn:microsoft.com/office/officeart/2005/8/layout/radial1"/>
    <dgm:cxn modelId="{1069431E-E11D-4C75-9F83-4E9B90864DBF}" type="presParOf" srcId="{040C4026-62FD-4C32-BA78-112924D28EA5}" destId="{736BF4A1-BE9D-41D3-8F3B-3597E5D4EB01}" srcOrd="1" destOrd="0" presId="urn:microsoft.com/office/officeart/2005/8/layout/radial1"/>
    <dgm:cxn modelId="{69D8DAA8-3698-47D2-B0E8-9574C2C85696}" type="presParOf" srcId="{736BF4A1-BE9D-41D3-8F3B-3597E5D4EB01}" destId="{B592D957-A9C2-4BAB-BD93-A2F65F07CF7C}" srcOrd="0" destOrd="0" presId="urn:microsoft.com/office/officeart/2005/8/layout/radial1"/>
    <dgm:cxn modelId="{3BB828F7-53DB-4190-B1F9-A82CEF1A5FE1}" type="presParOf" srcId="{040C4026-62FD-4C32-BA78-112924D28EA5}" destId="{AD32BDD0-5A9C-47CD-BB0B-4283C7FD6EB1}" srcOrd="2" destOrd="0" presId="urn:microsoft.com/office/officeart/2005/8/layout/radial1"/>
    <dgm:cxn modelId="{50787437-E698-4DF3-8310-0D320CCE7480}" type="presParOf" srcId="{040C4026-62FD-4C32-BA78-112924D28EA5}" destId="{56468292-B2C3-41C6-BE5B-D275DF5181B8}" srcOrd="3" destOrd="0" presId="urn:microsoft.com/office/officeart/2005/8/layout/radial1"/>
    <dgm:cxn modelId="{6120DC4E-0D4D-4C61-B3B6-C1AE284623FD}" type="presParOf" srcId="{56468292-B2C3-41C6-BE5B-D275DF5181B8}" destId="{26420A49-CAB4-481D-A2B1-D2F03510F5C8}" srcOrd="0" destOrd="0" presId="urn:microsoft.com/office/officeart/2005/8/layout/radial1"/>
    <dgm:cxn modelId="{FC98D1C2-342D-45CD-A723-C336490E7F0C}" type="presParOf" srcId="{040C4026-62FD-4C32-BA78-112924D28EA5}" destId="{91CA735A-1328-47BA-A02D-3D7E05411361}" srcOrd="4" destOrd="0" presId="urn:microsoft.com/office/officeart/2005/8/layout/radial1"/>
    <dgm:cxn modelId="{283D4267-7735-47A0-9B5B-BFE2A9D541EE}" type="presParOf" srcId="{040C4026-62FD-4C32-BA78-112924D28EA5}" destId="{4BE6DA7B-5838-4196-A5B8-F28452116CBC}" srcOrd="5" destOrd="0" presId="urn:microsoft.com/office/officeart/2005/8/layout/radial1"/>
    <dgm:cxn modelId="{132CE4CF-1DF9-48CA-8590-D47AF802213B}" type="presParOf" srcId="{4BE6DA7B-5838-4196-A5B8-F28452116CBC}" destId="{27851059-A575-47C4-97B5-B72D3D1D1DD8}" srcOrd="0" destOrd="0" presId="urn:microsoft.com/office/officeart/2005/8/layout/radial1"/>
    <dgm:cxn modelId="{E9EB463D-C142-4018-946D-BD9139B00B9D}" type="presParOf" srcId="{040C4026-62FD-4C32-BA78-112924D28EA5}" destId="{C34CEB65-DDF8-4B78-A2CF-8B0742DF28B9}" srcOrd="6" destOrd="0" presId="urn:microsoft.com/office/officeart/2005/8/layout/radial1"/>
    <dgm:cxn modelId="{A6E48E8F-0B28-462B-B113-5FB5256A0563}" type="presParOf" srcId="{040C4026-62FD-4C32-BA78-112924D28EA5}" destId="{FF315FA7-E51A-4A54-91A5-5FCBDF06B297}" srcOrd="7" destOrd="0" presId="urn:microsoft.com/office/officeart/2005/8/layout/radial1"/>
    <dgm:cxn modelId="{C04350FA-1989-4FAF-9B0C-B2FEB96E2941}" type="presParOf" srcId="{FF315FA7-E51A-4A54-91A5-5FCBDF06B297}" destId="{34A00144-9007-49F6-813F-36D07A1F5DC3}" srcOrd="0" destOrd="0" presId="urn:microsoft.com/office/officeart/2005/8/layout/radial1"/>
    <dgm:cxn modelId="{2ACCB0AB-11FE-465A-844A-AB3A022CA374}" type="presParOf" srcId="{040C4026-62FD-4C32-BA78-112924D28EA5}" destId="{82742285-A991-4B62-97E4-4DD49ABD7014}"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54E272-B2DA-4EBC-BC58-EDA436863429}"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96BC6524-DC14-440A-BE4F-F5A72A06560E}">
      <dgm:prSet phldrT="[Text]"/>
      <dgm:spPr/>
      <dgm:t>
        <a:bodyPr/>
        <a:lstStyle/>
        <a:p>
          <a:r>
            <a:rPr lang="en-US" dirty="0" smtClean="0"/>
            <a:t>Competitive Rivalry </a:t>
          </a:r>
          <a:endParaRPr lang="en-US" dirty="0"/>
        </a:p>
      </dgm:t>
    </dgm:pt>
    <dgm:pt modelId="{31A085A2-1755-4A11-8465-02B1F1E642B3}" type="parTrans" cxnId="{38D4B8E8-BFCE-4F92-95DF-D404BC9067A9}">
      <dgm:prSet/>
      <dgm:spPr/>
      <dgm:t>
        <a:bodyPr/>
        <a:lstStyle/>
        <a:p>
          <a:endParaRPr lang="en-US"/>
        </a:p>
      </dgm:t>
    </dgm:pt>
    <dgm:pt modelId="{7D7D3E11-6A5F-4C7C-8F75-6130C1869177}" type="sibTrans" cxnId="{38D4B8E8-BFCE-4F92-95DF-D404BC9067A9}">
      <dgm:prSet/>
      <dgm:spPr/>
      <dgm:t>
        <a:bodyPr/>
        <a:lstStyle/>
        <a:p>
          <a:endParaRPr lang="en-US"/>
        </a:p>
      </dgm:t>
    </dgm:pt>
    <dgm:pt modelId="{555DA1F7-D463-4A8A-99A8-B881EB82FD35}">
      <dgm:prSet phldrT="[Text]"/>
      <dgm:spPr/>
      <dgm:t>
        <a:bodyPr/>
        <a:lstStyle/>
        <a:p>
          <a:r>
            <a:rPr lang="en-US" dirty="0" smtClean="0"/>
            <a:t>Barriers to Entry</a:t>
          </a:r>
        </a:p>
        <a:p>
          <a:r>
            <a:rPr lang="en-US" dirty="0" smtClean="0"/>
            <a:t>- High</a:t>
          </a:r>
          <a:endParaRPr lang="en-US" dirty="0"/>
        </a:p>
      </dgm:t>
    </dgm:pt>
    <dgm:pt modelId="{FB563E74-2611-4516-B9E0-695B27690556}" type="parTrans" cxnId="{B60F5CBF-3A57-4DF0-8C23-4A97A3FD1784}">
      <dgm:prSet/>
      <dgm:spPr/>
      <dgm:t>
        <a:bodyPr/>
        <a:lstStyle/>
        <a:p>
          <a:endParaRPr lang="en-US"/>
        </a:p>
      </dgm:t>
    </dgm:pt>
    <dgm:pt modelId="{0F8E8CE7-B20A-4ECD-89C9-FC7F12BEE410}" type="sibTrans" cxnId="{B60F5CBF-3A57-4DF0-8C23-4A97A3FD1784}">
      <dgm:prSet/>
      <dgm:spPr/>
      <dgm:t>
        <a:bodyPr/>
        <a:lstStyle/>
        <a:p>
          <a:endParaRPr lang="en-US"/>
        </a:p>
      </dgm:t>
    </dgm:pt>
    <dgm:pt modelId="{BB895E79-1996-4BBC-B7D3-AC922B716F3D}">
      <dgm:prSet phldrT="[Text]"/>
      <dgm:spPr/>
      <dgm:t>
        <a:bodyPr/>
        <a:lstStyle/>
        <a:p>
          <a:r>
            <a:rPr lang="en-US" dirty="0" smtClean="0"/>
            <a:t>Bargaining power of buyers - Low</a:t>
          </a:r>
          <a:endParaRPr lang="en-US" dirty="0"/>
        </a:p>
      </dgm:t>
    </dgm:pt>
    <dgm:pt modelId="{6B671980-853B-413B-929A-39558DF3047F}" type="parTrans" cxnId="{AA0150DE-DC28-4460-B7EF-8E513FFD94F1}">
      <dgm:prSet/>
      <dgm:spPr/>
      <dgm:t>
        <a:bodyPr/>
        <a:lstStyle/>
        <a:p>
          <a:endParaRPr lang="en-US"/>
        </a:p>
      </dgm:t>
    </dgm:pt>
    <dgm:pt modelId="{B64BEE8F-556F-4AA4-BCBE-50FE7D6EF7F7}" type="sibTrans" cxnId="{AA0150DE-DC28-4460-B7EF-8E513FFD94F1}">
      <dgm:prSet/>
      <dgm:spPr/>
      <dgm:t>
        <a:bodyPr/>
        <a:lstStyle/>
        <a:p>
          <a:endParaRPr lang="en-US"/>
        </a:p>
      </dgm:t>
    </dgm:pt>
    <dgm:pt modelId="{82A8913C-1973-4266-BB01-7BE6840D162C}">
      <dgm:prSet phldrT="[Text]"/>
      <dgm:spPr/>
      <dgm:t>
        <a:bodyPr/>
        <a:lstStyle/>
        <a:p>
          <a:r>
            <a:rPr lang="en-US" dirty="0" smtClean="0"/>
            <a:t>Threat of substitutes </a:t>
          </a:r>
          <a:endParaRPr lang="en-US" dirty="0"/>
        </a:p>
      </dgm:t>
    </dgm:pt>
    <dgm:pt modelId="{9DB54A01-4B74-40AE-9DCC-22749805D91A}" type="parTrans" cxnId="{4A002AD6-1DB5-4E1C-826C-698ED8B8A504}">
      <dgm:prSet/>
      <dgm:spPr/>
      <dgm:t>
        <a:bodyPr/>
        <a:lstStyle/>
        <a:p>
          <a:endParaRPr lang="en-US"/>
        </a:p>
      </dgm:t>
    </dgm:pt>
    <dgm:pt modelId="{8FED02C9-227D-420B-98ED-2BF2CD1AD2BE}" type="sibTrans" cxnId="{4A002AD6-1DB5-4E1C-826C-698ED8B8A504}">
      <dgm:prSet/>
      <dgm:spPr/>
      <dgm:t>
        <a:bodyPr/>
        <a:lstStyle/>
        <a:p>
          <a:endParaRPr lang="en-US"/>
        </a:p>
      </dgm:t>
    </dgm:pt>
    <dgm:pt modelId="{306C4EA2-6E84-465F-86FD-AD151967B00A}">
      <dgm:prSet phldrT="[Text]"/>
      <dgm:spPr/>
      <dgm:t>
        <a:bodyPr/>
        <a:lstStyle/>
        <a:p>
          <a:r>
            <a:rPr lang="en-US" dirty="0" smtClean="0"/>
            <a:t>Bargaining power of Suppliers - Low</a:t>
          </a:r>
          <a:endParaRPr lang="en-US" dirty="0"/>
        </a:p>
      </dgm:t>
    </dgm:pt>
    <dgm:pt modelId="{76EC11CD-00CB-4EA3-BAC2-223B19D702F6}" type="parTrans" cxnId="{483AA31D-F270-4F7B-BDFD-1430204AFAD5}">
      <dgm:prSet/>
      <dgm:spPr/>
      <dgm:t>
        <a:bodyPr/>
        <a:lstStyle/>
        <a:p>
          <a:endParaRPr lang="en-US"/>
        </a:p>
      </dgm:t>
    </dgm:pt>
    <dgm:pt modelId="{BAE9F197-299D-4990-B140-EBE70D4B3207}" type="sibTrans" cxnId="{483AA31D-F270-4F7B-BDFD-1430204AFAD5}">
      <dgm:prSet/>
      <dgm:spPr/>
      <dgm:t>
        <a:bodyPr/>
        <a:lstStyle/>
        <a:p>
          <a:endParaRPr lang="en-US"/>
        </a:p>
      </dgm:t>
    </dgm:pt>
    <dgm:pt modelId="{BA5B5AD8-4A0B-48C3-A51B-EE7A20A03308}">
      <dgm:prSet phldrT="[Text]"/>
      <dgm:spPr/>
      <dgm:t>
        <a:bodyPr/>
        <a:lstStyle/>
        <a:p>
          <a:r>
            <a:rPr lang="en-US" dirty="0" smtClean="0"/>
            <a:t>Government </a:t>
          </a:r>
          <a:endParaRPr lang="en-US" dirty="0"/>
        </a:p>
      </dgm:t>
    </dgm:pt>
    <dgm:pt modelId="{53E1C865-EC4B-425F-9B8C-8575B627F97B}" type="parTrans" cxnId="{EFFBD980-D2A8-4F97-95EF-4CE95A0FBCD6}">
      <dgm:prSet/>
      <dgm:spPr/>
      <dgm:t>
        <a:bodyPr/>
        <a:lstStyle/>
        <a:p>
          <a:endParaRPr lang="en-US"/>
        </a:p>
      </dgm:t>
    </dgm:pt>
    <dgm:pt modelId="{B91AD3AF-E117-4FE2-A0CD-F69D69C19489}" type="sibTrans" cxnId="{EFFBD980-D2A8-4F97-95EF-4CE95A0FBCD6}">
      <dgm:prSet/>
      <dgm:spPr/>
      <dgm:t>
        <a:bodyPr/>
        <a:lstStyle/>
        <a:p>
          <a:endParaRPr lang="en-US"/>
        </a:p>
      </dgm:t>
    </dgm:pt>
    <dgm:pt modelId="{040C4026-62FD-4C32-BA78-112924D28EA5}" type="pres">
      <dgm:prSet presAssocID="{FE54E272-B2DA-4EBC-BC58-EDA436863429}" presName="cycle" presStyleCnt="0">
        <dgm:presLayoutVars>
          <dgm:chMax val="1"/>
          <dgm:dir/>
          <dgm:animLvl val="ctr"/>
          <dgm:resizeHandles val="exact"/>
        </dgm:presLayoutVars>
      </dgm:prSet>
      <dgm:spPr/>
      <dgm:t>
        <a:bodyPr/>
        <a:lstStyle/>
        <a:p>
          <a:endParaRPr lang="en-US"/>
        </a:p>
      </dgm:t>
    </dgm:pt>
    <dgm:pt modelId="{AACCCE89-7D10-4A1B-9437-39119D3D81CF}" type="pres">
      <dgm:prSet presAssocID="{96BC6524-DC14-440A-BE4F-F5A72A06560E}" presName="centerShape" presStyleLbl="node0" presStyleIdx="0" presStyleCnt="1" custScaleX="109542" custScaleY="103327"/>
      <dgm:spPr/>
      <dgm:t>
        <a:bodyPr/>
        <a:lstStyle/>
        <a:p>
          <a:endParaRPr lang="en-US"/>
        </a:p>
      </dgm:t>
    </dgm:pt>
    <dgm:pt modelId="{736BF4A1-BE9D-41D3-8F3B-3597E5D4EB01}" type="pres">
      <dgm:prSet presAssocID="{FB563E74-2611-4516-B9E0-695B27690556}" presName="Name9" presStyleLbl="parChTrans1D2" presStyleIdx="0" presStyleCnt="5"/>
      <dgm:spPr/>
      <dgm:t>
        <a:bodyPr/>
        <a:lstStyle/>
        <a:p>
          <a:endParaRPr lang="en-US"/>
        </a:p>
      </dgm:t>
    </dgm:pt>
    <dgm:pt modelId="{B592D957-A9C2-4BAB-BD93-A2F65F07CF7C}" type="pres">
      <dgm:prSet presAssocID="{FB563E74-2611-4516-B9E0-695B27690556}" presName="connTx" presStyleLbl="parChTrans1D2" presStyleIdx="0" presStyleCnt="5"/>
      <dgm:spPr/>
      <dgm:t>
        <a:bodyPr/>
        <a:lstStyle/>
        <a:p>
          <a:endParaRPr lang="en-US"/>
        </a:p>
      </dgm:t>
    </dgm:pt>
    <dgm:pt modelId="{AD32BDD0-5A9C-47CD-BB0B-4283C7FD6EB1}" type="pres">
      <dgm:prSet presAssocID="{555DA1F7-D463-4A8A-99A8-B881EB82FD35}" presName="node" presStyleLbl="node1" presStyleIdx="0" presStyleCnt="5" custScaleX="117163" custScaleY="130479">
        <dgm:presLayoutVars>
          <dgm:bulletEnabled val="1"/>
        </dgm:presLayoutVars>
      </dgm:prSet>
      <dgm:spPr/>
      <dgm:t>
        <a:bodyPr/>
        <a:lstStyle/>
        <a:p>
          <a:endParaRPr lang="en-US"/>
        </a:p>
      </dgm:t>
    </dgm:pt>
    <dgm:pt modelId="{56468292-B2C3-41C6-BE5B-D275DF5181B8}" type="pres">
      <dgm:prSet presAssocID="{6B671980-853B-413B-929A-39558DF3047F}" presName="Name9" presStyleLbl="parChTrans1D2" presStyleIdx="1" presStyleCnt="5"/>
      <dgm:spPr/>
      <dgm:t>
        <a:bodyPr/>
        <a:lstStyle/>
        <a:p>
          <a:endParaRPr lang="en-US"/>
        </a:p>
      </dgm:t>
    </dgm:pt>
    <dgm:pt modelId="{26420A49-CAB4-481D-A2B1-D2F03510F5C8}" type="pres">
      <dgm:prSet presAssocID="{6B671980-853B-413B-929A-39558DF3047F}" presName="connTx" presStyleLbl="parChTrans1D2" presStyleIdx="1" presStyleCnt="5"/>
      <dgm:spPr/>
      <dgm:t>
        <a:bodyPr/>
        <a:lstStyle/>
        <a:p>
          <a:endParaRPr lang="en-US"/>
        </a:p>
      </dgm:t>
    </dgm:pt>
    <dgm:pt modelId="{91CA735A-1328-47BA-A02D-3D7E05411361}" type="pres">
      <dgm:prSet presAssocID="{BB895E79-1996-4BBC-B7D3-AC922B716F3D}" presName="node" presStyleLbl="node1" presStyleIdx="1" presStyleCnt="5" custScaleX="112722" custScaleY="121450">
        <dgm:presLayoutVars>
          <dgm:bulletEnabled val="1"/>
        </dgm:presLayoutVars>
      </dgm:prSet>
      <dgm:spPr/>
      <dgm:t>
        <a:bodyPr/>
        <a:lstStyle/>
        <a:p>
          <a:endParaRPr lang="en-US"/>
        </a:p>
      </dgm:t>
    </dgm:pt>
    <dgm:pt modelId="{4BE6DA7B-5838-4196-A5B8-F28452116CBC}" type="pres">
      <dgm:prSet presAssocID="{9DB54A01-4B74-40AE-9DCC-22749805D91A}" presName="Name9" presStyleLbl="parChTrans1D2" presStyleIdx="2" presStyleCnt="5"/>
      <dgm:spPr/>
      <dgm:t>
        <a:bodyPr/>
        <a:lstStyle/>
        <a:p>
          <a:endParaRPr lang="en-US"/>
        </a:p>
      </dgm:t>
    </dgm:pt>
    <dgm:pt modelId="{27851059-A575-47C4-97B5-B72D3D1D1DD8}" type="pres">
      <dgm:prSet presAssocID="{9DB54A01-4B74-40AE-9DCC-22749805D91A}" presName="connTx" presStyleLbl="parChTrans1D2" presStyleIdx="2" presStyleCnt="5"/>
      <dgm:spPr/>
      <dgm:t>
        <a:bodyPr/>
        <a:lstStyle/>
        <a:p>
          <a:endParaRPr lang="en-US"/>
        </a:p>
      </dgm:t>
    </dgm:pt>
    <dgm:pt modelId="{C34CEB65-DDF8-4B78-A2CF-8B0742DF28B9}" type="pres">
      <dgm:prSet presAssocID="{82A8913C-1973-4266-BB01-7BE6840D162C}" presName="node" presStyleLbl="node1" presStyleIdx="2" presStyleCnt="5" custScaleX="112873" custScaleY="127661">
        <dgm:presLayoutVars>
          <dgm:bulletEnabled val="1"/>
        </dgm:presLayoutVars>
      </dgm:prSet>
      <dgm:spPr/>
      <dgm:t>
        <a:bodyPr/>
        <a:lstStyle/>
        <a:p>
          <a:endParaRPr lang="en-US"/>
        </a:p>
      </dgm:t>
    </dgm:pt>
    <dgm:pt modelId="{704F142A-7149-49BE-9EE0-218A97C95859}" type="pres">
      <dgm:prSet presAssocID="{53E1C865-EC4B-425F-9B8C-8575B627F97B}" presName="Name9" presStyleLbl="parChTrans1D2" presStyleIdx="3" presStyleCnt="5"/>
      <dgm:spPr/>
      <dgm:t>
        <a:bodyPr/>
        <a:lstStyle/>
        <a:p>
          <a:endParaRPr lang="en-US"/>
        </a:p>
      </dgm:t>
    </dgm:pt>
    <dgm:pt modelId="{B7ABE277-4337-4704-8A29-ED1B634DBD02}" type="pres">
      <dgm:prSet presAssocID="{53E1C865-EC4B-425F-9B8C-8575B627F97B}" presName="connTx" presStyleLbl="parChTrans1D2" presStyleIdx="3" presStyleCnt="5"/>
      <dgm:spPr/>
      <dgm:t>
        <a:bodyPr/>
        <a:lstStyle/>
        <a:p>
          <a:endParaRPr lang="en-US"/>
        </a:p>
      </dgm:t>
    </dgm:pt>
    <dgm:pt modelId="{10C68F6D-E7C2-4199-B750-3F98112F88D0}" type="pres">
      <dgm:prSet presAssocID="{BA5B5AD8-4A0B-48C3-A51B-EE7A20A03308}" presName="node" presStyleLbl="node1" presStyleIdx="3" presStyleCnt="5" custScaleX="112873" custScaleY="127661">
        <dgm:presLayoutVars>
          <dgm:bulletEnabled val="1"/>
        </dgm:presLayoutVars>
      </dgm:prSet>
      <dgm:spPr/>
      <dgm:t>
        <a:bodyPr/>
        <a:lstStyle/>
        <a:p>
          <a:endParaRPr lang="en-US"/>
        </a:p>
      </dgm:t>
    </dgm:pt>
    <dgm:pt modelId="{FF315FA7-E51A-4A54-91A5-5FCBDF06B297}" type="pres">
      <dgm:prSet presAssocID="{76EC11CD-00CB-4EA3-BAC2-223B19D702F6}" presName="Name9" presStyleLbl="parChTrans1D2" presStyleIdx="4" presStyleCnt="5"/>
      <dgm:spPr/>
      <dgm:t>
        <a:bodyPr/>
        <a:lstStyle/>
        <a:p>
          <a:endParaRPr lang="en-US"/>
        </a:p>
      </dgm:t>
    </dgm:pt>
    <dgm:pt modelId="{34A00144-9007-49F6-813F-36D07A1F5DC3}" type="pres">
      <dgm:prSet presAssocID="{76EC11CD-00CB-4EA3-BAC2-223B19D702F6}" presName="connTx" presStyleLbl="parChTrans1D2" presStyleIdx="4" presStyleCnt="5"/>
      <dgm:spPr/>
      <dgm:t>
        <a:bodyPr/>
        <a:lstStyle/>
        <a:p>
          <a:endParaRPr lang="en-US"/>
        </a:p>
      </dgm:t>
    </dgm:pt>
    <dgm:pt modelId="{82742285-A991-4B62-97E4-4DD49ABD7014}" type="pres">
      <dgm:prSet presAssocID="{306C4EA2-6E84-465F-86FD-AD151967B00A}" presName="node" presStyleLbl="node1" presStyleIdx="4" presStyleCnt="5" custScaleX="127964" custScaleY="124630">
        <dgm:presLayoutVars>
          <dgm:bulletEnabled val="1"/>
        </dgm:presLayoutVars>
      </dgm:prSet>
      <dgm:spPr/>
      <dgm:t>
        <a:bodyPr/>
        <a:lstStyle/>
        <a:p>
          <a:endParaRPr lang="en-US"/>
        </a:p>
      </dgm:t>
    </dgm:pt>
  </dgm:ptLst>
  <dgm:cxnLst>
    <dgm:cxn modelId="{4A002AD6-1DB5-4E1C-826C-698ED8B8A504}" srcId="{96BC6524-DC14-440A-BE4F-F5A72A06560E}" destId="{82A8913C-1973-4266-BB01-7BE6840D162C}" srcOrd="2" destOrd="0" parTransId="{9DB54A01-4B74-40AE-9DCC-22749805D91A}" sibTransId="{8FED02C9-227D-420B-98ED-2BF2CD1AD2BE}"/>
    <dgm:cxn modelId="{5F2FFE04-5F10-4E7B-BA2A-23BBA5F69077}" type="presOf" srcId="{53E1C865-EC4B-425F-9B8C-8575B627F97B}" destId="{B7ABE277-4337-4704-8A29-ED1B634DBD02}" srcOrd="1" destOrd="0" presId="urn:microsoft.com/office/officeart/2005/8/layout/radial1"/>
    <dgm:cxn modelId="{90EC9F6F-661B-4EC3-B9AB-E99FE156EADF}" type="presOf" srcId="{76EC11CD-00CB-4EA3-BAC2-223B19D702F6}" destId="{FF315FA7-E51A-4A54-91A5-5FCBDF06B297}" srcOrd="0" destOrd="0" presId="urn:microsoft.com/office/officeart/2005/8/layout/radial1"/>
    <dgm:cxn modelId="{F3C34753-729E-4172-B2AA-E0B91F684EA7}" type="presOf" srcId="{555DA1F7-D463-4A8A-99A8-B881EB82FD35}" destId="{AD32BDD0-5A9C-47CD-BB0B-4283C7FD6EB1}" srcOrd="0" destOrd="0" presId="urn:microsoft.com/office/officeart/2005/8/layout/radial1"/>
    <dgm:cxn modelId="{8D7F8B04-E527-4729-A85B-0443070DD54B}" type="presOf" srcId="{53E1C865-EC4B-425F-9B8C-8575B627F97B}" destId="{704F142A-7149-49BE-9EE0-218A97C95859}" srcOrd="0" destOrd="0" presId="urn:microsoft.com/office/officeart/2005/8/layout/radial1"/>
    <dgm:cxn modelId="{483AA31D-F270-4F7B-BDFD-1430204AFAD5}" srcId="{96BC6524-DC14-440A-BE4F-F5A72A06560E}" destId="{306C4EA2-6E84-465F-86FD-AD151967B00A}" srcOrd="4" destOrd="0" parTransId="{76EC11CD-00CB-4EA3-BAC2-223B19D702F6}" sibTransId="{BAE9F197-299D-4990-B140-EBE70D4B3207}"/>
    <dgm:cxn modelId="{25E5B001-59B2-4C3A-AA0B-48A8050C6467}" type="presOf" srcId="{6B671980-853B-413B-929A-39558DF3047F}" destId="{26420A49-CAB4-481D-A2B1-D2F03510F5C8}" srcOrd="1" destOrd="0" presId="urn:microsoft.com/office/officeart/2005/8/layout/radial1"/>
    <dgm:cxn modelId="{31EE7B7D-A782-4D02-8C25-2F0A3B692E7A}" type="presOf" srcId="{82A8913C-1973-4266-BB01-7BE6840D162C}" destId="{C34CEB65-DDF8-4B78-A2CF-8B0742DF28B9}" srcOrd="0" destOrd="0" presId="urn:microsoft.com/office/officeart/2005/8/layout/radial1"/>
    <dgm:cxn modelId="{0E66D60E-0C20-4F4F-B0B1-B6CB0F69B022}" type="presOf" srcId="{9DB54A01-4B74-40AE-9DCC-22749805D91A}" destId="{27851059-A575-47C4-97B5-B72D3D1D1DD8}" srcOrd="1" destOrd="0" presId="urn:microsoft.com/office/officeart/2005/8/layout/radial1"/>
    <dgm:cxn modelId="{EE1DA2D8-0299-41C4-9F47-F1E6E4B0B101}" type="presOf" srcId="{9DB54A01-4B74-40AE-9DCC-22749805D91A}" destId="{4BE6DA7B-5838-4196-A5B8-F28452116CBC}" srcOrd="0" destOrd="0" presId="urn:microsoft.com/office/officeart/2005/8/layout/radial1"/>
    <dgm:cxn modelId="{77E83FAF-49C0-4551-BF47-62C345CF4A26}" type="presOf" srcId="{FB563E74-2611-4516-B9E0-695B27690556}" destId="{B592D957-A9C2-4BAB-BD93-A2F65F07CF7C}" srcOrd="1" destOrd="0" presId="urn:microsoft.com/office/officeart/2005/8/layout/radial1"/>
    <dgm:cxn modelId="{4C84E4FE-0B76-4CFF-BD6A-4858EDC17383}" type="presOf" srcId="{BB895E79-1996-4BBC-B7D3-AC922B716F3D}" destId="{91CA735A-1328-47BA-A02D-3D7E05411361}" srcOrd="0" destOrd="0" presId="urn:microsoft.com/office/officeart/2005/8/layout/radial1"/>
    <dgm:cxn modelId="{B60F5CBF-3A57-4DF0-8C23-4A97A3FD1784}" srcId="{96BC6524-DC14-440A-BE4F-F5A72A06560E}" destId="{555DA1F7-D463-4A8A-99A8-B881EB82FD35}" srcOrd="0" destOrd="0" parTransId="{FB563E74-2611-4516-B9E0-695B27690556}" sibTransId="{0F8E8CE7-B20A-4ECD-89C9-FC7F12BEE410}"/>
    <dgm:cxn modelId="{26E5A123-0EA2-428B-B36A-31A55FC788C3}" type="presOf" srcId="{FE54E272-B2DA-4EBC-BC58-EDA436863429}" destId="{040C4026-62FD-4C32-BA78-112924D28EA5}" srcOrd="0" destOrd="0" presId="urn:microsoft.com/office/officeart/2005/8/layout/radial1"/>
    <dgm:cxn modelId="{EFFBD980-D2A8-4F97-95EF-4CE95A0FBCD6}" srcId="{96BC6524-DC14-440A-BE4F-F5A72A06560E}" destId="{BA5B5AD8-4A0B-48C3-A51B-EE7A20A03308}" srcOrd="3" destOrd="0" parTransId="{53E1C865-EC4B-425F-9B8C-8575B627F97B}" sibTransId="{B91AD3AF-E117-4FE2-A0CD-F69D69C19489}"/>
    <dgm:cxn modelId="{98D1DA06-BB3E-4B2D-A0EC-14CFD5B1BBE9}" type="presOf" srcId="{6B671980-853B-413B-929A-39558DF3047F}" destId="{56468292-B2C3-41C6-BE5B-D275DF5181B8}" srcOrd="0" destOrd="0" presId="urn:microsoft.com/office/officeart/2005/8/layout/radial1"/>
    <dgm:cxn modelId="{D581F1B1-25B1-42E1-B4DB-F1A20403635B}" type="presOf" srcId="{76EC11CD-00CB-4EA3-BAC2-223B19D702F6}" destId="{34A00144-9007-49F6-813F-36D07A1F5DC3}" srcOrd="1" destOrd="0" presId="urn:microsoft.com/office/officeart/2005/8/layout/radial1"/>
    <dgm:cxn modelId="{AA0150DE-DC28-4460-B7EF-8E513FFD94F1}" srcId="{96BC6524-DC14-440A-BE4F-F5A72A06560E}" destId="{BB895E79-1996-4BBC-B7D3-AC922B716F3D}" srcOrd="1" destOrd="0" parTransId="{6B671980-853B-413B-929A-39558DF3047F}" sibTransId="{B64BEE8F-556F-4AA4-BCBE-50FE7D6EF7F7}"/>
    <dgm:cxn modelId="{38D4B8E8-BFCE-4F92-95DF-D404BC9067A9}" srcId="{FE54E272-B2DA-4EBC-BC58-EDA436863429}" destId="{96BC6524-DC14-440A-BE4F-F5A72A06560E}" srcOrd="0" destOrd="0" parTransId="{31A085A2-1755-4A11-8465-02B1F1E642B3}" sibTransId="{7D7D3E11-6A5F-4C7C-8F75-6130C1869177}"/>
    <dgm:cxn modelId="{1F0A3CAA-0DC9-4965-A0A0-710932B38CA3}" type="presOf" srcId="{FB563E74-2611-4516-B9E0-695B27690556}" destId="{736BF4A1-BE9D-41D3-8F3B-3597E5D4EB01}" srcOrd="0" destOrd="0" presId="urn:microsoft.com/office/officeart/2005/8/layout/radial1"/>
    <dgm:cxn modelId="{D5D204B5-9942-43E4-89E9-48F93F52B35E}" type="presOf" srcId="{96BC6524-DC14-440A-BE4F-F5A72A06560E}" destId="{AACCCE89-7D10-4A1B-9437-39119D3D81CF}" srcOrd="0" destOrd="0" presId="urn:microsoft.com/office/officeart/2005/8/layout/radial1"/>
    <dgm:cxn modelId="{74AD27FA-5284-4E3E-B97A-36516DAD0DD7}" type="presOf" srcId="{BA5B5AD8-4A0B-48C3-A51B-EE7A20A03308}" destId="{10C68F6D-E7C2-4199-B750-3F98112F88D0}" srcOrd="0" destOrd="0" presId="urn:microsoft.com/office/officeart/2005/8/layout/radial1"/>
    <dgm:cxn modelId="{B8EF5D13-9AA7-4763-AE80-2ABADB14A2EC}" type="presOf" srcId="{306C4EA2-6E84-465F-86FD-AD151967B00A}" destId="{82742285-A991-4B62-97E4-4DD49ABD7014}" srcOrd="0" destOrd="0" presId="urn:microsoft.com/office/officeart/2005/8/layout/radial1"/>
    <dgm:cxn modelId="{E05570D0-A03B-4BE3-942D-125FA686C34C}" type="presParOf" srcId="{040C4026-62FD-4C32-BA78-112924D28EA5}" destId="{AACCCE89-7D10-4A1B-9437-39119D3D81CF}" srcOrd="0" destOrd="0" presId="urn:microsoft.com/office/officeart/2005/8/layout/radial1"/>
    <dgm:cxn modelId="{DFF7EC22-B075-49D4-8303-69BDFDFA3E8C}" type="presParOf" srcId="{040C4026-62FD-4C32-BA78-112924D28EA5}" destId="{736BF4A1-BE9D-41D3-8F3B-3597E5D4EB01}" srcOrd="1" destOrd="0" presId="urn:microsoft.com/office/officeart/2005/8/layout/radial1"/>
    <dgm:cxn modelId="{3BED89D1-4C48-4F5D-82A6-686AE4FE066B}" type="presParOf" srcId="{736BF4A1-BE9D-41D3-8F3B-3597E5D4EB01}" destId="{B592D957-A9C2-4BAB-BD93-A2F65F07CF7C}" srcOrd="0" destOrd="0" presId="urn:microsoft.com/office/officeart/2005/8/layout/radial1"/>
    <dgm:cxn modelId="{674FFB98-DCEC-4E07-8BCC-224F377CC6C4}" type="presParOf" srcId="{040C4026-62FD-4C32-BA78-112924D28EA5}" destId="{AD32BDD0-5A9C-47CD-BB0B-4283C7FD6EB1}" srcOrd="2" destOrd="0" presId="urn:microsoft.com/office/officeart/2005/8/layout/radial1"/>
    <dgm:cxn modelId="{A283B504-C89B-4B2F-ACD2-291D8D64D151}" type="presParOf" srcId="{040C4026-62FD-4C32-BA78-112924D28EA5}" destId="{56468292-B2C3-41C6-BE5B-D275DF5181B8}" srcOrd="3" destOrd="0" presId="urn:microsoft.com/office/officeart/2005/8/layout/radial1"/>
    <dgm:cxn modelId="{80766925-9C86-490E-B955-99638AD83BCE}" type="presParOf" srcId="{56468292-B2C3-41C6-BE5B-D275DF5181B8}" destId="{26420A49-CAB4-481D-A2B1-D2F03510F5C8}" srcOrd="0" destOrd="0" presId="urn:microsoft.com/office/officeart/2005/8/layout/radial1"/>
    <dgm:cxn modelId="{419F00A8-FB86-46F0-9057-CCEFE014DEE1}" type="presParOf" srcId="{040C4026-62FD-4C32-BA78-112924D28EA5}" destId="{91CA735A-1328-47BA-A02D-3D7E05411361}" srcOrd="4" destOrd="0" presId="urn:microsoft.com/office/officeart/2005/8/layout/radial1"/>
    <dgm:cxn modelId="{233940E6-DA58-4A03-A0C7-C60DFDB38583}" type="presParOf" srcId="{040C4026-62FD-4C32-BA78-112924D28EA5}" destId="{4BE6DA7B-5838-4196-A5B8-F28452116CBC}" srcOrd="5" destOrd="0" presId="urn:microsoft.com/office/officeart/2005/8/layout/radial1"/>
    <dgm:cxn modelId="{D32BFBE4-2F65-47CE-909F-F19CB0045671}" type="presParOf" srcId="{4BE6DA7B-5838-4196-A5B8-F28452116CBC}" destId="{27851059-A575-47C4-97B5-B72D3D1D1DD8}" srcOrd="0" destOrd="0" presId="urn:microsoft.com/office/officeart/2005/8/layout/radial1"/>
    <dgm:cxn modelId="{7B21092B-F360-4241-AC2C-DA0892C89D51}" type="presParOf" srcId="{040C4026-62FD-4C32-BA78-112924D28EA5}" destId="{C34CEB65-DDF8-4B78-A2CF-8B0742DF28B9}" srcOrd="6" destOrd="0" presId="urn:microsoft.com/office/officeart/2005/8/layout/radial1"/>
    <dgm:cxn modelId="{23632FDE-D12C-470A-96EC-6C80905D1F7F}" type="presParOf" srcId="{040C4026-62FD-4C32-BA78-112924D28EA5}" destId="{704F142A-7149-49BE-9EE0-218A97C95859}" srcOrd="7" destOrd="0" presId="urn:microsoft.com/office/officeart/2005/8/layout/radial1"/>
    <dgm:cxn modelId="{304BE39D-DC91-497A-ACBA-F5FFA0B36F2B}" type="presParOf" srcId="{704F142A-7149-49BE-9EE0-218A97C95859}" destId="{B7ABE277-4337-4704-8A29-ED1B634DBD02}" srcOrd="0" destOrd="0" presId="urn:microsoft.com/office/officeart/2005/8/layout/radial1"/>
    <dgm:cxn modelId="{7C661078-249E-474A-BAB4-83597C022E65}" type="presParOf" srcId="{040C4026-62FD-4C32-BA78-112924D28EA5}" destId="{10C68F6D-E7C2-4199-B750-3F98112F88D0}" srcOrd="8" destOrd="0" presId="urn:microsoft.com/office/officeart/2005/8/layout/radial1"/>
    <dgm:cxn modelId="{722C9A66-761A-46A4-9086-0C54722579A6}" type="presParOf" srcId="{040C4026-62FD-4C32-BA78-112924D28EA5}" destId="{FF315FA7-E51A-4A54-91A5-5FCBDF06B297}" srcOrd="9" destOrd="0" presId="urn:microsoft.com/office/officeart/2005/8/layout/radial1"/>
    <dgm:cxn modelId="{0D9608FC-23F0-4FBA-AE83-EDCC53979350}" type="presParOf" srcId="{FF315FA7-E51A-4A54-91A5-5FCBDF06B297}" destId="{34A00144-9007-49F6-813F-36D07A1F5DC3}" srcOrd="0" destOrd="0" presId="urn:microsoft.com/office/officeart/2005/8/layout/radial1"/>
    <dgm:cxn modelId="{38AC4F02-E6CD-4568-9520-305DF3B87FCC}" type="presParOf" srcId="{040C4026-62FD-4C32-BA78-112924D28EA5}" destId="{82742285-A991-4B62-97E4-4DD49ABD7014}"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CCE89-7D10-4A1B-9437-39119D3D81CF}">
      <dsp:nvSpPr>
        <dsp:cNvPr id="0" name=""/>
        <dsp:cNvSpPr/>
      </dsp:nvSpPr>
      <dsp:spPr>
        <a:xfrm>
          <a:off x="2994249" y="1876671"/>
          <a:ext cx="1589698" cy="149950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Competitive Rivalry </a:t>
          </a:r>
          <a:endParaRPr lang="en-US" sz="1600" kern="1200" dirty="0"/>
        </a:p>
      </dsp:txBody>
      <dsp:txXfrm>
        <a:off x="3227055" y="2096268"/>
        <a:ext cx="1124086" cy="1060311"/>
      </dsp:txXfrm>
    </dsp:sp>
    <dsp:sp modelId="{736BF4A1-BE9D-41D3-8F3B-3597E5D4EB01}">
      <dsp:nvSpPr>
        <dsp:cNvPr id="0" name=""/>
        <dsp:cNvSpPr/>
      </dsp:nvSpPr>
      <dsp:spPr>
        <a:xfrm rot="16200000">
          <a:off x="3693455" y="1763537"/>
          <a:ext cx="191287" cy="34980"/>
        </a:xfrm>
        <a:custGeom>
          <a:avLst/>
          <a:gdLst/>
          <a:ahLst/>
          <a:cxnLst/>
          <a:rect l="0" t="0" r="0" b="0"/>
          <a:pathLst>
            <a:path>
              <a:moveTo>
                <a:pt x="0" y="17490"/>
              </a:moveTo>
              <a:lnTo>
                <a:pt x="191287"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4316" y="1776245"/>
        <a:ext cx="9564" cy="9564"/>
      </dsp:txXfrm>
    </dsp:sp>
    <dsp:sp modelId="{AD32BDD0-5A9C-47CD-BB0B-4283C7FD6EB1}">
      <dsp:nvSpPr>
        <dsp:cNvPr id="0" name=""/>
        <dsp:cNvSpPr/>
      </dsp:nvSpPr>
      <dsp:spPr>
        <a:xfrm>
          <a:off x="2938950" y="-208157"/>
          <a:ext cx="1700296" cy="189354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Barriers to Entry</a:t>
          </a:r>
        </a:p>
        <a:p>
          <a:pPr lvl="0" algn="ctr" defTabSz="755650">
            <a:lnSpc>
              <a:spcPct val="90000"/>
            </a:lnSpc>
            <a:spcBef>
              <a:spcPct val="0"/>
            </a:spcBef>
            <a:spcAft>
              <a:spcPct val="35000"/>
            </a:spcAft>
          </a:pPr>
          <a:r>
            <a:rPr lang="en-US" sz="1700" kern="1200" dirty="0" smtClean="0"/>
            <a:t>- High</a:t>
          </a:r>
          <a:endParaRPr lang="en-US" sz="1700" kern="1200" dirty="0"/>
        </a:p>
      </dsp:txBody>
      <dsp:txXfrm>
        <a:off x="3187953" y="69146"/>
        <a:ext cx="1202290" cy="1338935"/>
      </dsp:txXfrm>
    </dsp:sp>
    <dsp:sp modelId="{56468292-B2C3-41C6-BE5B-D275DF5181B8}">
      <dsp:nvSpPr>
        <dsp:cNvPr id="0" name=""/>
        <dsp:cNvSpPr/>
      </dsp:nvSpPr>
      <dsp:spPr>
        <a:xfrm>
          <a:off x="4583948" y="2608933"/>
          <a:ext cx="275037" cy="34980"/>
        </a:xfrm>
        <a:custGeom>
          <a:avLst/>
          <a:gdLst/>
          <a:ahLst/>
          <a:cxnLst/>
          <a:rect l="0" t="0" r="0" b="0"/>
          <a:pathLst>
            <a:path>
              <a:moveTo>
                <a:pt x="0" y="17490"/>
              </a:moveTo>
              <a:lnTo>
                <a:pt x="275037"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14590" y="2619547"/>
        <a:ext cx="13751" cy="13751"/>
      </dsp:txXfrm>
    </dsp:sp>
    <dsp:sp modelId="{91CA735A-1328-47BA-A02D-3D7E05411361}">
      <dsp:nvSpPr>
        <dsp:cNvPr id="0" name=""/>
        <dsp:cNvSpPr/>
      </dsp:nvSpPr>
      <dsp:spPr>
        <a:xfrm>
          <a:off x="4858985" y="1745168"/>
          <a:ext cx="1635847" cy="176251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buyers - Low</a:t>
          </a:r>
          <a:endParaRPr lang="en-US" sz="1700" kern="1200" dirty="0"/>
        </a:p>
      </dsp:txBody>
      <dsp:txXfrm>
        <a:off x="5098549" y="2003282"/>
        <a:ext cx="1156719" cy="1246282"/>
      </dsp:txXfrm>
    </dsp:sp>
    <dsp:sp modelId="{4BE6DA7B-5838-4196-A5B8-F28452116CBC}">
      <dsp:nvSpPr>
        <dsp:cNvPr id="0" name=""/>
        <dsp:cNvSpPr/>
      </dsp:nvSpPr>
      <dsp:spPr>
        <a:xfrm rot="5400000">
          <a:off x="3683231" y="3464553"/>
          <a:ext cx="211734" cy="34980"/>
        </a:xfrm>
        <a:custGeom>
          <a:avLst/>
          <a:gdLst/>
          <a:ahLst/>
          <a:cxnLst/>
          <a:rect l="0" t="0" r="0" b="0"/>
          <a:pathLst>
            <a:path>
              <a:moveTo>
                <a:pt x="0" y="17490"/>
              </a:moveTo>
              <a:lnTo>
                <a:pt x="211734"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3805" y="3476750"/>
        <a:ext cx="10586" cy="10586"/>
      </dsp:txXfrm>
    </dsp:sp>
    <dsp:sp modelId="{C34CEB65-DDF8-4B78-A2CF-8B0742DF28B9}">
      <dsp:nvSpPr>
        <dsp:cNvPr id="0" name=""/>
        <dsp:cNvSpPr/>
      </dsp:nvSpPr>
      <dsp:spPr>
        <a:xfrm>
          <a:off x="2970079" y="3587911"/>
          <a:ext cx="1638038" cy="185264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Threat of substitutes </a:t>
          </a:r>
          <a:endParaRPr lang="en-US" sz="1700" kern="1200" dirty="0"/>
        </a:p>
      </dsp:txBody>
      <dsp:txXfrm>
        <a:off x="3209964" y="3859225"/>
        <a:ext cx="1158268" cy="1310017"/>
      </dsp:txXfrm>
    </dsp:sp>
    <dsp:sp modelId="{FF315FA7-E51A-4A54-91A5-5FCBDF06B297}">
      <dsp:nvSpPr>
        <dsp:cNvPr id="0" name=""/>
        <dsp:cNvSpPr/>
      </dsp:nvSpPr>
      <dsp:spPr>
        <a:xfrm rot="10800000">
          <a:off x="2829809" y="2608933"/>
          <a:ext cx="164439" cy="34980"/>
        </a:xfrm>
        <a:custGeom>
          <a:avLst/>
          <a:gdLst/>
          <a:ahLst/>
          <a:cxnLst/>
          <a:rect l="0" t="0" r="0" b="0"/>
          <a:pathLst>
            <a:path>
              <a:moveTo>
                <a:pt x="0" y="17490"/>
              </a:moveTo>
              <a:lnTo>
                <a:pt x="164439" y="1749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907918" y="2622312"/>
        <a:ext cx="8221" cy="8221"/>
      </dsp:txXfrm>
    </dsp:sp>
    <dsp:sp modelId="{82742285-A991-4B62-97E4-4DD49ABD7014}">
      <dsp:nvSpPr>
        <dsp:cNvPr id="0" name=""/>
        <dsp:cNvSpPr/>
      </dsp:nvSpPr>
      <dsp:spPr>
        <a:xfrm>
          <a:off x="972766" y="1722094"/>
          <a:ext cx="1857043" cy="180865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Suppliers - Low</a:t>
          </a:r>
          <a:endParaRPr lang="en-US" sz="1700" kern="1200" dirty="0"/>
        </a:p>
      </dsp:txBody>
      <dsp:txXfrm>
        <a:off x="1244724" y="1986966"/>
        <a:ext cx="1313127" cy="1278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CCE89-7D10-4A1B-9437-39119D3D81CF}">
      <dsp:nvSpPr>
        <dsp:cNvPr id="0" name=""/>
        <dsp:cNvSpPr/>
      </dsp:nvSpPr>
      <dsp:spPr>
        <a:xfrm>
          <a:off x="2945639" y="2020411"/>
          <a:ext cx="1694188" cy="1598066"/>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Competitive Rivalry </a:t>
          </a:r>
          <a:endParaRPr lang="en-US" sz="1700" kern="1200" dirty="0"/>
        </a:p>
      </dsp:txBody>
      <dsp:txXfrm>
        <a:off x="3193747" y="2254442"/>
        <a:ext cx="1197972" cy="1130004"/>
      </dsp:txXfrm>
    </dsp:sp>
    <dsp:sp modelId="{736BF4A1-BE9D-41D3-8F3B-3597E5D4EB01}">
      <dsp:nvSpPr>
        <dsp:cNvPr id="0" name=""/>
        <dsp:cNvSpPr/>
      </dsp:nvSpPr>
      <dsp:spPr>
        <a:xfrm rot="16200000">
          <a:off x="3689601" y="1898638"/>
          <a:ext cx="206264" cy="37279"/>
        </a:xfrm>
        <a:custGeom>
          <a:avLst/>
          <a:gdLst/>
          <a:ahLst/>
          <a:cxnLst/>
          <a:rect l="0" t="0" r="0" b="0"/>
          <a:pathLst>
            <a:path>
              <a:moveTo>
                <a:pt x="0" y="18639"/>
              </a:moveTo>
              <a:lnTo>
                <a:pt x="206264"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87576" y="1912122"/>
        <a:ext cx="10313" cy="10313"/>
      </dsp:txXfrm>
    </dsp:sp>
    <dsp:sp modelId="{AD32BDD0-5A9C-47CD-BB0B-4283C7FD6EB1}">
      <dsp:nvSpPr>
        <dsp:cNvPr id="0" name=""/>
        <dsp:cNvSpPr/>
      </dsp:nvSpPr>
      <dsp:spPr>
        <a:xfrm>
          <a:off x="2886705" y="-203855"/>
          <a:ext cx="1812055" cy="201800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Barriers to Entry</a:t>
          </a:r>
        </a:p>
        <a:p>
          <a:pPr lvl="0" algn="ctr" defTabSz="755650">
            <a:lnSpc>
              <a:spcPct val="90000"/>
            </a:lnSpc>
            <a:spcBef>
              <a:spcPct val="0"/>
            </a:spcBef>
            <a:spcAft>
              <a:spcPct val="35000"/>
            </a:spcAft>
          </a:pPr>
          <a:r>
            <a:rPr lang="en-US" sz="1700" kern="1200" dirty="0" smtClean="0"/>
            <a:t>- High</a:t>
          </a:r>
          <a:endParaRPr lang="en-US" sz="1700" kern="1200" dirty="0"/>
        </a:p>
      </dsp:txBody>
      <dsp:txXfrm>
        <a:off x="3152074" y="91674"/>
        <a:ext cx="1281317" cy="1426943"/>
      </dsp:txXfrm>
    </dsp:sp>
    <dsp:sp modelId="{56468292-B2C3-41C6-BE5B-D275DF5181B8}">
      <dsp:nvSpPr>
        <dsp:cNvPr id="0" name=""/>
        <dsp:cNvSpPr/>
      </dsp:nvSpPr>
      <dsp:spPr>
        <a:xfrm rot="20520000">
          <a:off x="4586432" y="2495045"/>
          <a:ext cx="294662" cy="37279"/>
        </a:xfrm>
        <a:custGeom>
          <a:avLst/>
          <a:gdLst/>
          <a:ahLst/>
          <a:cxnLst/>
          <a:rect l="0" t="0" r="0" b="0"/>
          <a:pathLst>
            <a:path>
              <a:moveTo>
                <a:pt x="0" y="18639"/>
              </a:moveTo>
              <a:lnTo>
                <a:pt x="29466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726397" y="2506318"/>
        <a:ext cx="14733" cy="14733"/>
      </dsp:txXfrm>
    </dsp:sp>
    <dsp:sp modelId="{91CA735A-1328-47BA-A02D-3D7E05411361}">
      <dsp:nvSpPr>
        <dsp:cNvPr id="0" name=""/>
        <dsp:cNvSpPr/>
      </dsp:nvSpPr>
      <dsp:spPr>
        <a:xfrm>
          <a:off x="4836760" y="1257812"/>
          <a:ext cx="1743370" cy="18783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buyers - Low</a:t>
          </a:r>
          <a:endParaRPr lang="en-US" sz="1700" kern="1200" dirty="0"/>
        </a:p>
      </dsp:txBody>
      <dsp:txXfrm>
        <a:off x="5092071" y="1532891"/>
        <a:ext cx="1232748" cy="1328200"/>
      </dsp:txXfrm>
    </dsp:sp>
    <dsp:sp modelId="{4BE6DA7B-5838-4196-A5B8-F28452116CBC}">
      <dsp:nvSpPr>
        <dsp:cNvPr id="0" name=""/>
        <dsp:cNvSpPr/>
      </dsp:nvSpPr>
      <dsp:spPr>
        <a:xfrm rot="3240000">
          <a:off x="4218671" y="3563793"/>
          <a:ext cx="256812" cy="37279"/>
        </a:xfrm>
        <a:custGeom>
          <a:avLst/>
          <a:gdLst/>
          <a:ahLst/>
          <a:cxnLst/>
          <a:rect l="0" t="0" r="0" b="0"/>
          <a:pathLst>
            <a:path>
              <a:moveTo>
                <a:pt x="0" y="18639"/>
              </a:moveTo>
              <a:lnTo>
                <a:pt x="25681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0657" y="3576013"/>
        <a:ext cx="12840" cy="12840"/>
      </dsp:txXfrm>
    </dsp:sp>
    <dsp:sp modelId="{C34CEB65-DDF8-4B78-A2CF-8B0742DF28B9}">
      <dsp:nvSpPr>
        <dsp:cNvPr id="0" name=""/>
        <dsp:cNvSpPr/>
      </dsp:nvSpPr>
      <dsp:spPr>
        <a:xfrm>
          <a:off x="4103855" y="3461836"/>
          <a:ext cx="1745705" cy="19744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Threat of substitutes </a:t>
          </a:r>
          <a:endParaRPr lang="en-US" sz="1700" kern="1200" dirty="0"/>
        </a:p>
      </dsp:txBody>
      <dsp:txXfrm>
        <a:off x="4359508" y="3750983"/>
        <a:ext cx="1234399" cy="1396124"/>
      </dsp:txXfrm>
    </dsp:sp>
    <dsp:sp modelId="{704F142A-7149-49BE-9EE0-218A97C95859}">
      <dsp:nvSpPr>
        <dsp:cNvPr id="0" name=""/>
        <dsp:cNvSpPr/>
      </dsp:nvSpPr>
      <dsp:spPr>
        <a:xfrm rot="7560000">
          <a:off x="3109983" y="3563793"/>
          <a:ext cx="256812" cy="37279"/>
        </a:xfrm>
        <a:custGeom>
          <a:avLst/>
          <a:gdLst/>
          <a:ahLst/>
          <a:cxnLst/>
          <a:rect l="0" t="0" r="0" b="0"/>
          <a:pathLst>
            <a:path>
              <a:moveTo>
                <a:pt x="0" y="18639"/>
              </a:moveTo>
              <a:lnTo>
                <a:pt x="256812"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231969" y="3576013"/>
        <a:ext cx="12840" cy="12840"/>
      </dsp:txXfrm>
    </dsp:sp>
    <dsp:sp modelId="{10C68F6D-E7C2-4199-B750-3F98112F88D0}">
      <dsp:nvSpPr>
        <dsp:cNvPr id="0" name=""/>
        <dsp:cNvSpPr/>
      </dsp:nvSpPr>
      <dsp:spPr>
        <a:xfrm>
          <a:off x="1735905" y="3461836"/>
          <a:ext cx="1745705" cy="197441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Government </a:t>
          </a:r>
          <a:endParaRPr lang="en-US" sz="1700" kern="1200" dirty="0"/>
        </a:p>
      </dsp:txBody>
      <dsp:txXfrm>
        <a:off x="1991558" y="3750983"/>
        <a:ext cx="1234399" cy="1396124"/>
      </dsp:txXfrm>
    </dsp:sp>
    <dsp:sp modelId="{FF315FA7-E51A-4A54-91A5-5FCBDF06B297}">
      <dsp:nvSpPr>
        <dsp:cNvPr id="0" name=""/>
        <dsp:cNvSpPr/>
      </dsp:nvSpPr>
      <dsp:spPr>
        <a:xfrm rot="11880000">
          <a:off x="2811183" y="2511962"/>
          <a:ext cx="185171" cy="37279"/>
        </a:xfrm>
        <a:custGeom>
          <a:avLst/>
          <a:gdLst/>
          <a:ahLst/>
          <a:cxnLst/>
          <a:rect l="0" t="0" r="0" b="0"/>
          <a:pathLst>
            <a:path>
              <a:moveTo>
                <a:pt x="0" y="18639"/>
              </a:moveTo>
              <a:lnTo>
                <a:pt x="185171" y="186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899140" y="2525973"/>
        <a:ext cx="9258" cy="9258"/>
      </dsp:txXfrm>
    </dsp:sp>
    <dsp:sp modelId="{82742285-A991-4B62-97E4-4DD49ABD7014}">
      <dsp:nvSpPr>
        <dsp:cNvPr id="0" name=""/>
        <dsp:cNvSpPr/>
      </dsp:nvSpPr>
      <dsp:spPr>
        <a:xfrm>
          <a:off x="887469" y="1233221"/>
          <a:ext cx="1979104" cy="192754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US" sz="1700" kern="1200" dirty="0" smtClean="0"/>
            <a:t>Bargaining power of Suppliers - Low</a:t>
          </a:r>
          <a:endParaRPr lang="en-US" sz="1700" kern="1200" dirty="0"/>
        </a:p>
      </dsp:txBody>
      <dsp:txXfrm>
        <a:off x="1177302" y="1515503"/>
        <a:ext cx="1399438" cy="136297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BDA76E-5ABB-42F6-9094-591CFA2D89FC}" type="datetimeFigureOut">
              <a:rPr lang="en-US" smtClean="0"/>
              <a:pPr/>
              <a:t>9/20/2014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BFC10E-2339-4FAD-9B76-27ED37A0C329}" type="slidenum">
              <a:rPr lang="en-US" smtClean="0"/>
              <a:pPr/>
              <a:t>‹#›</a:t>
            </a:fld>
            <a:endParaRPr lang="en-US"/>
          </a:p>
        </p:txBody>
      </p:sp>
    </p:spTree>
    <p:extLst>
      <p:ext uri="{BB962C8B-B14F-4D97-AF65-F5344CB8AC3E}">
        <p14:creationId xmlns:p14="http://schemas.microsoft.com/office/powerpoint/2010/main" val="1022084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3</a:t>
            </a:fld>
            <a:endParaRPr lang="en-US"/>
          </a:p>
        </p:txBody>
      </p:sp>
    </p:spTree>
    <p:extLst>
      <p:ext uri="{BB962C8B-B14F-4D97-AF65-F5344CB8AC3E}">
        <p14:creationId xmlns:p14="http://schemas.microsoft.com/office/powerpoint/2010/main" val="284746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Coca cola </a:t>
            </a:r>
            <a:r>
              <a:rPr lang="en-US" dirty="0" err="1" smtClean="0"/>
              <a:t>india</a:t>
            </a:r>
            <a:r>
              <a:rPr lang="en-US" dirty="0" smtClean="0"/>
              <a:t> has been awarded</a:t>
            </a:r>
            <a:r>
              <a:rPr lang="en-US" baseline="0" dirty="0" smtClean="0"/>
              <a:t> Social &amp; corporate governance award for best practices in corporate social responsibility in 2009. in next year, 2010-kerala case</a:t>
            </a:r>
          </a:p>
          <a:p>
            <a:endParaRPr lang="en-US" baseline="0" dirty="0" smtClean="0"/>
          </a:p>
          <a:p>
            <a:r>
              <a:rPr lang="en-US" baseline="0" dirty="0" smtClean="0"/>
              <a:t>Ex. In 2007 &amp; 2008, </a:t>
            </a:r>
            <a:r>
              <a:rPr lang="en-US" baseline="0" dirty="0" err="1" smtClean="0"/>
              <a:t>pepsico</a:t>
            </a:r>
            <a:r>
              <a:rPr lang="en-US" baseline="0" dirty="0" smtClean="0"/>
              <a:t> </a:t>
            </a:r>
            <a:r>
              <a:rPr lang="en-US" baseline="0" dirty="0" err="1" smtClean="0"/>
              <a:t>honoured</a:t>
            </a:r>
            <a:r>
              <a:rPr lang="en-US" baseline="0" dirty="0" smtClean="0"/>
              <a:t> by environment </a:t>
            </a:r>
            <a:r>
              <a:rPr lang="en-US" baseline="0" dirty="0" err="1" smtClean="0"/>
              <a:t>protction</a:t>
            </a:r>
            <a:r>
              <a:rPr lang="en-US" baseline="0" dirty="0" smtClean="0"/>
              <a:t> agency (EPA) “energy star partner of year” for energy conservation </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19</a:t>
            </a:fld>
            <a:endParaRPr lang="en-US"/>
          </a:p>
        </p:txBody>
      </p:sp>
    </p:spTree>
    <p:extLst>
      <p:ext uri="{BB962C8B-B14F-4D97-AF65-F5344CB8AC3E}">
        <p14:creationId xmlns:p14="http://schemas.microsoft.com/office/powerpoint/2010/main" val="353009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a:t>
            </a:r>
            <a:r>
              <a:rPr lang="en-US" sz="1200" b="1" i="0" kern="1200" dirty="0" err="1" smtClean="0">
                <a:solidFill>
                  <a:schemeClr val="tx1"/>
                </a:solidFill>
                <a:latin typeface="+mn-lt"/>
                <a:ea typeface="+mn-ea"/>
                <a:cs typeface="+mn-cs"/>
              </a:rPr>
              <a:t>SodaStream</a:t>
            </a:r>
            <a:r>
              <a:rPr lang="en-US" sz="1200" b="0" i="0" kern="1200" dirty="0" smtClean="0">
                <a:solidFill>
                  <a:schemeClr val="tx1"/>
                </a:solidFill>
                <a:latin typeface="+mn-lt"/>
                <a:ea typeface="+mn-ea"/>
                <a:cs typeface="+mn-cs"/>
              </a:rPr>
              <a:t> is the maker of a consumer home </a:t>
            </a:r>
            <a:r>
              <a:rPr lang="en-US" sz="1200" b="0" i="0" u="none" strike="noStrike" kern="1200" dirty="0" smtClean="0">
                <a:solidFill>
                  <a:schemeClr val="tx1"/>
                </a:solidFill>
                <a:latin typeface="+mn-lt"/>
                <a:ea typeface="+mn-ea"/>
                <a:cs typeface="+mn-cs"/>
              </a:rPr>
              <a:t>carbonation</a:t>
            </a:r>
            <a:r>
              <a:rPr lang="en-US" sz="1200" b="0" i="0" kern="1200" dirty="0" smtClean="0">
                <a:solidFill>
                  <a:schemeClr val="tx1"/>
                </a:solidFill>
                <a:latin typeface="+mn-lt"/>
                <a:ea typeface="+mn-ea"/>
                <a:cs typeface="+mn-cs"/>
              </a:rPr>
              <a:t> product. </a:t>
            </a:r>
            <a:r>
              <a:rPr lang="en-US" sz="1200" b="0" i="0" kern="1200" dirty="0" err="1" smtClean="0">
                <a:solidFill>
                  <a:schemeClr val="tx1"/>
                </a:solidFill>
                <a:latin typeface="+mn-lt"/>
                <a:ea typeface="+mn-ea"/>
                <a:cs typeface="+mn-cs"/>
              </a:rPr>
              <a:t>SodaStream</a:t>
            </a:r>
            <a:r>
              <a:rPr lang="en-US" sz="1200" b="0" i="0" kern="1200" dirty="0" smtClean="0">
                <a:solidFill>
                  <a:schemeClr val="tx1"/>
                </a:solidFill>
                <a:latin typeface="+mn-lt"/>
                <a:ea typeface="+mn-ea"/>
                <a:cs typeface="+mn-cs"/>
              </a:rPr>
              <a:t> is currently headquartered in Israel. </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dirty="0" smtClean="0">
                <a:solidFill>
                  <a:schemeClr val="tx1"/>
                </a:solidFill>
                <a:latin typeface="+mn-lt"/>
                <a:ea typeface="+mn-ea"/>
                <a:cs typeface="+mn-cs"/>
              </a:rPr>
              <a:t>Since Coca-Cola agreed Feb. 5, 2014 to buy a 10 percent stake in Green Mountain Coffee Roasters Inc. (GMCR), a company developing a make-your-own, single-serve product similar to </a:t>
            </a:r>
            <a:r>
              <a:rPr lang="en-US" sz="1200" b="0" i="0" kern="1200" dirty="0" err="1" smtClean="0">
                <a:solidFill>
                  <a:schemeClr val="tx1"/>
                </a:solidFill>
                <a:latin typeface="+mn-lt"/>
                <a:ea typeface="+mn-ea"/>
                <a:cs typeface="+mn-cs"/>
              </a:rPr>
              <a:t>SodaStream’s</a:t>
            </a:r>
            <a:r>
              <a:rPr lang="en-US" sz="1200" b="0" i="0" kern="1200" dirty="0" smtClean="0">
                <a:solidFill>
                  <a:schemeClr val="tx1"/>
                </a:solidFill>
                <a:latin typeface="+mn-lt"/>
                <a:ea typeface="+mn-ea"/>
                <a:cs typeface="+mn-cs"/>
              </a:rPr>
              <a:t>, short interest on the stock has fallen. (</a:t>
            </a:r>
            <a:r>
              <a:rPr lang="en-US" sz="1200" b="0" i="0" kern="1200" dirty="0" err="1" smtClean="0">
                <a:solidFill>
                  <a:schemeClr val="tx1"/>
                </a:solidFill>
                <a:latin typeface="+mn-lt"/>
                <a:ea typeface="+mn-ea"/>
                <a:cs typeface="+mn-cs"/>
              </a:rPr>
              <a:t>bloomberg</a:t>
            </a:r>
            <a:r>
              <a:rPr lang="en-US" sz="1200" b="0" i="0" kern="1200" dirty="0" smtClean="0">
                <a:solidFill>
                  <a:schemeClr val="tx1"/>
                </a:solidFill>
                <a:latin typeface="+mn-lt"/>
                <a:ea typeface="+mn-ea"/>
                <a:cs typeface="+mn-cs"/>
              </a:rPr>
              <a:t>)</a:t>
            </a:r>
          </a:p>
          <a:p>
            <a:pPr marL="0" marR="0" indent="0" algn="l" defTabSz="914400" rtl="0" eaLnBrk="1" fontAlgn="auto" latinLnBrk="0" hangingPunct="1">
              <a:lnSpc>
                <a:spcPct val="100000"/>
              </a:lnSpc>
              <a:spcBef>
                <a:spcPts val="0"/>
              </a:spcBef>
              <a:spcAft>
                <a:spcPts val="0"/>
              </a:spcAft>
              <a:buClrTx/>
              <a:buSzTx/>
              <a:buFontTx/>
              <a:buChar char="-"/>
              <a:tabLst/>
              <a:defRPr/>
            </a:pPr>
            <a:r>
              <a:rPr lang="en-US" sz="1200" b="0" i="0" kern="1200" baseline="0" dirty="0" smtClean="0">
                <a:solidFill>
                  <a:schemeClr val="tx1"/>
                </a:solidFill>
                <a:latin typeface="+mn-lt"/>
                <a:ea typeface="+mn-ea"/>
                <a:cs typeface="+mn-cs"/>
              </a:rPr>
              <a:t> the number one "fundamental theme" in soft drinks centers around "Changing consumer beverage preferences, featuring a shift toward health-oriented wellness drinks." </a:t>
            </a:r>
            <a:r>
              <a:rPr lang="en-US" sz="1200" b="0" i="0" kern="1200" baseline="0" dirty="0" err="1" smtClean="0">
                <a:solidFill>
                  <a:schemeClr val="tx1"/>
                </a:solidFill>
                <a:latin typeface="+mn-lt"/>
                <a:ea typeface="+mn-ea"/>
                <a:cs typeface="+mn-cs"/>
              </a:rPr>
              <a:t>SodaStream</a:t>
            </a:r>
            <a:r>
              <a:rPr lang="en-US" sz="1200" b="0" i="0" kern="1200" baseline="0" dirty="0" smtClean="0">
                <a:solidFill>
                  <a:schemeClr val="tx1"/>
                </a:solidFill>
                <a:latin typeface="+mn-lt"/>
                <a:ea typeface="+mn-ea"/>
                <a:cs typeface="+mn-cs"/>
              </a:rPr>
              <a:t> plans to pounce on this trend by doubling down on its marketing of the "health and wellness" aspects of its products. And there's reason to believe it could succeed in setting itself apart from brands like Coke and Pepsi.</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20</a:t>
            </a:fld>
            <a:endParaRPr lang="en-US"/>
          </a:p>
        </p:txBody>
      </p:sp>
    </p:spTree>
    <p:extLst>
      <p:ext uri="{BB962C8B-B14F-4D97-AF65-F5344CB8AC3E}">
        <p14:creationId xmlns:p14="http://schemas.microsoft.com/office/powerpoint/2010/main" val="334443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In </a:t>
            </a:r>
            <a:r>
              <a:rPr lang="en-US" dirty="0" err="1" smtClean="0"/>
              <a:t>kerala</a:t>
            </a:r>
            <a:r>
              <a:rPr lang="en-US" dirty="0" smtClean="0"/>
              <a:t> case, coca cola said it was target of handful of extremist</a:t>
            </a:r>
            <a:r>
              <a:rPr lang="en-US" baseline="0" dirty="0" smtClean="0"/>
              <a:t> protesters.</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21</a:t>
            </a:fld>
            <a:endParaRPr lang="en-US"/>
          </a:p>
        </p:txBody>
      </p:sp>
    </p:spTree>
    <p:extLst>
      <p:ext uri="{BB962C8B-B14F-4D97-AF65-F5344CB8AC3E}">
        <p14:creationId xmlns:p14="http://schemas.microsoft.com/office/powerpoint/2010/main" val="358424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According</a:t>
            </a:r>
            <a:r>
              <a:rPr lang="en-US" baseline="0" dirty="0" smtClean="0"/>
              <a:t> to </a:t>
            </a:r>
            <a:r>
              <a:rPr lang="en-US" baseline="0" dirty="0" err="1" smtClean="0"/>
              <a:t>ngo</a:t>
            </a:r>
            <a:r>
              <a:rPr lang="en-US" baseline="0" dirty="0" smtClean="0"/>
              <a:t>- it requires 9 lit water to make 1 lit of cola. According to coke- 3.2 lit.</a:t>
            </a:r>
          </a:p>
          <a:p>
            <a:pPr>
              <a:buFontTx/>
              <a:buChar char="-"/>
            </a:pPr>
            <a:r>
              <a:rPr lang="en-US" baseline="0" dirty="0" smtClean="0"/>
              <a:t>In 2000, </a:t>
            </a:r>
            <a:r>
              <a:rPr lang="en-US" baseline="0" dirty="0" err="1" smtClean="0"/>
              <a:t>pepsico</a:t>
            </a:r>
            <a:r>
              <a:rPr lang="en-US" baseline="0" dirty="0" smtClean="0"/>
              <a:t> filled antitrust lawsuit against coca cola for monopolistic approach.</a:t>
            </a:r>
          </a:p>
          <a:p>
            <a:pPr>
              <a:buFontTx/>
              <a:buChar char="-"/>
            </a:pPr>
            <a:r>
              <a:rPr lang="en-US" baseline="0" dirty="0" smtClean="0"/>
              <a:t> coca cola built $60 million world’s largest </a:t>
            </a:r>
            <a:r>
              <a:rPr lang="en-US" baseline="0" dirty="0" err="1" smtClean="0"/>
              <a:t>plasticbottle</a:t>
            </a:r>
            <a:r>
              <a:rPr lang="en-US" baseline="0" dirty="0" smtClean="0"/>
              <a:t>-to bottle recycling plant and support recycling in us.</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22</a:t>
            </a:fld>
            <a:endParaRPr lang="en-US"/>
          </a:p>
        </p:txBody>
      </p:sp>
    </p:spTree>
    <p:extLst>
      <p:ext uri="{BB962C8B-B14F-4D97-AF65-F5344CB8AC3E}">
        <p14:creationId xmlns:p14="http://schemas.microsoft.com/office/powerpoint/2010/main" val="1254093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u="sng" kern="1200" dirty="0" smtClean="0">
                <a:solidFill>
                  <a:schemeClr val="tx1"/>
                </a:solidFill>
                <a:latin typeface="+mn-lt"/>
                <a:ea typeface="+mn-ea"/>
                <a:cs typeface="+mn-cs"/>
              </a:rPr>
              <a:t>The industry is almost dominated by the Coke and Pepsi. This industry is well known as a Duopoly with Coke and Pepsi as the companies competing. These both players have the majority of the market share and rest of the players have very low market share. Otherwise; competition is comparatively low to result any turmoil of industry structure. Coke and Pepsi primarily are competing on advertising and differentiation rather than on pricing. This resulted in higher profits and disallowed a decline in profits. Pricing war is nevertheless experienced in their global expansion strategies.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Composition of Competitors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Except the Coke and Pepsi other competitors are of unequal size especially in local markets.  Coke and Pepsi both players have the majority of the market share and rest of the players have very low market share.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Scope of Competition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Scope of competition in this industry is generally global; Coke and Pepsi are approximately presents in 200 countries.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Market Growth Rate</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The soft drinks business will not see growth in near future, with the smoothie and bottled water sectors mainly hit by a decline in 2008, and across all sectors volume declined by 1.1 percent.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Fixed Storage Cost</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This industry needs huge manufacturing plants and contracts with bottling network companies. These contracts make sure that bottler’s must have standard manufacturing plant; these plants need huge capital and exertion.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Degree of differentiation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Marketing and Product differentiation have become more significant. Coke and Pepsi mainly are competing on advertising and differentiation rather than on pricing. Coke has diverse advertisement campaigns according to conditions. Coca-Cola is recognized as the best-known brand name in the globe. More prominently, its consumers would not do without it, and have established a loyalty.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24</a:t>
            </a:fld>
            <a:endParaRPr lang="en-US"/>
          </a:p>
        </p:txBody>
      </p:sp>
    </p:spTree>
    <p:extLst>
      <p:ext uri="{BB962C8B-B14F-4D97-AF65-F5344CB8AC3E}">
        <p14:creationId xmlns:p14="http://schemas.microsoft.com/office/powerpoint/2010/main" val="15325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u="sng" kern="1200" dirty="0" smtClean="0">
                <a:solidFill>
                  <a:schemeClr val="tx1"/>
                </a:solidFill>
                <a:latin typeface="+mn-lt"/>
                <a:ea typeface="+mn-ea"/>
                <a:cs typeface="+mn-cs"/>
              </a:rPr>
              <a:t>Fast Food Fountain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Pepsi and Coke mainly regard this segment as “Paid Sampling” due to small margins. This division of buyer’s is the slightest profitable because of the high bargaining power of the buyers. The bargaining power of the buyers is high because they purchase in bulks.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Vending Machines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Vending Machines provide products to the customers in a straight line with enormously no power with the buyer.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Convenience Stores</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This segment is tremendously fragmented and has no bargaining power due to which it has to pay superior prices.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25</a:t>
            </a:fld>
            <a:endParaRPr lang="en-US"/>
          </a:p>
        </p:txBody>
      </p:sp>
    </p:spTree>
    <p:extLst>
      <p:ext uri="{BB962C8B-B14F-4D97-AF65-F5344CB8AC3E}">
        <p14:creationId xmlns:p14="http://schemas.microsoft.com/office/powerpoint/2010/main" val="2777236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The suppliers of these commodities have no bargaining power over the pricing due to which the suppliers in soft drink industry are relatively weak. </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26</a:t>
            </a:fld>
            <a:endParaRPr lang="en-US"/>
          </a:p>
        </p:txBody>
      </p:sp>
    </p:spTree>
    <p:extLst>
      <p:ext uri="{BB962C8B-B14F-4D97-AF65-F5344CB8AC3E}">
        <p14:creationId xmlns:p14="http://schemas.microsoft.com/office/powerpoint/2010/main" val="45054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Coke classic - $207 million</a:t>
            </a:r>
          </a:p>
          <a:p>
            <a:r>
              <a:rPr lang="en-US" dirty="0" smtClean="0"/>
              <a:t>Pepsi</a:t>
            </a:r>
            <a:r>
              <a:rPr lang="en-US" baseline="0" dirty="0" smtClean="0"/>
              <a:t> $130 million</a:t>
            </a:r>
          </a:p>
          <a:p>
            <a:r>
              <a:rPr lang="en-US" baseline="0" dirty="0" smtClean="0"/>
              <a:t>Total of top 10 brands- 604 million- </a:t>
            </a:r>
            <a:r>
              <a:rPr lang="en-US" sz="1200" u="sng" kern="1200" dirty="0" smtClean="0">
                <a:solidFill>
                  <a:schemeClr val="tx1"/>
                </a:solidFill>
                <a:latin typeface="+mn-lt"/>
                <a:ea typeface="+mn-ea"/>
                <a:cs typeface="+mn-cs"/>
              </a:rPr>
              <a:t>exceptionally hard for a new competitor to struggle with the current market and expand visibility.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Pepsi and Coke have been investing huge amount on advertisement and marketing throughout their existence. This has resulted in higher brand equity and strong loyal customers’ base all over the globe. Therefore, it becomes nearly unfeasible for a new comer to counterpart this level in soft drink industry.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latin typeface="+mn-lt"/>
                <a:ea typeface="+mn-ea"/>
                <a:cs typeface="+mn-cs"/>
              </a:rPr>
              <a:t>This industry provides significant margins to retailers. For example, some retailers get 15-20% while others enjoy 20-30% margins. These margins are reasonably enough for retailers to entertain the existing players. This makes it very difficult for new players to persuade retailers to carry their new products or substitute products for Coke and Pepsi. </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4EDA128-6E31-49EA-A2F3-0AECCFA26C51}" type="slidenum">
              <a:rPr lang="en-US" smtClean="0"/>
              <a:pPr/>
              <a:t>27</a:t>
            </a:fld>
            <a:endParaRPr lang="en-US"/>
          </a:p>
        </p:txBody>
      </p:sp>
    </p:spTree>
    <p:extLst>
      <p:ext uri="{BB962C8B-B14F-4D97-AF65-F5344CB8AC3E}">
        <p14:creationId xmlns:p14="http://schemas.microsoft.com/office/powerpoint/2010/main" val="13370868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u="sng" kern="1200" dirty="0" smtClean="0">
                <a:solidFill>
                  <a:schemeClr val="tx1"/>
                </a:solidFill>
                <a:latin typeface="+mn-lt"/>
                <a:ea typeface="+mn-ea"/>
                <a:cs typeface="+mn-cs"/>
              </a:rPr>
              <a:t>This industry is enriched with enormous statistics of substitutes such as: water, tea, beer, juices, coffee, etc presented to the end-consumers. But all the suppliers of these substitutes need massive advertising, brand equity, brand loyalty and making sure that their brands are effortlessly accessible to the consumers. Most of the substitutes cannot counterpart the existing players’ offers or diversify business by offering new product lines of the substitute products to safeguard themselves from rivalry.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Aggressiveness of substitute products in promotion</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Soft drink industry companies spend huge amount of money on advertisement and marketing to differentiate their products from others and also create brand equity, base of loyal customers and increase visibility.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Switching Cost</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Switching cost of the substitute products is very low so consumers can easily shift towards the substitute products. </a:t>
            </a:r>
            <a:endParaRPr lang="en-US" sz="1200" kern="1200" dirty="0" smtClean="0">
              <a:solidFill>
                <a:schemeClr val="tx1"/>
              </a:solidFill>
              <a:latin typeface="+mn-lt"/>
              <a:ea typeface="+mn-ea"/>
              <a:cs typeface="+mn-cs"/>
            </a:endParaRPr>
          </a:p>
          <a:p>
            <a:r>
              <a:rPr lang="en-US" sz="1200" b="1" u="sng" kern="1200" dirty="0" smtClean="0">
                <a:solidFill>
                  <a:schemeClr val="tx1"/>
                </a:solidFill>
                <a:latin typeface="+mn-lt"/>
                <a:ea typeface="+mn-ea"/>
                <a:cs typeface="+mn-cs"/>
              </a:rPr>
              <a:t>Perceived price/ value</a:t>
            </a:r>
            <a:r>
              <a:rPr lang="en-US" sz="1200" u="sng" kern="1200" dirty="0" smtClean="0">
                <a:solidFill>
                  <a:schemeClr val="tx1"/>
                </a:solidFill>
                <a:latin typeface="+mn-lt"/>
                <a:ea typeface="+mn-ea"/>
                <a:cs typeface="+mn-cs"/>
              </a:rPr>
              <a:t> </a:t>
            </a:r>
            <a:endParaRPr lang="en-US" sz="1200" kern="1200" dirty="0" smtClean="0">
              <a:solidFill>
                <a:schemeClr val="tx1"/>
              </a:solidFill>
              <a:latin typeface="+mn-lt"/>
              <a:ea typeface="+mn-ea"/>
              <a:cs typeface="+mn-cs"/>
            </a:endParaRPr>
          </a:p>
          <a:p>
            <a:r>
              <a:rPr lang="en-US" sz="1200" u="sng" kern="1200" dirty="0" smtClean="0">
                <a:solidFill>
                  <a:schemeClr val="tx1"/>
                </a:solidFill>
                <a:latin typeface="+mn-lt"/>
                <a:ea typeface="+mn-ea"/>
                <a:cs typeface="+mn-cs"/>
              </a:rPr>
              <a:t>Perceived price/value in this industry is very low because all products are comparatively same and are only differentiated by promotional activities.  </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EDA128-6E31-49EA-A2F3-0AECCFA26C51}" type="slidenum">
              <a:rPr lang="en-US" smtClean="0"/>
              <a:pPr/>
              <a:t>28</a:t>
            </a:fld>
            <a:endParaRPr lang="en-US"/>
          </a:p>
        </p:txBody>
      </p:sp>
    </p:spTree>
    <p:extLst>
      <p:ext uri="{BB962C8B-B14F-4D97-AF65-F5344CB8AC3E}">
        <p14:creationId xmlns:p14="http://schemas.microsoft.com/office/powerpoint/2010/main" val="1242207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2F0C4A6-38B0-4A5F-A5E0-D412E95F3079}" type="slidenum">
              <a:rPr lang="en-GB" smtClean="0"/>
              <a:pPr/>
              <a:t>30</a:t>
            </a:fld>
            <a:endParaRPr lang="en-GB"/>
          </a:p>
        </p:txBody>
      </p:sp>
    </p:spTree>
    <p:extLst>
      <p:ext uri="{BB962C8B-B14F-4D97-AF65-F5344CB8AC3E}">
        <p14:creationId xmlns:p14="http://schemas.microsoft.com/office/powerpoint/2010/main" val="263599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p:spPr>
      </p:sp>
      <p:sp>
        <p:nvSpPr>
          <p:cNvPr id="1229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22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E962D9-0E13-44ED-A43E-33A4834FB5F9}" type="slidenum">
              <a:rPr lang="en-US"/>
              <a:pPr/>
              <a:t>4</a:t>
            </a:fld>
            <a:endParaRPr lang="en-US"/>
          </a:p>
        </p:txBody>
      </p:sp>
    </p:spTree>
    <p:extLst>
      <p:ext uri="{BB962C8B-B14F-4D97-AF65-F5344CB8AC3E}">
        <p14:creationId xmlns:p14="http://schemas.microsoft.com/office/powerpoint/2010/main" val="4126905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210548-C428-4A71-A19E-2C848CD2A9E3}" type="slidenum">
              <a:rPr lang="en-US" smtClean="0"/>
              <a:pPr/>
              <a:t>39</a:t>
            </a:fld>
            <a:endParaRPr lang="en-US"/>
          </a:p>
        </p:txBody>
      </p:sp>
    </p:spTree>
    <p:extLst>
      <p:ext uri="{BB962C8B-B14F-4D97-AF65-F5344CB8AC3E}">
        <p14:creationId xmlns:p14="http://schemas.microsoft.com/office/powerpoint/2010/main" val="1268485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210548-C428-4A71-A19E-2C848CD2A9E3}" type="slidenum">
              <a:rPr lang="en-US" smtClean="0"/>
              <a:pPr/>
              <a:t>40</a:t>
            </a:fld>
            <a:endParaRPr lang="en-US"/>
          </a:p>
        </p:txBody>
      </p:sp>
    </p:spTree>
    <p:extLst>
      <p:ext uri="{BB962C8B-B14F-4D97-AF65-F5344CB8AC3E}">
        <p14:creationId xmlns:p14="http://schemas.microsoft.com/office/powerpoint/2010/main" val="142376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41</a:t>
            </a:fld>
            <a:endParaRPr lang="en-US"/>
          </a:p>
        </p:txBody>
      </p:sp>
    </p:spTree>
    <p:extLst>
      <p:ext uri="{BB962C8B-B14F-4D97-AF65-F5344CB8AC3E}">
        <p14:creationId xmlns:p14="http://schemas.microsoft.com/office/powerpoint/2010/main" val="263792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33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358920A-288E-4913-9CB3-7729978BB06F}" type="slidenum">
              <a:rPr lang="en-US"/>
              <a:pPr/>
              <a:t>5</a:t>
            </a:fld>
            <a:endParaRPr lang="en-US"/>
          </a:p>
        </p:txBody>
      </p:sp>
    </p:spTree>
    <p:extLst>
      <p:ext uri="{BB962C8B-B14F-4D97-AF65-F5344CB8AC3E}">
        <p14:creationId xmlns:p14="http://schemas.microsoft.com/office/powerpoint/2010/main" val="41728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33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43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4AC1AC3-AFE0-4FB2-BED1-3FBFB73C52A3}" type="slidenum">
              <a:rPr lang="en-US"/>
              <a:pPr/>
              <a:t>6</a:t>
            </a:fld>
            <a:endParaRPr lang="en-US"/>
          </a:p>
        </p:txBody>
      </p:sp>
    </p:spTree>
    <p:extLst>
      <p:ext uri="{BB962C8B-B14F-4D97-AF65-F5344CB8AC3E}">
        <p14:creationId xmlns:p14="http://schemas.microsoft.com/office/powerpoint/2010/main" val="1535347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53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49663A-69C7-4683-BA27-2260C4356F0B}" type="slidenum">
              <a:rPr lang="en-US"/>
              <a:pPr/>
              <a:t>7</a:t>
            </a:fld>
            <a:endParaRPr lang="en-US"/>
          </a:p>
        </p:txBody>
      </p:sp>
    </p:spTree>
    <p:extLst>
      <p:ext uri="{BB962C8B-B14F-4D97-AF65-F5344CB8AC3E}">
        <p14:creationId xmlns:p14="http://schemas.microsoft.com/office/powerpoint/2010/main" val="16910613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EEE9EF-5C5D-4BFC-BCC8-022A6413D162}" type="slidenum">
              <a:rPr lang="en-US"/>
              <a:pPr/>
              <a:t>8</a:t>
            </a:fld>
            <a:endParaRPr lang="en-US"/>
          </a:p>
        </p:txBody>
      </p:sp>
    </p:spTree>
    <p:extLst>
      <p:ext uri="{BB962C8B-B14F-4D97-AF65-F5344CB8AC3E}">
        <p14:creationId xmlns:p14="http://schemas.microsoft.com/office/powerpoint/2010/main" val="1899971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B925DED-C7AA-4871-8BA6-B0424BBB8DCF}" type="slidenum">
              <a:rPr lang="en-US"/>
              <a:pPr/>
              <a:t>9</a:t>
            </a:fld>
            <a:endParaRPr lang="en-US"/>
          </a:p>
        </p:txBody>
      </p:sp>
    </p:spTree>
    <p:extLst>
      <p:ext uri="{BB962C8B-B14F-4D97-AF65-F5344CB8AC3E}">
        <p14:creationId xmlns:p14="http://schemas.microsoft.com/office/powerpoint/2010/main" val="2033038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E31AC03-5A15-4ABB-93D5-E14B26CE6412}" type="slidenum">
              <a:rPr lang="en-US"/>
              <a:pPr/>
              <a:t>10</a:t>
            </a:fld>
            <a:endParaRPr lang="en-US"/>
          </a:p>
        </p:txBody>
      </p:sp>
    </p:spTree>
    <p:extLst>
      <p:ext uri="{BB962C8B-B14F-4D97-AF65-F5344CB8AC3E}">
        <p14:creationId xmlns:p14="http://schemas.microsoft.com/office/powerpoint/2010/main" val="18821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 State </a:t>
            </a:r>
            <a:r>
              <a:rPr lang="en-US" dirty="0" err="1" smtClean="0"/>
              <a:t>gov</a:t>
            </a:r>
            <a:r>
              <a:rPr lang="en-US" dirty="0" smtClean="0"/>
              <a:t>. of </a:t>
            </a:r>
            <a:r>
              <a:rPr lang="en-US" dirty="0" err="1" smtClean="0"/>
              <a:t>kerala</a:t>
            </a:r>
            <a:r>
              <a:rPr lang="en-US" dirty="0" smtClean="0"/>
              <a:t>,</a:t>
            </a:r>
            <a:r>
              <a:rPr lang="en-US" baseline="0" dirty="0" smtClean="0"/>
              <a:t> march 22- 2010, filled case against coca cola saying it is responsible for causing </a:t>
            </a:r>
            <a:r>
              <a:rPr lang="en-US" baseline="0" dirty="0" err="1" smtClean="0"/>
              <a:t>polluiton</a:t>
            </a:r>
            <a:r>
              <a:rPr lang="en-US" baseline="0" dirty="0" smtClean="0"/>
              <a:t> &amp; water depletion of state of </a:t>
            </a:r>
            <a:r>
              <a:rPr lang="en-US" baseline="0" dirty="0" err="1" smtClean="0"/>
              <a:t>kerala</a:t>
            </a:r>
            <a:r>
              <a:rPr lang="en-US" baseline="0" dirty="0" smtClean="0"/>
              <a:t> and made it liable for Rs. 216 </a:t>
            </a:r>
            <a:r>
              <a:rPr lang="en-US" baseline="0" dirty="0" err="1" smtClean="0"/>
              <a:t>crore</a:t>
            </a:r>
            <a:r>
              <a:rPr lang="en-US" baseline="0" dirty="0" smtClean="0"/>
              <a:t> for damaged caused as a result of company’s bottling operation.</a:t>
            </a:r>
          </a:p>
          <a:p>
            <a:pPr>
              <a:buFontTx/>
              <a:buChar char="-"/>
            </a:pPr>
            <a:r>
              <a:rPr lang="en-US" baseline="0" dirty="0" smtClean="0"/>
              <a:t> Coca cola lost brand value and sales for some time then.</a:t>
            </a:r>
          </a:p>
          <a:p>
            <a:pPr>
              <a:buFontTx/>
              <a:buChar char="-"/>
            </a:pPr>
            <a:r>
              <a:rPr lang="en-US" baseline="0" dirty="0" smtClean="0"/>
              <a:t> high court gave result in </a:t>
            </a:r>
            <a:r>
              <a:rPr lang="en-US" baseline="0" dirty="0" err="1" smtClean="0"/>
              <a:t>favour</a:t>
            </a:r>
            <a:r>
              <a:rPr lang="en-US" baseline="0" dirty="0" smtClean="0"/>
              <a:t> of coca cola saying water depletion was due to rain problem and not because of coca cola company.  </a:t>
            </a:r>
            <a:endParaRPr lang="en-US" dirty="0"/>
          </a:p>
        </p:txBody>
      </p:sp>
      <p:sp>
        <p:nvSpPr>
          <p:cNvPr id="4" name="Slide Number Placeholder 3"/>
          <p:cNvSpPr>
            <a:spLocks noGrp="1"/>
          </p:cNvSpPr>
          <p:nvPr>
            <p:ph type="sldNum" sz="quarter" idx="10"/>
          </p:nvPr>
        </p:nvSpPr>
        <p:spPr/>
        <p:txBody>
          <a:bodyPr/>
          <a:lstStyle/>
          <a:p>
            <a:fld id="{B6BFC10E-2339-4FAD-9B76-27ED37A0C329}" type="slidenum">
              <a:rPr lang="en-US" smtClean="0"/>
              <a:pPr/>
              <a:t>17</a:t>
            </a:fld>
            <a:endParaRPr lang="en-US"/>
          </a:p>
        </p:txBody>
      </p:sp>
    </p:spTree>
    <p:extLst>
      <p:ext uri="{BB962C8B-B14F-4D97-AF65-F5344CB8AC3E}">
        <p14:creationId xmlns:p14="http://schemas.microsoft.com/office/powerpoint/2010/main" val="2378705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1018"/>
            <a:ext cx="7391401" cy="795869"/>
          </a:xfrm>
        </p:spPr>
        <p:txBody>
          <a:bodyPr/>
          <a:lstStyle/>
          <a:p>
            <a:r>
              <a:rPr lang="en-US" dirty="0" smtClean="0"/>
              <a:t>Click to edit Master title style</a:t>
            </a:r>
            <a:endParaRPr dirty="0"/>
          </a:p>
        </p:txBody>
      </p:sp>
      <p:sp>
        <p:nvSpPr>
          <p:cNvPr id="3" name="Content Placeholder 2"/>
          <p:cNvSpPr>
            <a:spLocks noGrp="1"/>
          </p:cNvSpPr>
          <p:nvPr>
            <p:ph sz="half" idx="1"/>
          </p:nvPr>
        </p:nvSpPr>
        <p:spPr>
          <a:xfrm>
            <a:off x="4282440" y="1365253"/>
            <a:ext cx="3566160" cy="2285999"/>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5" name="Date Placeholder 4"/>
          <p:cNvSpPr>
            <a:spLocks noGrp="1"/>
          </p:cNvSpPr>
          <p:nvPr>
            <p:ph type="dt" sz="half" idx="10"/>
          </p:nvPr>
        </p:nvSpPr>
        <p:spPr/>
        <p:txBody>
          <a:bodyPr/>
          <a:lstStyle/>
          <a:p>
            <a:fld id="{44A4A308-C01C-504B-B79B-1F9DC68BE6F9}" type="datetime1">
              <a:rPr lang="en-US" smtClean="0"/>
              <a:pPr/>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6C9996-874E-4243-8034-DF0C6544DAD0}" type="slidenum">
              <a:rPr lang="en-US" smtClean="0"/>
              <a:pPr/>
              <a:t>‹#›</a:t>
            </a:fld>
            <a:endParaRPr lang="en-US"/>
          </a:p>
        </p:txBody>
      </p:sp>
      <p:sp>
        <p:nvSpPr>
          <p:cNvPr id="9" name="Content Placeholder 2"/>
          <p:cNvSpPr>
            <a:spLocks noGrp="1"/>
          </p:cNvSpPr>
          <p:nvPr>
            <p:ph sz="half" idx="13"/>
          </p:nvPr>
        </p:nvSpPr>
        <p:spPr>
          <a:xfrm>
            <a:off x="4282440" y="3799417"/>
            <a:ext cx="3566160" cy="234579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1" name="Content Placeholder 2"/>
          <p:cNvSpPr>
            <a:spLocks noGrp="1"/>
          </p:cNvSpPr>
          <p:nvPr>
            <p:ph sz="half" idx="14"/>
          </p:nvPr>
        </p:nvSpPr>
        <p:spPr>
          <a:xfrm>
            <a:off x="457200" y="1365251"/>
            <a:ext cx="3566160" cy="22860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
        <p:nvSpPr>
          <p:cNvPr id="12" name="Content Placeholder 2"/>
          <p:cNvSpPr>
            <a:spLocks noGrp="1"/>
          </p:cNvSpPr>
          <p:nvPr>
            <p:ph sz="half" idx="15"/>
          </p:nvPr>
        </p:nvSpPr>
        <p:spPr>
          <a:xfrm>
            <a:off x="457200" y="3799417"/>
            <a:ext cx="3566160" cy="2345796"/>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dirty="0"/>
          </a:p>
        </p:txBody>
      </p:sp>
    </p:spTree>
    <p:extLst>
      <p:ext uri="{BB962C8B-B14F-4D97-AF65-F5344CB8AC3E}">
        <p14:creationId xmlns:p14="http://schemas.microsoft.com/office/powerpoint/2010/main" val="1465425692"/>
      </p:ext>
    </p:extLst>
  </p:cSld>
  <p:clrMapOvr>
    <a:masterClrMapping/>
  </p:clrMapOvr>
  <p:transition spd="med">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image" Target="../media/image12.jpe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image" Target="../media/image1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2.jpeg"/><Relationship Id="rId5" Type="http://schemas.openxmlformats.org/officeDocument/2006/relationships/image" Target="../media/image16.png"/><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5.jpeg"/><Relationship Id="rId5" Type="http://schemas.openxmlformats.org/officeDocument/2006/relationships/image" Target="../media/image16.png"/><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13.jpeg"/><Relationship Id="rId5" Type="http://schemas.openxmlformats.org/officeDocument/2006/relationships/image" Target="../media/image16.pn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386" y="3432314"/>
            <a:ext cx="8003684" cy="2796209"/>
          </a:xfrm>
        </p:spPr>
      </p:pic>
      <p:pic>
        <p:nvPicPr>
          <p:cNvPr id="13" name="Picture 12"/>
          <p:cNvPicPr/>
          <p:nvPr/>
        </p:nvPicPr>
        <p:blipFill>
          <a:blip r:embed="rId3"/>
          <a:stretch>
            <a:fillRect/>
          </a:stretch>
        </p:blipFill>
        <p:spPr>
          <a:xfrm>
            <a:off x="4490358" y="2740880"/>
            <a:ext cx="4315712" cy="960653"/>
          </a:xfrm>
          <a:prstGeom prst="rect">
            <a:avLst/>
          </a:prstGeom>
        </p:spPr>
      </p:pic>
      <p:pic>
        <p:nvPicPr>
          <p:cNvPr id="6" name="Picture 5"/>
          <p:cNvPicPr/>
          <p:nvPr/>
        </p:nvPicPr>
        <p:blipFill>
          <a:blip r:embed="rId4"/>
          <a:stretch>
            <a:fillRect/>
          </a:stretch>
        </p:blipFill>
        <p:spPr>
          <a:xfrm>
            <a:off x="802386" y="634864"/>
            <a:ext cx="3687972" cy="3248025"/>
          </a:xfrm>
          <a:prstGeom prst="rect">
            <a:avLst/>
          </a:prstGeom>
        </p:spPr>
      </p:pic>
      <p:pic>
        <p:nvPicPr>
          <p:cNvPr id="1026" name="Picture 2" descr="E:\academics\college photos\935976_10151599325012391_1106511311_a.jpg"/>
          <p:cNvPicPr>
            <a:picLocks noChangeAspect="1" noChangeArrowheads="1"/>
          </p:cNvPicPr>
          <p:nvPr/>
        </p:nvPicPr>
        <p:blipFill>
          <a:blip r:embed="rId5"/>
          <a:srcRect/>
          <a:stretch>
            <a:fillRect/>
          </a:stretch>
        </p:blipFill>
        <p:spPr bwMode="auto">
          <a:xfrm>
            <a:off x="0" y="0"/>
            <a:ext cx="1219200" cy="1219200"/>
          </a:xfrm>
          <a:prstGeom prst="rect">
            <a:avLst/>
          </a:prstGeom>
          <a:noFill/>
        </p:spPr>
      </p:pic>
      <p:pic>
        <p:nvPicPr>
          <p:cNvPr id="1027" name="Picture 3" descr="E:\academics\college photos\Pune_univ_logo.jpg"/>
          <p:cNvPicPr>
            <a:picLocks noChangeAspect="1" noChangeArrowheads="1"/>
          </p:cNvPicPr>
          <p:nvPr/>
        </p:nvPicPr>
        <p:blipFill>
          <a:blip r:embed="rId6"/>
          <a:srcRect/>
          <a:stretch>
            <a:fillRect/>
          </a:stretch>
        </p:blipFill>
        <p:spPr bwMode="auto">
          <a:xfrm>
            <a:off x="7899400" y="0"/>
            <a:ext cx="1219200" cy="914400"/>
          </a:xfrm>
          <a:prstGeom prst="rect">
            <a:avLst/>
          </a:prstGeom>
          <a:noFill/>
        </p:spPr>
      </p:pic>
    </p:spTree>
    <p:extLst>
      <p:ext uri="{BB962C8B-B14F-4D97-AF65-F5344CB8AC3E}">
        <p14:creationId xmlns:p14="http://schemas.microsoft.com/office/powerpoint/2010/main" val="1311793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85800" y="617538"/>
            <a:ext cx="8229600" cy="1036637"/>
          </a:xfrm>
        </p:spPr>
        <p:txBody>
          <a:bodyPr>
            <a:normAutofit fontScale="90000"/>
          </a:bodyPr>
          <a:lstStyle/>
          <a:p>
            <a:pPr eaLnBrk="1" hangingPunct="1"/>
            <a:r>
              <a:rPr lang="en-US" b="1" dirty="0" smtClean="0"/>
              <a:t>Suppliers</a:t>
            </a:r>
            <a:br>
              <a:rPr lang="en-US" b="1" dirty="0" smtClean="0"/>
            </a:br>
            <a:endParaRPr lang="en-US" b="1" dirty="0" smtClean="0"/>
          </a:p>
        </p:txBody>
      </p:sp>
      <p:sp>
        <p:nvSpPr>
          <p:cNvPr id="3" name="Content Placeholder 2"/>
          <p:cNvSpPr>
            <a:spLocks noGrp="1"/>
          </p:cNvSpPr>
          <p:nvPr>
            <p:ph idx="1"/>
          </p:nvPr>
        </p:nvSpPr>
        <p:spPr/>
        <p:txBody>
          <a:bodyPr/>
          <a:lstStyle/>
          <a:p>
            <a:pPr eaLnBrk="1" hangingPunct="1">
              <a:defRPr/>
            </a:pPr>
            <a:r>
              <a:rPr lang="en-US" dirty="0" smtClean="0"/>
              <a:t>Majority of US CSD’s are packaged in Metal cans, Plastic bottles, Glass bottles.</a:t>
            </a:r>
          </a:p>
          <a:p>
            <a:pPr marL="0" indent="0" eaLnBrk="1" hangingPunct="1">
              <a:buFont typeface="Arial" charset="0"/>
              <a:buNone/>
              <a:defRPr/>
            </a:pPr>
            <a:endParaRPr lang="en-US" dirty="0" smtClean="0"/>
          </a:p>
          <a:p>
            <a:pPr marL="0" indent="0" eaLnBrk="1" hangingPunct="1">
              <a:buFont typeface="Arial" charset="0"/>
              <a:buNone/>
              <a:defRPr/>
            </a:pPr>
            <a:r>
              <a:rPr lang="en-US" dirty="0" smtClean="0"/>
              <a:t>Major “</a:t>
            </a:r>
            <a:r>
              <a:rPr lang="en-US" b="1" dirty="0" smtClean="0"/>
              <a:t>CAN”</a:t>
            </a:r>
            <a:r>
              <a:rPr lang="en-US" dirty="0" smtClean="0"/>
              <a:t> producers</a:t>
            </a:r>
          </a:p>
          <a:p>
            <a:pPr eaLnBrk="1" hangingPunct="1">
              <a:defRPr/>
            </a:pPr>
            <a:r>
              <a:rPr lang="en-US" dirty="0" smtClean="0"/>
              <a:t>American national can</a:t>
            </a:r>
          </a:p>
          <a:p>
            <a:pPr eaLnBrk="1" hangingPunct="1">
              <a:defRPr/>
            </a:pPr>
            <a:r>
              <a:rPr lang="en-US" dirty="0" smtClean="0"/>
              <a:t>Crown cork and seal</a:t>
            </a:r>
          </a:p>
          <a:p>
            <a:pPr eaLnBrk="1" hangingPunct="1">
              <a:defRPr/>
            </a:pPr>
            <a:r>
              <a:rPr lang="en-US" dirty="0" smtClean="0"/>
              <a:t>Reynolds metal</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oke_and_pepsi_by_kira_saba-d5hzdee.jpg"/>
          <p:cNvPicPr>
            <a:picLocks noChangeAspect="1"/>
          </p:cNvPicPr>
          <p:nvPr/>
        </p:nvPicPr>
        <p:blipFill>
          <a:blip r:embed="rId2"/>
          <a:stretch>
            <a:fillRect/>
          </a:stretch>
        </p:blipFill>
        <p:spPr>
          <a:xfrm>
            <a:off x="0" y="1"/>
            <a:ext cx="9144000" cy="5486399"/>
          </a:xfrm>
          <a:prstGeom prst="rect">
            <a:avLst/>
          </a:prstGeom>
        </p:spPr>
      </p:pic>
      <p:sp>
        <p:nvSpPr>
          <p:cNvPr id="2" name="Title 1"/>
          <p:cNvSpPr>
            <a:spLocks noGrp="1"/>
          </p:cNvSpPr>
          <p:nvPr>
            <p:ph type="title"/>
          </p:nvPr>
        </p:nvSpPr>
        <p:spPr>
          <a:xfrm>
            <a:off x="1600200" y="5486400"/>
            <a:ext cx="5986040" cy="858078"/>
          </a:xfrm>
        </p:spPr>
        <p:txBody>
          <a:bodyPr>
            <a:normAutofit/>
          </a:bodyPr>
          <a:lstStyle/>
          <a:p>
            <a:pPr algn="ctr"/>
            <a:r>
              <a:rPr lang="en-US" sz="4800" dirty="0">
                <a:latin typeface="Arial" panose="020B0604020202020204" pitchFamily="34" charset="0"/>
                <a:cs typeface="Arial" panose="020B0604020202020204" pitchFamily="34" charset="0"/>
              </a:rPr>
              <a:t>STRATEGIC PATH</a:t>
            </a:r>
            <a:endParaRPr lang="en-GB" sz="4800" dirty="0"/>
          </a:p>
        </p:txBody>
      </p:sp>
    </p:spTree>
    <p:extLst>
      <p:ext uri="{BB962C8B-B14F-4D97-AF65-F5344CB8AC3E}">
        <p14:creationId xmlns:p14="http://schemas.microsoft.com/office/powerpoint/2010/main" val="3259813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868362"/>
          </a:xfrm>
        </p:spPr>
        <p:txBody>
          <a:bodyPr/>
          <a:lstStyle/>
          <a:p>
            <a:pPr eaLnBrk="1" hangingPunct="1"/>
            <a:r>
              <a:rPr lang="en-US" smtClean="0"/>
              <a:t>Stage 1 – (1970 – 1990)</a:t>
            </a:r>
          </a:p>
        </p:txBody>
      </p:sp>
      <p:sp>
        <p:nvSpPr>
          <p:cNvPr id="3075" name="Content Placeholder 5"/>
          <p:cNvSpPr>
            <a:spLocks noGrp="1"/>
          </p:cNvSpPr>
          <p:nvPr>
            <p:ph idx="1"/>
          </p:nvPr>
        </p:nvSpPr>
        <p:spPr>
          <a:xfrm>
            <a:off x="457200" y="1295400"/>
            <a:ext cx="8229600" cy="4830763"/>
          </a:xfrm>
        </p:spPr>
        <p:txBody>
          <a:bodyPr/>
          <a:lstStyle/>
          <a:p>
            <a:pPr eaLnBrk="1" hangingPunct="1"/>
            <a:r>
              <a:rPr lang="en-US" smtClean="0"/>
              <a:t>Major Events</a:t>
            </a:r>
          </a:p>
          <a:p>
            <a:pPr eaLnBrk="1" hangingPunct="1"/>
            <a:endParaRPr lang="en-US" smtClean="0"/>
          </a:p>
        </p:txBody>
      </p:sp>
      <p:graphicFrame>
        <p:nvGraphicFramePr>
          <p:cNvPr id="8" name="Table 7"/>
          <p:cNvGraphicFramePr>
            <a:graphicFrameLocks noGrp="1"/>
          </p:cNvGraphicFramePr>
          <p:nvPr/>
        </p:nvGraphicFramePr>
        <p:xfrm>
          <a:off x="914400" y="1941513"/>
          <a:ext cx="7620000" cy="4821237"/>
        </p:xfrm>
        <a:graphic>
          <a:graphicData uri="http://schemas.openxmlformats.org/drawingml/2006/table">
            <a:tbl>
              <a:tblPr firstRow="1" bandRow="1">
                <a:tableStyleId>{5C22544A-7EE6-4342-B048-85BDC9FD1C3A}</a:tableStyleId>
              </a:tblPr>
              <a:tblGrid>
                <a:gridCol w="3810000"/>
                <a:gridCol w="3810000"/>
              </a:tblGrid>
              <a:tr h="1554087">
                <a:tc>
                  <a:txBody>
                    <a:bodyPr/>
                    <a:lstStyle/>
                    <a:p>
                      <a:endParaRPr lang="en-US" sz="1800" dirty="0"/>
                    </a:p>
                  </a:txBody>
                  <a:tcPr marT="45719" marB="45719"/>
                </a:tc>
                <a:tc>
                  <a:txBody>
                    <a:bodyPr/>
                    <a:lstStyle/>
                    <a:p>
                      <a:endParaRPr lang="en-US" sz="1800" dirty="0"/>
                    </a:p>
                  </a:txBody>
                  <a:tcPr marT="45719" marB="45719"/>
                </a:tc>
              </a:tr>
              <a:tr h="3267150">
                <a:tc>
                  <a:txBody>
                    <a:bodyPr/>
                    <a:lstStyle/>
                    <a:p>
                      <a:pPr marL="171450" marR="0" indent="-171450" algn="l" defTabSz="914400" rtl="0" eaLnBrk="1" fontAlgn="auto" latinLnBrk="0" hangingPunct="1">
                        <a:lnSpc>
                          <a:spcPct val="100000"/>
                        </a:lnSpc>
                        <a:spcBef>
                          <a:spcPts val="0"/>
                        </a:spcBef>
                        <a:spcAft>
                          <a:spcPts val="0"/>
                        </a:spcAft>
                        <a:buClrTx/>
                        <a:buSzTx/>
                        <a:buFont typeface="Arial"/>
                        <a:buChar char="•"/>
                        <a:tabLst/>
                        <a:defRPr/>
                      </a:pPr>
                      <a:r>
                        <a:rPr lang="en-US" sz="1800" b="0" i="0" kern="1200" dirty="0" smtClean="0">
                          <a:solidFill>
                            <a:schemeClr val="dk1"/>
                          </a:solidFill>
                          <a:effectLst/>
                          <a:latin typeface="+mn-lt"/>
                          <a:ea typeface="+mn-ea"/>
                          <a:cs typeface="+mn-cs"/>
                        </a:rPr>
                        <a:t>Coke had fragmented bottlers, &gt;800 franchised</a:t>
                      </a:r>
                      <a:endParaRPr lang="en-US" sz="1800" dirty="0" smtClean="0">
                        <a:solidFill>
                          <a:schemeClr val="tx2"/>
                        </a:solidFill>
                        <a:latin typeface="Arial"/>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High-fructose corn syrup replaces sugar</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Price</a:t>
                      </a:r>
                      <a:r>
                        <a:rPr lang="en-US" sz="1800" b="0" i="0" kern="1200" baseline="0" dirty="0" smtClean="0">
                          <a:solidFill>
                            <a:schemeClr val="dk1"/>
                          </a:solidFill>
                          <a:effectLst/>
                          <a:latin typeface="+mn-lt"/>
                          <a:ea typeface="+mn-ea"/>
                          <a:cs typeface="+mn-cs"/>
                        </a:rPr>
                        <a:t> cuts , discounts and rebates to counter “Pepsi Challenge”.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New Coke fails, Coca Cola Classic returns </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Coca Cola Enterprises established</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Maintains lead in cola market share</a:t>
                      </a:r>
                    </a:p>
                    <a:p>
                      <a:endParaRPr lang="en-US" sz="1800" dirty="0"/>
                    </a:p>
                  </a:txBody>
                  <a:tcPr marT="45719" marB="45719"/>
                </a:tc>
                <a:tc>
                  <a:txBody>
                    <a:bodyPr/>
                    <a:lstStyle/>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1974, The “Pepsi Challenge”</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1970’s sold concentrate</a:t>
                      </a:r>
                      <a:r>
                        <a:rPr lang="en-US" sz="1800" b="0" i="0" kern="1200" baseline="0" dirty="0" smtClean="0">
                          <a:solidFill>
                            <a:schemeClr val="dk1"/>
                          </a:solidFill>
                          <a:effectLst/>
                          <a:latin typeface="+mn-lt"/>
                          <a:ea typeface="+mn-ea"/>
                          <a:cs typeface="+mn-cs"/>
                        </a:rPr>
                        <a:t> to bottlers at 20% lower rate than Coke.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Pepsi Lite (1 Calorie) introduced</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In 1978, 15% increase in</a:t>
                      </a:r>
                      <a:r>
                        <a:rPr lang="en-US" sz="1800" b="0" i="0" kern="1200" baseline="0" dirty="0" smtClean="0">
                          <a:solidFill>
                            <a:schemeClr val="dk1"/>
                          </a:solidFill>
                          <a:effectLst/>
                          <a:latin typeface="+mn-lt"/>
                          <a:ea typeface="+mn-ea"/>
                          <a:cs typeface="+mn-cs"/>
                        </a:rPr>
                        <a:t> price of concentrate.</a:t>
                      </a:r>
                      <a:endParaRPr lang="en-US" sz="1800" b="0" i="0" kern="1200" dirty="0" smtClean="0">
                        <a:solidFill>
                          <a:schemeClr val="dk1"/>
                        </a:solidFill>
                        <a:effectLst/>
                        <a:latin typeface="+mn-lt"/>
                        <a:ea typeface="+mn-ea"/>
                        <a:cs typeface="+mn-cs"/>
                      </a:endParaRP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Enters fast-food  business</a:t>
                      </a:r>
                    </a:p>
                    <a:p>
                      <a:pPr marL="171450" indent="-171450" algn="l" defTabSz="914400" rtl="0" eaLnBrk="1" latinLnBrk="0" hangingPunct="1">
                        <a:buFont typeface="Arial"/>
                        <a:buChar char="•"/>
                      </a:pPr>
                      <a:r>
                        <a:rPr lang="en-US" sz="1800" b="0" i="0" kern="1200" dirty="0" smtClean="0">
                          <a:solidFill>
                            <a:schemeClr val="dk1"/>
                          </a:solidFill>
                          <a:effectLst/>
                          <a:latin typeface="+mn-lt"/>
                          <a:ea typeface="+mn-ea"/>
                          <a:cs typeface="+mn-cs"/>
                        </a:rPr>
                        <a:t>Outpaces Coke in food store sales</a:t>
                      </a:r>
                    </a:p>
                  </a:txBody>
                  <a:tcPr marT="45719" marB="45719"/>
                </a:tc>
              </a:tr>
            </a:tbl>
          </a:graphicData>
        </a:graphic>
      </p:graphicFrame>
      <p:pic>
        <p:nvPicPr>
          <p:cNvPr id="7" name="Picture 2" descr="E:\4 sem\401-bpsm\1280px-Pepsi_logo_2008.svg.png"/>
          <p:cNvPicPr>
            <a:picLocks noChangeAspect="1" noChangeArrowheads="1"/>
          </p:cNvPicPr>
          <p:nvPr/>
        </p:nvPicPr>
        <p:blipFill>
          <a:blip r:embed="rId2" cstate="print"/>
          <a:srcRect/>
          <a:stretch>
            <a:fillRect/>
          </a:stretch>
        </p:blipFill>
        <p:spPr bwMode="auto">
          <a:xfrm>
            <a:off x="5486400" y="2327076"/>
            <a:ext cx="2286000" cy="873324"/>
          </a:xfrm>
          <a:prstGeom prst="rect">
            <a:avLst/>
          </a:prstGeom>
          <a:noFill/>
        </p:spPr>
      </p:pic>
      <p:pic>
        <p:nvPicPr>
          <p:cNvPr id="9" name="Picture 3" descr="E:\4 sem\401-bpsm\800px-Coca-Cola_logo.svg.png"/>
          <p:cNvPicPr>
            <a:picLocks noChangeAspect="1" noChangeArrowheads="1"/>
          </p:cNvPicPr>
          <p:nvPr/>
        </p:nvPicPr>
        <p:blipFill>
          <a:blip r:embed="rId3" cstate="print"/>
          <a:srcRect/>
          <a:stretch>
            <a:fillRect/>
          </a:stretch>
        </p:blipFill>
        <p:spPr bwMode="auto">
          <a:xfrm>
            <a:off x="1676400" y="2362200"/>
            <a:ext cx="2269641" cy="74330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smtClean="0"/>
              <a:t>Strategies Adopted</a:t>
            </a:r>
          </a:p>
        </p:txBody>
      </p:sp>
      <p:graphicFrame>
        <p:nvGraphicFramePr>
          <p:cNvPr id="4" name="Content Placeholder 3"/>
          <p:cNvGraphicFramePr>
            <a:graphicFrameLocks noGrp="1"/>
          </p:cNvGraphicFramePr>
          <p:nvPr>
            <p:ph idx="1"/>
          </p:nvPr>
        </p:nvGraphicFramePr>
        <p:xfrm>
          <a:off x="457200" y="1600200"/>
          <a:ext cx="8229600" cy="4435475"/>
        </p:xfrm>
        <a:graphic>
          <a:graphicData uri="http://schemas.openxmlformats.org/drawingml/2006/table">
            <a:tbl>
              <a:tblPr firstRow="1" bandRow="1">
                <a:tableStyleId>{5C22544A-7EE6-4342-B048-85BDC9FD1C3A}</a:tableStyleId>
              </a:tblPr>
              <a:tblGrid>
                <a:gridCol w="4114800"/>
                <a:gridCol w="4114800"/>
              </a:tblGrid>
              <a:tr h="1600429">
                <a:tc>
                  <a:txBody>
                    <a:bodyPr/>
                    <a:lstStyle/>
                    <a:p>
                      <a:endParaRPr lang="en-US" sz="1800" dirty="0"/>
                    </a:p>
                  </a:txBody>
                  <a:tcPr marT="45727" marB="45727"/>
                </a:tc>
                <a:tc>
                  <a:txBody>
                    <a:bodyPr/>
                    <a:lstStyle/>
                    <a:p>
                      <a:endParaRPr lang="en-US" sz="1800" dirty="0"/>
                    </a:p>
                  </a:txBody>
                  <a:tcPr marT="45727" marB="45727"/>
                </a:tc>
              </a:tr>
              <a:tr h="2835046">
                <a:tc>
                  <a:txBody>
                    <a:bodyPr/>
                    <a:lstStyle/>
                    <a:p>
                      <a:pPr marL="285750" indent="-285750">
                        <a:buFont typeface="Arial" pitchFamily="34" charset="0"/>
                        <a:buChar char="•"/>
                      </a:pPr>
                      <a:r>
                        <a:rPr lang="en-US" sz="1800" b="1" dirty="0" smtClean="0"/>
                        <a:t>Product Development and Line Extension </a:t>
                      </a:r>
                      <a:r>
                        <a:rPr lang="en-US" sz="1800" dirty="0" smtClean="0"/>
                        <a:t>– 11 new products in 80’s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smtClean="0"/>
                        <a:t>Forward Integration </a:t>
                      </a:r>
                      <a:r>
                        <a:rPr lang="en-US" sz="1800" dirty="0" smtClean="0"/>
                        <a:t>- </a:t>
                      </a:r>
                      <a:r>
                        <a:rPr lang="en-US" sz="1800" b="0" baseline="0" dirty="0" smtClean="0"/>
                        <a:t>CCE, independent bottling subsidiary of coke in 1986.</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baseline="0" dirty="0" smtClean="0"/>
                        <a:t>Divestment </a:t>
                      </a:r>
                      <a:r>
                        <a:rPr lang="en-US" sz="1800" b="0" baseline="0" dirty="0" smtClean="0"/>
                        <a:t>– Non CSD businesses were sold off.</a:t>
                      </a:r>
                      <a:endParaRPr lang="en-US" sz="1800" b="1" dirty="0" smtClean="0"/>
                    </a:p>
                    <a:p>
                      <a:pPr marL="285750" indent="-285750">
                        <a:buFont typeface="Arial" pitchFamily="34" charset="0"/>
                        <a:buChar char="•"/>
                      </a:pPr>
                      <a:r>
                        <a:rPr lang="en-US" sz="1800" dirty="0" smtClean="0"/>
                        <a:t>Low – pricing strategy</a:t>
                      </a:r>
                      <a:r>
                        <a:rPr lang="en-US" sz="1800" baseline="0" dirty="0" smtClean="0"/>
                        <a:t> and increase on advertising expenditure.</a:t>
                      </a:r>
                    </a:p>
                    <a:p>
                      <a:pPr marL="285750" indent="-285750">
                        <a:buFont typeface="Arial" pitchFamily="34" charset="0"/>
                        <a:buChar char="•"/>
                      </a:pPr>
                      <a:r>
                        <a:rPr lang="en-US" sz="1800" baseline="0" dirty="0" smtClean="0"/>
                        <a:t>Re-franchising bottling operations</a:t>
                      </a:r>
                      <a:endParaRPr lang="en-US" sz="1800" dirty="0"/>
                    </a:p>
                  </a:txBody>
                  <a:tcPr marT="45727" marB="45727"/>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b="1" dirty="0" smtClean="0"/>
                        <a:t>Product Development and Line Extension </a:t>
                      </a:r>
                      <a:r>
                        <a:rPr lang="en-US" sz="1800" dirty="0" smtClean="0"/>
                        <a:t>– 13 new products</a:t>
                      </a:r>
                    </a:p>
                    <a:p>
                      <a:pPr marL="285750" indent="-285750">
                        <a:buFont typeface="Arial" pitchFamily="34" charset="0"/>
                        <a:buChar char="•"/>
                      </a:pPr>
                      <a:r>
                        <a:rPr lang="en-US" sz="1800" b="1" baseline="0" dirty="0" smtClean="0"/>
                        <a:t>Diversification</a:t>
                      </a:r>
                      <a:r>
                        <a:rPr lang="en-US" sz="1800" b="0" baseline="0" dirty="0" smtClean="0"/>
                        <a:t> – Acquired Pizza Hut, KFC, Taco Bell</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Low – pricing strategy</a:t>
                      </a:r>
                      <a:r>
                        <a:rPr lang="en-US" sz="1800" baseline="0" dirty="0" smtClean="0"/>
                        <a:t> and increase on advertising expenditure.</a:t>
                      </a:r>
                    </a:p>
                    <a:p>
                      <a:pPr marL="285750" indent="-285750">
                        <a:buFont typeface="Arial" pitchFamily="34" charset="0"/>
                        <a:buChar char="•"/>
                      </a:pPr>
                      <a:r>
                        <a:rPr lang="en-US" sz="1800" dirty="0" smtClean="0"/>
                        <a:t>Expansion in bottling</a:t>
                      </a:r>
                      <a:r>
                        <a:rPr lang="en-US" sz="1800" baseline="0" dirty="0" smtClean="0"/>
                        <a:t> by major acquisitions.</a:t>
                      </a:r>
                      <a:endParaRPr lang="en-US" sz="1800" dirty="0"/>
                    </a:p>
                  </a:txBody>
                  <a:tcPr marT="45727" marB="45727"/>
                </a:tc>
              </a:tr>
            </a:tbl>
          </a:graphicData>
        </a:graphic>
      </p:graphicFrame>
      <p:pic>
        <p:nvPicPr>
          <p:cNvPr id="6" name="Picture 2" descr="E:\4 sem\401-bpsm\1280px-Pepsi_logo_2008.svg.png"/>
          <p:cNvPicPr>
            <a:picLocks noChangeAspect="1" noChangeArrowheads="1"/>
          </p:cNvPicPr>
          <p:nvPr/>
        </p:nvPicPr>
        <p:blipFill>
          <a:blip r:embed="rId2" cstate="print"/>
          <a:srcRect/>
          <a:stretch>
            <a:fillRect/>
          </a:stretch>
        </p:blipFill>
        <p:spPr bwMode="auto">
          <a:xfrm>
            <a:off x="5562600" y="1981200"/>
            <a:ext cx="2286000" cy="873324"/>
          </a:xfrm>
          <a:prstGeom prst="rect">
            <a:avLst/>
          </a:prstGeom>
          <a:noFill/>
        </p:spPr>
      </p:pic>
      <p:pic>
        <p:nvPicPr>
          <p:cNvPr id="7" name="Picture 3" descr="E:\4 sem\401-bpsm\800px-Coca-Cola_logo.svg.png"/>
          <p:cNvPicPr>
            <a:picLocks noChangeAspect="1" noChangeArrowheads="1"/>
          </p:cNvPicPr>
          <p:nvPr/>
        </p:nvPicPr>
        <p:blipFill>
          <a:blip r:embed="rId3" cstate="print"/>
          <a:srcRect/>
          <a:stretch>
            <a:fillRect/>
          </a:stretch>
        </p:blipFill>
        <p:spPr bwMode="auto">
          <a:xfrm>
            <a:off x="1371600" y="2057400"/>
            <a:ext cx="2269641" cy="743307"/>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Stage 2 – (1991- 2010)</a:t>
            </a:r>
          </a:p>
        </p:txBody>
      </p:sp>
      <p:sp>
        <p:nvSpPr>
          <p:cNvPr id="3" name="Content Placeholder 2"/>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en-US" dirty="0" smtClean="0"/>
              <a:t>Major Events</a:t>
            </a:r>
          </a:p>
          <a:p>
            <a:pPr marL="0" indent="0" eaLnBrk="1" fontAlgn="auto" hangingPunct="1">
              <a:spcAft>
                <a:spcPts val="0"/>
              </a:spcAft>
              <a:buFont typeface="Arial" pitchFamily="34" charset="0"/>
              <a:buNone/>
              <a:defRPr/>
            </a:pPr>
            <a:endParaRPr lang="en-US" dirty="0" smtClean="0"/>
          </a:p>
        </p:txBody>
      </p:sp>
      <p:graphicFrame>
        <p:nvGraphicFramePr>
          <p:cNvPr id="4" name="Table 3"/>
          <p:cNvGraphicFramePr>
            <a:graphicFrameLocks noGrp="1"/>
          </p:cNvGraphicFramePr>
          <p:nvPr/>
        </p:nvGraphicFramePr>
        <p:xfrm>
          <a:off x="914400" y="2209800"/>
          <a:ext cx="7315200" cy="4008438"/>
        </p:xfrm>
        <a:graphic>
          <a:graphicData uri="http://schemas.openxmlformats.org/drawingml/2006/table">
            <a:tbl>
              <a:tblPr firstRow="1" bandRow="1">
                <a:tableStyleId>{5C22544A-7EE6-4342-B048-85BDC9FD1C3A}</a:tableStyleId>
              </a:tblPr>
              <a:tblGrid>
                <a:gridCol w="3657600"/>
                <a:gridCol w="3657600"/>
              </a:tblGrid>
              <a:tr h="1447915">
                <a:tc>
                  <a:txBody>
                    <a:bodyPr/>
                    <a:lstStyle/>
                    <a:p>
                      <a:endParaRPr lang="en-US" sz="1800" dirty="0"/>
                    </a:p>
                  </a:txBody>
                  <a:tcPr marT="45724" marB="45724"/>
                </a:tc>
                <a:tc>
                  <a:txBody>
                    <a:bodyPr/>
                    <a:lstStyle/>
                    <a:p>
                      <a:endParaRPr lang="en-US" sz="1800" dirty="0"/>
                    </a:p>
                  </a:txBody>
                  <a:tcPr marT="45724" marB="45724"/>
                </a:tc>
              </a:tr>
              <a:tr h="2560523">
                <a:tc>
                  <a:txBody>
                    <a:bodyPr/>
                    <a:lstStyle/>
                    <a:p>
                      <a:pPr marL="285750" indent="-285750">
                        <a:buFont typeface="Arial" pitchFamily="34" charset="0"/>
                        <a:buChar char="•"/>
                      </a:pPr>
                      <a:r>
                        <a:rPr lang="en-US" sz="1800" dirty="0" smtClean="0"/>
                        <a:t>Association</a:t>
                      </a:r>
                      <a:r>
                        <a:rPr lang="en-US" sz="1800" baseline="0" dirty="0" smtClean="0"/>
                        <a:t> of CSD’s to obesity</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Wins Subway account, retains exclusive deals with Burger King and McDonalds</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Holds big lead over Pepsi in cola market</a:t>
                      </a:r>
                    </a:p>
                    <a:p>
                      <a:pPr marL="285750" indent="-285750" algn="l" defTabSz="914400" rtl="0" eaLnBrk="1" latinLnBrk="0" hangingPunct="1">
                        <a:buFont typeface="Arial" pitchFamily="34" charset="0"/>
                        <a:buChar char="•"/>
                      </a:pPr>
                      <a:r>
                        <a:rPr lang="en-US" sz="1800" kern="1200" baseline="0" dirty="0" smtClean="0">
                          <a:solidFill>
                            <a:schemeClr val="dk1"/>
                          </a:solidFill>
                          <a:latin typeface="+mn-lt"/>
                          <a:ea typeface="+mn-ea"/>
                          <a:cs typeface="+mn-cs"/>
                        </a:rPr>
                        <a:t>Legal Issues and Currency crisis in Russia and Asia. </a:t>
                      </a:r>
                    </a:p>
                    <a:p>
                      <a:pPr marL="285750" indent="-285750">
                        <a:buFont typeface="Arial" pitchFamily="34" charset="0"/>
                        <a:buChar char="•"/>
                      </a:pPr>
                      <a:endParaRPr lang="en-US" sz="1800" dirty="0"/>
                    </a:p>
                  </a:txBody>
                  <a:tcPr marT="45724" marB="45724"/>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Association</a:t>
                      </a:r>
                      <a:r>
                        <a:rPr lang="en-US" sz="1800" baseline="0" dirty="0" smtClean="0"/>
                        <a:t> of CSD’s to obesity</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Snack food lines very profitable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 Impact of Venezuela crisis</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kern="1200" baseline="0" dirty="0" smtClean="0">
                          <a:solidFill>
                            <a:schemeClr val="dk1"/>
                          </a:solidFill>
                          <a:latin typeface="+mn-lt"/>
                          <a:ea typeface="+mn-ea"/>
                          <a:cs typeface="+mn-cs"/>
                        </a:rPr>
                        <a:t>Challenges of internationalization.</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smtClean="0"/>
                        <a:t>Pepsi Bottling Group (PBG) is</a:t>
                      </a:r>
                      <a:r>
                        <a:rPr lang="en-US" sz="1800" baseline="0" dirty="0" smtClean="0"/>
                        <a:t> established in 1999.</a:t>
                      </a:r>
                      <a:endParaRPr lang="en-US" sz="1800" dirty="0" smtClean="0"/>
                    </a:p>
                    <a:p>
                      <a:endParaRPr lang="en-US" sz="1800" dirty="0"/>
                    </a:p>
                  </a:txBody>
                  <a:tcPr marT="45724" marB="45724"/>
                </a:tc>
              </a:tr>
            </a:tbl>
          </a:graphicData>
        </a:graphic>
      </p:graphicFrame>
      <p:pic>
        <p:nvPicPr>
          <p:cNvPr id="7" name="Picture 2" descr="E:\4 sem\401-bpsm\1280px-Pepsi_logo_2008.svg.png"/>
          <p:cNvPicPr>
            <a:picLocks noChangeAspect="1" noChangeArrowheads="1"/>
          </p:cNvPicPr>
          <p:nvPr/>
        </p:nvPicPr>
        <p:blipFill>
          <a:blip r:embed="rId2" cstate="print"/>
          <a:srcRect/>
          <a:stretch>
            <a:fillRect/>
          </a:stretch>
        </p:blipFill>
        <p:spPr bwMode="auto">
          <a:xfrm>
            <a:off x="5410200" y="2555676"/>
            <a:ext cx="2286000" cy="873324"/>
          </a:xfrm>
          <a:prstGeom prst="rect">
            <a:avLst/>
          </a:prstGeom>
          <a:noFill/>
        </p:spPr>
      </p:pic>
      <p:pic>
        <p:nvPicPr>
          <p:cNvPr id="8" name="Picture 3" descr="E:\4 sem\401-bpsm\800px-Coca-Cola_logo.svg.png"/>
          <p:cNvPicPr>
            <a:picLocks noChangeAspect="1" noChangeArrowheads="1"/>
          </p:cNvPicPr>
          <p:nvPr/>
        </p:nvPicPr>
        <p:blipFill>
          <a:blip r:embed="rId3" cstate="print"/>
          <a:srcRect/>
          <a:stretch>
            <a:fillRect/>
          </a:stretch>
        </p:blipFill>
        <p:spPr bwMode="auto">
          <a:xfrm>
            <a:off x="1524000" y="2609493"/>
            <a:ext cx="2269641" cy="743307"/>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smtClean="0"/>
              <a:t>Strategies Adopted</a:t>
            </a:r>
          </a:p>
        </p:txBody>
      </p:sp>
      <p:graphicFrame>
        <p:nvGraphicFramePr>
          <p:cNvPr id="4" name="Content Placeholder 3"/>
          <p:cNvGraphicFramePr>
            <a:graphicFrameLocks noGrp="1"/>
          </p:cNvGraphicFramePr>
          <p:nvPr>
            <p:ph idx="1"/>
          </p:nvPr>
        </p:nvGraphicFramePr>
        <p:xfrm>
          <a:off x="457200" y="1600200"/>
          <a:ext cx="8229600" cy="4785360"/>
        </p:xfrm>
        <a:graphic>
          <a:graphicData uri="http://schemas.openxmlformats.org/drawingml/2006/table">
            <a:tbl>
              <a:tblPr firstRow="1" bandRow="1">
                <a:tableStyleId>{5C22544A-7EE6-4342-B048-85BDC9FD1C3A}</a:tableStyleId>
              </a:tblPr>
              <a:tblGrid>
                <a:gridCol w="4114800"/>
                <a:gridCol w="4114800"/>
              </a:tblGrid>
              <a:tr h="1676400">
                <a:tc>
                  <a:txBody>
                    <a:bodyPr/>
                    <a:lstStyle/>
                    <a:p>
                      <a:endParaRPr lang="en-US" dirty="0"/>
                    </a:p>
                  </a:txBody>
                  <a:tcPr/>
                </a:tc>
                <a:tc>
                  <a:txBody>
                    <a:bodyPr/>
                    <a:lstStyle/>
                    <a:p>
                      <a:endParaRPr lang="en-US"/>
                    </a:p>
                  </a:txBody>
                  <a:tcPr/>
                </a:tc>
              </a:tr>
              <a:tr h="2324100">
                <a:tc>
                  <a:txBody>
                    <a:bodyPr/>
                    <a:lstStyle/>
                    <a:p>
                      <a:pPr marL="285750" indent="-285750">
                        <a:buFont typeface="Arial" pitchFamily="34" charset="0"/>
                        <a:buChar char="•"/>
                      </a:pPr>
                      <a:r>
                        <a:rPr lang="en-US" dirty="0" smtClean="0"/>
                        <a:t>Growing</a:t>
                      </a:r>
                      <a:r>
                        <a:rPr lang="en-US" baseline="0" dirty="0" smtClean="0"/>
                        <a:t> attention to bottled water category.</a:t>
                      </a:r>
                    </a:p>
                    <a:p>
                      <a:pPr marL="285750" indent="-285750">
                        <a:buFont typeface="Arial" pitchFamily="34" charset="0"/>
                        <a:buChar char="•"/>
                      </a:pPr>
                      <a:r>
                        <a:rPr lang="en-US" baseline="0" dirty="0" smtClean="0"/>
                        <a:t>Packaging Innovation – Fridge Pack (2001)</a:t>
                      </a:r>
                    </a:p>
                    <a:p>
                      <a:pPr marL="285750" indent="-285750">
                        <a:buFont typeface="Arial" pitchFamily="34" charset="0"/>
                        <a:buChar char="•"/>
                      </a:pPr>
                      <a:r>
                        <a:rPr lang="en-US" baseline="0" dirty="0" smtClean="0"/>
                        <a:t>Introduction Diet Coke (2005) and Coke Zero (2005) to tackle obesity issue.</a:t>
                      </a:r>
                      <a:endParaRPr lang="en-US" dirty="0"/>
                    </a:p>
                  </a:txBody>
                  <a:tcPr/>
                </a:tc>
                <a:tc>
                  <a:txBody>
                    <a:bodyPr/>
                    <a:lstStyle/>
                    <a:p>
                      <a:pPr marL="285750" indent="-285750">
                        <a:buFont typeface="Arial" pitchFamily="34" charset="0"/>
                        <a:buChar char="•"/>
                      </a:pPr>
                      <a:r>
                        <a:rPr lang="en-US" dirty="0" smtClean="0"/>
                        <a:t>Concentric</a:t>
                      </a:r>
                      <a:r>
                        <a:rPr lang="en-US" baseline="0" dirty="0" smtClean="0"/>
                        <a:t> Diversification</a:t>
                      </a:r>
                    </a:p>
                    <a:p>
                      <a:pPr marL="285750" indent="-285750">
                        <a:buFont typeface="Arial" pitchFamily="34" charset="0"/>
                        <a:buChar char="•"/>
                      </a:pPr>
                      <a:r>
                        <a:rPr lang="en-US" baseline="0" dirty="0" smtClean="0"/>
                        <a:t>Product Development – Aquafina (1998)</a:t>
                      </a:r>
                    </a:p>
                    <a:p>
                      <a:pPr marL="285750" indent="-285750">
                        <a:buFont typeface="Arial" pitchFamily="34" charset="0"/>
                        <a:buChar char="•"/>
                      </a:pPr>
                      <a:r>
                        <a:rPr lang="en-US" baseline="0" dirty="0" smtClean="0"/>
                        <a:t>Market Development – Sierra Mist (2000) and Mountain Dew Code Red (2001)</a:t>
                      </a:r>
                    </a:p>
                    <a:p>
                      <a:pPr marL="285750" indent="-285750">
                        <a:buFont typeface="Arial" pitchFamily="34" charset="0"/>
                        <a:buChar char="•"/>
                      </a:pPr>
                      <a:r>
                        <a:rPr lang="en-US" baseline="0" dirty="0" smtClean="0"/>
                        <a:t>Pepsi declared itself as a total beverage company and move more aggressively in non CSD’s segment.</a:t>
                      </a:r>
                    </a:p>
                    <a:p>
                      <a:pPr marL="285750" indent="-285750">
                        <a:buFont typeface="Arial" pitchFamily="34" charset="0"/>
                        <a:buChar char="•"/>
                      </a:pPr>
                      <a:r>
                        <a:rPr lang="en-US" dirty="0" smtClean="0"/>
                        <a:t>Treating Diet</a:t>
                      </a:r>
                      <a:r>
                        <a:rPr lang="en-US" baseline="0" dirty="0" smtClean="0"/>
                        <a:t> Pepsi as its flagship brand.</a:t>
                      </a:r>
                      <a:endParaRPr lang="en-US" dirty="0"/>
                    </a:p>
                  </a:txBody>
                  <a:tcPr/>
                </a:tc>
              </a:tr>
            </a:tbl>
          </a:graphicData>
        </a:graphic>
      </p:graphicFrame>
      <p:pic>
        <p:nvPicPr>
          <p:cNvPr id="6" name="Picture 2" descr="E:\4 sem\401-bpsm\1280px-Pepsi_logo_2008.svg.png"/>
          <p:cNvPicPr>
            <a:picLocks noChangeAspect="1" noChangeArrowheads="1"/>
          </p:cNvPicPr>
          <p:nvPr/>
        </p:nvPicPr>
        <p:blipFill>
          <a:blip r:embed="rId2" cstate="print"/>
          <a:srcRect/>
          <a:stretch>
            <a:fillRect/>
          </a:stretch>
        </p:blipFill>
        <p:spPr bwMode="auto">
          <a:xfrm>
            <a:off x="5486400" y="2022276"/>
            <a:ext cx="2286000" cy="873324"/>
          </a:xfrm>
          <a:prstGeom prst="rect">
            <a:avLst/>
          </a:prstGeom>
          <a:noFill/>
        </p:spPr>
      </p:pic>
      <p:pic>
        <p:nvPicPr>
          <p:cNvPr id="7" name="Picture 3" descr="E:\4 sem\401-bpsm\800px-Coca-Cola_logo.svg.png"/>
          <p:cNvPicPr>
            <a:picLocks noChangeAspect="1" noChangeArrowheads="1"/>
          </p:cNvPicPr>
          <p:nvPr/>
        </p:nvPicPr>
        <p:blipFill>
          <a:blip r:embed="rId3" cstate="print"/>
          <a:srcRect/>
          <a:stretch>
            <a:fillRect/>
          </a:stretch>
        </p:blipFill>
        <p:spPr bwMode="auto">
          <a:xfrm>
            <a:off x="1295400" y="2057400"/>
            <a:ext cx="2269641" cy="743307"/>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0"/>
            <a:ext cx="5053499"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PESTEL ANALYSIS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pic>
        <p:nvPicPr>
          <p:cNvPr id="3" name="Picture 9"/>
          <p:cNvPicPr>
            <a:picLocks noChangeAspect="1" noChangeArrowheads="1"/>
          </p:cNvPicPr>
          <p:nvPr/>
        </p:nvPicPr>
        <p:blipFill>
          <a:blip r:embed="rId2"/>
          <a:srcRect/>
          <a:stretch>
            <a:fillRect/>
          </a:stretch>
        </p:blipFill>
        <p:spPr bwMode="auto">
          <a:xfrm>
            <a:off x="477838" y="1027113"/>
            <a:ext cx="8208962" cy="5395912"/>
          </a:xfrm>
          <a:prstGeom prst="rect">
            <a:avLst/>
          </a:prstGeom>
          <a:noFill/>
          <a:ln w="9525">
            <a:noFill/>
            <a:miter lim="800000"/>
            <a:headEnd/>
            <a:tailEnd/>
          </a:ln>
        </p:spPr>
      </p:pic>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txBox="1">
            <a:spLocks noChangeArrowheads="1"/>
          </p:cNvSpPr>
          <p:nvPr/>
        </p:nvSpPr>
        <p:spPr>
          <a:xfrm>
            <a:off x="457200" y="304800"/>
            <a:ext cx="8229600" cy="685800"/>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POLITICAL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6" name="TextBox 5"/>
          <p:cNvSpPr txBox="1"/>
          <p:nvPr/>
        </p:nvSpPr>
        <p:spPr>
          <a:xfrm>
            <a:off x="685800" y="1295400"/>
            <a:ext cx="7696200" cy="4401205"/>
          </a:xfrm>
          <a:prstGeom prst="rect">
            <a:avLst/>
          </a:prstGeom>
          <a:noFill/>
        </p:spPr>
        <p:txBody>
          <a:bodyPr wrap="square" rtlCol="0">
            <a:spAutoFit/>
          </a:bodyPr>
          <a:lstStyle/>
          <a:p>
            <a:pPr>
              <a:buFont typeface="Arial" pitchFamily="34" charset="0"/>
              <a:buChar char="•"/>
            </a:pPr>
            <a:r>
              <a:rPr lang="en-US" sz="2000" dirty="0" smtClean="0"/>
              <a:t> Government influence all 5 forces of porters model.</a:t>
            </a:r>
          </a:p>
          <a:p>
            <a:pPr>
              <a:buFont typeface="Arial" pitchFamily="34" charset="0"/>
              <a:buChar char="•"/>
            </a:pPr>
            <a:r>
              <a:rPr lang="en-US" sz="2000" dirty="0" smtClean="0"/>
              <a:t> Trade, tax policy, labor laws, amount of permitted goods and services by government.</a:t>
            </a:r>
          </a:p>
          <a:p>
            <a:pPr>
              <a:buFont typeface="Arial" pitchFamily="34" charset="0"/>
              <a:buChar char="•"/>
            </a:pPr>
            <a:r>
              <a:rPr lang="en-US" sz="2000" dirty="0" smtClean="0"/>
              <a:t> Food &amp; drug Administration (FDA)</a:t>
            </a:r>
          </a:p>
          <a:p>
            <a:pPr>
              <a:buFont typeface="Arial" pitchFamily="34" charset="0"/>
              <a:buChar char="•"/>
            </a:pPr>
            <a:r>
              <a:rPr lang="en-US" sz="2000" dirty="0" smtClean="0"/>
              <a:t> Political Condition in international market Unrest or change in government</a:t>
            </a:r>
          </a:p>
          <a:p>
            <a:pPr>
              <a:buFont typeface="Arial" pitchFamily="34" charset="0"/>
              <a:buChar char="•"/>
            </a:pPr>
            <a:r>
              <a:rPr lang="en-US" sz="2000" dirty="0" smtClean="0"/>
              <a:t> Inability to penetrate market due to conflict, war</a:t>
            </a:r>
          </a:p>
          <a:p>
            <a:pPr>
              <a:buFont typeface="Arial" pitchFamily="34" charset="0"/>
              <a:buChar char="•"/>
            </a:pPr>
            <a:r>
              <a:rPr lang="en-US" sz="2000" dirty="0" smtClean="0"/>
              <a:t> Fines for different rules &amp; regulations</a:t>
            </a:r>
          </a:p>
          <a:p>
            <a:pPr>
              <a:buFont typeface="Arial" pitchFamily="34" charset="0"/>
              <a:buChar char="•"/>
            </a:pPr>
            <a:r>
              <a:rPr lang="en-US" sz="2000" dirty="0" smtClean="0"/>
              <a:t> Changes in laws &amp; regulation</a:t>
            </a:r>
          </a:p>
          <a:p>
            <a:pPr>
              <a:buFont typeface="Arial" pitchFamily="34" charset="0"/>
              <a:buChar char="•"/>
            </a:pPr>
            <a:r>
              <a:rPr lang="en-US" sz="2000" dirty="0" smtClean="0"/>
              <a:t> Land acquisition and permits</a:t>
            </a:r>
          </a:p>
          <a:p>
            <a:pPr>
              <a:buFont typeface="Arial" pitchFamily="34" charset="0"/>
              <a:buChar char="•"/>
            </a:pPr>
            <a:r>
              <a:rPr lang="en-US" sz="2000" dirty="0" smtClean="0"/>
              <a:t> Import – export regulations</a:t>
            </a:r>
          </a:p>
          <a:p>
            <a:pPr>
              <a:buFont typeface="Arial" pitchFamily="34" charset="0"/>
              <a:buChar char="•"/>
            </a:pPr>
            <a:r>
              <a:rPr lang="en-US" sz="2000" dirty="0" smtClean="0"/>
              <a:t> India- Food, drug &amp; cosmetic Act, Occupational Safety &amp; health Act</a:t>
            </a:r>
          </a:p>
          <a:p>
            <a:pPr>
              <a:buFont typeface="Arial" pitchFamily="34" charset="0"/>
              <a:buChar char="•"/>
            </a:pPr>
            <a:r>
              <a:rPr lang="en-US" sz="2000" dirty="0" smtClean="0"/>
              <a:t> Foreign, State &amp; local laws</a:t>
            </a:r>
          </a:p>
          <a:p>
            <a:pPr>
              <a:buFont typeface="Arial" pitchFamily="34" charset="0"/>
              <a:buChar char="•"/>
            </a:pPr>
            <a:r>
              <a:rPr lang="en-US" sz="2000" dirty="0" smtClean="0"/>
              <a:t> ex. Case against Coca cola by Government of </a:t>
            </a:r>
            <a:r>
              <a:rPr lang="en-US" sz="2000" dirty="0" err="1" smtClean="0"/>
              <a:t>kerala</a:t>
            </a:r>
            <a:r>
              <a:rPr lang="en-US" sz="2000" dirty="0" smtClean="0"/>
              <a:t> in 2010</a:t>
            </a:r>
            <a:endParaRPr lang="en-US" sz="2000"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ECONOMIC</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990600" y="1524000"/>
            <a:ext cx="7162800" cy="4524315"/>
          </a:xfrm>
          <a:prstGeom prst="rect">
            <a:avLst/>
          </a:prstGeom>
          <a:noFill/>
        </p:spPr>
        <p:txBody>
          <a:bodyPr wrap="square" rtlCol="0">
            <a:spAutoFit/>
          </a:bodyPr>
          <a:lstStyle/>
          <a:p>
            <a:pPr>
              <a:buFont typeface="Arial" pitchFamily="34" charset="0"/>
              <a:buChar char="•"/>
            </a:pPr>
            <a:r>
              <a:rPr lang="en-US" sz="2400" dirty="0" smtClean="0"/>
              <a:t> Growth rate, interest rates, employment rates, currency exchange rates, inflation rate</a:t>
            </a:r>
          </a:p>
          <a:p>
            <a:pPr>
              <a:buFont typeface="Arial" pitchFamily="34" charset="0"/>
              <a:buChar char="•"/>
            </a:pPr>
            <a:r>
              <a:rPr lang="en-US" sz="2400" dirty="0" smtClean="0"/>
              <a:t> Purchasing power of customers</a:t>
            </a:r>
          </a:p>
          <a:p>
            <a:pPr>
              <a:buFont typeface="Arial" pitchFamily="34" charset="0"/>
              <a:buChar char="•"/>
            </a:pPr>
            <a:r>
              <a:rPr lang="en-US" sz="2400" dirty="0" smtClean="0"/>
              <a:t> Revenue</a:t>
            </a:r>
          </a:p>
          <a:p>
            <a:pPr>
              <a:buFont typeface="Arial" pitchFamily="34" charset="0"/>
              <a:buChar char="•"/>
            </a:pPr>
            <a:r>
              <a:rPr lang="en-US" sz="2400" dirty="0" smtClean="0"/>
              <a:t> Accounting standards</a:t>
            </a:r>
          </a:p>
          <a:p>
            <a:pPr>
              <a:buFont typeface="Arial" pitchFamily="34" charset="0"/>
              <a:buChar char="•"/>
            </a:pPr>
            <a:r>
              <a:rPr lang="en-US" sz="2400" dirty="0" smtClean="0"/>
              <a:t> Cost incurred- raw material, wages</a:t>
            </a:r>
          </a:p>
          <a:p>
            <a:pPr>
              <a:buFont typeface="Arial" pitchFamily="34" charset="0"/>
              <a:buChar char="•"/>
            </a:pPr>
            <a:r>
              <a:rPr lang="en-US" sz="2400" dirty="0" smtClean="0"/>
              <a:t> Fuel Prices- Distribution network</a:t>
            </a:r>
          </a:p>
          <a:p>
            <a:pPr>
              <a:buFont typeface="Arial" pitchFamily="34" charset="0"/>
              <a:buChar char="•"/>
            </a:pPr>
            <a:r>
              <a:rPr lang="en-US" sz="2400" dirty="0" smtClean="0"/>
              <a:t> Fluctuation in market, money supply, business cycle</a:t>
            </a:r>
          </a:p>
          <a:p>
            <a:pPr>
              <a:buFont typeface="Arial" pitchFamily="34" charset="0"/>
              <a:buChar char="•"/>
            </a:pPr>
            <a:r>
              <a:rPr lang="en-US" sz="2400" dirty="0" smtClean="0"/>
              <a:t> Different Strategy for- underdeveloped, developing, rural-urban</a:t>
            </a:r>
          </a:p>
          <a:p>
            <a:pPr>
              <a:buFont typeface="Arial" pitchFamily="34" charset="0"/>
              <a:buChar char="•"/>
            </a:pPr>
            <a:r>
              <a:rPr lang="en-US" sz="2400" dirty="0" smtClean="0"/>
              <a:t> ex. Net operating profit for coca cola outside US stands 72%. Companies uses 64 various types of currencies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SOCIAL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4" name="TextBox 3"/>
          <p:cNvSpPr txBox="1"/>
          <p:nvPr/>
        </p:nvSpPr>
        <p:spPr>
          <a:xfrm>
            <a:off x="762000" y="1143000"/>
            <a:ext cx="8153400" cy="5016758"/>
          </a:xfrm>
          <a:prstGeom prst="rect">
            <a:avLst/>
          </a:prstGeom>
          <a:noFill/>
        </p:spPr>
        <p:txBody>
          <a:bodyPr wrap="square" rtlCol="0">
            <a:spAutoFit/>
          </a:bodyPr>
          <a:lstStyle/>
          <a:p>
            <a:pPr>
              <a:buFont typeface="Arial" pitchFamily="34" charset="0"/>
              <a:buChar char="•"/>
            </a:pPr>
            <a:r>
              <a:rPr lang="en-US" sz="2000" dirty="0" smtClean="0"/>
              <a:t> Lifestyle changes- its base in advertising campaign</a:t>
            </a:r>
          </a:p>
          <a:p>
            <a:pPr>
              <a:buFont typeface="Arial" pitchFamily="34" charset="0"/>
              <a:buChar char="•"/>
            </a:pPr>
            <a:r>
              <a:rPr lang="en-US" sz="2000" dirty="0" smtClean="0"/>
              <a:t> Company  has to adjust with changing society</a:t>
            </a:r>
          </a:p>
          <a:p>
            <a:pPr>
              <a:buFont typeface="Arial" pitchFamily="34" charset="0"/>
              <a:buChar char="•"/>
            </a:pPr>
            <a:r>
              <a:rPr lang="en-US" sz="2000" dirty="0" smtClean="0"/>
              <a:t> Adopting management strategies to adopt the social trends</a:t>
            </a:r>
          </a:p>
          <a:p>
            <a:pPr>
              <a:buFont typeface="Arial" pitchFamily="34" charset="0"/>
              <a:buChar char="•"/>
            </a:pPr>
            <a:r>
              <a:rPr lang="en-US" sz="2000" dirty="0" smtClean="0"/>
              <a:t> Important to know culture before entering the market</a:t>
            </a:r>
          </a:p>
          <a:p>
            <a:pPr>
              <a:buFont typeface="Arial" pitchFamily="34" charset="0"/>
              <a:buChar char="•"/>
            </a:pPr>
            <a:r>
              <a:rPr lang="en-US" sz="2000" dirty="0" smtClean="0"/>
              <a:t> Consumer &amp; Gov. are increasing awareness of public health consequences, mainly obesity</a:t>
            </a:r>
          </a:p>
          <a:p>
            <a:pPr>
              <a:buFont typeface="Arial" pitchFamily="34" charset="0"/>
              <a:buChar char="•"/>
            </a:pPr>
            <a:r>
              <a:rPr lang="en-US" sz="2000" dirty="0" smtClean="0"/>
              <a:t> Diversity management</a:t>
            </a:r>
          </a:p>
          <a:p>
            <a:pPr>
              <a:buFont typeface="Arial" pitchFamily="34" charset="0"/>
              <a:buChar char="•"/>
            </a:pPr>
            <a:r>
              <a:rPr lang="en-US" sz="2000" dirty="0" smtClean="0"/>
              <a:t> Age distribution of country</a:t>
            </a:r>
          </a:p>
          <a:p>
            <a:pPr>
              <a:buFont typeface="Arial" pitchFamily="34" charset="0"/>
              <a:buChar char="•"/>
            </a:pPr>
            <a:r>
              <a:rPr lang="en-US" sz="2000" dirty="0" smtClean="0"/>
              <a:t> Main consumer- young &amp; children</a:t>
            </a:r>
          </a:p>
          <a:p>
            <a:pPr>
              <a:buFont typeface="Arial" pitchFamily="34" charset="0"/>
              <a:buChar char="•"/>
            </a:pPr>
            <a:r>
              <a:rPr lang="en-US" sz="2000" dirty="0" smtClean="0"/>
              <a:t> Old celebrates with alcohol</a:t>
            </a:r>
          </a:p>
          <a:p>
            <a:pPr>
              <a:buFont typeface="Arial" pitchFamily="34" charset="0"/>
              <a:buChar char="•"/>
            </a:pPr>
            <a:r>
              <a:rPr lang="en-US" sz="2000" dirty="0" smtClean="0"/>
              <a:t> Age 37-55 years- concerns nutrition</a:t>
            </a:r>
          </a:p>
          <a:p>
            <a:pPr>
              <a:buFont typeface="Arial" pitchFamily="34" charset="0"/>
              <a:buChar char="•"/>
            </a:pPr>
            <a:r>
              <a:rPr lang="en-US" sz="2000" dirty="0" smtClean="0"/>
              <a:t> Time saving product for many homes</a:t>
            </a:r>
          </a:p>
          <a:p>
            <a:pPr>
              <a:buFont typeface="Arial" pitchFamily="34" charset="0"/>
              <a:buChar char="•"/>
            </a:pPr>
            <a:r>
              <a:rPr lang="en-US" sz="2000" dirty="0" smtClean="0"/>
              <a:t> Ex. Coca cola donates 1% of profits to charity in </a:t>
            </a:r>
            <a:r>
              <a:rPr lang="en-US" sz="2000" dirty="0" err="1" smtClean="0"/>
              <a:t>spain</a:t>
            </a:r>
            <a:r>
              <a:rPr lang="en-US" sz="2000" dirty="0" smtClean="0"/>
              <a:t> &amp; creates friendly company range</a:t>
            </a:r>
          </a:p>
          <a:p>
            <a:pPr>
              <a:buFont typeface="Arial" pitchFamily="34" charset="0"/>
              <a:buChar char="•"/>
            </a:pPr>
            <a:r>
              <a:rPr lang="en-US" sz="2000" dirty="0" smtClean="0"/>
              <a:t> Coca cola has been awarded Social &amp; Corporate governance award for best practices in corporate social responsibility in 2009</a:t>
            </a:r>
            <a:endParaRPr lang="en-US" sz="2000" dirty="0"/>
          </a:p>
        </p:txBody>
      </p:sp>
      <p:pic>
        <p:nvPicPr>
          <p:cNvPr id="5"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8400" y="685800"/>
            <a:ext cx="2786270" cy="2030896"/>
          </a:xfrm>
        </p:spPr>
        <p:txBody>
          <a:bodyPr>
            <a:normAutofit/>
          </a:bodyPr>
          <a:lstStyle/>
          <a:p>
            <a:pPr algn="ctr"/>
            <a:r>
              <a:rPr lang="en-US" sz="4800" dirty="0" smtClean="0"/>
              <a:t>Presented </a:t>
            </a:r>
            <a:r>
              <a:rPr lang="en-US" sz="4800" dirty="0"/>
              <a:t>to You </a:t>
            </a:r>
            <a:r>
              <a:rPr lang="en-US" sz="4800" dirty="0" smtClean="0"/>
              <a:t>by</a:t>
            </a:r>
            <a:endParaRPr lang="en-GB" sz="4800" dirty="0"/>
          </a:p>
        </p:txBody>
      </p:sp>
      <p:sp>
        <p:nvSpPr>
          <p:cNvPr id="6" name="Text Placeholder 5"/>
          <p:cNvSpPr>
            <a:spLocks noGrp="1"/>
          </p:cNvSpPr>
          <p:nvPr>
            <p:ph type="body" sz="half" idx="2"/>
          </p:nvPr>
        </p:nvSpPr>
        <p:spPr>
          <a:xfrm>
            <a:off x="6400800" y="3505200"/>
            <a:ext cx="2622440" cy="3352800"/>
          </a:xfrm>
        </p:spPr>
        <p:txBody>
          <a:bodyPr>
            <a:normAutofit/>
          </a:bodyPr>
          <a:lstStyle/>
          <a:p>
            <a:pPr marL="457200" indent="-457200"/>
            <a:r>
              <a:rPr lang="en-US" sz="2000" b="1" dirty="0" smtClean="0"/>
              <a:t>13203-Smruthi </a:t>
            </a:r>
            <a:r>
              <a:rPr lang="en-US" sz="2000" b="1" dirty="0" err="1" smtClean="0"/>
              <a:t>Buddu</a:t>
            </a:r>
            <a:endParaRPr lang="en-US" sz="2000" b="1" dirty="0" smtClean="0"/>
          </a:p>
          <a:p>
            <a:pPr marL="457200" indent="-457200"/>
            <a:r>
              <a:rPr lang="en-US" sz="2000" b="1" dirty="0" smtClean="0"/>
              <a:t>13209-Sushant </a:t>
            </a:r>
            <a:r>
              <a:rPr lang="en-US" sz="2000" b="1" dirty="0" err="1" smtClean="0"/>
              <a:t>Sawant</a:t>
            </a:r>
            <a:endParaRPr lang="en-US" sz="2000" b="1" dirty="0" smtClean="0">
              <a:latin typeface="+mj-lt"/>
            </a:endParaRPr>
          </a:p>
          <a:p>
            <a:pPr marL="457200" indent="-457200"/>
            <a:r>
              <a:rPr lang="en-US" sz="2000" b="1" dirty="0" smtClean="0">
                <a:latin typeface="+mj-lt"/>
              </a:rPr>
              <a:t>13228-Shreyasi Joshi</a:t>
            </a:r>
          </a:p>
          <a:p>
            <a:pPr marL="457200" indent="-457200"/>
            <a:r>
              <a:rPr lang="en-US" sz="2000" b="1" dirty="0" smtClean="0">
                <a:latin typeface="+mj-lt"/>
              </a:rPr>
              <a:t>13242-Sonal </a:t>
            </a:r>
            <a:r>
              <a:rPr lang="en-US" sz="2000" b="1" dirty="0" err="1" smtClean="0">
                <a:latin typeface="+mj-lt"/>
              </a:rPr>
              <a:t>Attarde</a:t>
            </a:r>
            <a:r>
              <a:rPr lang="en-US" sz="2000" b="1" dirty="0" smtClean="0">
                <a:latin typeface="+mj-lt"/>
              </a:rPr>
              <a:t> </a:t>
            </a:r>
          </a:p>
          <a:p>
            <a:pPr marL="457200" indent="-457200"/>
            <a:r>
              <a:rPr lang="en-US" sz="2000" b="1" dirty="0" smtClean="0">
                <a:latin typeface="+mj-lt"/>
              </a:rPr>
              <a:t>13249-Ashish Kamble</a:t>
            </a:r>
          </a:p>
          <a:p>
            <a:pPr marL="457200" indent="-457200"/>
            <a:r>
              <a:rPr lang="en-US" sz="2000" b="1" dirty="0" smtClean="0"/>
              <a:t>13271-Sulabh </a:t>
            </a:r>
            <a:r>
              <a:rPr lang="en-US" sz="2000" b="1" dirty="0" err="1" smtClean="0"/>
              <a:t>Subedi</a:t>
            </a:r>
            <a:endParaRPr lang="en-US" sz="2000" b="1" dirty="0" smtClean="0"/>
          </a:p>
          <a:p>
            <a:pPr marL="457200" indent="-457200"/>
            <a:endParaRPr lang="en-US" sz="2000" b="1" dirty="0" smtClean="0">
              <a:latin typeface="+mj-lt"/>
            </a:endParaRPr>
          </a:p>
          <a:p>
            <a:pPr marL="457200" indent="-457200"/>
            <a:r>
              <a:rPr lang="en-US" sz="2000" b="1" dirty="0" smtClean="0">
                <a:latin typeface="+mj-lt"/>
              </a:rPr>
              <a:t>(2013-2015)</a:t>
            </a:r>
          </a:p>
        </p:txBody>
      </p:sp>
      <p:pic>
        <p:nvPicPr>
          <p:cNvPr id="7" name="Picture Placeholder 6"/>
          <p:cNvPicPr>
            <a:picLocks noGrp="1"/>
          </p:cNvPicPr>
          <p:nvPr>
            <p:ph type="pic" idx="1"/>
          </p:nvPr>
        </p:nvPicPr>
        <p:blipFill rotWithShape="1">
          <a:blip r:embed="rId2"/>
          <a:srcRect l="1288" t="1590" r="39251" b="10127"/>
          <a:stretch/>
        </p:blipFill>
        <p:spPr>
          <a:xfrm>
            <a:off x="-1" y="0"/>
            <a:ext cx="6241774" cy="6858000"/>
          </a:xfrm>
          <a:prstGeom prst="rect">
            <a:avLst/>
          </a:prstGeom>
        </p:spPr>
      </p:pic>
      <p:pic>
        <p:nvPicPr>
          <p:cNvPr id="5" name="Picture 2" descr="E:\academics\college photos\935976_10151599325012391_1106511311_a.jpg"/>
          <p:cNvPicPr>
            <a:picLocks noChangeAspect="1" noChangeArrowheads="1"/>
          </p:cNvPicPr>
          <p:nvPr/>
        </p:nvPicPr>
        <p:blipFill>
          <a:blip r:embed="rId3"/>
          <a:srcRect/>
          <a:stretch>
            <a:fillRect/>
          </a:stretch>
        </p:blipFill>
        <p:spPr bwMode="auto">
          <a:xfrm>
            <a:off x="8001000" y="0"/>
            <a:ext cx="1143000" cy="1066800"/>
          </a:xfrm>
          <a:prstGeom prst="rect">
            <a:avLst/>
          </a:prstGeom>
          <a:noFill/>
        </p:spPr>
      </p:pic>
    </p:spTree>
    <p:extLst>
      <p:ext uri="{BB962C8B-B14F-4D97-AF65-F5344CB8AC3E}">
        <p14:creationId xmlns:p14="http://schemas.microsoft.com/office/powerpoint/2010/main" val="42256542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3200" b="1" dirty="0" smtClean="0">
                <a:solidFill>
                  <a:srgbClr val="000000"/>
                </a:solidFill>
                <a:ea typeface="+mj-ea"/>
                <a:cs typeface="+mj-cs"/>
              </a:rPr>
              <a:t>TECHNOLOGICAL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4" name="TextBox 3"/>
          <p:cNvSpPr txBox="1"/>
          <p:nvPr/>
        </p:nvSpPr>
        <p:spPr>
          <a:xfrm>
            <a:off x="762000" y="1143000"/>
            <a:ext cx="7620000" cy="4154984"/>
          </a:xfrm>
          <a:prstGeom prst="rect">
            <a:avLst/>
          </a:prstGeom>
          <a:noFill/>
        </p:spPr>
        <p:txBody>
          <a:bodyPr wrap="square" rtlCol="0">
            <a:spAutoFit/>
          </a:bodyPr>
          <a:lstStyle/>
          <a:p>
            <a:pPr>
              <a:buFont typeface="Arial" pitchFamily="34" charset="0"/>
              <a:buChar char="•"/>
            </a:pPr>
            <a:r>
              <a:rPr lang="en-US" sz="2200" dirty="0" smtClean="0"/>
              <a:t> Production &amp; Distribution cost control and up gradation</a:t>
            </a:r>
          </a:p>
          <a:p>
            <a:pPr>
              <a:buFont typeface="Arial" pitchFamily="34" charset="0"/>
              <a:buChar char="•"/>
            </a:pPr>
            <a:r>
              <a:rPr lang="en-US" sz="2200" dirty="0" smtClean="0"/>
              <a:t> Availability whenever and wherever with affordable price. (ex. vending machine)</a:t>
            </a:r>
          </a:p>
          <a:p>
            <a:pPr>
              <a:buFont typeface="Arial" pitchFamily="34" charset="0"/>
              <a:buChar char="•"/>
            </a:pPr>
            <a:r>
              <a:rPr lang="en-US" sz="2200" dirty="0" smtClean="0"/>
              <a:t> Labeling &amp; Packaging ( recyclable bottles, cans, plastic bottles)</a:t>
            </a:r>
          </a:p>
          <a:p>
            <a:pPr>
              <a:buFont typeface="Arial" pitchFamily="34" charset="0"/>
              <a:buChar char="•"/>
            </a:pPr>
            <a:r>
              <a:rPr lang="en-US" sz="2200" dirty="0" smtClean="0"/>
              <a:t> Marketing &amp; promotion programs (internet, TV.)</a:t>
            </a:r>
          </a:p>
          <a:p>
            <a:pPr>
              <a:buFont typeface="Arial" pitchFamily="34" charset="0"/>
              <a:buChar char="•"/>
            </a:pPr>
            <a:r>
              <a:rPr lang="en-US" sz="2200" dirty="0" smtClean="0"/>
              <a:t> New machineries for higher production with minimum costs, top quality</a:t>
            </a:r>
          </a:p>
          <a:p>
            <a:pPr>
              <a:buFont typeface="Arial" pitchFamily="34" charset="0"/>
              <a:buChar char="•"/>
            </a:pPr>
            <a:r>
              <a:rPr lang="en-US" sz="2200" dirty="0" smtClean="0"/>
              <a:t> Newer &amp; attractive Designs</a:t>
            </a:r>
          </a:p>
          <a:p>
            <a:pPr>
              <a:buFont typeface="Arial" pitchFamily="34" charset="0"/>
              <a:buChar char="•"/>
            </a:pPr>
            <a:r>
              <a:rPr lang="en-US" sz="2200" dirty="0" smtClean="0"/>
              <a:t> Social networking sites</a:t>
            </a:r>
          </a:p>
          <a:p>
            <a:pPr>
              <a:buFont typeface="Arial" pitchFamily="34" charset="0"/>
              <a:buChar char="•"/>
            </a:pPr>
            <a:r>
              <a:rPr lang="en-US" sz="2200" dirty="0" smtClean="0"/>
              <a:t> Supply chain management &amp; improve efficiency</a:t>
            </a:r>
          </a:p>
          <a:p>
            <a:pPr>
              <a:buFont typeface="Arial" pitchFamily="34" charset="0"/>
              <a:buChar char="•"/>
            </a:pPr>
            <a:r>
              <a:rPr lang="en-US" sz="2200" dirty="0" smtClean="0"/>
              <a:t> ex. </a:t>
            </a:r>
            <a:r>
              <a:rPr lang="en-US" sz="2200" dirty="0" err="1" smtClean="0"/>
              <a:t>Sodastream</a:t>
            </a:r>
            <a:r>
              <a:rPr lang="en-US" sz="2200" dirty="0" smtClean="0"/>
              <a:t> international limited- do-it yourself, beverage </a:t>
            </a:r>
            <a:r>
              <a:rPr lang="en-US" sz="2200" dirty="0" err="1" smtClean="0"/>
              <a:t>carboration</a:t>
            </a:r>
            <a:r>
              <a:rPr lang="en-US" sz="2200" dirty="0" smtClean="0"/>
              <a:t> system</a:t>
            </a:r>
          </a:p>
        </p:txBody>
      </p:sp>
      <p:pic>
        <p:nvPicPr>
          <p:cNvPr id="5"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IN" sz="3200" b="1" i="0" u="none" strike="noStrike" kern="1200" cap="none" spc="0" normalizeH="0" baseline="0" noProof="0" dirty="0" smtClean="0">
                <a:ln>
                  <a:noFill/>
                </a:ln>
                <a:solidFill>
                  <a:srgbClr val="000000"/>
                </a:solidFill>
                <a:effectLst/>
                <a:uLnTx/>
                <a:uFillTx/>
                <a:ea typeface="+mj-ea"/>
                <a:cs typeface="+mj-cs"/>
              </a:rPr>
              <a:t>LEGAL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762000" y="1483816"/>
            <a:ext cx="7620000" cy="4154984"/>
          </a:xfrm>
          <a:prstGeom prst="rect">
            <a:avLst/>
          </a:prstGeom>
          <a:noFill/>
        </p:spPr>
        <p:txBody>
          <a:bodyPr wrap="square" rtlCol="0">
            <a:spAutoFit/>
          </a:bodyPr>
          <a:lstStyle/>
          <a:p>
            <a:pPr>
              <a:buFont typeface="Arial" pitchFamily="34" charset="0"/>
              <a:buChar char="•"/>
            </a:pPr>
            <a:r>
              <a:rPr lang="en-US" sz="2200" dirty="0" smtClean="0"/>
              <a:t> Change in laws and regulations may results in change in costs &amp; capital expenditure</a:t>
            </a:r>
          </a:p>
          <a:p>
            <a:pPr>
              <a:buFont typeface="Arial" pitchFamily="34" charset="0"/>
              <a:buChar char="•"/>
            </a:pPr>
            <a:r>
              <a:rPr lang="en-US" sz="2200" dirty="0" smtClean="0"/>
              <a:t> Company must ready to future changes in laws and ready to adopt </a:t>
            </a:r>
          </a:p>
          <a:p>
            <a:pPr>
              <a:buFont typeface="Arial" pitchFamily="34" charset="0"/>
              <a:buChar char="•"/>
            </a:pPr>
            <a:r>
              <a:rPr lang="en-US" sz="2200" dirty="0" smtClean="0"/>
              <a:t> Discrimination laws, customer laws, employment laws, </a:t>
            </a:r>
            <a:r>
              <a:rPr lang="en-US" sz="2200" dirty="0" err="1" smtClean="0"/>
              <a:t>antiturst</a:t>
            </a:r>
            <a:r>
              <a:rPr lang="en-US" sz="2200" dirty="0" smtClean="0"/>
              <a:t> laws, health &amp; safety laws</a:t>
            </a:r>
          </a:p>
          <a:p>
            <a:pPr>
              <a:buFont typeface="Arial" pitchFamily="34" charset="0"/>
              <a:buChar char="•"/>
            </a:pPr>
            <a:r>
              <a:rPr lang="en-US" sz="2200" dirty="0" smtClean="0"/>
              <a:t> Advertising and labeling laws</a:t>
            </a:r>
          </a:p>
          <a:p>
            <a:pPr>
              <a:buFont typeface="Arial" pitchFamily="34" charset="0"/>
              <a:buChar char="•"/>
            </a:pPr>
            <a:r>
              <a:rPr lang="en-US" sz="2200" dirty="0" smtClean="0"/>
              <a:t> Environmental protection act</a:t>
            </a:r>
          </a:p>
          <a:p>
            <a:pPr>
              <a:buFont typeface="Arial" pitchFamily="34" charset="0"/>
              <a:buChar char="•"/>
            </a:pPr>
            <a:r>
              <a:rPr lang="en-US" sz="2200" dirty="0" smtClean="0"/>
              <a:t> ex. Federal food, drug and cosmetic act, trade commission act, occupation safety, health act</a:t>
            </a:r>
          </a:p>
          <a:p>
            <a:pPr>
              <a:buFont typeface="Arial" pitchFamily="34" charset="0"/>
              <a:buChar char="•"/>
            </a:pPr>
            <a:r>
              <a:rPr lang="en-US" sz="2200" dirty="0" smtClean="0"/>
              <a:t> Sales, distribution, production all come under different acts in different countries. </a:t>
            </a:r>
            <a:endParaRPr lang="en-US" sz="2200"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txBox="1">
            <a:spLocks noChangeArrowheads="1"/>
          </p:cNvSpPr>
          <p:nvPr/>
        </p:nvSpPr>
        <p:spPr>
          <a:xfrm>
            <a:off x="685800" y="304800"/>
            <a:ext cx="7770813" cy="1141413"/>
          </a:xfrm>
          <a:prstGeom prst="rect">
            <a:avLst/>
          </a:prstGeom>
          <a:ln/>
        </p:spPr>
        <p:txBody>
          <a:bodyPr lIns="90000" tIns="45000" rIns="90000" bIns="45000"/>
          <a:lstStyle/>
          <a:p>
            <a:pPr marL="0" marR="0" lvl="0" indent="0" algn="ctr" defTabSz="914400" rtl="0" eaLnBrk="1" fontAlgn="auto" latinLnBrk="0" hangingPunct="1">
              <a:lnSpc>
                <a:spcPct val="100000"/>
              </a:lnSpc>
              <a:spcBef>
                <a:spcPct val="0"/>
              </a:spcBef>
              <a:spcAft>
                <a:spcPts val="0"/>
              </a:spcAft>
              <a:buClrTx/>
              <a:buSz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IN" sz="3200" b="1" dirty="0" smtClean="0">
                <a:solidFill>
                  <a:srgbClr val="000000"/>
                </a:solidFill>
                <a:ea typeface="+mj-ea"/>
                <a:cs typeface="+mj-cs"/>
              </a:rPr>
              <a:t>ENVIRONMENTAL</a:t>
            </a:r>
            <a:endParaRPr kumimoji="0" lang="en-IN" sz="3200" b="1" i="0" u="none" strike="noStrike" kern="1200" cap="none" spc="0" normalizeH="0" baseline="0" noProof="0" dirty="0">
              <a:ln>
                <a:noFill/>
              </a:ln>
              <a:solidFill>
                <a:srgbClr val="000000"/>
              </a:solidFill>
              <a:effectLst/>
              <a:uLnTx/>
              <a:uFillTx/>
              <a:ea typeface="+mj-ea"/>
              <a:cs typeface="+mj-cs"/>
            </a:endParaRPr>
          </a:p>
        </p:txBody>
      </p:sp>
      <p:sp>
        <p:nvSpPr>
          <p:cNvPr id="3" name="TextBox 2"/>
          <p:cNvSpPr txBox="1"/>
          <p:nvPr/>
        </p:nvSpPr>
        <p:spPr>
          <a:xfrm>
            <a:off x="685800" y="2046744"/>
            <a:ext cx="8001000" cy="2677656"/>
          </a:xfrm>
          <a:prstGeom prst="rect">
            <a:avLst/>
          </a:prstGeom>
          <a:noFill/>
        </p:spPr>
        <p:txBody>
          <a:bodyPr wrap="square" rtlCol="0">
            <a:spAutoFit/>
          </a:bodyPr>
          <a:lstStyle/>
          <a:p>
            <a:pPr>
              <a:buFont typeface="Arial" pitchFamily="34" charset="0"/>
              <a:buChar char="•"/>
            </a:pPr>
            <a:r>
              <a:rPr lang="en-US" sz="2400" dirty="0" smtClean="0"/>
              <a:t> Pollution &amp; global warming issues</a:t>
            </a:r>
          </a:p>
          <a:p>
            <a:pPr>
              <a:buFont typeface="Arial" pitchFamily="34" charset="0"/>
              <a:buChar char="•"/>
            </a:pPr>
            <a:r>
              <a:rPr lang="en-US" sz="2400" dirty="0" smtClean="0"/>
              <a:t> Sales variation with Weather conditions &amp; seasons</a:t>
            </a:r>
          </a:p>
          <a:p>
            <a:pPr>
              <a:buFont typeface="Arial" pitchFamily="34" charset="0"/>
              <a:buChar char="•"/>
            </a:pPr>
            <a:r>
              <a:rPr lang="en-US" sz="2400" dirty="0" smtClean="0"/>
              <a:t> Local, national, world environmental laws</a:t>
            </a:r>
          </a:p>
          <a:p>
            <a:pPr>
              <a:buFont typeface="Arial" pitchFamily="34" charset="0"/>
              <a:buChar char="•"/>
            </a:pPr>
            <a:r>
              <a:rPr lang="en-US" sz="2400" dirty="0" smtClean="0"/>
              <a:t> Waste management</a:t>
            </a:r>
          </a:p>
          <a:p>
            <a:pPr>
              <a:buFont typeface="Arial" pitchFamily="34" charset="0"/>
              <a:buChar char="•"/>
            </a:pPr>
            <a:r>
              <a:rPr lang="en-US" sz="2400" dirty="0" smtClean="0"/>
              <a:t> Recycling- renewable plastics</a:t>
            </a:r>
          </a:p>
          <a:p>
            <a:pPr>
              <a:buFont typeface="Arial" pitchFamily="34" charset="0"/>
              <a:buChar char="•"/>
            </a:pPr>
            <a:r>
              <a:rPr lang="en-US" sz="2400" dirty="0" smtClean="0"/>
              <a:t> ex. Coca cola developed innovative energy managing system that delivers energy savings of up to  35%</a:t>
            </a:r>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75"/>
            <a:ext cx="7772400" cy="1470025"/>
          </a:xfrm>
        </p:spPr>
        <p:txBody>
          <a:bodyPr/>
          <a:lstStyle/>
          <a:p>
            <a:r>
              <a:rPr lang="en-US" dirty="0" smtClean="0"/>
              <a:t>Porter’s Five Forces Model</a:t>
            </a:r>
            <a:endParaRPr lang="en-US" dirty="0"/>
          </a:p>
        </p:txBody>
      </p:sp>
      <p:graphicFrame>
        <p:nvGraphicFramePr>
          <p:cNvPr id="4" name="Diagram 3"/>
          <p:cNvGraphicFramePr/>
          <p:nvPr/>
        </p:nvGraphicFramePr>
        <p:xfrm>
          <a:off x="685800" y="1397000"/>
          <a:ext cx="7467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E:\4 sem\401-bpsm\1280px-Pepsi_logo_2008.svg.png"/>
          <p:cNvPicPr>
            <a:picLocks noChangeAspect="1" noChangeArrowheads="1"/>
          </p:cNvPicPr>
          <p:nvPr/>
        </p:nvPicPr>
        <p:blipFill>
          <a:blip r:embed="rId7"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8"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Intensity of competitive rivalry</a:t>
            </a:r>
            <a:endParaRPr lang="en-US" dirty="0"/>
          </a:p>
        </p:txBody>
      </p:sp>
      <p:sp>
        <p:nvSpPr>
          <p:cNvPr id="3" name="Content Placeholder 2"/>
          <p:cNvSpPr>
            <a:spLocks noGrp="1"/>
          </p:cNvSpPr>
          <p:nvPr>
            <p:ph idx="1"/>
          </p:nvPr>
        </p:nvSpPr>
        <p:spPr/>
        <p:txBody>
          <a:bodyPr/>
          <a:lstStyle/>
          <a:p>
            <a:pPr fontAlgn="base"/>
            <a:r>
              <a:rPr lang="en-US" dirty="0"/>
              <a:t>Duopoly with Coke and Pepsi</a:t>
            </a:r>
          </a:p>
          <a:p>
            <a:pPr fontAlgn="base"/>
            <a:r>
              <a:rPr lang="en-US" dirty="0"/>
              <a:t>Unequal size competitors</a:t>
            </a:r>
          </a:p>
          <a:p>
            <a:pPr fontAlgn="base"/>
            <a:r>
              <a:rPr lang="en-US" dirty="0" smtClean="0"/>
              <a:t>Growth </a:t>
            </a:r>
            <a:r>
              <a:rPr lang="en-US" dirty="0"/>
              <a:t>rate of the soft drinks market</a:t>
            </a:r>
          </a:p>
          <a:p>
            <a:pPr fontAlgn="base"/>
            <a:r>
              <a:rPr lang="en-US" dirty="0"/>
              <a:t>Fixed storage cost</a:t>
            </a:r>
          </a:p>
          <a:p>
            <a:pPr fontAlgn="base"/>
            <a:r>
              <a:rPr lang="en-US" dirty="0" smtClean="0"/>
              <a:t>Differentiation</a:t>
            </a:r>
            <a:endParaRPr lang="en-US" dirty="0"/>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buyers</a:t>
            </a:r>
            <a:endParaRPr lang="en-US" dirty="0"/>
          </a:p>
        </p:txBody>
      </p:sp>
      <p:sp>
        <p:nvSpPr>
          <p:cNvPr id="3" name="Content Placeholder 2"/>
          <p:cNvSpPr>
            <a:spLocks noGrp="1"/>
          </p:cNvSpPr>
          <p:nvPr>
            <p:ph idx="1"/>
          </p:nvPr>
        </p:nvSpPr>
        <p:spPr/>
        <p:txBody>
          <a:bodyPr/>
          <a:lstStyle/>
          <a:p>
            <a:r>
              <a:rPr lang="en-US" dirty="0" smtClean="0"/>
              <a:t>Different buyers</a:t>
            </a:r>
          </a:p>
          <a:p>
            <a:r>
              <a:rPr lang="en-US" dirty="0" smtClean="0"/>
              <a:t>Fast food fountains – high</a:t>
            </a:r>
          </a:p>
          <a:p>
            <a:r>
              <a:rPr lang="en-US" dirty="0" smtClean="0"/>
              <a:t>Vending machines – low</a:t>
            </a:r>
          </a:p>
          <a:p>
            <a:r>
              <a:rPr lang="en-US" dirty="0" smtClean="0"/>
              <a:t>Convenience stores – low</a:t>
            </a:r>
          </a:p>
          <a:p>
            <a:r>
              <a:rPr lang="en-US" dirty="0" smtClean="0"/>
              <a:t>Supermarkets and food stores – medium</a:t>
            </a:r>
          </a:p>
          <a:p>
            <a:r>
              <a:rPr lang="en-US" dirty="0" smtClean="0"/>
              <a:t>End customers – low switching cost, not an essential product</a:t>
            </a:r>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power of suppliers</a:t>
            </a:r>
            <a:endParaRPr lang="en-US" dirty="0"/>
          </a:p>
        </p:txBody>
      </p:sp>
      <p:sp>
        <p:nvSpPr>
          <p:cNvPr id="3" name="Content Placeholder 2"/>
          <p:cNvSpPr>
            <a:spLocks noGrp="1"/>
          </p:cNvSpPr>
          <p:nvPr>
            <p:ph idx="1"/>
          </p:nvPr>
        </p:nvSpPr>
        <p:spPr/>
        <p:txBody>
          <a:bodyPr/>
          <a:lstStyle/>
          <a:p>
            <a:r>
              <a:rPr lang="en-US" dirty="0" smtClean="0"/>
              <a:t>Few inputs like phosphoric/citric acid, natural flavors, caffeine, sweetener, etc which are basic commodities</a:t>
            </a:r>
          </a:p>
          <a:p>
            <a:r>
              <a:rPr lang="en-US" dirty="0" smtClean="0"/>
              <a:t>Easily accessible to manufacturers, thus switching cost is low</a:t>
            </a:r>
          </a:p>
          <a:p>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Barriers to entry</a:t>
            </a:r>
            <a:endParaRPr lang="en-US" dirty="0"/>
          </a:p>
        </p:txBody>
      </p:sp>
      <p:sp>
        <p:nvSpPr>
          <p:cNvPr id="3" name="Content Placeholder 2"/>
          <p:cNvSpPr>
            <a:spLocks noGrp="1"/>
          </p:cNvSpPr>
          <p:nvPr>
            <p:ph idx="1"/>
          </p:nvPr>
        </p:nvSpPr>
        <p:spPr/>
        <p:txBody>
          <a:bodyPr/>
          <a:lstStyle/>
          <a:p>
            <a:r>
              <a:rPr lang="en-US" dirty="0" smtClean="0"/>
              <a:t>Advertising and marketing</a:t>
            </a:r>
          </a:p>
          <a:p>
            <a:r>
              <a:rPr lang="en-US" dirty="0" smtClean="0"/>
              <a:t>Customer loyalty/brand image</a:t>
            </a:r>
          </a:p>
          <a:p>
            <a:r>
              <a:rPr lang="en-US" dirty="0" smtClean="0"/>
              <a:t>Significant margins to retailers</a:t>
            </a:r>
          </a:p>
          <a:p>
            <a:r>
              <a:rPr lang="en-US" dirty="0" smtClean="0"/>
              <a:t>Huge investments in bottling</a:t>
            </a:r>
          </a:p>
          <a:p>
            <a:endParaRPr lang="en-US" dirty="0" smtClean="0"/>
          </a:p>
          <a:p>
            <a:endParaRPr lang="en-US" dirty="0" smtClean="0"/>
          </a:p>
          <a:p>
            <a:endParaRPr lang="en-US" dirty="0" smtClean="0"/>
          </a:p>
          <a:p>
            <a:endParaRPr lang="en-US" dirty="0" smtClean="0"/>
          </a:p>
          <a:p>
            <a:endParaRPr lang="en-US" dirty="0"/>
          </a:p>
        </p:txBody>
      </p:sp>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Threat of substitutes</a:t>
            </a:r>
            <a:endParaRPr lang="en-US" dirty="0"/>
          </a:p>
        </p:txBody>
      </p:sp>
      <p:sp>
        <p:nvSpPr>
          <p:cNvPr id="3" name="Content Placeholder 2"/>
          <p:cNvSpPr>
            <a:spLocks noGrp="1"/>
          </p:cNvSpPr>
          <p:nvPr>
            <p:ph idx="1"/>
          </p:nvPr>
        </p:nvSpPr>
        <p:spPr/>
        <p:txBody>
          <a:bodyPr/>
          <a:lstStyle/>
          <a:p>
            <a:r>
              <a:rPr lang="en-US" dirty="0" smtClean="0"/>
              <a:t>Many substitutes: tea, coffee, juices, water, beer, etc and switching cost is low</a:t>
            </a:r>
          </a:p>
          <a:p>
            <a:r>
              <a:rPr lang="en-US" dirty="0" smtClean="0"/>
              <a:t>Massive advertising and brand loyalty</a:t>
            </a:r>
          </a:p>
          <a:p>
            <a:r>
              <a:rPr lang="en-US" dirty="0" smtClean="0"/>
              <a:t>Large distribution network – making products easily accessible to customers </a:t>
            </a: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598961"/>
            <a:ext cx="5543551" cy="795869"/>
          </a:xfrm>
        </p:spPr>
        <p:txBody>
          <a:bodyPr>
            <a:normAutofit/>
          </a:bodyPr>
          <a:lstStyle/>
          <a:p>
            <a:r>
              <a:rPr lang="en-US" dirty="0" smtClean="0">
                <a:latin typeface="Arial" pitchFamily="34" charset="0"/>
                <a:cs typeface="Arial" pitchFamily="34" charset="0"/>
              </a:rPr>
              <a:t>S.W.O.T Analysis -</a:t>
            </a:r>
            <a:endParaRPr lang="en-US" dirty="0">
              <a:latin typeface="Arial" pitchFamily="34" charset="0"/>
              <a:cs typeface="Arial" pitchFamily="34" charset="0"/>
            </a:endParaRPr>
          </a:p>
        </p:txBody>
      </p:sp>
      <p:pic>
        <p:nvPicPr>
          <p:cNvPr id="9" name="Content Placeholder 8" descr="Weaknesses.jpg"/>
          <p:cNvPicPr>
            <a:picLocks noGrp="1" noChangeAspect="1"/>
          </p:cNvPicPr>
          <p:nvPr>
            <p:ph sz="half" idx="1"/>
          </p:nvPr>
        </p:nvPicPr>
        <p:blipFill>
          <a:blip r:embed="rId2">
            <a:extLst>
              <a:ext uri="{BEBA8EAE-BF5A-486C-A8C5-ECC9F3942E4B}">
                <a14:imgProps xmlns:a14="http://schemas.microsoft.com/office/drawing/2010/main">
                  <a14:imgLayer>
                    <a14:imgEffect>
                      <a14:saturation sat="66000"/>
                    </a14:imgEffect>
                    <a14:imgEffect>
                      <a14:brightnessContrast bright="20000" contrast="20000"/>
                    </a14:imgEffect>
                  </a14:imgLayer>
                </a14:imgProps>
              </a:ext>
              <a:ext uri="{28A0092B-C50C-407E-A947-70E740481C1C}">
                <a14:useLocalDpi xmlns:a14="http://schemas.microsoft.com/office/drawing/2010/main" val="0"/>
              </a:ext>
            </a:extLst>
          </a:blip>
          <a:srcRect t="6900" b="6900"/>
          <a:stretch>
            <a:fillRect/>
          </a:stretch>
        </p:blipFill>
        <p:spPr>
          <a:xfrm>
            <a:off x="5149139" y="1709306"/>
            <a:ext cx="2289650" cy="1770452"/>
          </a:xfrm>
        </p:spPr>
      </p:pic>
      <p:pic>
        <p:nvPicPr>
          <p:cNvPr id="12" name="Content Placeholder 11"/>
          <p:cNvPicPr>
            <a:picLocks noGrp="1" noChangeAspect="1"/>
          </p:cNvPicPr>
          <p:nvPr>
            <p:ph sz="half" idx="13"/>
          </p:nvPr>
        </p:nvPicPr>
        <p:blipFill>
          <a:blip r:embed="rId3">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tretch>
            <a:fillRect/>
          </a:stretch>
        </p:blipFill>
        <p:spPr>
          <a:xfrm>
            <a:off x="5411846" y="3939604"/>
            <a:ext cx="2026943" cy="1983349"/>
          </a:xfrm>
        </p:spPr>
      </p:pic>
      <p:pic>
        <p:nvPicPr>
          <p:cNvPr id="10" name="Content Placeholder 9" descr="Strengths.jpg"/>
          <p:cNvPicPr>
            <a:picLocks noGrp="1" noChangeAspect="1"/>
          </p:cNvPicPr>
          <p:nvPr>
            <p:ph sz="half" idx="14"/>
          </p:nvPr>
        </p:nvPicPr>
        <p:blipFill>
          <a:blip r:embed="rId4">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t="6900" b="6900"/>
          <a:stretch>
            <a:fillRect/>
          </a:stretch>
        </p:blipFill>
        <p:spPr>
          <a:xfrm>
            <a:off x="685800" y="1524000"/>
            <a:ext cx="2717162" cy="2041908"/>
          </a:xfrm>
        </p:spPr>
      </p:pic>
      <p:pic>
        <p:nvPicPr>
          <p:cNvPr id="11" name="Content Placeholder 10" descr="Opportunity.jpg"/>
          <p:cNvPicPr>
            <a:picLocks noGrp="1" noChangeAspect="1"/>
          </p:cNvPicPr>
          <p:nvPr>
            <p:ph sz="half" idx="15"/>
          </p:nvPr>
        </p:nvPicPr>
        <p:blipFill>
          <a:blip r:embed="rId5">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t="5163" b="5163"/>
          <a:stretch>
            <a:fillRect/>
          </a:stretch>
        </p:blipFill>
        <p:spPr>
          <a:xfrm>
            <a:off x="1109582" y="3872002"/>
            <a:ext cx="2389244" cy="2335357"/>
          </a:xfrm>
        </p:spPr>
      </p:pic>
      <p:cxnSp>
        <p:nvCxnSpPr>
          <p:cNvPr id="13" name="Straight Connector 12"/>
          <p:cNvCxnSpPr/>
          <p:nvPr/>
        </p:nvCxnSpPr>
        <p:spPr>
          <a:xfrm>
            <a:off x="4157555" y="1272209"/>
            <a:ext cx="0" cy="45004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653989" y="3752761"/>
            <a:ext cx="5649285" cy="0"/>
          </a:xfrm>
          <a:prstGeom prst="line">
            <a:avLst/>
          </a:prstGeom>
        </p:spPr>
        <p:style>
          <a:lnRef idx="2">
            <a:schemeClr val="accent1"/>
          </a:lnRef>
          <a:fillRef idx="0">
            <a:schemeClr val="accent1"/>
          </a:fillRef>
          <a:effectRef idx="1">
            <a:schemeClr val="accent1"/>
          </a:effectRef>
          <a:fontRef idx="minor">
            <a:schemeClr val="tx1"/>
          </a:fontRef>
        </p:style>
      </p:cxnSp>
      <p:pic>
        <p:nvPicPr>
          <p:cNvPr id="15" name="Picture 14" descr="yellowline.gif                                                 00000010Macintosh HD                   ABA78158:"/>
          <p:cNvPicPr>
            <a:picLocks noChangeAspect="1" noChangeArrowheads="1"/>
          </p:cNvPicPr>
          <p:nvPr/>
        </p:nvPicPr>
        <p:blipFill>
          <a:blip r:embed="rId6">
            <a:duotone>
              <a:schemeClr val="accent1">
                <a:shade val="45000"/>
                <a:satMod val="135000"/>
              </a:schemeClr>
              <a:prstClr val="white"/>
            </a:duotone>
          </a:blip>
          <a:srcRect/>
          <a:stretch>
            <a:fillRect/>
          </a:stretch>
        </p:blipFill>
        <p:spPr bwMode="auto">
          <a:xfrm>
            <a:off x="1485900" y="1291738"/>
            <a:ext cx="5380435" cy="52388"/>
          </a:xfrm>
          <a:prstGeom prst="rect">
            <a:avLst/>
          </a:prstGeom>
          <a:noFill/>
        </p:spPr>
      </p:pic>
      <p:sp>
        <p:nvSpPr>
          <p:cNvPr id="21" name="TextBox 20"/>
          <p:cNvSpPr txBox="1"/>
          <p:nvPr/>
        </p:nvSpPr>
        <p:spPr>
          <a:xfrm>
            <a:off x="2286000" y="3169922"/>
            <a:ext cx="1856403" cy="523220"/>
          </a:xfrm>
          <a:prstGeom prst="rect">
            <a:avLst/>
          </a:prstGeom>
          <a:noFill/>
        </p:spPr>
        <p:txBody>
          <a:bodyPr wrap="square" rtlCol="0">
            <a:spAutoFit/>
          </a:bodyPr>
          <a:lstStyle/>
          <a:p>
            <a:pPr algn="r"/>
            <a:r>
              <a:rPr lang="en-US" sz="2800" b="1" dirty="0" smtClean="0">
                <a:solidFill>
                  <a:schemeClr val="accent6"/>
                </a:solidFill>
                <a:latin typeface="Rockwell Condensed (Headings)"/>
                <a:cs typeface="Arial" pitchFamily="34" charset="0"/>
              </a:rPr>
              <a:t>Strengths</a:t>
            </a:r>
            <a:endParaRPr lang="en-US" sz="2800" b="1" dirty="0">
              <a:solidFill>
                <a:schemeClr val="accent6"/>
              </a:solidFill>
              <a:latin typeface="Rockwell Condensed (Headings)"/>
              <a:cs typeface="Arial" pitchFamily="34" charset="0"/>
            </a:endParaRPr>
          </a:p>
        </p:txBody>
      </p:sp>
      <p:sp>
        <p:nvSpPr>
          <p:cNvPr id="22" name="TextBox 21"/>
          <p:cNvSpPr txBox="1"/>
          <p:nvPr/>
        </p:nvSpPr>
        <p:spPr>
          <a:xfrm>
            <a:off x="1600200" y="5648980"/>
            <a:ext cx="2563547" cy="523220"/>
          </a:xfrm>
          <a:prstGeom prst="rect">
            <a:avLst/>
          </a:prstGeom>
          <a:noFill/>
        </p:spPr>
        <p:txBody>
          <a:bodyPr wrap="square" rtlCol="0">
            <a:spAutoFit/>
          </a:bodyPr>
          <a:lstStyle/>
          <a:p>
            <a:pPr algn="r"/>
            <a:r>
              <a:rPr lang="en-US" sz="2800" b="1" dirty="0" smtClean="0">
                <a:solidFill>
                  <a:schemeClr val="accent6"/>
                </a:solidFill>
                <a:latin typeface="Rockwell Condensed (Headings)"/>
                <a:cs typeface="Arial" pitchFamily="34" charset="0"/>
              </a:rPr>
              <a:t>Opportunities</a:t>
            </a:r>
            <a:endParaRPr lang="en-US" sz="2800" b="1" dirty="0">
              <a:solidFill>
                <a:schemeClr val="accent6"/>
              </a:solidFill>
              <a:latin typeface="Rockwell Condensed (Headings)"/>
              <a:cs typeface="Arial" pitchFamily="34" charset="0"/>
            </a:endParaRPr>
          </a:p>
        </p:txBody>
      </p:sp>
      <p:sp>
        <p:nvSpPr>
          <p:cNvPr id="23" name="TextBox 22"/>
          <p:cNvSpPr txBox="1"/>
          <p:nvPr/>
        </p:nvSpPr>
        <p:spPr>
          <a:xfrm>
            <a:off x="4327620" y="3168238"/>
            <a:ext cx="1920780" cy="523220"/>
          </a:xfrm>
          <a:prstGeom prst="rect">
            <a:avLst/>
          </a:prstGeom>
          <a:noFill/>
        </p:spPr>
        <p:txBody>
          <a:bodyPr wrap="square" rtlCol="0">
            <a:spAutoFit/>
          </a:bodyPr>
          <a:lstStyle/>
          <a:p>
            <a:r>
              <a:rPr lang="en-US" sz="2800" b="1" dirty="0" smtClean="0">
                <a:solidFill>
                  <a:schemeClr val="accent6"/>
                </a:solidFill>
                <a:latin typeface="Rockwell Condensed (Headings)"/>
                <a:cs typeface="Arial" pitchFamily="34" charset="0"/>
              </a:rPr>
              <a:t>Weakness</a:t>
            </a:r>
            <a:endParaRPr lang="en-US" sz="2800" b="1" dirty="0">
              <a:solidFill>
                <a:schemeClr val="accent6"/>
              </a:solidFill>
              <a:latin typeface="Rockwell Condensed (Headings)"/>
              <a:cs typeface="Arial" pitchFamily="34" charset="0"/>
            </a:endParaRPr>
          </a:p>
        </p:txBody>
      </p:sp>
      <p:sp>
        <p:nvSpPr>
          <p:cNvPr id="24" name="TextBox 23"/>
          <p:cNvSpPr txBox="1"/>
          <p:nvPr/>
        </p:nvSpPr>
        <p:spPr>
          <a:xfrm>
            <a:off x="4329472" y="5648980"/>
            <a:ext cx="1918928" cy="523220"/>
          </a:xfrm>
          <a:prstGeom prst="rect">
            <a:avLst/>
          </a:prstGeom>
          <a:noFill/>
        </p:spPr>
        <p:txBody>
          <a:bodyPr wrap="square" rtlCol="0">
            <a:spAutoFit/>
          </a:bodyPr>
          <a:lstStyle/>
          <a:p>
            <a:r>
              <a:rPr lang="en-US" sz="2800" b="1" dirty="0" smtClean="0">
                <a:solidFill>
                  <a:schemeClr val="accent6"/>
                </a:solidFill>
                <a:latin typeface="Rockwell Condensed (Headings)"/>
                <a:cs typeface="Arial" pitchFamily="34" charset="0"/>
              </a:rPr>
              <a:t>Threats</a:t>
            </a:r>
            <a:endParaRPr lang="en-US" sz="2800" b="1" dirty="0">
              <a:solidFill>
                <a:schemeClr val="accent6"/>
              </a:solidFill>
              <a:latin typeface="Rockwell Condensed (Headings)"/>
              <a:cs typeface="Arial" pitchFamily="34" charset="0"/>
            </a:endParaRPr>
          </a:p>
        </p:txBody>
      </p:sp>
      <p:pic>
        <p:nvPicPr>
          <p:cNvPr id="16" name="Picture 2" descr="E:\4 sem\401-bpsm\1280px-Pepsi_logo_2008.svg.png"/>
          <p:cNvPicPr>
            <a:picLocks noChangeAspect="1" noChangeArrowheads="1"/>
          </p:cNvPicPr>
          <p:nvPr/>
        </p:nvPicPr>
        <p:blipFill>
          <a:blip r:embed="rId7" cstate="print"/>
          <a:srcRect/>
          <a:stretch>
            <a:fillRect/>
          </a:stretch>
        </p:blipFill>
        <p:spPr bwMode="auto">
          <a:xfrm>
            <a:off x="7467600" y="0"/>
            <a:ext cx="1676400" cy="640438"/>
          </a:xfrm>
          <a:prstGeom prst="rect">
            <a:avLst/>
          </a:prstGeom>
          <a:noFill/>
        </p:spPr>
      </p:pic>
      <p:pic>
        <p:nvPicPr>
          <p:cNvPr id="17" name="Picture 3" descr="E:\4 sem\401-bpsm\800px-Coca-Cola_logo.svg.png"/>
          <p:cNvPicPr>
            <a:picLocks noChangeAspect="1" noChangeArrowheads="1"/>
          </p:cNvPicPr>
          <p:nvPr/>
        </p:nvPicPr>
        <p:blipFill>
          <a:blip r:embed="rId8" cstate="print"/>
          <a:srcRect/>
          <a:stretch>
            <a:fillRect/>
          </a:stretch>
        </p:blipFill>
        <p:spPr bwMode="auto">
          <a:xfrm>
            <a:off x="1" y="0"/>
            <a:ext cx="1600199" cy="524065"/>
          </a:xfrm>
          <a:prstGeom prst="rect">
            <a:avLst/>
          </a:prstGeom>
          <a:noFill/>
        </p:spPr>
      </p:pic>
    </p:spTree>
    <p:extLst>
      <p:ext uri="{BB962C8B-B14F-4D97-AF65-F5344CB8AC3E}">
        <p14:creationId xmlns:p14="http://schemas.microsoft.com/office/powerpoint/2010/main" val="1306135212"/>
      </p:ext>
    </p:extLst>
  </p:cSld>
  <p:clrMapOvr>
    <a:masterClrMapping/>
  </p:clrMapOvr>
  <p:transition spd="med">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762000" y="9144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smtClean="0">
                <a:ln>
                  <a:noFill/>
                </a:ln>
                <a:solidFill>
                  <a:sysClr val="windowText" lastClr="000000"/>
                </a:solidFill>
                <a:effectLst/>
                <a:uLnTx/>
                <a:uFillTx/>
                <a:latin typeface="Calibri"/>
                <a:ea typeface="+mj-ea"/>
                <a:cs typeface="+mj-cs"/>
              </a:rPr>
              <a:t>Background</a:t>
            </a:r>
          </a:p>
        </p:txBody>
      </p:sp>
      <p:sp>
        <p:nvSpPr>
          <p:cNvPr id="5" name="Subtitle 2"/>
          <p:cNvSpPr txBox="1">
            <a:spLocks/>
          </p:cNvSpPr>
          <p:nvPr/>
        </p:nvSpPr>
        <p:spPr bwMode="auto">
          <a:xfrm>
            <a:off x="762000" y="2362200"/>
            <a:ext cx="7848600" cy="36576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Americans consumed 23 gallons of CSDs annually in 1970</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Consumption grew by 3% per year over the next 3 decades</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Increasing availability of CSDs and introduction of diet and flavored varieties</a:t>
            </a:r>
          </a:p>
          <a:p>
            <a:pPr marL="571500" lvl="1" indent="-339725">
              <a:spcBef>
                <a:spcPts val="400"/>
              </a:spcBef>
              <a:buSzPct val="68000"/>
              <a:buFont typeface="Arial" pitchFamily="34" charset="0"/>
              <a:buChar char="•"/>
              <a:tabLst>
                <a:tab pos="571500" algn="l"/>
                <a:tab pos="1485900" algn="l"/>
                <a:tab pos="2400300" algn="l"/>
                <a:tab pos="3314700" algn="l"/>
                <a:tab pos="4229100" algn="l"/>
                <a:tab pos="5143500" algn="l"/>
                <a:tab pos="6057900" algn="l"/>
                <a:tab pos="6972300" algn="l"/>
                <a:tab pos="7886700" algn="l"/>
                <a:tab pos="8801100" algn="l"/>
                <a:tab pos="9715500" algn="l"/>
                <a:tab pos="10629900" algn="l"/>
              </a:tabLst>
            </a:pPr>
            <a:r>
              <a:rPr lang="en-US" sz="2800" dirty="0" smtClean="0">
                <a:solidFill>
                  <a:srgbClr val="000000"/>
                </a:solidFill>
                <a:cs typeface="Estrangelo Edessa" pitchFamily="66" charset="0"/>
              </a:rPr>
              <a:t>Non-cola CSDs were introduced</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899" y="108939"/>
            <a:ext cx="5541264" cy="795869"/>
          </a:xfrm>
        </p:spPr>
        <p:txBody>
          <a:bodyPr>
            <a:normAutofit/>
          </a:bodyPr>
          <a:lstStyle/>
          <a:p>
            <a:r>
              <a:rPr lang="en-US" dirty="0" smtClean="0">
                <a:latin typeface="Arial" pitchFamily="34" charset="0"/>
                <a:cs typeface="Arial" pitchFamily="34" charset="0"/>
              </a:rPr>
              <a:t>S.W.O.T - Strengths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228600" y="1828800"/>
            <a:ext cx="4346771" cy="4144433"/>
          </a:xfrm>
        </p:spPr>
        <p:txBody>
          <a:bodyPr>
            <a:noAutofit/>
          </a:bodyPr>
          <a:lstStyle/>
          <a:p>
            <a:pPr>
              <a:buFont typeface="Arial" pitchFamily="34" charset="0"/>
              <a:buChar char="•"/>
            </a:pPr>
            <a:r>
              <a:rPr lang="en-US" dirty="0" smtClean="0"/>
              <a:t>First </a:t>
            </a:r>
            <a:r>
              <a:rPr lang="en-US" dirty="0"/>
              <a:t>mover advantage</a:t>
            </a:r>
            <a:r>
              <a:rPr lang="en-US" dirty="0" smtClean="0"/>
              <a:t>.</a:t>
            </a:r>
          </a:p>
          <a:p>
            <a:pPr>
              <a:buFont typeface="Arial" pitchFamily="34" charset="0"/>
              <a:buChar char="•"/>
            </a:pPr>
            <a:r>
              <a:rPr lang="en-US" dirty="0">
                <a:cs typeface="Arial" pitchFamily="34" charset="0"/>
              </a:rPr>
              <a:t>Dominator of fountain market with 65 % of market </a:t>
            </a:r>
            <a:r>
              <a:rPr lang="en-US" dirty="0" smtClean="0">
                <a:cs typeface="Arial" pitchFamily="34" charset="0"/>
              </a:rPr>
              <a:t>Share</a:t>
            </a:r>
            <a:endParaRPr lang="en-US" dirty="0"/>
          </a:p>
          <a:p>
            <a:pPr>
              <a:buFont typeface="Arial" pitchFamily="34" charset="0"/>
              <a:buChar char="•"/>
            </a:pPr>
            <a:r>
              <a:rPr lang="en-US" dirty="0"/>
              <a:t> More loyal customer base.</a:t>
            </a:r>
          </a:p>
          <a:p>
            <a:pPr>
              <a:buFont typeface="Arial" pitchFamily="34" charset="0"/>
              <a:buChar char="•"/>
            </a:pPr>
            <a:r>
              <a:rPr lang="en-US" dirty="0"/>
              <a:t> Large market </a:t>
            </a:r>
            <a:r>
              <a:rPr lang="en-US" dirty="0" smtClean="0"/>
              <a:t>share of 44.1%.</a:t>
            </a:r>
            <a:endParaRPr lang="en-US" dirty="0"/>
          </a:p>
          <a:p>
            <a:pPr>
              <a:buFont typeface="Arial" pitchFamily="34" charset="0"/>
              <a:buChar char="•"/>
            </a:pPr>
            <a:r>
              <a:rPr lang="en-US" dirty="0" smtClean="0"/>
              <a:t>International </a:t>
            </a:r>
            <a:r>
              <a:rPr lang="en-US" dirty="0"/>
              <a:t>Brand recognition.</a:t>
            </a:r>
          </a:p>
          <a:p>
            <a:pPr>
              <a:buFont typeface="Arial" pitchFamily="34" charset="0"/>
              <a:buChar char="•"/>
            </a:pPr>
            <a:r>
              <a:rPr lang="en-US" dirty="0"/>
              <a:t> Huge distribution network.</a:t>
            </a:r>
          </a:p>
          <a:p>
            <a:pPr>
              <a:buFont typeface="Arial" pitchFamily="34" charset="0"/>
              <a:buChar char="•"/>
            </a:pPr>
            <a:r>
              <a:rPr lang="en-US" dirty="0"/>
              <a:t> Strategic move during world wars</a:t>
            </a:r>
            <a:r>
              <a:rPr lang="en-US" dirty="0" smtClean="0"/>
              <a:t>.</a:t>
            </a:r>
            <a:endParaRPr lang="en-US" dirty="0"/>
          </a:p>
          <a:p>
            <a:pPr>
              <a:buFont typeface="Arial" pitchFamily="34" charset="0"/>
              <a:buChar char="•"/>
            </a:pPr>
            <a:r>
              <a:rPr lang="en-US" dirty="0"/>
              <a:t> Efficient </a:t>
            </a:r>
            <a:r>
              <a:rPr lang="en-US" dirty="0" smtClean="0"/>
              <a:t>diverse global </a:t>
            </a:r>
            <a:r>
              <a:rPr lang="en-US" dirty="0"/>
              <a:t>operations</a:t>
            </a:r>
          </a:p>
        </p:txBody>
      </p:sp>
      <p:sp>
        <p:nvSpPr>
          <p:cNvPr id="6" name="Content Placeholder 5"/>
          <p:cNvSpPr>
            <a:spLocks noGrp="1"/>
          </p:cNvSpPr>
          <p:nvPr>
            <p:ph sz="quarter" idx="4"/>
          </p:nvPr>
        </p:nvSpPr>
        <p:spPr>
          <a:xfrm>
            <a:off x="4575370" y="1951567"/>
            <a:ext cx="4263829" cy="4144433"/>
          </a:xfrm>
        </p:spPr>
        <p:txBody>
          <a:bodyPr>
            <a:normAutofit lnSpcReduction="10000"/>
          </a:bodyPr>
          <a:lstStyle/>
          <a:p>
            <a:pPr>
              <a:buFont typeface="Arial" pitchFamily="34" charset="0"/>
              <a:buChar char="•"/>
            </a:pPr>
            <a:r>
              <a:rPr lang="en-US" dirty="0"/>
              <a:t>Guerrilla Marketing strategies.</a:t>
            </a:r>
          </a:p>
          <a:p>
            <a:pPr>
              <a:buFont typeface="Arial" pitchFamily="34" charset="0"/>
              <a:buChar char="•"/>
            </a:pPr>
            <a:r>
              <a:rPr lang="en-US" dirty="0"/>
              <a:t> More focus on young generation.</a:t>
            </a:r>
          </a:p>
          <a:p>
            <a:pPr>
              <a:buFont typeface="Arial" pitchFamily="34" charset="0"/>
              <a:buChar char="•"/>
            </a:pPr>
            <a:r>
              <a:rPr lang="en-US" dirty="0" smtClean="0"/>
              <a:t>International </a:t>
            </a:r>
            <a:r>
              <a:rPr lang="en-US" dirty="0"/>
              <a:t>Brand recognition.</a:t>
            </a:r>
          </a:p>
          <a:p>
            <a:pPr>
              <a:buFont typeface="Arial" pitchFamily="34" charset="0"/>
              <a:buChar char="•"/>
            </a:pPr>
            <a:r>
              <a:rPr lang="en-US" dirty="0"/>
              <a:t> Huge distribution network.</a:t>
            </a:r>
          </a:p>
          <a:p>
            <a:pPr>
              <a:buFont typeface="Arial" pitchFamily="34" charset="0"/>
              <a:buChar char="•"/>
            </a:pPr>
            <a:r>
              <a:rPr lang="en-US" dirty="0"/>
              <a:t> Innovative advertising strategies.</a:t>
            </a:r>
          </a:p>
          <a:p>
            <a:pPr>
              <a:buFont typeface="Arial" pitchFamily="34" charset="0"/>
              <a:buChar char="•"/>
            </a:pPr>
            <a:r>
              <a:rPr lang="en-US" dirty="0"/>
              <a:t> More flexible franchise network</a:t>
            </a:r>
            <a:r>
              <a:rPr lang="en-US" dirty="0" smtClean="0"/>
              <a:t>.</a:t>
            </a:r>
            <a:endParaRPr lang="en-US" dirty="0"/>
          </a:p>
        </p:txBody>
      </p:sp>
      <p:pic>
        <p:nvPicPr>
          <p:cNvPr id="10" name="Content Placeholder 9" descr="Strengths.jpg"/>
          <p:cNvPicPr>
            <a:picLocks noChangeAspect="1"/>
          </p:cNvPicPr>
          <p:nvPr/>
        </p:nvPicPr>
        <p:blipFill>
          <a:blip r:embed="rId3">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t="6900" b="6900"/>
          <a:stretch>
            <a:fillRect/>
          </a:stretch>
        </p:blipFill>
        <p:spPr>
          <a:xfrm>
            <a:off x="6897757" y="361017"/>
            <a:ext cx="1899295" cy="1530945"/>
          </a:xfrm>
          <a:prstGeom prst="rect">
            <a:avLst/>
          </a:prstGeom>
        </p:spPr>
      </p:pic>
      <p:pic>
        <p:nvPicPr>
          <p:cNvPr id="12" name="Picture 11" descr="800px-Coca-Cola_logo.svg.png"/>
          <p:cNvPicPr>
            <a:picLocks noChangeAspect="1"/>
          </p:cNvPicPr>
          <p:nvPr/>
        </p:nvPicPr>
        <p:blipFill>
          <a:blip r:embed="rId4" cstate="print">
            <a:extLst>
              <a:ext uri="{BEBA8EAE-BF5A-486C-A8C5-ECC9F3942E4B}">
                <a14:imgProps xmlns:a14="http://schemas.microsoft.com/office/drawing/2010/main">
                  <a14:imgLayer>
                    <a14:imgEffect>
                      <a14:colorTemperature colorTemp="5900"/>
                    </a14:imgEffect>
                    <a14:imgEffect>
                      <a14:saturation sat="66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7">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spTree>
    <p:extLst>
      <p:ext uri="{BB962C8B-B14F-4D97-AF65-F5344CB8AC3E}">
        <p14:creationId xmlns:p14="http://schemas.microsoft.com/office/powerpoint/2010/main" val="3422968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418" y="108939"/>
            <a:ext cx="5705060" cy="795869"/>
          </a:xfrm>
        </p:spPr>
        <p:txBody>
          <a:bodyPr>
            <a:normAutofit fontScale="90000"/>
          </a:bodyPr>
          <a:lstStyle/>
          <a:p>
            <a:r>
              <a:rPr lang="en-US" dirty="0" smtClean="0">
                <a:latin typeface="Arial" pitchFamily="34" charset="0"/>
                <a:cs typeface="Arial" pitchFamily="34" charset="0"/>
              </a:rPr>
              <a:t>S.W.O.T - Weaknesses</a:t>
            </a:r>
            <a:endParaRPr lang="en-US" dirty="0">
              <a:latin typeface="Arial" pitchFamily="34" charset="0"/>
              <a:cs typeface="Arial" pitchFamily="34" charset="0"/>
            </a:endParaRPr>
          </a:p>
        </p:txBody>
      </p:sp>
      <p:sp>
        <p:nvSpPr>
          <p:cNvPr id="4" name="Content Placeholder 3"/>
          <p:cNvSpPr>
            <a:spLocks noGrp="1"/>
          </p:cNvSpPr>
          <p:nvPr>
            <p:ph sz="half" idx="2"/>
          </p:nvPr>
        </p:nvSpPr>
        <p:spPr>
          <a:xfrm>
            <a:off x="990600" y="2211919"/>
            <a:ext cx="3089471" cy="4144433"/>
          </a:xfrm>
        </p:spPr>
        <p:txBody>
          <a:bodyPr>
            <a:normAutofit/>
          </a:bodyPr>
          <a:lstStyle/>
          <a:p>
            <a:pPr>
              <a:lnSpc>
                <a:spcPct val="150000"/>
              </a:lnSpc>
              <a:buFont typeface="Arial" pitchFamily="34" charset="0"/>
              <a:buChar char="•"/>
            </a:pPr>
            <a:r>
              <a:rPr lang="en-US" dirty="0"/>
              <a:t>Moving away from core competencies.</a:t>
            </a:r>
          </a:p>
          <a:p>
            <a:pPr>
              <a:lnSpc>
                <a:spcPct val="150000"/>
              </a:lnSpc>
              <a:buFont typeface="Arial" pitchFamily="34" charset="0"/>
              <a:buChar char="•"/>
            </a:pPr>
            <a:r>
              <a:rPr lang="en-US" dirty="0"/>
              <a:t>Brand Failures</a:t>
            </a:r>
          </a:p>
          <a:p>
            <a:pPr>
              <a:lnSpc>
                <a:spcPct val="150000"/>
              </a:lnSpc>
              <a:buFont typeface="Arial" pitchFamily="34" charset="0"/>
              <a:buChar char="•"/>
            </a:pPr>
            <a:r>
              <a:rPr lang="en-US" dirty="0"/>
              <a:t>Product Recalls</a:t>
            </a:r>
          </a:p>
        </p:txBody>
      </p:sp>
      <p:sp>
        <p:nvSpPr>
          <p:cNvPr id="6" name="Content Placeholder 5"/>
          <p:cNvSpPr>
            <a:spLocks noGrp="1"/>
          </p:cNvSpPr>
          <p:nvPr>
            <p:ph sz="quarter" idx="4"/>
          </p:nvPr>
        </p:nvSpPr>
        <p:spPr>
          <a:xfrm>
            <a:off x="4495800" y="2256367"/>
            <a:ext cx="4267200" cy="4144433"/>
          </a:xfrm>
        </p:spPr>
        <p:txBody>
          <a:bodyPr>
            <a:noAutofit/>
          </a:bodyPr>
          <a:lstStyle/>
          <a:p>
            <a:pPr>
              <a:lnSpc>
                <a:spcPct val="150000"/>
              </a:lnSpc>
              <a:buFont typeface="Arial" pitchFamily="34" charset="0"/>
              <a:buChar char="•"/>
            </a:pPr>
            <a:r>
              <a:rPr lang="en-US" dirty="0"/>
              <a:t>Smaller market than Coke.</a:t>
            </a:r>
          </a:p>
          <a:p>
            <a:pPr>
              <a:lnSpc>
                <a:spcPct val="150000"/>
              </a:lnSpc>
              <a:buFont typeface="Arial" pitchFamily="34" charset="0"/>
              <a:buChar char="•"/>
            </a:pPr>
            <a:r>
              <a:rPr lang="en-US" dirty="0"/>
              <a:t> Slower take off in  international  markets.</a:t>
            </a:r>
          </a:p>
          <a:p>
            <a:pPr>
              <a:lnSpc>
                <a:spcPct val="150000"/>
              </a:lnSpc>
              <a:buFont typeface="Arial" pitchFamily="34" charset="0"/>
              <a:buChar char="•"/>
            </a:pPr>
            <a:r>
              <a:rPr lang="en-US" dirty="0"/>
              <a:t> Imitation of Coca-Cola</a:t>
            </a:r>
            <a:r>
              <a:rPr lang="en-US" dirty="0" smtClean="0"/>
              <a:t>.</a:t>
            </a:r>
            <a:endParaRPr lang="en-US" dirty="0"/>
          </a:p>
        </p:txBody>
      </p:sp>
      <p:pic>
        <p:nvPicPr>
          <p:cNvPr id="12" name="Picture 11" descr="800px-Coca-Cola_logo.svg.png"/>
          <p:cNvPicPr>
            <a:picLocks noChangeAspect="1"/>
          </p:cNvPicPr>
          <p:nvPr/>
        </p:nvPicPr>
        <p:blipFill>
          <a:blip r:embed="rId2" cstate="print">
            <a:extLst>
              <a:ext uri="{BEBA8EAE-BF5A-486C-A8C5-ECC9F3942E4B}">
                <a14:imgProps xmlns:a14="http://schemas.microsoft.com/office/drawing/2010/main">
                  <a14:imgLayer>
                    <a14:imgEffect>
                      <a14:colorTemperature colorTemp="5900"/>
                    </a14:imgEffect>
                    <a14:imgEffect>
                      <a14:saturation sat="66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pic>
        <p:nvPicPr>
          <p:cNvPr id="16" name="Content Placeholder 8" descr="Weaknesses.jpg"/>
          <p:cNvPicPr>
            <a:picLocks noChangeAspect="1"/>
          </p:cNvPicPr>
          <p:nvPr/>
        </p:nvPicPr>
        <p:blipFill>
          <a:blip r:embed="rId6">
            <a:extLst>
              <a:ext uri="{BEBA8EAE-BF5A-486C-A8C5-ECC9F3942E4B}">
                <a14:imgProps xmlns:a14="http://schemas.microsoft.com/office/drawing/2010/main">
                  <a14:imgLayer>
                    <a14:imgEffect>
                      <a14:saturation sat="66000"/>
                    </a14:imgEffect>
                    <a14:imgEffect>
                      <a14:brightnessContrast bright="20000" contrast="20000"/>
                    </a14:imgEffect>
                  </a14:imgLayer>
                </a14:imgProps>
              </a:ext>
              <a:ext uri="{28A0092B-C50C-407E-A947-70E740481C1C}">
                <a14:useLocalDpi xmlns:a14="http://schemas.microsoft.com/office/drawing/2010/main" val="0"/>
              </a:ext>
            </a:extLst>
          </a:blip>
          <a:srcRect t="6900" b="6900"/>
          <a:stretch>
            <a:fillRect/>
          </a:stretch>
        </p:blipFill>
        <p:spPr>
          <a:xfrm>
            <a:off x="6947452" y="42599"/>
            <a:ext cx="2196548" cy="1770452"/>
          </a:xfrm>
          <a:prstGeom prst="rect">
            <a:avLst/>
          </a:prstGeom>
        </p:spPr>
      </p:pic>
    </p:spTree>
    <p:extLst>
      <p:ext uri="{BB962C8B-B14F-4D97-AF65-F5344CB8AC3E}">
        <p14:creationId xmlns:p14="http://schemas.microsoft.com/office/powerpoint/2010/main" val="3849723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13" y="108939"/>
            <a:ext cx="6112565" cy="795869"/>
          </a:xfrm>
        </p:spPr>
        <p:txBody>
          <a:bodyPr>
            <a:normAutofit/>
          </a:bodyPr>
          <a:lstStyle/>
          <a:p>
            <a:r>
              <a:rPr lang="en-US" dirty="0" smtClean="0">
                <a:latin typeface="Arial" pitchFamily="34" charset="0"/>
                <a:cs typeface="Arial" pitchFamily="34" charset="0"/>
              </a:rPr>
              <a:t>S.W.O.T - </a:t>
            </a:r>
            <a:r>
              <a:rPr lang="en-US" dirty="0">
                <a:latin typeface="Arial" pitchFamily="34" charset="0"/>
                <a:cs typeface="Arial" pitchFamily="34" charset="0"/>
              </a:rPr>
              <a:t>opportunities</a:t>
            </a:r>
          </a:p>
        </p:txBody>
      </p:sp>
      <p:sp>
        <p:nvSpPr>
          <p:cNvPr id="4" name="Content Placeholder 3"/>
          <p:cNvSpPr>
            <a:spLocks noGrp="1"/>
          </p:cNvSpPr>
          <p:nvPr>
            <p:ph sz="half" idx="2"/>
          </p:nvPr>
        </p:nvSpPr>
        <p:spPr>
          <a:xfrm>
            <a:off x="1485899" y="2225171"/>
            <a:ext cx="3089471" cy="4144433"/>
          </a:xfrm>
        </p:spPr>
        <p:txBody>
          <a:bodyPr>
            <a:noAutofit/>
          </a:bodyPr>
          <a:lstStyle/>
          <a:p>
            <a:pPr>
              <a:buFont typeface="Arial" pitchFamily="34" charset="0"/>
              <a:buChar char="•"/>
            </a:pPr>
            <a:r>
              <a:rPr lang="en-US" dirty="0"/>
              <a:t> Entry into new developing international markets.</a:t>
            </a:r>
          </a:p>
          <a:p>
            <a:pPr>
              <a:buFont typeface="Arial" pitchFamily="34" charset="0"/>
              <a:buChar char="•"/>
            </a:pPr>
            <a:r>
              <a:rPr lang="en-US" dirty="0"/>
              <a:t> Introduction of newer brands.</a:t>
            </a:r>
          </a:p>
          <a:p>
            <a:pPr>
              <a:buFont typeface="Arial" pitchFamily="34" charset="0"/>
              <a:buChar char="•"/>
            </a:pPr>
            <a:r>
              <a:rPr lang="en-US" dirty="0"/>
              <a:t> Innovative advertising strategies.</a:t>
            </a:r>
          </a:p>
        </p:txBody>
      </p:sp>
      <p:sp>
        <p:nvSpPr>
          <p:cNvPr id="6" name="Content Placeholder 5"/>
          <p:cNvSpPr>
            <a:spLocks noGrp="1"/>
          </p:cNvSpPr>
          <p:nvPr>
            <p:ph sz="quarter" idx="4"/>
          </p:nvPr>
        </p:nvSpPr>
        <p:spPr>
          <a:xfrm>
            <a:off x="4575371" y="2211919"/>
            <a:ext cx="3544899" cy="4144433"/>
          </a:xfrm>
        </p:spPr>
        <p:txBody>
          <a:bodyPr>
            <a:normAutofit/>
          </a:bodyPr>
          <a:lstStyle/>
          <a:p>
            <a:pPr>
              <a:buFont typeface="Arial" pitchFamily="34" charset="0"/>
              <a:buChar char="•"/>
            </a:pPr>
            <a:r>
              <a:rPr lang="en-US" dirty="0"/>
              <a:t>Introduction of “Pepsi Health Drink”.</a:t>
            </a:r>
          </a:p>
          <a:p>
            <a:pPr>
              <a:buFont typeface="Arial" pitchFamily="34" charset="0"/>
              <a:buChar char="•"/>
            </a:pPr>
            <a:r>
              <a:rPr lang="en-US" dirty="0" smtClean="0"/>
              <a:t>Entry </a:t>
            </a:r>
            <a:r>
              <a:rPr lang="en-US" dirty="0"/>
              <a:t>new developing international markets.</a:t>
            </a:r>
          </a:p>
          <a:p>
            <a:pPr>
              <a:buFont typeface="Arial" pitchFamily="34" charset="0"/>
              <a:buChar char="•"/>
            </a:pPr>
            <a:r>
              <a:rPr lang="en-US" dirty="0"/>
              <a:t> Introduction of newer brands</a:t>
            </a:r>
            <a:r>
              <a:rPr lang="en-US" dirty="0" smtClean="0"/>
              <a:t>.</a:t>
            </a:r>
            <a:endParaRPr lang="en-US" dirty="0"/>
          </a:p>
          <a:p>
            <a:endParaRPr lang="en-US" dirty="0"/>
          </a:p>
        </p:txBody>
      </p:sp>
      <p:pic>
        <p:nvPicPr>
          <p:cNvPr id="12" name="Picture 11" descr="800px-Coca-Cola_logo.svg.png"/>
          <p:cNvPicPr>
            <a:picLocks noChangeAspect="1"/>
          </p:cNvPicPr>
          <p:nvPr/>
        </p:nvPicPr>
        <p:blipFill>
          <a:blip r:embed="rId2" cstate="print">
            <a:extLst>
              <a:ext uri="{BEBA8EAE-BF5A-486C-A8C5-ECC9F3942E4B}">
                <a14:imgProps xmlns:a14="http://schemas.microsoft.com/office/drawing/2010/main">
                  <a14:imgLayer>
                    <a14:imgEffect>
                      <a14:colorTemperature colorTemp="5900"/>
                    </a14:imgEffect>
                    <a14:imgEffect>
                      <a14:saturation sat="66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pic>
        <p:nvPicPr>
          <p:cNvPr id="14" name="Content Placeholder 10" descr="Opportunity.jpg"/>
          <p:cNvPicPr>
            <a:picLocks noChangeAspect="1"/>
          </p:cNvPicPr>
          <p:nvPr/>
        </p:nvPicPr>
        <p:blipFill>
          <a:blip r:embed="rId6">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t="5163" b="5163"/>
          <a:stretch>
            <a:fillRect/>
          </a:stretch>
        </p:blipFill>
        <p:spPr>
          <a:xfrm>
            <a:off x="7106478" y="90574"/>
            <a:ext cx="2037522" cy="2121345"/>
          </a:xfrm>
          <a:prstGeom prst="rect">
            <a:avLst/>
          </a:prstGeom>
        </p:spPr>
      </p:pic>
    </p:spTree>
    <p:extLst>
      <p:ext uri="{BB962C8B-B14F-4D97-AF65-F5344CB8AC3E}">
        <p14:creationId xmlns:p14="http://schemas.microsoft.com/office/powerpoint/2010/main" val="33154034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108939"/>
            <a:ext cx="6192078" cy="795869"/>
          </a:xfrm>
        </p:spPr>
        <p:txBody>
          <a:bodyPr>
            <a:normAutofit/>
          </a:bodyPr>
          <a:lstStyle/>
          <a:p>
            <a:r>
              <a:rPr lang="en-US" dirty="0" smtClean="0">
                <a:latin typeface="Arial" pitchFamily="34" charset="0"/>
                <a:cs typeface="Arial" pitchFamily="34" charset="0"/>
              </a:rPr>
              <a:t>S.W.O.T - Threats</a:t>
            </a:r>
            <a:endParaRPr lang="en-US" dirty="0">
              <a:latin typeface="Arial" pitchFamily="34" charset="0"/>
              <a:cs typeface="Arial" pitchFamily="34" charset="0"/>
            </a:endParaRPr>
          </a:p>
        </p:txBody>
      </p:sp>
      <p:pic>
        <p:nvPicPr>
          <p:cNvPr id="12" name="Picture 11" descr="800px-Coca-Cola_logo.svg.png"/>
          <p:cNvPicPr>
            <a:picLocks noChangeAspect="1"/>
          </p:cNvPicPr>
          <p:nvPr/>
        </p:nvPicPr>
        <p:blipFill>
          <a:blip r:embed="rId2" cstate="print">
            <a:extLst>
              <a:ext uri="{BEBA8EAE-BF5A-486C-A8C5-ECC9F3942E4B}">
                <a14:imgProps xmlns:a14="http://schemas.microsoft.com/office/drawing/2010/main">
                  <a14:imgLayer>
                    <a14:imgEffect>
                      <a14:colorTemperature colorTemp="5900"/>
                    </a14:imgEffect>
                    <a14:imgEffect>
                      <a14:saturation sat="66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795293" y="1258253"/>
            <a:ext cx="1928191" cy="646257"/>
          </a:xfrm>
          <a:prstGeom prst="rect">
            <a:avLst/>
          </a:prstGeom>
        </p:spPr>
      </p:pic>
      <p:pic>
        <p:nvPicPr>
          <p:cNvPr id="13" name="Picture 12" descr="New-Pepsi-Logo.jpeg"/>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0346" t="52666" r="9705" b="6661"/>
          <a:stretch/>
        </p:blipFill>
        <p:spPr>
          <a:xfrm>
            <a:off x="4858514" y="1183428"/>
            <a:ext cx="1697374" cy="795907"/>
          </a:xfrm>
          <a:prstGeom prst="rect">
            <a:avLst/>
          </a:prstGeom>
        </p:spPr>
      </p:pic>
      <p:pic>
        <p:nvPicPr>
          <p:cNvPr id="9" name="Picture 8" descr="yellowline.gif                                                 00000010Macintosh HD                   ABA78158:"/>
          <p:cNvPicPr>
            <a:picLocks noChangeAspect="1" noChangeArrowheads="1"/>
          </p:cNvPicPr>
          <p:nvPr/>
        </p:nvPicPr>
        <p:blipFill>
          <a:blip r:embed="rId5">
            <a:duotone>
              <a:schemeClr val="accent1">
                <a:shade val="45000"/>
                <a:satMod val="135000"/>
              </a:schemeClr>
              <a:prstClr val="white"/>
            </a:duotone>
          </a:blip>
          <a:srcRect/>
          <a:stretch>
            <a:fillRect/>
          </a:stretch>
        </p:blipFill>
        <p:spPr bwMode="auto">
          <a:xfrm>
            <a:off x="1485900" y="904808"/>
            <a:ext cx="4728119" cy="46037"/>
          </a:xfrm>
          <a:prstGeom prst="rect">
            <a:avLst/>
          </a:prstGeom>
          <a:noFill/>
        </p:spPr>
      </p:pic>
      <p:sp>
        <p:nvSpPr>
          <p:cNvPr id="15" name="Content Placeholder 5"/>
          <p:cNvSpPr>
            <a:spLocks noGrp="1"/>
          </p:cNvSpPr>
          <p:nvPr>
            <p:ph sz="quarter" idx="4"/>
          </p:nvPr>
        </p:nvSpPr>
        <p:spPr>
          <a:xfrm>
            <a:off x="1430057" y="2438401"/>
            <a:ext cx="6647143" cy="3200400"/>
          </a:xfrm>
        </p:spPr>
        <p:txBody>
          <a:bodyPr>
            <a:noAutofit/>
          </a:bodyPr>
          <a:lstStyle/>
          <a:p>
            <a:pPr>
              <a:buFont typeface="Arial" pitchFamily="34" charset="0"/>
              <a:buChar char="•"/>
            </a:pPr>
            <a:r>
              <a:rPr lang="en-US" dirty="0"/>
              <a:t>Fear of losing market share due to rapid market fluctuations.</a:t>
            </a:r>
          </a:p>
          <a:p>
            <a:pPr>
              <a:buFont typeface="Arial" pitchFamily="34" charset="0"/>
              <a:buChar char="•"/>
            </a:pPr>
            <a:r>
              <a:rPr lang="en-US" dirty="0"/>
              <a:t> Barriers of  entry in international markets.</a:t>
            </a:r>
          </a:p>
          <a:p>
            <a:pPr>
              <a:buFont typeface="Arial" pitchFamily="34" charset="0"/>
              <a:buChar char="•"/>
            </a:pPr>
            <a:r>
              <a:rPr lang="en-US" dirty="0"/>
              <a:t> Decreasing brand loyalty among consumers.</a:t>
            </a:r>
          </a:p>
          <a:p>
            <a:pPr>
              <a:buFont typeface="Arial" pitchFamily="34" charset="0"/>
              <a:buChar char="•"/>
            </a:pPr>
            <a:r>
              <a:rPr lang="en-US" dirty="0"/>
              <a:t> New age beverages.</a:t>
            </a:r>
          </a:p>
          <a:p>
            <a:pPr>
              <a:buFont typeface="Arial" pitchFamily="34" charset="0"/>
              <a:buChar char="•"/>
            </a:pPr>
            <a:r>
              <a:rPr lang="en-US" dirty="0"/>
              <a:t> Fierce competitors in local markets; Private labels at low prices</a:t>
            </a:r>
            <a:r>
              <a:rPr lang="en-US" dirty="0" smtClean="0"/>
              <a:t>.</a:t>
            </a:r>
            <a:endParaRPr lang="en-US" dirty="0"/>
          </a:p>
        </p:txBody>
      </p:sp>
      <p:pic>
        <p:nvPicPr>
          <p:cNvPr id="16" name="Content Placeholder 11"/>
          <p:cNvPicPr>
            <a:picLocks noGrp="1" noChangeAspect="1"/>
          </p:cNvPicPr>
          <p:nvPr>
            <p:ph sz="half" idx="4294967295"/>
          </p:nvPr>
        </p:nvPicPr>
        <p:blipFill>
          <a:blip r:embed="rId6">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tretch>
            <a:fillRect/>
          </a:stretch>
        </p:blipFill>
        <p:spPr>
          <a:xfrm>
            <a:off x="7349048" y="70926"/>
            <a:ext cx="1794952" cy="1678362"/>
          </a:xfrm>
          <a:prstGeom prst="rect">
            <a:avLst/>
          </a:prstGeom>
        </p:spPr>
      </p:pic>
    </p:spTree>
    <p:extLst>
      <p:ext uri="{BB962C8B-B14F-4D97-AF65-F5344CB8AC3E}">
        <p14:creationId xmlns:p14="http://schemas.microsoft.com/office/powerpoint/2010/main" val="4149615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38200" y="3276600"/>
            <a:ext cx="7772400" cy="1470025"/>
          </a:xfrm>
        </p:spPr>
        <p:txBody>
          <a:bodyPr>
            <a:noAutofit/>
          </a:bodyPr>
          <a:lstStyle/>
          <a:p>
            <a:pPr eaLnBrk="1" hangingPunct="1"/>
            <a:r>
              <a:rPr lang="en-US" sz="6000" b="1" dirty="0" smtClean="0"/>
              <a:t>The Battle For India</a:t>
            </a:r>
          </a:p>
        </p:txBody>
      </p:sp>
      <p:pic>
        <p:nvPicPr>
          <p:cNvPr id="5" name="Picture 2" descr="E:\4 sem\401-bpsm\1280px-Pepsi_logo_2008.svg.png"/>
          <p:cNvPicPr>
            <a:picLocks noChangeAspect="1" noChangeArrowheads="1"/>
          </p:cNvPicPr>
          <p:nvPr/>
        </p:nvPicPr>
        <p:blipFill>
          <a:blip r:embed="rId2" cstate="print"/>
          <a:srcRect/>
          <a:stretch>
            <a:fillRect/>
          </a:stretch>
        </p:blipFill>
        <p:spPr bwMode="auto">
          <a:xfrm>
            <a:off x="5791200" y="1143000"/>
            <a:ext cx="1828800" cy="698659"/>
          </a:xfrm>
          <a:prstGeom prst="rect">
            <a:avLst/>
          </a:prstGeom>
          <a:noFill/>
        </p:spPr>
      </p:pic>
      <p:pic>
        <p:nvPicPr>
          <p:cNvPr id="6" name="Picture 3" descr="E:\4 sem\401-bpsm\800px-Coca-Cola_logo.svg.png"/>
          <p:cNvPicPr>
            <a:picLocks noChangeAspect="1" noChangeArrowheads="1"/>
          </p:cNvPicPr>
          <p:nvPr/>
        </p:nvPicPr>
        <p:blipFill>
          <a:blip r:embed="rId3" cstate="print"/>
          <a:srcRect/>
          <a:stretch>
            <a:fillRect/>
          </a:stretch>
        </p:blipFill>
        <p:spPr bwMode="auto">
          <a:xfrm>
            <a:off x="1524000" y="1143000"/>
            <a:ext cx="1904999" cy="623887"/>
          </a:xfrm>
          <a:prstGeom prst="rect">
            <a:avLst/>
          </a:prstGeom>
          <a:noFill/>
        </p:spPr>
      </p:pic>
      <p:sp>
        <p:nvSpPr>
          <p:cNvPr id="9" name="Title 1"/>
          <p:cNvSpPr txBox="1">
            <a:spLocks/>
          </p:cNvSpPr>
          <p:nvPr/>
        </p:nvSpPr>
        <p:spPr>
          <a:xfrm>
            <a:off x="3810000" y="914400"/>
            <a:ext cx="20574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latin typeface="+mj-lt"/>
                <a:ea typeface="+mj-ea"/>
                <a:cs typeface="+mj-cs"/>
              </a:rPr>
              <a:t>V</a:t>
            </a:r>
            <a:r>
              <a:rPr lang="en-US" sz="3200" dirty="0" smtClean="0">
                <a:latin typeface="+mj-lt"/>
                <a:ea typeface="+mj-ea"/>
                <a:cs typeface="+mj-cs"/>
              </a:rPr>
              <a:t>S</a:t>
            </a:r>
            <a:endParaRPr kumimoji="0" lang="en-US" sz="3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dirty="0" smtClean="0"/>
              <a:t>Introduction</a:t>
            </a:r>
          </a:p>
        </p:txBody>
      </p:sp>
      <p:sp>
        <p:nvSpPr>
          <p:cNvPr id="3075" name="Content Placeholder 2"/>
          <p:cNvSpPr>
            <a:spLocks noGrp="1"/>
          </p:cNvSpPr>
          <p:nvPr>
            <p:ph idx="1"/>
          </p:nvPr>
        </p:nvSpPr>
        <p:spPr>
          <a:xfrm>
            <a:off x="457200" y="1600200"/>
            <a:ext cx="8229600" cy="5029200"/>
          </a:xfrm>
        </p:spPr>
        <p:txBody>
          <a:bodyPr>
            <a:normAutofit fontScale="92500"/>
          </a:bodyPr>
          <a:lstStyle/>
          <a:p>
            <a:pPr eaLnBrk="1" hangingPunct="1">
              <a:lnSpc>
                <a:spcPct val="150000"/>
              </a:lnSpc>
            </a:pPr>
            <a:r>
              <a:rPr lang="en-US" sz="2400" dirty="0" smtClean="0"/>
              <a:t>Both Coke and Pepsi departed India prior to 1987, Coke in 1977 and Pepsi in 1961, and were to return in 1993 and 1989 respectively.</a:t>
            </a:r>
          </a:p>
          <a:p>
            <a:pPr eaLnBrk="1" hangingPunct="1">
              <a:lnSpc>
                <a:spcPct val="150000"/>
              </a:lnSpc>
              <a:buNone/>
            </a:pPr>
            <a:r>
              <a:rPr lang="en-US" sz="3900" b="1" dirty="0" smtClean="0"/>
              <a:t>Indian Soft Drink Industry</a:t>
            </a:r>
          </a:p>
          <a:p>
            <a:pPr eaLnBrk="1" hangingPunct="1">
              <a:lnSpc>
                <a:spcPct val="150000"/>
              </a:lnSpc>
            </a:pPr>
            <a:r>
              <a:rPr lang="en-US" sz="2400" dirty="0" smtClean="0"/>
              <a:t>Estimated US$380 million annual sales volume.</a:t>
            </a:r>
          </a:p>
          <a:p>
            <a:pPr eaLnBrk="1" hangingPunct="1">
              <a:lnSpc>
                <a:spcPct val="150000"/>
              </a:lnSpc>
            </a:pPr>
            <a:r>
              <a:rPr lang="en-US" sz="2400" dirty="0" smtClean="0"/>
              <a:t>75% market share is with Parle group.</a:t>
            </a:r>
          </a:p>
          <a:p>
            <a:pPr eaLnBrk="1" hangingPunct="1">
              <a:lnSpc>
                <a:spcPct val="150000"/>
              </a:lnSpc>
            </a:pPr>
            <a:r>
              <a:rPr lang="en-US" sz="2400" dirty="0" smtClean="0"/>
              <a:t>Tea was a popular substitute to Cola.</a:t>
            </a:r>
          </a:p>
          <a:p>
            <a:pPr eaLnBrk="1" hangingPunct="1">
              <a:lnSpc>
                <a:spcPct val="150000"/>
              </a:lnSpc>
            </a:pPr>
            <a:r>
              <a:rPr lang="en-US" sz="2400" dirty="0" err="1" smtClean="0"/>
              <a:t>Parle’s</a:t>
            </a:r>
            <a:r>
              <a:rPr lang="en-US" sz="2400" dirty="0" smtClean="0"/>
              <a:t> </a:t>
            </a:r>
            <a:r>
              <a:rPr lang="en-US" sz="2400" dirty="0" err="1" smtClean="0"/>
              <a:t>Thums</a:t>
            </a:r>
            <a:r>
              <a:rPr lang="en-US" sz="2400" dirty="0" smtClean="0"/>
              <a:t> Up held 36% in Cola segment</a:t>
            </a:r>
          </a:p>
          <a:p>
            <a:pPr eaLnBrk="1" hangingPunct="1">
              <a:lnSpc>
                <a:spcPct val="150000"/>
              </a:lnSpc>
            </a:pPr>
            <a:r>
              <a:rPr lang="en-US" sz="2400" dirty="0" smtClean="0"/>
              <a:t>Soft drinks were sold at variety of retail channels.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b="1" dirty="0" smtClean="0"/>
              <a:t>Entrance of Pepsi</a:t>
            </a:r>
          </a:p>
        </p:txBody>
      </p:sp>
      <p:sp>
        <p:nvSpPr>
          <p:cNvPr id="4099" name="Content Placeholder 2"/>
          <p:cNvSpPr>
            <a:spLocks noGrp="1"/>
          </p:cNvSpPr>
          <p:nvPr>
            <p:ph idx="1"/>
          </p:nvPr>
        </p:nvSpPr>
        <p:spPr>
          <a:xfrm>
            <a:off x="457200" y="1371600"/>
            <a:ext cx="8229600" cy="5257800"/>
          </a:xfrm>
        </p:spPr>
        <p:txBody>
          <a:bodyPr>
            <a:normAutofit fontScale="92500" lnSpcReduction="20000"/>
          </a:bodyPr>
          <a:lstStyle/>
          <a:p>
            <a:pPr eaLnBrk="1" hangingPunct="1">
              <a:lnSpc>
                <a:spcPct val="150000"/>
              </a:lnSpc>
            </a:pPr>
            <a:r>
              <a:rPr lang="en-US" sz="2400" b="1" dirty="0" smtClean="0"/>
              <a:t>First Entry Proposal – 1985</a:t>
            </a:r>
            <a:r>
              <a:rPr lang="en-US" sz="2400" dirty="0" smtClean="0"/>
              <a:t> – 35% equity by Pepsi</a:t>
            </a:r>
          </a:p>
          <a:p>
            <a:pPr eaLnBrk="1" hangingPunct="1">
              <a:lnSpc>
                <a:spcPct val="150000"/>
              </a:lnSpc>
            </a:pPr>
            <a:r>
              <a:rPr lang="en-US" sz="2400" dirty="0" smtClean="0"/>
              <a:t>Other stakeholders – PCI ,</a:t>
            </a:r>
            <a:r>
              <a:rPr lang="en-US" sz="2400" dirty="0" err="1" smtClean="0"/>
              <a:t>Duncans</a:t>
            </a:r>
            <a:r>
              <a:rPr lang="en-US" sz="2400" dirty="0" smtClean="0"/>
              <a:t>, PAIC</a:t>
            </a:r>
          </a:p>
          <a:p>
            <a:pPr eaLnBrk="1" hangingPunct="1">
              <a:lnSpc>
                <a:spcPct val="150000"/>
              </a:lnSpc>
            </a:pPr>
            <a:r>
              <a:rPr lang="en-US" sz="2400" dirty="0" smtClean="0"/>
              <a:t>Import of Pepsi concentrate to be sold to local bottlers and marketed throughout the country.</a:t>
            </a:r>
          </a:p>
          <a:p>
            <a:pPr eaLnBrk="1" hangingPunct="1">
              <a:lnSpc>
                <a:spcPct val="150000"/>
              </a:lnSpc>
            </a:pPr>
            <a:r>
              <a:rPr lang="en-US" sz="2400" dirty="0" smtClean="0"/>
              <a:t>Denial of proposal and raised opposition</a:t>
            </a:r>
          </a:p>
          <a:p>
            <a:pPr eaLnBrk="1" hangingPunct="1">
              <a:lnSpc>
                <a:spcPct val="150000"/>
              </a:lnSpc>
            </a:pPr>
            <a:r>
              <a:rPr lang="en-US" sz="2400" b="1" dirty="0" smtClean="0"/>
              <a:t>Second Entry Proposal – 1986</a:t>
            </a:r>
            <a:r>
              <a:rPr lang="en-US" sz="2400" dirty="0" smtClean="0"/>
              <a:t> – 39.9% equity by Pepsi</a:t>
            </a:r>
          </a:p>
          <a:p>
            <a:pPr eaLnBrk="1" hangingPunct="1">
              <a:lnSpc>
                <a:spcPct val="150000"/>
              </a:lnSpc>
            </a:pPr>
            <a:r>
              <a:rPr lang="en-US" sz="2400" dirty="0" smtClean="0"/>
              <a:t>Other stakeholders – Voltas and PAIC</a:t>
            </a:r>
          </a:p>
          <a:p>
            <a:pPr eaLnBrk="1" hangingPunct="1">
              <a:lnSpc>
                <a:spcPct val="150000"/>
              </a:lnSpc>
            </a:pPr>
            <a:r>
              <a:rPr lang="en-US" sz="2400" dirty="0" smtClean="0"/>
              <a:t>Local manufacturing of soft drinks.</a:t>
            </a:r>
          </a:p>
          <a:p>
            <a:pPr eaLnBrk="1" hangingPunct="1">
              <a:lnSpc>
                <a:spcPct val="150000"/>
              </a:lnSpc>
            </a:pPr>
            <a:r>
              <a:rPr lang="en-US" sz="2400" dirty="0" smtClean="0"/>
              <a:t>Export – import ratio 5:1</a:t>
            </a:r>
          </a:p>
          <a:p>
            <a:pPr eaLnBrk="1" hangingPunct="1">
              <a:lnSpc>
                <a:spcPct val="150000"/>
              </a:lnSpc>
            </a:pPr>
            <a:r>
              <a:rPr lang="en-US" sz="2400" dirty="0" smtClean="0"/>
              <a:t>In 1994, </a:t>
            </a:r>
            <a:r>
              <a:rPr lang="en-US" sz="2400" dirty="0" err="1" smtClean="0"/>
              <a:t>pepsi</a:t>
            </a:r>
            <a:r>
              <a:rPr lang="en-US" sz="2400" dirty="0" smtClean="0"/>
              <a:t> had 32% market share in Indian market.</a:t>
            </a:r>
          </a:p>
          <a:p>
            <a:pPr eaLnBrk="1" hangingPunct="1"/>
            <a:endParaRPr lang="en-US" sz="2400" dirty="0" smtClean="0"/>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b="1" dirty="0" smtClean="0"/>
              <a:t>Entrance of Coke</a:t>
            </a:r>
          </a:p>
        </p:txBody>
      </p:sp>
      <p:sp>
        <p:nvSpPr>
          <p:cNvPr id="5123" name="Content Placeholder 2"/>
          <p:cNvSpPr>
            <a:spLocks noGrp="1"/>
          </p:cNvSpPr>
          <p:nvPr>
            <p:ph idx="1"/>
          </p:nvPr>
        </p:nvSpPr>
        <p:spPr/>
        <p:txBody>
          <a:bodyPr/>
          <a:lstStyle/>
          <a:p>
            <a:pPr eaLnBrk="1" hangingPunct="1">
              <a:lnSpc>
                <a:spcPct val="150000"/>
              </a:lnSpc>
            </a:pPr>
            <a:r>
              <a:rPr lang="en-US" sz="2400" dirty="0" smtClean="0"/>
              <a:t>Entry in 1993 via agreement with Parle Exports and purchase of </a:t>
            </a:r>
            <a:r>
              <a:rPr lang="en-US" sz="2400" dirty="0" err="1" smtClean="0"/>
              <a:t>Parle’s</a:t>
            </a:r>
            <a:r>
              <a:rPr lang="en-US" sz="2400" dirty="0" smtClean="0"/>
              <a:t> local brands.</a:t>
            </a:r>
          </a:p>
          <a:p>
            <a:pPr eaLnBrk="1" hangingPunct="1">
              <a:lnSpc>
                <a:spcPct val="150000"/>
              </a:lnSpc>
            </a:pPr>
            <a:r>
              <a:rPr lang="en-US" sz="2400" dirty="0" smtClean="0"/>
              <a:t>Construction of concentrate plant and bottling operations.</a:t>
            </a:r>
          </a:p>
          <a:p>
            <a:pPr eaLnBrk="1" hangingPunct="1">
              <a:lnSpc>
                <a:spcPct val="150000"/>
              </a:lnSpc>
            </a:pPr>
            <a:r>
              <a:rPr lang="en-US" sz="2400" dirty="0" smtClean="0"/>
              <a:t>60% market share from </a:t>
            </a:r>
            <a:r>
              <a:rPr lang="en-US" sz="2400" dirty="0" err="1" smtClean="0"/>
              <a:t>Parle’s</a:t>
            </a:r>
            <a:r>
              <a:rPr lang="en-US" sz="2400" dirty="0" smtClean="0"/>
              <a:t> brands and used </a:t>
            </a:r>
            <a:r>
              <a:rPr lang="en-US" sz="2400" dirty="0" err="1" smtClean="0"/>
              <a:t>Parle’s</a:t>
            </a:r>
            <a:r>
              <a:rPr lang="en-US" sz="2400" dirty="0" smtClean="0"/>
              <a:t> bottlers as franchise.</a:t>
            </a:r>
          </a:p>
          <a:p>
            <a:pPr eaLnBrk="1" hangingPunct="1">
              <a:lnSpc>
                <a:spcPct val="150000"/>
              </a:lnSpc>
            </a:pPr>
            <a:r>
              <a:rPr lang="en-US" sz="2400" dirty="0" smtClean="0"/>
              <a:t>Broke-even in one year and then targeted national distribution.</a:t>
            </a:r>
          </a:p>
          <a:p>
            <a:pPr eaLnBrk="1" hangingPunct="1"/>
            <a:endParaRPr lang="en-US" sz="2400" dirty="0" smtClean="0"/>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239000" y="-35124"/>
            <a:ext cx="1828800" cy="698659"/>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1"/>
            <a:ext cx="1904999" cy="623887"/>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Porter’s Six Forces Model</a:t>
            </a:r>
            <a:endParaRPr lang="en-US" dirty="0"/>
          </a:p>
        </p:txBody>
      </p:sp>
      <p:graphicFrame>
        <p:nvGraphicFramePr>
          <p:cNvPr id="4" name="Diagram 3"/>
          <p:cNvGraphicFramePr/>
          <p:nvPr/>
        </p:nvGraphicFramePr>
        <p:xfrm>
          <a:off x="685800" y="1397000"/>
          <a:ext cx="74676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E:\4 sem\401-bpsm\1280px-Pepsi_logo_2008.svg.png"/>
          <p:cNvPicPr>
            <a:picLocks noChangeAspect="1" noChangeArrowheads="1"/>
          </p:cNvPicPr>
          <p:nvPr/>
        </p:nvPicPr>
        <p:blipFill>
          <a:blip r:embed="rId7" cstate="print"/>
          <a:srcRect/>
          <a:stretch>
            <a:fillRect/>
          </a:stretch>
        </p:blipFill>
        <p:spPr bwMode="auto">
          <a:xfrm>
            <a:off x="7239000" y="-35124"/>
            <a:ext cx="1828800" cy="698659"/>
          </a:xfrm>
          <a:prstGeom prst="rect">
            <a:avLst/>
          </a:prstGeom>
          <a:noFill/>
        </p:spPr>
      </p:pic>
      <p:pic>
        <p:nvPicPr>
          <p:cNvPr id="6" name="Picture 3" descr="E:\4 sem\401-bpsm\800px-Coca-Cola_logo.svg.png"/>
          <p:cNvPicPr>
            <a:picLocks noChangeAspect="1" noChangeArrowheads="1"/>
          </p:cNvPicPr>
          <p:nvPr/>
        </p:nvPicPr>
        <p:blipFill>
          <a:blip r:embed="rId8" cstate="print"/>
          <a:srcRect/>
          <a:stretch>
            <a:fillRect/>
          </a:stretch>
        </p:blipFill>
        <p:spPr bwMode="auto">
          <a:xfrm>
            <a:off x="76201" y="1"/>
            <a:ext cx="1904999" cy="623887"/>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305800" cy="563562"/>
          </a:xfrm>
        </p:spPr>
        <p:txBody>
          <a:bodyPr>
            <a:noAutofit/>
          </a:bodyPr>
          <a:lstStyle/>
          <a:p>
            <a:pPr algn="ctr"/>
            <a:r>
              <a:rPr lang="en-US" b="1" dirty="0" smtClean="0"/>
              <a:t>SWOT(PEPSI)</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824371435"/>
              </p:ext>
            </p:extLst>
          </p:nvPr>
        </p:nvGraphicFramePr>
        <p:xfrm>
          <a:off x="395536" y="836712"/>
          <a:ext cx="8424936" cy="5636136"/>
        </p:xfrm>
        <a:graphic>
          <a:graphicData uri="http://schemas.openxmlformats.org/drawingml/2006/table">
            <a:tbl>
              <a:tblPr firstRow="1" bandRow="1">
                <a:tableStyleId>{5C22544A-7EE6-4342-B048-85BDC9FD1C3A}</a:tableStyleId>
              </a:tblPr>
              <a:tblGrid>
                <a:gridCol w="4212468"/>
                <a:gridCol w="4212468"/>
              </a:tblGrid>
              <a:tr h="2612584">
                <a:tc>
                  <a:txBody>
                    <a:bodyPr/>
                    <a:lstStyle/>
                    <a:p>
                      <a:pPr>
                        <a:buFont typeface="Wingdings" pitchFamily="2" charset="2"/>
                        <a:buNone/>
                      </a:pPr>
                      <a:r>
                        <a:rPr lang="en-US" sz="1400" u="none" baseline="0" dirty="0" smtClean="0">
                          <a:latin typeface="+mn-lt"/>
                        </a:rPr>
                        <a:t>                      </a:t>
                      </a:r>
                      <a:r>
                        <a:rPr lang="en-US" sz="1600" b="1" u="sng" baseline="0" dirty="0" smtClean="0">
                          <a:latin typeface="+mn-lt"/>
                        </a:rPr>
                        <a:t>STRENGTHS</a:t>
                      </a:r>
                    </a:p>
                    <a:p>
                      <a:pPr>
                        <a:buFont typeface="Wingdings" pitchFamily="2" charset="2"/>
                        <a:buChar char="§"/>
                      </a:pPr>
                      <a:endParaRPr lang="en-US" sz="1600" u="sng" baseline="0" dirty="0" smtClean="0">
                        <a:latin typeface="+mn-lt"/>
                      </a:endParaRPr>
                    </a:p>
                    <a:p>
                      <a:pPr>
                        <a:buFont typeface="Wingdings" pitchFamily="2" charset="2"/>
                        <a:buChar char="§"/>
                      </a:pPr>
                      <a:r>
                        <a:rPr lang="en-US" sz="1400" baseline="0" dirty="0" smtClean="0">
                          <a:latin typeface="+mn-lt"/>
                        </a:rPr>
                        <a:t> </a:t>
                      </a:r>
                      <a:r>
                        <a:rPr lang="en-US" sz="1400" b="0" dirty="0" smtClean="0">
                          <a:latin typeface="+mn-lt"/>
                        </a:rPr>
                        <a:t>International Brand and Global                                                                                                                   Experience</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a:t>
                      </a:r>
                      <a:r>
                        <a:rPr lang="en-US" sz="1400" b="0" dirty="0" smtClean="0">
                          <a:latin typeface="+mn-lt"/>
                        </a:rPr>
                        <a:t>Benefitted by learning from Coca Cola   mistakes in India from 1958 to 1977</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a:t>
                      </a:r>
                      <a:r>
                        <a:rPr lang="en-US" sz="1400" b="0" dirty="0" smtClean="0">
                          <a:latin typeface="+mn-lt"/>
                        </a:rPr>
                        <a:t>Good Market Research on Indian market</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Willingness to comply with stringent Indian Laws</a:t>
                      </a:r>
                    </a:p>
                  </a:txBody>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400" u="none" baseline="0" dirty="0" smtClean="0">
                          <a:latin typeface="+mn-lt"/>
                        </a:rPr>
                        <a:t>                      </a:t>
                      </a:r>
                      <a:r>
                        <a:rPr lang="en-US" sz="1600" u="sng" baseline="0" dirty="0" smtClean="0">
                          <a:latin typeface="+mn-lt"/>
                        </a:rPr>
                        <a:t>WEAKNESS</a:t>
                      </a: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US" sz="1400" dirty="0" smtClean="0">
                        <a:latin typeface="+mn-lt"/>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baseline="0" dirty="0" smtClean="0">
                          <a:latin typeface="+mn-lt"/>
                        </a:rPr>
                        <a:t> </a:t>
                      </a:r>
                      <a:r>
                        <a:rPr lang="en-US" sz="1400" b="0" dirty="0" smtClean="0">
                          <a:latin typeface="+mn-lt"/>
                        </a:rPr>
                        <a:t>Lack of Experience in Indian market</a:t>
                      </a:r>
                    </a:p>
                    <a:p>
                      <a:pPr>
                        <a:buFont typeface="Wingdings" pitchFamily="2" charset="2"/>
                        <a:buChar char="§"/>
                      </a:pPr>
                      <a:endParaRPr lang="en-US" sz="1400" dirty="0">
                        <a:latin typeface="+mn-lt"/>
                      </a:endParaRPr>
                    </a:p>
                  </a:txBody>
                  <a:tcPr/>
                </a:tc>
              </a:tr>
              <a:tr h="3023552">
                <a:tc>
                  <a:txBody>
                    <a:bodyPr/>
                    <a:lstStyle/>
                    <a:p>
                      <a:pPr>
                        <a:buFont typeface="Wingdings" pitchFamily="2" charset="2"/>
                        <a:buNone/>
                      </a:pPr>
                      <a:r>
                        <a:rPr lang="en-US" sz="1400" u="none" baseline="0" dirty="0" smtClean="0">
                          <a:latin typeface="+mn-lt"/>
                        </a:rPr>
                        <a:t>                     </a:t>
                      </a:r>
                      <a:r>
                        <a:rPr lang="en-US" sz="1600" b="1" u="sng" baseline="0" dirty="0" smtClean="0">
                          <a:latin typeface="+mn-lt"/>
                        </a:rPr>
                        <a:t>OPPURTUNITIES</a:t>
                      </a:r>
                    </a:p>
                    <a:p>
                      <a:pPr>
                        <a:buFont typeface="Wingdings" pitchFamily="2" charset="2"/>
                        <a:buChar char="§"/>
                      </a:pPr>
                      <a:endParaRPr lang="en-US" sz="1600" b="1" u="sng" baseline="0" dirty="0" smtClean="0">
                        <a:latin typeface="+mn-lt"/>
                      </a:endParaRPr>
                    </a:p>
                    <a:p>
                      <a:pPr>
                        <a:buFont typeface="Wingdings" pitchFamily="2" charset="2"/>
                        <a:buChar char="§"/>
                      </a:pPr>
                      <a:r>
                        <a:rPr lang="en-US" sz="1400" baseline="0" dirty="0" smtClean="0">
                          <a:latin typeface="+mn-lt"/>
                        </a:rPr>
                        <a:t> </a:t>
                      </a:r>
                      <a:r>
                        <a:rPr lang="en-US" sz="1400" dirty="0" smtClean="0">
                          <a:latin typeface="+mn-lt"/>
                        </a:rPr>
                        <a:t>Early entry (1980) facilitated no competition from any major International Brand</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India huge size market</a:t>
                      </a:r>
                      <a:r>
                        <a:rPr lang="en-US" sz="1400" baseline="0" dirty="0" smtClean="0">
                          <a:latin typeface="+mn-lt"/>
                        </a:rPr>
                        <a:t> with a</a:t>
                      </a:r>
                      <a:r>
                        <a:rPr lang="en-US" sz="1400" dirty="0" smtClean="0">
                          <a:latin typeface="+mn-lt"/>
                        </a:rPr>
                        <a:t>vailability of raw materials locally (vegetables)</a:t>
                      </a:r>
                      <a:br>
                        <a:rPr lang="en-US" sz="1400" dirty="0" smtClean="0">
                          <a:latin typeface="+mn-lt"/>
                        </a:rPr>
                      </a:br>
                      <a:endParaRPr lang="en-US" sz="1400" dirty="0" smtClean="0">
                        <a:latin typeface="+mn-lt"/>
                      </a:endParaRPr>
                    </a:p>
                    <a:p>
                      <a:pPr>
                        <a:buFont typeface="Wingdings" pitchFamily="2" charset="2"/>
                        <a:buChar char="§"/>
                      </a:pPr>
                      <a:r>
                        <a:rPr lang="en-US" sz="1400" dirty="0" smtClean="0">
                          <a:latin typeface="+mn-lt"/>
                        </a:rPr>
                        <a:t> In 1988, local brands forced to withdraw from market due to carcinogenic ingredient (BVO)</a:t>
                      </a:r>
                    </a:p>
                    <a:p>
                      <a:pPr>
                        <a:buFont typeface="Wingdings" pitchFamily="2" charset="2"/>
                        <a:buChar char="§"/>
                      </a:pPr>
                      <a:endParaRPr lang="en-US" sz="1400" dirty="0">
                        <a:latin typeface="+mn-lt"/>
                      </a:endParaRPr>
                    </a:p>
                  </a:txBody>
                  <a:tcPr/>
                </a:tc>
                <a:tc>
                  <a:txBody>
                    <a:bodyPr/>
                    <a:lstStyle/>
                    <a:p>
                      <a:pPr>
                        <a:buFont typeface="Wingdings" pitchFamily="2" charset="2"/>
                        <a:buNone/>
                      </a:pPr>
                      <a:r>
                        <a:rPr lang="en-US" sz="1400" u="none" baseline="0" dirty="0" smtClean="0">
                          <a:latin typeface="+mn-lt"/>
                        </a:rPr>
                        <a:t>                           </a:t>
                      </a:r>
                      <a:r>
                        <a:rPr lang="en-US" sz="1600" b="1" u="sng" baseline="0" dirty="0" smtClean="0">
                          <a:latin typeface="+mn-lt"/>
                        </a:rPr>
                        <a:t>THREATS</a:t>
                      </a:r>
                    </a:p>
                    <a:p>
                      <a:pPr>
                        <a:buFont typeface="Wingdings" pitchFamily="2" charset="2"/>
                        <a:buChar char="§"/>
                      </a:pPr>
                      <a:endParaRPr lang="en-US" sz="1600" b="1" u="sng" baseline="0" dirty="0" smtClean="0">
                        <a:latin typeface="+mn-lt"/>
                      </a:endParaRPr>
                    </a:p>
                    <a:p>
                      <a:pPr>
                        <a:buFont typeface="Wingdings" pitchFamily="2" charset="2"/>
                        <a:buChar char="§"/>
                      </a:pPr>
                      <a:r>
                        <a:rPr lang="en-US" sz="1400" dirty="0" smtClean="0">
                          <a:latin typeface="+mn-lt"/>
                        </a:rPr>
                        <a:t> Unfriendly political environment</a:t>
                      </a:r>
                      <a:r>
                        <a:rPr lang="en-US" sz="1400" baseline="0" dirty="0" smtClean="0">
                          <a:latin typeface="+mn-lt"/>
                        </a:rPr>
                        <a:t> and Indian legal framework.</a:t>
                      </a:r>
                      <a:endParaRPr lang="en-US" sz="1400" dirty="0" smtClean="0">
                        <a:latin typeface="+mn-lt"/>
                      </a:endParaRP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Competition from local manufacturers</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Low demand in Indian market for carbonated drinks</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Heterogeneous nature of Indian market </a:t>
                      </a:r>
                    </a:p>
                    <a:p>
                      <a:pPr>
                        <a:buFont typeface="Wingdings" pitchFamily="2" charset="2"/>
                        <a:buChar char="§"/>
                      </a:pPr>
                      <a:endParaRPr lang="en-US" sz="1400" dirty="0" smtClean="0">
                        <a:latin typeface="+mn-lt"/>
                      </a:endParaRPr>
                    </a:p>
                    <a:p>
                      <a:pPr>
                        <a:buFont typeface="Wingdings" pitchFamily="2" charset="2"/>
                        <a:buChar char="§"/>
                      </a:pPr>
                      <a:r>
                        <a:rPr lang="en-US" sz="1400" dirty="0" smtClean="0">
                          <a:latin typeface="+mn-lt"/>
                        </a:rPr>
                        <a:t> Poor infrastructure especially in rural India</a:t>
                      </a:r>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568325"/>
            <a:ext cx="8229600" cy="849313"/>
          </a:xfrm>
        </p:spPr>
        <p:txBody>
          <a:bodyPr/>
          <a:lstStyle/>
          <a:p>
            <a:pPr eaLnBrk="1" hangingPunct="1"/>
            <a:r>
              <a:rPr lang="en-US" b="1" dirty="0" smtClean="0"/>
              <a:t>History </a:t>
            </a:r>
          </a:p>
        </p:txBody>
      </p:sp>
      <p:sp>
        <p:nvSpPr>
          <p:cNvPr id="3075" name="Content Placeholder 2"/>
          <p:cNvSpPr>
            <a:spLocks noGrp="1"/>
          </p:cNvSpPr>
          <p:nvPr>
            <p:ph idx="1"/>
          </p:nvPr>
        </p:nvSpPr>
        <p:spPr/>
        <p:txBody>
          <a:bodyPr/>
          <a:lstStyle/>
          <a:p>
            <a:pPr eaLnBrk="1" hangingPunct="1"/>
            <a:r>
              <a:rPr lang="en-US" sz="2800" dirty="0" smtClean="0"/>
              <a:t>Coca cola was formulated by John Pemberton in 1886 in Atlanta, Georgia, who sold it at drug store soda fountain as potion for mental and physical disorders. In 1899, Candler granted coca cola’s first bottling franchise and network grew quickly. </a:t>
            </a:r>
          </a:p>
          <a:p>
            <a:pPr eaLnBrk="1" hangingPunct="1"/>
            <a:r>
              <a:rPr lang="en-US" sz="2800" dirty="0" smtClean="0"/>
              <a:t>During 1920s and 1930s, </a:t>
            </a:r>
            <a:r>
              <a:rPr lang="en-US" sz="2800" dirty="0" err="1" smtClean="0"/>
              <a:t>woodroof</a:t>
            </a:r>
            <a:r>
              <a:rPr lang="en-US" sz="2800" dirty="0" smtClean="0"/>
              <a:t>(CEO) developed coke’s international business. During the world war II,64 coca cola bottling plants were set up. This contributed to Coke’s dominant market shares in most European and Asian countries.</a:t>
            </a:r>
          </a:p>
        </p:txBody>
      </p:sp>
      <p:pic>
        <p:nvPicPr>
          <p:cNvPr id="102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102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715962"/>
          </a:xfrm>
        </p:spPr>
        <p:txBody>
          <a:bodyPr>
            <a:normAutofit fontScale="90000"/>
          </a:bodyPr>
          <a:lstStyle/>
          <a:p>
            <a:pPr algn="ctr"/>
            <a:r>
              <a:rPr lang="en-US" b="1" dirty="0" smtClean="0"/>
              <a:t>SWOT(COCA-COLA)</a:t>
            </a:r>
            <a:endParaRPr lang="en-US" b="1"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793263720"/>
              </p:ext>
            </p:extLst>
          </p:nvPr>
        </p:nvGraphicFramePr>
        <p:xfrm>
          <a:off x="251520" y="1052736"/>
          <a:ext cx="8640960" cy="5587712"/>
        </p:xfrm>
        <a:graphic>
          <a:graphicData uri="http://schemas.openxmlformats.org/drawingml/2006/table">
            <a:tbl>
              <a:tblPr firstRow="1" bandRow="1">
                <a:tableStyleId>{5C22544A-7EE6-4342-B048-85BDC9FD1C3A}</a:tableStyleId>
              </a:tblPr>
              <a:tblGrid>
                <a:gridCol w="4320480"/>
                <a:gridCol w="4320480"/>
              </a:tblGrid>
              <a:tr h="2448272">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STRENGTHS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dirty="0" smtClean="0">
                          <a:latin typeface="+mn-lt"/>
                        </a:rPr>
                        <a:t> Well established Global Brand</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Prior knowledge of Indian market (1958-1977)</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Tie up with local players (Britannia Ltd)</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Strong Fiscals to acquire local business (bottling plants/local brands)</a:t>
                      </a:r>
                    </a:p>
                  </a:txBody>
                  <a:tcPr/>
                </a:tc>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WEAKNESS</a:t>
                      </a:r>
                    </a:p>
                    <a:p>
                      <a:pPr>
                        <a:buFont typeface="Wingdings" pitchFamily="2" charset="2"/>
                        <a:buChar char="§"/>
                      </a:pPr>
                      <a:endParaRPr lang="en-US" sz="1600" b="0" u="sng" baseline="0" dirty="0" smtClean="0">
                        <a:latin typeface="+mn-lt"/>
                      </a:endParaRPr>
                    </a:p>
                    <a:p>
                      <a:pPr marL="0" marR="0" indent="0" algn="l" defTabSz="914400" rtl="0" eaLnBrk="1" fontAlgn="auto" latinLnBrk="0" hangingPunct="1">
                        <a:lnSpc>
                          <a:spcPct val="100000"/>
                        </a:lnSpc>
                        <a:spcBef>
                          <a:spcPts val="0"/>
                        </a:spcBef>
                        <a:spcAft>
                          <a:spcPts val="0"/>
                        </a:spcAft>
                        <a:buClrTx/>
                        <a:buSzTx/>
                        <a:buFont typeface="Wingdings" pitchFamily="2" charset="2"/>
                        <a:buChar char="§"/>
                        <a:tabLst/>
                        <a:defRPr/>
                      </a:pPr>
                      <a:r>
                        <a:rPr lang="en-US" sz="1400" b="0" dirty="0" smtClean="0">
                          <a:latin typeface="+mn-lt"/>
                        </a:rPr>
                        <a:t> Improper appreciation of existing Indian Laws at entry time</a:t>
                      </a:r>
                      <a:endParaRPr lang="en-US" sz="1400" b="0" dirty="0">
                        <a:latin typeface="+mn-lt"/>
                      </a:endParaRPr>
                    </a:p>
                  </a:txBody>
                  <a:tcPr/>
                </a:tc>
              </a:tr>
              <a:tr h="3075528">
                <a:tc>
                  <a:txBody>
                    <a:bodyPr/>
                    <a:lstStyle/>
                    <a:p>
                      <a:pPr>
                        <a:buFont typeface="Wingdings" pitchFamily="2" charset="2"/>
                        <a:buNone/>
                      </a:pPr>
                      <a:r>
                        <a:rPr lang="en-US" sz="1400" b="0" u="none" baseline="0" dirty="0" smtClean="0">
                          <a:latin typeface="+mn-lt"/>
                        </a:rPr>
                        <a:t>                    </a:t>
                      </a:r>
                      <a:r>
                        <a:rPr lang="en-US" sz="1600" b="1" u="sng" baseline="0" dirty="0" smtClean="0">
                          <a:latin typeface="+mn-lt"/>
                        </a:rPr>
                        <a:t>OPPORTUNITIES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baseline="0" dirty="0" smtClean="0">
                          <a:latin typeface="+mn-lt"/>
                        </a:rPr>
                        <a:t> Liberalization of Indian economy after 1991</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 Availability of better infrastructure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Local bottling plants were available for sale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Better acquisition opportunities (purchase of brands such as Thums Up, Limca, Citra, Gold Spot &amp; Maza from Parle)</a:t>
                      </a:r>
                    </a:p>
                    <a:p>
                      <a:pPr>
                        <a:buFont typeface="Wingdings" pitchFamily="2" charset="2"/>
                        <a:buChar char="§"/>
                      </a:pPr>
                      <a:endParaRPr lang="en-US" sz="1400" b="0" baseline="0" dirty="0" smtClean="0">
                        <a:latin typeface="+mn-lt"/>
                      </a:endParaRPr>
                    </a:p>
                    <a:p>
                      <a:pPr>
                        <a:buFont typeface="Wingdings" pitchFamily="2" charset="2"/>
                        <a:buChar char="§"/>
                      </a:pPr>
                      <a:r>
                        <a:rPr lang="en-US" sz="1400" b="0" baseline="0" dirty="0" smtClean="0">
                          <a:latin typeface="+mn-lt"/>
                        </a:rPr>
                        <a:t> Scope for marketing diversified products (fruit drinks, soda and packaged water)</a:t>
                      </a:r>
                    </a:p>
                  </a:txBody>
                  <a:tcPr/>
                </a:tc>
                <a:tc>
                  <a:txBody>
                    <a:bodyPr/>
                    <a:lstStyle/>
                    <a:p>
                      <a:pPr>
                        <a:buFont typeface="Wingdings" pitchFamily="2" charset="2"/>
                        <a:buNone/>
                      </a:pPr>
                      <a:r>
                        <a:rPr lang="en-US" sz="1400" b="0" u="none" baseline="0" dirty="0" smtClean="0">
                          <a:latin typeface="+mn-lt"/>
                        </a:rPr>
                        <a:t>                           </a:t>
                      </a:r>
                      <a:r>
                        <a:rPr lang="en-US" sz="1400" b="1" u="none" baseline="0" dirty="0" smtClean="0">
                          <a:latin typeface="+mn-lt"/>
                        </a:rPr>
                        <a:t> </a:t>
                      </a:r>
                      <a:r>
                        <a:rPr lang="en-US" sz="1600" b="1" u="sng" baseline="0" dirty="0" smtClean="0">
                          <a:latin typeface="+mn-lt"/>
                        </a:rPr>
                        <a:t>THREATS</a:t>
                      </a:r>
                    </a:p>
                    <a:p>
                      <a:pPr>
                        <a:buFont typeface="Wingdings" pitchFamily="2" charset="2"/>
                        <a:buChar char="§"/>
                      </a:pPr>
                      <a:endParaRPr lang="en-US" sz="1600" b="0" u="sng" baseline="0" dirty="0" smtClean="0">
                        <a:latin typeface="+mn-lt"/>
                      </a:endParaRPr>
                    </a:p>
                    <a:p>
                      <a:pPr>
                        <a:buFont typeface="Wingdings" pitchFamily="2" charset="2"/>
                        <a:buChar char="§"/>
                      </a:pPr>
                      <a:r>
                        <a:rPr lang="en-US" sz="1400" b="0" dirty="0" smtClean="0">
                          <a:latin typeface="+mn-lt"/>
                        </a:rPr>
                        <a:t> Strong Competition from Pepsi and other local brands due to late entry (1993)</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Stricter legal framework (40% equity to Indian Investors)</a:t>
                      </a:r>
                    </a:p>
                    <a:p>
                      <a:pPr>
                        <a:buFont typeface="Wingdings" pitchFamily="2" charset="2"/>
                        <a:buChar char="§"/>
                      </a:pPr>
                      <a:endParaRPr lang="en-US" sz="1400" b="0" dirty="0" smtClean="0">
                        <a:latin typeface="+mn-lt"/>
                      </a:endParaRPr>
                    </a:p>
                    <a:p>
                      <a:pPr>
                        <a:buFont typeface="Wingdings" pitchFamily="2" charset="2"/>
                        <a:buChar char="§"/>
                      </a:pPr>
                      <a:r>
                        <a:rPr lang="en-US" sz="1400" b="0" dirty="0" smtClean="0">
                          <a:latin typeface="+mn-lt"/>
                        </a:rPr>
                        <a:t> Decreasing popularity of carbonated drinks in India</a:t>
                      </a:r>
                    </a:p>
                    <a:p>
                      <a:pPr>
                        <a:buFont typeface="Wingdings" pitchFamily="2" charset="2"/>
                        <a:buChar char="§"/>
                      </a:pPr>
                      <a:endParaRPr lang="en-US" sz="1400" b="0" dirty="0" smtClean="0">
                        <a:latin typeface="+mn-lt"/>
                      </a:endParaRPr>
                    </a:p>
                    <a:p>
                      <a:pPr>
                        <a:buFont typeface="Wingdings" pitchFamily="2" charset="2"/>
                        <a:buChar char="§"/>
                      </a:pPr>
                      <a:r>
                        <a:rPr lang="en-US" sz="1400" b="0" baseline="0" dirty="0" smtClean="0">
                          <a:latin typeface="+mn-lt"/>
                        </a:rPr>
                        <a:t> Threats of disclosure of concentrate formula “MERCHANDISE 7X” to local partner.</a:t>
                      </a:r>
                      <a:endParaRPr lang="en-US" sz="1400" b="0" dirty="0">
                        <a:latin typeface="+mn-lt"/>
                      </a:endParaRPr>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E:\4 sem\401-bpsm\1280px-Pepsi_logo_2008.svg.png"/>
          <p:cNvPicPr>
            <a:picLocks noChangeAspect="1" noChangeArrowheads="1"/>
          </p:cNvPicPr>
          <p:nvPr/>
        </p:nvPicPr>
        <p:blipFill>
          <a:blip r:embed="rId3" cstate="print"/>
          <a:srcRect/>
          <a:stretch>
            <a:fillRect/>
          </a:stretch>
        </p:blipFill>
        <p:spPr bwMode="auto">
          <a:xfrm>
            <a:off x="7239000" y="-35124"/>
            <a:ext cx="1828800" cy="698659"/>
          </a:xfrm>
          <a:prstGeom prst="rect">
            <a:avLst/>
          </a:prstGeom>
          <a:noFill/>
        </p:spPr>
      </p:pic>
      <p:pic>
        <p:nvPicPr>
          <p:cNvPr id="3" name="Picture 3" descr="E:\4 sem\401-bpsm\800px-Coca-Cola_logo.svg.png"/>
          <p:cNvPicPr>
            <a:picLocks noChangeAspect="1" noChangeArrowheads="1"/>
          </p:cNvPicPr>
          <p:nvPr/>
        </p:nvPicPr>
        <p:blipFill>
          <a:blip r:embed="rId4" cstate="print"/>
          <a:srcRect/>
          <a:stretch>
            <a:fillRect/>
          </a:stretch>
        </p:blipFill>
        <p:spPr bwMode="auto">
          <a:xfrm>
            <a:off x="76201" y="1"/>
            <a:ext cx="1904999" cy="623887"/>
          </a:xfrm>
          <a:prstGeom prst="rect">
            <a:avLst/>
          </a:prstGeom>
          <a:noFill/>
        </p:spPr>
      </p:pic>
      <p:sp>
        <p:nvSpPr>
          <p:cNvPr id="4" name="Rectangle 3"/>
          <p:cNvSpPr/>
          <p:nvPr/>
        </p:nvSpPr>
        <p:spPr>
          <a:xfrm>
            <a:off x="2858484" y="0"/>
            <a:ext cx="3542316" cy="923330"/>
          </a:xfrm>
          <a:prstGeom prst="rect">
            <a:avLst/>
          </a:prstGeom>
          <a:noFill/>
        </p:spPr>
        <p:txBody>
          <a:bodyPr wrap="none" lIns="91440" tIns="45720" rIns="91440" bIns="45720">
            <a:spAutoFit/>
          </a:bodyPr>
          <a:lstStyle/>
          <a:p>
            <a:pPr algn="ctr"/>
            <a:r>
              <a:rPr lang="en-US" sz="5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QUESTIONS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5" name="TextBox 4"/>
          <p:cNvSpPr txBox="1"/>
          <p:nvPr/>
        </p:nvSpPr>
        <p:spPr>
          <a:xfrm>
            <a:off x="685800" y="1143000"/>
            <a:ext cx="8229600" cy="5262979"/>
          </a:xfrm>
          <a:prstGeom prst="rect">
            <a:avLst/>
          </a:prstGeom>
          <a:noFill/>
        </p:spPr>
        <p:txBody>
          <a:bodyPr wrap="square" rtlCol="0">
            <a:spAutoFit/>
          </a:bodyPr>
          <a:lstStyle/>
          <a:p>
            <a:pPr algn="just">
              <a:lnSpc>
                <a:spcPct val="200000"/>
              </a:lnSpc>
              <a:buFont typeface="Arial" pitchFamily="34" charset="0"/>
              <a:buChar char="•"/>
            </a:pPr>
            <a:r>
              <a:rPr lang="en-US" sz="2800" dirty="0" smtClean="0"/>
              <a:t> </a:t>
            </a:r>
            <a:r>
              <a:rPr lang="en-US" sz="2800" i="1" dirty="0" smtClean="0"/>
              <a:t>Who won the war?</a:t>
            </a:r>
          </a:p>
          <a:p>
            <a:pPr algn="just">
              <a:lnSpc>
                <a:spcPct val="200000"/>
              </a:lnSpc>
              <a:buFont typeface="Arial" pitchFamily="34" charset="0"/>
              <a:buChar char="•"/>
            </a:pPr>
            <a:r>
              <a:rPr lang="en-US" sz="2800" i="1" dirty="0" smtClean="0"/>
              <a:t> What is current market &amp; future of CSD?</a:t>
            </a:r>
          </a:p>
          <a:p>
            <a:pPr algn="just">
              <a:lnSpc>
                <a:spcPct val="200000"/>
              </a:lnSpc>
              <a:buFont typeface="Arial" pitchFamily="34" charset="0"/>
              <a:buChar char="•"/>
            </a:pPr>
            <a:r>
              <a:rPr lang="en-US" sz="2800" i="1" dirty="0" smtClean="0"/>
              <a:t> With this fierce war, is this CSD business profitable?</a:t>
            </a:r>
          </a:p>
          <a:p>
            <a:pPr algn="just">
              <a:lnSpc>
                <a:spcPct val="200000"/>
              </a:lnSpc>
              <a:buFont typeface="Arial" pitchFamily="34" charset="0"/>
              <a:buChar char="•"/>
            </a:pPr>
            <a:r>
              <a:rPr lang="en-US" sz="2800" i="1" dirty="0" smtClean="0"/>
              <a:t> What are the major challenges/opportunities for CSD?</a:t>
            </a:r>
          </a:p>
          <a:p>
            <a:pPr algn="just">
              <a:lnSpc>
                <a:spcPct val="200000"/>
              </a:lnSpc>
              <a:buFont typeface="Arial" pitchFamily="34" charset="0"/>
              <a:buChar char="•"/>
            </a:pPr>
            <a:r>
              <a:rPr lang="en-US" sz="2800" i="1" dirty="0" smtClean="0"/>
              <a:t>  Is there any difference in strategies between Coca-           Cola and Pepsi  in current Soda Tussle?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lenovo\Downloads\us market share.png"/>
          <p:cNvPicPr>
            <a:picLocks noChangeAspect="1" noChangeArrowheads="1"/>
          </p:cNvPicPr>
          <p:nvPr/>
        </p:nvPicPr>
        <p:blipFill>
          <a:blip r:embed="rId2"/>
          <a:srcRect/>
          <a:stretch>
            <a:fillRect/>
          </a:stretch>
        </p:blipFill>
        <p:spPr bwMode="auto">
          <a:xfrm>
            <a:off x="243742" y="1676400"/>
            <a:ext cx="8519258" cy="4724400"/>
          </a:xfrm>
          <a:prstGeom prst="rect">
            <a:avLst/>
          </a:prstGeom>
          <a:noFill/>
        </p:spPr>
      </p:pic>
      <p:pic>
        <p:nvPicPr>
          <p:cNvPr id="3" name="Picture 2" descr="E:\4 sem\401-bpsm\1280px-Pepsi_logo_2008.svg.png"/>
          <p:cNvPicPr>
            <a:picLocks noChangeAspect="1" noChangeArrowheads="1"/>
          </p:cNvPicPr>
          <p:nvPr/>
        </p:nvPicPr>
        <p:blipFill>
          <a:blip r:embed="rId3" cstate="print"/>
          <a:srcRect/>
          <a:stretch>
            <a:fillRect/>
          </a:stretch>
        </p:blipFill>
        <p:spPr bwMode="auto">
          <a:xfrm>
            <a:off x="7391400" y="0"/>
            <a:ext cx="1600200" cy="611327"/>
          </a:xfrm>
          <a:prstGeom prst="rect">
            <a:avLst/>
          </a:prstGeom>
          <a:noFill/>
        </p:spPr>
      </p:pic>
      <p:pic>
        <p:nvPicPr>
          <p:cNvPr id="4" name="Picture 3" descr="E:\4 sem\401-bpsm\800px-Coca-Cola_logo.svg.png"/>
          <p:cNvPicPr>
            <a:picLocks noChangeAspect="1" noChangeArrowheads="1"/>
          </p:cNvPicPr>
          <p:nvPr/>
        </p:nvPicPr>
        <p:blipFill>
          <a:blip r:embed="rId4" cstate="print"/>
          <a:srcRect/>
          <a:stretch>
            <a:fillRect/>
          </a:stretch>
        </p:blipFill>
        <p:spPr bwMode="auto">
          <a:xfrm>
            <a:off x="76201" y="76200"/>
            <a:ext cx="1600200" cy="524065"/>
          </a:xfrm>
          <a:prstGeom prst="rect">
            <a:avLst/>
          </a:prstGeom>
          <a:noFill/>
        </p:spPr>
      </p:pic>
      <p:sp>
        <p:nvSpPr>
          <p:cNvPr id="5" name="Rectangle 4"/>
          <p:cNvSpPr/>
          <p:nvPr/>
        </p:nvSpPr>
        <p:spPr>
          <a:xfrm>
            <a:off x="3650795" y="-8930"/>
            <a:ext cx="1911805"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FACTS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1202635" y="1156152"/>
            <a:ext cx="6818243" cy="1510848"/>
          </a:xfrm>
          <a:prstGeom prst="rect">
            <a:avLst/>
          </a:prstGeom>
        </p:spPr>
        <p:txBody>
          <a:bodyPr>
            <a:normAutofit fontScale="75000" lnSpcReduction="20000"/>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t>U.S. Non-Alcoholic Beverage Market Share, % share by volume</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1959077637"/>
              </p:ext>
            </p:extLst>
          </p:nvPr>
        </p:nvGraphicFramePr>
        <p:xfrm>
          <a:off x="1295400" y="2713579"/>
          <a:ext cx="6427306" cy="3611021"/>
        </p:xfrm>
        <a:graphic>
          <a:graphicData uri="http://schemas.openxmlformats.org/drawingml/2006/table">
            <a:tbl>
              <a:tblPr firstRow="1" bandRow="1">
                <a:tableStyleId>{5C22544A-7EE6-4342-B048-85BDC9FD1C3A}</a:tableStyleId>
              </a:tblPr>
              <a:tblGrid>
                <a:gridCol w="3332293"/>
                <a:gridCol w="1031671"/>
                <a:gridCol w="1031671"/>
                <a:gridCol w="1031671"/>
              </a:tblGrid>
              <a:tr h="736891">
                <a:tc>
                  <a:txBody>
                    <a:bodyPr/>
                    <a:lstStyle/>
                    <a:p>
                      <a:pPr algn="l"/>
                      <a:r>
                        <a:rPr lang="en-US" dirty="0" smtClean="0"/>
                        <a:t>Company</a:t>
                      </a:r>
                      <a:endParaRPr lang="en-US" dirty="0"/>
                    </a:p>
                  </a:txBody>
                  <a:tcPr marL="68580" marR="68580">
                    <a:solidFill>
                      <a:schemeClr val="tx1"/>
                    </a:solidFill>
                  </a:tcPr>
                </a:tc>
                <a:tc>
                  <a:txBody>
                    <a:bodyPr/>
                    <a:lstStyle/>
                    <a:p>
                      <a:pPr algn="ctr"/>
                      <a:r>
                        <a:rPr lang="en-US" b="1" dirty="0" smtClean="0"/>
                        <a:t>2005</a:t>
                      </a:r>
                      <a:endParaRPr lang="en-US" b="1" dirty="0"/>
                    </a:p>
                  </a:txBody>
                  <a:tcPr marL="68580" marR="68580">
                    <a:solidFill>
                      <a:schemeClr val="tx1"/>
                    </a:solidFill>
                  </a:tcPr>
                </a:tc>
                <a:tc>
                  <a:txBody>
                    <a:bodyPr/>
                    <a:lstStyle/>
                    <a:p>
                      <a:pPr algn="ctr"/>
                      <a:r>
                        <a:rPr lang="en-US" b="1" dirty="0" smtClean="0"/>
                        <a:t>2009</a:t>
                      </a:r>
                      <a:endParaRPr lang="en-US" b="1" dirty="0"/>
                    </a:p>
                  </a:txBody>
                  <a:tcPr marL="68580" marR="68580">
                    <a:solidFill>
                      <a:schemeClr val="tx1"/>
                    </a:solidFill>
                  </a:tcPr>
                </a:tc>
                <a:tc>
                  <a:txBody>
                    <a:bodyPr/>
                    <a:lstStyle/>
                    <a:p>
                      <a:pPr algn="ctr"/>
                      <a:r>
                        <a:rPr lang="en-US" b="1" dirty="0" smtClean="0"/>
                        <a:t>2011</a:t>
                      </a:r>
                      <a:endParaRPr lang="en-US" b="1" dirty="0"/>
                    </a:p>
                  </a:txBody>
                  <a:tcPr marL="68580" marR="68580">
                    <a:solidFill>
                      <a:schemeClr val="tx1"/>
                    </a:solidFill>
                  </a:tcPr>
                </a:tc>
              </a:tr>
              <a:tr h="736891">
                <a:tc>
                  <a:txBody>
                    <a:bodyPr/>
                    <a:lstStyle/>
                    <a:p>
                      <a:pPr algn="l"/>
                      <a:r>
                        <a:rPr lang="en-US" dirty="0" smtClean="0"/>
                        <a:t>Coca-Cola</a:t>
                      </a:r>
                      <a:endParaRPr lang="en-US" dirty="0"/>
                    </a:p>
                  </a:txBody>
                  <a:tcPr marL="68580" marR="68580">
                    <a:solidFill>
                      <a:schemeClr val="accent6">
                        <a:lumMod val="75000"/>
                      </a:schemeClr>
                    </a:solidFill>
                  </a:tcPr>
                </a:tc>
                <a:tc>
                  <a:txBody>
                    <a:bodyPr/>
                    <a:lstStyle/>
                    <a:p>
                      <a:pPr algn="ctr"/>
                      <a:r>
                        <a:rPr lang="en-US" b="1" dirty="0" smtClean="0"/>
                        <a:t>30%</a:t>
                      </a:r>
                      <a:endParaRPr lang="en-US" b="1" dirty="0"/>
                    </a:p>
                  </a:txBody>
                  <a:tcPr marL="68580" marR="68580">
                    <a:solidFill>
                      <a:schemeClr val="accent6">
                        <a:lumMod val="75000"/>
                      </a:schemeClr>
                    </a:solidFill>
                  </a:tcPr>
                </a:tc>
                <a:tc>
                  <a:txBody>
                    <a:bodyPr/>
                    <a:lstStyle/>
                    <a:p>
                      <a:pPr algn="ctr"/>
                      <a:r>
                        <a:rPr lang="en-US" b="1" dirty="0" smtClean="0"/>
                        <a:t>42.8%</a:t>
                      </a:r>
                      <a:endParaRPr lang="en-US" b="1" dirty="0"/>
                    </a:p>
                  </a:txBody>
                  <a:tcPr marL="68580" marR="68580">
                    <a:solidFill>
                      <a:schemeClr val="accent6">
                        <a:lumMod val="75000"/>
                      </a:schemeClr>
                    </a:solidFill>
                  </a:tcPr>
                </a:tc>
                <a:tc>
                  <a:txBody>
                    <a:bodyPr/>
                    <a:lstStyle/>
                    <a:p>
                      <a:pPr algn="ctr"/>
                      <a:r>
                        <a:rPr lang="en-US" b="1" dirty="0" smtClean="0"/>
                        <a:t>43%</a:t>
                      </a:r>
                      <a:endParaRPr lang="en-US" b="1" dirty="0"/>
                    </a:p>
                  </a:txBody>
                  <a:tcPr marL="68580" marR="68580">
                    <a:solidFill>
                      <a:schemeClr val="accent6">
                        <a:lumMod val="75000"/>
                      </a:schemeClr>
                    </a:solidFill>
                  </a:tcPr>
                </a:tc>
              </a:tr>
              <a:tr h="736891">
                <a:tc>
                  <a:txBody>
                    <a:bodyPr/>
                    <a:lstStyle/>
                    <a:p>
                      <a:pPr algn="l"/>
                      <a:r>
                        <a:rPr lang="en-US" dirty="0" smtClean="0"/>
                        <a:t>Pepsi-Cola</a:t>
                      </a:r>
                      <a:endParaRPr lang="en-US" dirty="0"/>
                    </a:p>
                  </a:txBody>
                  <a:tcPr marL="68580" marR="68580">
                    <a:solidFill>
                      <a:schemeClr val="accent6">
                        <a:lumMod val="75000"/>
                      </a:schemeClr>
                    </a:solidFill>
                  </a:tcPr>
                </a:tc>
                <a:tc>
                  <a:txBody>
                    <a:bodyPr/>
                    <a:lstStyle/>
                    <a:p>
                      <a:pPr algn="ctr"/>
                      <a:r>
                        <a:rPr lang="en-US" b="1" dirty="0" smtClean="0"/>
                        <a:t>22.6%</a:t>
                      </a:r>
                      <a:endParaRPr lang="en-US" b="1" dirty="0"/>
                    </a:p>
                  </a:txBody>
                  <a:tcPr marL="68580" marR="68580">
                    <a:solidFill>
                      <a:schemeClr val="accent6">
                        <a:lumMod val="75000"/>
                      </a:schemeClr>
                    </a:solidFill>
                  </a:tcPr>
                </a:tc>
                <a:tc>
                  <a:txBody>
                    <a:bodyPr/>
                    <a:lstStyle/>
                    <a:p>
                      <a:pPr algn="ctr"/>
                      <a:r>
                        <a:rPr lang="en-US" b="1" dirty="0" smtClean="0"/>
                        <a:t>31.1%</a:t>
                      </a:r>
                      <a:endParaRPr lang="en-US" b="1" dirty="0"/>
                    </a:p>
                  </a:txBody>
                  <a:tcPr marL="68580" marR="68580">
                    <a:solidFill>
                      <a:schemeClr val="accent6">
                        <a:lumMod val="75000"/>
                      </a:schemeClr>
                    </a:solidFill>
                  </a:tcPr>
                </a:tc>
                <a:tc>
                  <a:txBody>
                    <a:bodyPr/>
                    <a:lstStyle/>
                    <a:p>
                      <a:pPr algn="ctr"/>
                      <a:r>
                        <a:rPr lang="en-US" b="1" dirty="0" smtClean="0"/>
                        <a:t>31%</a:t>
                      </a:r>
                      <a:endParaRPr lang="en-US" b="1" dirty="0"/>
                    </a:p>
                  </a:txBody>
                  <a:tcPr marL="68580" marR="68580">
                    <a:solidFill>
                      <a:schemeClr val="accent6">
                        <a:lumMod val="75000"/>
                      </a:schemeClr>
                    </a:solidFill>
                  </a:tcPr>
                </a:tc>
              </a:tr>
              <a:tr h="708573">
                <a:tc>
                  <a:txBody>
                    <a:bodyPr/>
                    <a:lstStyle/>
                    <a:p>
                      <a:pPr algn="l"/>
                      <a:r>
                        <a:rPr lang="en-US" dirty="0" smtClean="0"/>
                        <a:t>Cadbury Schweppes</a:t>
                      </a:r>
                      <a:endParaRPr lang="en-US" dirty="0"/>
                    </a:p>
                  </a:txBody>
                  <a:tcPr marL="68580" marR="68580">
                    <a:solidFill>
                      <a:schemeClr val="accent6">
                        <a:lumMod val="75000"/>
                      </a:schemeClr>
                    </a:solidFill>
                  </a:tcPr>
                </a:tc>
                <a:tc>
                  <a:txBody>
                    <a:bodyPr/>
                    <a:lstStyle/>
                    <a:p>
                      <a:pPr algn="ctr"/>
                      <a:r>
                        <a:rPr lang="en-US" b="1" dirty="0" smtClean="0"/>
                        <a:t>10.6%</a:t>
                      </a:r>
                      <a:endParaRPr lang="en-US" b="1" dirty="0"/>
                    </a:p>
                  </a:txBody>
                  <a:tcPr marL="68580" marR="68580">
                    <a:solidFill>
                      <a:schemeClr val="accent6">
                        <a:lumMod val="75000"/>
                      </a:schemeClr>
                    </a:solidFill>
                  </a:tcPr>
                </a:tc>
                <a:tc>
                  <a:txBody>
                    <a:bodyPr/>
                    <a:lstStyle/>
                    <a:p>
                      <a:pPr algn="ctr"/>
                      <a:r>
                        <a:rPr lang="en-US" b="1" dirty="0" smtClean="0"/>
                        <a:t>15%</a:t>
                      </a:r>
                      <a:endParaRPr lang="en-US" b="1" dirty="0"/>
                    </a:p>
                  </a:txBody>
                  <a:tcPr marL="68580" marR="68580">
                    <a:solidFill>
                      <a:schemeClr val="accent6">
                        <a:lumMod val="75000"/>
                      </a:schemeClr>
                    </a:solidFill>
                  </a:tcPr>
                </a:tc>
                <a:tc>
                  <a:txBody>
                    <a:bodyPr/>
                    <a:lstStyle/>
                    <a:p>
                      <a:pPr algn="ctr"/>
                      <a:r>
                        <a:rPr lang="en-US" b="1" dirty="0" smtClean="0"/>
                        <a:t>18%</a:t>
                      </a:r>
                      <a:endParaRPr lang="en-US" b="1" dirty="0"/>
                    </a:p>
                  </a:txBody>
                  <a:tcPr marL="68580" marR="68580">
                    <a:solidFill>
                      <a:schemeClr val="accent6">
                        <a:lumMod val="75000"/>
                      </a:schemeClr>
                    </a:solidFill>
                  </a:tcPr>
                </a:tc>
              </a:tr>
              <a:tr h="691775">
                <a:tc>
                  <a:txBody>
                    <a:bodyPr/>
                    <a:lstStyle/>
                    <a:p>
                      <a:pPr algn="l"/>
                      <a:r>
                        <a:rPr lang="en-US" dirty="0" smtClean="0"/>
                        <a:t>Other</a:t>
                      </a:r>
                      <a:endParaRPr lang="en-US" dirty="0"/>
                    </a:p>
                  </a:txBody>
                  <a:tcPr marL="68580" marR="68580">
                    <a:solidFill>
                      <a:schemeClr val="accent3">
                        <a:lumMod val="60000"/>
                        <a:lumOff val="40000"/>
                      </a:schemeClr>
                    </a:solidFill>
                  </a:tcPr>
                </a:tc>
                <a:tc>
                  <a:txBody>
                    <a:bodyPr/>
                    <a:lstStyle/>
                    <a:p>
                      <a:pPr algn="ctr"/>
                      <a:r>
                        <a:rPr lang="en-US" b="1" dirty="0" smtClean="0"/>
                        <a:t>36.9%</a:t>
                      </a:r>
                      <a:endParaRPr lang="en-US" b="1" dirty="0"/>
                    </a:p>
                  </a:txBody>
                  <a:tcPr marL="68580" marR="68580">
                    <a:solidFill>
                      <a:schemeClr val="accent3">
                        <a:lumMod val="60000"/>
                        <a:lumOff val="40000"/>
                      </a:schemeClr>
                    </a:solidFill>
                  </a:tcPr>
                </a:tc>
                <a:tc>
                  <a:txBody>
                    <a:bodyPr/>
                    <a:lstStyle/>
                    <a:p>
                      <a:pPr algn="ctr"/>
                      <a:r>
                        <a:rPr lang="en-US" b="1" dirty="0" smtClean="0"/>
                        <a:t>11.1%</a:t>
                      </a:r>
                      <a:endParaRPr lang="en-US" b="1" dirty="0"/>
                    </a:p>
                  </a:txBody>
                  <a:tcPr marL="68580" marR="68580">
                    <a:solidFill>
                      <a:schemeClr val="accent3">
                        <a:lumMod val="60000"/>
                        <a:lumOff val="40000"/>
                      </a:schemeClr>
                    </a:solidFill>
                  </a:tcPr>
                </a:tc>
                <a:tc>
                  <a:txBody>
                    <a:bodyPr/>
                    <a:lstStyle/>
                    <a:p>
                      <a:pPr algn="ctr"/>
                      <a:r>
                        <a:rPr lang="en-US" b="1" dirty="0" smtClean="0"/>
                        <a:t>8%</a:t>
                      </a:r>
                      <a:endParaRPr lang="en-US" b="1" dirty="0"/>
                    </a:p>
                  </a:txBody>
                  <a:tcPr marL="68580" marR="68580">
                    <a:solidFill>
                      <a:schemeClr val="accent3">
                        <a:lumMod val="60000"/>
                        <a:lumOff val="40000"/>
                      </a:schemeClr>
                    </a:solidFill>
                  </a:tcPr>
                </a:tc>
              </a:tr>
            </a:tbl>
          </a:graphicData>
        </a:graphic>
      </p:graphicFrame>
      <p:pic>
        <p:nvPicPr>
          <p:cNvPr id="4"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5"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extLst>
      <p:ext uri="{BB962C8B-B14F-4D97-AF65-F5344CB8AC3E}">
        <p14:creationId xmlns:p14="http://schemas.microsoft.com/office/powerpoint/2010/main" val="41306983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4 sem\401-bpsm\1280px-Pepsi_logo_2008.svg.png"/>
          <p:cNvPicPr>
            <a:picLocks noChangeAspect="1" noChangeArrowheads="1"/>
          </p:cNvPicPr>
          <p:nvPr/>
        </p:nvPicPr>
        <p:blipFill>
          <a:blip r:embed="rId2" cstate="print"/>
          <a:srcRect/>
          <a:stretch>
            <a:fillRect/>
          </a:stretch>
        </p:blipFill>
        <p:spPr bwMode="auto">
          <a:xfrm>
            <a:off x="3628460" y="0"/>
            <a:ext cx="2086540" cy="797124"/>
          </a:xfrm>
          <a:prstGeom prst="rect">
            <a:avLst/>
          </a:prstGeom>
          <a:noFill/>
        </p:spPr>
      </p:pic>
      <p:pic>
        <p:nvPicPr>
          <p:cNvPr id="2050" name="Picture 2" descr="E:\4 sem\401-bpsm\cola war\pepsi.png"/>
          <p:cNvPicPr>
            <a:picLocks noChangeAspect="1" noChangeArrowheads="1"/>
          </p:cNvPicPr>
          <p:nvPr/>
        </p:nvPicPr>
        <p:blipFill>
          <a:blip r:embed="rId3"/>
          <a:srcRect/>
          <a:stretch>
            <a:fillRect/>
          </a:stretch>
        </p:blipFill>
        <p:spPr bwMode="auto">
          <a:xfrm>
            <a:off x="1295400" y="838200"/>
            <a:ext cx="6630987" cy="5979891"/>
          </a:xfrm>
          <a:prstGeom prst="rect">
            <a:avLst/>
          </a:prstGeom>
          <a:noFill/>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E:\4 sem\401-bpsm\800px-Coca-Cola_logo.svg.png"/>
          <p:cNvPicPr>
            <a:picLocks noChangeAspect="1" noChangeArrowheads="1"/>
          </p:cNvPicPr>
          <p:nvPr/>
        </p:nvPicPr>
        <p:blipFill>
          <a:blip r:embed="rId2" cstate="print"/>
          <a:srcRect/>
          <a:stretch>
            <a:fillRect/>
          </a:stretch>
        </p:blipFill>
        <p:spPr bwMode="auto">
          <a:xfrm>
            <a:off x="3657600" y="35624"/>
            <a:ext cx="1752600" cy="573976"/>
          </a:xfrm>
          <a:prstGeom prst="rect">
            <a:avLst/>
          </a:prstGeom>
          <a:noFill/>
        </p:spPr>
      </p:pic>
      <p:pic>
        <p:nvPicPr>
          <p:cNvPr id="1026" name="Picture 2" descr="E:\4 sem\401-bpsm\cola war\coca cola.png"/>
          <p:cNvPicPr>
            <a:picLocks noChangeAspect="1" noChangeArrowheads="1"/>
          </p:cNvPicPr>
          <p:nvPr/>
        </p:nvPicPr>
        <p:blipFill>
          <a:blip r:embed="rId3"/>
          <a:srcRect/>
          <a:stretch>
            <a:fillRect/>
          </a:stretch>
        </p:blipFill>
        <p:spPr bwMode="auto">
          <a:xfrm>
            <a:off x="1295400" y="685800"/>
            <a:ext cx="6578600" cy="6044280"/>
          </a:xfrm>
          <a:prstGeom prst="rect">
            <a:avLst/>
          </a:prstGeom>
          <a:noFill/>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lenovo\Downloads\profit report.png"/>
          <p:cNvPicPr>
            <a:picLocks noChangeAspect="1" noChangeArrowheads="1"/>
          </p:cNvPicPr>
          <p:nvPr/>
        </p:nvPicPr>
        <p:blipFill>
          <a:blip r:embed="rId2"/>
          <a:srcRect/>
          <a:stretch>
            <a:fillRect/>
          </a:stretch>
        </p:blipFill>
        <p:spPr bwMode="auto">
          <a:xfrm>
            <a:off x="223849" y="1066800"/>
            <a:ext cx="8691551" cy="5438775"/>
          </a:xfrm>
          <a:prstGeom prst="rect">
            <a:avLst/>
          </a:prstGeom>
          <a:noFill/>
        </p:spPr>
      </p:pic>
      <p:pic>
        <p:nvPicPr>
          <p:cNvPr id="3"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4"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3774" y="-8930"/>
            <a:ext cx="4805226"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CURRENT FACTS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304800" y="1219200"/>
            <a:ext cx="8382000" cy="4801314"/>
          </a:xfrm>
          <a:prstGeom prst="rect">
            <a:avLst/>
          </a:prstGeom>
          <a:noFill/>
        </p:spPr>
        <p:txBody>
          <a:bodyPr wrap="square" rtlCol="0">
            <a:spAutoFit/>
          </a:bodyPr>
          <a:lstStyle/>
          <a:p>
            <a:pPr>
              <a:buFont typeface="Arial" pitchFamily="34" charset="0"/>
              <a:buChar char="•"/>
            </a:pPr>
            <a:r>
              <a:rPr lang="en-US" dirty="0" smtClean="0"/>
              <a:t> </a:t>
            </a:r>
            <a:r>
              <a:rPr lang="en-US" b="1" i="1" dirty="0" smtClean="0"/>
              <a:t>Coca-Cola is winning the cola war (</a:t>
            </a:r>
            <a:r>
              <a:rPr lang="en-US" b="1" i="1" dirty="0" err="1" smtClean="0"/>
              <a:t>csd</a:t>
            </a:r>
            <a:r>
              <a:rPr lang="en-US" b="1" i="1" dirty="0" smtClean="0"/>
              <a:t>)</a:t>
            </a:r>
            <a:r>
              <a:rPr lang="en-US" dirty="0" smtClean="0"/>
              <a:t>. Coke controls 42% of the total carbonated soft drink market, compared with Pepsi's 30%, according to Beverage Digest.</a:t>
            </a:r>
          </a:p>
          <a:p>
            <a:pPr>
              <a:buFont typeface="Arial" pitchFamily="34" charset="0"/>
              <a:buChar char="•"/>
            </a:pPr>
            <a:r>
              <a:rPr lang="en-US" dirty="0" smtClean="0"/>
              <a:t> In 2013, Coke products could be found in over 200 countries worldwide, with consumers downing more than 1.8 billion company beverage servings each day.</a:t>
            </a:r>
          </a:p>
          <a:p>
            <a:pPr>
              <a:buFont typeface="Arial" pitchFamily="34" charset="0"/>
              <a:buChar char="•"/>
            </a:pPr>
            <a:r>
              <a:rPr lang="en-US" dirty="0" smtClean="0"/>
              <a:t> PepsiCo's brands generated retail sales of more than $1 billion apiece, and the company's products were distributed across more than 200 countries.</a:t>
            </a:r>
            <a:br>
              <a:rPr lang="en-US" dirty="0" smtClean="0"/>
            </a:br>
            <a:endParaRPr lang="en-US" dirty="0" smtClean="0"/>
          </a:p>
          <a:p>
            <a:pPr>
              <a:buFont typeface="Arial" pitchFamily="34" charset="0"/>
              <a:buChar char="•"/>
            </a:pPr>
            <a:r>
              <a:rPr lang="en-US" dirty="0" smtClean="0"/>
              <a:t> Due to changing tastes and health awareness, substitutes, both </a:t>
            </a:r>
            <a:r>
              <a:rPr lang="en-US" dirty="0" err="1" smtClean="0"/>
              <a:t>csd</a:t>
            </a:r>
            <a:r>
              <a:rPr lang="en-US" dirty="0" smtClean="0"/>
              <a:t> brands have been in decline. </a:t>
            </a:r>
            <a:r>
              <a:rPr lang="en-US" b="1" dirty="0" smtClean="0"/>
              <a:t>Profitability is also decreasing with stagnating growth.</a:t>
            </a:r>
            <a:br>
              <a:rPr lang="en-US" b="1" dirty="0" smtClean="0"/>
            </a:br>
            <a:endParaRPr lang="en-US" b="1" dirty="0" smtClean="0"/>
          </a:p>
          <a:p>
            <a:pPr>
              <a:buFont typeface="Arial" pitchFamily="34" charset="0"/>
              <a:buChar char="•"/>
            </a:pPr>
            <a:r>
              <a:rPr lang="en-US" dirty="0" smtClean="0"/>
              <a:t> Soda remains 75% of Coca-Cola's global sales.</a:t>
            </a:r>
          </a:p>
          <a:p>
            <a:pPr>
              <a:buFont typeface="Arial" pitchFamily="34" charset="0"/>
              <a:buChar char="•"/>
            </a:pPr>
            <a:r>
              <a:rPr lang="en-US" dirty="0" smtClean="0"/>
              <a:t> Pepsi's snack division makes up about 50% of the company's sales volume.</a:t>
            </a:r>
          </a:p>
          <a:p>
            <a:pPr>
              <a:buFont typeface="Arial" pitchFamily="34" charset="0"/>
              <a:buChar char="•"/>
            </a:pPr>
            <a:r>
              <a:rPr lang="en-US" dirty="0" smtClean="0"/>
              <a:t> Soda is just 25% of the Pepsi’s U.S. sales compared to 60% of Coca Cola's.</a:t>
            </a:r>
          </a:p>
          <a:p>
            <a:pPr>
              <a:buFont typeface="Arial" pitchFamily="34" charset="0"/>
              <a:buChar char="•"/>
            </a:pPr>
            <a:endParaRPr lang="en-US" dirty="0" smtClean="0"/>
          </a:p>
          <a:p>
            <a:pPr>
              <a:buFont typeface="Arial" pitchFamily="34" charset="0"/>
              <a:buChar char="•"/>
            </a:pPr>
            <a:r>
              <a:rPr lang="en-US" dirty="0" smtClean="0"/>
              <a:t> Coca-Cola and PepsiCo together dominate the market for carbonated soft drinks in India. Coke accounted for 60% of retail value sales of carbonated soft drinks </a:t>
            </a:r>
            <a:r>
              <a:rPr lang="en-US" b="1" i="1" dirty="0" smtClean="0"/>
              <a:t>in India </a:t>
            </a:r>
            <a:r>
              <a:rPr lang="en-US" dirty="0" smtClean="0"/>
              <a:t>in 2012 versus PepsiCo's 37%, according to data from </a:t>
            </a:r>
            <a:r>
              <a:rPr lang="en-US" dirty="0" err="1" smtClean="0"/>
              <a:t>Euromonitor</a:t>
            </a:r>
            <a:r>
              <a:rPr lang="en-US" dirty="0" smtClean="0"/>
              <a:t> International.</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391400" y="74473"/>
            <a:ext cx="1600200" cy="611327"/>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76200"/>
            <a:ext cx="1600200" cy="524065"/>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003" y="0"/>
            <a:ext cx="3483197" cy="923330"/>
          </a:xfrm>
          <a:prstGeom prst="rect">
            <a:avLst/>
          </a:prstGeom>
          <a:noFill/>
        </p:spPr>
        <p:txBody>
          <a:bodyPr wrap="non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LEARNINGS</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3" name="TextBox 2"/>
          <p:cNvSpPr txBox="1"/>
          <p:nvPr/>
        </p:nvSpPr>
        <p:spPr>
          <a:xfrm>
            <a:off x="457200" y="1526262"/>
            <a:ext cx="8610600" cy="4493538"/>
          </a:xfrm>
          <a:prstGeom prst="rect">
            <a:avLst/>
          </a:prstGeom>
          <a:noFill/>
        </p:spPr>
        <p:txBody>
          <a:bodyPr wrap="square" rtlCol="0">
            <a:spAutoFit/>
          </a:bodyPr>
          <a:lstStyle/>
          <a:p>
            <a:pPr>
              <a:buFont typeface="Arial" pitchFamily="34" charset="0"/>
              <a:buChar char="•"/>
            </a:pPr>
            <a:r>
              <a:rPr lang="en-US" sz="2200" dirty="0" smtClean="0"/>
              <a:t> </a:t>
            </a:r>
            <a:r>
              <a:rPr lang="en-US" sz="2200" b="1" dirty="0" smtClean="0"/>
              <a:t>Global mindset</a:t>
            </a:r>
            <a:endParaRPr lang="en-US" sz="2200" dirty="0" smtClean="0"/>
          </a:p>
          <a:p>
            <a:pPr>
              <a:buFont typeface="Arial" pitchFamily="34" charset="0"/>
              <a:buChar char="•"/>
            </a:pPr>
            <a:r>
              <a:rPr lang="en-US" sz="2200" dirty="0" smtClean="0"/>
              <a:t> Competitor strategy</a:t>
            </a:r>
          </a:p>
          <a:p>
            <a:pPr lvl="0">
              <a:buFont typeface="Arial" pitchFamily="34" charset="0"/>
              <a:buChar char="•"/>
            </a:pPr>
            <a:r>
              <a:rPr lang="en-US" sz="2200" dirty="0" smtClean="0"/>
              <a:t> </a:t>
            </a:r>
            <a:r>
              <a:rPr lang="en-US" sz="2200" b="1" dirty="0" smtClean="0"/>
              <a:t>Gov has influence on all other 5 forces of porters model</a:t>
            </a:r>
            <a:r>
              <a:rPr lang="en-US" sz="2200" dirty="0" smtClean="0"/>
              <a:t>. Political changes cannot be anticipated</a:t>
            </a:r>
          </a:p>
          <a:p>
            <a:pPr lvl="0">
              <a:buFont typeface="Arial" pitchFamily="34" charset="0"/>
              <a:buChar char="•"/>
            </a:pPr>
            <a:r>
              <a:rPr lang="en-US" sz="2200" dirty="0" smtClean="0"/>
              <a:t> Know your </a:t>
            </a:r>
            <a:r>
              <a:rPr lang="en-US" sz="2200" b="1" dirty="0" smtClean="0"/>
              <a:t>Consume</a:t>
            </a:r>
            <a:r>
              <a:rPr lang="en-US" sz="2200" dirty="0" smtClean="0"/>
              <a:t>r and </a:t>
            </a:r>
            <a:r>
              <a:rPr lang="en-US" sz="2200" b="1" dirty="0" smtClean="0"/>
              <a:t>Environmen</a:t>
            </a:r>
            <a:r>
              <a:rPr lang="en-US" sz="2200" dirty="0" smtClean="0"/>
              <a:t>t. Ultimately customers decide which product they want.</a:t>
            </a:r>
          </a:p>
          <a:p>
            <a:pPr>
              <a:buFont typeface="Arial" pitchFamily="34" charset="0"/>
              <a:buChar char="•"/>
            </a:pPr>
            <a:r>
              <a:rPr lang="en-US" sz="2200" dirty="0" smtClean="0"/>
              <a:t> Manage Local competitors</a:t>
            </a:r>
          </a:p>
          <a:p>
            <a:pPr>
              <a:buFont typeface="Arial" pitchFamily="34" charset="0"/>
              <a:buChar char="•"/>
            </a:pPr>
            <a:r>
              <a:rPr lang="en-US" sz="2200" dirty="0" smtClean="0"/>
              <a:t> When and how to do </a:t>
            </a:r>
            <a:r>
              <a:rPr lang="en-US" sz="2200" b="1" dirty="0" smtClean="0"/>
              <a:t>diversify</a:t>
            </a:r>
          </a:p>
          <a:p>
            <a:pPr>
              <a:buFont typeface="Arial" pitchFamily="34" charset="0"/>
              <a:buChar char="•"/>
            </a:pPr>
            <a:r>
              <a:rPr lang="en-US" sz="2200" dirty="0" smtClean="0"/>
              <a:t> Market </a:t>
            </a:r>
            <a:r>
              <a:rPr lang="en-US" sz="2200" b="1" dirty="0" smtClean="0"/>
              <a:t>entry- exit strategy</a:t>
            </a:r>
          </a:p>
          <a:p>
            <a:pPr>
              <a:buFont typeface="Arial" pitchFamily="34" charset="0"/>
              <a:buChar char="•"/>
            </a:pPr>
            <a:r>
              <a:rPr lang="en-US" sz="2200" dirty="0" smtClean="0"/>
              <a:t> </a:t>
            </a:r>
            <a:r>
              <a:rPr lang="en-US" sz="2200" b="1" dirty="0" smtClean="0"/>
              <a:t>secrecy</a:t>
            </a:r>
            <a:r>
              <a:rPr lang="en-US" sz="2200" dirty="0" smtClean="0"/>
              <a:t> about your technology, formula is the icing sugar.</a:t>
            </a:r>
          </a:p>
          <a:p>
            <a:pPr>
              <a:buFont typeface="Arial" pitchFamily="34" charset="0"/>
              <a:buChar char="•"/>
            </a:pPr>
            <a:r>
              <a:rPr lang="en-US" sz="2200" dirty="0" smtClean="0"/>
              <a:t> </a:t>
            </a:r>
            <a:r>
              <a:rPr lang="en-US" sz="2200" b="1" dirty="0" smtClean="0"/>
              <a:t>Multiple competitive advantages </a:t>
            </a:r>
            <a:r>
              <a:rPr lang="en-US" sz="2200" dirty="0" smtClean="0"/>
              <a:t>to succeed and lead in competition</a:t>
            </a:r>
          </a:p>
          <a:p>
            <a:pPr>
              <a:buFont typeface="Arial" pitchFamily="34" charset="0"/>
              <a:buChar char="•"/>
            </a:pPr>
            <a:r>
              <a:rPr lang="en-US" sz="2200" dirty="0" smtClean="0"/>
              <a:t> You can </a:t>
            </a:r>
            <a:r>
              <a:rPr lang="en-US" sz="2200" b="1" dirty="0" smtClean="0"/>
              <a:t>copy and learn </a:t>
            </a:r>
            <a:r>
              <a:rPr lang="en-US" sz="2200" dirty="0" smtClean="0"/>
              <a:t>then make better than original. Invest in R &amp; D and make new innovations</a:t>
            </a:r>
          </a:p>
        </p:txBody>
      </p:sp>
      <p:pic>
        <p:nvPicPr>
          <p:cNvPr id="4" name="Picture 2" descr="E:\4 sem\401-bpsm\1280px-Pepsi_logo_2008.svg.png"/>
          <p:cNvPicPr>
            <a:picLocks noChangeAspect="1" noChangeArrowheads="1"/>
          </p:cNvPicPr>
          <p:nvPr/>
        </p:nvPicPr>
        <p:blipFill>
          <a:blip r:embed="rId2" cstate="print"/>
          <a:srcRect/>
          <a:stretch>
            <a:fillRect/>
          </a:stretch>
        </p:blipFill>
        <p:spPr bwMode="auto">
          <a:xfrm>
            <a:off x="7391400" y="0"/>
            <a:ext cx="1600200" cy="611327"/>
          </a:xfrm>
          <a:prstGeom prst="rect">
            <a:avLst/>
          </a:prstGeom>
          <a:noFill/>
        </p:spPr>
      </p:pic>
      <p:pic>
        <p:nvPicPr>
          <p:cNvPr id="5" name="Picture 3" descr="E:\4 sem\401-bpsm\800px-Coca-Cola_logo.svg.png"/>
          <p:cNvPicPr>
            <a:picLocks noChangeAspect="1" noChangeArrowheads="1"/>
          </p:cNvPicPr>
          <p:nvPr/>
        </p:nvPicPr>
        <p:blipFill>
          <a:blip r:embed="rId3" cstate="print"/>
          <a:srcRect/>
          <a:stretch>
            <a:fillRect/>
          </a:stretch>
        </p:blipFill>
        <p:spPr bwMode="auto">
          <a:xfrm>
            <a:off x="76201" y="76200"/>
            <a:ext cx="1600200" cy="524065"/>
          </a:xfrm>
          <a:prstGeom prst="rect">
            <a:avLst/>
          </a:prstGeom>
          <a:noFill/>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44689"/>
            <a:ext cx="8305800" cy="5632311"/>
          </a:xfrm>
          <a:prstGeom prst="rect">
            <a:avLst/>
          </a:prstGeom>
          <a:noFill/>
        </p:spPr>
        <p:txBody>
          <a:bodyPr wrap="square" rtlCol="0">
            <a:spAutoFit/>
          </a:bodyPr>
          <a:lstStyle/>
          <a:p>
            <a:pPr>
              <a:buFont typeface="Arial" pitchFamily="34" charset="0"/>
              <a:buChar char="•"/>
            </a:pPr>
            <a:r>
              <a:rPr lang="en-US" sz="2000" dirty="0" smtClean="0"/>
              <a:t> Environmental mapping</a:t>
            </a:r>
          </a:p>
          <a:p>
            <a:pPr>
              <a:buFont typeface="Arial" pitchFamily="34" charset="0"/>
              <a:buChar char="•"/>
            </a:pPr>
            <a:r>
              <a:rPr lang="en-US" sz="2000" dirty="0" smtClean="0"/>
              <a:t> Reaching to doorsteps of customers wherever and whenever they want- Direct store delivery (DSD)</a:t>
            </a:r>
          </a:p>
          <a:p>
            <a:pPr>
              <a:buFont typeface="Arial" pitchFamily="34" charset="0"/>
              <a:buChar char="•"/>
            </a:pPr>
            <a:r>
              <a:rPr lang="en-US" sz="2000" dirty="0" smtClean="0"/>
              <a:t> </a:t>
            </a:r>
            <a:r>
              <a:rPr lang="en-US" sz="2000" b="1" dirty="0" smtClean="0"/>
              <a:t>Pricing control</a:t>
            </a:r>
          </a:p>
          <a:p>
            <a:pPr>
              <a:buFont typeface="Arial" pitchFamily="34" charset="0"/>
              <a:buChar char="•"/>
            </a:pPr>
            <a:r>
              <a:rPr lang="en-US" sz="2000" dirty="0" smtClean="0"/>
              <a:t> Anticipate competitors attack &amp; prepare for defense or counterattack strategy</a:t>
            </a:r>
          </a:p>
          <a:p>
            <a:pPr>
              <a:buFont typeface="Arial" pitchFamily="34" charset="0"/>
              <a:buChar char="•"/>
            </a:pPr>
            <a:r>
              <a:rPr lang="en-US" sz="2000" dirty="0" smtClean="0"/>
              <a:t> </a:t>
            </a:r>
            <a:r>
              <a:rPr lang="en-US" sz="2000" b="1" dirty="0" smtClean="0"/>
              <a:t>Mutual understanding</a:t>
            </a:r>
            <a:r>
              <a:rPr lang="en-US" sz="2000" dirty="0" smtClean="0"/>
              <a:t> - not to destroy industry</a:t>
            </a:r>
          </a:p>
          <a:p>
            <a:pPr>
              <a:buFont typeface="Arial" pitchFamily="34" charset="0"/>
              <a:buChar char="•"/>
            </a:pPr>
            <a:r>
              <a:rPr lang="en-US" sz="2000" dirty="0" smtClean="0"/>
              <a:t> </a:t>
            </a:r>
            <a:r>
              <a:rPr lang="en-US" sz="2000" b="1" dirty="0" smtClean="0"/>
              <a:t>Creativity </a:t>
            </a:r>
            <a:r>
              <a:rPr lang="en-US" sz="2000" dirty="0" smtClean="0"/>
              <a:t>is important in marketing</a:t>
            </a:r>
          </a:p>
          <a:p>
            <a:pPr>
              <a:buFont typeface="Arial" pitchFamily="34" charset="0"/>
              <a:buChar char="•"/>
            </a:pPr>
            <a:r>
              <a:rPr lang="en-US" sz="2000" dirty="0" smtClean="0"/>
              <a:t> Taking help of </a:t>
            </a:r>
            <a:r>
              <a:rPr lang="en-US" sz="2000" b="1" dirty="0" smtClean="0"/>
              <a:t>government</a:t>
            </a:r>
            <a:r>
              <a:rPr lang="en-US" sz="2000" dirty="0" smtClean="0"/>
              <a:t>, local player, </a:t>
            </a:r>
            <a:r>
              <a:rPr lang="en-US" sz="2000" b="1" dirty="0" smtClean="0"/>
              <a:t>lobbying</a:t>
            </a:r>
            <a:r>
              <a:rPr lang="en-US" sz="2000" dirty="0" smtClean="0"/>
              <a:t> if possible</a:t>
            </a:r>
          </a:p>
          <a:p>
            <a:pPr>
              <a:buFont typeface="Arial" pitchFamily="34" charset="0"/>
              <a:buChar char="•"/>
            </a:pPr>
            <a:r>
              <a:rPr lang="en-US" sz="2000" dirty="0" smtClean="0"/>
              <a:t> Managing </a:t>
            </a:r>
            <a:r>
              <a:rPr lang="en-US" sz="2000" b="1" dirty="0" smtClean="0"/>
              <a:t>supply chain - value chain</a:t>
            </a:r>
          </a:p>
          <a:p>
            <a:pPr>
              <a:buFont typeface="Arial" pitchFamily="34" charset="0"/>
              <a:buChar char="•"/>
            </a:pPr>
            <a:r>
              <a:rPr lang="en-US" sz="2000" dirty="0" smtClean="0"/>
              <a:t> How and when to bridge contracts</a:t>
            </a:r>
          </a:p>
          <a:p>
            <a:pPr>
              <a:buFont typeface="Arial" pitchFamily="34" charset="0"/>
              <a:buChar char="•"/>
            </a:pPr>
            <a:r>
              <a:rPr lang="en-US" sz="2000" dirty="0" smtClean="0"/>
              <a:t> Backward and forward </a:t>
            </a:r>
            <a:r>
              <a:rPr lang="en-US" sz="2000" b="1" dirty="0" smtClean="0"/>
              <a:t>integration</a:t>
            </a:r>
          </a:p>
          <a:p>
            <a:pPr>
              <a:buFont typeface="Arial" pitchFamily="34" charset="0"/>
              <a:buChar char="•"/>
            </a:pPr>
            <a:r>
              <a:rPr lang="en-US" sz="2000" dirty="0" smtClean="0"/>
              <a:t> Importance of </a:t>
            </a:r>
            <a:r>
              <a:rPr lang="en-US" sz="2000" b="1" dirty="0" smtClean="0"/>
              <a:t>regulato</a:t>
            </a:r>
            <a:r>
              <a:rPr lang="en-US" sz="2000" dirty="0" smtClean="0"/>
              <a:t>r like federal trade commission</a:t>
            </a:r>
          </a:p>
          <a:p>
            <a:pPr>
              <a:buFont typeface="Arial" pitchFamily="34" charset="0"/>
              <a:buChar char="•"/>
            </a:pPr>
            <a:r>
              <a:rPr lang="en-US" sz="2000" dirty="0" smtClean="0"/>
              <a:t> Special strategy for instability</a:t>
            </a:r>
          </a:p>
          <a:p>
            <a:pPr>
              <a:buFont typeface="Arial" pitchFamily="34" charset="0"/>
              <a:buChar char="•"/>
            </a:pPr>
            <a:r>
              <a:rPr lang="en-US" sz="2000" dirty="0" smtClean="0"/>
              <a:t> Managing internal opposition</a:t>
            </a:r>
          </a:p>
          <a:p>
            <a:pPr>
              <a:buFont typeface="Arial" pitchFamily="34" charset="0"/>
              <a:buChar char="•"/>
            </a:pPr>
            <a:r>
              <a:rPr lang="en-US" sz="2000" dirty="0" smtClean="0"/>
              <a:t> </a:t>
            </a:r>
            <a:r>
              <a:rPr lang="en-US" sz="2000" b="1" dirty="0" smtClean="0"/>
              <a:t>Leadership advantage</a:t>
            </a:r>
          </a:p>
          <a:p>
            <a:pPr>
              <a:buFont typeface="Arial" pitchFamily="34" charset="0"/>
              <a:buChar char="•"/>
            </a:pPr>
            <a:r>
              <a:rPr lang="en-US" sz="2000" b="1" dirty="0" smtClean="0"/>
              <a:t> </a:t>
            </a:r>
            <a:r>
              <a:rPr lang="en-US" sz="2000" dirty="0" smtClean="0"/>
              <a:t>Uncontrolled environmental actions</a:t>
            </a:r>
          </a:p>
          <a:p>
            <a:pPr>
              <a:buFont typeface="Arial" pitchFamily="34" charset="0"/>
              <a:buChar char="•"/>
            </a:pPr>
            <a:r>
              <a:rPr lang="en-US" sz="2000" b="1" dirty="0" smtClean="0"/>
              <a:t> Cultural Diversity management</a:t>
            </a:r>
          </a:p>
        </p:txBody>
      </p:sp>
      <p:pic>
        <p:nvPicPr>
          <p:cNvPr id="5" name="Picture 2" descr="E:\4 sem\401-bpsm\1280px-Pepsi_logo_2008.svg.png"/>
          <p:cNvPicPr>
            <a:picLocks noChangeAspect="1" noChangeArrowheads="1"/>
          </p:cNvPicPr>
          <p:nvPr/>
        </p:nvPicPr>
        <p:blipFill>
          <a:blip r:embed="rId2" cstate="print"/>
          <a:srcRect/>
          <a:stretch>
            <a:fillRect/>
          </a:stretch>
        </p:blipFill>
        <p:spPr bwMode="auto">
          <a:xfrm>
            <a:off x="7391400" y="0"/>
            <a:ext cx="1600200" cy="611327"/>
          </a:xfrm>
          <a:prstGeom prst="rect">
            <a:avLst/>
          </a:prstGeom>
          <a:noFill/>
        </p:spPr>
      </p:pic>
      <p:pic>
        <p:nvPicPr>
          <p:cNvPr id="6" name="Picture 3" descr="E:\4 sem\401-bpsm\800px-Coca-Cola_logo.svg.png"/>
          <p:cNvPicPr>
            <a:picLocks noChangeAspect="1" noChangeArrowheads="1"/>
          </p:cNvPicPr>
          <p:nvPr/>
        </p:nvPicPr>
        <p:blipFill>
          <a:blip r:embed="rId3" cstate="print"/>
          <a:srcRect/>
          <a:stretch>
            <a:fillRect/>
          </a:stretch>
        </p:blipFill>
        <p:spPr bwMode="auto">
          <a:xfrm>
            <a:off x="76201" y="0"/>
            <a:ext cx="1600200" cy="52406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568325"/>
            <a:ext cx="8229600" cy="849313"/>
          </a:xfrm>
        </p:spPr>
        <p:txBody>
          <a:bodyPr/>
          <a:lstStyle/>
          <a:p>
            <a:pPr eaLnBrk="1" hangingPunct="1"/>
            <a:r>
              <a:rPr lang="en-US" b="1" dirty="0" smtClean="0"/>
              <a:t>History</a:t>
            </a:r>
          </a:p>
        </p:txBody>
      </p:sp>
      <p:sp>
        <p:nvSpPr>
          <p:cNvPr id="4099" name="Content Placeholder 2"/>
          <p:cNvSpPr>
            <a:spLocks noGrp="1"/>
          </p:cNvSpPr>
          <p:nvPr>
            <p:ph idx="1"/>
          </p:nvPr>
        </p:nvSpPr>
        <p:spPr>
          <a:xfrm>
            <a:off x="457200" y="1436688"/>
            <a:ext cx="8229600" cy="4689475"/>
          </a:xfrm>
        </p:spPr>
        <p:txBody>
          <a:bodyPr>
            <a:normAutofit fontScale="92500"/>
          </a:bodyPr>
          <a:lstStyle/>
          <a:p>
            <a:pPr eaLnBrk="1" hangingPunct="1"/>
            <a:r>
              <a:rPr lang="en-US" sz="2800" dirty="0" smtClean="0"/>
              <a:t>Pepsi cola was invented in 1893 in New Bern, North Carolina by pharmacist Caleb </a:t>
            </a:r>
            <a:r>
              <a:rPr lang="en-US" sz="2800" dirty="0" err="1" smtClean="0"/>
              <a:t>Bradhan</a:t>
            </a:r>
            <a:r>
              <a:rPr lang="en-US" sz="2800" dirty="0" smtClean="0"/>
              <a:t>.</a:t>
            </a:r>
          </a:p>
          <a:p>
            <a:pPr eaLnBrk="1" hangingPunct="1"/>
            <a:r>
              <a:rPr lang="en-US" sz="2800" dirty="0" smtClean="0"/>
              <a:t>Like coke, </a:t>
            </a:r>
            <a:r>
              <a:rPr lang="en-US" sz="2800" dirty="0" err="1" smtClean="0"/>
              <a:t>pepsi</a:t>
            </a:r>
            <a:r>
              <a:rPr lang="en-US" sz="2800" dirty="0" smtClean="0"/>
              <a:t> adopted a franchise bottling system, and by 1910 it had built network of 270 franchised bottlers.</a:t>
            </a:r>
          </a:p>
          <a:p>
            <a:pPr eaLnBrk="1" hangingPunct="1"/>
            <a:r>
              <a:rPr lang="en-US" sz="2800" dirty="0" smtClean="0"/>
              <a:t>But in 1923 and in 1932, </a:t>
            </a:r>
            <a:r>
              <a:rPr lang="en-US" sz="2800" dirty="0" err="1" smtClean="0"/>
              <a:t>pepsi</a:t>
            </a:r>
            <a:r>
              <a:rPr lang="en-US" sz="2800" dirty="0" smtClean="0"/>
              <a:t> struggled and declaring bankruptcy. Pepsi lowered the price and tried to expand its network.</a:t>
            </a:r>
          </a:p>
          <a:p>
            <a:pPr eaLnBrk="1" hangingPunct="1"/>
            <a:r>
              <a:rPr lang="en-US" sz="2800" dirty="0" smtClean="0"/>
              <a:t>In 1938, coke filed suit against Pepsi, claiming Pepsi-cola was an infringement on the coca-cola trademark. In 1941, court ruled in favor of Pepsi. And Cola wars began. </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E:\4 sem\401-bpsm\cola war\thankyou.png"/>
          <p:cNvPicPr>
            <a:picLocks noChangeAspect="1" noChangeArrowheads="1"/>
          </p:cNvPicPr>
          <p:nvPr/>
        </p:nvPicPr>
        <p:blipFill>
          <a:blip r:embed="rId2"/>
          <a:srcRect/>
          <a:stretch>
            <a:fillRect/>
          </a:stretch>
        </p:blipFill>
        <p:spPr bwMode="auto">
          <a:xfrm>
            <a:off x="0" y="1"/>
            <a:ext cx="5301194" cy="6858000"/>
          </a:xfrm>
          <a:prstGeom prst="rect">
            <a:avLst/>
          </a:prstGeom>
          <a:noFill/>
        </p:spPr>
      </p:pic>
      <p:sp>
        <p:nvSpPr>
          <p:cNvPr id="5" name="Rectangle 4"/>
          <p:cNvSpPr/>
          <p:nvPr/>
        </p:nvSpPr>
        <p:spPr>
          <a:xfrm>
            <a:off x="5559250" y="1143000"/>
            <a:ext cx="3432350" cy="255454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a:t>
            </a:r>
          </a:p>
          <a:p>
            <a:pPr algn="ctr"/>
            <a:r>
              <a:rPr lang="en-US" sz="8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YOU!</a:t>
            </a:r>
            <a:endParaRPr lang="en-US" sz="8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pic>
        <p:nvPicPr>
          <p:cNvPr id="4" name="Picture 2" descr="E:\academics\college photos\935976_10151599325012391_1106511311_a.jpg"/>
          <p:cNvPicPr>
            <a:picLocks noChangeAspect="1" noChangeArrowheads="1"/>
          </p:cNvPicPr>
          <p:nvPr/>
        </p:nvPicPr>
        <p:blipFill>
          <a:blip r:embed="rId3"/>
          <a:srcRect/>
          <a:stretch>
            <a:fillRect/>
          </a:stretch>
        </p:blipFill>
        <p:spPr bwMode="auto">
          <a:xfrm>
            <a:off x="8001000" y="5791200"/>
            <a:ext cx="1143000" cy="1066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09600" y="1066800"/>
            <a:ext cx="8229600" cy="1143000"/>
          </a:xfrm>
        </p:spPr>
        <p:txBody>
          <a:bodyPr/>
          <a:lstStyle/>
          <a:p>
            <a:pPr eaLnBrk="1" hangingPunct="1"/>
            <a:r>
              <a:rPr lang="en-US" b="1" smtClean="0"/>
              <a:t>Production &amp; distribution of CSD</a:t>
            </a:r>
            <a:endParaRPr lang="en-US" smtClean="0"/>
          </a:p>
        </p:txBody>
      </p:sp>
      <p:sp>
        <p:nvSpPr>
          <p:cNvPr id="3" name="Content Placeholder 2"/>
          <p:cNvSpPr>
            <a:spLocks noGrp="1"/>
          </p:cNvSpPr>
          <p:nvPr>
            <p:ph idx="1"/>
          </p:nvPr>
        </p:nvSpPr>
        <p:spPr>
          <a:xfrm>
            <a:off x="457200" y="2133600"/>
            <a:ext cx="8229600" cy="3992563"/>
          </a:xfrm>
        </p:spPr>
        <p:txBody>
          <a:bodyPr/>
          <a:lstStyle/>
          <a:p>
            <a:pPr eaLnBrk="1" hangingPunct="1">
              <a:defRPr/>
            </a:pPr>
            <a:r>
              <a:rPr lang="en-US" dirty="0" smtClean="0"/>
              <a:t>concentrate producers </a:t>
            </a:r>
          </a:p>
          <a:p>
            <a:pPr eaLnBrk="1" hangingPunct="1">
              <a:defRPr/>
            </a:pPr>
            <a:r>
              <a:rPr lang="en-US" dirty="0" smtClean="0"/>
              <a:t>Bottlers </a:t>
            </a:r>
          </a:p>
          <a:p>
            <a:pPr eaLnBrk="1" hangingPunct="1">
              <a:defRPr/>
            </a:pPr>
            <a:r>
              <a:rPr lang="en-US" dirty="0" smtClean="0"/>
              <a:t>Retail channels </a:t>
            </a:r>
          </a:p>
          <a:p>
            <a:pPr eaLnBrk="1" hangingPunct="1">
              <a:defRPr/>
            </a:pPr>
            <a:r>
              <a:rPr lang="en-US" dirty="0" smtClean="0"/>
              <a:t>suppliers</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09600" y="800100"/>
            <a:ext cx="8229600" cy="1409700"/>
          </a:xfrm>
        </p:spPr>
        <p:txBody>
          <a:bodyPr/>
          <a:lstStyle/>
          <a:p>
            <a:pPr eaLnBrk="1" hangingPunct="1"/>
            <a:r>
              <a:rPr lang="en-US" b="1" smtClean="0"/>
              <a:t>Concentrate Producer</a:t>
            </a:r>
            <a:endParaRPr lang="en-US" smtClean="0"/>
          </a:p>
        </p:txBody>
      </p:sp>
      <p:sp>
        <p:nvSpPr>
          <p:cNvPr id="6147" name="Content Placeholder 2"/>
          <p:cNvSpPr>
            <a:spLocks noGrp="1"/>
          </p:cNvSpPr>
          <p:nvPr>
            <p:ph idx="1"/>
          </p:nvPr>
        </p:nvSpPr>
        <p:spPr>
          <a:xfrm>
            <a:off x="457200" y="1905000"/>
            <a:ext cx="8229600" cy="4221163"/>
          </a:xfrm>
        </p:spPr>
        <p:txBody>
          <a:bodyPr/>
          <a:lstStyle/>
          <a:p>
            <a:pPr eaLnBrk="1" hangingPunct="1"/>
            <a:r>
              <a:rPr lang="en-US" smtClean="0"/>
              <a:t>The concentrate producer blended raw material ingredients, packaged it in plastic canisters and shipped it to bottler.</a:t>
            </a:r>
          </a:p>
          <a:p>
            <a:pPr eaLnBrk="1" hangingPunct="1"/>
            <a:r>
              <a:rPr lang="en-US" smtClean="0"/>
              <a:t>Concentrate manufacturing plant cost: approximately $25 million to $50 million</a:t>
            </a:r>
          </a:p>
          <a:p>
            <a:pPr eaLnBrk="1" hangingPunct="1"/>
            <a:r>
              <a:rPr lang="en-US" smtClean="0"/>
              <a:t>Product planning, market research and advertising programs are implemented by concentrate producers.</a:t>
            </a:r>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381000"/>
            <a:ext cx="8229600" cy="1295400"/>
          </a:xfrm>
        </p:spPr>
        <p:txBody>
          <a:bodyPr/>
          <a:lstStyle/>
          <a:p>
            <a:pPr eaLnBrk="1" hangingPunct="1"/>
            <a:r>
              <a:rPr lang="en-US" b="1" smtClean="0"/>
              <a:t>Bottlers</a:t>
            </a:r>
            <a:endParaRPr lang="en-US" smtClean="0"/>
          </a:p>
        </p:txBody>
      </p:sp>
      <p:sp>
        <p:nvSpPr>
          <p:cNvPr id="3" name="Content Placeholder 2"/>
          <p:cNvSpPr>
            <a:spLocks noGrp="1"/>
          </p:cNvSpPr>
          <p:nvPr>
            <p:ph idx="1"/>
          </p:nvPr>
        </p:nvSpPr>
        <p:spPr>
          <a:xfrm>
            <a:off x="457200" y="1447800"/>
            <a:ext cx="8229600" cy="4876800"/>
          </a:xfrm>
        </p:spPr>
        <p:txBody>
          <a:bodyPr/>
          <a:lstStyle/>
          <a:p>
            <a:pPr eaLnBrk="1" hangingPunct="1">
              <a:defRPr/>
            </a:pPr>
            <a:r>
              <a:rPr lang="en-US" sz="2800" dirty="0" smtClean="0"/>
              <a:t>Bottlers purchased concentrate, added carbonated water and high fructose corn syrup, bottled the CSD and delivered it to customer accounts.</a:t>
            </a:r>
          </a:p>
          <a:p>
            <a:pPr eaLnBrk="1" hangingPunct="1">
              <a:defRPr/>
            </a:pPr>
            <a:r>
              <a:rPr lang="en-US" sz="2800" dirty="0" smtClean="0"/>
              <a:t>Coke and </a:t>
            </a:r>
            <a:r>
              <a:rPr lang="en-US" sz="2800" dirty="0" err="1" smtClean="0"/>
              <a:t>pepsi</a:t>
            </a:r>
            <a:r>
              <a:rPr lang="en-US" sz="2800" dirty="0" smtClean="0"/>
              <a:t> bottlers offered “direct store door” delivery.</a:t>
            </a:r>
          </a:p>
          <a:p>
            <a:pPr eaLnBrk="1" hangingPunct="1">
              <a:defRPr/>
            </a:pPr>
            <a:r>
              <a:rPr lang="en-US" sz="2800" dirty="0" smtClean="0"/>
              <a:t>Cost of bottling plant: $25million to $35 million</a:t>
            </a:r>
          </a:p>
          <a:p>
            <a:pPr eaLnBrk="1" hangingPunct="1">
              <a:defRPr/>
            </a:pPr>
            <a:r>
              <a:rPr lang="en-US" sz="2800" dirty="0"/>
              <a:t>Cooperative merchandizing agreements is a key ingredient of soft drink sales. </a:t>
            </a:r>
            <a:endParaRPr lang="en-US" sz="2800" dirty="0" smtClean="0"/>
          </a:p>
          <a:p>
            <a:pPr eaLnBrk="1" hangingPunct="1">
              <a:defRPr/>
            </a:pPr>
            <a:r>
              <a:rPr lang="en-US" sz="2800" dirty="0"/>
              <a:t>Packaging accounted for 40% to 45% of sales, same for concentrate and sweeteners for 5% to 10%.</a:t>
            </a:r>
          </a:p>
          <a:p>
            <a:pPr marL="0" indent="0" eaLnBrk="1" hangingPunct="1">
              <a:buFont typeface="Arial" charset="0"/>
              <a:buNone/>
              <a:defRPr/>
            </a:pPr>
            <a:endParaRPr lang="en-US" sz="2800" dirty="0"/>
          </a:p>
          <a:p>
            <a:pPr marL="0" indent="0" eaLnBrk="1" hangingPunct="1">
              <a:buFont typeface="Arial" charset="0"/>
              <a:buNone/>
              <a:defRPr/>
            </a:pPr>
            <a:endParaRPr lang="en-US" sz="2800"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85800" y="800100"/>
            <a:ext cx="8229600" cy="914400"/>
          </a:xfrm>
        </p:spPr>
        <p:txBody>
          <a:bodyPr/>
          <a:lstStyle/>
          <a:p>
            <a:pPr eaLnBrk="1" hangingPunct="1"/>
            <a:r>
              <a:rPr lang="en-US" b="1" smtClean="0"/>
              <a:t>Retail</a:t>
            </a:r>
            <a:r>
              <a:rPr lang="en-US" smtClean="0"/>
              <a:t> </a:t>
            </a:r>
            <a:r>
              <a:rPr lang="en-US" b="1" smtClean="0"/>
              <a:t>channel </a:t>
            </a:r>
            <a:endParaRPr lang="en-US" smtClean="0"/>
          </a:p>
        </p:txBody>
      </p:sp>
      <p:sp>
        <p:nvSpPr>
          <p:cNvPr id="3" name="Content Placeholder 2"/>
          <p:cNvSpPr>
            <a:spLocks noGrp="1"/>
          </p:cNvSpPr>
          <p:nvPr>
            <p:ph idx="1"/>
          </p:nvPr>
        </p:nvSpPr>
        <p:spPr>
          <a:xfrm>
            <a:off x="457200" y="2133600"/>
            <a:ext cx="8229600" cy="3992563"/>
          </a:xfrm>
        </p:spPr>
        <p:txBody>
          <a:bodyPr/>
          <a:lstStyle/>
          <a:p>
            <a:pPr eaLnBrk="1" hangingPunct="1">
              <a:defRPr/>
            </a:pPr>
            <a:r>
              <a:rPr lang="en-US" dirty="0" smtClean="0"/>
              <a:t>Supermarkets</a:t>
            </a:r>
          </a:p>
          <a:p>
            <a:pPr eaLnBrk="1" hangingPunct="1">
              <a:defRPr/>
            </a:pPr>
            <a:r>
              <a:rPr lang="en-US" dirty="0" smtClean="0"/>
              <a:t>Vending machines</a:t>
            </a:r>
          </a:p>
          <a:p>
            <a:pPr eaLnBrk="1" hangingPunct="1">
              <a:defRPr/>
            </a:pPr>
            <a:r>
              <a:rPr lang="en-US" dirty="0" smtClean="0"/>
              <a:t>Convenience stores</a:t>
            </a:r>
          </a:p>
          <a:p>
            <a:pPr eaLnBrk="1" hangingPunct="1">
              <a:defRPr/>
            </a:pPr>
            <a:r>
              <a:rPr lang="en-US" dirty="0" smtClean="0"/>
              <a:t>Fountain Outlets</a:t>
            </a:r>
          </a:p>
          <a:p>
            <a:pPr eaLnBrk="1" hangingPunct="1">
              <a:defRPr/>
            </a:pPr>
            <a:r>
              <a:rPr lang="en-US" dirty="0" smtClean="0"/>
              <a:t>Other outlets</a:t>
            </a:r>
          </a:p>
          <a:p>
            <a:pPr marL="0" indent="0" eaLnBrk="1" hangingPunct="1">
              <a:buFont typeface="Arial" charset="0"/>
              <a:buNone/>
              <a:defRPr/>
            </a:pPr>
            <a:endParaRPr lang="en-US" dirty="0"/>
          </a:p>
        </p:txBody>
      </p:sp>
      <p:pic>
        <p:nvPicPr>
          <p:cNvPr id="6" name="Picture 2" descr="E:\4 sem\401-bpsm\1280px-Pepsi_logo_2008.svg.png"/>
          <p:cNvPicPr>
            <a:picLocks noChangeAspect="1" noChangeArrowheads="1"/>
          </p:cNvPicPr>
          <p:nvPr/>
        </p:nvPicPr>
        <p:blipFill>
          <a:blip r:embed="rId3" cstate="print"/>
          <a:srcRect/>
          <a:stretch>
            <a:fillRect/>
          </a:stretch>
        </p:blipFill>
        <p:spPr bwMode="auto">
          <a:xfrm>
            <a:off x="6705600" y="117276"/>
            <a:ext cx="2286000" cy="873324"/>
          </a:xfrm>
          <a:prstGeom prst="rect">
            <a:avLst/>
          </a:prstGeom>
          <a:noFill/>
        </p:spPr>
      </p:pic>
      <p:pic>
        <p:nvPicPr>
          <p:cNvPr id="7" name="Picture 3" descr="E:\4 sem\401-bpsm\800px-Coca-Cola_logo.svg.png"/>
          <p:cNvPicPr>
            <a:picLocks noChangeAspect="1" noChangeArrowheads="1"/>
          </p:cNvPicPr>
          <p:nvPr/>
        </p:nvPicPr>
        <p:blipFill>
          <a:blip r:embed="rId4" cstate="print"/>
          <a:srcRect/>
          <a:stretch>
            <a:fillRect/>
          </a:stretch>
        </p:blipFill>
        <p:spPr bwMode="auto">
          <a:xfrm>
            <a:off x="76200" y="152400"/>
            <a:ext cx="2269641" cy="74330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3315</Words>
  <Application>Microsoft Office PowerPoint</Application>
  <PresentationFormat>On-screen Show (4:3)</PresentationFormat>
  <Paragraphs>461</Paragraphs>
  <Slides>50</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Estrangelo Edessa</vt:lpstr>
      <vt:lpstr>Rockwell Condensed (Headings)</vt:lpstr>
      <vt:lpstr>Wingdings</vt:lpstr>
      <vt:lpstr>Office Theme</vt:lpstr>
      <vt:lpstr>PowerPoint Presentation</vt:lpstr>
      <vt:lpstr>Presented to You by</vt:lpstr>
      <vt:lpstr>PowerPoint Presentation</vt:lpstr>
      <vt:lpstr>History </vt:lpstr>
      <vt:lpstr>History</vt:lpstr>
      <vt:lpstr>Production &amp; distribution of CSD</vt:lpstr>
      <vt:lpstr>Concentrate Producer</vt:lpstr>
      <vt:lpstr>Bottlers</vt:lpstr>
      <vt:lpstr>Retail channel </vt:lpstr>
      <vt:lpstr>Suppliers </vt:lpstr>
      <vt:lpstr>STRATEGIC PATH</vt:lpstr>
      <vt:lpstr>Stage 1 – (1970 – 1990)</vt:lpstr>
      <vt:lpstr>Strategies Adopted</vt:lpstr>
      <vt:lpstr>Stage 2 – (1991- 2010)</vt:lpstr>
      <vt:lpstr>Strategies Adopted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Porter’s Five Forces Model</vt:lpstr>
      <vt:lpstr>Intensity of competitive rivalry</vt:lpstr>
      <vt:lpstr>Bargaining power of buyers</vt:lpstr>
      <vt:lpstr>Bargaining power of suppliers</vt:lpstr>
      <vt:lpstr>Barriers to entry</vt:lpstr>
      <vt:lpstr>Threat of substitutes</vt:lpstr>
      <vt:lpstr>S.W.O.T Analysis -</vt:lpstr>
      <vt:lpstr>S.W.O.T - Strengths</vt:lpstr>
      <vt:lpstr>S.W.O.T - Weaknesses</vt:lpstr>
      <vt:lpstr>S.W.O.T - opportunities</vt:lpstr>
      <vt:lpstr>S.W.O.T - Threats</vt:lpstr>
      <vt:lpstr>The Battle For India</vt:lpstr>
      <vt:lpstr>Introduction</vt:lpstr>
      <vt:lpstr>Entrance of Pepsi</vt:lpstr>
      <vt:lpstr>Entrance of Coke</vt:lpstr>
      <vt:lpstr>Porter’s Six Forces Model</vt:lpstr>
      <vt:lpstr>SWOT(PEPSI)</vt:lpstr>
      <vt:lpstr>SWOT(COCA-COLA)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sulabh subedi</cp:lastModifiedBy>
  <cp:revision>75</cp:revision>
  <dcterms:created xsi:type="dcterms:W3CDTF">2006-08-16T00:00:00Z</dcterms:created>
  <dcterms:modified xsi:type="dcterms:W3CDTF">2014-09-20T07:53:14Z</dcterms:modified>
</cp:coreProperties>
</file>