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7"/>
  </p:notesMasterIdLst>
  <p:sldIdLst>
    <p:sldId id="266" r:id="rId2"/>
    <p:sldId id="267" r:id="rId3"/>
    <p:sldId id="258" r:id="rId4"/>
    <p:sldId id="259" r:id="rId5"/>
    <p:sldId id="269" r:id="rId6"/>
    <p:sldId id="270" r:id="rId7"/>
    <p:sldId id="271" r:id="rId8"/>
    <p:sldId id="272" r:id="rId9"/>
    <p:sldId id="260" r:id="rId10"/>
    <p:sldId id="275" r:id="rId11"/>
    <p:sldId id="276" r:id="rId12"/>
    <p:sldId id="277" r:id="rId13"/>
    <p:sldId id="273" r:id="rId14"/>
    <p:sldId id="274"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91AF"/>
    <a:srgbClr val="8DADF3"/>
    <a:srgbClr val="F165F1"/>
    <a:srgbClr val="FEF4FE"/>
    <a:srgbClr val="D0F3C5"/>
    <a:srgbClr val="F7FDF5"/>
    <a:srgbClr val="91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1" autoAdjust="0"/>
    <p:restoredTop sz="94660" autoAdjust="0"/>
  </p:normalViewPr>
  <p:slideViewPr>
    <p:cSldViewPr>
      <p:cViewPr>
        <p:scale>
          <a:sx n="80" d="100"/>
          <a:sy n="80" d="100"/>
        </p:scale>
        <p:origin x="-954" y="108"/>
      </p:cViewPr>
      <p:guideLst>
        <p:guide orient="horz" pos="2160"/>
        <p:guide pos="2880"/>
      </p:guideLst>
    </p:cSldViewPr>
  </p:slideViewPr>
  <p:outlineViewPr>
    <p:cViewPr>
      <p:scale>
        <a:sx n="33" d="100"/>
        <a:sy n="33" d="100"/>
      </p:scale>
      <p:origin x="0" y="1123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39C7B1-DF91-4D5E-9878-34428EF96F28}" type="datetimeFigureOut">
              <a:rPr lang="en-US" smtClean="0"/>
              <a:pPr/>
              <a:t>2/6/2016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E98C26-0E8A-4EB9-B3E4-A980960C0D18}" type="slidenum">
              <a:rPr lang="en-US" smtClean="0"/>
              <a:pPr/>
              <a:t>‹#›</a:t>
            </a:fld>
            <a:endParaRPr lang="en-US" dirty="0"/>
          </a:p>
        </p:txBody>
      </p:sp>
    </p:spTree>
    <p:extLst>
      <p:ext uri="{BB962C8B-B14F-4D97-AF65-F5344CB8AC3E}">
        <p14:creationId xmlns:p14="http://schemas.microsoft.com/office/powerpoint/2010/main" val="2412880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98C26-0E8A-4EB9-B3E4-A980960C0D18}" type="slidenum">
              <a:rPr lang="en-US" smtClean="0"/>
              <a:pPr/>
              <a:t>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C83083D-3F84-461A-BA5D-EDD28B263723}" type="datetimeFigureOut">
              <a:rPr lang="en-US" smtClean="0"/>
              <a:pPr/>
              <a:t>2/6/2016</a:t>
            </a:fld>
            <a:endParaRPr lang="en-IN" dirty="0"/>
          </a:p>
        </p:txBody>
      </p:sp>
      <p:sp>
        <p:nvSpPr>
          <p:cNvPr id="17" name="Footer Placeholder 16"/>
          <p:cNvSpPr>
            <a:spLocks noGrp="1"/>
          </p:cNvSpPr>
          <p:nvPr>
            <p:ph type="ftr" sz="quarter" idx="11"/>
          </p:nvPr>
        </p:nvSpPr>
        <p:spPr/>
        <p:txBody>
          <a:bodyPr/>
          <a:lstStyle>
            <a:extLst/>
          </a:lstStyle>
          <a:p>
            <a:endParaRPr lang="en-IN" dirty="0"/>
          </a:p>
        </p:txBody>
      </p:sp>
      <p:sp>
        <p:nvSpPr>
          <p:cNvPr id="29" name="Slide Number Placeholder 28"/>
          <p:cNvSpPr>
            <a:spLocks noGrp="1"/>
          </p:cNvSpPr>
          <p:nvPr>
            <p:ph type="sldNum" sz="quarter" idx="12"/>
          </p:nvPr>
        </p:nvSpPr>
        <p:spPr/>
        <p:txBody>
          <a:bodyPr/>
          <a:lstStyle>
            <a:extLst/>
          </a:lstStyle>
          <a:p>
            <a:fld id="{5EC9267C-638B-4064-8079-B812154D6F64}" type="slidenum">
              <a:rPr lang="en-IN" smtClean="0"/>
              <a:pPr/>
              <a:t>‹#›</a:t>
            </a:fld>
            <a:endParaRPr lang="en-IN" dirty="0"/>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83083D-3F84-461A-BA5D-EDD28B263723}" type="datetimeFigureOut">
              <a:rPr lang="en-US" smtClean="0"/>
              <a:pPr/>
              <a:t>2/6/2016</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5EC9267C-638B-4064-8079-B812154D6F64}"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83083D-3F84-461A-BA5D-EDD28B263723}" type="datetimeFigureOut">
              <a:rPr lang="en-US" smtClean="0"/>
              <a:pPr/>
              <a:t>2/6/2016</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5EC9267C-638B-4064-8079-B812154D6F64}"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83083D-3F84-461A-BA5D-EDD28B263723}" type="datetimeFigureOut">
              <a:rPr lang="en-US" smtClean="0"/>
              <a:pPr/>
              <a:t>2/6/2016</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5EC9267C-638B-4064-8079-B812154D6F64}"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C83083D-3F84-461A-BA5D-EDD28B263723}" type="datetimeFigureOut">
              <a:rPr lang="en-US" smtClean="0"/>
              <a:pPr/>
              <a:t>2/6/2016</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5EC9267C-638B-4064-8079-B812154D6F64}" type="slidenum">
              <a:rPr lang="en-IN" smtClean="0"/>
              <a:pPr/>
              <a:t>‹#›</a:t>
            </a:fld>
            <a:endParaRPr lang="en-IN" dirty="0"/>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C83083D-3F84-461A-BA5D-EDD28B263723}" type="datetimeFigureOut">
              <a:rPr lang="en-US" smtClean="0"/>
              <a:pPr/>
              <a:t>2/6/2016</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5EC9267C-638B-4064-8079-B812154D6F64}"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C83083D-3F84-461A-BA5D-EDD28B263723}" type="datetimeFigureOut">
              <a:rPr lang="en-US" smtClean="0"/>
              <a:pPr/>
              <a:t>2/6/2016</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5EC9267C-638B-4064-8079-B812154D6F64}" type="slidenum">
              <a:rPr lang="en-IN" smtClean="0"/>
              <a:pPr/>
              <a:t>‹#›</a:t>
            </a:fld>
            <a:endParaRPr lang="en-IN" dirty="0"/>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C83083D-3F84-461A-BA5D-EDD28B263723}" type="datetimeFigureOut">
              <a:rPr lang="en-US" smtClean="0"/>
              <a:pPr/>
              <a:t>2/6/2016</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5EC9267C-638B-4064-8079-B812154D6F64}"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C83083D-3F84-461A-BA5D-EDD28B263723}" type="datetimeFigureOut">
              <a:rPr lang="en-US" smtClean="0"/>
              <a:pPr/>
              <a:t>2/6/2016</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5EC9267C-638B-4064-8079-B812154D6F64}"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C83083D-3F84-461A-BA5D-EDD28B263723}" type="datetimeFigureOut">
              <a:rPr lang="en-US" smtClean="0"/>
              <a:pPr/>
              <a:t>2/6/2016</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5EC9267C-638B-4064-8079-B812154D6F64}"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C83083D-3F84-461A-BA5D-EDD28B263723}" type="datetimeFigureOut">
              <a:rPr lang="en-US" smtClean="0"/>
              <a:pPr/>
              <a:t>2/6/2016</a:t>
            </a:fld>
            <a:endParaRPr lang="en-IN" dirty="0"/>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dirty="0"/>
          </a:p>
        </p:txBody>
      </p:sp>
      <p:sp>
        <p:nvSpPr>
          <p:cNvPr id="7" name="Slide Number Placeholder 6"/>
          <p:cNvSpPr>
            <a:spLocks noGrp="1"/>
          </p:cNvSpPr>
          <p:nvPr>
            <p:ph type="sldNum" sz="quarter" idx="12"/>
          </p:nvPr>
        </p:nvSpPr>
        <p:spPr>
          <a:xfrm>
            <a:off x="8610600" y="55499"/>
            <a:ext cx="457200" cy="365125"/>
          </a:xfrm>
        </p:spPr>
        <p:txBody>
          <a:bodyPr/>
          <a:lstStyle>
            <a:extLst/>
          </a:lstStyle>
          <a:p>
            <a:fld id="{5EC9267C-638B-4064-8079-B812154D6F64}"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C83083D-3F84-461A-BA5D-EDD28B263723}" type="datetimeFigureOut">
              <a:rPr lang="en-US" smtClean="0"/>
              <a:pPr/>
              <a:t>2/6/2016</a:t>
            </a:fld>
            <a:endParaRPr lang="en-IN" dirty="0"/>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dirty="0"/>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5EC9267C-638B-4064-8079-B812154D6F64}" type="slidenum">
              <a:rPr lang="en-IN" smtClean="0"/>
              <a:pPr/>
              <a:t>‹#›</a:t>
            </a:fld>
            <a:endParaRPr lang="en-IN" dirty="0"/>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logo-ford.jpg"/>
          <p:cNvPicPr>
            <a:picLocks noChangeAspect="1" noChangeArrowheads="1"/>
          </p:cNvPicPr>
          <p:nvPr/>
        </p:nvPicPr>
        <p:blipFill>
          <a:blip r:embed="rId2"/>
          <a:srcRect/>
          <a:stretch>
            <a:fillRect/>
          </a:stretch>
        </p:blipFill>
        <p:spPr bwMode="auto">
          <a:xfrm>
            <a:off x="2571736" y="2214554"/>
            <a:ext cx="3714756" cy="1428760"/>
          </a:xfrm>
          <a:prstGeom prst="rect">
            <a:avLst/>
          </a:prstGeom>
          <a:noFill/>
        </p:spPr>
      </p:pic>
      <p:pic>
        <p:nvPicPr>
          <p:cNvPr id="2051" name="Picture 3" descr="E:\220px-Mulally_in_Brazil.JPG"/>
          <p:cNvPicPr>
            <a:picLocks noChangeAspect="1" noChangeArrowheads="1"/>
          </p:cNvPicPr>
          <p:nvPr/>
        </p:nvPicPr>
        <p:blipFill>
          <a:blip r:embed="rId3"/>
          <a:srcRect/>
          <a:stretch>
            <a:fillRect/>
          </a:stretch>
        </p:blipFill>
        <p:spPr bwMode="auto">
          <a:xfrm>
            <a:off x="3000364" y="3857628"/>
            <a:ext cx="3214710" cy="2428892"/>
          </a:xfrm>
          <a:prstGeom prst="rect">
            <a:avLst/>
          </a:prstGeom>
          <a:noFill/>
        </p:spPr>
      </p:pic>
      <p:sp>
        <p:nvSpPr>
          <p:cNvPr id="7" name="Rectangle 6"/>
          <p:cNvSpPr/>
          <p:nvPr/>
        </p:nvSpPr>
        <p:spPr>
          <a:xfrm>
            <a:off x="642910" y="285728"/>
            <a:ext cx="7500990" cy="2123658"/>
          </a:xfrm>
          <a:prstGeom prst="rect">
            <a:avLst/>
          </a:prstGeom>
          <a:noFill/>
        </p:spPr>
        <p:txBody>
          <a:bodyPr wrap="square" lIns="91440" tIns="45720" rIns="91440" bIns="45720">
            <a:spAutoFit/>
          </a:bodyPr>
          <a:lstStyle/>
          <a:p>
            <a:pPr algn="ctr"/>
            <a:r>
              <a:rPr lang="en-US" sz="4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ALAN MULALLY’S </a:t>
            </a:r>
            <a:br>
              <a:rPr lang="en-US" sz="4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CHALLENGES</a:t>
            </a:r>
            <a:br>
              <a:rPr lang="en-US" sz="4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a:t>
            </a:r>
            <a:endParaRPr lang="en-US" sz="4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spd="med">
    <p:newsfla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b="1" u="sng" dirty="0" smtClean="0"/>
              <a:t>STATEMENT OF ALTERNATIVE COURSE OF ACTION</a:t>
            </a:r>
            <a:endParaRPr lang="en-US" b="1" u="sng" dirty="0"/>
          </a:p>
        </p:txBody>
      </p:sp>
      <p:sp>
        <p:nvSpPr>
          <p:cNvPr id="2" name="Content Placeholder 1"/>
          <p:cNvSpPr>
            <a:spLocks noGrp="1"/>
          </p:cNvSpPr>
          <p:nvPr>
            <p:ph idx="1"/>
          </p:nvPr>
        </p:nvSpPr>
        <p:spPr/>
        <p:txBody>
          <a:bodyPr>
            <a:normAutofit/>
          </a:bodyPr>
          <a:lstStyle/>
          <a:p>
            <a:pPr algn="just">
              <a:buNone/>
            </a:pPr>
            <a:r>
              <a:rPr lang="en-US" sz="4400" dirty="0" smtClean="0"/>
              <a:t>On the basis of our study:-</a:t>
            </a:r>
          </a:p>
          <a:p>
            <a:pPr marL="514350" indent="-514350" algn="just">
              <a:buAutoNum type="arabicParenBoth"/>
            </a:pPr>
            <a:r>
              <a:rPr lang="en-US" sz="4400" dirty="0" smtClean="0"/>
              <a:t>Producing fuel efficient cars.</a:t>
            </a:r>
          </a:p>
          <a:p>
            <a:pPr marL="514350" indent="-514350" algn="just">
              <a:buAutoNum type="arabicParenBoth"/>
            </a:pPr>
            <a:r>
              <a:rPr lang="en-US" sz="4200" dirty="0" smtClean="0"/>
              <a:t>Minimize the cost of healthcare facilities given to employees. </a:t>
            </a:r>
          </a:p>
          <a:p>
            <a:pPr>
              <a:buNone/>
            </a:pPr>
            <a:endParaRPr lang="en-US" dirty="0"/>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dissolve">
                                      <p:cBhvr>
                                        <p:cTn id="15" dur="500"/>
                                        <p:tgtEl>
                                          <p:spTgt spid="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dissolve">
                                      <p:cBhvr>
                                        <p:cTn id="20" dur="500"/>
                                        <p:tgtEl>
                                          <p:spTgt spid="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Effect transition="in" filter="dissolve">
                                      <p:cBhvr>
                                        <p:cTn id="2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04832"/>
          </a:xfrm>
        </p:spPr>
        <p:txBody>
          <a:bodyPr anchor="ctr" anchorCtr="0">
            <a:normAutofit/>
          </a:bodyPr>
          <a:lstStyle/>
          <a:p>
            <a:r>
              <a:rPr smtClean="0"/>
              <a:t>(1) </a:t>
            </a:r>
            <a:r>
              <a:rPr sz="2800" smtClean="0"/>
              <a:t>Producing fuel efficient cars</a:t>
            </a:r>
            <a:endParaRPr lang="en-US" sz="2800" dirty="0"/>
          </a:p>
        </p:txBody>
      </p:sp>
      <p:sp>
        <p:nvSpPr>
          <p:cNvPr id="2" name="Content Placeholder 1"/>
          <p:cNvSpPr>
            <a:spLocks noGrp="1"/>
          </p:cNvSpPr>
          <p:nvPr>
            <p:ph idx="1"/>
          </p:nvPr>
        </p:nvSpPr>
        <p:spPr>
          <a:xfrm>
            <a:off x="500034" y="1071546"/>
            <a:ext cx="8229600" cy="5429288"/>
          </a:xfrm>
        </p:spPr>
        <p:txBody>
          <a:bodyPr>
            <a:normAutofit fontScale="92500" lnSpcReduction="10000"/>
          </a:bodyPr>
          <a:lstStyle/>
          <a:p>
            <a:pPr>
              <a:buFont typeface="Wingdings" pitchFamily="2" charset="2"/>
              <a:buChar char="v"/>
            </a:pPr>
            <a:r>
              <a:rPr lang="en-US" dirty="0" smtClean="0"/>
              <a:t> </a:t>
            </a:r>
            <a:r>
              <a:rPr lang="en-US" sz="2400" u="sng" dirty="0" smtClean="0"/>
              <a:t>Advantages</a:t>
            </a:r>
            <a:r>
              <a:rPr lang="en-US" sz="2400" dirty="0" smtClean="0"/>
              <a:t> :-</a:t>
            </a:r>
          </a:p>
          <a:p>
            <a:pPr marL="571500" indent="-571500">
              <a:buFont typeface="+mj-lt"/>
              <a:buAutoNum type="romanUcPeriod"/>
            </a:pPr>
            <a:r>
              <a:rPr lang="en-US" dirty="0" smtClean="0"/>
              <a:t> </a:t>
            </a:r>
            <a:r>
              <a:rPr lang="en-US" sz="2200" dirty="0" smtClean="0"/>
              <a:t>The primary advantage of hybrid cars is improved fuel efficiency which is higher than gasoline cars.</a:t>
            </a:r>
          </a:p>
          <a:p>
            <a:pPr marL="571500" indent="-571500">
              <a:buFont typeface="+mj-lt"/>
              <a:buAutoNum type="romanUcPeriod"/>
            </a:pPr>
            <a:r>
              <a:rPr lang="en-US" sz="2200" dirty="0" smtClean="0"/>
              <a:t>If company produces fuel efficient cars, then it would be beneficial for the company in terms of sales increase.</a:t>
            </a:r>
          </a:p>
          <a:p>
            <a:pPr marL="571500" indent="-571500">
              <a:buFont typeface="+mj-lt"/>
              <a:buAutoNum type="romanUcPeriod"/>
            </a:pPr>
            <a:r>
              <a:rPr lang="en-US" sz="2200" dirty="0" smtClean="0"/>
              <a:t> The increase in sales would lead to company turnaround, as the losses are recovered by earning profits.</a:t>
            </a:r>
          </a:p>
          <a:p>
            <a:pPr marL="571500" indent="-571500">
              <a:buFont typeface="+mj-lt"/>
              <a:buAutoNum type="romanUcPeriod"/>
            </a:pPr>
            <a:endParaRPr lang="en-US" sz="2000" dirty="0" smtClean="0"/>
          </a:p>
          <a:p>
            <a:pPr marL="571500" indent="-571500">
              <a:buFont typeface="Wingdings" pitchFamily="2" charset="2"/>
              <a:buChar char="v"/>
            </a:pPr>
            <a:r>
              <a:rPr lang="en-US" sz="2400" u="sng" dirty="0" smtClean="0"/>
              <a:t>Disadvantages :-</a:t>
            </a:r>
          </a:p>
          <a:p>
            <a:pPr marL="571500" indent="-571500">
              <a:buFont typeface="+mj-lt"/>
              <a:buAutoNum type="romanUcPeriod"/>
            </a:pPr>
            <a:r>
              <a:rPr lang="en-US" sz="2200" dirty="0" smtClean="0"/>
              <a:t>The fuel efficient cars would be costlier than the gasoline cars.</a:t>
            </a:r>
          </a:p>
          <a:p>
            <a:pPr marL="571500" indent="-571500">
              <a:buFont typeface="+mj-lt"/>
              <a:buAutoNum type="romanUcPeriod"/>
            </a:pPr>
            <a:r>
              <a:rPr lang="en-US" sz="2200" dirty="0" smtClean="0"/>
              <a:t>The batteries of hybrid cars are not much powerful to run on their  own.</a:t>
            </a:r>
          </a:p>
          <a:p>
            <a:pPr marL="571500" indent="-571500">
              <a:buFont typeface="+mj-lt"/>
              <a:buAutoNum type="romanUcPeriod"/>
            </a:pPr>
            <a:r>
              <a:rPr lang="en-US" sz="2200" dirty="0" smtClean="0"/>
              <a:t>As hybrid cars run on newer technology which is less widespread, so for that less service  centers are available.</a:t>
            </a:r>
          </a:p>
          <a:p>
            <a:pPr marL="571500" indent="-571500">
              <a:buFont typeface="+mj-lt"/>
              <a:buAutoNum type="romanUcPeriod"/>
            </a:pPr>
            <a:r>
              <a:rPr lang="en-US" sz="2200" dirty="0" smtClean="0"/>
              <a:t>The service centers available are well out of reach for average car owners.</a:t>
            </a:r>
          </a:p>
          <a:p>
            <a:pPr marL="571500" indent="-571500">
              <a:buFont typeface="+mj-lt"/>
              <a:buAutoNum type="romanUcPeriod"/>
            </a:pPr>
            <a:endParaRPr lang="en-US" sz="2400" u="sng" dirty="0" smtClean="0"/>
          </a:p>
          <a:p>
            <a:pPr marL="571500" indent="-571500">
              <a:buFont typeface="+mj-lt"/>
              <a:buAutoNum type="romanUcPeriod"/>
            </a:pPr>
            <a:endParaRPr lang="en-US" sz="2400" u="sng" dirty="0" smtClean="0"/>
          </a:p>
          <a:p>
            <a:pPr marL="571500" indent="-571500">
              <a:buFont typeface="+mj-lt"/>
              <a:buAutoNum type="romanUcPeriod"/>
            </a:pPr>
            <a:endParaRPr lang="en-US" sz="2400" u="sng" dirty="0" smtClean="0"/>
          </a:p>
          <a:p>
            <a:pPr marL="571500" indent="-571500">
              <a:buFont typeface="+mj-lt"/>
              <a:buAutoNum type="romanUcPeriod"/>
            </a:pPr>
            <a:endParaRPr lang="en-US" sz="2400" u="sng" dirty="0" smtClean="0"/>
          </a:p>
          <a:p>
            <a:pPr marL="571500" indent="-571500">
              <a:buFont typeface="+mj-lt"/>
              <a:buAutoNum type="romanUcPeriod"/>
            </a:pPr>
            <a:endParaRPr lang="en-US" sz="2400" u="sng" dirty="0" smtClean="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blinds(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animEffect transition="in" filter="fade">
                                      <p:cBhvr>
                                        <p:cTn id="33" dur="1000"/>
                                        <p:tgtEl>
                                          <p:spTgt spid="2">
                                            <p:txEl>
                                              <p:pRg st="3" end="3"/>
                                            </p:txEl>
                                          </p:spTgt>
                                        </p:tgtEl>
                                      </p:cBhvr>
                                    </p:animEffect>
                                    <p:anim calcmode="lin" valueType="num">
                                      <p:cBhvr>
                                        <p:cTn id="34"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2">
                                            <p:txEl>
                                              <p:pRg st="5" end="5"/>
                                            </p:txEl>
                                          </p:spTgt>
                                        </p:tgtEl>
                                        <p:attrNameLst>
                                          <p:attrName>style.visibility</p:attrName>
                                        </p:attrNameLst>
                                      </p:cBhvr>
                                      <p:to>
                                        <p:strVal val="visible"/>
                                      </p:to>
                                    </p:set>
                                    <p:animEffect transition="in" filter="slide(fromBottom)">
                                      <p:cBhvr>
                                        <p:cTn id="40" dur="500"/>
                                        <p:tgtEl>
                                          <p:spTgt spid="2">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6" fill="hold" nodeType="clickEffect">
                                  <p:stCondLst>
                                    <p:cond delay="0"/>
                                  </p:stCondLst>
                                  <p:childTnLst>
                                    <p:set>
                                      <p:cBhvr>
                                        <p:cTn id="44" dur="1" fill="hold">
                                          <p:stCondLst>
                                            <p:cond delay="0"/>
                                          </p:stCondLst>
                                        </p:cTn>
                                        <p:tgtEl>
                                          <p:spTgt spid="2">
                                            <p:txEl>
                                              <p:pRg st="6" end="6"/>
                                            </p:txEl>
                                          </p:spTgt>
                                        </p:tgtEl>
                                        <p:attrNameLst>
                                          <p:attrName>style.visibility</p:attrName>
                                        </p:attrNameLst>
                                      </p:cBhvr>
                                      <p:to>
                                        <p:strVal val="visible"/>
                                      </p:to>
                                    </p:set>
                                    <p:animEffect transition="in" filter="barn(inHorizontal)">
                                      <p:cBhvr>
                                        <p:cTn id="45" dur="500"/>
                                        <p:tgtEl>
                                          <p:spTgt spid="2">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6" fill="hold" nodeType="clickEffect">
                                  <p:stCondLst>
                                    <p:cond delay="0"/>
                                  </p:stCondLst>
                                  <p:childTnLst>
                                    <p:set>
                                      <p:cBhvr>
                                        <p:cTn id="49" dur="1" fill="hold">
                                          <p:stCondLst>
                                            <p:cond delay="0"/>
                                          </p:stCondLst>
                                        </p:cTn>
                                        <p:tgtEl>
                                          <p:spTgt spid="2">
                                            <p:txEl>
                                              <p:pRg st="7" end="7"/>
                                            </p:txEl>
                                          </p:spTgt>
                                        </p:tgtEl>
                                        <p:attrNameLst>
                                          <p:attrName>style.visibility</p:attrName>
                                        </p:attrNameLst>
                                      </p:cBhvr>
                                      <p:to>
                                        <p:strVal val="visible"/>
                                      </p:to>
                                    </p:set>
                                    <p:animEffect transition="in" filter="barn(inHorizontal)">
                                      <p:cBhvr>
                                        <p:cTn id="50" dur="500"/>
                                        <p:tgtEl>
                                          <p:spTgt spid="2">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6" fill="hold" nodeType="click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Effect transition="in" filter="barn(inHorizontal)">
                                      <p:cBhvr>
                                        <p:cTn id="55" dur="500"/>
                                        <p:tgtEl>
                                          <p:spTgt spid="2">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6" fill="hold" nodeType="clickEffect">
                                  <p:stCondLst>
                                    <p:cond delay="0"/>
                                  </p:stCondLst>
                                  <p:childTnLst>
                                    <p:set>
                                      <p:cBhvr>
                                        <p:cTn id="59" dur="1" fill="hold">
                                          <p:stCondLst>
                                            <p:cond delay="0"/>
                                          </p:stCondLst>
                                        </p:cTn>
                                        <p:tgtEl>
                                          <p:spTgt spid="2">
                                            <p:txEl>
                                              <p:pRg st="9" end="9"/>
                                            </p:txEl>
                                          </p:spTgt>
                                        </p:tgtEl>
                                        <p:attrNameLst>
                                          <p:attrName>style.visibility</p:attrName>
                                        </p:attrNameLst>
                                      </p:cBhvr>
                                      <p:to>
                                        <p:strVal val="visible"/>
                                      </p:to>
                                    </p:set>
                                    <p:animEffect transition="in" filter="barn(inHorizontal)">
                                      <p:cBhvr>
                                        <p:cTn id="60"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919146"/>
          </a:xfrm>
        </p:spPr>
        <p:txBody>
          <a:bodyPr anchor="ctr" anchorCtr="0">
            <a:normAutofit fontScale="90000"/>
          </a:bodyPr>
          <a:lstStyle/>
          <a:p>
            <a:pPr algn="ctr"/>
            <a:r>
              <a:rPr sz="2800" smtClean="0"/>
              <a:t>(2) </a:t>
            </a:r>
            <a:r>
              <a:rPr sz="3600" smtClean="0"/>
              <a:t>Minimize the cost of healthcare facilities given to employees</a:t>
            </a:r>
            <a:endParaRPr lang="en-US" sz="3600" dirty="0"/>
          </a:p>
        </p:txBody>
      </p:sp>
      <p:sp>
        <p:nvSpPr>
          <p:cNvPr id="2" name="Content Placeholder 1"/>
          <p:cNvSpPr>
            <a:spLocks noGrp="1"/>
          </p:cNvSpPr>
          <p:nvPr>
            <p:ph idx="1"/>
          </p:nvPr>
        </p:nvSpPr>
        <p:spPr>
          <a:xfrm>
            <a:off x="500034" y="1643050"/>
            <a:ext cx="8229600" cy="4786346"/>
          </a:xfrm>
        </p:spPr>
        <p:txBody>
          <a:bodyPr/>
          <a:lstStyle/>
          <a:p>
            <a:pPr>
              <a:buFont typeface="Wingdings" pitchFamily="2" charset="2"/>
              <a:buChar char="v"/>
            </a:pPr>
            <a:r>
              <a:rPr lang="en-US" b="1" u="sng" dirty="0" smtClean="0"/>
              <a:t>Advantages :-</a:t>
            </a:r>
          </a:p>
          <a:p>
            <a:pPr marL="571500" indent="-571500">
              <a:buFont typeface="+mj-lt"/>
              <a:buAutoNum type="romanUcPeriod"/>
            </a:pPr>
            <a:r>
              <a:rPr lang="en-US" dirty="0" smtClean="0"/>
              <a:t>This would help to minimize the cost of the company.</a:t>
            </a:r>
          </a:p>
          <a:p>
            <a:pPr marL="571500" indent="-571500">
              <a:buFont typeface="+mj-lt"/>
              <a:buAutoNum type="romanUcPeriod"/>
            </a:pPr>
            <a:endParaRPr lang="en-US" dirty="0" smtClean="0"/>
          </a:p>
          <a:p>
            <a:pPr marL="571500" indent="-571500">
              <a:buFont typeface="Wingdings" pitchFamily="2" charset="2"/>
              <a:buChar char="v"/>
            </a:pPr>
            <a:r>
              <a:rPr lang="en-US" dirty="0" smtClean="0"/>
              <a:t> </a:t>
            </a:r>
            <a:r>
              <a:rPr lang="en-US" b="1" u="sng" dirty="0" smtClean="0"/>
              <a:t>Disadvantages :-</a:t>
            </a:r>
          </a:p>
          <a:p>
            <a:pPr marL="571500" indent="-571500">
              <a:buFont typeface="+mj-lt"/>
              <a:buAutoNum type="romanUcPeriod"/>
            </a:pPr>
            <a:r>
              <a:rPr lang="en-US" dirty="0" smtClean="0"/>
              <a:t>Employees would be demotivated with this act.</a:t>
            </a:r>
            <a:r>
              <a:rPr lang="en-US" b="1" u="sng" dirty="0" smtClean="0"/>
              <a:t> </a:t>
            </a:r>
          </a:p>
          <a:p>
            <a:pPr marL="571500" indent="-571500">
              <a:buFont typeface="+mj-lt"/>
              <a:buAutoNum type="romanUcPeriod"/>
            </a:pPr>
            <a:endParaRPr lang="en-US" b="1" u="sng"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3"/>
                                        </p:tgtEl>
                                        <p:attrNameLst>
                                          <p:attrName>style.color</p:attrName>
                                        </p:attrNameLst>
                                      </p:cBhvr>
                                      <p:to>
                                        <p:clrVal>
                                          <a:schemeClr val="accent2"/>
                                        </p:clrVal>
                                      </p:to>
                                    </p:set>
                                    <p:set>
                                      <p:cBhvr>
                                        <p:cTn id="7" dur="500" fill="hold"/>
                                        <p:tgtEl>
                                          <p:spTgt spid="3"/>
                                        </p:tgtEl>
                                        <p:attrNameLst>
                                          <p:attrName>fillcolor</p:attrName>
                                        </p:attrNameLst>
                                      </p:cBhvr>
                                      <p:to>
                                        <p:clrVal>
                                          <a:schemeClr val="accent2"/>
                                        </p:clrVal>
                                      </p:to>
                                    </p:set>
                                    <p:set>
                                      <p:cBhvr>
                                        <p:cTn id="8" dur="500" fill="hold"/>
                                        <p:tgtEl>
                                          <p:spTgt spid="3"/>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wipe(down)">
                                      <p:cBhvr>
                                        <p:cTn id="13" dur="580">
                                          <p:stCondLst>
                                            <p:cond delay="0"/>
                                          </p:stCondLst>
                                        </p:cTn>
                                        <p:tgtEl>
                                          <p:spTgt spid="2">
                                            <p:txEl>
                                              <p:pRg st="0" end="0"/>
                                            </p:txEl>
                                          </p:spTgt>
                                        </p:tgtEl>
                                      </p:cBhvr>
                                    </p:animEffect>
                                    <p:anim calcmode="lin" valueType="num">
                                      <p:cBhvr>
                                        <p:cTn id="14" dur="1822" tmFilter="0,0; 0.14,0.36; 0.43,0.73; 0.71,0.91; 1.0,1.0">
                                          <p:stCondLst>
                                            <p:cond delay="0"/>
                                          </p:stCondLst>
                                        </p:cTn>
                                        <p:tgtEl>
                                          <p:spTgt spid="2">
                                            <p:txEl>
                                              <p:pRg st="0" end="0"/>
                                            </p:txEl>
                                          </p:spTgt>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
                                            <p:txEl>
                                              <p:pRg st="0" end="0"/>
                                            </p:txEl>
                                          </p:spTgt>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
                                            <p:txEl>
                                              <p:pRg st="0" end="0"/>
                                            </p:txEl>
                                          </p:spTgt>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
                                            <p:txEl>
                                              <p:pRg st="0" end="0"/>
                                            </p:txEl>
                                          </p:spTgt>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
                                            <p:txEl>
                                              <p:pRg st="0" end="0"/>
                                            </p:txEl>
                                          </p:spTgt>
                                        </p:tgtEl>
                                        <p:attrNameLst>
                                          <p:attrName>ppt_y</p:attrName>
                                        </p:attrNameLst>
                                      </p:cBhvr>
                                      <p:tavLst>
                                        <p:tav tm="0" fmla="#ppt_y-sin(pi*$)/81">
                                          <p:val>
                                            <p:fltVal val="0"/>
                                          </p:val>
                                        </p:tav>
                                        <p:tav tm="100000">
                                          <p:val>
                                            <p:fltVal val="1"/>
                                          </p:val>
                                        </p:tav>
                                      </p:tavLst>
                                    </p:anim>
                                    <p:animScale>
                                      <p:cBhvr>
                                        <p:cTn id="19" dur="26">
                                          <p:stCondLst>
                                            <p:cond delay="650"/>
                                          </p:stCondLst>
                                        </p:cTn>
                                        <p:tgtEl>
                                          <p:spTgt spid="2">
                                            <p:txEl>
                                              <p:pRg st="0" end="0"/>
                                            </p:txEl>
                                          </p:spTgt>
                                        </p:tgtEl>
                                      </p:cBhvr>
                                      <p:to x="100000" y="60000"/>
                                    </p:animScale>
                                    <p:animScale>
                                      <p:cBhvr>
                                        <p:cTn id="20" dur="166" decel="50000">
                                          <p:stCondLst>
                                            <p:cond delay="676"/>
                                          </p:stCondLst>
                                        </p:cTn>
                                        <p:tgtEl>
                                          <p:spTgt spid="2">
                                            <p:txEl>
                                              <p:pRg st="0" end="0"/>
                                            </p:txEl>
                                          </p:spTgt>
                                        </p:tgtEl>
                                      </p:cBhvr>
                                      <p:to x="100000" y="100000"/>
                                    </p:animScale>
                                    <p:animScale>
                                      <p:cBhvr>
                                        <p:cTn id="21" dur="26">
                                          <p:stCondLst>
                                            <p:cond delay="1312"/>
                                          </p:stCondLst>
                                        </p:cTn>
                                        <p:tgtEl>
                                          <p:spTgt spid="2">
                                            <p:txEl>
                                              <p:pRg st="0" end="0"/>
                                            </p:txEl>
                                          </p:spTgt>
                                        </p:tgtEl>
                                      </p:cBhvr>
                                      <p:to x="100000" y="80000"/>
                                    </p:animScale>
                                    <p:animScale>
                                      <p:cBhvr>
                                        <p:cTn id="22" dur="166" decel="50000">
                                          <p:stCondLst>
                                            <p:cond delay="1338"/>
                                          </p:stCondLst>
                                        </p:cTn>
                                        <p:tgtEl>
                                          <p:spTgt spid="2">
                                            <p:txEl>
                                              <p:pRg st="0" end="0"/>
                                            </p:txEl>
                                          </p:spTgt>
                                        </p:tgtEl>
                                      </p:cBhvr>
                                      <p:to x="100000" y="100000"/>
                                    </p:animScale>
                                    <p:animScale>
                                      <p:cBhvr>
                                        <p:cTn id="23" dur="26">
                                          <p:stCondLst>
                                            <p:cond delay="1642"/>
                                          </p:stCondLst>
                                        </p:cTn>
                                        <p:tgtEl>
                                          <p:spTgt spid="2">
                                            <p:txEl>
                                              <p:pRg st="0" end="0"/>
                                            </p:txEl>
                                          </p:spTgt>
                                        </p:tgtEl>
                                      </p:cBhvr>
                                      <p:to x="100000" y="90000"/>
                                    </p:animScale>
                                    <p:animScale>
                                      <p:cBhvr>
                                        <p:cTn id="24" dur="166" decel="50000">
                                          <p:stCondLst>
                                            <p:cond delay="1668"/>
                                          </p:stCondLst>
                                        </p:cTn>
                                        <p:tgtEl>
                                          <p:spTgt spid="2">
                                            <p:txEl>
                                              <p:pRg st="0" end="0"/>
                                            </p:txEl>
                                          </p:spTgt>
                                        </p:tgtEl>
                                      </p:cBhvr>
                                      <p:to x="100000" y="100000"/>
                                    </p:animScale>
                                    <p:animScale>
                                      <p:cBhvr>
                                        <p:cTn id="25" dur="26">
                                          <p:stCondLst>
                                            <p:cond delay="1808"/>
                                          </p:stCondLst>
                                        </p:cTn>
                                        <p:tgtEl>
                                          <p:spTgt spid="2">
                                            <p:txEl>
                                              <p:pRg st="0" end="0"/>
                                            </p:txEl>
                                          </p:spTgt>
                                        </p:tgtEl>
                                      </p:cBhvr>
                                      <p:to x="100000" y="95000"/>
                                    </p:animScale>
                                    <p:animScale>
                                      <p:cBhvr>
                                        <p:cTn id="26" dur="166" decel="50000">
                                          <p:stCondLst>
                                            <p:cond delay="1834"/>
                                          </p:stCondLst>
                                        </p:cTn>
                                        <p:tgtEl>
                                          <p:spTgt spid="2">
                                            <p:txEl>
                                              <p:pRg st="0" end="0"/>
                                            </p:txEl>
                                          </p:spTgt>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 calcmode="lin" valueType="num">
                                      <p:cBhvr>
                                        <p:cTn id="31"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32"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33" dur="500"/>
                                        <p:tgtEl>
                                          <p:spTgt spid="2">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nodeType="click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Effect transition="in" filter="wipe(down)">
                                      <p:cBhvr>
                                        <p:cTn id="38" dur="580">
                                          <p:stCondLst>
                                            <p:cond delay="0"/>
                                          </p:stCondLst>
                                        </p:cTn>
                                        <p:tgtEl>
                                          <p:spTgt spid="2">
                                            <p:txEl>
                                              <p:pRg st="3" end="3"/>
                                            </p:txEl>
                                          </p:spTgt>
                                        </p:tgtEl>
                                      </p:cBhvr>
                                    </p:animEffect>
                                    <p:anim calcmode="lin" valueType="num">
                                      <p:cBhvr>
                                        <p:cTn id="39" dur="1822" tmFilter="0,0; 0.14,0.36; 0.43,0.73; 0.71,0.91; 1.0,1.0">
                                          <p:stCondLst>
                                            <p:cond delay="0"/>
                                          </p:stCondLst>
                                        </p:cTn>
                                        <p:tgtEl>
                                          <p:spTgt spid="2">
                                            <p:txEl>
                                              <p:pRg st="3" end="3"/>
                                            </p:txEl>
                                          </p:spTgt>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2">
                                            <p:txEl>
                                              <p:pRg st="3" end="3"/>
                                            </p:txEl>
                                          </p:spTgt>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2">
                                            <p:txEl>
                                              <p:pRg st="3" end="3"/>
                                            </p:txEl>
                                          </p:spTgt>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2">
                                            <p:txEl>
                                              <p:pRg st="3" end="3"/>
                                            </p:txEl>
                                          </p:spTgt>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2">
                                            <p:txEl>
                                              <p:pRg st="3" end="3"/>
                                            </p:txEl>
                                          </p:spTgt>
                                        </p:tgtEl>
                                        <p:attrNameLst>
                                          <p:attrName>ppt_y</p:attrName>
                                        </p:attrNameLst>
                                      </p:cBhvr>
                                      <p:tavLst>
                                        <p:tav tm="0" fmla="#ppt_y-sin(pi*$)/81">
                                          <p:val>
                                            <p:fltVal val="0"/>
                                          </p:val>
                                        </p:tav>
                                        <p:tav tm="100000">
                                          <p:val>
                                            <p:fltVal val="1"/>
                                          </p:val>
                                        </p:tav>
                                      </p:tavLst>
                                    </p:anim>
                                    <p:animScale>
                                      <p:cBhvr>
                                        <p:cTn id="44" dur="26">
                                          <p:stCondLst>
                                            <p:cond delay="650"/>
                                          </p:stCondLst>
                                        </p:cTn>
                                        <p:tgtEl>
                                          <p:spTgt spid="2">
                                            <p:txEl>
                                              <p:pRg st="3" end="3"/>
                                            </p:txEl>
                                          </p:spTgt>
                                        </p:tgtEl>
                                      </p:cBhvr>
                                      <p:to x="100000" y="60000"/>
                                    </p:animScale>
                                    <p:animScale>
                                      <p:cBhvr>
                                        <p:cTn id="45" dur="166" decel="50000">
                                          <p:stCondLst>
                                            <p:cond delay="676"/>
                                          </p:stCondLst>
                                        </p:cTn>
                                        <p:tgtEl>
                                          <p:spTgt spid="2">
                                            <p:txEl>
                                              <p:pRg st="3" end="3"/>
                                            </p:txEl>
                                          </p:spTgt>
                                        </p:tgtEl>
                                      </p:cBhvr>
                                      <p:to x="100000" y="100000"/>
                                    </p:animScale>
                                    <p:animScale>
                                      <p:cBhvr>
                                        <p:cTn id="46" dur="26">
                                          <p:stCondLst>
                                            <p:cond delay="1312"/>
                                          </p:stCondLst>
                                        </p:cTn>
                                        <p:tgtEl>
                                          <p:spTgt spid="2">
                                            <p:txEl>
                                              <p:pRg st="3" end="3"/>
                                            </p:txEl>
                                          </p:spTgt>
                                        </p:tgtEl>
                                      </p:cBhvr>
                                      <p:to x="100000" y="80000"/>
                                    </p:animScale>
                                    <p:animScale>
                                      <p:cBhvr>
                                        <p:cTn id="47" dur="166" decel="50000">
                                          <p:stCondLst>
                                            <p:cond delay="1338"/>
                                          </p:stCondLst>
                                        </p:cTn>
                                        <p:tgtEl>
                                          <p:spTgt spid="2">
                                            <p:txEl>
                                              <p:pRg st="3" end="3"/>
                                            </p:txEl>
                                          </p:spTgt>
                                        </p:tgtEl>
                                      </p:cBhvr>
                                      <p:to x="100000" y="100000"/>
                                    </p:animScale>
                                    <p:animScale>
                                      <p:cBhvr>
                                        <p:cTn id="48" dur="26">
                                          <p:stCondLst>
                                            <p:cond delay="1642"/>
                                          </p:stCondLst>
                                        </p:cTn>
                                        <p:tgtEl>
                                          <p:spTgt spid="2">
                                            <p:txEl>
                                              <p:pRg st="3" end="3"/>
                                            </p:txEl>
                                          </p:spTgt>
                                        </p:tgtEl>
                                      </p:cBhvr>
                                      <p:to x="100000" y="90000"/>
                                    </p:animScale>
                                    <p:animScale>
                                      <p:cBhvr>
                                        <p:cTn id="49" dur="166" decel="50000">
                                          <p:stCondLst>
                                            <p:cond delay="1668"/>
                                          </p:stCondLst>
                                        </p:cTn>
                                        <p:tgtEl>
                                          <p:spTgt spid="2">
                                            <p:txEl>
                                              <p:pRg st="3" end="3"/>
                                            </p:txEl>
                                          </p:spTgt>
                                        </p:tgtEl>
                                      </p:cBhvr>
                                      <p:to x="100000" y="100000"/>
                                    </p:animScale>
                                    <p:animScale>
                                      <p:cBhvr>
                                        <p:cTn id="50" dur="26">
                                          <p:stCondLst>
                                            <p:cond delay="1808"/>
                                          </p:stCondLst>
                                        </p:cTn>
                                        <p:tgtEl>
                                          <p:spTgt spid="2">
                                            <p:txEl>
                                              <p:pRg st="3" end="3"/>
                                            </p:txEl>
                                          </p:spTgt>
                                        </p:tgtEl>
                                      </p:cBhvr>
                                      <p:to x="100000" y="95000"/>
                                    </p:animScale>
                                    <p:animScale>
                                      <p:cBhvr>
                                        <p:cTn id="51" dur="166" decel="50000">
                                          <p:stCondLst>
                                            <p:cond delay="1834"/>
                                          </p:stCondLst>
                                        </p:cTn>
                                        <p:tgtEl>
                                          <p:spTgt spid="2">
                                            <p:txEl>
                                              <p:pRg st="3" end="3"/>
                                            </p:txEl>
                                          </p:spTgt>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nodeType="clickEffect">
                                  <p:stCondLst>
                                    <p:cond delay="0"/>
                                  </p:stCondLst>
                                  <p:childTnLst>
                                    <p:set>
                                      <p:cBhvr>
                                        <p:cTn id="55" dur="1" fill="hold">
                                          <p:stCondLst>
                                            <p:cond delay="0"/>
                                          </p:stCondLst>
                                        </p:cTn>
                                        <p:tgtEl>
                                          <p:spTgt spid="2">
                                            <p:txEl>
                                              <p:pRg st="4" end="4"/>
                                            </p:txEl>
                                          </p:spTgt>
                                        </p:tgtEl>
                                        <p:attrNameLst>
                                          <p:attrName>style.visibility</p:attrName>
                                        </p:attrNameLst>
                                      </p:cBhvr>
                                      <p:to>
                                        <p:strVal val="visible"/>
                                      </p:to>
                                    </p:set>
                                    <p:animEffect transition="in" filter="slide(fromBottom)">
                                      <p:cBhvr>
                                        <p:cTn id="5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buFont typeface="Wingdings" pitchFamily="2" charset="2"/>
              <a:buChar char="q"/>
            </a:pPr>
            <a:r>
              <a:rPr u="sng" smtClean="0">
                <a:solidFill>
                  <a:srgbClr val="F165F1"/>
                </a:solidFill>
              </a:rPr>
              <a:t>PLAN OF ACTION</a:t>
            </a:r>
            <a:endParaRPr lang="en-US" u="sng" dirty="0">
              <a:solidFill>
                <a:srgbClr val="F165F1"/>
              </a:solidFill>
            </a:endParaRPr>
          </a:p>
        </p:txBody>
      </p:sp>
      <p:sp>
        <p:nvSpPr>
          <p:cNvPr id="5" name="Content Placeholder 4"/>
          <p:cNvSpPr>
            <a:spLocks noGrp="1"/>
          </p:cNvSpPr>
          <p:nvPr>
            <p:ph idx="1"/>
          </p:nvPr>
        </p:nvSpPr>
        <p:spPr/>
        <p:txBody>
          <a:bodyPr>
            <a:noAutofit/>
          </a:bodyPr>
          <a:lstStyle/>
          <a:p>
            <a:r>
              <a:rPr lang="en-US" sz="3200" dirty="0" smtClean="0"/>
              <a:t>Mulalley himself started personally driving Ford Motor’s vehicles to identify possible improvement.</a:t>
            </a:r>
          </a:p>
          <a:p>
            <a:endParaRPr lang="en-US" sz="3200" dirty="0" smtClean="0"/>
          </a:p>
          <a:p>
            <a:r>
              <a:rPr lang="en-US" sz="3200" dirty="0" smtClean="0"/>
              <a:t>Sensitive data and information were shared among every operating group.</a:t>
            </a:r>
          </a:p>
          <a:p>
            <a:endParaRPr lang="en-US" sz="3200" dirty="0" smtClean="0"/>
          </a:p>
          <a:p>
            <a:r>
              <a:rPr lang="en-US" sz="3200" dirty="0" smtClean="0"/>
              <a:t>He induced a sense of responsibility and accountability in employee’s.</a:t>
            </a:r>
            <a:endParaRPr lang="en-US" sz="3200" dirty="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iterate type="lt">
                                    <p:tmPct val="10000"/>
                                  </p:iterate>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2000"/>
                                        <p:tgtEl>
                                          <p:spTgt spid="5">
                                            <p:txEl>
                                              <p:pRg st="0" end="0"/>
                                            </p:txEl>
                                          </p:spTgt>
                                        </p:tgtEl>
                                      </p:cBhvr>
                                    </p:animEffect>
                                    <p:anim calcmode="lin" valueType="num">
                                      <p:cBhvr>
                                        <p:cTn id="16"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7"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45" presetClass="entr" presetSubtype="0" fill="hold" nodeType="clickEffect">
                                  <p:stCondLst>
                                    <p:cond delay="0"/>
                                  </p:stCondLst>
                                  <p:iterate type="lt">
                                    <p:tmPct val="10000"/>
                                  </p:iterate>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2000"/>
                                        <p:tgtEl>
                                          <p:spTgt spid="5">
                                            <p:txEl>
                                              <p:pRg st="2" end="2"/>
                                            </p:txEl>
                                          </p:spTgt>
                                        </p:tgtEl>
                                      </p:cBhvr>
                                    </p:animEffect>
                                    <p:anim calcmode="lin" valueType="num">
                                      <p:cBhvr>
                                        <p:cTn id="23" dur="2000" fill="hold"/>
                                        <p:tgtEl>
                                          <p:spTgt spid="5">
                                            <p:txEl>
                                              <p:pRg st="2" end="2"/>
                                            </p:txEl>
                                          </p:spTgt>
                                        </p:tgtEl>
                                        <p:attrNameLst>
                                          <p:attrName>ppt_w</p:attrName>
                                        </p:attrNameLst>
                                      </p:cBhvr>
                                      <p:tavLst>
                                        <p:tav tm="0" fmla="#ppt_w*sin(2.5*pi*$)">
                                          <p:val>
                                            <p:fltVal val="0"/>
                                          </p:val>
                                        </p:tav>
                                        <p:tav tm="100000">
                                          <p:val>
                                            <p:fltVal val="1"/>
                                          </p:val>
                                        </p:tav>
                                      </p:tavLst>
                                    </p:anim>
                                    <p:anim calcmode="lin" valueType="num">
                                      <p:cBhvr>
                                        <p:cTn id="24" dur="20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45" presetClass="entr" presetSubtype="0" fill="hold" nodeType="clickEffect">
                                  <p:stCondLst>
                                    <p:cond delay="0"/>
                                  </p:stCondLst>
                                  <p:iterate type="lt">
                                    <p:tmPct val="10000"/>
                                  </p:iterate>
                                  <p:childTnLst>
                                    <p:set>
                                      <p:cBhvr>
                                        <p:cTn id="28" dur="1" fill="hold">
                                          <p:stCondLst>
                                            <p:cond delay="0"/>
                                          </p:stCondLst>
                                        </p:cTn>
                                        <p:tgtEl>
                                          <p:spTgt spid="5">
                                            <p:txEl>
                                              <p:pRg st="4" end="4"/>
                                            </p:txEl>
                                          </p:spTgt>
                                        </p:tgtEl>
                                        <p:attrNameLst>
                                          <p:attrName>style.visibility</p:attrName>
                                        </p:attrNameLst>
                                      </p:cBhvr>
                                      <p:to>
                                        <p:strVal val="visible"/>
                                      </p:to>
                                    </p:set>
                                    <p:animEffect transition="in" filter="fade">
                                      <p:cBhvr>
                                        <p:cTn id="29" dur="2000"/>
                                        <p:tgtEl>
                                          <p:spTgt spid="5">
                                            <p:txEl>
                                              <p:pRg st="4" end="4"/>
                                            </p:txEl>
                                          </p:spTgt>
                                        </p:tgtEl>
                                      </p:cBhvr>
                                    </p:animEffect>
                                    <p:anim calcmode="lin" valueType="num">
                                      <p:cBhvr>
                                        <p:cTn id="30" dur="2000" fill="hold"/>
                                        <p:tgtEl>
                                          <p:spTgt spid="5">
                                            <p:txEl>
                                              <p:pRg st="4" end="4"/>
                                            </p:txEl>
                                          </p:spTgt>
                                        </p:tgtEl>
                                        <p:attrNameLst>
                                          <p:attrName>ppt_w</p:attrName>
                                        </p:attrNameLst>
                                      </p:cBhvr>
                                      <p:tavLst>
                                        <p:tav tm="0" fmla="#ppt_w*sin(2.5*pi*$)">
                                          <p:val>
                                            <p:fltVal val="0"/>
                                          </p:val>
                                        </p:tav>
                                        <p:tav tm="100000">
                                          <p:val>
                                            <p:fltVal val="1"/>
                                          </p:val>
                                        </p:tav>
                                      </p:tavLst>
                                    </p:anim>
                                    <p:anim calcmode="lin" valueType="num">
                                      <p:cBhvr>
                                        <p:cTn id="31" dur="2000" fill="hold"/>
                                        <p:tgtEl>
                                          <p:spTgt spid="5">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buFont typeface="Wingdings" pitchFamily="2" charset="2"/>
              <a:buChar char="q"/>
            </a:pPr>
            <a:r>
              <a:rPr u="sng" smtClean="0">
                <a:solidFill>
                  <a:srgbClr val="8DADF3"/>
                </a:solidFill>
              </a:rPr>
              <a:t>CONCLUSION</a:t>
            </a:r>
            <a:endParaRPr lang="en-US" u="sng" dirty="0">
              <a:solidFill>
                <a:srgbClr val="8DADF3"/>
              </a:solidFill>
            </a:endParaRPr>
          </a:p>
        </p:txBody>
      </p:sp>
      <p:sp>
        <p:nvSpPr>
          <p:cNvPr id="5" name="Content Placeholder 4"/>
          <p:cNvSpPr>
            <a:spLocks noGrp="1"/>
          </p:cNvSpPr>
          <p:nvPr>
            <p:ph idx="1"/>
          </p:nvPr>
        </p:nvSpPr>
        <p:spPr/>
        <p:txBody>
          <a:bodyPr>
            <a:normAutofit lnSpcReduction="10000"/>
          </a:bodyPr>
          <a:lstStyle/>
          <a:p>
            <a:endParaRPr lang="en-US" dirty="0" smtClean="0"/>
          </a:p>
          <a:p>
            <a:r>
              <a:rPr lang="en-US" sz="3200" dirty="0" smtClean="0"/>
              <a:t>So here by We conclude that</a:t>
            </a:r>
          </a:p>
          <a:p>
            <a:endParaRPr lang="en-US" sz="3200" dirty="0" smtClean="0"/>
          </a:p>
          <a:p>
            <a:pPr>
              <a:buNone/>
            </a:pPr>
            <a:r>
              <a:rPr lang="en-US" sz="3200" dirty="0" smtClean="0"/>
              <a:t>   However, with the company’s better financial performance in the first quarter of 2007, Alan was convinced that he will achieve the goal of profit  in future. Journey still continue and are looking forward.</a:t>
            </a:r>
            <a:endParaRPr lang="en-US" sz="3200" dirty="0"/>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images.jpg"/>
          <p:cNvPicPr>
            <a:picLocks noChangeAspect="1" noChangeArrowheads="1"/>
          </p:cNvPicPr>
          <p:nvPr/>
        </p:nvPicPr>
        <p:blipFill>
          <a:blip r:embed="rId2"/>
          <a:srcRect/>
          <a:stretch>
            <a:fillRect/>
          </a:stretch>
        </p:blipFill>
        <p:spPr bwMode="auto">
          <a:xfrm>
            <a:off x="2018868" y="1714488"/>
            <a:ext cx="5106264" cy="3429024"/>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14348" y="2285990"/>
          <a:ext cx="8001056" cy="3672983"/>
        </p:xfrm>
        <a:graphic>
          <a:graphicData uri="http://schemas.openxmlformats.org/drawingml/2006/table">
            <a:tbl>
              <a:tblPr firstRow="1" bandRow="1">
                <a:tableStyleId>{5C22544A-7EE6-4342-B048-85BDC9FD1C3A}</a:tableStyleId>
              </a:tblPr>
              <a:tblGrid>
                <a:gridCol w="4429156"/>
                <a:gridCol w="3571900"/>
              </a:tblGrid>
              <a:tr h="601147">
                <a:tc>
                  <a:txBody>
                    <a:bodyPr/>
                    <a:lstStyle/>
                    <a:p>
                      <a:pPr algn="ctr"/>
                      <a:r>
                        <a:rPr lang="en-US" sz="2400" dirty="0" smtClean="0">
                          <a:effectLst>
                            <a:outerShdw blurRad="38100" dist="38100" dir="2700000" algn="tl">
                              <a:srgbClr val="000000">
                                <a:alpha val="43137"/>
                              </a:srgbClr>
                            </a:outerShdw>
                          </a:effectLst>
                        </a:rPr>
                        <a:t>NAME</a:t>
                      </a:r>
                      <a:endParaRPr lang="en-IN" sz="2400" dirty="0">
                        <a:effectLst>
                          <a:outerShdw blurRad="38100" dist="38100" dir="2700000" algn="tl">
                            <a:srgbClr val="000000">
                              <a:alpha val="43137"/>
                            </a:srgbClr>
                          </a:outerShdw>
                        </a:effectLst>
                      </a:endParaRPr>
                    </a:p>
                  </a:txBody>
                  <a:tcPr/>
                </a:tc>
                <a:tc>
                  <a:txBody>
                    <a:bodyPr/>
                    <a:lstStyle/>
                    <a:p>
                      <a:pPr algn="ctr"/>
                      <a:r>
                        <a:rPr lang="en-US" sz="2400" dirty="0" smtClean="0">
                          <a:effectLst>
                            <a:outerShdw blurRad="38100" dist="38100" dir="2700000" algn="tl">
                              <a:srgbClr val="000000">
                                <a:alpha val="43137"/>
                              </a:srgbClr>
                            </a:outerShdw>
                          </a:effectLst>
                        </a:rPr>
                        <a:t>ROLL NO.</a:t>
                      </a:r>
                    </a:p>
                  </a:txBody>
                  <a:tcPr/>
                </a:tc>
              </a:tr>
              <a:tr h="601147">
                <a:tc>
                  <a:txBody>
                    <a:bodyPr/>
                    <a:lstStyle/>
                    <a:p>
                      <a:pPr algn="just">
                        <a:buFont typeface="Wingdings" pitchFamily="2" charset="2"/>
                        <a:buChar char="§"/>
                      </a:pPr>
                      <a:r>
                        <a:rPr lang="en-US" sz="2400" dirty="0" smtClean="0"/>
                        <a:t> RITESH</a:t>
                      </a:r>
                      <a:r>
                        <a:rPr lang="en-US" sz="2400" baseline="0" dirty="0" smtClean="0"/>
                        <a:t> ASHAR</a:t>
                      </a:r>
                      <a:endParaRPr lang="en-IN" sz="2400" dirty="0"/>
                    </a:p>
                  </a:txBody>
                  <a:tcPr/>
                </a:tc>
                <a:tc>
                  <a:txBody>
                    <a:bodyPr/>
                    <a:lstStyle/>
                    <a:p>
                      <a:pPr algn="ctr"/>
                      <a:r>
                        <a:rPr lang="en-US" sz="2400" dirty="0" smtClean="0"/>
                        <a:t>11002</a:t>
                      </a:r>
                      <a:endParaRPr lang="en-IN" sz="2400" dirty="0"/>
                    </a:p>
                  </a:txBody>
                  <a:tcPr/>
                </a:tc>
              </a:tr>
              <a:tr h="601147">
                <a:tc>
                  <a:txBody>
                    <a:bodyPr/>
                    <a:lstStyle/>
                    <a:p>
                      <a:pPr algn="just">
                        <a:buFont typeface="Wingdings" pitchFamily="2" charset="2"/>
                        <a:buChar char="§"/>
                      </a:pPr>
                      <a:r>
                        <a:rPr lang="en-US" sz="2400" dirty="0" smtClean="0"/>
                        <a:t> NIKITA BALI</a:t>
                      </a:r>
                      <a:endParaRPr lang="en-IN" sz="2400" dirty="0"/>
                    </a:p>
                  </a:txBody>
                  <a:tcPr/>
                </a:tc>
                <a:tc>
                  <a:txBody>
                    <a:bodyPr/>
                    <a:lstStyle/>
                    <a:p>
                      <a:pPr algn="ctr"/>
                      <a:r>
                        <a:rPr lang="en-US" sz="2400" dirty="0" smtClean="0"/>
                        <a:t>11004</a:t>
                      </a:r>
                      <a:endParaRPr lang="en-IN" sz="2400" dirty="0"/>
                    </a:p>
                  </a:txBody>
                  <a:tcPr/>
                </a:tc>
              </a:tr>
              <a:tr h="601147">
                <a:tc>
                  <a:txBody>
                    <a:bodyPr/>
                    <a:lstStyle/>
                    <a:p>
                      <a:pPr algn="just">
                        <a:buFont typeface="Wingdings" pitchFamily="2" charset="2"/>
                        <a:buChar char="§"/>
                      </a:pPr>
                      <a:r>
                        <a:rPr lang="en-US" sz="2400" dirty="0" smtClean="0"/>
                        <a:t> NEETHI NAIR</a:t>
                      </a:r>
                      <a:endParaRPr lang="en-IN" sz="2400" dirty="0"/>
                    </a:p>
                  </a:txBody>
                  <a:tcPr/>
                </a:tc>
                <a:tc>
                  <a:txBody>
                    <a:bodyPr/>
                    <a:lstStyle/>
                    <a:p>
                      <a:pPr algn="ctr"/>
                      <a:r>
                        <a:rPr lang="en-US" sz="2400" dirty="0" smtClean="0"/>
                        <a:t>11044</a:t>
                      </a:r>
                      <a:endParaRPr lang="en-IN" sz="2400" dirty="0"/>
                    </a:p>
                  </a:txBody>
                  <a:tcPr/>
                </a:tc>
              </a:tr>
              <a:tr h="667248">
                <a:tc>
                  <a:txBody>
                    <a:bodyPr/>
                    <a:lstStyle/>
                    <a:p>
                      <a:pPr algn="just">
                        <a:buFont typeface="Wingdings" pitchFamily="2" charset="2"/>
                        <a:buChar char="§"/>
                      </a:pPr>
                      <a:r>
                        <a:rPr lang="en-US" sz="2400" dirty="0" smtClean="0"/>
                        <a:t> CHANDAN PAHELWANI</a:t>
                      </a:r>
                      <a:endParaRPr lang="en-IN" sz="2400" dirty="0"/>
                    </a:p>
                  </a:txBody>
                  <a:tcPr/>
                </a:tc>
                <a:tc>
                  <a:txBody>
                    <a:bodyPr/>
                    <a:lstStyle/>
                    <a:p>
                      <a:pPr algn="ctr"/>
                      <a:r>
                        <a:rPr lang="en-US" sz="2400" dirty="0" smtClean="0"/>
                        <a:t>11048</a:t>
                      </a:r>
                      <a:endParaRPr lang="en-IN" sz="2400" dirty="0"/>
                    </a:p>
                  </a:txBody>
                  <a:tcPr/>
                </a:tc>
              </a:tr>
              <a:tr h="601147">
                <a:tc>
                  <a:txBody>
                    <a:bodyPr/>
                    <a:lstStyle/>
                    <a:p>
                      <a:pPr algn="just">
                        <a:buFont typeface="Wingdings" pitchFamily="2" charset="2"/>
                        <a:buChar char="§"/>
                      </a:pPr>
                      <a:r>
                        <a:rPr lang="en-US" sz="2400" dirty="0" smtClean="0"/>
                        <a:t> HIMANI PARIHAR</a:t>
                      </a:r>
                      <a:endParaRPr lang="en-IN" sz="2400" dirty="0"/>
                    </a:p>
                  </a:txBody>
                  <a:tcPr/>
                </a:tc>
                <a:tc>
                  <a:txBody>
                    <a:bodyPr/>
                    <a:lstStyle/>
                    <a:p>
                      <a:pPr algn="ctr"/>
                      <a:r>
                        <a:rPr lang="en-US" sz="2400" dirty="0" smtClean="0"/>
                        <a:t>11050</a:t>
                      </a:r>
                      <a:endParaRPr lang="en-IN" sz="2400" dirty="0"/>
                    </a:p>
                  </a:txBody>
                  <a:tcPr/>
                </a:tc>
              </a:tr>
            </a:tbl>
          </a:graphicData>
        </a:graphic>
      </p:graphicFrame>
      <p:sp>
        <p:nvSpPr>
          <p:cNvPr id="3" name="Title 2"/>
          <p:cNvSpPr>
            <a:spLocks noGrp="1"/>
          </p:cNvSpPr>
          <p:nvPr>
            <p:ph type="title"/>
          </p:nvPr>
        </p:nvSpPr>
        <p:spPr>
          <a:xfrm>
            <a:off x="457200" y="357166"/>
            <a:ext cx="8229600" cy="1428760"/>
          </a:xfrm>
        </p:spPr>
        <p:txBody>
          <a:bodyPr>
            <a:normAutofit/>
          </a:bodyPr>
          <a:lstStyle/>
          <a:p>
            <a:pPr algn="ctr">
              <a:buFont typeface="Wingdings" pitchFamily="2" charset="2"/>
              <a:buChar char="v"/>
            </a:pPr>
            <a:r>
              <a:rPr lang="en-US" b="1" dirty="0" smtClean="0">
                <a:solidFill>
                  <a:schemeClr val="accent4">
                    <a:lumMod val="40000"/>
                    <a:lumOff val="60000"/>
                  </a:schemeClr>
                </a:solidFill>
              </a:rPr>
              <a:t>Presented by</a:t>
            </a:r>
            <a:br>
              <a:rPr lang="en-US" b="1" dirty="0" smtClean="0">
                <a:solidFill>
                  <a:schemeClr val="accent4">
                    <a:lumMod val="40000"/>
                    <a:lumOff val="60000"/>
                  </a:schemeClr>
                </a:solidFill>
              </a:rPr>
            </a:br>
            <a:r>
              <a:rPr lang="en-US" b="1" dirty="0" smtClean="0">
                <a:solidFill>
                  <a:schemeClr val="accent4">
                    <a:lumMod val="40000"/>
                    <a:lumOff val="60000"/>
                  </a:schemeClr>
                </a:solidFill>
              </a:rPr>
              <a:t>    </a:t>
            </a:r>
            <a:r>
              <a:rPr lang="en-US" b="1" u="sng" dirty="0" smtClean="0">
                <a:solidFill>
                  <a:schemeClr val="accent4">
                    <a:lumMod val="40000"/>
                    <a:lumOff val="60000"/>
                  </a:schemeClr>
                </a:solidFill>
              </a:rPr>
              <a:t>Group A-1</a:t>
            </a:r>
            <a:endParaRPr lang="en-US" b="1" u="sng" dirty="0">
              <a:solidFill>
                <a:schemeClr val="accent4">
                  <a:lumMod val="40000"/>
                  <a:lumOff val="60000"/>
                </a:schemeClr>
              </a:solidFill>
            </a:endParaRPr>
          </a:p>
        </p:txBody>
      </p:sp>
    </p:spTree>
  </p:cSld>
  <p:clrMapOvr>
    <a:masterClrMapping/>
  </p:clrMapOvr>
  <p:transition spd="med">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q"/>
            </a:pPr>
            <a:r>
              <a:rPr lang="en-US" sz="3600" b="1" u="sng" dirty="0" smtClean="0">
                <a:solidFill>
                  <a:schemeClr val="accent2">
                    <a:lumMod val="60000"/>
                    <a:lumOff val="40000"/>
                  </a:schemeClr>
                </a:solidFill>
              </a:rPr>
              <a:t>SYNOPSIS</a:t>
            </a:r>
            <a:endParaRPr lang="en-US" sz="3600" b="1" u="sng" dirty="0">
              <a:solidFill>
                <a:schemeClr val="accent2">
                  <a:lumMod val="60000"/>
                  <a:lumOff val="40000"/>
                </a:schemeClr>
              </a:solidFill>
            </a:endParaRPr>
          </a:p>
        </p:txBody>
      </p:sp>
      <p:sp>
        <p:nvSpPr>
          <p:cNvPr id="3" name="Content Placeholder 2"/>
          <p:cNvSpPr>
            <a:spLocks noGrp="1"/>
          </p:cNvSpPr>
          <p:nvPr>
            <p:ph idx="1"/>
          </p:nvPr>
        </p:nvSpPr>
        <p:spPr/>
        <p:txBody>
          <a:bodyPr>
            <a:noAutofit/>
          </a:bodyPr>
          <a:lstStyle/>
          <a:p>
            <a:pPr algn="just">
              <a:buFont typeface="Wingdings" pitchFamily="2" charset="2"/>
              <a:buChar char="Ø"/>
            </a:pPr>
            <a:r>
              <a:rPr lang="en-US" sz="2000" dirty="0" smtClean="0"/>
              <a:t> In June 2007, Ford Motor Company was announced as the  world’s   THIRD  largest automotive manufacturers.</a:t>
            </a:r>
          </a:p>
          <a:p>
            <a:pPr algn="just">
              <a:buFont typeface="Wingdings" pitchFamily="2" charset="2"/>
              <a:buChar char="Ø"/>
            </a:pPr>
            <a:r>
              <a:rPr lang="en-US" sz="2000" dirty="0" smtClean="0"/>
              <a:t> Bill Ford the Former president and CEO of FORD MOTOR COMPANY appointed Alan Mulally in his place in September 2006,when the company was in state of crises.</a:t>
            </a:r>
          </a:p>
          <a:p>
            <a:pPr algn="just">
              <a:buFont typeface="Wingdings" pitchFamily="2" charset="2"/>
              <a:buChar char="Ø"/>
            </a:pPr>
            <a:r>
              <a:rPr lang="en-US" sz="2000" dirty="0" smtClean="0"/>
              <a:t> Mulally was the executive vice president at the boeing company, a major aerospace and defence corporation and of its commercial airplanes division before joining Ford Motors.</a:t>
            </a:r>
          </a:p>
          <a:p>
            <a:pPr algn="just">
              <a:buFont typeface="Wingdings" pitchFamily="2" charset="2"/>
              <a:buChar char="Ø"/>
            </a:pPr>
            <a:r>
              <a:rPr lang="en-US" sz="2000" dirty="0" smtClean="0"/>
              <a:t> In 1925, Ford Motors entered into the luxury car segment with the acquisition of Lincoln Motor Company.</a:t>
            </a:r>
          </a:p>
          <a:p>
            <a:pPr algn="just">
              <a:buFont typeface="Wingdings" pitchFamily="2" charset="2"/>
              <a:buChar char="Ø"/>
            </a:pPr>
            <a:r>
              <a:rPr lang="en-US" sz="2000" dirty="0" smtClean="0"/>
              <a:t> Bill Ford put several efforts to turnaround company’s fortunes, but was unable to tackle the stiff opposition from within the company.</a:t>
            </a:r>
            <a:endParaRPr lang="en-US" sz="2000" dirty="0"/>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857232"/>
            <a:ext cx="7786742" cy="4401205"/>
          </a:xfrm>
          <a:prstGeom prst="rect">
            <a:avLst/>
          </a:prstGeom>
          <a:noFill/>
        </p:spPr>
        <p:txBody>
          <a:bodyPr wrap="square" rtlCol="0">
            <a:spAutoFit/>
          </a:bodyPr>
          <a:lstStyle/>
          <a:p>
            <a:pPr algn="just">
              <a:buFont typeface="Wingdings" pitchFamily="2" charset="2"/>
              <a:buChar char="Ø"/>
            </a:pPr>
            <a:r>
              <a:rPr lang="en-US" sz="2000" dirty="0" smtClean="0"/>
              <a:t> Mulally’s main objective at Ford Motors was to save the company from  bankruptcy and bring it back into profits.</a:t>
            </a:r>
          </a:p>
          <a:p>
            <a:pPr algn="just">
              <a:buFont typeface="Wingdings" pitchFamily="2" charset="2"/>
              <a:buChar char="Ø"/>
            </a:pPr>
            <a:r>
              <a:rPr lang="en-US" sz="2000" dirty="0" smtClean="0"/>
              <a:t> According to the analysts Mulally had strong expertise in manufacturing and could bring about a lot of improvement in the manufacturing processes of the company.</a:t>
            </a:r>
          </a:p>
          <a:p>
            <a:pPr algn="just">
              <a:buFont typeface="Wingdings" pitchFamily="2" charset="2"/>
              <a:buChar char="Ø"/>
            </a:pPr>
            <a:r>
              <a:rPr lang="en-US" sz="2000" dirty="0" smtClean="0"/>
              <a:t> Mulally himself started to drive the Ford Motors’ vehicles to find the possible improvements which can be made.</a:t>
            </a:r>
          </a:p>
          <a:p>
            <a:pPr algn="just">
              <a:buFont typeface="Wingdings" pitchFamily="2" charset="2"/>
              <a:buChar char="Ø"/>
            </a:pPr>
            <a:r>
              <a:rPr lang="en-US" sz="2000" dirty="0" smtClean="0"/>
              <a:t> Analysts also pointed on the fact that Ford Motors was wasting its efforts on building and marketing its too many brands.</a:t>
            </a:r>
          </a:p>
          <a:p>
            <a:pPr algn="just">
              <a:buFont typeface="Wingdings" pitchFamily="2" charset="2"/>
              <a:buChar char="Ø"/>
            </a:pPr>
            <a:r>
              <a:rPr lang="en-US" sz="2000" dirty="0" smtClean="0"/>
              <a:t> Mulally’s biggest challenge at  Ford Motors was transforming the deep-rooted culture of company, which was said to be defeatist and dysfunctional.</a:t>
            </a:r>
          </a:p>
          <a:p>
            <a:pPr algn="just">
              <a:buFont typeface="Wingdings" pitchFamily="2" charset="2"/>
              <a:buChar char="Ø"/>
            </a:pPr>
            <a:r>
              <a:rPr lang="en-US" sz="2000" dirty="0" smtClean="0"/>
              <a:t> Managers who came out with their weaknesses were appreciated.</a:t>
            </a:r>
          </a:p>
          <a:p>
            <a:pPr algn="just">
              <a:buFont typeface="Wingdings" pitchFamily="2" charset="2"/>
              <a:buChar char="Ø"/>
            </a:pPr>
            <a:r>
              <a:rPr lang="en-US" sz="2000" dirty="0" smtClean="0"/>
              <a:t> The group applauded executives who showed progress.</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229600" cy="1214446"/>
          </a:xfrm>
        </p:spPr>
        <p:txBody>
          <a:bodyPr>
            <a:normAutofit fontScale="90000"/>
          </a:bodyPr>
          <a:lstStyle/>
          <a:p>
            <a:pPr>
              <a:buFont typeface="Wingdings" pitchFamily="2" charset="2"/>
              <a:buChar char="q"/>
            </a:pPr>
            <a:r>
              <a:rPr lang="en-US" u="sng" dirty="0" smtClean="0">
                <a:solidFill>
                  <a:srgbClr val="91F7F9"/>
                </a:solidFill>
              </a:rPr>
              <a:t>IDENTIFICATION OF REAL             PROBLEM</a:t>
            </a:r>
            <a:endParaRPr lang="en-US" u="sng" dirty="0">
              <a:solidFill>
                <a:srgbClr val="91F7F9"/>
              </a:solidFill>
            </a:endParaRPr>
          </a:p>
        </p:txBody>
      </p:sp>
      <p:sp>
        <p:nvSpPr>
          <p:cNvPr id="3" name="Content Placeholder 2"/>
          <p:cNvSpPr>
            <a:spLocks noGrp="1"/>
          </p:cNvSpPr>
          <p:nvPr>
            <p:ph idx="1"/>
          </p:nvPr>
        </p:nvSpPr>
        <p:spPr>
          <a:xfrm>
            <a:off x="457200" y="1857364"/>
            <a:ext cx="8229600" cy="4238636"/>
          </a:xfrm>
        </p:spPr>
        <p:txBody>
          <a:bodyPr/>
          <a:lstStyle/>
          <a:p>
            <a:pPr algn="just">
              <a:buFont typeface="Wingdings" pitchFamily="2" charset="2"/>
              <a:buChar char="ü"/>
            </a:pPr>
            <a:r>
              <a:rPr lang="en-US" dirty="0" smtClean="0"/>
              <a:t> </a:t>
            </a:r>
            <a:r>
              <a:rPr lang="en-US" sz="4000" dirty="0" smtClean="0"/>
              <a:t>Alan R. Mulally was appointed to stop the company from bleeding i.e. the company was running in losses of $ 12.7 billion. As he was known as turnaround expert.</a:t>
            </a:r>
            <a:endParaRPr lang="en-US" sz="4000" dirty="0"/>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4)">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q"/>
            </a:pPr>
            <a:r>
              <a:rPr lang="en-US" u="sng" dirty="0" smtClean="0">
                <a:solidFill>
                  <a:srgbClr val="F391AF"/>
                </a:solidFill>
              </a:rPr>
              <a:t> VARIOUS PROBLEM</a:t>
            </a:r>
            <a:endParaRPr lang="en-US" u="sng" dirty="0">
              <a:solidFill>
                <a:srgbClr val="F391AF"/>
              </a:solidFill>
            </a:endParaRPr>
          </a:p>
        </p:txBody>
      </p:sp>
      <p:sp>
        <p:nvSpPr>
          <p:cNvPr id="3" name="Content Placeholder 2"/>
          <p:cNvSpPr>
            <a:spLocks noGrp="1"/>
          </p:cNvSpPr>
          <p:nvPr>
            <p:ph idx="1"/>
          </p:nvPr>
        </p:nvSpPr>
        <p:spPr/>
        <p:txBody>
          <a:bodyPr>
            <a:normAutofit lnSpcReduction="10000"/>
          </a:bodyPr>
          <a:lstStyle/>
          <a:p>
            <a:r>
              <a:rPr lang="en-US" sz="2800" dirty="0" smtClean="0"/>
              <a:t>There were difference of opinion between Henry Ford and the other investors when He insisted the company should focus on producing affordable cars for a mass market.</a:t>
            </a:r>
          </a:p>
          <a:p>
            <a:r>
              <a:rPr lang="en-US" sz="2800" dirty="0" smtClean="0"/>
              <a:t>In 1919 conflict arose between the stockholders and Henry Ford over a lot of money being spent on building a giant manufacturing complex in Dearborn, Michigan USA.</a:t>
            </a:r>
          </a:p>
          <a:p>
            <a:r>
              <a:rPr lang="en-US" sz="2800" dirty="0" smtClean="0"/>
              <a:t>In organizational front ,Mulally had to make Ford motor’s employees snap out of their lethargic and bureaucratic style of functionary.</a:t>
            </a:r>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smtClean="0"/>
          </a:p>
          <a:p>
            <a:endParaRPr lang="en-US" sz="2800" dirty="0"/>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14"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16" dur="80"/>
                                        <p:tgtEl>
                                          <p:spTgt spid="3">
                                            <p:txEl>
                                              <p:pRg st="0" end="0"/>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21"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23" dur="80"/>
                                        <p:tgtEl>
                                          <p:spTgt spid="3">
                                            <p:txEl>
                                              <p:pRg st="1" end="1"/>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28"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30" dur="80"/>
                                        <p:tgtEl>
                                          <p:spTgt spid="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14375" y="571500"/>
            <a:ext cx="8429625" cy="4572000"/>
          </a:xfrm>
        </p:spPr>
        <p:txBody>
          <a:bodyPr>
            <a:normAutofit/>
          </a:bodyPr>
          <a:lstStyle/>
          <a:p>
            <a:pPr algn="l"/>
            <a:r>
              <a:rPr lang="en-US" sz="3200" dirty="0" smtClean="0">
                <a:latin typeface="+mn-lt"/>
              </a:rPr>
              <a:t>Before coming back into profit he was unable to bring an  optimistic thought among wall street &amp; rating agencies.</a:t>
            </a:r>
            <a:br>
              <a:rPr lang="en-US" sz="3200" dirty="0" smtClean="0">
                <a:latin typeface="+mn-lt"/>
              </a:rPr>
            </a:br>
            <a:r>
              <a:rPr lang="en-US" sz="3200" dirty="0" smtClean="0">
                <a:latin typeface="+mn-lt"/>
              </a:rPr>
              <a:t/>
            </a:r>
            <a:br>
              <a:rPr lang="en-US" sz="3200" dirty="0" smtClean="0">
                <a:latin typeface="+mn-lt"/>
              </a:rPr>
            </a:br>
            <a:r>
              <a:rPr lang="en-US" sz="3200" dirty="0" smtClean="0">
                <a:latin typeface="+mn-lt"/>
              </a:rPr>
              <a:t>   His biggest challenges at Ford Motors was transforming the deep rooted culture of the company, which was described as defeatist &amp; dysfunctional.</a:t>
            </a:r>
            <a:endParaRPr lang="en-US" sz="32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q"/>
            </a:pPr>
            <a:r>
              <a:rPr lang="en-US" u="sng" dirty="0" smtClean="0">
                <a:solidFill>
                  <a:schemeClr val="tx2">
                    <a:lumMod val="75000"/>
                  </a:schemeClr>
                </a:solidFill>
              </a:rPr>
              <a:t>OBJECTIVES</a:t>
            </a:r>
            <a:endParaRPr lang="en-US" u="sng" dirty="0">
              <a:solidFill>
                <a:schemeClr val="tx2">
                  <a:lumMod val="75000"/>
                </a:schemeClr>
              </a:solidFill>
            </a:endParaRPr>
          </a:p>
        </p:txBody>
      </p:sp>
      <p:sp>
        <p:nvSpPr>
          <p:cNvPr id="3" name="Content Placeholder 2"/>
          <p:cNvSpPr>
            <a:spLocks noGrp="1"/>
          </p:cNvSpPr>
          <p:nvPr>
            <p:ph idx="1"/>
          </p:nvPr>
        </p:nvSpPr>
        <p:spPr/>
        <p:txBody>
          <a:bodyPr>
            <a:normAutofit fontScale="92500"/>
          </a:bodyPr>
          <a:lstStyle/>
          <a:p>
            <a:pPr algn="just">
              <a:buFont typeface="Wingdings" pitchFamily="2" charset="2"/>
              <a:buChar char="ü"/>
            </a:pPr>
            <a:r>
              <a:rPr lang="en-US" dirty="0" smtClean="0"/>
              <a:t>Finding cost cutting opportunities of the company.</a:t>
            </a:r>
          </a:p>
          <a:p>
            <a:pPr algn="just">
              <a:buFont typeface="Wingdings" pitchFamily="2" charset="2"/>
              <a:buChar char="ü"/>
            </a:pPr>
            <a:r>
              <a:rPr lang="en-US" dirty="0" smtClean="0"/>
              <a:t>Refining the product line.</a:t>
            </a:r>
          </a:p>
          <a:p>
            <a:pPr algn="just">
              <a:buFont typeface="Wingdings" pitchFamily="2" charset="2"/>
              <a:buChar char="ü"/>
            </a:pPr>
            <a:r>
              <a:rPr lang="en-US" dirty="0" smtClean="0"/>
              <a:t>Increase the company’s customer base.</a:t>
            </a:r>
          </a:p>
          <a:p>
            <a:pPr algn="just">
              <a:buFont typeface="Wingdings" pitchFamily="2" charset="2"/>
              <a:buChar char="ü"/>
            </a:pPr>
            <a:r>
              <a:rPr lang="en-US" dirty="0" smtClean="0"/>
              <a:t>Revamping the brand portfolio of Ford Motors.</a:t>
            </a:r>
          </a:p>
          <a:p>
            <a:pPr algn="just">
              <a:buFont typeface="Wingdings" pitchFamily="2" charset="2"/>
              <a:buChar char="ü"/>
            </a:pPr>
            <a:r>
              <a:rPr lang="en-US" dirty="0" smtClean="0"/>
              <a:t>To put the company back on the profit track.</a:t>
            </a:r>
          </a:p>
          <a:p>
            <a:pPr algn="just">
              <a:buFont typeface="Wingdings" pitchFamily="2" charset="2"/>
              <a:buChar char="ü"/>
            </a:pPr>
            <a:r>
              <a:rPr lang="en-US" dirty="0" smtClean="0"/>
              <a:t>To improve market share.</a:t>
            </a:r>
          </a:p>
          <a:p>
            <a:pPr algn="just">
              <a:buFont typeface="Wingdings" pitchFamily="2" charset="2"/>
              <a:buChar char="ü"/>
            </a:pPr>
            <a:r>
              <a:rPr lang="en-US" dirty="0" smtClean="0"/>
              <a:t>To stand in the competition with minimum resourses and minimum time.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70" decel="100000"/>
                                        <p:tgtEl>
                                          <p:spTgt spid="2"/>
                                        </p:tgtEl>
                                      </p:cBhvr>
                                    </p:animEffect>
                                    <p:animScale>
                                      <p:cBhvr>
                                        <p:cTn id="8" dur="770" decel="100000"/>
                                        <p:tgtEl>
                                          <p:spTgt spid="2"/>
                                        </p:tgtEl>
                                      </p:cBhvr>
                                      <p:from x="10000" y="10000"/>
                                      <p:to x="200000" y="450000"/>
                                    </p:animScale>
                                    <p:animScale>
                                      <p:cBhvr>
                                        <p:cTn id="9" dur="1230" accel="100000" fill="hold">
                                          <p:stCondLst>
                                            <p:cond delay="770"/>
                                          </p:stCondLst>
                                        </p:cTn>
                                        <p:tgtEl>
                                          <p:spTgt spid="2"/>
                                        </p:tgtEl>
                                      </p:cBhvr>
                                      <p:from x="200000" y="450000"/>
                                      <p:to x="100000" y="100000"/>
                                    </p:animScale>
                                    <p:set>
                                      <p:cBhvr>
                                        <p:cTn id="10" dur="770" fill="hold"/>
                                        <p:tgtEl>
                                          <p:spTgt spid="2"/>
                                        </p:tgtEl>
                                        <p:attrNameLst>
                                          <p:attrName>ppt_x</p:attrName>
                                        </p:attrNameLst>
                                      </p:cBhvr>
                                      <p:to>
                                        <p:strVal val="(0.5)"/>
                                      </p:to>
                                    </p:set>
                                    <p:anim from="(0.5)" to="(#ppt_x)" calcmode="lin" valueType="num">
                                      <p:cBhvr>
                                        <p:cTn id="11" dur="1230" accel="100000" fill="hold">
                                          <p:stCondLst>
                                            <p:cond delay="770"/>
                                          </p:stCondLst>
                                        </p:cTn>
                                        <p:tgtEl>
                                          <p:spTgt spid="2"/>
                                        </p:tgtEl>
                                        <p:attrNameLst>
                                          <p:attrName>ppt_x</p:attrName>
                                        </p:attrNameLst>
                                      </p:cBhvr>
                                    </p:anim>
                                    <p:set>
                                      <p:cBhvr>
                                        <p:cTn id="12" dur="770" fill="hold"/>
                                        <p:tgtEl>
                                          <p:spTgt spid="2"/>
                                        </p:tgtEl>
                                        <p:attrNameLst>
                                          <p:attrName>ppt_y</p:attrName>
                                        </p:attrNameLst>
                                      </p:cBhvr>
                                      <p:to>
                                        <p:strVal val="(#ppt_y+0.4)"/>
                                      </p:to>
                                    </p:set>
                                    <p:anim from="(#ppt_y+0.4)" to="(#ppt_y)" calcmode="lin" valueType="num">
                                      <p:cBhvr>
                                        <p:cTn id="13" dur="1230" accel="100000" fill="hold">
                                          <p:stCondLst>
                                            <p:cond delay="770"/>
                                          </p:stCondLst>
                                        </p:cTn>
                                        <p:tgtEl>
                                          <p:spTgt spid="2"/>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48" presetClass="entr" presetSubtype="0" accel="5000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p:cTn id="18" dur="1000" fill="hold"/>
                                        <p:tgtEl>
                                          <p:spTgt spid="3">
                                            <p:txEl>
                                              <p:pRg st="0" end="0"/>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9" dur="1000" fill="hold"/>
                                        <p:tgtEl>
                                          <p:spTgt spid="3">
                                            <p:txEl>
                                              <p:pRg st="0" end="0"/>
                                            </p:txEl>
                                          </p:spTgt>
                                        </p:tgtEl>
                                        <p:attrNameLst>
                                          <p:attrName>ppt_x</p:attrName>
                                        </p:attrNameLst>
                                      </p:cBhvr>
                                      <p:tavLst>
                                        <p:tav tm="0">
                                          <p:val>
                                            <p:fltVal val="-1"/>
                                          </p:val>
                                        </p:tav>
                                        <p:tav tm="50000">
                                          <p:val>
                                            <p:fltVal val="0.95"/>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21" dur="1000"/>
                                        <p:tgtEl>
                                          <p:spTgt spid="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8" presetClass="entr" presetSubtype="0" accel="5000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p:cTn id="26" dur="1000" fill="hold"/>
                                        <p:tgtEl>
                                          <p:spTgt spid="3">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7" dur="1000" fill="hold"/>
                                        <p:tgtEl>
                                          <p:spTgt spid="3">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29" dur="10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8" presetClass="entr" presetSubtype="0" accel="50000"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p:cTn id="34" dur="1000" fill="hold"/>
                                        <p:tgtEl>
                                          <p:spTgt spid="3">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5" dur="1000" fill="hold"/>
                                        <p:tgtEl>
                                          <p:spTgt spid="3">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36" dur="10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37" dur="10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8" presetClass="entr" presetSubtype="0" accel="5000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 calcmode="lin" valueType="num">
                                      <p:cBhvr>
                                        <p:cTn id="42" dur="1000" fill="hold"/>
                                        <p:tgtEl>
                                          <p:spTgt spid="3">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3" dur="1000" fill="hold"/>
                                        <p:tgtEl>
                                          <p:spTgt spid="3">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45" dur="10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8" presetClass="entr" presetSubtype="0" accel="5000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 calcmode="lin" valueType="num">
                                      <p:cBhvr>
                                        <p:cTn id="50" dur="1000" fill="hold"/>
                                        <p:tgtEl>
                                          <p:spTgt spid="3">
                                            <p:txEl>
                                              <p:pRg st="4" end="4"/>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1" dur="1000" fill="hold"/>
                                        <p:tgtEl>
                                          <p:spTgt spid="3">
                                            <p:txEl>
                                              <p:pRg st="4" end="4"/>
                                            </p:txEl>
                                          </p:spTgt>
                                        </p:tgtEl>
                                        <p:attrNameLst>
                                          <p:attrName>ppt_x</p:attrName>
                                        </p:attrNameLst>
                                      </p:cBhvr>
                                      <p:tavLst>
                                        <p:tav tm="0">
                                          <p:val>
                                            <p:fltVal val="-1"/>
                                          </p:val>
                                        </p:tav>
                                        <p:tav tm="50000">
                                          <p:val>
                                            <p:fltVal val="0.95"/>
                                          </p:val>
                                        </p:tav>
                                        <p:tav tm="100000">
                                          <p:val>
                                            <p:strVal val="#ppt_x"/>
                                          </p:val>
                                        </p:tav>
                                      </p:tavLst>
                                    </p:anim>
                                    <p:anim calcmode="lin" valueType="num">
                                      <p:cBhvr>
                                        <p:cTn id="52" dur="10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53" dur="1000"/>
                                        <p:tgtEl>
                                          <p:spTgt spid="3">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8" presetClass="entr" presetSubtype="0" accel="50000" fill="hold" nodeType="clickEffect">
                                  <p:stCondLst>
                                    <p:cond delay="0"/>
                                  </p:stCondLst>
                                  <p:childTnLst>
                                    <p:set>
                                      <p:cBhvr>
                                        <p:cTn id="57" dur="1" fill="hold">
                                          <p:stCondLst>
                                            <p:cond delay="0"/>
                                          </p:stCondLst>
                                        </p:cTn>
                                        <p:tgtEl>
                                          <p:spTgt spid="3">
                                            <p:txEl>
                                              <p:pRg st="5" end="5"/>
                                            </p:txEl>
                                          </p:spTgt>
                                        </p:tgtEl>
                                        <p:attrNameLst>
                                          <p:attrName>style.visibility</p:attrName>
                                        </p:attrNameLst>
                                      </p:cBhvr>
                                      <p:to>
                                        <p:strVal val="visible"/>
                                      </p:to>
                                    </p:set>
                                    <p:anim calcmode="lin" valueType="num">
                                      <p:cBhvr>
                                        <p:cTn id="58" dur="1000" fill="hold"/>
                                        <p:tgtEl>
                                          <p:spTgt spid="3">
                                            <p:txEl>
                                              <p:pRg st="5" end="5"/>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59" dur="1000" fill="hold"/>
                                        <p:tgtEl>
                                          <p:spTgt spid="3">
                                            <p:txEl>
                                              <p:pRg st="5" end="5"/>
                                            </p:txEl>
                                          </p:spTgt>
                                        </p:tgtEl>
                                        <p:attrNameLst>
                                          <p:attrName>ppt_x</p:attrName>
                                        </p:attrNameLst>
                                      </p:cBhvr>
                                      <p:tavLst>
                                        <p:tav tm="0">
                                          <p:val>
                                            <p:fltVal val="-1"/>
                                          </p:val>
                                        </p:tav>
                                        <p:tav tm="50000">
                                          <p:val>
                                            <p:fltVal val="0.95"/>
                                          </p:val>
                                        </p:tav>
                                        <p:tav tm="100000">
                                          <p:val>
                                            <p:strVal val="#ppt_x"/>
                                          </p:val>
                                        </p:tav>
                                      </p:tavLst>
                                    </p:anim>
                                    <p:anim calcmode="lin" valueType="num">
                                      <p:cBhvr>
                                        <p:cTn id="60" dur="10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61" dur="1000"/>
                                        <p:tgtEl>
                                          <p:spTgt spid="3">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48" presetClass="entr" presetSubtype="0" accel="50000" fill="hold" nodeType="clickEffect">
                                  <p:stCondLst>
                                    <p:cond delay="0"/>
                                  </p:stCondLst>
                                  <p:childTnLst>
                                    <p:set>
                                      <p:cBhvr>
                                        <p:cTn id="65" dur="1" fill="hold">
                                          <p:stCondLst>
                                            <p:cond delay="0"/>
                                          </p:stCondLst>
                                        </p:cTn>
                                        <p:tgtEl>
                                          <p:spTgt spid="3">
                                            <p:txEl>
                                              <p:pRg st="6" end="6"/>
                                            </p:txEl>
                                          </p:spTgt>
                                        </p:tgtEl>
                                        <p:attrNameLst>
                                          <p:attrName>style.visibility</p:attrName>
                                        </p:attrNameLst>
                                      </p:cBhvr>
                                      <p:to>
                                        <p:strVal val="visible"/>
                                      </p:to>
                                    </p:set>
                                    <p:anim calcmode="lin" valueType="num">
                                      <p:cBhvr>
                                        <p:cTn id="66" dur="1000" fill="hold"/>
                                        <p:tgtEl>
                                          <p:spTgt spid="3">
                                            <p:txEl>
                                              <p:pRg st="6" end="6"/>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67" dur="1000" fill="hold"/>
                                        <p:tgtEl>
                                          <p:spTgt spid="3">
                                            <p:txEl>
                                              <p:pRg st="6" end="6"/>
                                            </p:txEl>
                                          </p:spTgt>
                                        </p:tgtEl>
                                        <p:attrNameLst>
                                          <p:attrName>ppt_x</p:attrName>
                                        </p:attrNameLst>
                                      </p:cBhvr>
                                      <p:tavLst>
                                        <p:tav tm="0">
                                          <p:val>
                                            <p:fltVal val="-1"/>
                                          </p:val>
                                        </p:tav>
                                        <p:tav tm="50000">
                                          <p:val>
                                            <p:fltVal val="0.95"/>
                                          </p:val>
                                        </p:tav>
                                        <p:tav tm="100000">
                                          <p:val>
                                            <p:strVal val="#ppt_x"/>
                                          </p:val>
                                        </p:tav>
                                      </p:tavLst>
                                    </p:anim>
                                    <p:anim calcmode="lin" valueType="num">
                                      <p:cBhvr>
                                        <p:cTn id="68" dur="1000" fill="hold"/>
                                        <p:tgtEl>
                                          <p:spTgt spid="3">
                                            <p:txEl>
                                              <p:pRg st="6" end="6"/>
                                            </p:txEl>
                                          </p:spTgt>
                                        </p:tgtEl>
                                        <p:attrNameLst>
                                          <p:attrName>ppt_y</p:attrName>
                                        </p:attrNameLst>
                                      </p:cBhvr>
                                      <p:tavLst>
                                        <p:tav tm="0">
                                          <p:val>
                                            <p:strVal val="#ppt_y"/>
                                          </p:val>
                                        </p:tav>
                                        <p:tav tm="100000">
                                          <p:val>
                                            <p:strVal val="#ppt_y"/>
                                          </p:val>
                                        </p:tav>
                                      </p:tavLst>
                                    </p:anim>
                                    <p:animEffect transition="in" filter="fade">
                                      <p:cBhvr>
                                        <p:cTn id="6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Font typeface="Wingdings" pitchFamily="2" charset="2"/>
              <a:buChar char="q"/>
            </a:pPr>
            <a:r>
              <a:rPr lang="en-US" sz="4400" u="sng" dirty="0" smtClean="0">
                <a:solidFill>
                  <a:srgbClr val="D0F3C5"/>
                </a:solidFill>
              </a:rPr>
              <a:t>AREAS OF CONSIDERATION</a:t>
            </a:r>
            <a:endParaRPr lang="en-US" sz="4400" u="sng" dirty="0">
              <a:solidFill>
                <a:srgbClr val="D0F3C5"/>
              </a:solidFill>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sz="4400" dirty="0" smtClean="0"/>
              <a:t> Employee sector</a:t>
            </a:r>
          </a:p>
          <a:p>
            <a:pPr>
              <a:buFont typeface="Wingdings" pitchFamily="2" charset="2"/>
              <a:buChar char="v"/>
            </a:pPr>
            <a:r>
              <a:rPr lang="en-US" sz="4400" dirty="0" smtClean="0"/>
              <a:t> Stake holders and Investors</a:t>
            </a:r>
          </a:p>
          <a:p>
            <a:pPr>
              <a:buFont typeface="Wingdings" pitchFamily="2" charset="2"/>
              <a:buChar char="v"/>
            </a:pPr>
            <a:r>
              <a:rPr lang="en-US" sz="4400" dirty="0" smtClean="0"/>
              <a:t> Manufacturing Area</a:t>
            </a:r>
          </a:p>
          <a:p>
            <a:pPr>
              <a:buFont typeface="Wingdings" pitchFamily="2" charset="2"/>
              <a:buChar char="v"/>
            </a:pPr>
            <a:r>
              <a:rPr lang="en-US" sz="4400" dirty="0" smtClean="0"/>
              <a:t> Customers</a:t>
            </a:r>
          </a:p>
          <a:p>
            <a:pPr>
              <a:buFont typeface="Wingdings" pitchFamily="2" charset="2"/>
              <a:buChar char="v"/>
            </a:pPr>
            <a:r>
              <a:rPr lang="en-US" sz="4400" dirty="0" smtClean="0"/>
              <a:t> Bankruptcy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80">
                                          <p:stCondLst>
                                            <p:cond delay="0"/>
                                          </p:stCondLst>
                                        </p:cTn>
                                        <p:tgtEl>
                                          <p:spTgt spid="3">
                                            <p:txEl>
                                              <p:pRg st="0" end="0"/>
                                            </p:txEl>
                                          </p:spTgt>
                                        </p:tgtEl>
                                      </p:cBhvr>
                                    </p:animEffect>
                                    <p:anim calcmode="lin" valueType="num">
                                      <p:cBhvr>
                                        <p:cTn id="1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xEl>
                                              <p:pRg st="0" end="0"/>
                                            </p:txEl>
                                          </p:spTgt>
                                        </p:tgtEl>
                                      </p:cBhvr>
                                      <p:to x="100000" y="60000"/>
                                    </p:animScale>
                                    <p:animScale>
                                      <p:cBhvr>
                                        <p:cTn id="22" dur="166" decel="50000">
                                          <p:stCondLst>
                                            <p:cond delay="676"/>
                                          </p:stCondLst>
                                        </p:cTn>
                                        <p:tgtEl>
                                          <p:spTgt spid="3">
                                            <p:txEl>
                                              <p:pRg st="0" end="0"/>
                                            </p:txEl>
                                          </p:spTgt>
                                        </p:tgtEl>
                                      </p:cBhvr>
                                      <p:to x="100000" y="100000"/>
                                    </p:animScale>
                                    <p:animScale>
                                      <p:cBhvr>
                                        <p:cTn id="23" dur="26">
                                          <p:stCondLst>
                                            <p:cond delay="1312"/>
                                          </p:stCondLst>
                                        </p:cTn>
                                        <p:tgtEl>
                                          <p:spTgt spid="3">
                                            <p:txEl>
                                              <p:pRg st="0" end="0"/>
                                            </p:txEl>
                                          </p:spTgt>
                                        </p:tgtEl>
                                      </p:cBhvr>
                                      <p:to x="100000" y="80000"/>
                                    </p:animScale>
                                    <p:animScale>
                                      <p:cBhvr>
                                        <p:cTn id="24" dur="166" decel="50000">
                                          <p:stCondLst>
                                            <p:cond delay="1338"/>
                                          </p:stCondLst>
                                        </p:cTn>
                                        <p:tgtEl>
                                          <p:spTgt spid="3">
                                            <p:txEl>
                                              <p:pRg st="0" end="0"/>
                                            </p:txEl>
                                          </p:spTgt>
                                        </p:tgtEl>
                                      </p:cBhvr>
                                      <p:to x="100000" y="100000"/>
                                    </p:animScale>
                                    <p:animScale>
                                      <p:cBhvr>
                                        <p:cTn id="25" dur="26">
                                          <p:stCondLst>
                                            <p:cond delay="1642"/>
                                          </p:stCondLst>
                                        </p:cTn>
                                        <p:tgtEl>
                                          <p:spTgt spid="3">
                                            <p:txEl>
                                              <p:pRg st="0" end="0"/>
                                            </p:txEl>
                                          </p:spTgt>
                                        </p:tgtEl>
                                      </p:cBhvr>
                                      <p:to x="100000" y="90000"/>
                                    </p:animScale>
                                    <p:animScale>
                                      <p:cBhvr>
                                        <p:cTn id="26" dur="166" decel="50000">
                                          <p:stCondLst>
                                            <p:cond delay="1668"/>
                                          </p:stCondLst>
                                        </p:cTn>
                                        <p:tgtEl>
                                          <p:spTgt spid="3">
                                            <p:txEl>
                                              <p:pRg st="0" end="0"/>
                                            </p:txEl>
                                          </p:spTgt>
                                        </p:tgtEl>
                                      </p:cBhvr>
                                      <p:to x="100000" y="100000"/>
                                    </p:animScale>
                                    <p:animScale>
                                      <p:cBhvr>
                                        <p:cTn id="27" dur="26">
                                          <p:stCondLst>
                                            <p:cond delay="1808"/>
                                          </p:stCondLst>
                                        </p:cTn>
                                        <p:tgtEl>
                                          <p:spTgt spid="3">
                                            <p:txEl>
                                              <p:pRg st="0" end="0"/>
                                            </p:txEl>
                                          </p:spTgt>
                                        </p:tgtEl>
                                      </p:cBhvr>
                                      <p:to x="100000" y="95000"/>
                                    </p:animScale>
                                    <p:animScale>
                                      <p:cBhvr>
                                        <p:cTn id="28" dur="166" decel="50000">
                                          <p:stCondLst>
                                            <p:cond delay="1834"/>
                                          </p:stCondLst>
                                        </p:cTn>
                                        <p:tgtEl>
                                          <p:spTgt spid="3">
                                            <p:txEl>
                                              <p:pRg st="0" end="0"/>
                                            </p:txEl>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wipe(down)">
                                      <p:cBhvr>
                                        <p:cTn id="33" dur="580">
                                          <p:stCondLst>
                                            <p:cond delay="0"/>
                                          </p:stCondLst>
                                        </p:cTn>
                                        <p:tgtEl>
                                          <p:spTgt spid="3">
                                            <p:txEl>
                                              <p:pRg st="1" end="1"/>
                                            </p:txEl>
                                          </p:spTgt>
                                        </p:tgtEl>
                                      </p:cBhvr>
                                    </p:animEffect>
                                    <p:anim calcmode="lin" valueType="num">
                                      <p:cBhvr>
                                        <p:cTn id="3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3">
                                            <p:txEl>
                                              <p:pRg st="1" end="1"/>
                                            </p:txEl>
                                          </p:spTgt>
                                        </p:tgtEl>
                                      </p:cBhvr>
                                      <p:to x="100000" y="60000"/>
                                    </p:animScale>
                                    <p:animScale>
                                      <p:cBhvr>
                                        <p:cTn id="40" dur="166" decel="50000">
                                          <p:stCondLst>
                                            <p:cond delay="676"/>
                                          </p:stCondLst>
                                        </p:cTn>
                                        <p:tgtEl>
                                          <p:spTgt spid="3">
                                            <p:txEl>
                                              <p:pRg st="1" end="1"/>
                                            </p:txEl>
                                          </p:spTgt>
                                        </p:tgtEl>
                                      </p:cBhvr>
                                      <p:to x="100000" y="100000"/>
                                    </p:animScale>
                                    <p:animScale>
                                      <p:cBhvr>
                                        <p:cTn id="41" dur="26">
                                          <p:stCondLst>
                                            <p:cond delay="1312"/>
                                          </p:stCondLst>
                                        </p:cTn>
                                        <p:tgtEl>
                                          <p:spTgt spid="3">
                                            <p:txEl>
                                              <p:pRg st="1" end="1"/>
                                            </p:txEl>
                                          </p:spTgt>
                                        </p:tgtEl>
                                      </p:cBhvr>
                                      <p:to x="100000" y="80000"/>
                                    </p:animScale>
                                    <p:animScale>
                                      <p:cBhvr>
                                        <p:cTn id="42" dur="166" decel="50000">
                                          <p:stCondLst>
                                            <p:cond delay="1338"/>
                                          </p:stCondLst>
                                        </p:cTn>
                                        <p:tgtEl>
                                          <p:spTgt spid="3">
                                            <p:txEl>
                                              <p:pRg st="1" end="1"/>
                                            </p:txEl>
                                          </p:spTgt>
                                        </p:tgtEl>
                                      </p:cBhvr>
                                      <p:to x="100000" y="100000"/>
                                    </p:animScale>
                                    <p:animScale>
                                      <p:cBhvr>
                                        <p:cTn id="43" dur="26">
                                          <p:stCondLst>
                                            <p:cond delay="1642"/>
                                          </p:stCondLst>
                                        </p:cTn>
                                        <p:tgtEl>
                                          <p:spTgt spid="3">
                                            <p:txEl>
                                              <p:pRg st="1" end="1"/>
                                            </p:txEl>
                                          </p:spTgt>
                                        </p:tgtEl>
                                      </p:cBhvr>
                                      <p:to x="100000" y="90000"/>
                                    </p:animScale>
                                    <p:animScale>
                                      <p:cBhvr>
                                        <p:cTn id="44" dur="166" decel="50000">
                                          <p:stCondLst>
                                            <p:cond delay="1668"/>
                                          </p:stCondLst>
                                        </p:cTn>
                                        <p:tgtEl>
                                          <p:spTgt spid="3">
                                            <p:txEl>
                                              <p:pRg st="1" end="1"/>
                                            </p:txEl>
                                          </p:spTgt>
                                        </p:tgtEl>
                                      </p:cBhvr>
                                      <p:to x="100000" y="100000"/>
                                    </p:animScale>
                                    <p:animScale>
                                      <p:cBhvr>
                                        <p:cTn id="45" dur="26">
                                          <p:stCondLst>
                                            <p:cond delay="1808"/>
                                          </p:stCondLst>
                                        </p:cTn>
                                        <p:tgtEl>
                                          <p:spTgt spid="3">
                                            <p:txEl>
                                              <p:pRg st="1" end="1"/>
                                            </p:txEl>
                                          </p:spTgt>
                                        </p:tgtEl>
                                      </p:cBhvr>
                                      <p:to x="100000" y="95000"/>
                                    </p:animScale>
                                    <p:animScale>
                                      <p:cBhvr>
                                        <p:cTn id="46" dur="166" decel="50000">
                                          <p:stCondLst>
                                            <p:cond delay="1834"/>
                                          </p:stCondLst>
                                        </p:cTn>
                                        <p:tgtEl>
                                          <p:spTgt spid="3">
                                            <p:txEl>
                                              <p:pRg st="1" end="1"/>
                                            </p:txEl>
                                          </p:spTgt>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wipe(down)">
                                      <p:cBhvr>
                                        <p:cTn id="51" dur="580">
                                          <p:stCondLst>
                                            <p:cond delay="0"/>
                                          </p:stCondLst>
                                        </p:cTn>
                                        <p:tgtEl>
                                          <p:spTgt spid="3">
                                            <p:txEl>
                                              <p:pRg st="2" end="2"/>
                                            </p:txEl>
                                          </p:spTgt>
                                        </p:tgtEl>
                                      </p:cBhvr>
                                    </p:animEffect>
                                    <p:anim calcmode="lin" valueType="num">
                                      <p:cBhvr>
                                        <p:cTn id="5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3">
                                            <p:txEl>
                                              <p:pRg st="2" end="2"/>
                                            </p:txEl>
                                          </p:spTgt>
                                        </p:tgtEl>
                                      </p:cBhvr>
                                      <p:to x="100000" y="60000"/>
                                    </p:animScale>
                                    <p:animScale>
                                      <p:cBhvr>
                                        <p:cTn id="58" dur="166" decel="50000">
                                          <p:stCondLst>
                                            <p:cond delay="676"/>
                                          </p:stCondLst>
                                        </p:cTn>
                                        <p:tgtEl>
                                          <p:spTgt spid="3">
                                            <p:txEl>
                                              <p:pRg st="2" end="2"/>
                                            </p:txEl>
                                          </p:spTgt>
                                        </p:tgtEl>
                                      </p:cBhvr>
                                      <p:to x="100000" y="100000"/>
                                    </p:animScale>
                                    <p:animScale>
                                      <p:cBhvr>
                                        <p:cTn id="59" dur="26">
                                          <p:stCondLst>
                                            <p:cond delay="1312"/>
                                          </p:stCondLst>
                                        </p:cTn>
                                        <p:tgtEl>
                                          <p:spTgt spid="3">
                                            <p:txEl>
                                              <p:pRg st="2" end="2"/>
                                            </p:txEl>
                                          </p:spTgt>
                                        </p:tgtEl>
                                      </p:cBhvr>
                                      <p:to x="100000" y="80000"/>
                                    </p:animScale>
                                    <p:animScale>
                                      <p:cBhvr>
                                        <p:cTn id="60" dur="166" decel="50000">
                                          <p:stCondLst>
                                            <p:cond delay="1338"/>
                                          </p:stCondLst>
                                        </p:cTn>
                                        <p:tgtEl>
                                          <p:spTgt spid="3">
                                            <p:txEl>
                                              <p:pRg st="2" end="2"/>
                                            </p:txEl>
                                          </p:spTgt>
                                        </p:tgtEl>
                                      </p:cBhvr>
                                      <p:to x="100000" y="100000"/>
                                    </p:animScale>
                                    <p:animScale>
                                      <p:cBhvr>
                                        <p:cTn id="61" dur="26">
                                          <p:stCondLst>
                                            <p:cond delay="1642"/>
                                          </p:stCondLst>
                                        </p:cTn>
                                        <p:tgtEl>
                                          <p:spTgt spid="3">
                                            <p:txEl>
                                              <p:pRg st="2" end="2"/>
                                            </p:txEl>
                                          </p:spTgt>
                                        </p:tgtEl>
                                      </p:cBhvr>
                                      <p:to x="100000" y="90000"/>
                                    </p:animScale>
                                    <p:animScale>
                                      <p:cBhvr>
                                        <p:cTn id="62" dur="166" decel="50000">
                                          <p:stCondLst>
                                            <p:cond delay="1668"/>
                                          </p:stCondLst>
                                        </p:cTn>
                                        <p:tgtEl>
                                          <p:spTgt spid="3">
                                            <p:txEl>
                                              <p:pRg st="2" end="2"/>
                                            </p:txEl>
                                          </p:spTgt>
                                        </p:tgtEl>
                                      </p:cBhvr>
                                      <p:to x="100000" y="100000"/>
                                    </p:animScale>
                                    <p:animScale>
                                      <p:cBhvr>
                                        <p:cTn id="63" dur="26">
                                          <p:stCondLst>
                                            <p:cond delay="1808"/>
                                          </p:stCondLst>
                                        </p:cTn>
                                        <p:tgtEl>
                                          <p:spTgt spid="3">
                                            <p:txEl>
                                              <p:pRg st="2" end="2"/>
                                            </p:txEl>
                                          </p:spTgt>
                                        </p:tgtEl>
                                      </p:cBhvr>
                                      <p:to x="100000" y="95000"/>
                                    </p:animScale>
                                    <p:animScale>
                                      <p:cBhvr>
                                        <p:cTn id="64" dur="166" decel="50000">
                                          <p:stCondLst>
                                            <p:cond delay="1834"/>
                                          </p:stCondLst>
                                        </p:cTn>
                                        <p:tgtEl>
                                          <p:spTgt spid="3">
                                            <p:txEl>
                                              <p:pRg st="2" end="2"/>
                                            </p:txEl>
                                          </p:spTgt>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nodeType="clickEffect">
                                  <p:stCondLst>
                                    <p:cond delay="0"/>
                                  </p:stCondLst>
                                  <p:childTnLst>
                                    <p:set>
                                      <p:cBhvr>
                                        <p:cTn id="68" dur="1" fill="hold">
                                          <p:stCondLst>
                                            <p:cond delay="0"/>
                                          </p:stCondLst>
                                        </p:cTn>
                                        <p:tgtEl>
                                          <p:spTgt spid="3">
                                            <p:txEl>
                                              <p:pRg st="3" end="3"/>
                                            </p:txEl>
                                          </p:spTgt>
                                        </p:tgtEl>
                                        <p:attrNameLst>
                                          <p:attrName>style.visibility</p:attrName>
                                        </p:attrNameLst>
                                      </p:cBhvr>
                                      <p:to>
                                        <p:strVal val="visible"/>
                                      </p:to>
                                    </p:set>
                                    <p:animEffect transition="in" filter="wipe(down)">
                                      <p:cBhvr>
                                        <p:cTn id="69" dur="580">
                                          <p:stCondLst>
                                            <p:cond delay="0"/>
                                          </p:stCondLst>
                                        </p:cTn>
                                        <p:tgtEl>
                                          <p:spTgt spid="3">
                                            <p:txEl>
                                              <p:pRg st="3" end="3"/>
                                            </p:txEl>
                                          </p:spTgt>
                                        </p:tgtEl>
                                      </p:cBhvr>
                                    </p:animEffect>
                                    <p:anim calcmode="lin" valueType="num">
                                      <p:cBhvr>
                                        <p:cTn id="7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3">
                                            <p:txEl>
                                              <p:pRg st="3" end="3"/>
                                            </p:txEl>
                                          </p:spTgt>
                                        </p:tgtEl>
                                      </p:cBhvr>
                                      <p:to x="100000" y="60000"/>
                                    </p:animScale>
                                    <p:animScale>
                                      <p:cBhvr>
                                        <p:cTn id="76" dur="166" decel="50000">
                                          <p:stCondLst>
                                            <p:cond delay="676"/>
                                          </p:stCondLst>
                                        </p:cTn>
                                        <p:tgtEl>
                                          <p:spTgt spid="3">
                                            <p:txEl>
                                              <p:pRg st="3" end="3"/>
                                            </p:txEl>
                                          </p:spTgt>
                                        </p:tgtEl>
                                      </p:cBhvr>
                                      <p:to x="100000" y="100000"/>
                                    </p:animScale>
                                    <p:animScale>
                                      <p:cBhvr>
                                        <p:cTn id="77" dur="26">
                                          <p:stCondLst>
                                            <p:cond delay="1312"/>
                                          </p:stCondLst>
                                        </p:cTn>
                                        <p:tgtEl>
                                          <p:spTgt spid="3">
                                            <p:txEl>
                                              <p:pRg st="3" end="3"/>
                                            </p:txEl>
                                          </p:spTgt>
                                        </p:tgtEl>
                                      </p:cBhvr>
                                      <p:to x="100000" y="80000"/>
                                    </p:animScale>
                                    <p:animScale>
                                      <p:cBhvr>
                                        <p:cTn id="78" dur="166" decel="50000">
                                          <p:stCondLst>
                                            <p:cond delay="1338"/>
                                          </p:stCondLst>
                                        </p:cTn>
                                        <p:tgtEl>
                                          <p:spTgt spid="3">
                                            <p:txEl>
                                              <p:pRg st="3" end="3"/>
                                            </p:txEl>
                                          </p:spTgt>
                                        </p:tgtEl>
                                      </p:cBhvr>
                                      <p:to x="100000" y="100000"/>
                                    </p:animScale>
                                    <p:animScale>
                                      <p:cBhvr>
                                        <p:cTn id="79" dur="26">
                                          <p:stCondLst>
                                            <p:cond delay="1642"/>
                                          </p:stCondLst>
                                        </p:cTn>
                                        <p:tgtEl>
                                          <p:spTgt spid="3">
                                            <p:txEl>
                                              <p:pRg st="3" end="3"/>
                                            </p:txEl>
                                          </p:spTgt>
                                        </p:tgtEl>
                                      </p:cBhvr>
                                      <p:to x="100000" y="90000"/>
                                    </p:animScale>
                                    <p:animScale>
                                      <p:cBhvr>
                                        <p:cTn id="80" dur="166" decel="50000">
                                          <p:stCondLst>
                                            <p:cond delay="1668"/>
                                          </p:stCondLst>
                                        </p:cTn>
                                        <p:tgtEl>
                                          <p:spTgt spid="3">
                                            <p:txEl>
                                              <p:pRg st="3" end="3"/>
                                            </p:txEl>
                                          </p:spTgt>
                                        </p:tgtEl>
                                      </p:cBhvr>
                                      <p:to x="100000" y="100000"/>
                                    </p:animScale>
                                    <p:animScale>
                                      <p:cBhvr>
                                        <p:cTn id="81" dur="26">
                                          <p:stCondLst>
                                            <p:cond delay="1808"/>
                                          </p:stCondLst>
                                        </p:cTn>
                                        <p:tgtEl>
                                          <p:spTgt spid="3">
                                            <p:txEl>
                                              <p:pRg st="3" end="3"/>
                                            </p:txEl>
                                          </p:spTgt>
                                        </p:tgtEl>
                                      </p:cBhvr>
                                      <p:to x="100000" y="95000"/>
                                    </p:animScale>
                                    <p:animScale>
                                      <p:cBhvr>
                                        <p:cTn id="82" dur="166" decel="50000">
                                          <p:stCondLst>
                                            <p:cond delay="1834"/>
                                          </p:stCondLst>
                                        </p:cTn>
                                        <p:tgtEl>
                                          <p:spTgt spid="3">
                                            <p:txEl>
                                              <p:pRg st="3" end="3"/>
                                            </p:txEl>
                                          </p:spTgt>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26" presetClass="entr" presetSubtype="0" fill="hold" nodeType="clickEffect">
                                  <p:stCondLst>
                                    <p:cond delay="0"/>
                                  </p:stCondLst>
                                  <p:childTnLst>
                                    <p:set>
                                      <p:cBhvr>
                                        <p:cTn id="86" dur="1" fill="hold">
                                          <p:stCondLst>
                                            <p:cond delay="0"/>
                                          </p:stCondLst>
                                        </p:cTn>
                                        <p:tgtEl>
                                          <p:spTgt spid="3">
                                            <p:txEl>
                                              <p:pRg st="4" end="4"/>
                                            </p:txEl>
                                          </p:spTgt>
                                        </p:tgtEl>
                                        <p:attrNameLst>
                                          <p:attrName>style.visibility</p:attrName>
                                        </p:attrNameLst>
                                      </p:cBhvr>
                                      <p:to>
                                        <p:strVal val="visible"/>
                                      </p:to>
                                    </p:set>
                                    <p:animEffect transition="in" filter="wipe(down)">
                                      <p:cBhvr>
                                        <p:cTn id="87" dur="580">
                                          <p:stCondLst>
                                            <p:cond delay="0"/>
                                          </p:stCondLst>
                                        </p:cTn>
                                        <p:tgtEl>
                                          <p:spTgt spid="3">
                                            <p:txEl>
                                              <p:pRg st="4" end="4"/>
                                            </p:txEl>
                                          </p:spTgt>
                                        </p:tgtEl>
                                      </p:cBhvr>
                                    </p:animEffect>
                                    <p:anim calcmode="lin" valueType="num">
                                      <p:cBhvr>
                                        <p:cTn id="8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4" end="4"/>
                                            </p:txEl>
                                          </p:spTgt>
                                        </p:tgtEl>
                                      </p:cBhvr>
                                      <p:to x="100000" y="60000"/>
                                    </p:animScale>
                                    <p:animScale>
                                      <p:cBhvr>
                                        <p:cTn id="94" dur="166" decel="50000">
                                          <p:stCondLst>
                                            <p:cond delay="676"/>
                                          </p:stCondLst>
                                        </p:cTn>
                                        <p:tgtEl>
                                          <p:spTgt spid="3">
                                            <p:txEl>
                                              <p:pRg st="4" end="4"/>
                                            </p:txEl>
                                          </p:spTgt>
                                        </p:tgtEl>
                                      </p:cBhvr>
                                      <p:to x="100000" y="100000"/>
                                    </p:animScale>
                                    <p:animScale>
                                      <p:cBhvr>
                                        <p:cTn id="95" dur="26">
                                          <p:stCondLst>
                                            <p:cond delay="1312"/>
                                          </p:stCondLst>
                                        </p:cTn>
                                        <p:tgtEl>
                                          <p:spTgt spid="3">
                                            <p:txEl>
                                              <p:pRg st="4" end="4"/>
                                            </p:txEl>
                                          </p:spTgt>
                                        </p:tgtEl>
                                      </p:cBhvr>
                                      <p:to x="100000" y="80000"/>
                                    </p:animScale>
                                    <p:animScale>
                                      <p:cBhvr>
                                        <p:cTn id="96" dur="166" decel="50000">
                                          <p:stCondLst>
                                            <p:cond delay="1338"/>
                                          </p:stCondLst>
                                        </p:cTn>
                                        <p:tgtEl>
                                          <p:spTgt spid="3">
                                            <p:txEl>
                                              <p:pRg st="4" end="4"/>
                                            </p:txEl>
                                          </p:spTgt>
                                        </p:tgtEl>
                                      </p:cBhvr>
                                      <p:to x="100000" y="100000"/>
                                    </p:animScale>
                                    <p:animScale>
                                      <p:cBhvr>
                                        <p:cTn id="97" dur="26">
                                          <p:stCondLst>
                                            <p:cond delay="1642"/>
                                          </p:stCondLst>
                                        </p:cTn>
                                        <p:tgtEl>
                                          <p:spTgt spid="3">
                                            <p:txEl>
                                              <p:pRg st="4" end="4"/>
                                            </p:txEl>
                                          </p:spTgt>
                                        </p:tgtEl>
                                      </p:cBhvr>
                                      <p:to x="100000" y="90000"/>
                                    </p:animScale>
                                    <p:animScale>
                                      <p:cBhvr>
                                        <p:cTn id="98" dur="166" decel="50000">
                                          <p:stCondLst>
                                            <p:cond delay="1668"/>
                                          </p:stCondLst>
                                        </p:cTn>
                                        <p:tgtEl>
                                          <p:spTgt spid="3">
                                            <p:txEl>
                                              <p:pRg st="4" end="4"/>
                                            </p:txEl>
                                          </p:spTgt>
                                        </p:tgtEl>
                                      </p:cBhvr>
                                      <p:to x="100000" y="100000"/>
                                    </p:animScale>
                                    <p:animScale>
                                      <p:cBhvr>
                                        <p:cTn id="99" dur="26">
                                          <p:stCondLst>
                                            <p:cond delay="1808"/>
                                          </p:stCondLst>
                                        </p:cTn>
                                        <p:tgtEl>
                                          <p:spTgt spid="3">
                                            <p:txEl>
                                              <p:pRg st="4" end="4"/>
                                            </p:txEl>
                                          </p:spTgt>
                                        </p:tgtEl>
                                      </p:cBhvr>
                                      <p:to x="100000" y="95000"/>
                                    </p:animScale>
                                    <p:animScale>
                                      <p:cBhvr>
                                        <p:cTn id="10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516</TotalTime>
  <Words>779</Words>
  <Application>Microsoft Office PowerPoint</Application>
  <PresentationFormat>On-screen Show (4:3)</PresentationFormat>
  <Paragraphs>128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vt:lpstr>
      <vt:lpstr>PowerPoint Presentation</vt:lpstr>
      <vt:lpstr>Presented by     Group A-1</vt:lpstr>
      <vt:lpstr>SYNOPSIS</vt:lpstr>
      <vt:lpstr>PowerPoint Presentation</vt:lpstr>
      <vt:lpstr>IDENTIFICATION OF REAL             PROBLEM</vt:lpstr>
      <vt:lpstr> VARIOUS PROBLEM</vt:lpstr>
      <vt:lpstr>Before coming back into profit he was unable to bring an  optimistic thought among wall street &amp; rating agencies.     His biggest challenges at Ford Motors was transforming the deep rooted culture of the company, which was described as defeatist &amp; dysfunctional.</vt:lpstr>
      <vt:lpstr>OBJECTIVES</vt:lpstr>
      <vt:lpstr>AREAS OF CONSIDERATION</vt:lpstr>
      <vt:lpstr>STATEMENT OF ALTERNATIVE COURSE OF ACTION</vt:lpstr>
      <vt:lpstr>(1) Producing fuel efficient cars</vt:lpstr>
      <vt:lpstr>(2) Minimize the cost of healthcare facilities given to employees</vt:lpstr>
      <vt:lpstr>PLAN OF ACTION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ALAN MULLAY’S CHALLENGES AT FORD MOTOR COMPANY</dc:title>
  <dc:creator>Dell</dc:creator>
  <cp:lastModifiedBy>Hasan, Tahir</cp:lastModifiedBy>
  <cp:revision>60</cp:revision>
  <dcterms:created xsi:type="dcterms:W3CDTF">2011-09-01T05:25:26Z</dcterms:created>
  <dcterms:modified xsi:type="dcterms:W3CDTF">2016-02-06T06:35:14Z</dcterms:modified>
</cp:coreProperties>
</file>