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632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543800" cy="2593975"/>
          </a:xfrm>
        </p:spPr>
        <p:txBody>
          <a:bodyPr/>
          <a:lstStyle/>
          <a:p>
            <a:pPr algn="ctr"/>
            <a:r>
              <a:rPr lang="en-IN" sz="5400" dirty="0" smtClean="0"/>
              <a:t>IBM Corporation Turnaround Case Analysis</a:t>
            </a:r>
            <a:endParaRPr lang="en-IN" sz="5400" dirty="0"/>
          </a:p>
        </p:txBody>
      </p:sp>
      <p:sp>
        <p:nvSpPr>
          <p:cNvPr id="4" name="Subtitle 4"/>
          <p:cNvSpPr txBox="1">
            <a:spLocks noGrp="1"/>
          </p:cNvSpPr>
          <p:nvPr>
            <p:ph type="subTitle" idx="1"/>
          </p:nvPr>
        </p:nvSpPr>
        <p:spPr>
          <a:xfrm>
            <a:off x="1143000" y="4343400"/>
            <a:ext cx="6350000" cy="16004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Ishpreet Singh – 12P139                             Karan Jaidka – 12P141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Kshitij Agrawal – 12P142                          Kshitij </a:t>
            </a:r>
            <a:r>
              <a:rPr lang="en-US" sz="1400" dirty="0" err="1" smtClean="0">
                <a:solidFill>
                  <a:schemeClr val="bg1"/>
                </a:solidFill>
                <a:latin typeface="Lucida Calligraphy" pitchFamily="66" charset="0"/>
              </a:rPr>
              <a:t>Ahuja</a:t>
            </a:r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 – 12P143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Lucida Calligraphy" pitchFamily="66" charset="0"/>
              </a:rPr>
              <a:t>Manav</a:t>
            </a:r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 Gupta – 12P146   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Lucida Calligraphy" pitchFamily="66" charset="0"/>
              </a:rPr>
              <a:t>Vikas</a:t>
            </a:r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 Jain – 12P178</a:t>
            </a:r>
          </a:p>
          <a:p>
            <a:endParaRPr lang="en-US" sz="1400" dirty="0">
              <a:solidFill>
                <a:schemeClr val="bg1"/>
              </a:solidFill>
              <a:latin typeface="Lucida Calligraphy" pitchFamily="66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Group 1 – Strategic Management – II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Lucida Calligraphy" pitchFamily="66" charset="0"/>
              </a:rPr>
              <a:t>PGPM 2012-14</a:t>
            </a:r>
            <a:endParaRPr lang="en-US" sz="1400" dirty="0">
              <a:solidFill>
                <a:schemeClr val="bg1"/>
              </a:solidFill>
              <a:latin typeface="Lucida Calligraphy" pitchFamily="66" charset="0"/>
            </a:endParaRPr>
          </a:p>
        </p:txBody>
      </p:sp>
      <p:sp>
        <p:nvSpPr>
          <p:cNvPr id="5" name="AutoShape 2" descr="http://upload.wikimedia.org/wikipedia/commons/5/51/IBM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5/51/IBM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0.gstatic.com/images?q=tbn:ANd9GcQv6ayREBT6nPoYFMP3Q2jifLtL8Fx_Ib-L08KNSM_Aa4xWTD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utahbankownedhomesonline.com/wp-content/uploads/2011/12/Group1_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174287"/>
            <a:ext cx="15240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51054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1911: Founded by a merge of 3 companies</a:t>
            </a:r>
          </a:p>
          <a:p>
            <a:r>
              <a:rPr lang="en-US" sz="2400" dirty="0" smtClean="0"/>
              <a:t>1914: Thomas J. Watson joins</a:t>
            </a:r>
          </a:p>
          <a:p>
            <a:pPr lvl="0"/>
            <a:r>
              <a:rPr lang="en-US" sz="2400" dirty="0" smtClean="0"/>
              <a:t>1924: Company re-christened to IBM. Birth of slogan THINC</a:t>
            </a:r>
            <a:endParaRPr lang="en-IN" sz="2400" dirty="0" smtClean="0"/>
          </a:p>
          <a:p>
            <a:pPr lvl="0"/>
            <a:r>
              <a:rPr lang="en-US" sz="2400" dirty="0" smtClean="0"/>
              <a:t>1952: Watson Jr. called at the helm, it emerges as a superpower in the next 20 years</a:t>
            </a:r>
            <a:endParaRPr lang="en-IN" sz="2400" dirty="0" smtClean="0"/>
          </a:p>
          <a:p>
            <a:pPr lvl="0"/>
            <a:r>
              <a:rPr lang="en-US" sz="2400" dirty="0" smtClean="0"/>
              <a:t>1981: PC launched a $50 billion market </a:t>
            </a:r>
            <a:endParaRPr lang="en-IN" sz="2400" dirty="0" smtClean="0"/>
          </a:p>
          <a:p>
            <a:r>
              <a:rPr lang="en-US" sz="2400" dirty="0" smtClean="0"/>
              <a:t>1984: IBM captured 70% of industry’s profits</a:t>
            </a:r>
          </a:p>
          <a:p>
            <a:r>
              <a:rPr lang="en-US" sz="2400" dirty="0" smtClean="0"/>
              <a:t>1990: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most profitable in the world; net income of $6 billion on sales of $69 billion</a:t>
            </a:r>
          </a:p>
          <a:p>
            <a:r>
              <a:rPr lang="en-US" sz="2400" dirty="0" smtClean="0"/>
              <a:t>1991 to 1993: Structural problems emerged leading to aggregate losses of $16billion. Lou Gerstner called at the helm to rescue the situation</a:t>
            </a:r>
          </a:p>
          <a:p>
            <a:pPr lvl="0"/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IBM under </a:t>
            </a:r>
            <a:r>
              <a:rPr lang="en-US" b="1" dirty="0" smtClean="0"/>
              <a:t>John Akers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Cost cutting and Layoffs</a:t>
            </a:r>
          </a:p>
          <a:p>
            <a:r>
              <a:rPr lang="en-US" sz="3000" dirty="0" smtClean="0"/>
              <a:t>IBM global Services created for the IT service business</a:t>
            </a:r>
          </a:p>
          <a:p>
            <a:pPr lvl="0"/>
            <a:r>
              <a:rPr lang="en-US" sz="3000" dirty="0" smtClean="0"/>
              <a:t>Decentralizing the authority</a:t>
            </a:r>
          </a:p>
          <a:p>
            <a:r>
              <a:rPr lang="en-US" sz="3000" dirty="0" smtClean="0"/>
              <a:t>Talks of breaking up of the IBM corporation </a:t>
            </a:r>
          </a:p>
          <a:p>
            <a:r>
              <a:rPr lang="en-US" sz="3000" dirty="0" smtClean="0"/>
              <a:t>Reduced strategic planning cycle time</a:t>
            </a:r>
          </a:p>
          <a:p>
            <a:r>
              <a:rPr lang="en-US" sz="3000" dirty="0" smtClean="0"/>
              <a:t>Streamlining both human and material resources </a:t>
            </a:r>
          </a:p>
          <a:p>
            <a:pPr lvl="0"/>
            <a:r>
              <a:rPr lang="en-US" sz="3000" dirty="0" smtClean="0"/>
              <a:t>Company wide reorganization to correct misalignment between resource allocation and market trends</a:t>
            </a:r>
          </a:p>
          <a:p>
            <a:pPr lvl="0"/>
            <a:r>
              <a:rPr lang="en-US" sz="3000" dirty="0" smtClean="0"/>
              <a:t>Making managers more accountable for results</a:t>
            </a:r>
          </a:p>
          <a:p>
            <a:pPr lvl="0"/>
            <a:r>
              <a:rPr lang="en-US" sz="3000" dirty="0" smtClean="0"/>
              <a:t>Accelerated decision making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faced by Lou Gerstner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Problems in Approach</a:t>
            </a:r>
          </a:p>
          <a:p>
            <a:pPr lvl="1"/>
            <a:r>
              <a:rPr lang="en-US" dirty="0" smtClean="0"/>
              <a:t>Lack of sophisticated marketing techniques and PR policies</a:t>
            </a:r>
          </a:p>
          <a:p>
            <a:pPr lvl="1"/>
            <a:r>
              <a:rPr lang="en-US" dirty="0" smtClean="0"/>
              <a:t>Disconnect between research and market</a:t>
            </a:r>
          </a:p>
          <a:p>
            <a:pPr lvl="1"/>
            <a:r>
              <a:rPr lang="en-US" dirty="0" smtClean="0"/>
              <a:t>Strained relationships with customers</a:t>
            </a:r>
          </a:p>
          <a:p>
            <a:pPr lvl="0"/>
            <a:r>
              <a:rPr lang="en-US" dirty="0" smtClean="0"/>
              <a:t>Management Problems</a:t>
            </a:r>
          </a:p>
          <a:p>
            <a:pPr lvl="1"/>
            <a:r>
              <a:rPr lang="en-US" dirty="0" smtClean="0"/>
              <a:t>Collegial atmosphere</a:t>
            </a:r>
          </a:p>
          <a:p>
            <a:pPr lvl="1"/>
            <a:r>
              <a:rPr lang="en-US" dirty="0" smtClean="0"/>
              <a:t>Executive – customer disconnect</a:t>
            </a:r>
          </a:p>
          <a:p>
            <a:pPr lvl="1"/>
            <a:r>
              <a:rPr lang="en-US" dirty="0" smtClean="0"/>
              <a:t>Chances of top members being poached</a:t>
            </a:r>
          </a:p>
          <a:p>
            <a:pPr lvl="1"/>
            <a:r>
              <a:rPr lang="en-US" dirty="0" smtClean="0"/>
              <a:t>Low emphasis on marketing</a:t>
            </a:r>
          </a:p>
          <a:p>
            <a:pPr lvl="0"/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High overhead costs</a:t>
            </a:r>
          </a:p>
          <a:p>
            <a:pPr lvl="1"/>
            <a:r>
              <a:rPr lang="en-US" dirty="0" smtClean="0"/>
              <a:t>More employees than needed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taken by </a:t>
            </a:r>
            <a:r>
              <a:rPr lang="en-US" b="1" dirty="0" smtClean="0"/>
              <a:t>Lou Gerstner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Tweaked ESOPs to retain key employees: the re-pricing wasn’t given to 23 most senior executives to emphasize on performance over collegiality</a:t>
            </a:r>
          </a:p>
          <a:p>
            <a:pPr lvl="0"/>
            <a:r>
              <a:rPr lang="en-US" sz="3100" dirty="0" smtClean="0"/>
              <a:t>Cost Reductions</a:t>
            </a:r>
          </a:p>
          <a:p>
            <a:pPr lvl="1"/>
            <a:r>
              <a:rPr lang="en-US" dirty="0" smtClean="0"/>
              <a:t>Layoffs numbering 40000 to 50000</a:t>
            </a:r>
          </a:p>
          <a:p>
            <a:pPr lvl="1"/>
            <a:r>
              <a:rPr lang="en-US" dirty="0" smtClean="0"/>
              <a:t>Sold of some non core businesses</a:t>
            </a:r>
          </a:p>
          <a:p>
            <a:pPr lvl="1"/>
            <a:r>
              <a:rPr lang="en-US" dirty="0" smtClean="0"/>
              <a:t>Focus on not breaking up the company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Reducing Expenses by 9% and R&amp;D and SG&amp;A by $6.8 billion</a:t>
            </a:r>
            <a:endParaRPr lang="en-US" dirty="0" smtClean="0"/>
          </a:p>
          <a:p>
            <a:pPr lvl="0"/>
            <a:r>
              <a:rPr lang="en-US" sz="3100" dirty="0" smtClean="0"/>
              <a:t>Restoring Line Managers’ Accountability and Ownership</a:t>
            </a:r>
          </a:p>
          <a:p>
            <a:pPr lvl="1"/>
            <a:r>
              <a:rPr lang="en-US" dirty="0" smtClean="0"/>
              <a:t>Redesigning processes for global use to sustain cost reductions</a:t>
            </a:r>
          </a:p>
          <a:p>
            <a:pPr lvl="1"/>
            <a:r>
              <a:rPr lang="en-US" dirty="0" smtClean="0"/>
              <a:t>Make and Execute own decisions</a:t>
            </a:r>
          </a:p>
          <a:p>
            <a:pPr lvl="0"/>
            <a:r>
              <a:rPr lang="en-US" sz="3100" dirty="0" smtClean="0"/>
              <a:t>One IBM</a:t>
            </a:r>
          </a:p>
          <a:p>
            <a:pPr lvl="1"/>
            <a:r>
              <a:rPr lang="en-US" dirty="0" smtClean="0"/>
              <a:t>Putting a stop to the talks of splitting IBM into many companies</a:t>
            </a:r>
          </a:p>
          <a:p>
            <a:pPr lvl="1"/>
            <a:r>
              <a:rPr lang="en-US" dirty="0" smtClean="0"/>
              <a:t>Ability to integrate and deliver global solutions was a special quality of 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taken by Lou Gerstner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Remaking the Brand</a:t>
            </a:r>
          </a:p>
          <a:p>
            <a:pPr lvl="1"/>
            <a:r>
              <a:rPr lang="en-US" sz="2800" dirty="0" smtClean="0"/>
              <a:t>O&amp;M’s global advertising campaign: solutions for a small planet</a:t>
            </a:r>
          </a:p>
          <a:p>
            <a:pPr lvl="1"/>
            <a:r>
              <a:rPr lang="en-US" sz="2800" dirty="0" smtClean="0"/>
              <a:t>Product rationalization and focus on brands (Think-pads)</a:t>
            </a:r>
          </a:p>
          <a:p>
            <a:r>
              <a:rPr lang="en-US" sz="3600" dirty="0" smtClean="0"/>
              <a:t>Change Management</a:t>
            </a:r>
          </a:p>
          <a:p>
            <a:pPr lvl="1"/>
            <a:r>
              <a:rPr lang="en-US" sz="2800" dirty="0" smtClean="0"/>
              <a:t>Directive style of management</a:t>
            </a:r>
          </a:p>
          <a:p>
            <a:pPr lvl="1"/>
            <a:r>
              <a:rPr lang="en-US" sz="2800" dirty="0" smtClean="0"/>
              <a:t>Executive that resisted the global approach were fired</a:t>
            </a:r>
          </a:p>
          <a:p>
            <a:pPr lvl="0"/>
            <a:r>
              <a:rPr lang="en-US" sz="3600" dirty="0" smtClean="0"/>
              <a:t>Organizational Changes</a:t>
            </a:r>
          </a:p>
          <a:p>
            <a:pPr lvl="1"/>
            <a:r>
              <a:rPr lang="en-US" sz="2800" dirty="0" smtClean="0"/>
              <a:t>Reorganized into one global organization- CEC &amp; WMC </a:t>
            </a:r>
          </a:p>
          <a:p>
            <a:pPr lvl="1"/>
            <a:r>
              <a:rPr lang="en-US" sz="2800" dirty="0" smtClean="0"/>
              <a:t>Attention to Sales Organization; refining cumbersome processes</a:t>
            </a:r>
          </a:p>
          <a:p>
            <a:pPr lvl="1"/>
            <a:r>
              <a:rPr lang="en-US" sz="2800" dirty="0" smtClean="0"/>
              <a:t>Reduction in Board Size</a:t>
            </a:r>
          </a:p>
          <a:p>
            <a:pPr lvl="1"/>
            <a:r>
              <a:rPr lang="en-US" sz="2800" dirty="0" smtClean="0"/>
              <a:t>To reduce bid preparation time: sales team split into 2- the product specialists and CRMs</a:t>
            </a:r>
          </a:p>
          <a:p>
            <a:pPr lvl="1"/>
            <a:r>
              <a:rPr lang="en-US" sz="2800" dirty="0" smtClean="0"/>
              <a:t>Board Restructuring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Caslon Pro" pitchFamily="18" charset="0"/>
              </a:rPr>
              <a:t>New Product Strategy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potential deal with Apple fell through in 1994</a:t>
            </a:r>
          </a:p>
          <a:p>
            <a:r>
              <a:rPr lang="en-US" dirty="0" smtClean="0"/>
              <a:t>IBM’s OS/2 losing share to Microsoft Windows</a:t>
            </a:r>
          </a:p>
          <a:p>
            <a:r>
              <a:rPr lang="en-US" dirty="0" smtClean="0"/>
              <a:t>New Product strategy centered around the advent of internet; client/server coming to an end</a:t>
            </a:r>
          </a:p>
          <a:p>
            <a:r>
              <a:rPr lang="en-US" dirty="0" smtClean="0"/>
              <a:t>“Network-centric Computing” exhibited at COMDEX (biggest tradeshow)</a:t>
            </a:r>
          </a:p>
          <a:p>
            <a:r>
              <a:rPr lang="en-US" dirty="0" err="1" smtClean="0"/>
              <a:t>Restrengthening</a:t>
            </a:r>
            <a:r>
              <a:rPr lang="en-US" dirty="0" smtClean="0"/>
              <a:t> the Mainframe business</a:t>
            </a:r>
          </a:p>
          <a:p>
            <a:r>
              <a:rPr lang="en-US" dirty="0" smtClean="0"/>
              <a:t>Did not compete with Intel in chips manufacturing </a:t>
            </a:r>
          </a:p>
          <a:p>
            <a:r>
              <a:rPr lang="en-US" dirty="0" smtClean="0"/>
              <a:t>Growth came from services as hardware business was primarily stagnant</a:t>
            </a:r>
          </a:p>
          <a:p>
            <a:r>
              <a:rPr lang="en-US" dirty="0" smtClean="0"/>
              <a:t>Software: Hostile Acquisition of Lotus Development Corp. for $3.5 billion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Securing the core competency of end to end solutions by avoiding company breakup</a:t>
            </a:r>
          </a:p>
          <a:p>
            <a:pPr lvl="0"/>
            <a:r>
              <a:rPr lang="en-US" dirty="0" smtClean="0"/>
              <a:t>Providing an outside view to the fledgling company helping it to see the real problems being faced</a:t>
            </a:r>
          </a:p>
          <a:p>
            <a:r>
              <a:rPr lang="en-US" dirty="0" smtClean="0"/>
              <a:t>Dismantled the collegial culture amongst the senior personnel</a:t>
            </a:r>
          </a:p>
          <a:p>
            <a:r>
              <a:rPr lang="en-US" dirty="0" smtClean="0"/>
              <a:t>Standardization in product and processes</a:t>
            </a:r>
          </a:p>
          <a:p>
            <a:r>
              <a:rPr lang="en-US" dirty="0" smtClean="0"/>
              <a:t>Global Positioning</a:t>
            </a:r>
          </a:p>
          <a:p>
            <a:pPr lvl="0"/>
            <a:r>
              <a:rPr lang="en-US" dirty="0" smtClean="0"/>
              <a:t>Streamlining processes to reduce cost</a:t>
            </a:r>
          </a:p>
          <a:p>
            <a:pPr lvl="0"/>
            <a:r>
              <a:rPr lang="en-US" dirty="0" smtClean="0"/>
              <a:t>Driving financial results and creating value for stakeholders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Loss of key members with immense experience due to highly stringent actions</a:t>
            </a:r>
          </a:p>
          <a:p>
            <a:pPr lvl="0"/>
            <a:r>
              <a:rPr lang="en-US" dirty="0" smtClean="0"/>
              <a:t>Better sensitization could have been possible</a:t>
            </a:r>
          </a:p>
          <a:p>
            <a:pPr lvl="0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7315200" cy="1477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rgbClr val="002060"/>
                </a:solidFill>
              </a:rPr>
              <a:t>Thank You!</a:t>
            </a:r>
            <a:endParaRPr lang="en-IN" sz="7200" dirty="0">
              <a:solidFill>
                <a:srgbClr val="002060"/>
              </a:solidFill>
            </a:endParaRPr>
          </a:p>
        </p:txBody>
      </p:sp>
      <p:pic>
        <p:nvPicPr>
          <p:cNvPr id="4" name="Picture 2" descr="http://www.utahbankownedhomesonline.com/wp-content/uploads/2011/12/Group1_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934257"/>
            <a:ext cx="2057400" cy="9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</TotalTime>
  <Words>615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IBM Corporation Turnaround Case Analysis</vt:lpstr>
      <vt:lpstr>History</vt:lpstr>
      <vt:lpstr>IBM under John Akers</vt:lpstr>
      <vt:lpstr>Problems faced by Lou Gerstner</vt:lpstr>
      <vt:lpstr>Steps taken by Lou Gerstner</vt:lpstr>
      <vt:lpstr>Steps taken by Lou Gerstner</vt:lpstr>
      <vt:lpstr>New Product Strategy and Results</vt:lpstr>
      <vt:lpstr>Impact of the Strategies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KSHITIJ</dc:creator>
  <cp:lastModifiedBy>Mustafa</cp:lastModifiedBy>
  <cp:revision>8</cp:revision>
  <dcterms:created xsi:type="dcterms:W3CDTF">2006-08-16T00:00:00Z</dcterms:created>
  <dcterms:modified xsi:type="dcterms:W3CDTF">2016-02-07T06:14:32Z</dcterms:modified>
</cp:coreProperties>
</file>