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91" r:id="rId2"/>
    <p:sldId id="292" r:id="rId3"/>
    <p:sldId id="293" r:id="rId4"/>
    <p:sldId id="294" r:id="rId5"/>
    <p:sldId id="290" r:id="rId6"/>
    <p:sldId id="297" r:id="rId7"/>
    <p:sldId id="259" r:id="rId8"/>
    <p:sldId id="260" r:id="rId9"/>
    <p:sldId id="261" r:id="rId10"/>
    <p:sldId id="262" r:id="rId11"/>
    <p:sldId id="263" r:id="rId12"/>
    <p:sldId id="264" r:id="rId13"/>
    <p:sldId id="296" r:id="rId14"/>
    <p:sldId id="257" r:id="rId15"/>
    <p:sldId id="258" r:id="rId16"/>
    <p:sldId id="298" r:id="rId17"/>
    <p:sldId id="299" r:id="rId18"/>
    <p:sldId id="300" r:id="rId19"/>
    <p:sldId id="295"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1" r:id="rId36"/>
    <p:sldId id="282" r:id="rId37"/>
    <p:sldId id="283" r:id="rId38"/>
    <p:sldId id="284" r:id="rId39"/>
    <p:sldId id="285" r:id="rId40"/>
    <p:sldId id="286" r:id="rId41"/>
    <p:sldId id="287" r:id="rId42"/>
    <p:sldId id="288" r:id="rId43"/>
    <p:sldId id="289"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19" autoAdjust="0"/>
  </p:normalViewPr>
  <p:slideViewPr>
    <p:cSldViewPr>
      <p:cViewPr varScale="1">
        <p:scale>
          <a:sx n="80" d="100"/>
          <a:sy n="80" d="100"/>
        </p:scale>
        <p:origin x="-151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dirty="0"/>
              <a:t>Global Positioning</a:t>
            </a:r>
          </a:p>
        </c:rich>
      </c:tx>
      <c:layout/>
      <c:overlay val="0"/>
    </c:title>
    <c:autoTitleDeleted val="0"/>
    <c:plotArea>
      <c:layout/>
      <c:barChart>
        <c:barDir val="col"/>
        <c:grouping val="clustered"/>
        <c:varyColors val="0"/>
        <c:ser>
          <c:idx val="0"/>
          <c:order val="0"/>
          <c:tx>
            <c:strRef>
              <c:f>Sheet1!$B$1</c:f>
              <c:strCache>
                <c:ptCount val="1"/>
                <c:pt idx="0">
                  <c:v>Italy</c:v>
                </c:pt>
              </c:strCache>
            </c:strRef>
          </c:tx>
          <c:spPr>
            <a:solidFill>
              <a:schemeClr val="accent5"/>
            </a:solidFill>
            <a:ln>
              <a:solidFill>
                <a:schemeClr val="bg1"/>
              </a:solidFill>
            </a:ln>
          </c:spPr>
          <c:invertIfNegative val="0"/>
          <c:cat>
            <c:strRef>
              <c:f>Sheet1!$A$2:$A$4</c:f>
              <c:strCache>
                <c:ptCount val="3"/>
                <c:pt idx="0">
                  <c:v>Consumption</c:v>
                </c:pt>
                <c:pt idx="1">
                  <c:v>Production</c:v>
                </c:pt>
                <c:pt idx="2">
                  <c:v>Exports</c:v>
                </c:pt>
              </c:strCache>
            </c:strRef>
          </c:cat>
          <c:val>
            <c:numRef>
              <c:f>Sheet1!$B$2:$B$4</c:f>
              <c:numCache>
                <c:formatCode>#,##0</c:formatCode>
                <c:ptCount val="3"/>
                <c:pt idx="0">
                  <c:v>28150</c:v>
                </c:pt>
                <c:pt idx="1">
                  <c:v>45900</c:v>
                </c:pt>
                <c:pt idx="2">
                  <c:v>18480</c:v>
                </c:pt>
              </c:numCache>
            </c:numRef>
          </c:val>
        </c:ser>
        <c:ser>
          <c:idx val="1"/>
          <c:order val="1"/>
          <c:tx>
            <c:strRef>
              <c:f>Sheet1!$C$1</c:f>
              <c:strCache>
                <c:ptCount val="1"/>
                <c:pt idx="0">
                  <c:v>France </c:v>
                </c:pt>
              </c:strCache>
            </c:strRef>
          </c:tx>
          <c:spPr>
            <a:solidFill>
              <a:schemeClr val="accent6"/>
            </a:solidFill>
          </c:spPr>
          <c:invertIfNegative val="0"/>
          <c:cat>
            <c:strRef>
              <c:f>Sheet1!$A$2:$A$4</c:f>
              <c:strCache>
                <c:ptCount val="3"/>
                <c:pt idx="0">
                  <c:v>Consumption</c:v>
                </c:pt>
                <c:pt idx="1">
                  <c:v>Production</c:v>
                </c:pt>
                <c:pt idx="2">
                  <c:v>Exports</c:v>
                </c:pt>
              </c:strCache>
            </c:strRef>
          </c:cat>
          <c:val>
            <c:numRef>
              <c:f>Sheet1!$C$2:$C$4</c:f>
              <c:numCache>
                <c:formatCode>#,##0</c:formatCode>
                <c:ptCount val="3"/>
                <c:pt idx="0">
                  <c:v>34200</c:v>
                </c:pt>
                <c:pt idx="1">
                  <c:v>45400</c:v>
                </c:pt>
                <c:pt idx="2">
                  <c:v>15180</c:v>
                </c:pt>
              </c:numCache>
            </c:numRef>
          </c:val>
        </c:ser>
        <c:ser>
          <c:idx val="2"/>
          <c:order val="2"/>
          <c:tx>
            <c:strRef>
              <c:f>Sheet1!$D$1</c:f>
              <c:strCache>
                <c:ptCount val="1"/>
                <c:pt idx="0">
                  <c:v>United States</c:v>
                </c:pt>
              </c:strCache>
            </c:strRef>
          </c:tx>
          <c:spPr>
            <a:solidFill>
              <a:schemeClr val="tx2"/>
            </a:solidFill>
          </c:spPr>
          <c:invertIfNegative val="0"/>
          <c:cat>
            <c:strRef>
              <c:f>Sheet1!$A$2:$A$4</c:f>
              <c:strCache>
                <c:ptCount val="3"/>
                <c:pt idx="0">
                  <c:v>Consumption</c:v>
                </c:pt>
                <c:pt idx="1">
                  <c:v>Production</c:v>
                </c:pt>
                <c:pt idx="2">
                  <c:v>Exports</c:v>
                </c:pt>
              </c:strCache>
            </c:strRef>
          </c:cat>
          <c:val>
            <c:numRef>
              <c:f>Sheet1!$D$2:$D$4</c:f>
              <c:numCache>
                <c:formatCode>#,##0</c:formatCode>
                <c:ptCount val="3"/>
                <c:pt idx="0">
                  <c:v>25125</c:v>
                </c:pt>
                <c:pt idx="1">
                  <c:v>20000</c:v>
                </c:pt>
                <c:pt idx="2">
                  <c:v>4240</c:v>
                </c:pt>
              </c:numCache>
            </c:numRef>
          </c:val>
        </c:ser>
        <c:ser>
          <c:idx val="3"/>
          <c:order val="3"/>
          <c:tx>
            <c:strRef>
              <c:f>Sheet1!$E$1</c:f>
              <c:strCache>
                <c:ptCount val="1"/>
                <c:pt idx="0">
                  <c:v>Australia</c:v>
                </c:pt>
              </c:strCache>
            </c:strRef>
          </c:tx>
          <c:spPr>
            <a:solidFill>
              <a:schemeClr val="accent1"/>
            </a:solidFill>
          </c:spPr>
          <c:invertIfNegative val="0"/>
          <c:cat>
            <c:strRef>
              <c:f>Sheet1!$A$2:$A$4</c:f>
              <c:strCache>
                <c:ptCount val="3"/>
                <c:pt idx="0">
                  <c:v>Consumption</c:v>
                </c:pt>
                <c:pt idx="1">
                  <c:v>Production</c:v>
                </c:pt>
                <c:pt idx="2">
                  <c:v>Exports</c:v>
                </c:pt>
              </c:strCache>
            </c:strRef>
          </c:cat>
          <c:val>
            <c:numRef>
              <c:f>Sheet1!$E$2:$E$4</c:f>
              <c:numCache>
                <c:formatCode>#,##0</c:formatCode>
                <c:ptCount val="3"/>
                <c:pt idx="0">
                  <c:v>5960</c:v>
                </c:pt>
                <c:pt idx="1">
                  <c:v>14304</c:v>
                </c:pt>
                <c:pt idx="2">
                  <c:v>7980</c:v>
                </c:pt>
              </c:numCache>
            </c:numRef>
          </c:val>
        </c:ser>
        <c:dLbls>
          <c:showLegendKey val="0"/>
          <c:showVal val="0"/>
          <c:showCatName val="0"/>
          <c:showSerName val="0"/>
          <c:showPercent val="0"/>
          <c:showBubbleSize val="0"/>
        </c:dLbls>
        <c:gapWidth val="150"/>
        <c:axId val="173688320"/>
        <c:axId val="173689856"/>
      </c:barChart>
      <c:catAx>
        <c:axId val="173688320"/>
        <c:scaling>
          <c:orientation val="minMax"/>
        </c:scaling>
        <c:delete val="0"/>
        <c:axPos val="b"/>
        <c:majorTickMark val="out"/>
        <c:minorTickMark val="none"/>
        <c:tickLblPos val="nextTo"/>
        <c:crossAx val="173689856"/>
        <c:crosses val="autoZero"/>
        <c:auto val="1"/>
        <c:lblAlgn val="ctr"/>
        <c:lblOffset val="100"/>
        <c:noMultiLvlLbl val="0"/>
      </c:catAx>
      <c:valAx>
        <c:axId val="173689856"/>
        <c:scaling>
          <c:orientation val="minMax"/>
        </c:scaling>
        <c:delete val="0"/>
        <c:axPos val="l"/>
        <c:majorGridlines/>
        <c:numFmt formatCode="#,##0" sourceLinked="1"/>
        <c:majorTickMark val="out"/>
        <c:minorTickMark val="none"/>
        <c:tickLblPos val="nextTo"/>
        <c:crossAx val="173688320"/>
        <c:crosses val="autoZero"/>
        <c:crossBetween val="between"/>
      </c:valAx>
    </c:plotArea>
    <c:legend>
      <c:legendPos val="t"/>
      <c:layout>
        <c:manualLayout>
          <c:xMode val="edge"/>
          <c:yMode val="edge"/>
          <c:x val="0.16863667041619798"/>
          <c:y val="0.11277777777777778"/>
          <c:w val="0.68415523059617545"/>
          <c:h val="0.1083196267133275"/>
        </c:manualLayout>
      </c:layout>
      <c:overlay val="0"/>
    </c:legend>
    <c:plotVisOnly val="1"/>
    <c:dispBlanksAs val="gap"/>
    <c:showDLblsOverMax val="0"/>
  </c:chart>
  <c:spPr>
    <a:solidFill>
      <a:schemeClr val="accent4"/>
    </a:solidFill>
    <a:ln w="11429" cap="flat" cmpd="sng" algn="ctr">
      <a:solidFill>
        <a:schemeClr val="accent4">
          <a:shade val="50000"/>
        </a:schemeClr>
      </a:solidFill>
      <a:prstDash val="sysDash"/>
    </a:ln>
    <a:effectLst/>
  </c:spPr>
  <c:txPr>
    <a:bodyPr/>
    <a:lstStyle/>
    <a:p>
      <a:pPr>
        <a:defRPr>
          <a:solidFill>
            <a:schemeClr val="lt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Sheet1!$A$2</c:f>
              <c:strCache>
                <c:ptCount val="1"/>
                <c:pt idx="0">
                  <c:v>1st - France</c:v>
                </c:pt>
              </c:strCache>
            </c:strRef>
          </c:tx>
          <c:marker>
            <c:symbol val="none"/>
          </c:marker>
          <c:cat>
            <c:numLit>
              <c:formatCode>General</c:formatCode>
              <c:ptCount val="5"/>
              <c:pt idx="0">
                <c:v>2002</c:v>
              </c:pt>
              <c:pt idx="1">
                <c:v>2003</c:v>
              </c:pt>
              <c:pt idx="2">
                <c:v>2004</c:v>
              </c:pt>
              <c:pt idx="3">
                <c:v>2005</c:v>
              </c:pt>
              <c:pt idx="4">
                <c:v>2006</c:v>
              </c:pt>
            </c:numLit>
          </c:cat>
          <c:val>
            <c:numRef>
              <c:f>Sheet1!$B$2:$F$2</c:f>
              <c:numCache>
                <c:formatCode>#,##0</c:formatCode>
                <c:ptCount val="5"/>
                <c:pt idx="0">
                  <c:v>34820</c:v>
                </c:pt>
                <c:pt idx="1">
                  <c:v>33340</c:v>
                </c:pt>
                <c:pt idx="2">
                  <c:v>33141</c:v>
                </c:pt>
                <c:pt idx="3">
                  <c:v>33000</c:v>
                </c:pt>
                <c:pt idx="4">
                  <c:v>32800</c:v>
                </c:pt>
              </c:numCache>
            </c:numRef>
          </c:val>
          <c:smooth val="0"/>
        </c:ser>
        <c:ser>
          <c:idx val="2"/>
          <c:order val="1"/>
          <c:tx>
            <c:strRef>
              <c:f>Sheet1!$A$3</c:f>
              <c:strCache>
                <c:ptCount val="1"/>
                <c:pt idx="0">
                  <c:v>2nd - Italy</c:v>
                </c:pt>
              </c:strCache>
            </c:strRef>
          </c:tx>
          <c:spPr>
            <a:ln>
              <a:solidFill>
                <a:sysClr val="windowText" lastClr="000000"/>
              </a:solidFill>
            </a:ln>
          </c:spPr>
          <c:marker>
            <c:symbol val="none"/>
          </c:marker>
          <c:cat>
            <c:numLit>
              <c:formatCode>General</c:formatCode>
              <c:ptCount val="5"/>
              <c:pt idx="0">
                <c:v>2002</c:v>
              </c:pt>
              <c:pt idx="1">
                <c:v>2003</c:v>
              </c:pt>
              <c:pt idx="2">
                <c:v>2004</c:v>
              </c:pt>
              <c:pt idx="3">
                <c:v>2005</c:v>
              </c:pt>
              <c:pt idx="4">
                <c:v>2006</c:v>
              </c:pt>
            </c:numLit>
          </c:cat>
          <c:val>
            <c:numRef>
              <c:f>Sheet1!$B$3:$F$3</c:f>
              <c:numCache>
                <c:formatCode>#,##0</c:formatCode>
                <c:ptCount val="5"/>
                <c:pt idx="0">
                  <c:v>27709</c:v>
                </c:pt>
                <c:pt idx="1">
                  <c:v>29343</c:v>
                </c:pt>
                <c:pt idx="2">
                  <c:v>28300</c:v>
                </c:pt>
                <c:pt idx="3">
                  <c:v>27600</c:v>
                </c:pt>
                <c:pt idx="4">
                  <c:v>27300</c:v>
                </c:pt>
              </c:numCache>
            </c:numRef>
          </c:val>
          <c:smooth val="0"/>
        </c:ser>
        <c:ser>
          <c:idx val="3"/>
          <c:order val="2"/>
          <c:tx>
            <c:strRef>
              <c:f>Sheet1!$A$4</c:f>
              <c:strCache>
                <c:ptCount val="1"/>
                <c:pt idx="0">
                  <c:v>3rd - United States</c:v>
                </c:pt>
              </c:strCache>
            </c:strRef>
          </c:tx>
          <c:spPr>
            <a:ln>
              <a:solidFill>
                <a:srgbClr val="00B050"/>
              </a:solidFill>
            </a:ln>
          </c:spPr>
          <c:marker>
            <c:symbol val="none"/>
          </c:marker>
          <c:cat>
            <c:numLit>
              <c:formatCode>General</c:formatCode>
              <c:ptCount val="5"/>
              <c:pt idx="0">
                <c:v>2002</c:v>
              </c:pt>
              <c:pt idx="1">
                <c:v>2003</c:v>
              </c:pt>
              <c:pt idx="2">
                <c:v>2004</c:v>
              </c:pt>
              <c:pt idx="3">
                <c:v>2005</c:v>
              </c:pt>
              <c:pt idx="4">
                <c:v>2006</c:v>
              </c:pt>
            </c:numLit>
          </c:cat>
          <c:val>
            <c:numRef>
              <c:f>Sheet1!$B$4:$F$4</c:f>
              <c:numCache>
                <c:formatCode>#,##0</c:formatCode>
                <c:ptCount val="5"/>
                <c:pt idx="0">
                  <c:v>23650</c:v>
                </c:pt>
                <c:pt idx="1">
                  <c:v>24363</c:v>
                </c:pt>
                <c:pt idx="2">
                  <c:v>25114</c:v>
                </c:pt>
                <c:pt idx="3">
                  <c:v>26180</c:v>
                </c:pt>
                <c:pt idx="4">
                  <c:v>26883</c:v>
                </c:pt>
              </c:numCache>
            </c:numRef>
          </c:val>
          <c:smooth val="0"/>
        </c:ser>
        <c:ser>
          <c:idx val="4"/>
          <c:order val="3"/>
          <c:tx>
            <c:strRef>
              <c:f>Sheet1!$A$5</c:f>
              <c:strCache>
                <c:ptCount val="1"/>
                <c:pt idx="0">
                  <c:v>5th - China</c:v>
                </c:pt>
              </c:strCache>
            </c:strRef>
          </c:tx>
          <c:spPr>
            <a:ln>
              <a:solidFill>
                <a:srgbClr val="FFC000"/>
              </a:solidFill>
            </a:ln>
          </c:spPr>
          <c:marker>
            <c:symbol val="none"/>
          </c:marker>
          <c:cat>
            <c:numLit>
              <c:formatCode>General</c:formatCode>
              <c:ptCount val="5"/>
              <c:pt idx="0">
                <c:v>2002</c:v>
              </c:pt>
              <c:pt idx="1">
                <c:v>2003</c:v>
              </c:pt>
              <c:pt idx="2">
                <c:v>2004</c:v>
              </c:pt>
              <c:pt idx="3">
                <c:v>2005</c:v>
              </c:pt>
              <c:pt idx="4">
                <c:v>2006</c:v>
              </c:pt>
            </c:numLit>
          </c:cat>
          <c:val>
            <c:numRef>
              <c:f>Sheet1!$B$5:$F$5</c:f>
              <c:numCache>
                <c:formatCode>#,##0</c:formatCode>
                <c:ptCount val="5"/>
                <c:pt idx="0">
                  <c:v>11470</c:v>
                </c:pt>
                <c:pt idx="1">
                  <c:v>11586</c:v>
                </c:pt>
                <c:pt idx="2">
                  <c:v>13286</c:v>
                </c:pt>
                <c:pt idx="3">
                  <c:v>15000</c:v>
                </c:pt>
                <c:pt idx="4">
                  <c:v>16000</c:v>
                </c:pt>
              </c:numCache>
            </c:numRef>
          </c:val>
          <c:smooth val="0"/>
        </c:ser>
        <c:ser>
          <c:idx val="5"/>
          <c:order val="4"/>
          <c:tx>
            <c:strRef>
              <c:f>Sheet1!$A$6</c:f>
              <c:strCache>
                <c:ptCount val="1"/>
                <c:pt idx="0">
                  <c:v>7th - United Kingdom</c:v>
                </c:pt>
              </c:strCache>
            </c:strRef>
          </c:tx>
          <c:spPr>
            <a:ln>
              <a:solidFill>
                <a:srgbClr val="00B0F0"/>
              </a:solidFill>
            </a:ln>
          </c:spPr>
          <c:marker>
            <c:symbol val="none"/>
          </c:marker>
          <c:cat>
            <c:numLit>
              <c:formatCode>General</c:formatCode>
              <c:ptCount val="5"/>
              <c:pt idx="0">
                <c:v>2002</c:v>
              </c:pt>
              <c:pt idx="1">
                <c:v>2003</c:v>
              </c:pt>
              <c:pt idx="2">
                <c:v>2004</c:v>
              </c:pt>
              <c:pt idx="3">
                <c:v>2005</c:v>
              </c:pt>
              <c:pt idx="4">
                <c:v>2006</c:v>
              </c:pt>
            </c:numLit>
          </c:cat>
          <c:val>
            <c:numRef>
              <c:f>Sheet1!$B$6:$F$6</c:f>
              <c:numCache>
                <c:formatCode>#,##0</c:formatCode>
                <c:ptCount val="5"/>
                <c:pt idx="0">
                  <c:v>9916</c:v>
                </c:pt>
                <c:pt idx="1">
                  <c:v>10622</c:v>
                </c:pt>
                <c:pt idx="2">
                  <c:v>10729</c:v>
                </c:pt>
                <c:pt idx="3">
                  <c:v>12000</c:v>
                </c:pt>
                <c:pt idx="4">
                  <c:v>11700</c:v>
                </c:pt>
              </c:numCache>
            </c:numRef>
          </c:val>
          <c:smooth val="0"/>
        </c:ser>
        <c:ser>
          <c:idx val="6"/>
          <c:order val="5"/>
          <c:tx>
            <c:strRef>
              <c:f>Sheet1!$A$7</c:f>
              <c:strCache>
                <c:ptCount val="1"/>
                <c:pt idx="0">
                  <c:v>8th - Russia</c:v>
                </c:pt>
              </c:strCache>
            </c:strRef>
          </c:tx>
          <c:spPr>
            <a:ln>
              <a:solidFill>
                <a:srgbClr val="FFFF00"/>
              </a:solidFill>
            </a:ln>
          </c:spPr>
          <c:marker>
            <c:symbol val="none"/>
          </c:marker>
          <c:cat>
            <c:numLit>
              <c:formatCode>General</c:formatCode>
              <c:ptCount val="5"/>
              <c:pt idx="0">
                <c:v>2002</c:v>
              </c:pt>
              <c:pt idx="1">
                <c:v>2003</c:v>
              </c:pt>
              <c:pt idx="2">
                <c:v>2004</c:v>
              </c:pt>
              <c:pt idx="3">
                <c:v>2005</c:v>
              </c:pt>
              <c:pt idx="4">
                <c:v>2006</c:v>
              </c:pt>
            </c:numLit>
          </c:cat>
          <c:val>
            <c:numRef>
              <c:f>Sheet1!$B$7:$F$7</c:f>
              <c:numCache>
                <c:formatCode>#,##0</c:formatCode>
                <c:ptCount val="5"/>
                <c:pt idx="0">
                  <c:v>6404</c:v>
                </c:pt>
                <c:pt idx="1">
                  <c:v>8682</c:v>
                </c:pt>
                <c:pt idx="2">
                  <c:v>10159</c:v>
                </c:pt>
                <c:pt idx="3">
                  <c:v>11200</c:v>
                </c:pt>
                <c:pt idx="4">
                  <c:v>11200</c:v>
                </c:pt>
              </c:numCache>
            </c:numRef>
          </c:val>
          <c:smooth val="0"/>
        </c:ser>
        <c:dLbls>
          <c:showLegendKey val="0"/>
          <c:showVal val="0"/>
          <c:showCatName val="0"/>
          <c:showSerName val="0"/>
          <c:showPercent val="0"/>
          <c:showBubbleSize val="0"/>
        </c:dLbls>
        <c:marker val="1"/>
        <c:smooth val="0"/>
        <c:axId val="172820352"/>
        <c:axId val="172821888"/>
      </c:lineChart>
      <c:catAx>
        <c:axId val="172820352"/>
        <c:scaling>
          <c:orientation val="minMax"/>
        </c:scaling>
        <c:delete val="0"/>
        <c:axPos val="b"/>
        <c:numFmt formatCode="General" sourceLinked="1"/>
        <c:majorTickMark val="out"/>
        <c:minorTickMark val="none"/>
        <c:tickLblPos val="nextTo"/>
        <c:crossAx val="172821888"/>
        <c:crosses val="autoZero"/>
        <c:auto val="1"/>
        <c:lblAlgn val="ctr"/>
        <c:lblOffset val="100"/>
        <c:noMultiLvlLbl val="0"/>
      </c:catAx>
      <c:valAx>
        <c:axId val="172821888"/>
        <c:scaling>
          <c:orientation val="minMax"/>
        </c:scaling>
        <c:delete val="0"/>
        <c:axPos val="l"/>
        <c:majorGridlines/>
        <c:numFmt formatCode="#,##0" sourceLinked="1"/>
        <c:majorTickMark val="out"/>
        <c:minorTickMark val="none"/>
        <c:tickLblPos val="nextTo"/>
        <c:crossAx val="172820352"/>
        <c:crosses val="autoZero"/>
        <c:crossBetween val="between"/>
      </c:valAx>
    </c:plotArea>
    <c:legend>
      <c:legendPos val="r"/>
      <c:layout>
        <c:manualLayout>
          <c:xMode val="edge"/>
          <c:yMode val="edge"/>
          <c:x val="0.75729817426667823"/>
          <c:y val="9.8622367326035465E-2"/>
          <c:w val="0.2317128147443108"/>
          <c:h val="0.7783650214454900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79756-3495-4769-B2CD-7661465A997F}" type="datetimeFigureOut">
              <a:rPr lang="en-US" smtClean="0"/>
              <a:t>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917AB-EB63-4FCE-AB7D-C4790CB795B3}" type="slidenum">
              <a:rPr lang="en-US" smtClean="0"/>
              <a:t>‹#›</a:t>
            </a:fld>
            <a:endParaRPr lang="en-US"/>
          </a:p>
        </p:txBody>
      </p:sp>
    </p:spTree>
    <p:extLst>
      <p:ext uri="{BB962C8B-B14F-4D97-AF65-F5344CB8AC3E}">
        <p14:creationId xmlns:p14="http://schemas.microsoft.com/office/powerpoint/2010/main" val="2103437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 around 1/3</a:t>
            </a:r>
            <a:r>
              <a:rPr lang="en-US" baseline="0" dirty="0" smtClean="0"/>
              <a:t> of the production from the 3 highest producing countries, all old world wine producers</a:t>
            </a:r>
          </a:p>
          <a:p>
            <a:endParaRPr lang="en-US" baseline="0" dirty="0" smtClean="0"/>
          </a:p>
          <a:p>
            <a:r>
              <a:rPr lang="en-US" baseline="0" dirty="0" smtClean="0"/>
              <a:t>Enormous growth in production for China, will talk about later for low-price segment competition</a:t>
            </a:r>
          </a:p>
          <a:p>
            <a:endParaRPr lang="en-US" baseline="0" dirty="0" smtClean="0"/>
          </a:p>
          <a:p>
            <a:r>
              <a:rPr lang="en-US" baseline="0" dirty="0" smtClean="0"/>
              <a:t>In the future, we can expect old world production to continue to slow because of ultra (5%), super (10%), and premium (34%)</a:t>
            </a:r>
          </a:p>
          <a:p>
            <a:endParaRPr lang="en-US" baseline="0" dirty="0" smtClean="0"/>
          </a:p>
          <a:p>
            <a:r>
              <a:rPr lang="en-US" baseline="0" dirty="0" smtClean="0"/>
              <a:t>2007 French encouraged farmers to uproot 200,000 hectares (</a:t>
            </a:r>
            <a:r>
              <a:rPr lang="en-US" baseline="0" dirty="0" err="1" smtClean="0"/>
              <a:t>hek</a:t>
            </a:r>
            <a:r>
              <a:rPr lang="en-US" baseline="0" dirty="0" smtClean="0"/>
              <a:t>-tar) Italy and Spain may follow soon to decrease supply </a:t>
            </a:r>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20</a:t>
            </a:fld>
            <a:endParaRPr lang="en-US"/>
          </a:p>
        </p:txBody>
      </p:sp>
    </p:spTree>
    <p:extLst>
      <p:ext uri="{BB962C8B-B14F-4D97-AF65-F5344CB8AC3E}">
        <p14:creationId xmlns:p14="http://schemas.microsoft.com/office/powerpoint/2010/main" val="248532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Innovation have been </a:t>
            </a:r>
          </a:p>
          <a:p>
            <a:r>
              <a:rPr lang="en-US" dirty="0" smtClean="0"/>
              <a:t>“Wine-in</a:t>
            </a:r>
            <a:r>
              <a:rPr lang="en-US" baseline="0" dirty="0" smtClean="0"/>
              <a:t>-a-box.”  This pioneered the way wine could be packaged that resulted in reducing shipping costs.</a:t>
            </a:r>
          </a:p>
          <a:p>
            <a:r>
              <a:rPr lang="en-US" baseline="0" dirty="0" smtClean="0"/>
              <a:t>Implementing irrigation systems</a:t>
            </a:r>
          </a:p>
          <a:p>
            <a:r>
              <a:rPr lang="en-US" baseline="0" dirty="0" smtClean="0"/>
              <a:t>“Screw caps” instead of cork screws to preserve the Wine.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36</a:t>
            </a:fld>
            <a:endParaRPr lang="en-US"/>
          </a:p>
        </p:txBody>
      </p:sp>
    </p:spTree>
    <p:extLst>
      <p:ext uri="{BB962C8B-B14F-4D97-AF65-F5344CB8AC3E}">
        <p14:creationId xmlns:p14="http://schemas.microsoft.com/office/powerpoint/2010/main" val="308929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2025 was developed from Australian government</a:t>
            </a:r>
            <a:r>
              <a:rPr lang="en-US" baseline="0" dirty="0" smtClean="0"/>
              <a:t> looking to capitalize on the success.</a:t>
            </a:r>
          </a:p>
          <a:p>
            <a:r>
              <a:rPr lang="en-US" baseline="0" dirty="0" smtClean="0"/>
              <a:t>Australia faces the least amount of barriers governmental wise compared to US and France.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38</a:t>
            </a:fld>
            <a:endParaRPr lang="en-US"/>
          </a:p>
        </p:txBody>
      </p:sp>
    </p:spTree>
    <p:extLst>
      <p:ext uri="{BB962C8B-B14F-4D97-AF65-F5344CB8AC3E}">
        <p14:creationId xmlns:p14="http://schemas.microsoft.com/office/powerpoint/2010/main" val="10370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Australia’s brand,</a:t>
            </a:r>
            <a:r>
              <a:rPr lang="en-US" baseline="0" dirty="0" smtClean="0"/>
              <a:t> “Yellow Tail. –Selling 10 million cases a year worldwide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39</a:t>
            </a:fld>
            <a:endParaRPr lang="en-US"/>
          </a:p>
        </p:txBody>
      </p:sp>
    </p:spTree>
    <p:extLst>
      <p:ext uri="{BB962C8B-B14F-4D97-AF65-F5344CB8AC3E}">
        <p14:creationId xmlns:p14="http://schemas.microsoft.com/office/powerpoint/2010/main" val="98044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2060"/>
                </a:solidFill>
              </a:rPr>
              <a:t>Looking at the SWOT, it is fair to question should Australia’s competitive position continue be a low cost producer despite a demand for high premium wines?  Exports in 2007 increased in the US to 31% but image perception was the wine is “Cheap.”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2060"/>
                </a:solidFill>
              </a:rPr>
              <a:t>With the success of Yellow tail appealing to US</a:t>
            </a:r>
            <a:r>
              <a:rPr lang="en-US" sz="1200" b="0" baseline="0" dirty="0" smtClean="0">
                <a:solidFill>
                  <a:srgbClr val="002060"/>
                </a:solidFill>
              </a:rPr>
              <a:t> consumers for price, image, and fruity content, Australia is not equipped long term, to be a major player in the Low Cost segment.</a:t>
            </a:r>
            <a:endParaRPr lang="en-US" sz="1200" b="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002060"/>
              </a:solidFill>
            </a:endParaRPr>
          </a:p>
          <a:p>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40</a:t>
            </a:fld>
            <a:endParaRPr lang="en-US"/>
          </a:p>
        </p:txBody>
      </p:sp>
    </p:spTree>
    <p:extLst>
      <p:ext uri="{BB962C8B-B14F-4D97-AF65-F5344CB8AC3E}">
        <p14:creationId xmlns:p14="http://schemas.microsoft.com/office/powerpoint/2010/main" val="173149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 “Pensfold” Red Wine </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41</a:t>
            </a:fld>
            <a:endParaRPr lang="en-US"/>
          </a:p>
        </p:txBody>
      </p:sp>
    </p:spTree>
    <p:extLst>
      <p:ext uri="{BB962C8B-B14F-4D97-AF65-F5344CB8AC3E}">
        <p14:creationId xmlns:p14="http://schemas.microsoft.com/office/powerpoint/2010/main" val="2969101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market increased from 11 billion to a 30 billion dollar market</a:t>
            </a:r>
            <a:r>
              <a:rPr lang="en-US" baseline="0" dirty="0" smtClean="0"/>
              <a:t> in 2007. 48% represented  the Premium market while growing at 15% p.a.</a:t>
            </a:r>
          </a:p>
          <a:p>
            <a:r>
              <a:rPr lang="en-US" baseline="0" dirty="0" smtClean="0"/>
              <a:t>Australia is prideful of their innovation to wine making and packaging.  The Ultra, Super and premium show they are Experimenters which goes perfect with Innovation emphasis.</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43</a:t>
            </a:fld>
            <a:endParaRPr lang="en-US"/>
          </a:p>
        </p:txBody>
      </p:sp>
    </p:spTree>
    <p:extLst>
      <p:ext uri="{BB962C8B-B14F-4D97-AF65-F5344CB8AC3E}">
        <p14:creationId xmlns:p14="http://schemas.microsoft.com/office/powerpoint/2010/main" val="272218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but significant in France and Italy as they are 1 and 2</a:t>
            </a:r>
            <a:r>
              <a:rPr lang="en-US" baseline="0" dirty="0" smtClean="0"/>
              <a:t> in consumption</a:t>
            </a:r>
          </a:p>
          <a:p>
            <a:endParaRPr lang="en-US" baseline="0" dirty="0" smtClean="0"/>
          </a:p>
          <a:p>
            <a:r>
              <a:rPr lang="en-US" baseline="0" dirty="0" smtClean="0"/>
              <a:t>Shaper decline for Italy while France experiences small decline year to year</a:t>
            </a:r>
          </a:p>
          <a:p>
            <a:endParaRPr lang="en-US" baseline="0" dirty="0" smtClean="0"/>
          </a:p>
          <a:p>
            <a:r>
              <a:rPr lang="en-US" baseline="0" dirty="0" smtClean="0"/>
              <a:t>Emerging Markets – US, China, UK, and Russia</a:t>
            </a:r>
          </a:p>
          <a:p>
            <a:r>
              <a:rPr lang="en-US" baseline="0" dirty="0" smtClean="0"/>
              <a:t>All have experienced growth in this 5 year period</a:t>
            </a:r>
          </a:p>
          <a:p>
            <a:r>
              <a:rPr lang="en-US" baseline="0" dirty="0" smtClean="0"/>
              <a:t>UK (18%) and US (14%) steady increases. Significant growth Russia (75%) and China (40%)</a:t>
            </a:r>
          </a:p>
          <a:p>
            <a:endParaRPr lang="en-US" baseline="0" dirty="0" smtClean="0"/>
          </a:p>
          <a:p>
            <a:r>
              <a:rPr lang="en-US" baseline="0" dirty="0" smtClean="0"/>
              <a:t>Larger scale </a:t>
            </a:r>
            <a:r>
              <a:rPr lang="en-US" sz="1200" kern="1200" dirty="0" smtClean="0">
                <a:solidFill>
                  <a:schemeClr val="tx1"/>
                </a:solidFill>
                <a:effectLst/>
                <a:latin typeface="+mn-lt"/>
                <a:ea typeface="+mn-ea"/>
                <a:cs typeface="+mn-cs"/>
              </a:rPr>
              <a:t>1966 to 2005, per capita annual consumption in the United Kingdom rose from 3 to 20 liters</a:t>
            </a:r>
          </a:p>
          <a:p>
            <a:r>
              <a:rPr lang="en-US" sz="1200" kern="1200" baseline="0" dirty="0" smtClean="0">
                <a:solidFill>
                  <a:schemeClr val="tx1"/>
                </a:solidFill>
                <a:effectLst/>
                <a:latin typeface="+mn-lt"/>
                <a:ea typeface="+mn-ea"/>
                <a:cs typeface="+mn-cs"/>
              </a:rPr>
              <a:t>During the same period </a:t>
            </a:r>
            <a:r>
              <a:rPr lang="en-US" sz="1200" kern="1200" dirty="0" smtClean="0">
                <a:solidFill>
                  <a:schemeClr val="tx1"/>
                </a:solidFill>
                <a:effectLst/>
                <a:latin typeface="+mn-lt"/>
                <a:ea typeface="+mn-ea"/>
                <a:cs typeface="+mn-cs"/>
              </a:rPr>
              <a:t>per capita annual consumption in France/Italy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around 110 to 120 liters; by 2005 it was about 50 </a:t>
            </a:r>
            <a:r>
              <a:rPr lang="en-US" sz="1200" kern="1200" dirty="0" err="1" smtClean="0">
                <a:solidFill>
                  <a:schemeClr val="tx1"/>
                </a:solidFill>
                <a:effectLst/>
                <a:latin typeface="+mn-lt"/>
                <a:ea typeface="+mn-ea"/>
                <a:cs typeface="+mn-cs"/>
              </a:rPr>
              <a:t>litres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21</a:t>
            </a:fld>
            <a:endParaRPr lang="en-US"/>
          </a:p>
        </p:txBody>
      </p:sp>
    </p:spTree>
    <p:extLst>
      <p:ext uri="{BB962C8B-B14F-4D97-AF65-F5344CB8AC3E}">
        <p14:creationId xmlns:p14="http://schemas.microsoft.com/office/powerpoint/2010/main" val="6433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dirty="0" smtClean="0">
                <a:solidFill>
                  <a:schemeClr val="tx1"/>
                </a:solidFill>
                <a:effectLst/>
                <a:latin typeface="+mn-lt"/>
                <a:ea typeface="+mn-ea"/>
                <a:cs typeface="+mn-cs"/>
              </a:rPr>
              <a:t>ECONOMIC</a:t>
            </a:r>
          </a:p>
          <a:p>
            <a:r>
              <a:rPr lang="en-US" sz="1000" b="0" kern="1200" dirty="0" smtClean="0">
                <a:solidFill>
                  <a:schemeClr val="tx1"/>
                </a:solidFill>
                <a:effectLst/>
                <a:latin typeface="+mn-lt"/>
                <a:ea typeface="+mn-ea"/>
                <a:cs typeface="+mn-cs"/>
              </a:rPr>
              <a:t>*Cost</a:t>
            </a:r>
            <a:r>
              <a:rPr lang="en-US" sz="1000" b="0" kern="1200" baseline="0" dirty="0" smtClean="0">
                <a:solidFill>
                  <a:schemeClr val="tx1"/>
                </a:solidFill>
                <a:effectLst/>
                <a:latin typeface="+mn-lt"/>
                <a:ea typeface="+mn-ea"/>
                <a:cs typeface="+mn-cs"/>
              </a:rPr>
              <a:t> of pruning an acre </a:t>
            </a:r>
            <a:r>
              <a:rPr lang="en-US" sz="1000" b="0" kern="1200" dirty="0" smtClean="0">
                <a:solidFill>
                  <a:schemeClr val="tx1"/>
                </a:solidFill>
                <a:effectLst/>
                <a:latin typeface="+mn-lt"/>
                <a:ea typeface="+mn-ea"/>
                <a:cs typeface="+mn-cs"/>
              </a:rPr>
              <a:t>in 2008 US and France</a:t>
            </a:r>
            <a:r>
              <a:rPr lang="en-US" sz="1000" b="0" kern="1200" baseline="0" dirty="0" smtClean="0">
                <a:solidFill>
                  <a:schemeClr val="tx1"/>
                </a:solidFill>
                <a:effectLst/>
                <a:latin typeface="+mn-lt"/>
                <a:ea typeface="+mn-ea"/>
                <a:cs typeface="+mn-cs"/>
              </a:rPr>
              <a:t> </a:t>
            </a:r>
            <a:r>
              <a:rPr lang="en-US" sz="1000" b="0" kern="1200" dirty="0" smtClean="0">
                <a:solidFill>
                  <a:schemeClr val="tx1"/>
                </a:solidFill>
                <a:effectLst/>
                <a:latin typeface="+mn-lt"/>
                <a:ea typeface="+mn-ea"/>
                <a:cs typeface="+mn-cs"/>
              </a:rPr>
              <a:t>$350, highly mechanized Australia $120 ,or in low labor cost Chile </a:t>
            </a:r>
            <a:r>
              <a:rPr lang="en-US" sz="1000" b="0" kern="1200" baseline="0" dirty="0" smtClean="0">
                <a:solidFill>
                  <a:schemeClr val="tx1"/>
                </a:solidFill>
                <a:effectLst/>
                <a:latin typeface="+mn-lt"/>
                <a:ea typeface="+mn-ea"/>
                <a:cs typeface="+mn-cs"/>
              </a:rPr>
              <a:t> </a:t>
            </a:r>
            <a:r>
              <a:rPr lang="en-US" sz="1000" b="0" kern="1200" dirty="0" smtClean="0">
                <a:solidFill>
                  <a:schemeClr val="tx1"/>
                </a:solidFill>
                <a:effectLst/>
                <a:latin typeface="+mn-lt"/>
                <a:ea typeface="+mn-ea"/>
                <a:cs typeface="+mn-cs"/>
              </a:rPr>
              <a:t>$75</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FF0000"/>
                </a:solidFill>
                <a:effectLst/>
                <a:latin typeface="+mn-lt"/>
                <a:ea typeface="+mn-ea"/>
                <a:cs typeface="+mn-cs"/>
              </a:rPr>
              <a:t>*As we saw</a:t>
            </a:r>
            <a:r>
              <a:rPr lang="en-US" sz="1000" kern="1200" baseline="0" dirty="0" smtClean="0">
                <a:solidFill>
                  <a:srgbClr val="FF0000"/>
                </a:solidFill>
                <a:effectLst/>
                <a:latin typeface="+mn-lt"/>
                <a:ea typeface="+mn-ea"/>
                <a:cs typeface="+mn-cs"/>
              </a:rPr>
              <a:t> earlier China #5 spot with 125% growth in grape production from 1996-2006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SOCIAL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*Due in large part to the emerging markets we just looked at, consumption increase up 6.8% over 5 years</a:t>
            </a:r>
          </a:p>
          <a:p>
            <a:r>
              <a:rPr lang="en-US" sz="1200" b="0" i="0" u="none" strike="noStrike" kern="1200" baseline="0" dirty="0" smtClean="0">
                <a:solidFill>
                  <a:schemeClr val="tx1"/>
                </a:solidFill>
                <a:latin typeface="+mn-lt"/>
                <a:ea typeface="+mn-ea"/>
                <a:cs typeface="+mn-cs"/>
              </a:rPr>
              <a:t>U.K. offered a more attractive market (the €3-5 segment accounted for 57% of sales) US 11 billion in 1993 to 30 billion in 2007</a:t>
            </a:r>
            <a:endParaRPr lang="en-US" sz="10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*Early on in the 1960s, adopted wine into their own cultures </a:t>
            </a:r>
            <a:r>
              <a:rPr lang="en-US" sz="1200" kern="1200" dirty="0" smtClean="0">
                <a:solidFill>
                  <a:schemeClr val="tx1"/>
                </a:solidFill>
                <a:effectLst/>
                <a:latin typeface="+mn-lt"/>
                <a:ea typeface="+mn-ea"/>
                <a:cs typeface="+mn-cs"/>
              </a:rPr>
              <a:t>80 liters in Argentina and 50 liters in Chile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*Almost all countries have increased demand for higher quality wine. jug wine sales in the United States</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declined from 800 million to 600 million liters, while consumption of premium wines increased from</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150 million to 600 million liters. Premium</a:t>
            </a:r>
            <a:r>
              <a:rPr lang="en-US" sz="1000" kern="1200" baseline="0" dirty="0" smtClean="0">
                <a:solidFill>
                  <a:schemeClr val="tx1"/>
                </a:solidFill>
                <a:effectLst/>
                <a:latin typeface="+mn-lt"/>
                <a:ea typeface="+mn-ea"/>
                <a:cs typeface="+mn-cs"/>
              </a:rPr>
              <a:t> &amp; Super premium have 40% of global market, 50% in younger markets. However basic wine under $5 still is 50% of global market.</a:t>
            </a:r>
            <a:endParaRPr lang="en-US" sz="10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TECHNOLOGICAL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*Reverse osmosis, drip irrigation, stainless steel barrel aging, trellis, fertilizing, night harvesting, new pruning methods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*Old world</a:t>
            </a:r>
            <a:r>
              <a:rPr lang="en-US" sz="1200" kern="1200" baseline="0" dirty="0" smtClean="0">
                <a:solidFill>
                  <a:schemeClr val="tx1"/>
                </a:solidFill>
                <a:effectLst/>
                <a:latin typeface="+mn-lt"/>
                <a:ea typeface="+mn-ea"/>
                <a:cs typeface="+mn-cs"/>
              </a:rPr>
              <a:t> wineries initially restricted in taking part for many of these new </a:t>
            </a:r>
            <a:r>
              <a:rPr lang="en-US" sz="1200" kern="1200" baseline="0" dirty="0" err="1" smtClean="0">
                <a:solidFill>
                  <a:schemeClr val="tx1"/>
                </a:solidFill>
                <a:effectLst/>
                <a:latin typeface="+mn-lt"/>
                <a:ea typeface="+mn-ea"/>
                <a:cs typeface="+mn-cs"/>
              </a:rPr>
              <a:t>approachs</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ENVIRONMENTAL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*Lots of land cheap, good soil, and sunny climate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LEGAL</a:t>
            </a:r>
          </a:p>
          <a:p>
            <a:r>
              <a:rPr lang="en-US" sz="1200" kern="1200" baseline="0" dirty="0" smtClean="0">
                <a:solidFill>
                  <a:schemeClr val="tx1"/>
                </a:solidFill>
                <a:effectLst/>
                <a:latin typeface="+mn-lt"/>
                <a:ea typeface="+mn-ea"/>
                <a:cs typeface="+mn-cs"/>
              </a:rPr>
              <a:t>*US initially had </a:t>
            </a:r>
            <a:r>
              <a:rPr lang="en-US" sz="1200" b="0" i="0" u="none" strike="noStrike" kern="1200" baseline="0" dirty="0" smtClean="0">
                <a:solidFill>
                  <a:schemeClr val="tx1"/>
                </a:solidFill>
                <a:latin typeface="+mn-lt"/>
                <a:ea typeface="+mn-ea"/>
                <a:cs typeface="+mn-cs"/>
              </a:rPr>
              <a:t>regulatory strictures differ state-by-state , and a complex three-tier distribution system that forced all sales to pass through state-licensed wholesalers.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22</a:t>
            </a:fld>
            <a:endParaRPr lang="en-US"/>
          </a:p>
        </p:txBody>
      </p:sp>
    </p:spTree>
    <p:extLst>
      <p:ext uri="{BB962C8B-B14F-4D97-AF65-F5344CB8AC3E}">
        <p14:creationId xmlns:p14="http://schemas.microsoft.com/office/powerpoint/2010/main" val="160602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*The cost of pruning an acre in Napa in 2008 was $350, similar to the cost in France, but much higher than in highly mechanized Australia ($120 an acre), or in low labor cost Chile ($75 an acre).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*Concha Y Toro is a</a:t>
            </a:r>
            <a:r>
              <a:rPr lang="en-US" sz="1000" b="0" kern="1200" baseline="0" dirty="0" smtClean="0">
                <a:solidFill>
                  <a:schemeClr val="tx1"/>
                </a:solidFill>
                <a:effectLst/>
                <a:latin typeface="+mn-lt"/>
                <a:ea typeface="+mn-ea"/>
                <a:cs typeface="+mn-cs"/>
              </a:rPr>
              <a:t> Chilean brand and </a:t>
            </a:r>
            <a:r>
              <a:rPr lang="en-US" sz="1000" b="0" kern="1200" dirty="0" smtClean="0">
                <a:solidFill>
                  <a:schemeClr val="tx1"/>
                </a:solidFill>
                <a:effectLst/>
                <a:latin typeface="+mn-lt"/>
                <a:ea typeface="+mn-ea"/>
                <a:cs typeface="+mn-cs"/>
              </a:rPr>
              <a:t>ranks 4</a:t>
            </a:r>
            <a:r>
              <a:rPr lang="en-US" sz="1000" b="0" kern="1200" baseline="30000" dirty="0" smtClean="0">
                <a:solidFill>
                  <a:schemeClr val="tx1"/>
                </a:solidFill>
                <a:effectLst/>
                <a:latin typeface="+mn-lt"/>
                <a:ea typeface="+mn-ea"/>
                <a:cs typeface="+mn-cs"/>
              </a:rPr>
              <a:t>th</a:t>
            </a:r>
            <a:r>
              <a:rPr lang="en-US" sz="1000" b="0" kern="1200" dirty="0" smtClean="0">
                <a:solidFill>
                  <a:schemeClr val="tx1"/>
                </a:solidFill>
                <a:effectLst/>
                <a:latin typeface="+mn-lt"/>
                <a:ea typeface="+mn-ea"/>
                <a:cs typeface="+mn-cs"/>
              </a:rPr>
              <a:t> behind 2 US</a:t>
            </a:r>
            <a:r>
              <a:rPr lang="en-US" sz="1000" b="0" kern="1200" baseline="0" dirty="0" smtClean="0">
                <a:solidFill>
                  <a:schemeClr val="tx1"/>
                </a:solidFill>
                <a:effectLst/>
                <a:latin typeface="+mn-lt"/>
                <a:ea typeface="+mn-ea"/>
                <a:cs typeface="+mn-cs"/>
              </a:rPr>
              <a:t> brands and 1 Italian brand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*New World wine companies typically controlled the full value chain, extracting margins at every level and retaining bargaining power with increasingly concentrated retailers. More knowledge</a:t>
            </a:r>
            <a:r>
              <a:rPr lang="en-US" sz="1000" b="0" kern="1200" baseline="0" dirty="0" smtClean="0">
                <a:solidFill>
                  <a:schemeClr val="tx1"/>
                </a:solidFill>
                <a:effectLst/>
                <a:latin typeface="+mn-lt"/>
                <a:ea typeface="+mn-ea"/>
                <a:cs typeface="+mn-cs"/>
              </a:rPr>
              <a:t> in this approach having a direct line to sales at the retail level, e</a:t>
            </a:r>
            <a:r>
              <a:rPr lang="en-US" sz="1000" b="0" kern="1200" dirty="0" smtClean="0">
                <a:solidFill>
                  <a:schemeClr val="tx1"/>
                </a:solidFill>
                <a:effectLst/>
                <a:latin typeface="+mn-lt"/>
                <a:ea typeface="+mn-ea"/>
                <a:cs typeface="+mn-cs"/>
              </a:rPr>
              <a:t>asier to meet new consumer demand.</a:t>
            </a:r>
          </a:p>
          <a:p>
            <a:endParaRPr lang="en-US" dirty="0" smtClean="0"/>
          </a:p>
          <a:p>
            <a:r>
              <a:rPr lang="en-US" dirty="0" smtClean="0"/>
              <a:t>*By</a:t>
            </a:r>
            <a:r>
              <a:rPr lang="en-US" baseline="0" dirty="0" smtClean="0"/>
              <a:t> selling low-cost wine globally, South American countries may not have a chance to break in to the ultra, super, or premium wine markets if they wanted to by being labeled as a low cost wine. Consumers may not see the value in more expensive offerings</a:t>
            </a:r>
          </a:p>
          <a:p>
            <a:r>
              <a:rPr lang="en-US" baseline="0" dirty="0" smtClean="0"/>
              <a:t>*As South American countries before more developed the cost of raw-materials for wine production will continue to grow.</a:t>
            </a:r>
          </a:p>
          <a:p>
            <a:r>
              <a:rPr lang="en-US" baseline="0" dirty="0" smtClean="0"/>
              <a:t>*Distribution costs will continue to rise with the price of oil and overall transportation costs</a:t>
            </a:r>
          </a:p>
          <a:p>
            <a:r>
              <a:rPr lang="en-US" baseline="0" dirty="0" smtClean="0"/>
              <a:t>*Currently low-cost wines have a higher supply than present demand</a:t>
            </a:r>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24</a:t>
            </a:fld>
            <a:endParaRPr lang="en-US"/>
          </a:p>
        </p:txBody>
      </p:sp>
    </p:spTree>
    <p:extLst>
      <p:ext uri="{BB962C8B-B14F-4D97-AF65-F5344CB8AC3E}">
        <p14:creationId xmlns:p14="http://schemas.microsoft.com/office/powerpoint/2010/main" val="411979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*Half the world market by volume.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and a half times more expensive to harvest in US and France, almost twice as expensive to harvest in Australia.</a:t>
            </a:r>
            <a:r>
              <a:rPr lang="en-US" baseline="0" dirty="0" smtClean="0"/>
              <a:t>  </a:t>
            </a:r>
            <a:r>
              <a:rPr lang="en-US" sz="1200" kern="1200" dirty="0" smtClean="0">
                <a:solidFill>
                  <a:schemeClr val="tx1"/>
                </a:solidFill>
                <a:effectLst/>
                <a:latin typeface="+mn-lt"/>
                <a:ea typeface="+mn-ea"/>
                <a:cs typeface="+mn-cs"/>
              </a:rPr>
              <a:t>Australia could land its bulk table wine in the US at $0.80 a liter, Argentina’s price was $0.36 a liter.</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*While other countries move from basic wine segment to premium and super-premium to improve their cost to profit margins, South American wineries will gain higher market share.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*Emphasis on China and Russia experiencing</a:t>
            </a:r>
            <a:r>
              <a:rPr lang="en-US" sz="1200" kern="1200" baseline="0" dirty="0" smtClean="0">
                <a:solidFill>
                  <a:schemeClr val="tx1"/>
                </a:solidFill>
                <a:effectLst/>
                <a:latin typeface="+mn-lt"/>
                <a:ea typeface="+mn-ea"/>
                <a:cs typeface="+mn-cs"/>
              </a:rPr>
              <a:t> huge growth in consumption and also US and UK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*Acquiring brands that people in that country will already be accustomed to. This approach will help South American wine companies break in to new markets and be </a:t>
            </a:r>
            <a:r>
              <a:rPr lang="en-US" sz="1200" kern="1200" baseline="0" smtClean="0">
                <a:solidFill>
                  <a:schemeClr val="tx1"/>
                </a:solidFill>
                <a:effectLst/>
                <a:latin typeface="+mn-lt"/>
                <a:ea typeface="+mn-ea"/>
                <a:cs typeface="+mn-cs"/>
              </a:rPr>
              <a:t>successful.</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5D62F3-0BBE-4CEC-A956-F2A081A4A872}" type="slidenum">
              <a:rPr lang="en-US" smtClean="0"/>
              <a:t>26</a:t>
            </a:fld>
            <a:endParaRPr lang="en-US"/>
          </a:p>
        </p:txBody>
      </p:sp>
    </p:spTree>
    <p:extLst>
      <p:ext uri="{BB962C8B-B14F-4D97-AF65-F5344CB8AC3E}">
        <p14:creationId xmlns:p14="http://schemas.microsoft.com/office/powerpoint/2010/main" val="412941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United</a:t>
            </a:r>
            <a:r>
              <a:rPr lang="en-US" baseline="0" dirty="0" smtClean="0"/>
              <a:t> States dominates the Top 20 Wine Brands by having a total of 9 brands in this rank, followed by Australia with only four of the Top 20.</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United States controls the top three spots in the Top 15 World Wine Companies, having four companies in the top five.</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 Penetration - The United</a:t>
            </a:r>
            <a:r>
              <a:rPr lang="en-US" baseline="0" dirty="0" smtClean="0"/>
              <a:t> States needs to focus on Market Penetration within their borders; to increase sales and demand for domestic rather than imported wines.  </a:t>
            </a:r>
          </a:p>
          <a:p>
            <a:r>
              <a:rPr lang="en-US" baseline="0" dirty="0" smtClean="0"/>
              <a:t>Product Development - With Generation Y demanding premium lower cost wines there needs to be a form of product development to reach out to this competitive market that the imports are dominating.</a:t>
            </a:r>
            <a:r>
              <a:rPr lang="en-US" dirty="0" smtClean="0"/>
              <a:t/>
            </a:r>
            <a:br>
              <a:rPr lang="en-US" dirty="0" smtClean="0"/>
            </a:br>
            <a:endParaRPr lang="en-US" dirty="0" smtClean="0"/>
          </a:p>
          <a:p>
            <a:r>
              <a:rPr lang="en-US" dirty="0" smtClean="0"/>
              <a:t>Product Development – The United States is</a:t>
            </a:r>
            <a:r>
              <a:rPr lang="en-US" baseline="0" dirty="0" smtClean="0"/>
              <a:t> focusing on Product Development to enter into the premium wine market.  Since the United States already excels in super and ultra premium brands as well as basic brands, they are now trying to compete with the Australian market in the premium wines.  </a:t>
            </a:r>
          </a:p>
          <a:p>
            <a:r>
              <a:rPr lang="en-US" baseline="0" dirty="0" smtClean="0"/>
              <a:t>Market Penetration – The United States need to focus on penetrating their own home market to sway customers to purchase domestic wines rather than imports. </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65% of US customers have</a:t>
            </a:r>
            <a:r>
              <a:rPr lang="en-US" baseline="0" dirty="0" smtClean="0"/>
              <a:t> admitted to not knowing what type/brand of wine they will purchase when entering the store, focus on advertising and promoting to attract to </a:t>
            </a:r>
            <a:r>
              <a:rPr lang="en-US" baseline="0" smtClean="0"/>
              <a:t>these customers.</a:t>
            </a:r>
            <a:endParaRPr lang="en-US"/>
          </a:p>
        </p:txBody>
      </p:sp>
      <p:sp>
        <p:nvSpPr>
          <p:cNvPr id="4" name="Slide Number Placeholder 3"/>
          <p:cNvSpPr>
            <a:spLocks noGrp="1"/>
          </p:cNvSpPr>
          <p:nvPr>
            <p:ph type="sldNum" sz="quarter" idx="10"/>
          </p:nvPr>
        </p:nvSpPr>
        <p:spPr/>
        <p:txBody>
          <a:bodyPr/>
          <a:lstStyle/>
          <a:p>
            <a:fld id="{8E849964-700B-4F5B-8CA9-787A3E3072BD}" type="slidenum">
              <a:rPr lang="en-US" smtClean="0"/>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61623C-84A7-4CBA-A986-45DBD412EB5F}" type="datetimeFigureOut">
              <a:rPr lang="en-US" smtClean="0"/>
              <a:t>2/6/2016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6CFB-490F-48BF-921D-381C614173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3A66CFB-490F-48BF-921D-381C614173C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3A66CFB-490F-48BF-921D-381C614173C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66CFB-490F-48BF-921D-381C614173C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61623C-84A7-4CBA-A986-45DBD412EB5F}" type="datetimeFigureOut">
              <a:rPr lang="en-US" smtClean="0"/>
              <a:t>2/6/2016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3A66CFB-490F-48BF-921D-381C614173C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61623C-84A7-4CBA-A986-45DBD412EB5F}" type="datetimeFigureOut">
              <a:rPr lang="en-US" smtClean="0"/>
              <a:t>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3A66CFB-490F-48BF-921D-381C614173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61623C-84A7-4CBA-A986-45DBD412EB5F}" type="datetimeFigureOut">
              <a:rPr lang="en-US" smtClean="0"/>
              <a:t>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3A66CFB-490F-48BF-921D-381C614173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3A66CFB-490F-48BF-921D-381C614173C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61623C-84A7-4CBA-A986-45DBD412EB5F}" type="datetimeFigureOut">
              <a:rPr lang="en-US" smtClean="0"/>
              <a:t>2/6/2016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3A66CFB-490F-48BF-921D-381C614173C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Brandon Bullock</a:t>
            </a:r>
          </a:p>
          <a:p>
            <a:r>
              <a:rPr lang="en-US" dirty="0" smtClean="0"/>
              <a:t>Gabriel Esuola</a:t>
            </a:r>
          </a:p>
          <a:p>
            <a:r>
              <a:rPr lang="en-US" dirty="0" smtClean="0"/>
              <a:t>James Jennings</a:t>
            </a:r>
          </a:p>
          <a:p>
            <a:r>
              <a:rPr lang="en-US" dirty="0" smtClean="0"/>
              <a:t>Christa Thomas</a:t>
            </a:r>
          </a:p>
          <a:p>
            <a:r>
              <a:rPr lang="en-US" dirty="0" smtClean="0"/>
              <a:t>Richard Zerbe</a:t>
            </a:r>
            <a:endParaRPr lang="en-US" dirty="0"/>
          </a:p>
        </p:txBody>
      </p:sp>
      <p:sp>
        <p:nvSpPr>
          <p:cNvPr id="2" name="Title 1"/>
          <p:cNvSpPr>
            <a:spLocks noGrp="1"/>
          </p:cNvSpPr>
          <p:nvPr>
            <p:ph type="ctrTitle"/>
          </p:nvPr>
        </p:nvSpPr>
        <p:spPr/>
        <p:txBody>
          <a:bodyPr>
            <a:normAutofit fontScale="90000"/>
          </a:bodyPr>
          <a:lstStyle/>
          <a:p>
            <a:r>
              <a:rPr lang="en-US" dirty="0" smtClean="0"/>
              <a:t>Case Study:</a:t>
            </a:r>
            <a:br>
              <a:rPr lang="en-US" dirty="0" smtClean="0"/>
            </a:br>
            <a:r>
              <a:rPr lang="en-US" dirty="0" smtClean="0"/>
              <a:t>Global Wine War 2009</a:t>
            </a:r>
            <a:br>
              <a:rPr lang="en-US" dirty="0" smtClean="0"/>
            </a:br>
            <a:endParaRPr lang="en-US" dirty="0"/>
          </a:p>
        </p:txBody>
      </p:sp>
    </p:spTree>
    <p:extLst>
      <p:ext uri="{BB962C8B-B14F-4D97-AF65-F5344CB8AC3E}">
        <p14:creationId xmlns:p14="http://schemas.microsoft.com/office/powerpoint/2010/main" val="2107245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8936" y="145473"/>
            <a:ext cx="8842664" cy="533400"/>
          </a:xfrm>
        </p:spPr>
        <p:txBody>
          <a:bodyPr anchor="t">
            <a:noAutofit/>
          </a:bodyPr>
          <a:lstStyle/>
          <a:p>
            <a:pPr algn="l"/>
            <a:r>
              <a:rPr lang="en-US" sz="2800" dirty="0" smtClean="0"/>
              <a:t>Necessary Changes in France’s Competitive Position:</a:t>
            </a:r>
            <a:endParaRPr lang="en-US" sz="2800" dirty="0"/>
          </a:p>
        </p:txBody>
      </p:sp>
      <p:grpSp>
        <p:nvGrpSpPr>
          <p:cNvPr id="11" name="Group 10"/>
          <p:cNvGrpSpPr/>
          <p:nvPr/>
        </p:nvGrpSpPr>
        <p:grpSpPr>
          <a:xfrm>
            <a:off x="402831" y="914400"/>
            <a:ext cx="8419294" cy="533400"/>
            <a:chOff x="556395" y="990600"/>
            <a:chExt cx="7719047" cy="457200"/>
          </a:xfrm>
        </p:grpSpPr>
        <p:sp>
          <p:nvSpPr>
            <p:cNvPr id="4" name="Right Arrow Callout 3"/>
            <p:cNvSpPr/>
            <p:nvPr/>
          </p:nvSpPr>
          <p:spPr>
            <a:xfrm>
              <a:off x="556395" y="990600"/>
              <a:ext cx="1501006"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Wine Producer</a:t>
              </a:r>
              <a:endParaRPr lang="en-US" sz="1400" dirty="0"/>
            </a:p>
          </p:txBody>
        </p:sp>
        <p:sp>
          <p:nvSpPr>
            <p:cNvPr id="5" name="Right Arrow Callout 4"/>
            <p:cNvSpPr/>
            <p:nvPr/>
          </p:nvSpPr>
          <p:spPr>
            <a:xfrm>
              <a:off x="20574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6" name="Right Arrow Callout 5"/>
            <p:cNvSpPr/>
            <p:nvPr/>
          </p:nvSpPr>
          <p:spPr>
            <a:xfrm>
              <a:off x="37338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7" name="Right Arrow Callout 6"/>
            <p:cNvSpPr/>
            <p:nvPr/>
          </p:nvSpPr>
          <p:spPr>
            <a:xfrm>
              <a:off x="54102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8" name="Rounded Rectangle 7"/>
            <p:cNvSpPr/>
            <p:nvPr/>
          </p:nvSpPr>
          <p:spPr>
            <a:xfrm>
              <a:off x="7086600" y="990600"/>
              <a:ext cx="1188842"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Retailer/</a:t>
              </a:r>
            </a:p>
            <a:p>
              <a:pPr algn="ctr"/>
              <a:r>
                <a:rPr lang="en-US" sz="1600" dirty="0" smtClean="0"/>
                <a:t>Customer</a:t>
              </a:r>
              <a:endParaRPr lang="en-US" sz="1600" dirty="0"/>
            </a:p>
          </p:txBody>
        </p:sp>
      </p:grpSp>
      <p:sp>
        <p:nvSpPr>
          <p:cNvPr id="9" name="TextBox 8"/>
          <p:cNvSpPr txBox="1"/>
          <p:nvPr/>
        </p:nvSpPr>
        <p:spPr>
          <a:xfrm>
            <a:off x="228600" y="1447800"/>
            <a:ext cx="8610600" cy="276999"/>
          </a:xfrm>
          <a:prstGeom prst="rect">
            <a:avLst/>
          </a:prstGeom>
          <a:noFill/>
        </p:spPr>
        <p:txBody>
          <a:bodyPr wrap="square" rtlCol="0">
            <a:spAutoFit/>
          </a:bodyPr>
          <a:lstStyle/>
          <a:p>
            <a:pPr algn="ctr"/>
            <a:r>
              <a:rPr lang="en-US" sz="1200" dirty="0" smtClean="0"/>
              <a:t>“A long, multilevel value chain, with service providers in many of the links lacking either the scale or expertise to operate efficiently”</a:t>
            </a:r>
            <a:endParaRPr lang="en-US" sz="1200" dirty="0"/>
          </a:p>
        </p:txBody>
      </p:sp>
      <p:sp>
        <p:nvSpPr>
          <p:cNvPr id="10" name="TextBox 9"/>
          <p:cNvSpPr txBox="1"/>
          <p:nvPr/>
        </p:nvSpPr>
        <p:spPr>
          <a:xfrm>
            <a:off x="1466850" y="1981200"/>
            <a:ext cx="6210300" cy="338554"/>
          </a:xfrm>
          <a:prstGeom prst="rect">
            <a:avLst/>
          </a:prstGeom>
          <a:noFill/>
        </p:spPr>
        <p:txBody>
          <a:bodyPr wrap="square" rtlCol="0" anchor="ctr">
            <a:spAutoFit/>
          </a:bodyPr>
          <a:lstStyle/>
          <a:p>
            <a:pPr algn="ctr"/>
            <a:r>
              <a:rPr lang="en-US" sz="1600" b="1" dirty="0" smtClean="0"/>
              <a:t>Engage FORWARD VERTICAL INTEGRATION to Achieve this Value Chain:</a:t>
            </a:r>
            <a:endParaRPr lang="en-US" sz="1600" b="1" dirty="0"/>
          </a:p>
        </p:txBody>
      </p:sp>
      <p:grpSp>
        <p:nvGrpSpPr>
          <p:cNvPr id="20" name="Group 19"/>
          <p:cNvGrpSpPr/>
          <p:nvPr/>
        </p:nvGrpSpPr>
        <p:grpSpPr>
          <a:xfrm>
            <a:off x="342900" y="2667000"/>
            <a:ext cx="8496300" cy="457200"/>
            <a:chOff x="342900" y="3048000"/>
            <a:chExt cx="8496300" cy="457200"/>
          </a:xfrm>
        </p:grpSpPr>
        <p:sp>
          <p:nvSpPr>
            <p:cNvPr id="14" name="Right Arrow Callout 13"/>
            <p:cNvSpPr/>
            <p:nvPr/>
          </p:nvSpPr>
          <p:spPr>
            <a:xfrm>
              <a:off x="3429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75000"/>
                    </a:schemeClr>
                  </a:solidFill>
                </a:rPr>
                <a:t>Wine Producer</a:t>
              </a:r>
              <a:endParaRPr lang="en-US" sz="1400" dirty="0">
                <a:solidFill>
                  <a:schemeClr val="bg1">
                    <a:lumMod val="75000"/>
                  </a:schemeClr>
                </a:solidFill>
              </a:endParaRPr>
            </a:p>
          </p:txBody>
        </p:sp>
        <p:sp>
          <p:nvSpPr>
            <p:cNvPr id="15" name="Right Arrow Callout 14"/>
            <p:cNvSpPr/>
            <p:nvPr/>
          </p:nvSpPr>
          <p:spPr>
            <a:xfrm>
              <a:off x="20193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6" name="Right Arrow Callout 15"/>
            <p:cNvSpPr/>
            <p:nvPr/>
          </p:nvSpPr>
          <p:spPr>
            <a:xfrm>
              <a:off x="36957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7" name="Right Arrow Callout 16"/>
            <p:cNvSpPr/>
            <p:nvPr/>
          </p:nvSpPr>
          <p:spPr>
            <a:xfrm>
              <a:off x="53721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8" name="Rounded Rectangle 17"/>
            <p:cNvSpPr/>
            <p:nvPr/>
          </p:nvSpPr>
          <p:spPr>
            <a:xfrm>
              <a:off x="7239000" y="3048000"/>
              <a:ext cx="1600200" cy="457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Retailer/</a:t>
              </a:r>
            </a:p>
            <a:p>
              <a:pPr algn="ctr"/>
              <a:r>
                <a:rPr lang="en-US" sz="1600" dirty="0" smtClean="0"/>
                <a:t>Customer</a:t>
              </a:r>
              <a:endParaRPr lang="en-US" sz="1600" dirty="0"/>
            </a:p>
          </p:txBody>
        </p:sp>
      </p:grpSp>
      <p:sp>
        <p:nvSpPr>
          <p:cNvPr id="19" name="Right Arrow Callout 18"/>
          <p:cNvSpPr/>
          <p:nvPr/>
        </p:nvSpPr>
        <p:spPr>
          <a:xfrm>
            <a:off x="342900" y="2438400"/>
            <a:ext cx="6896100" cy="914400"/>
          </a:xfrm>
          <a:prstGeom prst="rightArrowCallout">
            <a:avLst>
              <a:gd name="adj1" fmla="val 22402"/>
              <a:gd name="adj2" fmla="val 25000"/>
              <a:gd name="adj3" fmla="val 25000"/>
              <a:gd name="adj4" fmla="val 87164"/>
            </a:avLst>
          </a:prstGeom>
          <a:solidFill>
            <a:schemeClr val="lt1">
              <a:alpha val="92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Wine Producer + owned/controlled distributor</a:t>
            </a:r>
            <a:endParaRPr lang="en-US" sz="2200" b="1" dirty="0"/>
          </a:p>
        </p:txBody>
      </p:sp>
      <p:sp>
        <p:nvSpPr>
          <p:cNvPr id="21" name="TextBox 20"/>
          <p:cNvSpPr txBox="1"/>
          <p:nvPr/>
        </p:nvSpPr>
        <p:spPr>
          <a:xfrm>
            <a:off x="248699" y="609600"/>
            <a:ext cx="1219200" cy="304800"/>
          </a:xfrm>
          <a:prstGeom prst="rect">
            <a:avLst/>
          </a:prstGeom>
          <a:noFill/>
        </p:spPr>
        <p:txBody>
          <a:bodyPr wrap="square" rtlCol="0">
            <a:spAutoFit/>
          </a:bodyPr>
          <a:lstStyle/>
          <a:p>
            <a:pPr algn="ctr"/>
            <a:r>
              <a:rPr lang="en-US" sz="1400" u="sng" dirty="0" smtClean="0"/>
              <a:t>Value Chain</a:t>
            </a:r>
            <a:endParaRPr lang="en-US" sz="1400" u="sng" dirty="0"/>
          </a:p>
        </p:txBody>
      </p:sp>
      <p:graphicFrame>
        <p:nvGraphicFramePr>
          <p:cNvPr id="22" name="Table 21"/>
          <p:cNvGraphicFramePr>
            <a:graphicFrameLocks noGrp="1"/>
          </p:cNvGraphicFramePr>
          <p:nvPr>
            <p:extLst>
              <p:ext uri="{D42A27DB-BD31-4B8C-83A1-F6EECF244321}">
                <p14:modId xmlns:p14="http://schemas.microsoft.com/office/powerpoint/2010/main" val="1734689495"/>
              </p:ext>
            </p:extLst>
          </p:nvPr>
        </p:nvGraphicFramePr>
        <p:xfrm>
          <a:off x="1909366" y="3815339"/>
          <a:ext cx="4648200" cy="2438400"/>
        </p:xfrm>
        <a:graphic>
          <a:graphicData uri="http://schemas.openxmlformats.org/drawingml/2006/table">
            <a:tbl>
              <a:tblPr/>
              <a:tblGrid>
                <a:gridCol w="2324100"/>
                <a:gridCol w="2324100"/>
              </a:tblGrid>
              <a:tr h="1202156">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6244">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22" name="AutoShape 14"/>
          <p:cNvSpPr>
            <a:spLocks noChangeArrowheads="1"/>
          </p:cNvSpPr>
          <p:nvPr/>
        </p:nvSpPr>
        <p:spPr bwMode="auto">
          <a:xfrm>
            <a:off x="1736650" y="3418897"/>
            <a:ext cx="1145095"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Low Cost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4" name="AutoShape 16"/>
          <p:cNvSpPr>
            <a:spLocks noChangeArrowheads="1"/>
          </p:cNvSpPr>
          <p:nvPr/>
        </p:nvSpPr>
        <p:spPr bwMode="auto">
          <a:xfrm>
            <a:off x="5667375" y="3427412"/>
            <a:ext cx="1145094"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High Cost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5" name="AutoShape 17"/>
          <p:cNvSpPr>
            <a:spLocks noChangeArrowheads="1"/>
          </p:cNvSpPr>
          <p:nvPr/>
        </p:nvSpPr>
        <p:spPr bwMode="auto">
          <a:xfrm>
            <a:off x="6459178" y="3738344"/>
            <a:ext cx="1143000" cy="309563"/>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High Scope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6" name="AutoShape 18"/>
          <p:cNvSpPr>
            <a:spLocks noChangeArrowheads="1"/>
          </p:cNvSpPr>
          <p:nvPr/>
        </p:nvSpPr>
        <p:spPr bwMode="auto">
          <a:xfrm>
            <a:off x="6477000" y="6038994"/>
            <a:ext cx="1143000"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Low Scope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7" name="Oval 19"/>
          <p:cNvSpPr>
            <a:spLocks noChangeArrowheads="1"/>
          </p:cNvSpPr>
          <p:nvPr/>
        </p:nvSpPr>
        <p:spPr bwMode="auto">
          <a:xfrm>
            <a:off x="4648200" y="4038600"/>
            <a:ext cx="1858962" cy="609600"/>
          </a:xfrm>
          <a:prstGeom prst="ellipse">
            <a:avLst/>
          </a:prstGeom>
          <a:solidFill>
            <a:srgbClr val="FFFFFF"/>
          </a:solidFill>
          <a:ln w="19050">
            <a:solidFill>
              <a:srgbClr val="000000"/>
            </a:solidFill>
            <a:round/>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Recommended</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3" name="Oval 15"/>
          <p:cNvSpPr>
            <a:spLocks noChangeArrowheads="1"/>
          </p:cNvSpPr>
          <p:nvPr/>
        </p:nvSpPr>
        <p:spPr bwMode="auto">
          <a:xfrm>
            <a:off x="3429000" y="5029200"/>
            <a:ext cx="1036637" cy="488950"/>
          </a:xfrm>
          <a:prstGeom prst="ellipse">
            <a:avLst/>
          </a:prstGeom>
          <a:solidFill>
            <a:srgbClr val="FFFFFF"/>
          </a:solidFill>
          <a:ln w="19050">
            <a:solidFill>
              <a:srgbClr val="000000"/>
            </a:solidFill>
            <a:round/>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Original</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38" name="Straight Connector 37"/>
          <p:cNvCxnSpPr/>
          <p:nvPr/>
        </p:nvCxnSpPr>
        <p:spPr>
          <a:xfrm>
            <a:off x="2773870" y="3581400"/>
            <a:ext cx="289350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934200" y="4116387"/>
            <a:ext cx="0" cy="18256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3" name="Right Arrow 42"/>
          <p:cNvSpPr/>
          <p:nvPr/>
        </p:nvSpPr>
        <p:spPr>
          <a:xfrm rot="18878363">
            <a:off x="4284767" y="4680915"/>
            <a:ext cx="655422" cy="323283"/>
          </a:xfrm>
          <a:prstGeom prst="rightArrow">
            <a:avLst>
              <a:gd name="adj1" fmla="val 33769"/>
              <a:gd name="adj2" fmla="val 78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p:cNvSpPr txBox="1"/>
          <p:nvPr/>
        </p:nvSpPr>
        <p:spPr>
          <a:xfrm>
            <a:off x="7239000" y="4659868"/>
            <a:ext cx="1142999" cy="738664"/>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Necessary Generic Strategy</a:t>
            </a:r>
            <a:endParaRPr lang="en-US" sz="1400" b="1" dirty="0"/>
          </a:p>
        </p:txBody>
      </p:sp>
    </p:spTree>
    <p:extLst>
      <p:ext uri="{BB962C8B-B14F-4D97-AF65-F5344CB8AC3E}">
        <p14:creationId xmlns:p14="http://schemas.microsoft.com/office/powerpoint/2010/main" val="37570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42454" y="221673"/>
            <a:ext cx="8596745" cy="838201"/>
          </a:xfrm>
        </p:spPr>
        <p:txBody>
          <a:bodyPr anchor="t">
            <a:noAutofit/>
          </a:bodyPr>
          <a:lstStyle/>
          <a:p>
            <a:pPr algn="l"/>
            <a:r>
              <a:rPr lang="en-US" sz="2800" dirty="0" smtClean="0"/>
              <a:t>Necessary Changes in France’s Competitive Position:</a:t>
            </a:r>
            <a:endParaRPr lang="en-US" sz="2800" dirty="0"/>
          </a:p>
        </p:txBody>
      </p:sp>
      <p:graphicFrame>
        <p:nvGraphicFramePr>
          <p:cNvPr id="5" name="Table 4"/>
          <p:cNvGraphicFramePr>
            <a:graphicFrameLocks noGrp="1"/>
          </p:cNvGraphicFramePr>
          <p:nvPr/>
        </p:nvGraphicFramePr>
        <p:xfrm>
          <a:off x="990600" y="1143000"/>
          <a:ext cx="3352800" cy="2362200"/>
        </p:xfrm>
        <a:graphic>
          <a:graphicData uri="http://schemas.openxmlformats.org/drawingml/2006/table">
            <a:tbl>
              <a:tblPr/>
              <a:tblGrid>
                <a:gridCol w="1676400"/>
                <a:gridCol w="1676400"/>
              </a:tblGrid>
              <a:tr h="1164418">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782">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52" name="Oval 20"/>
          <p:cNvSpPr>
            <a:spLocks noChangeArrowheads="1"/>
          </p:cNvSpPr>
          <p:nvPr/>
        </p:nvSpPr>
        <p:spPr bwMode="auto">
          <a:xfrm>
            <a:off x="3048000" y="1219200"/>
            <a:ext cx="1371600" cy="68580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r>
              <a:rPr lang="en-US" sz="1050" dirty="0" smtClean="0">
                <a:latin typeface="Calibri" pitchFamily="34" charset="0"/>
                <a:cs typeface="Arial" pitchFamily="34" charset="0"/>
              </a:rPr>
              <a:t>Icon/Ultra Premium</a:t>
            </a:r>
            <a:r>
              <a:rPr kumimoji="0" lang="en-US" sz="1050" b="0" i="0" u="none" strike="noStrike" cap="none" normalizeH="0" baseline="0" dirty="0" smtClean="0">
                <a:ln>
                  <a:noFill/>
                </a:ln>
                <a:solidFill>
                  <a:schemeClr val="tx1"/>
                </a:solidFill>
                <a:effectLst/>
                <a:latin typeface="Calibri" pitchFamily="34" charset="0"/>
                <a:cs typeface="Arial" pitchFamily="34" charset="0"/>
              </a:rPr>
              <a:t> Wine in France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53" name="Text Box 21"/>
          <p:cNvSpPr txBox="1">
            <a:spLocks noChangeArrowheads="1"/>
          </p:cNvSpPr>
          <p:nvPr/>
        </p:nvSpPr>
        <p:spPr bwMode="auto">
          <a:xfrm>
            <a:off x="4408487" y="2192337"/>
            <a:ext cx="468313" cy="246063"/>
          </a:xfrm>
          <a:prstGeom prst="rect">
            <a:avLst/>
          </a:prstGeom>
          <a:solidFill>
            <a:srgbClr val="FFFFF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effectLst/>
                <a:latin typeface="Calibri" pitchFamily="34" charset="0"/>
                <a:cs typeface="Arial" pitchFamily="34" charset="0"/>
              </a:rPr>
              <a:t>5%</a:t>
            </a:r>
            <a:endParaRPr kumimoji="0" lang="en-US" sz="4800" b="0" i="0" u="none" strike="noStrike" cap="none" normalizeH="0" baseline="0" dirty="0" smtClean="0">
              <a:ln>
                <a:noFill/>
              </a:ln>
              <a:effectLst/>
              <a:latin typeface="Arial" pitchFamily="34" charset="0"/>
              <a:cs typeface="Arial" pitchFamily="34" charset="0"/>
            </a:endParaRPr>
          </a:p>
        </p:txBody>
      </p:sp>
      <p:sp>
        <p:nvSpPr>
          <p:cNvPr id="18454" name="Text Box 22"/>
          <p:cNvSpPr txBox="1">
            <a:spLocks noChangeArrowheads="1"/>
          </p:cNvSpPr>
          <p:nvPr/>
        </p:nvSpPr>
        <p:spPr bwMode="auto">
          <a:xfrm>
            <a:off x="617537" y="3048000"/>
            <a:ext cx="323850" cy="2381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_</a:t>
            </a:r>
            <a:endParaRPr kumimoji="0" lang="en-US" sz="4400" b="0" i="0" u="none" strike="noStrike" cap="none" normalizeH="0" baseline="0" dirty="0" smtClean="0">
              <a:ln>
                <a:noFill/>
              </a:ln>
              <a:effectLst/>
              <a:latin typeface="Arial" pitchFamily="34" charset="0"/>
              <a:cs typeface="Arial" pitchFamily="34" charset="0"/>
            </a:endParaRPr>
          </a:p>
        </p:txBody>
      </p:sp>
      <p:sp>
        <p:nvSpPr>
          <p:cNvPr id="18456" name="Text Box 24"/>
          <p:cNvSpPr txBox="1">
            <a:spLocks noChangeArrowheads="1"/>
          </p:cNvSpPr>
          <p:nvPr/>
        </p:nvSpPr>
        <p:spPr bwMode="auto">
          <a:xfrm>
            <a:off x="941387" y="3495675"/>
            <a:ext cx="323850" cy="2381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n-US" sz="2000" b="1" i="0" u="none" strike="noStrike" cap="none" normalizeH="0" baseline="0" dirty="0" smtClean="0">
                <a:ln>
                  <a:noFill/>
                </a:ln>
                <a:effectLst/>
                <a:latin typeface="Calibri" pitchFamily="34" charset="0"/>
                <a:cs typeface="Arial" pitchFamily="34" charset="0"/>
              </a:rPr>
              <a:t>+</a:t>
            </a:r>
            <a:endParaRPr kumimoji="0" lang="en-US" sz="3600" b="0" i="0" u="none" strike="noStrike" cap="none" normalizeH="0" baseline="0" dirty="0" smtClean="0">
              <a:ln>
                <a:noFill/>
              </a:ln>
              <a:effectLst/>
              <a:latin typeface="Arial" pitchFamily="34" charset="0"/>
              <a:cs typeface="Arial" pitchFamily="34" charset="0"/>
            </a:endParaRPr>
          </a:p>
        </p:txBody>
      </p:sp>
      <p:sp>
        <p:nvSpPr>
          <p:cNvPr id="18457" name="Text Box 25"/>
          <p:cNvSpPr txBox="1">
            <a:spLocks noChangeArrowheads="1"/>
          </p:cNvSpPr>
          <p:nvPr/>
        </p:nvSpPr>
        <p:spPr bwMode="auto">
          <a:xfrm>
            <a:off x="3962400" y="3419475"/>
            <a:ext cx="323850" cy="2381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_</a:t>
            </a:r>
            <a:endParaRPr kumimoji="0" lang="en-US" sz="4400" b="0" i="0" u="none" strike="noStrike" cap="none" normalizeH="0" baseline="0" dirty="0" smtClean="0">
              <a:ln>
                <a:noFill/>
              </a:ln>
              <a:effectLst/>
              <a:latin typeface="Arial" pitchFamily="34" charset="0"/>
              <a:cs typeface="Arial" pitchFamily="34" charset="0"/>
            </a:endParaRPr>
          </a:p>
        </p:txBody>
      </p:sp>
      <p:sp>
        <p:nvSpPr>
          <p:cNvPr id="18458" name="Text Box 26"/>
          <p:cNvSpPr txBox="1">
            <a:spLocks noChangeArrowheads="1"/>
          </p:cNvSpPr>
          <p:nvPr/>
        </p:nvSpPr>
        <p:spPr bwMode="auto">
          <a:xfrm>
            <a:off x="2057400" y="3505200"/>
            <a:ext cx="1219200" cy="42703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Relative</a:t>
            </a:r>
            <a:endParaRPr kumimoji="0" lang="en-US" sz="1400" b="0" i="0" u="none" strike="noStrike" cap="none" normalizeH="0" baseline="0" dirty="0" smtClean="0">
              <a:ln>
                <a:noFill/>
              </a:ln>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Market Share</a:t>
            </a:r>
            <a:endParaRPr kumimoji="0" lang="en-US" sz="1400" b="0" i="0" u="none" strike="noStrike" cap="none" normalizeH="0" baseline="0" dirty="0" smtClean="0">
              <a:ln>
                <a:noFill/>
              </a:ln>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effectLst/>
              <a:latin typeface="Arial" pitchFamily="34" charset="0"/>
              <a:cs typeface="Arial" pitchFamily="34" charset="0"/>
            </a:endParaRPr>
          </a:p>
        </p:txBody>
      </p:sp>
      <p:sp>
        <p:nvSpPr>
          <p:cNvPr id="18459" name="Text Box 27"/>
          <p:cNvSpPr txBox="1">
            <a:spLocks noChangeArrowheads="1"/>
          </p:cNvSpPr>
          <p:nvPr/>
        </p:nvSpPr>
        <p:spPr bwMode="auto">
          <a:xfrm>
            <a:off x="2417762" y="838201"/>
            <a:ext cx="477838" cy="303212"/>
          </a:xfrm>
          <a:prstGeom prst="rect">
            <a:avLst/>
          </a:prstGeom>
          <a:solidFill>
            <a:srgbClr val="FFFFF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alibri" pitchFamily="34" charset="0"/>
                <a:cs typeface="Arial" pitchFamily="34" charset="0"/>
              </a:rPr>
              <a:t>1.0</a:t>
            </a:r>
            <a:endParaRPr kumimoji="0" lang="en-US" sz="4800" b="0" i="0" u="none" strike="noStrike" cap="none" normalizeH="0" baseline="0" dirty="0" smtClean="0">
              <a:ln>
                <a:noFill/>
              </a:ln>
              <a:effectLst/>
              <a:latin typeface="Arial" pitchFamily="34" charset="0"/>
              <a:cs typeface="Arial" pitchFamily="34" charset="0"/>
            </a:endParaRPr>
          </a:p>
        </p:txBody>
      </p:sp>
      <p:sp>
        <p:nvSpPr>
          <p:cNvPr id="18460" name="Text Box 28"/>
          <p:cNvSpPr txBox="1">
            <a:spLocks noChangeArrowheads="1"/>
          </p:cNvSpPr>
          <p:nvPr/>
        </p:nvSpPr>
        <p:spPr bwMode="auto">
          <a:xfrm>
            <a:off x="609600" y="1066800"/>
            <a:ext cx="323850" cy="2381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a:t>
            </a:r>
            <a:endParaRPr kumimoji="0" lang="en-US" sz="3600" b="0" i="0" u="none" strike="noStrike" cap="none" normalizeH="0" baseline="0" dirty="0" smtClean="0">
              <a:ln>
                <a:noFill/>
              </a:ln>
              <a:effectLst/>
              <a:latin typeface="Arial" pitchFamily="34" charset="0"/>
              <a:cs typeface="Arial" pitchFamily="34" charset="0"/>
            </a:endParaRPr>
          </a:p>
        </p:txBody>
      </p:sp>
      <p:sp>
        <p:nvSpPr>
          <p:cNvPr id="25" name="Oval 20"/>
          <p:cNvSpPr>
            <a:spLocks noChangeArrowheads="1"/>
          </p:cNvSpPr>
          <p:nvPr/>
        </p:nvSpPr>
        <p:spPr bwMode="auto">
          <a:xfrm>
            <a:off x="914400" y="1143000"/>
            <a:ext cx="1828800" cy="685800"/>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Recommended</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ight Arrow 25"/>
          <p:cNvSpPr/>
          <p:nvPr/>
        </p:nvSpPr>
        <p:spPr>
          <a:xfrm rot="11037854">
            <a:off x="2523541" y="1471213"/>
            <a:ext cx="687077" cy="282435"/>
          </a:xfrm>
          <a:prstGeom prst="rightArrow">
            <a:avLst>
              <a:gd name="adj1" fmla="val 33769"/>
              <a:gd name="adj2" fmla="val 78647"/>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ight Brace 27"/>
          <p:cNvSpPr/>
          <p:nvPr/>
        </p:nvSpPr>
        <p:spPr>
          <a:xfrm>
            <a:off x="4642643" y="1381125"/>
            <a:ext cx="990600" cy="1905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9" name="TextBox 28"/>
          <p:cNvSpPr txBox="1"/>
          <p:nvPr/>
        </p:nvSpPr>
        <p:spPr>
          <a:xfrm>
            <a:off x="5566092" y="1947446"/>
            <a:ext cx="3190875" cy="369332"/>
          </a:xfrm>
          <a:prstGeom prst="rect">
            <a:avLst/>
          </a:prstGeom>
          <a:noFill/>
        </p:spPr>
        <p:txBody>
          <a:bodyPr wrap="none" rtlCol="0">
            <a:spAutoFit/>
          </a:bodyPr>
          <a:lstStyle/>
          <a:p>
            <a:pPr algn="ctr"/>
            <a:r>
              <a:rPr lang="en-US" u="sng" dirty="0" smtClean="0"/>
              <a:t>Boston Consulting Group Matrix</a:t>
            </a:r>
            <a:endParaRPr lang="en-US" u="sng" dirty="0"/>
          </a:p>
        </p:txBody>
      </p:sp>
      <p:sp>
        <p:nvSpPr>
          <p:cNvPr id="18455" name="Text Box 23"/>
          <p:cNvSpPr txBox="1">
            <a:spLocks noChangeArrowheads="1"/>
          </p:cNvSpPr>
          <p:nvPr/>
        </p:nvSpPr>
        <p:spPr bwMode="auto">
          <a:xfrm>
            <a:off x="152400" y="2057400"/>
            <a:ext cx="914400" cy="542925"/>
          </a:xfrm>
          <a:prstGeom prst="rect">
            <a:avLst/>
          </a:prstGeom>
          <a:solidFill>
            <a:srgbClr val="FFFFFF">
              <a:alpha val="0"/>
            </a:srgb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Industry Growth</a:t>
            </a:r>
            <a:endParaRPr kumimoji="0" lang="en-US" sz="4000" b="0" i="0" u="none" strike="noStrike" cap="none" normalizeH="0" baseline="0" dirty="0" smtClean="0">
              <a:ln>
                <a:noFill/>
              </a:ln>
              <a:effectLst/>
              <a:latin typeface="Arial" pitchFamily="34" charset="0"/>
              <a:cs typeface="Arial" pitchFamily="34" charset="0"/>
            </a:endParaRPr>
          </a:p>
        </p:txBody>
      </p:sp>
      <p:sp>
        <p:nvSpPr>
          <p:cNvPr id="30" name="TextBox 29"/>
          <p:cNvSpPr txBox="1"/>
          <p:nvPr/>
        </p:nvSpPr>
        <p:spPr>
          <a:xfrm>
            <a:off x="5912020" y="2343077"/>
            <a:ext cx="2499018" cy="307777"/>
          </a:xfrm>
          <a:prstGeom prst="rect">
            <a:avLst/>
          </a:prstGeom>
          <a:noFill/>
        </p:spPr>
        <p:txBody>
          <a:bodyPr wrap="none" rtlCol="0">
            <a:spAutoFit/>
          </a:bodyPr>
          <a:lstStyle/>
          <a:p>
            <a:pPr algn="ctr"/>
            <a:r>
              <a:rPr lang="en-US" sz="1400" dirty="0" smtClean="0"/>
              <a:t>Increase Relative Market Share!</a:t>
            </a:r>
            <a:endParaRPr lang="en-US" sz="1400" dirty="0"/>
          </a:p>
        </p:txBody>
      </p:sp>
      <p:graphicFrame>
        <p:nvGraphicFramePr>
          <p:cNvPr id="31" name="Table 30"/>
          <p:cNvGraphicFramePr>
            <a:graphicFrameLocks noGrp="1"/>
          </p:cNvGraphicFramePr>
          <p:nvPr>
            <p:extLst>
              <p:ext uri="{D42A27DB-BD31-4B8C-83A1-F6EECF244321}">
                <p14:modId xmlns:p14="http://schemas.microsoft.com/office/powerpoint/2010/main" val="3451642120"/>
              </p:ext>
            </p:extLst>
          </p:nvPr>
        </p:nvGraphicFramePr>
        <p:xfrm>
          <a:off x="3276600" y="4059198"/>
          <a:ext cx="5458460" cy="1600200"/>
        </p:xfrm>
        <a:graphic>
          <a:graphicData uri="http://schemas.openxmlformats.org/drawingml/2006/table">
            <a:tbl>
              <a:tblPr/>
              <a:tblGrid>
                <a:gridCol w="1524000"/>
                <a:gridCol w="1981200"/>
                <a:gridCol w="1953260"/>
              </a:tblGrid>
              <a:tr h="454786">
                <a:tc>
                  <a:txBody>
                    <a:bodyPr/>
                    <a:lstStyle/>
                    <a:p>
                      <a:pPr marL="0" marR="0" algn="ctr">
                        <a:lnSpc>
                          <a:spcPct val="100000"/>
                        </a:lnSpc>
                        <a:spcBef>
                          <a:spcPts val="0"/>
                        </a:spcBef>
                        <a:spcAft>
                          <a:spcPts val="0"/>
                        </a:spcAft>
                      </a:pPr>
                      <a:endParaRPr lang="en-US" sz="1100"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600" b="1" dirty="0">
                          <a:latin typeface="Calibri"/>
                          <a:ea typeface="Calibri"/>
                          <a:cs typeface="Times New Roman"/>
                        </a:rPr>
                        <a:t>Existing Products</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600" b="1" dirty="0">
                          <a:latin typeface="Calibri"/>
                          <a:ea typeface="Calibri"/>
                          <a:cs typeface="Times New Roman"/>
                        </a:rPr>
                        <a:t>New Products</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103">
                <a:tc>
                  <a:txBody>
                    <a:bodyPr/>
                    <a:lstStyle/>
                    <a:p>
                      <a:pPr marL="0" marR="0" algn="ctr">
                        <a:lnSpc>
                          <a:spcPct val="100000"/>
                        </a:lnSpc>
                        <a:spcBef>
                          <a:spcPts val="0"/>
                        </a:spcBef>
                        <a:spcAft>
                          <a:spcPts val="0"/>
                        </a:spcAft>
                      </a:pPr>
                      <a:r>
                        <a:rPr lang="en-US" sz="1600" b="1" dirty="0">
                          <a:latin typeface="Calibri"/>
                          <a:ea typeface="Calibri"/>
                          <a:cs typeface="Times New Roman"/>
                        </a:rPr>
                        <a:t>Existing Market</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Market Penetration </a:t>
                      </a:r>
                      <a:endParaRPr lang="en-US" sz="1200" dirty="0" smtClean="0">
                        <a:latin typeface="Calibri"/>
                        <a:ea typeface="Calibri"/>
                        <a:cs typeface="Times New Roman"/>
                      </a:endParaRPr>
                    </a:p>
                    <a:p>
                      <a:pPr marL="0" marR="0" algn="ctr">
                        <a:lnSpc>
                          <a:spcPct val="100000"/>
                        </a:lnSpc>
                        <a:spcBef>
                          <a:spcPts val="0"/>
                        </a:spcBef>
                        <a:spcAft>
                          <a:spcPts val="0"/>
                        </a:spcAft>
                      </a:pPr>
                      <a:r>
                        <a:rPr lang="en-US" sz="1200" dirty="0" smtClean="0">
                          <a:latin typeface="Calibri"/>
                          <a:ea typeface="Calibri"/>
                          <a:cs typeface="Times New Roman"/>
                        </a:rPr>
                        <a:t>or </a:t>
                      </a:r>
                      <a:r>
                        <a:rPr lang="en-US" sz="1200" dirty="0">
                          <a:latin typeface="Calibri"/>
                          <a:ea typeface="Calibri"/>
                          <a:cs typeface="Times New Roman"/>
                        </a:rPr>
                        <a:t>Consolidation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dirty="0" smtClean="0">
                          <a:latin typeface="Calibri"/>
                          <a:ea typeface="Calibri"/>
                          <a:cs typeface="Times New Roman"/>
                        </a:rPr>
                        <a:t>           Product </a:t>
                      </a:r>
                      <a:r>
                        <a:rPr lang="en-US" sz="1200" dirty="0">
                          <a:latin typeface="Calibri"/>
                          <a:ea typeface="Calibri"/>
                          <a:cs typeface="Times New Roman"/>
                        </a:rPr>
                        <a:t>Development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311">
                <a:tc>
                  <a:txBody>
                    <a:bodyPr/>
                    <a:lstStyle/>
                    <a:p>
                      <a:pPr marL="0" marR="0" algn="ctr">
                        <a:lnSpc>
                          <a:spcPct val="100000"/>
                        </a:lnSpc>
                        <a:spcBef>
                          <a:spcPts val="0"/>
                        </a:spcBef>
                        <a:spcAft>
                          <a:spcPts val="0"/>
                        </a:spcAft>
                      </a:pPr>
                      <a:r>
                        <a:rPr lang="en-US" sz="1600" b="1" dirty="0">
                          <a:latin typeface="Calibri"/>
                          <a:ea typeface="Calibri"/>
                          <a:cs typeface="Times New Roman"/>
                        </a:rPr>
                        <a:t>New Market</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Market Development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Diversification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TextBox 31"/>
          <p:cNvSpPr txBox="1"/>
          <p:nvPr/>
        </p:nvSpPr>
        <p:spPr>
          <a:xfrm>
            <a:off x="728863" y="4453529"/>
            <a:ext cx="1634363" cy="369332"/>
          </a:xfrm>
          <a:prstGeom prst="rect">
            <a:avLst/>
          </a:prstGeom>
          <a:noFill/>
        </p:spPr>
        <p:txBody>
          <a:bodyPr wrap="square" rtlCol="0">
            <a:spAutoFit/>
          </a:bodyPr>
          <a:lstStyle/>
          <a:p>
            <a:pPr algn="ctr"/>
            <a:r>
              <a:rPr lang="en-US" u="sng" dirty="0" smtClean="0"/>
              <a:t>Grand Strategy</a:t>
            </a:r>
            <a:endParaRPr lang="en-US" u="sng" dirty="0"/>
          </a:p>
        </p:txBody>
      </p:sp>
      <p:pic>
        <p:nvPicPr>
          <p:cNvPr id="18461"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1146557">
            <a:off x="4846911" y="4628203"/>
            <a:ext cx="369563" cy="387374"/>
          </a:xfrm>
          <a:prstGeom prst="rect">
            <a:avLst/>
          </a:prstGeom>
          <a:solidFill>
            <a:schemeClr val="lt1">
              <a:alpha val="0"/>
            </a:schemeClr>
          </a:solidFill>
        </p:spPr>
      </p:pic>
      <p:pic>
        <p:nvPicPr>
          <p:cNvPr id="38"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1116007">
            <a:off x="4849177" y="5160963"/>
            <a:ext cx="381000" cy="399361"/>
          </a:xfrm>
          <a:prstGeom prst="rect">
            <a:avLst/>
          </a:prstGeom>
          <a:solidFill>
            <a:schemeClr val="lt1">
              <a:alpha val="0"/>
            </a:schemeClr>
          </a:solidFill>
        </p:spPr>
      </p:pic>
      <p:pic>
        <p:nvPicPr>
          <p:cNvPr id="39"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0769890">
            <a:off x="6822951" y="4729471"/>
            <a:ext cx="304800" cy="319489"/>
          </a:xfrm>
          <a:prstGeom prst="rect">
            <a:avLst/>
          </a:prstGeom>
          <a:solidFill>
            <a:schemeClr val="lt1">
              <a:alpha val="0"/>
            </a:schemeClr>
          </a:solidFill>
        </p:spPr>
      </p:pic>
      <p:pic>
        <p:nvPicPr>
          <p:cNvPr id="40"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0620416">
            <a:off x="6835395" y="5179614"/>
            <a:ext cx="363483" cy="381000"/>
          </a:xfrm>
          <a:prstGeom prst="rect">
            <a:avLst/>
          </a:prstGeom>
          <a:solidFill>
            <a:schemeClr val="lt1">
              <a:alpha val="0"/>
            </a:schemeClr>
          </a:solidFill>
        </p:spPr>
      </p:pic>
      <p:sp>
        <p:nvSpPr>
          <p:cNvPr id="41" name="Right Brace 40"/>
          <p:cNvSpPr/>
          <p:nvPr/>
        </p:nvSpPr>
        <p:spPr>
          <a:xfrm flipH="1">
            <a:off x="2513788" y="4433069"/>
            <a:ext cx="609600" cy="1295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2" name="TextBox 41"/>
          <p:cNvSpPr txBox="1"/>
          <p:nvPr/>
        </p:nvSpPr>
        <p:spPr>
          <a:xfrm>
            <a:off x="-58000" y="5080769"/>
            <a:ext cx="2876588" cy="738664"/>
          </a:xfrm>
          <a:prstGeom prst="rect">
            <a:avLst/>
          </a:prstGeom>
          <a:noFill/>
        </p:spPr>
        <p:txBody>
          <a:bodyPr wrap="square" rtlCol="0">
            <a:spAutoFit/>
          </a:bodyPr>
          <a:lstStyle/>
          <a:p>
            <a:pPr algn="r"/>
            <a:r>
              <a:rPr lang="en-US" sz="1400" dirty="0" smtClean="0"/>
              <a:t>If the product focus is on Icon/Ultra Premium Wines, all Grand Strategies can be used</a:t>
            </a:r>
            <a:endParaRPr lang="en-US" sz="1400" dirty="0"/>
          </a:p>
        </p:txBody>
      </p:sp>
    </p:spTree>
    <p:extLst>
      <p:ext uri="{BB962C8B-B14F-4D97-AF65-F5344CB8AC3E}">
        <p14:creationId xmlns:p14="http://schemas.microsoft.com/office/powerpoint/2010/main" val="2603099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52400" y="240268"/>
            <a:ext cx="8610600" cy="609600"/>
          </a:xfrm>
        </p:spPr>
        <p:txBody>
          <a:bodyPr anchor="t">
            <a:noAutofit/>
          </a:bodyPr>
          <a:lstStyle/>
          <a:p>
            <a:pPr algn="l"/>
            <a:r>
              <a:rPr lang="en-US" sz="2800" dirty="0" smtClean="0"/>
              <a:t>Necessary Changes in France’s Competitive Position:</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66209165"/>
              </p:ext>
            </p:extLst>
          </p:nvPr>
        </p:nvGraphicFramePr>
        <p:xfrm>
          <a:off x="457202" y="1600200"/>
          <a:ext cx="8077198" cy="3156074"/>
        </p:xfrm>
        <a:graphic>
          <a:graphicData uri="http://schemas.openxmlformats.org/drawingml/2006/table">
            <a:tbl>
              <a:tblPr>
                <a:tableStyleId>{69C7853C-536D-4A76-A0AE-DD22124D55A5}</a:tableStyleId>
              </a:tblPr>
              <a:tblGrid>
                <a:gridCol w="1142231"/>
                <a:gridCol w="2202871"/>
                <a:gridCol w="1305405"/>
                <a:gridCol w="2115009"/>
                <a:gridCol w="1311682"/>
              </a:tblGrid>
              <a:tr h="376214">
                <a:tc>
                  <a:txBody>
                    <a:bodyPr/>
                    <a:lstStyle/>
                    <a:p>
                      <a:pPr marL="0" marR="0" algn="ctr">
                        <a:lnSpc>
                          <a:spcPts val="1400"/>
                        </a:lnSpc>
                        <a:spcBef>
                          <a:spcPts val="0"/>
                        </a:spcBef>
                        <a:spcAft>
                          <a:spcPts val="0"/>
                        </a:spcAft>
                      </a:pPr>
                      <a:endParaRPr lang="en-US" sz="10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200" dirty="0"/>
                        <a:t>Unique Resources</a:t>
                      </a:r>
                      <a:endParaRPr lang="en-US" sz="1200" b="1"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000" dirty="0"/>
                        <a:t>Relative </a:t>
                      </a:r>
                      <a:r>
                        <a:rPr lang="en-US" sz="1000" dirty="0" smtClean="0"/>
                        <a:t>Significance</a:t>
                      </a:r>
                      <a:r>
                        <a:rPr lang="en-US" sz="1000" baseline="0" dirty="0" smtClean="0"/>
                        <a:t> (scale: 1 – 5)</a:t>
                      </a:r>
                      <a:endParaRPr lang="en-US" sz="10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200" dirty="0"/>
                        <a:t>Core Competencies</a:t>
                      </a:r>
                      <a:endParaRPr lang="en-US" sz="1200" b="1"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000" dirty="0"/>
                        <a:t>Relative </a:t>
                      </a:r>
                      <a:r>
                        <a:rPr lang="en-US" sz="1000" dirty="0" smtClean="0"/>
                        <a:t>Significance (scale: 1 – 5)</a:t>
                      </a:r>
                      <a:endParaRPr lang="en-US" sz="1000" dirty="0">
                        <a:latin typeface="Calibri"/>
                        <a:ea typeface="Calibri"/>
                        <a:cs typeface="Times New Roman"/>
                      </a:endParaRPr>
                    </a:p>
                  </a:txBody>
                  <a:tcPr marL="63610" marR="63610" marT="0" marB="0" anchor="ctr"/>
                </a:tc>
              </a:tr>
              <a:tr h="393457">
                <a:tc rowSpan="3">
                  <a:txBody>
                    <a:bodyPr/>
                    <a:lstStyle/>
                    <a:p>
                      <a:pPr marL="0" marR="0" algn="ctr">
                        <a:lnSpc>
                          <a:spcPts val="1400"/>
                        </a:lnSpc>
                        <a:spcBef>
                          <a:spcPts val="0"/>
                        </a:spcBef>
                        <a:spcAft>
                          <a:spcPts val="0"/>
                        </a:spcAft>
                      </a:pPr>
                      <a:r>
                        <a:rPr lang="en-US" sz="1200" dirty="0"/>
                        <a:t>Existing</a:t>
                      </a:r>
                      <a:endParaRPr lang="en-US" sz="12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Strict Regulation Environment</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2</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Complying</a:t>
                      </a:r>
                      <a:r>
                        <a:rPr lang="en-US" sz="1200" baseline="0" dirty="0" smtClean="0"/>
                        <a:t> with Regulations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3</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Pre-established</a:t>
                      </a:r>
                      <a:r>
                        <a:rPr lang="en-US" sz="1200" baseline="0" dirty="0" smtClean="0"/>
                        <a:t> image as a high end wine producer</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Producing</a:t>
                      </a:r>
                      <a:r>
                        <a:rPr lang="en-US" sz="1200" baseline="0" dirty="0" smtClean="0"/>
                        <a:t> high quality, expensive wines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Experience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Leveraging experience</a:t>
                      </a:r>
                      <a:r>
                        <a:rPr lang="en-US" sz="1200" baseline="0" dirty="0" smtClean="0"/>
                        <a:t> and expertise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r>
              <a:tr h="615846">
                <a:tc rowSpan="3">
                  <a:txBody>
                    <a:bodyPr/>
                    <a:lstStyle/>
                    <a:p>
                      <a:pPr marL="0" marR="0" algn="ctr">
                        <a:lnSpc>
                          <a:spcPts val="1400"/>
                        </a:lnSpc>
                        <a:spcBef>
                          <a:spcPts val="0"/>
                        </a:spcBef>
                        <a:spcAft>
                          <a:spcPts val="0"/>
                        </a:spcAft>
                      </a:pPr>
                      <a:r>
                        <a:rPr lang="en-US" sz="1200" dirty="0"/>
                        <a:t>Recommended</a:t>
                      </a:r>
                      <a:endParaRPr lang="en-US" sz="12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Condensed,</a:t>
                      </a:r>
                      <a:r>
                        <a:rPr lang="en-US" sz="1200" baseline="0" dirty="0" smtClean="0"/>
                        <a:t> efficient value chain</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Squeezing</a:t>
                      </a:r>
                      <a:r>
                        <a:rPr lang="en-US" sz="1200" baseline="0" dirty="0" smtClean="0"/>
                        <a:t> value out of the value chain’s components</a:t>
                      </a:r>
                      <a:endParaRPr lang="en-US" sz="1200" baseline="0" dirty="0" smtClean="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r h="590186">
                <a:tc vMerge="1">
                  <a:txBody>
                    <a:bodyPr/>
                    <a:lstStyle/>
                    <a:p>
                      <a:endParaRPr lang="en-US"/>
                    </a:p>
                  </a:txBody>
                  <a:tcPr/>
                </a:tc>
                <a:tc>
                  <a:txBody>
                    <a:bodyPr/>
                    <a:lstStyle/>
                    <a:p>
                      <a:pPr marL="0" marR="0" algn="l">
                        <a:lnSpc>
                          <a:spcPts val="1400"/>
                        </a:lnSpc>
                        <a:spcBef>
                          <a:spcPts val="0"/>
                        </a:spcBef>
                        <a:spcAft>
                          <a:spcPts val="0"/>
                        </a:spcAft>
                      </a:pPr>
                      <a:r>
                        <a:rPr lang="en-US" sz="1200" dirty="0" smtClean="0"/>
                        <a:t>Strong brand</a:t>
                      </a:r>
                      <a:r>
                        <a:rPr lang="en-US" sz="1200" baseline="0" dirty="0" smtClean="0"/>
                        <a:t> image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Ability</a:t>
                      </a:r>
                      <a:r>
                        <a:rPr lang="en-US" sz="1200" baseline="0" dirty="0" smtClean="0"/>
                        <a:t> to conduct useful market research</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High quality grapes and plots of land</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3</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Acquiring</a:t>
                      </a:r>
                      <a:r>
                        <a:rPr lang="en-US" sz="1200" baseline="0" dirty="0" smtClean="0"/>
                        <a:t> highest quality resources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bl>
          </a:graphicData>
        </a:graphic>
      </p:graphicFrame>
      <p:sp>
        <p:nvSpPr>
          <p:cNvPr id="6" name="TextBox 5"/>
          <p:cNvSpPr txBox="1"/>
          <p:nvPr/>
        </p:nvSpPr>
        <p:spPr>
          <a:xfrm>
            <a:off x="2590800" y="849868"/>
            <a:ext cx="3955185" cy="369332"/>
          </a:xfrm>
          <a:prstGeom prst="rect">
            <a:avLst/>
          </a:prstGeom>
          <a:noFill/>
        </p:spPr>
        <p:txBody>
          <a:bodyPr wrap="none" rtlCol="0">
            <a:spAutoFit/>
          </a:bodyPr>
          <a:lstStyle/>
          <a:p>
            <a:r>
              <a:rPr lang="en-US" u="sng" dirty="0" smtClean="0"/>
              <a:t>Unique Resources &amp; Core Competencies</a:t>
            </a:r>
            <a:endParaRPr lang="en-US" u="sng" dirty="0"/>
          </a:p>
        </p:txBody>
      </p:sp>
      <p:sp>
        <p:nvSpPr>
          <p:cNvPr id="7" name="TextBox 6"/>
          <p:cNvSpPr txBox="1"/>
          <p:nvPr/>
        </p:nvSpPr>
        <p:spPr>
          <a:xfrm>
            <a:off x="2590800" y="1219200"/>
            <a:ext cx="4366901" cy="307777"/>
          </a:xfrm>
          <a:prstGeom prst="rect">
            <a:avLst/>
          </a:prstGeom>
          <a:noFill/>
        </p:spPr>
        <p:txBody>
          <a:bodyPr wrap="none" rtlCol="0">
            <a:spAutoFit/>
          </a:bodyPr>
          <a:lstStyle/>
          <a:p>
            <a:r>
              <a:rPr lang="en-US" sz="1400" dirty="0" smtClean="0"/>
              <a:t>For Icon/Ultra Premium Wine Production in France</a:t>
            </a:r>
            <a:endParaRPr lang="en-US" sz="1400" dirty="0"/>
          </a:p>
        </p:txBody>
      </p:sp>
      <p:sp>
        <p:nvSpPr>
          <p:cNvPr id="8" name="TextBox 7"/>
          <p:cNvSpPr txBox="1"/>
          <p:nvPr/>
        </p:nvSpPr>
        <p:spPr>
          <a:xfrm>
            <a:off x="990600" y="5410200"/>
            <a:ext cx="7086600" cy="830997"/>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smtClean="0"/>
              <a:t>By adjusting the Value Chain, Strategies, and Unique Resources and Core Competencies France may be more competitively positioned to obtain at least 1% market share…</a:t>
            </a:r>
            <a:endParaRPr lang="en-US" sz="1600" b="1" dirty="0"/>
          </a:p>
        </p:txBody>
      </p:sp>
    </p:spTree>
    <p:extLst>
      <p:ext uri="{BB962C8B-B14F-4D97-AF65-F5344CB8AC3E}">
        <p14:creationId xmlns:p14="http://schemas.microsoft.com/office/powerpoint/2010/main" val="1687104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685800" y="5334000"/>
            <a:ext cx="8229600" cy="1295400"/>
          </a:xfrm>
        </p:spPr>
        <p:txBody>
          <a:bodyPr/>
          <a:lstStyle/>
          <a:p>
            <a:pPr>
              <a:buNone/>
            </a:pPr>
            <a:r>
              <a:rPr lang="en-US" dirty="0"/>
              <a:t>What is </a:t>
            </a:r>
            <a:r>
              <a:rPr lang="en-US" dirty="0" smtClean="0"/>
              <a:t>Italy’s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762000"/>
            <a:ext cx="3581400" cy="1752600"/>
          </a:xfrm>
        </p:spPr>
        <p:txBody>
          <a:bodyPr/>
          <a:lstStyle/>
          <a:p>
            <a:pPr algn="l"/>
            <a:r>
              <a:rPr lang="en-US" dirty="0" smtClean="0"/>
              <a:t>Italy</a:t>
            </a:r>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715000" y="213464"/>
            <a:ext cx="3228975" cy="2148736"/>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6962"/>
          </a:xfrm>
        </p:spPr>
        <p:txBody>
          <a:bodyPr/>
          <a:lstStyle/>
          <a:p>
            <a:r>
              <a:rPr lang="en-US" dirty="0" smtClean="0"/>
              <a:t>Italy’s Current Conditions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30361846"/>
              </p:ext>
            </p:extLst>
          </p:nvPr>
        </p:nvGraphicFramePr>
        <p:xfrm>
          <a:off x="228600" y="1371600"/>
          <a:ext cx="3458634" cy="2871853"/>
        </p:xfrm>
        <a:graphic>
          <a:graphicData uri="http://schemas.openxmlformats.org/drawingml/2006/table">
            <a:tbl>
              <a:tblPr firstRow="1" bandRow="1">
                <a:tableStyleId>{91EBBBCC-DAD2-459C-BE2E-F6DE35CF9A28}</a:tableStyleId>
              </a:tblPr>
              <a:tblGrid>
                <a:gridCol w="643467"/>
                <a:gridCol w="723900"/>
                <a:gridCol w="884767"/>
                <a:gridCol w="1206500"/>
              </a:tblGrid>
              <a:tr h="281486">
                <a:tc gridSpan="4">
                  <a:txBody>
                    <a:bodyPr/>
                    <a:lstStyle/>
                    <a:p>
                      <a:pPr algn="ctr"/>
                      <a:r>
                        <a:rPr lang="en-US" sz="1100" dirty="0" smtClean="0"/>
                        <a:t>Grape Production 1996</a:t>
                      </a:r>
                      <a:r>
                        <a:rPr lang="en-US" sz="1100" baseline="0" dirty="0" smtClean="0"/>
                        <a:t>-2006 By Country</a:t>
                      </a:r>
                      <a:endParaRPr lang="en-US" sz="11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52926">
                <a:tc>
                  <a:txBody>
                    <a:bodyPr/>
                    <a:lstStyle/>
                    <a:p>
                      <a:r>
                        <a:rPr lang="en-US" sz="1100" dirty="0" smtClean="0"/>
                        <a:t>World Rank</a:t>
                      </a:r>
                      <a:endParaRPr lang="en-US" sz="1100" dirty="0"/>
                    </a:p>
                  </a:txBody>
                  <a:tcPr/>
                </a:tc>
                <a:tc>
                  <a:txBody>
                    <a:bodyPr/>
                    <a:lstStyle/>
                    <a:p>
                      <a:r>
                        <a:rPr lang="en-US" sz="1100" dirty="0" smtClean="0"/>
                        <a:t>Country</a:t>
                      </a:r>
                      <a:endParaRPr lang="en-US" sz="1100" dirty="0"/>
                    </a:p>
                  </a:txBody>
                  <a:tcPr/>
                </a:tc>
                <a:tc>
                  <a:txBody>
                    <a:bodyPr/>
                    <a:lstStyle/>
                    <a:p>
                      <a:r>
                        <a:rPr lang="en-US" sz="1100" dirty="0" smtClean="0"/>
                        <a:t>Production</a:t>
                      </a:r>
                    </a:p>
                    <a:p>
                      <a:r>
                        <a:rPr lang="en-US" sz="1100" dirty="0" smtClean="0"/>
                        <a:t>2006</a:t>
                      </a:r>
                    </a:p>
                    <a:p>
                      <a:r>
                        <a:rPr lang="en-US" sz="1100" dirty="0" smtClean="0"/>
                        <a:t>(US</a:t>
                      </a:r>
                      <a:r>
                        <a:rPr lang="en-US" sz="1100" baseline="0" dirty="0" smtClean="0"/>
                        <a:t> Tons</a:t>
                      </a:r>
                      <a:r>
                        <a:rPr lang="en-US" sz="1100" dirty="0" smtClean="0"/>
                        <a:t>)</a:t>
                      </a:r>
                      <a:endParaRPr lang="en-US" sz="1100" dirty="0"/>
                    </a:p>
                  </a:txBody>
                  <a:tcPr/>
                </a:tc>
                <a:tc>
                  <a:txBody>
                    <a:bodyPr/>
                    <a:lstStyle/>
                    <a:p>
                      <a:r>
                        <a:rPr lang="en-US" sz="1100" dirty="0" smtClean="0"/>
                        <a:t>% Change</a:t>
                      </a:r>
                    </a:p>
                    <a:p>
                      <a:r>
                        <a:rPr lang="en-US" sz="1100" dirty="0" smtClean="0"/>
                        <a:t>1996-2006</a:t>
                      </a:r>
                      <a:endParaRPr lang="en-US" sz="1100" dirty="0"/>
                    </a:p>
                  </a:txBody>
                  <a:tcPr/>
                </a:tc>
              </a:tr>
              <a:tr h="405422">
                <a:tc>
                  <a:txBody>
                    <a:bodyPr/>
                    <a:lstStyle/>
                    <a:p>
                      <a:r>
                        <a:rPr lang="en-US" sz="1100" dirty="0" smtClean="0"/>
                        <a:t>1</a:t>
                      </a:r>
                      <a:r>
                        <a:rPr lang="en-US" sz="1100" baseline="30000" dirty="0" smtClean="0"/>
                        <a:t>st</a:t>
                      </a:r>
                      <a:r>
                        <a:rPr lang="en-US" sz="1100" dirty="0" smtClean="0"/>
                        <a:t> </a:t>
                      </a:r>
                      <a:endParaRPr lang="en-US" sz="1100" b="1" dirty="0"/>
                    </a:p>
                  </a:txBody>
                  <a:tcPr/>
                </a:tc>
                <a:tc>
                  <a:txBody>
                    <a:bodyPr/>
                    <a:lstStyle/>
                    <a:p>
                      <a:r>
                        <a:rPr lang="en-US" sz="1100" dirty="0" smtClean="0"/>
                        <a:t>Italy</a:t>
                      </a:r>
                      <a:endParaRPr lang="en-US" sz="1100" b="1" dirty="0"/>
                    </a:p>
                  </a:txBody>
                  <a:tcPr/>
                </a:tc>
                <a:tc>
                  <a:txBody>
                    <a:bodyPr/>
                    <a:lstStyle/>
                    <a:p>
                      <a:r>
                        <a:rPr lang="en-US" sz="1100" dirty="0" smtClean="0"/>
                        <a:t>8,700</a:t>
                      </a:r>
                      <a:endParaRPr lang="en-US" sz="1100" b="1" dirty="0"/>
                    </a:p>
                  </a:txBody>
                  <a:tcPr/>
                </a:tc>
                <a:tc>
                  <a:txBody>
                    <a:bodyPr/>
                    <a:lstStyle/>
                    <a:p>
                      <a:r>
                        <a:rPr lang="en-US" sz="1100" dirty="0" smtClean="0"/>
                        <a:t>(12.25%)</a:t>
                      </a:r>
                      <a:endParaRPr lang="en-US" sz="1100" b="1" dirty="0">
                        <a:solidFill>
                          <a:srgbClr val="FF0000"/>
                        </a:solidFill>
                      </a:endParaRPr>
                    </a:p>
                  </a:txBody>
                  <a:tcPr/>
                </a:tc>
              </a:tr>
              <a:tr h="281486">
                <a:tc>
                  <a:txBody>
                    <a:bodyPr/>
                    <a:lstStyle/>
                    <a:p>
                      <a:r>
                        <a:rPr lang="en-US" sz="1100" dirty="0" smtClean="0"/>
                        <a:t>2</a:t>
                      </a:r>
                      <a:r>
                        <a:rPr lang="en-US" sz="1100" baseline="30000" dirty="0" smtClean="0"/>
                        <a:t>nd</a:t>
                      </a:r>
                      <a:r>
                        <a:rPr lang="en-US" sz="1100" dirty="0" smtClean="0"/>
                        <a:t> </a:t>
                      </a:r>
                      <a:endParaRPr lang="en-US" sz="1100" dirty="0"/>
                    </a:p>
                  </a:txBody>
                  <a:tcPr/>
                </a:tc>
                <a:tc>
                  <a:txBody>
                    <a:bodyPr/>
                    <a:lstStyle/>
                    <a:p>
                      <a:r>
                        <a:rPr lang="en-US" sz="1100" dirty="0" smtClean="0"/>
                        <a:t>France</a:t>
                      </a:r>
                      <a:endParaRPr lang="en-US" sz="1100" dirty="0"/>
                    </a:p>
                  </a:txBody>
                  <a:tcPr/>
                </a:tc>
                <a:tc>
                  <a:txBody>
                    <a:bodyPr/>
                    <a:lstStyle/>
                    <a:p>
                      <a:r>
                        <a:rPr lang="en-US" sz="1100" dirty="0" smtClean="0"/>
                        <a:t>7,700</a:t>
                      </a:r>
                      <a:endParaRPr lang="en-US" sz="1100" dirty="0"/>
                    </a:p>
                  </a:txBody>
                  <a:tcPr/>
                </a:tc>
                <a:tc>
                  <a:txBody>
                    <a:bodyPr/>
                    <a:lstStyle/>
                    <a:p>
                      <a:r>
                        <a:rPr lang="en-US" sz="1100" dirty="0" smtClean="0"/>
                        <a:t>(7.17%)</a:t>
                      </a:r>
                      <a:endParaRPr lang="en-US" sz="1100" dirty="0">
                        <a:solidFill>
                          <a:srgbClr val="FF0000"/>
                        </a:solidFill>
                      </a:endParaRPr>
                    </a:p>
                  </a:txBody>
                  <a:tcPr/>
                </a:tc>
              </a:tr>
              <a:tr h="281486">
                <a:tc>
                  <a:txBody>
                    <a:bodyPr/>
                    <a:lstStyle/>
                    <a:p>
                      <a:r>
                        <a:rPr lang="en-US" sz="1100" dirty="0" smtClean="0"/>
                        <a:t>3</a:t>
                      </a:r>
                      <a:r>
                        <a:rPr lang="en-US" sz="1100" baseline="30000" dirty="0" smtClean="0"/>
                        <a:t>rd</a:t>
                      </a:r>
                      <a:r>
                        <a:rPr lang="en-US" sz="1100" dirty="0" smtClean="0"/>
                        <a:t> </a:t>
                      </a:r>
                      <a:endParaRPr lang="en-US" sz="1100" dirty="0"/>
                    </a:p>
                  </a:txBody>
                  <a:tcPr/>
                </a:tc>
                <a:tc>
                  <a:txBody>
                    <a:bodyPr/>
                    <a:lstStyle/>
                    <a:p>
                      <a:r>
                        <a:rPr lang="en-US" sz="1100" dirty="0" smtClean="0"/>
                        <a:t>Spain</a:t>
                      </a:r>
                      <a:endParaRPr lang="en-US" sz="1100" dirty="0"/>
                    </a:p>
                  </a:txBody>
                  <a:tcPr/>
                </a:tc>
                <a:tc>
                  <a:txBody>
                    <a:bodyPr/>
                    <a:lstStyle/>
                    <a:p>
                      <a:r>
                        <a:rPr lang="en-US" sz="1100" dirty="0" smtClean="0"/>
                        <a:t>7,500</a:t>
                      </a:r>
                      <a:endParaRPr lang="en-US" sz="1100" dirty="0"/>
                    </a:p>
                  </a:txBody>
                  <a:tcPr/>
                </a:tc>
                <a:tc>
                  <a:txBody>
                    <a:bodyPr/>
                    <a:lstStyle/>
                    <a:p>
                      <a:r>
                        <a:rPr lang="en-US" sz="1100" dirty="0" smtClean="0"/>
                        <a:t>22.41%</a:t>
                      </a:r>
                      <a:endParaRPr lang="en-US" sz="1100" dirty="0"/>
                    </a:p>
                  </a:txBody>
                  <a:tcPr/>
                </a:tc>
              </a:tr>
              <a:tr h="463625">
                <a:tc>
                  <a:txBody>
                    <a:bodyPr/>
                    <a:lstStyle/>
                    <a:p>
                      <a:r>
                        <a:rPr lang="en-US" sz="1100" dirty="0" smtClean="0"/>
                        <a:t>4</a:t>
                      </a:r>
                      <a:r>
                        <a:rPr lang="en-US" sz="1100" baseline="30000" dirty="0" smtClean="0"/>
                        <a:t>th</a:t>
                      </a:r>
                      <a:r>
                        <a:rPr lang="en-US" sz="1100" baseline="0" dirty="0" smtClean="0"/>
                        <a:t> </a:t>
                      </a:r>
                      <a:endParaRPr lang="en-US" sz="1100" b="0" dirty="0"/>
                    </a:p>
                  </a:txBody>
                  <a:tcPr/>
                </a:tc>
                <a:tc>
                  <a:txBody>
                    <a:bodyPr/>
                    <a:lstStyle/>
                    <a:p>
                      <a:r>
                        <a:rPr lang="en-US" sz="1100" dirty="0" smtClean="0"/>
                        <a:t>United States</a:t>
                      </a:r>
                      <a:endParaRPr lang="en-US" sz="1100" b="0" dirty="0"/>
                    </a:p>
                  </a:txBody>
                  <a:tcPr/>
                </a:tc>
                <a:tc>
                  <a:txBody>
                    <a:bodyPr/>
                    <a:lstStyle/>
                    <a:p>
                      <a:r>
                        <a:rPr lang="en-US" sz="1100" dirty="0" smtClean="0"/>
                        <a:t>6,417</a:t>
                      </a:r>
                      <a:endParaRPr lang="en-US" sz="1100" b="0" dirty="0"/>
                    </a:p>
                  </a:txBody>
                  <a:tcPr/>
                </a:tc>
                <a:tc>
                  <a:txBody>
                    <a:bodyPr/>
                    <a:lstStyle/>
                    <a:p>
                      <a:r>
                        <a:rPr lang="en-US" sz="1100" dirty="0" smtClean="0"/>
                        <a:t>(1.47%)</a:t>
                      </a:r>
                      <a:endParaRPr lang="en-US" sz="1100" b="0" dirty="0">
                        <a:solidFill>
                          <a:srgbClr val="FF0000"/>
                        </a:solidFill>
                      </a:endParaRPr>
                    </a:p>
                  </a:txBody>
                  <a:tcPr/>
                </a:tc>
              </a:tr>
              <a:tr h="405422">
                <a:tc>
                  <a:txBody>
                    <a:bodyPr/>
                    <a:lstStyle/>
                    <a:p>
                      <a:r>
                        <a:rPr lang="en-US" sz="1100" dirty="0" smtClean="0"/>
                        <a:t>5</a:t>
                      </a:r>
                      <a:r>
                        <a:rPr lang="en-US" sz="1100" baseline="30000" dirty="0" smtClean="0"/>
                        <a:t>th</a:t>
                      </a:r>
                      <a:r>
                        <a:rPr lang="en-US" sz="1100" dirty="0" smtClean="0"/>
                        <a:t> </a:t>
                      </a:r>
                      <a:endParaRPr lang="en-US" sz="1100" b="0" dirty="0"/>
                    </a:p>
                  </a:txBody>
                  <a:tcPr/>
                </a:tc>
                <a:tc>
                  <a:txBody>
                    <a:bodyPr/>
                    <a:lstStyle/>
                    <a:p>
                      <a:r>
                        <a:rPr lang="en-US" sz="1100" dirty="0" smtClean="0"/>
                        <a:t>China</a:t>
                      </a:r>
                      <a:endParaRPr lang="en-US" sz="1100" b="0" dirty="0"/>
                    </a:p>
                  </a:txBody>
                  <a:tcPr/>
                </a:tc>
                <a:tc>
                  <a:txBody>
                    <a:bodyPr/>
                    <a:lstStyle/>
                    <a:p>
                      <a:r>
                        <a:rPr lang="en-US" sz="1100" dirty="0" smtClean="0"/>
                        <a:t>6,100</a:t>
                      </a:r>
                      <a:endParaRPr lang="en-US" sz="1100" b="0" dirty="0"/>
                    </a:p>
                  </a:txBody>
                  <a:tcPr/>
                </a:tc>
                <a:tc>
                  <a:txBody>
                    <a:bodyPr/>
                    <a:lstStyle/>
                    <a:p>
                      <a:r>
                        <a:rPr lang="en-US" sz="1100" dirty="0" smtClean="0"/>
                        <a:t>125.61%</a:t>
                      </a:r>
                      <a:endParaRPr lang="en-US" sz="1100" b="0" dirty="0"/>
                    </a:p>
                  </a:txBody>
                  <a:tcPr/>
                </a:tc>
              </a:tr>
            </a:tbl>
          </a:graphicData>
        </a:graphic>
      </p:graphicFrame>
      <p:graphicFrame>
        <p:nvGraphicFramePr>
          <p:cNvPr id="5" name="Chart 4"/>
          <p:cNvGraphicFramePr/>
          <p:nvPr>
            <p:extLst>
              <p:ext uri="{D42A27DB-BD31-4B8C-83A1-F6EECF244321}">
                <p14:modId xmlns:p14="http://schemas.microsoft.com/office/powerpoint/2010/main" val="2473165406"/>
              </p:ext>
            </p:extLst>
          </p:nvPr>
        </p:nvGraphicFramePr>
        <p:xfrm>
          <a:off x="3810000" y="2895600"/>
          <a:ext cx="5105400"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3795712" y="1371600"/>
            <a:ext cx="5029200" cy="1477328"/>
          </a:xfrm>
          <a:prstGeom prst="rect">
            <a:avLst/>
          </a:prstGeom>
          <a:noFill/>
        </p:spPr>
        <p:txBody>
          <a:bodyPr wrap="square" rtlCol="0">
            <a:spAutoFit/>
          </a:bodyPr>
          <a:lstStyle/>
          <a:p>
            <a:pPr marL="285750" indent="-285750">
              <a:buFont typeface="Arial" pitchFamily="34" charset="0"/>
              <a:buChar char="•"/>
            </a:pPr>
            <a:r>
              <a:rPr lang="en-US" dirty="0" smtClean="0"/>
              <a:t>Italy is the global leader in wine production and exports (by volume) and is also the global leader in grape production </a:t>
            </a:r>
          </a:p>
          <a:p>
            <a:pPr marL="285750" indent="-285750">
              <a:buFont typeface="Arial" pitchFamily="34" charset="0"/>
              <a:buChar char="•"/>
            </a:pPr>
            <a:r>
              <a:rPr lang="en-US" dirty="0" smtClean="0"/>
              <a:t>Italy is home to 3 of the top 20 wine brands by volume</a:t>
            </a:r>
            <a:endParaRPr lang="en-US" dirty="0"/>
          </a:p>
        </p:txBody>
      </p:sp>
      <p:sp>
        <p:nvSpPr>
          <p:cNvPr id="13" name="TextBox 12"/>
          <p:cNvSpPr txBox="1"/>
          <p:nvPr/>
        </p:nvSpPr>
        <p:spPr>
          <a:xfrm>
            <a:off x="228600" y="4267200"/>
            <a:ext cx="3276600" cy="2308324"/>
          </a:xfrm>
          <a:prstGeom prst="rect">
            <a:avLst/>
          </a:prstGeom>
          <a:noFill/>
        </p:spPr>
        <p:txBody>
          <a:bodyPr wrap="square" rtlCol="0">
            <a:spAutoFit/>
          </a:bodyPr>
          <a:lstStyle/>
          <a:p>
            <a:pPr marL="285750" indent="-285750">
              <a:buFont typeface="Arial" pitchFamily="34" charset="0"/>
              <a:buChar char="•"/>
            </a:pPr>
            <a:r>
              <a:rPr lang="en-US" dirty="0" smtClean="0"/>
              <a:t>As a high volume producer Italy has found itself operating in the moderate- to-low cost end of the wine industry.</a:t>
            </a:r>
          </a:p>
          <a:p>
            <a:pPr marL="285750" indent="-285750">
              <a:buFont typeface="Arial" pitchFamily="34" charset="0"/>
              <a:buChar char="•"/>
            </a:pPr>
            <a:r>
              <a:rPr lang="en-US" dirty="0" smtClean="0"/>
              <a:t>The wine industry is a crucial part of Italy’s economy and culture.</a:t>
            </a:r>
            <a:endParaRPr lang="en-US" dirty="0"/>
          </a:p>
        </p:txBody>
      </p:sp>
    </p:spTree>
    <p:extLst>
      <p:ext uri="{BB962C8B-B14F-4D97-AF65-F5344CB8AC3E}">
        <p14:creationId xmlns:p14="http://schemas.microsoft.com/office/powerpoint/2010/main" val="319319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Industry Trends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62593947"/>
              </p:ext>
            </p:extLst>
          </p:nvPr>
        </p:nvGraphicFramePr>
        <p:xfrm>
          <a:off x="228600" y="3886200"/>
          <a:ext cx="6324601" cy="2392680"/>
        </p:xfrm>
        <a:graphic>
          <a:graphicData uri="http://schemas.openxmlformats.org/drawingml/2006/table">
            <a:tbl>
              <a:tblPr firstRow="1" bandRow="1">
                <a:tableStyleId>{91EBBBCC-DAD2-459C-BE2E-F6DE35CF9A28}</a:tableStyleId>
              </a:tblPr>
              <a:tblGrid>
                <a:gridCol w="1066801"/>
                <a:gridCol w="838200"/>
                <a:gridCol w="1066800"/>
                <a:gridCol w="1371600"/>
                <a:gridCol w="990600"/>
                <a:gridCol w="990600"/>
              </a:tblGrid>
              <a:tr h="457200">
                <a:tc>
                  <a:txBody>
                    <a:bodyPr/>
                    <a:lstStyle/>
                    <a:p>
                      <a:pPr algn="ctr"/>
                      <a:endParaRPr lang="en-US" sz="1000" dirty="0"/>
                    </a:p>
                  </a:txBody>
                  <a:tcPr anchor="ctr"/>
                </a:tc>
                <a:tc>
                  <a:txBody>
                    <a:bodyPr/>
                    <a:lstStyle/>
                    <a:p>
                      <a:pPr algn="ctr"/>
                      <a:r>
                        <a:rPr lang="en-US" sz="1000" dirty="0" smtClean="0"/>
                        <a:t>Icon</a:t>
                      </a:r>
                      <a:endParaRPr lang="en-US" sz="1000" dirty="0"/>
                    </a:p>
                  </a:txBody>
                  <a:tcPr anchor="ctr"/>
                </a:tc>
                <a:tc>
                  <a:txBody>
                    <a:bodyPr/>
                    <a:lstStyle/>
                    <a:p>
                      <a:pPr algn="ctr"/>
                      <a:r>
                        <a:rPr lang="en-US" sz="1000" dirty="0" smtClean="0"/>
                        <a:t>Ultra Premium</a:t>
                      </a:r>
                      <a:endParaRPr lang="en-US" sz="1000" dirty="0"/>
                    </a:p>
                  </a:txBody>
                  <a:tcPr anchor="ctr"/>
                </a:tc>
                <a:tc>
                  <a:txBody>
                    <a:bodyPr/>
                    <a:lstStyle/>
                    <a:p>
                      <a:pPr algn="ctr"/>
                      <a:r>
                        <a:rPr lang="en-US" sz="1000" dirty="0" smtClean="0"/>
                        <a:t>Super Premium</a:t>
                      </a:r>
                      <a:endParaRPr lang="en-US" sz="1000" dirty="0"/>
                    </a:p>
                  </a:txBody>
                  <a:tcPr anchor="ctr"/>
                </a:tc>
                <a:tc>
                  <a:txBody>
                    <a:bodyPr/>
                    <a:lstStyle/>
                    <a:p>
                      <a:pPr algn="ctr"/>
                      <a:r>
                        <a:rPr lang="en-US" sz="1000" dirty="0" smtClean="0"/>
                        <a:t>Premium</a:t>
                      </a:r>
                      <a:endParaRPr lang="en-US" sz="1000" dirty="0"/>
                    </a:p>
                  </a:txBody>
                  <a:tcPr anchor="ctr"/>
                </a:tc>
                <a:tc>
                  <a:txBody>
                    <a:bodyPr/>
                    <a:lstStyle/>
                    <a:p>
                      <a:pPr algn="ctr"/>
                      <a:r>
                        <a:rPr lang="en-US" sz="1000" dirty="0" smtClean="0"/>
                        <a:t>Basic</a:t>
                      </a:r>
                      <a:endParaRPr lang="en-US" sz="1000" dirty="0"/>
                    </a:p>
                  </a:txBody>
                  <a:tcPr anchor="ctr"/>
                </a:tc>
              </a:tr>
              <a:tr h="457200">
                <a:tc>
                  <a:txBody>
                    <a:bodyPr/>
                    <a:lstStyle/>
                    <a:p>
                      <a:pPr algn="ctr"/>
                      <a:r>
                        <a:rPr lang="en-US" sz="1000" dirty="0" smtClean="0"/>
                        <a:t>Market Trend</a:t>
                      </a:r>
                      <a:endParaRPr lang="en-US" sz="1000" dirty="0"/>
                    </a:p>
                  </a:txBody>
                  <a:tcPr anchor="ctr"/>
                </a:tc>
                <a:tc>
                  <a:txBody>
                    <a:bodyPr/>
                    <a:lstStyle/>
                    <a:p>
                      <a:pPr algn="ctr"/>
                      <a:r>
                        <a:rPr lang="en-US" sz="1000" dirty="0" smtClean="0"/>
                        <a:t>Little Growth</a:t>
                      </a:r>
                      <a:endParaRPr lang="en-US" sz="1000" dirty="0"/>
                    </a:p>
                  </a:txBody>
                  <a:tcPr anchor="ctr"/>
                </a:tc>
                <a:tc>
                  <a:txBody>
                    <a:bodyPr/>
                    <a:lstStyle/>
                    <a:p>
                      <a:pPr algn="ctr"/>
                      <a:r>
                        <a:rPr lang="en-US" sz="1000" dirty="0" smtClean="0"/>
                        <a:t>Little</a:t>
                      </a:r>
                      <a:r>
                        <a:rPr lang="en-US" sz="1000" baseline="0" dirty="0" smtClean="0"/>
                        <a:t> Growth</a:t>
                      </a:r>
                      <a:endParaRPr lang="en-US" sz="1000" dirty="0"/>
                    </a:p>
                  </a:txBody>
                  <a:tcPr anchor="ctr"/>
                </a:tc>
                <a:tc>
                  <a:txBody>
                    <a:bodyPr/>
                    <a:lstStyle/>
                    <a:p>
                      <a:pPr algn="ctr"/>
                      <a:r>
                        <a:rPr lang="en-US" sz="1000" dirty="0" smtClean="0"/>
                        <a:t>Growing</a:t>
                      </a:r>
                      <a:endParaRPr lang="en-US" sz="1000" dirty="0"/>
                    </a:p>
                  </a:txBody>
                  <a:tcPr anchor="ctr"/>
                </a:tc>
                <a:tc>
                  <a:txBody>
                    <a:bodyPr/>
                    <a:lstStyle/>
                    <a:p>
                      <a:pPr algn="ctr"/>
                      <a:r>
                        <a:rPr lang="en-US" sz="1000" dirty="0" smtClean="0"/>
                        <a:t>Growing</a:t>
                      </a:r>
                      <a:endParaRPr lang="en-US" sz="1000" dirty="0"/>
                    </a:p>
                  </a:txBody>
                  <a:tcPr anchor="ctr"/>
                </a:tc>
                <a:tc>
                  <a:txBody>
                    <a:bodyPr/>
                    <a:lstStyle/>
                    <a:p>
                      <a:pPr algn="ctr"/>
                      <a:r>
                        <a:rPr lang="en-US" sz="1000" dirty="0" smtClean="0"/>
                        <a:t>Decreasing</a:t>
                      </a:r>
                      <a:endParaRPr lang="en-US" sz="1000" dirty="0"/>
                    </a:p>
                  </a:txBody>
                  <a:tcPr anchor="ctr"/>
                </a:tc>
              </a:tr>
              <a:tr h="685800">
                <a:tc>
                  <a:txBody>
                    <a:bodyPr/>
                    <a:lstStyle/>
                    <a:p>
                      <a:pPr algn="ctr"/>
                      <a:r>
                        <a:rPr lang="en-US" sz="1000" dirty="0" smtClean="0"/>
                        <a:t>Competition</a:t>
                      </a:r>
                      <a:endParaRPr lang="en-US" sz="1000" dirty="0"/>
                    </a:p>
                  </a:txBody>
                  <a:tcPr anchor="ctr"/>
                </a:tc>
                <a:tc>
                  <a:txBody>
                    <a:bodyPr/>
                    <a:lstStyle/>
                    <a:p>
                      <a:pPr algn="ctr"/>
                      <a:r>
                        <a:rPr lang="en-US" sz="1000" dirty="0" smtClean="0"/>
                        <a:t>Limited</a:t>
                      </a:r>
                      <a:endParaRPr lang="en-US" sz="1000" dirty="0"/>
                    </a:p>
                  </a:txBody>
                  <a:tcPr anchor="ctr"/>
                </a:tc>
                <a:tc>
                  <a:txBody>
                    <a:bodyPr/>
                    <a:lstStyle/>
                    <a:p>
                      <a:pPr algn="ctr"/>
                      <a:r>
                        <a:rPr lang="en-US" sz="1000" dirty="0" smtClean="0"/>
                        <a:t>Gradually Increasing</a:t>
                      </a:r>
                      <a:endParaRPr lang="en-US" sz="1000" dirty="0"/>
                    </a:p>
                  </a:txBody>
                  <a:tcPr anchor="ctr"/>
                </a:tc>
                <a:tc>
                  <a:txBody>
                    <a:bodyPr/>
                    <a:lstStyle/>
                    <a:p>
                      <a:pPr algn="ctr"/>
                      <a:r>
                        <a:rPr lang="en-US" sz="1000" dirty="0" smtClean="0"/>
                        <a:t>Increasing</a:t>
                      </a:r>
                      <a:r>
                        <a:rPr lang="en-US" sz="1000" baseline="0" dirty="0" smtClean="0"/>
                        <a:t> (brand and quality/price ratio)</a:t>
                      </a:r>
                      <a:endParaRPr lang="en-US" sz="1000" dirty="0"/>
                    </a:p>
                  </a:txBody>
                  <a:tcPr anchor="ctr"/>
                </a:tc>
                <a:tc>
                  <a:txBody>
                    <a:bodyPr/>
                    <a:lstStyle/>
                    <a:p>
                      <a:pPr algn="ctr"/>
                      <a:r>
                        <a:rPr lang="en-US" sz="1000" dirty="0" smtClean="0"/>
                        <a:t>Fierce (brand and price)</a:t>
                      </a:r>
                      <a:endParaRPr lang="en-US" sz="1000" dirty="0"/>
                    </a:p>
                  </a:txBody>
                  <a:tcPr anchor="ctr"/>
                </a:tc>
                <a:tc>
                  <a:txBody>
                    <a:bodyPr/>
                    <a:lstStyle/>
                    <a:p>
                      <a:pPr algn="ctr"/>
                      <a:r>
                        <a:rPr lang="en-US" sz="1000" dirty="0" smtClean="0"/>
                        <a:t>Price</a:t>
                      </a:r>
                      <a:endParaRPr lang="en-US" sz="1000" dirty="0"/>
                    </a:p>
                  </a:txBody>
                  <a:tcPr anchor="ctr"/>
                </a:tc>
              </a:tr>
              <a:tr h="381000">
                <a:tc>
                  <a:txBody>
                    <a:bodyPr/>
                    <a:lstStyle/>
                    <a:p>
                      <a:pPr algn="ctr"/>
                      <a:r>
                        <a:rPr lang="en-US" sz="1000" dirty="0" smtClean="0"/>
                        <a:t>Volume</a:t>
                      </a:r>
                      <a:r>
                        <a:rPr lang="en-US" sz="1000" baseline="0" dirty="0" smtClean="0"/>
                        <a:t> Market Share</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5%</a:t>
                      </a:r>
                      <a:endParaRPr lang="en-US" sz="1000" dirty="0"/>
                    </a:p>
                  </a:txBody>
                  <a:tcPr anchor="ctr"/>
                </a:tc>
                <a:tc>
                  <a:txBody>
                    <a:bodyPr/>
                    <a:lstStyle/>
                    <a:p>
                      <a:pPr algn="ctr"/>
                      <a:r>
                        <a:rPr lang="en-US" sz="1000" dirty="0" smtClean="0"/>
                        <a:t>10%</a:t>
                      </a:r>
                      <a:endParaRPr lang="en-US" sz="1000" dirty="0"/>
                    </a:p>
                  </a:txBody>
                  <a:tcPr anchor="ctr"/>
                </a:tc>
                <a:tc>
                  <a:txBody>
                    <a:bodyPr/>
                    <a:lstStyle/>
                    <a:p>
                      <a:pPr algn="ctr"/>
                      <a:r>
                        <a:rPr lang="en-US" sz="1000" dirty="0" smtClean="0"/>
                        <a:t>34%</a:t>
                      </a:r>
                      <a:endParaRPr lang="en-US" sz="1000" dirty="0"/>
                    </a:p>
                  </a:txBody>
                  <a:tcPr anchor="ctr"/>
                </a:tc>
                <a:tc>
                  <a:txBody>
                    <a:bodyPr/>
                    <a:lstStyle/>
                    <a:p>
                      <a:pPr algn="ctr"/>
                      <a:r>
                        <a:rPr lang="en-US" sz="1000" dirty="0" smtClean="0"/>
                        <a:t>50%</a:t>
                      </a:r>
                      <a:endParaRPr lang="en-US" sz="1000" dirty="0"/>
                    </a:p>
                  </a:txBody>
                  <a:tcPr anchor="ctr"/>
                </a:tc>
              </a:tr>
              <a:tr h="304800">
                <a:tc>
                  <a:txBody>
                    <a:bodyPr/>
                    <a:lstStyle/>
                    <a:p>
                      <a:pPr algn="ctr"/>
                      <a:r>
                        <a:rPr lang="en-US" sz="1000" dirty="0" smtClean="0"/>
                        <a:t>Availability</a:t>
                      </a:r>
                      <a:endParaRPr lang="en-US" sz="1000" dirty="0"/>
                    </a:p>
                  </a:txBody>
                  <a:tcPr anchor="ctr"/>
                </a:tc>
                <a:tc>
                  <a:txBody>
                    <a:bodyPr/>
                    <a:lstStyle/>
                    <a:p>
                      <a:pPr algn="ctr"/>
                      <a:r>
                        <a:rPr lang="en-US" sz="1000" dirty="0" smtClean="0"/>
                        <a:t>Scarce</a:t>
                      </a:r>
                      <a:endParaRPr lang="en-US" sz="1000" dirty="0"/>
                    </a:p>
                  </a:txBody>
                  <a:tcPr anchor="ctr"/>
                </a:tc>
                <a:tc>
                  <a:txBody>
                    <a:bodyPr/>
                    <a:lstStyle/>
                    <a:p>
                      <a:pPr algn="ctr"/>
                      <a:r>
                        <a:rPr lang="en-US" sz="1000" dirty="0" smtClean="0"/>
                        <a:t>Scarce</a:t>
                      </a:r>
                      <a:endParaRPr lang="en-US" sz="1000" dirty="0"/>
                    </a:p>
                  </a:txBody>
                  <a:tcPr anchor="ctr"/>
                </a:tc>
                <a:tc>
                  <a:txBody>
                    <a:bodyPr/>
                    <a:lstStyle/>
                    <a:p>
                      <a:pPr algn="ctr"/>
                      <a:r>
                        <a:rPr lang="en-US" sz="1000" dirty="0" smtClean="0"/>
                        <a:t>Sufficient</a:t>
                      </a:r>
                      <a:endParaRPr lang="en-US" sz="1000" dirty="0"/>
                    </a:p>
                  </a:txBody>
                  <a:tcPr anchor="ctr"/>
                </a:tc>
                <a:tc>
                  <a:txBody>
                    <a:bodyPr/>
                    <a:lstStyle/>
                    <a:p>
                      <a:pPr algn="ctr"/>
                      <a:r>
                        <a:rPr lang="en-US" sz="1000" dirty="0" smtClean="0"/>
                        <a:t>Large quantities</a:t>
                      </a:r>
                      <a:endParaRPr lang="en-US" sz="1000" dirty="0"/>
                    </a:p>
                  </a:txBody>
                  <a:tcPr anchor="ctr"/>
                </a:tc>
                <a:tc>
                  <a:txBody>
                    <a:bodyPr/>
                    <a:lstStyle/>
                    <a:p>
                      <a:pPr algn="ctr"/>
                      <a:r>
                        <a:rPr lang="en-US" sz="1000" dirty="0" smtClean="0"/>
                        <a:t>Surplus</a:t>
                      </a:r>
                      <a:endParaRPr lang="en-US" sz="1000" dirty="0"/>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0065978"/>
              </p:ext>
            </p:extLst>
          </p:nvPr>
        </p:nvGraphicFramePr>
        <p:xfrm>
          <a:off x="6543675" y="1523999"/>
          <a:ext cx="2333944" cy="2133601"/>
        </p:xfrm>
        <a:graphic>
          <a:graphicData uri="http://schemas.openxmlformats.org/drawingml/2006/table">
            <a:tbl>
              <a:tblPr firstRow="1" bandRow="1">
                <a:tableStyleId>{91EBBBCC-DAD2-459C-BE2E-F6DE35CF9A28}</a:tableStyleId>
              </a:tblPr>
              <a:tblGrid>
                <a:gridCol w="1188174"/>
                <a:gridCol w="1145770"/>
              </a:tblGrid>
              <a:tr h="476656">
                <a:tc>
                  <a:txBody>
                    <a:bodyPr/>
                    <a:lstStyle/>
                    <a:p>
                      <a:pPr algn="ctr"/>
                      <a:r>
                        <a:rPr lang="en-US" sz="1000" dirty="0" smtClean="0"/>
                        <a:t>Country</a:t>
                      </a:r>
                      <a:endParaRPr lang="en-US" sz="1000" dirty="0"/>
                    </a:p>
                  </a:txBody>
                  <a:tcPr anchor="ctr"/>
                </a:tc>
                <a:tc>
                  <a:txBody>
                    <a:bodyPr/>
                    <a:lstStyle/>
                    <a:p>
                      <a:pPr algn="ctr"/>
                      <a:r>
                        <a:rPr lang="en-US" sz="1000" baseline="0" dirty="0" smtClean="0"/>
                        <a:t>Increased </a:t>
                      </a:r>
                    </a:p>
                    <a:p>
                      <a:pPr algn="ctr"/>
                      <a:r>
                        <a:rPr lang="en-US" sz="1000" baseline="0" dirty="0" smtClean="0"/>
                        <a:t>Consumption</a:t>
                      </a:r>
                      <a:endParaRPr lang="en-US" sz="1000" dirty="0"/>
                    </a:p>
                  </a:txBody>
                  <a:tcPr anchor="ctr"/>
                </a:tc>
              </a:tr>
              <a:tr h="331389">
                <a:tc>
                  <a:txBody>
                    <a:bodyPr/>
                    <a:lstStyle/>
                    <a:p>
                      <a:pPr algn="ctr"/>
                      <a:r>
                        <a:rPr lang="en-US" sz="1000" dirty="0" smtClean="0"/>
                        <a:t>Russia</a:t>
                      </a:r>
                      <a:endParaRPr lang="en-US" sz="1000" dirty="0"/>
                    </a:p>
                  </a:txBody>
                  <a:tcPr anchor="ctr"/>
                </a:tc>
                <a:tc>
                  <a:txBody>
                    <a:bodyPr/>
                    <a:lstStyle/>
                    <a:p>
                      <a:pPr algn="ctr"/>
                      <a:r>
                        <a:rPr lang="en-US" sz="1000" dirty="0" smtClean="0"/>
                        <a:t>74.89%</a:t>
                      </a:r>
                      <a:endParaRPr lang="en-US" sz="1000" dirty="0"/>
                    </a:p>
                  </a:txBody>
                  <a:tcPr anchor="ctr"/>
                </a:tc>
              </a:tr>
              <a:tr h="331389">
                <a:tc>
                  <a:txBody>
                    <a:bodyPr/>
                    <a:lstStyle/>
                    <a:p>
                      <a:pPr algn="ctr"/>
                      <a:r>
                        <a:rPr lang="en-US" sz="1000" dirty="0" smtClean="0"/>
                        <a:t>Canada</a:t>
                      </a:r>
                      <a:endParaRPr lang="en-US" sz="1000" dirty="0"/>
                    </a:p>
                  </a:txBody>
                  <a:tcPr anchor="ctr"/>
                </a:tc>
                <a:tc>
                  <a:txBody>
                    <a:bodyPr/>
                    <a:lstStyle/>
                    <a:p>
                      <a:pPr algn="ctr"/>
                      <a:r>
                        <a:rPr lang="en-US" sz="1000" dirty="0" smtClean="0"/>
                        <a:t>45.65%</a:t>
                      </a:r>
                      <a:endParaRPr lang="en-US" sz="1000" dirty="0"/>
                    </a:p>
                  </a:txBody>
                  <a:tcPr anchor="ctr"/>
                </a:tc>
              </a:tr>
              <a:tr h="331389">
                <a:tc>
                  <a:txBody>
                    <a:bodyPr/>
                    <a:lstStyle/>
                    <a:p>
                      <a:pPr algn="ctr"/>
                      <a:r>
                        <a:rPr lang="en-US" sz="1000" dirty="0" smtClean="0"/>
                        <a:t>China</a:t>
                      </a:r>
                      <a:endParaRPr lang="en-US" sz="1000" dirty="0"/>
                    </a:p>
                  </a:txBody>
                  <a:tcPr anchor="ctr"/>
                </a:tc>
                <a:tc>
                  <a:txBody>
                    <a:bodyPr/>
                    <a:lstStyle/>
                    <a:p>
                      <a:pPr algn="ctr"/>
                      <a:r>
                        <a:rPr lang="en-US" sz="1000" dirty="0" smtClean="0"/>
                        <a:t>39.5%</a:t>
                      </a:r>
                      <a:endParaRPr lang="en-US" sz="1000" dirty="0"/>
                    </a:p>
                  </a:txBody>
                  <a:tcPr anchor="ctr"/>
                </a:tc>
              </a:tr>
              <a:tr h="331389">
                <a:tc>
                  <a:txBody>
                    <a:bodyPr/>
                    <a:lstStyle/>
                    <a:p>
                      <a:pPr algn="ctr"/>
                      <a:r>
                        <a:rPr lang="en-US" sz="1000" dirty="0" smtClean="0"/>
                        <a:t>United Kingdom</a:t>
                      </a:r>
                      <a:endParaRPr lang="en-US" sz="1000" dirty="0"/>
                    </a:p>
                  </a:txBody>
                  <a:tcPr anchor="ctr"/>
                </a:tc>
                <a:tc>
                  <a:txBody>
                    <a:bodyPr/>
                    <a:lstStyle/>
                    <a:p>
                      <a:pPr algn="ctr"/>
                      <a:r>
                        <a:rPr lang="en-US" sz="1000" dirty="0" smtClean="0"/>
                        <a:t>17.99%</a:t>
                      </a:r>
                      <a:endParaRPr lang="en-US" sz="1000" dirty="0"/>
                    </a:p>
                  </a:txBody>
                  <a:tcPr anchor="ctr"/>
                </a:tc>
              </a:tr>
              <a:tr h="331389">
                <a:tc>
                  <a:txBody>
                    <a:bodyPr/>
                    <a:lstStyle/>
                    <a:p>
                      <a:pPr algn="ctr"/>
                      <a:r>
                        <a:rPr lang="en-US" sz="1000" dirty="0" smtClean="0"/>
                        <a:t>United States</a:t>
                      </a:r>
                      <a:endParaRPr lang="en-US" sz="1000" dirty="0"/>
                    </a:p>
                  </a:txBody>
                  <a:tcPr anchor="ctr"/>
                </a:tc>
                <a:tc>
                  <a:txBody>
                    <a:bodyPr/>
                    <a:lstStyle/>
                    <a:p>
                      <a:pPr algn="ctr"/>
                      <a:r>
                        <a:rPr lang="en-US" sz="1000" dirty="0" smtClean="0"/>
                        <a:t>13.67%</a:t>
                      </a:r>
                      <a:endParaRPr lang="en-US" sz="1000" dirty="0"/>
                    </a:p>
                  </a:txBody>
                  <a:tcPr anchor="ctr"/>
                </a:tc>
              </a:tr>
            </a:tbl>
          </a:graphicData>
        </a:graphic>
      </p:graphicFrame>
      <p:sp>
        <p:nvSpPr>
          <p:cNvPr id="9" name="TextBox 8"/>
          <p:cNvSpPr txBox="1"/>
          <p:nvPr/>
        </p:nvSpPr>
        <p:spPr>
          <a:xfrm>
            <a:off x="228600" y="1447800"/>
            <a:ext cx="6172200" cy="2585323"/>
          </a:xfrm>
          <a:prstGeom prst="rect">
            <a:avLst/>
          </a:prstGeom>
          <a:noFill/>
        </p:spPr>
        <p:txBody>
          <a:bodyPr wrap="square" rtlCol="0">
            <a:spAutoFit/>
          </a:bodyPr>
          <a:lstStyle/>
          <a:p>
            <a:r>
              <a:rPr lang="en-US" u="sng" dirty="0" smtClean="0"/>
              <a:t>Segmentation and Growth Trends</a:t>
            </a:r>
          </a:p>
          <a:p>
            <a:pPr marL="285750" indent="-285750">
              <a:buFont typeface="Arial" pitchFamily="34" charset="0"/>
              <a:buChar char="•"/>
            </a:pPr>
            <a:r>
              <a:rPr lang="en-US" dirty="0" smtClean="0"/>
              <a:t>Premium segments are growing as wine consumption increases in US and UK driving higher priced wine sales</a:t>
            </a:r>
          </a:p>
          <a:p>
            <a:pPr marL="285750" indent="-285750">
              <a:buFont typeface="Arial" pitchFamily="34" charset="0"/>
              <a:buChar char="•"/>
            </a:pPr>
            <a:r>
              <a:rPr lang="en-US" dirty="0" smtClean="0"/>
              <a:t>Mature Markets such as France, Italy, Spain, &amp; Germany are still top 6 markets despite a drop in consumption</a:t>
            </a:r>
          </a:p>
          <a:p>
            <a:pPr marL="285750" indent="-285750">
              <a:buFont typeface="Arial" pitchFamily="34" charset="0"/>
              <a:buChar char="•"/>
            </a:pPr>
            <a:r>
              <a:rPr lang="en-US" dirty="0" smtClean="0"/>
              <a:t>New markets without established wine palates tend to prefer the Premium and Super Premium segments </a:t>
            </a:r>
          </a:p>
          <a:p>
            <a:endParaRPr lang="en-US" dirty="0"/>
          </a:p>
        </p:txBody>
      </p:sp>
      <p:sp>
        <p:nvSpPr>
          <p:cNvPr id="11" name="TextBox 10"/>
          <p:cNvSpPr txBox="1"/>
          <p:nvPr/>
        </p:nvSpPr>
        <p:spPr>
          <a:xfrm>
            <a:off x="6553200" y="3657600"/>
            <a:ext cx="2362200" cy="2739211"/>
          </a:xfrm>
          <a:prstGeom prst="rect">
            <a:avLst/>
          </a:prstGeom>
          <a:noFill/>
        </p:spPr>
        <p:txBody>
          <a:bodyPr wrap="square" rtlCol="0">
            <a:spAutoFit/>
          </a:bodyPr>
          <a:lstStyle/>
          <a:p>
            <a:r>
              <a:rPr lang="en-US" u="sng" dirty="0" smtClean="0"/>
              <a:t>5 Forces- Premium </a:t>
            </a:r>
          </a:p>
          <a:p>
            <a:r>
              <a:rPr lang="en-US" sz="1400" u="sng" dirty="0" smtClean="0"/>
              <a:t>Buyers</a:t>
            </a:r>
            <a:r>
              <a:rPr lang="en-US" sz="1400" dirty="0" smtClean="0"/>
              <a:t>-</a:t>
            </a:r>
            <a:r>
              <a:rPr lang="en-US" sz="1400" dirty="0" smtClean="0">
                <a:solidFill>
                  <a:srgbClr val="FFFF00"/>
                </a:solidFill>
              </a:rPr>
              <a:t>Medium</a:t>
            </a:r>
            <a:r>
              <a:rPr lang="en-US" sz="1400" dirty="0" smtClean="0"/>
              <a:t>: retailers control sale of majority of segment</a:t>
            </a:r>
          </a:p>
          <a:p>
            <a:r>
              <a:rPr lang="en-US" sz="1400" u="sng" dirty="0" smtClean="0"/>
              <a:t>Rivalry</a:t>
            </a:r>
            <a:r>
              <a:rPr lang="en-US" sz="1400" dirty="0" smtClean="0"/>
              <a:t>-</a:t>
            </a:r>
            <a:r>
              <a:rPr lang="en-US" sz="1400" dirty="0" smtClean="0">
                <a:solidFill>
                  <a:srgbClr val="FF0000"/>
                </a:solidFill>
              </a:rPr>
              <a:t>High</a:t>
            </a:r>
            <a:r>
              <a:rPr lang="en-US" sz="1400" dirty="0" smtClean="0"/>
              <a:t>: price and branding</a:t>
            </a:r>
          </a:p>
          <a:p>
            <a:r>
              <a:rPr lang="en-US" sz="1400" u="sng" dirty="0" smtClean="0"/>
              <a:t>New Entry</a:t>
            </a:r>
            <a:r>
              <a:rPr lang="en-US" sz="1400" dirty="0" smtClean="0"/>
              <a:t>-</a:t>
            </a:r>
            <a:r>
              <a:rPr lang="en-US" sz="1400" dirty="0" smtClean="0">
                <a:solidFill>
                  <a:srgbClr val="FF0000"/>
                </a:solidFill>
              </a:rPr>
              <a:t>High</a:t>
            </a:r>
            <a:r>
              <a:rPr lang="en-US" sz="1400" dirty="0" smtClean="0"/>
              <a:t>: branding not as significant</a:t>
            </a:r>
          </a:p>
          <a:p>
            <a:r>
              <a:rPr lang="en-US" sz="1400" u="sng" dirty="0" smtClean="0"/>
              <a:t>Suppliers</a:t>
            </a:r>
            <a:r>
              <a:rPr lang="en-US" sz="1400" dirty="0" smtClean="0"/>
              <a:t>- </a:t>
            </a:r>
            <a:r>
              <a:rPr lang="en-US" sz="1400" dirty="0" smtClean="0">
                <a:solidFill>
                  <a:srgbClr val="00B050"/>
                </a:solidFill>
              </a:rPr>
              <a:t>Low</a:t>
            </a:r>
            <a:r>
              <a:rPr lang="en-US" sz="1400" dirty="0" smtClean="0"/>
              <a:t>: Excess supply in EU</a:t>
            </a:r>
          </a:p>
          <a:p>
            <a:r>
              <a:rPr lang="en-US" sz="1400" u="sng" dirty="0" smtClean="0"/>
              <a:t>Substitutes</a:t>
            </a:r>
            <a:r>
              <a:rPr lang="en-US" sz="1400" dirty="0" smtClean="0"/>
              <a:t>-</a:t>
            </a:r>
            <a:r>
              <a:rPr lang="en-US" sz="1400" dirty="0" smtClean="0">
                <a:solidFill>
                  <a:srgbClr val="FFFF00"/>
                </a:solidFill>
              </a:rPr>
              <a:t>Medium</a:t>
            </a:r>
            <a:r>
              <a:rPr lang="en-US" sz="1400" dirty="0" smtClean="0"/>
              <a:t>: many low cost alcohol substitutes</a:t>
            </a:r>
            <a:endParaRPr lang="en-US" sz="1400" dirty="0"/>
          </a:p>
        </p:txBody>
      </p:sp>
    </p:spTree>
    <p:extLst>
      <p:ext uri="{BB962C8B-B14F-4D97-AF65-F5344CB8AC3E}">
        <p14:creationId xmlns:p14="http://schemas.microsoft.com/office/powerpoint/2010/main" val="2872604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500" y="0"/>
            <a:ext cx="6096000" cy="758825"/>
          </a:xfrm>
        </p:spPr>
        <p:txBody>
          <a:bodyPr>
            <a:normAutofit fontScale="90000"/>
          </a:bodyPr>
          <a:lstStyle/>
          <a:p>
            <a:r>
              <a:rPr lang="en-US" b="1" dirty="0" smtClean="0"/>
              <a:t>Strategy Recommendations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130614801"/>
              </p:ext>
            </p:extLst>
          </p:nvPr>
        </p:nvGraphicFramePr>
        <p:xfrm>
          <a:off x="4303327" y="1131280"/>
          <a:ext cx="4572001" cy="2795054"/>
        </p:xfrm>
        <a:graphic>
          <a:graphicData uri="http://schemas.openxmlformats.org/drawingml/2006/table">
            <a:tbl>
              <a:tblPr firstRow="1" bandRow="1">
                <a:tableStyleId>{91EBBBCC-DAD2-459C-BE2E-F6DE35CF9A28}</a:tableStyleId>
              </a:tblPr>
              <a:tblGrid>
                <a:gridCol w="990600"/>
                <a:gridCol w="1752600"/>
                <a:gridCol w="1828801"/>
              </a:tblGrid>
              <a:tr h="38100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 Cost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 Cost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5334">
                <a:tc>
                  <a:txBody>
                    <a:bodyPr/>
                    <a:lstStyle/>
                    <a:p>
                      <a:pPr algn="ctr"/>
                      <a:r>
                        <a:rPr lang="en-US" dirty="0" smtClean="0"/>
                        <a:t>Broad</a:t>
                      </a:r>
                    </a:p>
                    <a:p>
                      <a:pPr algn="ctr"/>
                      <a:r>
                        <a:rPr lang="en-US" dirty="0" smtClean="0"/>
                        <a:t>Scope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endParaRPr lang="en-US" dirty="0" smtClean="0"/>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2564">
                <a:tc>
                  <a:txBody>
                    <a:bodyPr/>
                    <a:lstStyle/>
                    <a:p>
                      <a:pPr algn="ctr"/>
                      <a:r>
                        <a:rPr lang="en-US" dirty="0" smtClean="0"/>
                        <a:t>Narrow</a:t>
                      </a:r>
                    </a:p>
                    <a:p>
                      <a:pPr algn="ctr"/>
                      <a:r>
                        <a:rPr lang="en-US" dirty="0" smtClean="0"/>
                        <a:t>Scope</a:t>
                      </a:r>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ular Callout 5"/>
          <p:cNvSpPr/>
          <p:nvPr/>
        </p:nvSpPr>
        <p:spPr>
          <a:xfrm>
            <a:off x="5848349" y="2110442"/>
            <a:ext cx="957263" cy="876300"/>
          </a:xfrm>
          <a:prstGeom prst="wedgeRectCallout">
            <a:avLst>
              <a:gd name="adj1" fmla="val 74689"/>
              <a:gd name="adj2" fmla="val -32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Global Premium/SP  Markets</a:t>
            </a:r>
            <a:endParaRPr lang="en-US" sz="1200" dirty="0"/>
          </a:p>
        </p:txBody>
      </p:sp>
      <p:sp>
        <p:nvSpPr>
          <p:cNvPr id="7" name="TextBox 6"/>
          <p:cNvSpPr txBox="1"/>
          <p:nvPr/>
        </p:nvSpPr>
        <p:spPr>
          <a:xfrm>
            <a:off x="6011872" y="470158"/>
            <a:ext cx="1935145" cy="369332"/>
          </a:xfrm>
          <a:prstGeom prst="rect">
            <a:avLst/>
          </a:prstGeom>
          <a:noFill/>
        </p:spPr>
        <p:txBody>
          <a:bodyPr wrap="none" rtlCol="0">
            <a:spAutoFit/>
          </a:bodyPr>
          <a:lstStyle/>
          <a:p>
            <a:r>
              <a:rPr lang="en-US" u="sng" dirty="0" smtClean="0"/>
              <a:t>Generic Strategy</a:t>
            </a:r>
            <a:endParaRPr lang="en-US" u="sng" dirty="0"/>
          </a:p>
        </p:txBody>
      </p:sp>
      <p:sp>
        <p:nvSpPr>
          <p:cNvPr id="8" name="TextBox 7"/>
          <p:cNvSpPr txBox="1"/>
          <p:nvPr/>
        </p:nvSpPr>
        <p:spPr>
          <a:xfrm>
            <a:off x="526273" y="716141"/>
            <a:ext cx="3457192" cy="923330"/>
          </a:xfrm>
          <a:prstGeom prst="rect">
            <a:avLst/>
          </a:prstGeom>
          <a:noFill/>
        </p:spPr>
        <p:txBody>
          <a:bodyPr wrap="square" rtlCol="0">
            <a:spAutoFit/>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Target the Global Premium/ Super Premium Segments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TextBox 8"/>
          <p:cNvSpPr txBox="1"/>
          <p:nvPr/>
        </p:nvSpPr>
        <p:spPr>
          <a:xfrm>
            <a:off x="6174577" y="839490"/>
            <a:ext cx="1609736" cy="276999"/>
          </a:xfrm>
          <a:prstGeom prst="rect">
            <a:avLst/>
          </a:prstGeom>
          <a:noFill/>
        </p:spPr>
        <p:txBody>
          <a:bodyPr wrap="none" rtlCol="0">
            <a:spAutoFit/>
          </a:bodyPr>
          <a:lstStyle/>
          <a:p>
            <a:r>
              <a:rPr lang="en-US" sz="1200" dirty="0" smtClean="0"/>
              <a:t>Competitive Position</a:t>
            </a:r>
            <a:endParaRPr lang="en-US" sz="1200" dirty="0"/>
          </a:p>
        </p:txBody>
      </p:sp>
      <p:sp>
        <p:nvSpPr>
          <p:cNvPr id="10" name="TextBox 9"/>
          <p:cNvSpPr txBox="1"/>
          <p:nvPr/>
        </p:nvSpPr>
        <p:spPr>
          <a:xfrm rot="16200000">
            <a:off x="3396446" y="2641431"/>
            <a:ext cx="1451038" cy="276999"/>
          </a:xfrm>
          <a:prstGeom prst="rect">
            <a:avLst/>
          </a:prstGeom>
          <a:noFill/>
        </p:spPr>
        <p:txBody>
          <a:bodyPr wrap="none" rtlCol="0">
            <a:spAutoFit/>
          </a:bodyPr>
          <a:lstStyle/>
          <a:p>
            <a:r>
              <a:rPr lang="en-US" sz="1200" dirty="0" smtClean="0"/>
              <a:t>Competitive Scope</a:t>
            </a:r>
            <a:endParaRPr lang="en-US" sz="1200" dirty="0"/>
          </a:p>
        </p:txBody>
      </p:sp>
      <p:sp>
        <p:nvSpPr>
          <p:cNvPr id="11" name="TextBox 10"/>
          <p:cNvSpPr txBox="1"/>
          <p:nvPr/>
        </p:nvSpPr>
        <p:spPr>
          <a:xfrm>
            <a:off x="290900" y="3607832"/>
            <a:ext cx="4280677" cy="369332"/>
          </a:xfrm>
          <a:prstGeom prst="rect">
            <a:avLst/>
          </a:prstGeom>
          <a:noFill/>
        </p:spPr>
        <p:txBody>
          <a:bodyPr wrap="square" rtlCol="0">
            <a:spAutoFit/>
          </a:bodyPr>
          <a:lstStyle/>
          <a:p>
            <a:r>
              <a:rPr lang="en-US" u="sng" dirty="0" smtClean="0"/>
              <a:t>Core Competencies/Unique Resources</a:t>
            </a:r>
            <a:endParaRPr lang="en-US" u="sng" dirty="0"/>
          </a:p>
        </p:txBody>
      </p:sp>
      <p:graphicFrame>
        <p:nvGraphicFramePr>
          <p:cNvPr id="12" name="Table 11"/>
          <p:cNvGraphicFramePr>
            <a:graphicFrameLocks noGrp="1"/>
          </p:cNvGraphicFramePr>
          <p:nvPr>
            <p:extLst>
              <p:ext uri="{D42A27DB-BD31-4B8C-83A1-F6EECF244321}">
                <p14:modId xmlns:p14="http://schemas.microsoft.com/office/powerpoint/2010/main" val="3873061730"/>
              </p:ext>
            </p:extLst>
          </p:nvPr>
        </p:nvGraphicFramePr>
        <p:xfrm>
          <a:off x="377781" y="4038600"/>
          <a:ext cx="4983286" cy="2122264"/>
        </p:xfrm>
        <a:graphic>
          <a:graphicData uri="http://schemas.openxmlformats.org/drawingml/2006/table">
            <a:tbl>
              <a:tblPr firstRow="1" bandRow="1">
                <a:tableStyleId>{91EBBBCC-DAD2-459C-BE2E-F6DE35CF9A28}</a:tableStyleId>
              </a:tblPr>
              <a:tblGrid>
                <a:gridCol w="2751419"/>
                <a:gridCol w="2231867"/>
              </a:tblGrid>
              <a:tr h="385786">
                <a:tc>
                  <a:txBody>
                    <a:bodyPr/>
                    <a:lstStyle/>
                    <a:p>
                      <a:pPr algn="ctr"/>
                      <a:r>
                        <a:rPr lang="en-US" sz="1600" dirty="0" smtClean="0"/>
                        <a:t>Resources</a:t>
                      </a:r>
                      <a:endParaRPr lang="en-US" sz="1600" dirty="0"/>
                    </a:p>
                  </a:txBody>
                  <a:tcPr/>
                </a:tc>
                <a:tc>
                  <a:txBody>
                    <a:bodyPr/>
                    <a:lstStyle/>
                    <a:p>
                      <a:pPr algn="ctr"/>
                      <a:r>
                        <a:rPr lang="en-US" sz="1600" dirty="0" smtClean="0"/>
                        <a:t>Rank</a:t>
                      </a:r>
                      <a:r>
                        <a:rPr lang="en-US" sz="1600" baseline="0" dirty="0" smtClean="0"/>
                        <a:t> (1-5 scale)</a:t>
                      </a:r>
                      <a:endParaRPr lang="en-US" sz="1600" dirty="0"/>
                    </a:p>
                  </a:txBody>
                  <a:tcPr/>
                </a:tc>
              </a:tr>
              <a:tr h="385786">
                <a:tc>
                  <a:txBody>
                    <a:bodyPr/>
                    <a:lstStyle/>
                    <a:p>
                      <a:pPr algn="ctr"/>
                      <a:r>
                        <a:rPr lang="en-US" sz="1600" dirty="0" smtClean="0"/>
                        <a:t>Experience</a:t>
                      </a:r>
                      <a:r>
                        <a:rPr lang="en-US" sz="1600" baseline="0" dirty="0" smtClean="0"/>
                        <a:t> (Old World)</a:t>
                      </a:r>
                      <a:endParaRPr lang="en-US" sz="1600" dirty="0"/>
                    </a:p>
                  </a:txBody>
                  <a:tcPr/>
                </a:tc>
                <a:tc>
                  <a:txBody>
                    <a:bodyPr/>
                    <a:lstStyle/>
                    <a:p>
                      <a:pPr algn="ctr"/>
                      <a:r>
                        <a:rPr lang="en-US" sz="1600" dirty="0" smtClean="0"/>
                        <a:t>3</a:t>
                      </a:r>
                      <a:endParaRPr lang="en-US" sz="1600" dirty="0"/>
                    </a:p>
                  </a:txBody>
                  <a:tcPr/>
                </a:tc>
              </a:tr>
              <a:tr h="385786">
                <a:tc>
                  <a:txBody>
                    <a:bodyPr/>
                    <a:lstStyle/>
                    <a:p>
                      <a:pPr algn="ctr"/>
                      <a:r>
                        <a:rPr lang="en-US" sz="1600" dirty="0" smtClean="0"/>
                        <a:t>Volume</a:t>
                      </a:r>
                      <a:r>
                        <a:rPr lang="en-US" sz="1600" baseline="0" dirty="0" smtClean="0"/>
                        <a:t> Production</a:t>
                      </a:r>
                      <a:endParaRPr lang="en-US" sz="1600" dirty="0"/>
                    </a:p>
                  </a:txBody>
                  <a:tcPr/>
                </a:tc>
                <a:tc>
                  <a:txBody>
                    <a:bodyPr/>
                    <a:lstStyle/>
                    <a:p>
                      <a:pPr algn="ctr"/>
                      <a:r>
                        <a:rPr lang="en-US" sz="1600" dirty="0" smtClean="0"/>
                        <a:t>5</a:t>
                      </a:r>
                      <a:endParaRPr lang="en-US" sz="1600" dirty="0"/>
                    </a:p>
                  </a:txBody>
                  <a:tcPr/>
                </a:tc>
              </a:tr>
              <a:tr h="385786">
                <a:tc>
                  <a:txBody>
                    <a:bodyPr/>
                    <a:lstStyle/>
                    <a:p>
                      <a:pPr algn="ctr"/>
                      <a:r>
                        <a:rPr lang="en-US" sz="1600" dirty="0" smtClean="0"/>
                        <a:t>Heavy</a:t>
                      </a:r>
                      <a:r>
                        <a:rPr lang="en-US" sz="1600" baseline="0" dirty="0" smtClean="0"/>
                        <a:t> Supply (Prestige)</a:t>
                      </a:r>
                      <a:endParaRPr lang="en-US" sz="1600" dirty="0"/>
                    </a:p>
                  </a:txBody>
                  <a:tcPr/>
                </a:tc>
                <a:tc>
                  <a:txBody>
                    <a:bodyPr/>
                    <a:lstStyle/>
                    <a:p>
                      <a:pPr algn="ctr"/>
                      <a:r>
                        <a:rPr lang="en-US" sz="1600" dirty="0" smtClean="0"/>
                        <a:t>4</a:t>
                      </a:r>
                      <a:endParaRPr lang="en-US" sz="1600" dirty="0"/>
                    </a:p>
                  </a:txBody>
                  <a:tcPr/>
                </a:tc>
              </a:tr>
              <a:tr h="385786">
                <a:tc>
                  <a:txBody>
                    <a:bodyPr/>
                    <a:lstStyle/>
                    <a:p>
                      <a:pPr algn="ctr"/>
                      <a:r>
                        <a:rPr lang="en-US" sz="1600" dirty="0" smtClean="0"/>
                        <a:t>Proximity to Largest Markets</a:t>
                      </a:r>
                      <a:endParaRPr lang="en-US" sz="1600" dirty="0"/>
                    </a:p>
                  </a:txBody>
                  <a:tcPr/>
                </a:tc>
                <a:tc>
                  <a:txBody>
                    <a:bodyPr/>
                    <a:lstStyle/>
                    <a:p>
                      <a:pPr algn="ctr"/>
                      <a:r>
                        <a:rPr lang="en-US" sz="1600" dirty="0" smtClean="0"/>
                        <a:t>4</a:t>
                      </a:r>
                      <a:endParaRPr lang="en-US" sz="1600" dirty="0"/>
                    </a:p>
                  </a:txBody>
                  <a:tcPr/>
                </a:tc>
              </a:tr>
            </a:tbl>
          </a:graphicData>
        </a:graphic>
      </p:graphicFrame>
      <p:sp>
        <p:nvSpPr>
          <p:cNvPr id="14" name="TextBox 13"/>
          <p:cNvSpPr txBox="1"/>
          <p:nvPr/>
        </p:nvSpPr>
        <p:spPr>
          <a:xfrm>
            <a:off x="5329230" y="4343400"/>
            <a:ext cx="3505201" cy="1815882"/>
          </a:xfrm>
          <a:prstGeom prst="rect">
            <a:avLst/>
          </a:prstGeom>
          <a:noFill/>
        </p:spPr>
        <p:txBody>
          <a:bodyPr wrap="square" rtlCol="0">
            <a:spAutoFit/>
          </a:bodyPr>
          <a:lstStyle/>
          <a:p>
            <a:pPr marL="285750" indent="-285750">
              <a:buFont typeface="Arial" pitchFamily="34" charset="0"/>
              <a:buChar char="•"/>
            </a:pPr>
            <a:r>
              <a:rPr lang="en-US" sz="1400" dirty="0" smtClean="0"/>
              <a:t>Italy already has a history of being the leader in wine production</a:t>
            </a:r>
          </a:p>
          <a:p>
            <a:pPr marL="285750" indent="-285750">
              <a:buFont typeface="Arial" pitchFamily="34" charset="0"/>
              <a:buChar char="•"/>
            </a:pPr>
            <a:r>
              <a:rPr lang="en-US" sz="1400" dirty="0" smtClean="0"/>
              <a:t>Narrowing down to two segments will allow Italy to focus in on core consumers</a:t>
            </a:r>
          </a:p>
          <a:p>
            <a:pPr marL="285750" indent="-285750">
              <a:buFont typeface="Arial" pitchFamily="34" charset="0"/>
              <a:buChar char="•"/>
            </a:pPr>
            <a:r>
              <a:rPr lang="en-US" sz="1400" dirty="0" smtClean="0"/>
              <a:t>Being the largest exporter in the world allows to build on current distribution networks worldwide</a:t>
            </a:r>
          </a:p>
        </p:txBody>
      </p:sp>
      <p:sp>
        <p:nvSpPr>
          <p:cNvPr id="17" name="TextBox 16"/>
          <p:cNvSpPr txBox="1"/>
          <p:nvPr/>
        </p:nvSpPr>
        <p:spPr>
          <a:xfrm>
            <a:off x="290900" y="1532930"/>
            <a:ext cx="3831065" cy="2031325"/>
          </a:xfrm>
          <a:prstGeom prst="rect">
            <a:avLst/>
          </a:prstGeom>
          <a:noFill/>
        </p:spPr>
        <p:txBody>
          <a:bodyPr wrap="square" rtlCol="0">
            <a:spAutoFit/>
          </a:bodyPr>
          <a:lstStyle/>
          <a:p>
            <a:pPr marL="285750" indent="-285750">
              <a:buFont typeface="Arial" pitchFamily="34" charset="0"/>
              <a:buChar char="•"/>
            </a:pPr>
            <a:r>
              <a:rPr lang="en-US" dirty="0" smtClean="0"/>
              <a:t>Italy’s history and resources allow it to be the leading wine producer in the world.  </a:t>
            </a:r>
            <a:endParaRPr lang="en-US" dirty="0"/>
          </a:p>
          <a:p>
            <a:pPr marL="285750" indent="-285750">
              <a:buFont typeface="Arial" pitchFamily="34" charset="0"/>
              <a:buChar char="•"/>
            </a:pPr>
            <a:r>
              <a:rPr lang="en-US" dirty="0" smtClean="0"/>
              <a:t>Heavy volume production doesn’t allow for a high end differentiated product due to it only being 6% of entire industry.</a:t>
            </a:r>
            <a:endParaRPr lang="en-US" dirty="0"/>
          </a:p>
        </p:txBody>
      </p:sp>
    </p:spTree>
    <p:extLst>
      <p:ext uri="{BB962C8B-B14F-4D97-AF65-F5344CB8AC3E}">
        <p14:creationId xmlns:p14="http://schemas.microsoft.com/office/powerpoint/2010/main" val="1809237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Italy’s Competitive Strategy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1750663"/>
              </p:ext>
            </p:extLst>
          </p:nvPr>
        </p:nvGraphicFramePr>
        <p:xfrm>
          <a:off x="1" y="1547624"/>
          <a:ext cx="4657724" cy="1767686"/>
        </p:xfrm>
        <a:graphic>
          <a:graphicData uri="http://schemas.openxmlformats.org/drawingml/2006/table">
            <a:tbl>
              <a:tblPr/>
              <a:tblGrid>
                <a:gridCol w="986546"/>
                <a:gridCol w="1006126"/>
                <a:gridCol w="1006126"/>
                <a:gridCol w="829463"/>
                <a:gridCol w="829463"/>
              </a:tblGrid>
              <a:tr h="454084">
                <a:tc gridSpan="5">
                  <a:txBody>
                    <a:bodyPr/>
                    <a:lstStyle/>
                    <a:p>
                      <a:pPr marL="0" marR="0" algn="l">
                        <a:lnSpc>
                          <a:spcPct val="115000"/>
                        </a:lnSpc>
                        <a:spcBef>
                          <a:spcPts val="0"/>
                        </a:spcBef>
                        <a:spcAft>
                          <a:spcPts val="600"/>
                        </a:spcAft>
                      </a:pPr>
                      <a:r>
                        <a:rPr lang="en-US" sz="1100" b="1" dirty="0">
                          <a:latin typeface="Calibri"/>
                          <a:ea typeface="Calibri"/>
                          <a:cs typeface="Times New Roman"/>
                        </a:rPr>
                        <a:t>                                            </a:t>
                      </a:r>
                      <a:r>
                        <a:rPr lang="en-US" sz="1100" b="1" dirty="0" smtClean="0">
                          <a:latin typeface="Calibri"/>
                          <a:ea typeface="Calibri"/>
                          <a:cs typeface="Times New Roman"/>
                        </a:rPr>
                        <a:t>                             Premium/SP </a:t>
                      </a:r>
                      <a:r>
                        <a:rPr lang="en-US" sz="1100" b="1" dirty="0">
                          <a:latin typeface="Calibri"/>
                          <a:ea typeface="Calibri"/>
                          <a:cs typeface="Times New Roman"/>
                        </a:rPr>
                        <a:t>Wine Profitability</a:t>
                      </a:r>
                      <a:endParaRPr lang="en-US" sz="10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3493">
                <a:tc rowSpan="4">
                  <a:txBody>
                    <a:bodyPr/>
                    <a:lstStyle/>
                    <a:p>
                      <a:pPr marL="0" marR="91440" algn="r">
                        <a:lnSpc>
                          <a:spcPct val="115000"/>
                        </a:lnSpc>
                        <a:spcBef>
                          <a:spcPts val="0"/>
                        </a:spcBef>
                        <a:spcAft>
                          <a:spcPts val="0"/>
                        </a:spcAft>
                      </a:pPr>
                      <a:endParaRPr lang="en-US" sz="11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Italy’s</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a:latin typeface="Calibri"/>
                          <a:ea typeface="Calibri"/>
                          <a:cs typeface="Times New Roman"/>
                        </a:rPr>
                        <a:t>Potential</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Competitive </a:t>
                      </a:r>
                      <a:r>
                        <a:rPr lang="en-US" sz="1100" b="1" dirty="0">
                          <a:latin typeface="Calibri"/>
                          <a:ea typeface="Calibri"/>
                          <a:cs typeface="Times New Roman"/>
                        </a:rPr>
                        <a:t>Capability</a:t>
                      </a:r>
                      <a:endParaRPr lang="en-US" sz="10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Unattractive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nSpc>
                          <a:spcPct val="115000"/>
                        </a:lnSpc>
                        <a:spcBef>
                          <a:spcPts val="0"/>
                        </a:spcBef>
                        <a:spcAft>
                          <a:spcPts val="0"/>
                        </a:spcAft>
                        <a:tabLst>
                          <a:tab pos="133350" algn="l"/>
                          <a:tab pos="441325" algn="ctr"/>
                        </a:tabLst>
                      </a:pPr>
                      <a:r>
                        <a:rPr lang="en-US" sz="1100" b="1" dirty="0">
                          <a:latin typeface="Calibri"/>
                          <a:ea typeface="Calibri"/>
                          <a:cs typeface="Times New Roman"/>
                        </a:rPr>
                        <a:t>		Weak</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Strong</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6"/>
          <p:cNvSpPr>
            <a:spLocks noChangeArrowheads="1"/>
          </p:cNvSpPr>
          <p:nvPr/>
        </p:nvSpPr>
        <p:spPr bwMode="auto">
          <a:xfrm>
            <a:off x="2895600" y="2709862"/>
            <a:ext cx="1066800" cy="685800"/>
          </a:xfrm>
          <a:prstGeom prst="ellipse">
            <a:avLst/>
          </a:prstGeom>
          <a:solidFill>
            <a:srgbClr val="FFFFFF"/>
          </a:solidFill>
          <a:ln w="12700">
            <a:solidFill>
              <a:srgbClr val="C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200"/>
              </a:spcBef>
              <a:spcAft>
                <a:spcPts val="1000"/>
              </a:spcAft>
              <a:buClrTx/>
              <a:buSzTx/>
              <a:buFontTx/>
              <a:buNone/>
              <a:tabLst/>
            </a:pPr>
            <a:r>
              <a:rPr lang="en-US" sz="1100" b="1" dirty="0" smtClean="0">
                <a:solidFill>
                  <a:srgbClr val="FF0000"/>
                </a:solidFill>
                <a:latin typeface="Calibri" pitchFamily="34" charset="0"/>
                <a:cs typeface="Arial" pitchFamily="34" charset="0"/>
              </a:rPr>
              <a:t>Premium/SP</a:t>
            </a:r>
            <a:r>
              <a:rPr kumimoji="0" lang="en-US" sz="1100" b="1" i="0" u="none" strike="noStrike" cap="none" normalizeH="0" baseline="0" dirty="0" smtClean="0">
                <a:ln>
                  <a:noFill/>
                </a:ln>
                <a:solidFill>
                  <a:srgbClr val="FF0000"/>
                </a:solidFill>
                <a:effectLst/>
                <a:latin typeface="Calibri" pitchFamily="34" charset="0"/>
                <a:cs typeface="Arial" pitchFamily="34" charset="0"/>
              </a:rPr>
              <a:t> Wines</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TextBox 4"/>
          <p:cNvSpPr txBox="1"/>
          <p:nvPr/>
        </p:nvSpPr>
        <p:spPr>
          <a:xfrm>
            <a:off x="1492504" y="1362959"/>
            <a:ext cx="2074607" cy="369332"/>
          </a:xfrm>
          <a:prstGeom prst="rect">
            <a:avLst/>
          </a:prstGeom>
          <a:noFill/>
        </p:spPr>
        <p:txBody>
          <a:bodyPr wrap="none" rtlCol="0">
            <a:spAutoFit/>
          </a:bodyPr>
          <a:lstStyle/>
          <a:p>
            <a:r>
              <a:rPr lang="en-US" u="sng" dirty="0" smtClean="0"/>
              <a:t>Directional Matrix</a:t>
            </a:r>
            <a:endParaRPr lang="en-US"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715108"/>
            <a:ext cx="3338513" cy="2972263"/>
          </a:xfrm>
          <a:prstGeom prst="rect">
            <a:avLst/>
          </a:prstGeom>
        </p:spPr>
      </p:pic>
      <p:sp>
        <p:nvSpPr>
          <p:cNvPr id="8" name="Rectangular Callout 7"/>
          <p:cNvSpPr/>
          <p:nvPr/>
        </p:nvSpPr>
        <p:spPr>
          <a:xfrm>
            <a:off x="7162800" y="3052762"/>
            <a:ext cx="1066800" cy="762000"/>
          </a:xfrm>
          <a:prstGeom prst="wedgeRectCallout">
            <a:avLst>
              <a:gd name="adj1" fmla="val -70833"/>
              <a:gd name="adj2" fmla="val -63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Premium/SP Segment</a:t>
            </a:r>
            <a:endParaRPr lang="en-US" sz="1000" dirty="0"/>
          </a:p>
        </p:txBody>
      </p:sp>
      <p:graphicFrame>
        <p:nvGraphicFramePr>
          <p:cNvPr id="10" name="Table 9"/>
          <p:cNvGraphicFramePr>
            <a:graphicFrameLocks noGrp="1"/>
          </p:cNvGraphicFramePr>
          <p:nvPr>
            <p:extLst>
              <p:ext uri="{D42A27DB-BD31-4B8C-83A1-F6EECF244321}">
                <p14:modId xmlns:p14="http://schemas.microsoft.com/office/powerpoint/2010/main" val="2738717175"/>
              </p:ext>
            </p:extLst>
          </p:nvPr>
        </p:nvGraphicFramePr>
        <p:xfrm>
          <a:off x="252095" y="3805237"/>
          <a:ext cx="5243830" cy="2521506"/>
        </p:xfrm>
        <a:graphic>
          <a:graphicData uri="http://schemas.openxmlformats.org/drawingml/2006/table">
            <a:tbl>
              <a:tblPr>
                <a:tableStyleId>{0505E3EF-67EA-436B-97B2-0124C06EBD24}</a:tableStyleId>
              </a:tblPr>
              <a:tblGrid>
                <a:gridCol w="1464075"/>
                <a:gridCol w="1903298"/>
                <a:gridCol w="1876457"/>
              </a:tblGrid>
              <a:tr h="739565">
                <a:tc>
                  <a:txBody>
                    <a:bodyPr/>
                    <a:lstStyle/>
                    <a:p>
                      <a:pPr marL="0" marR="0" algn="ctr">
                        <a:lnSpc>
                          <a:spcPct val="100000"/>
                        </a:lnSpc>
                        <a:spcBef>
                          <a:spcPts val="0"/>
                        </a:spcBef>
                        <a:spcAft>
                          <a:spcPts val="0"/>
                        </a:spcAft>
                      </a:pPr>
                      <a:r>
                        <a:rPr lang="en-US" sz="1600" dirty="0" smtClean="0"/>
                        <a:t>Ansoff’s Matrix</a:t>
                      </a:r>
                      <a:endParaRPr lang="en-US" sz="16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600" dirty="0"/>
                        <a:t>Existing Products</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600" dirty="0"/>
                        <a:t>New Products</a:t>
                      </a:r>
                      <a:endParaRPr lang="en-US" sz="1400" b="1" dirty="0">
                        <a:latin typeface="Calibri"/>
                        <a:ea typeface="Calibri"/>
                        <a:cs typeface="Times New Roman"/>
                      </a:endParaRPr>
                    </a:p>
                  </a:txBody>
                  <a:tcPr marL="68580" marR="68580" marT="0" marB="0" anchor="ctr"/>
                </a:tc>
              </a:tr>
              <a:tr h="890031">
                <a:tc>
                  <a:txBody>
                    <a:bodyPr/>
                    <a:lstStyle/>
                    <a:p>
                      <a:pPr marL="0" marR="0" algn="ctr">
                        <a:lnSpc>
                          <a:spcPct val="100000"/>
                        </a:lnSpc>
                        <a:spcBef>
                          <a:spcPts val="0"/>
                        </a:spcBef>
                        <a:spcAft>
                          <a:spcPts val="0"/>
                        </a:spcAft>
                      </a:pPr>
                      <a:r>
                        <a:rPr lang="en-US" sz="1600" dirty="0"/>
                        <a:t>Existing Market</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Market Penetration </a:t>
                      </a:r>
                      <a:endParaRPr lang="en-US" sz="1200" dirty="0" smtClean="0"/>
                    </a:p>
                    <a:p>
                      <a:pPr marL="0" marR="0" algn="ctr">
                        <a:lnSpc>
                          <a:spcPct val="100000"/>
                        </a:lnSpc>
                        <a:spcBef>
                          <a:spcPts val="0"/>
                        </a:spcBef>
                        <a:spcAft>
                          <a:spcPts val="0"/>
                        </a:spcAft>
                      </a:pPr>
                      <a:r>
                        <a:rPr lang="en-US" sz="1200" dirty="0" smtClean="0"/>
                        <a:t>or </a:t>
                      </a:r>
                      <a:r>
                        <a:rPr lang="en-US" sz="1200" dirty="0"/>
                        <a:t>Consolidation</a:t>
                      </a:r>
                      <a:endParaRPr lang="en-US" sz="1200"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smtClean="0"/>
                        <a:t>           Product       Development</a:t>
                      </a:r>
                      <a:endParaRPr lang="en-US" sz="1200" dirty="0">
                        <a:latin typeface="Calibri"/>
                        <a:ea typeface="Calibri"/>
                        <a:cs typeface="Times New Roman"/>
                      </a:endParaRPr>
                    </a:p>
                  </a:txBody>
                  <a:tcPr marL="68580" marR="68580" marT="0" marB="0" anchor="ctr"/>
                </a:tc>
              </a:tr>
              <a:tr h="891910">
                <a:tc>
                  <a:txBody>
                    <a:bodyPr/>
                    <a:lstStyle/>
                    <a:p>
                      <a:pPr marL="0" marR="0" algn="ctr">
                        <a:lnSpc>
                          <a:spcPct val="100000"/>
                        </a:lnSpc>
                        <a:spcBef>
                          <a:spcPts val="0"/>
                        </a:spcBef>
                        <a:spcAft>
                          <a:spcPts val="0"/>
                        </a:spcAft>
                      </a:pPr>
                      <a:r>
                        <a:rPr lang="en-US" sz="1600" dirty="0"/>
                        <a:t>New Market</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Market Development</a:t>
                      </a:r>
                      <a:endParaRPr lang="en-US" sz="1200"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Diversification</a:t>
                      </a:r>
                      <a:endParaRPr lang="en-US" sz="1200" dirty="0">
                        <a:latin typeface="Calibri"/>
                        <a:ea typeface="Calibri"/>
                        <a:cs typeface="Times New Roman"/>
                      </a:endParaRPr>
                    </a:p>
                  </a:txBody>
                  <a:tcPr marL="68580" marR="68580" marT="0" marB="0" anchor="ctr"/>
                </a:tc>
              </a:tr>
            </a:tbl>
          </a:graphicData>
        </a:graphic>
      </p:graphicFrame>
      <p:sp>
        <p:nvSpPr>
          <p:cNvPr id="11" name="TextBox 10"/>
          <p:cNvSpPr txBox="1"/>
          <p:nvPr/>
        </p:nvSpPr>
        <p:spPr>
          <a:xfrm>
            <a:off x="6705600" y="1346384"/>
            <a:ext cx="1396536" cy="369332"/>
          </a:xfrm>
          <a:prstGeom prst="rect">
            <a:avLst/>
          </a:prstGeom>
          <a:noFill/>
        </p:spPr>
        <p:txBody>
          <a:bodyPr wrap="none" rtlCol="0">
            <a:spAutoFit/>
          </a:bodyPr>
          <a:lstStyle/>
          <a:p>
            <a:r>
              <a:rPr lang="en-US" u="sng" dirty="0" smtClean="0"/>
              <a:t>BCG Matrix</a:t>
            </a:r>
            <a:endParaRPr lang="en-US" u="sng" dirty="0"/>
          </a:p>
        </p:txBody>
      </p:sp>
      <p:sp>
        <p:nvSpPr>
          <p:cNvPr id="13" name="TextBox 12"/>
          <p:cNvSpPr txBox="1"/>
          <p:nvPr/>
        </p:nvSpPr>
        <p:spPr>
          <a:xfrm>
            <a:off x="152400" y="3390899"/>
            <a:ext cx="1733167" cy="369332"/>
          </a:xfrm>
          <a:prstGeom prst="rect">
            <a:avLst/>
          </a:prstGeom>
          <a:noFill/>
        </p:spPr>
        <p:txBody>
          <a:bodyPr wrap="none" rtlCol="0">
            <a:spAutoFit/>
          </a:bodyPr>
          <a:lstStyle/>
          <a:p>
            <a:r>
              <a:rPr lang="en-US" u="sng" dirty="0" smtClean="0"/>
              <a:t>Grand Strategy</a:t>
            </a:r>
            <a:endParaRPr lang="en-US" u="sng"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687371"/>
            <a:ext cx="4206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638800"/>
            <a:ext cx="4206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Brace 15"/>
          <p:cNvSpPr/>
          <p:nvPr/>
        </p:nvSpPr>
        <p:spPr>
          <a:xfrm>
            <a:off x="5562600" y="4510087"/>
            <a:ext cx="495300" cy="1676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9" name="TextBox 8"/>
          <p:cNvSpPr txBox="1"/>
          <p:nvPr/>
        </p:nvSpPr>
        <p:spPr>
          <a:xfrm>
            <a:off x="6039411" y="4667108"/>
            <a:ext cx="2861702" cy="1569660"/>
          </a:xfrm>
          <a:prstGeom prst="rect">
            <a:avLst/>
          </a:prstGeom>
          <a:noFill/>
        </p:spPr>
        <p:txBody>
          <a:bodyPr wrap="square" rtlCol="0">
            <a:spAutoFit/>
          </a:bodyPr>
          <a:lstStyle/>
          <a:p>
            <a:pPr marL="171450" indent="-171450">
              <a:buFont typeface="Arial" pitchFamily="34" charset="0"/>
              <a:buChar char="•"/>
            </a:pPr>
            <a:r>
              <a:rPr lang="en-US" sz="1200" dirty="0" smtClean="0"/>
              <a:t>Italy is the largest volume imported wine in the US. Penetrate that growing market and consolidate in saturated European countries.  </a:t>
            </a:r>
          </a:p>
          <a:p>
            <a:pPr marL="171450" indent="-171450">
              <a:buFont typeface="Arial" pitchFamily="34" charset="0"/>
              <a:buChar char="•"/>
            </a:pPr>
            <a:r>
              <a:rPr lang="en-US" sz="1200" dirty="0" smtClean="0"/>
              <a:t>China, Canada, and Russia will be areas for market development as wine consumption as skyrocketed in each.</a:t>
            </a:r>
            <a:endParaRPr lang="en-US" sz="1200" dirty="0"/>
          </a:p>
        </p:txBody>
      </p:sp>
    </p:spTree>
    <p:extLst>
      <p:ext uri="{BB962C8B-B14F-4D97-AF65-F5344CB8AC3E}">
        <p14:creationId xmlns:p14="http://schemas.microsoft.com/office/powerpoint/2010/main" val="456809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Recommendations</a:t>
            </a:r>
            <a:endParaRPr lang="en-US" dirty="0"/>
          </a:p>
        </p:txBody>
      </p:sp>
      <p:grpSp>
        <p:nvGrpSpPr>
          <p:cNvPr id="4" name="Group 3"/>
          <p:cNvGrpSpPr/>
          <p:nvPr/>
        </p:nvGrpSpPr>
        <p:grpSpPr>
          <a:xfrm>
            <a:off x="402831" y="1827728"/>
            <a:ext cx="8419294" cy="533400"/>
            <a:chOff x="556395" y="990600"/>
            <a:chExt cx="7719047" cy="457200"/>
          </a:xfrm>
        </p:grpSpPr>
        <p:sp>
          <p:nvSpPr>
            <p:cNvPr id="5" name="Right Arrow Callout 4"/>
            <p:cNvSpPr/>
            <p:nvPr/>
          </p:nvSpPr>
          <p:spPr>
            <a:xfrm>
              <a:off x="556395" y="990600"/>
              <a:ext cx="1501006"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Grape Grower</a:t>
              </a:r>
              <a:endParaRPr lang="en-US" sz="1400" dirty="0"/>
            </a:p>
          </p:txBody>
        </p:sp>
        <p:sp>
          <p:nvSpPr>
            <p:cNvPr id="6" name="Right Arrow Callout 5"/>
            <p:cNvSpPr/>
            <p:nvPr/>
          </p:nvSpPr>
          <p:spPr>
            <a:xfrm>
              <a:off x="20574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Wine Producer</a:t>
              </a:r>
              <a:endParaRPr lang="en-US" sz="1200" dirty="0"/>
            </a:p>
          </p:txBody>
        </p:sp>
        <p:sp>
          <p:nvSpPr>
            <p:cNvPr id="7" name="Right Arrow Callout 6"/>
            <p:cNvSpPr/>
            <p:nvPr/>
          </p:nvSpPr>
          <p:spPr>
            <a:xfrm>
              <a:off x="37338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Distribution</a:t>
              </a:r>
              <a:endParaRPr lang="en-US" sz="1200" dirty="0"/>
            </a:p>
          </p:txBody>
        </p:sp>
        <p:sp>
          <p:nvSpPr>
            <p:cNvPr id="8" name="Right Arrow Callout 7"/>
            <p:cNvSpPr/>
            <p:nvPr/>
          </p:nvSpPr>
          <p:spPr>
            <a:xfrm>
              <a:off x="54102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Retailers</a:t>
              </a:r>
              <a:endParaRPr lang="en-US" sz="1200" dirty="0"/>
            </a:p>
          </p:txBody>
        </p:sp>
        <p:sp>
          <p:nvSpPr>
            <p:cNvPr id="9" name="Rounded Rectangle 8"/>
            <p:cNvSpPr/>
            <p:nvPr/>
          </p:nvSpPr>
          <p:spPr>
            <a:xfrm>
              <a:off x="7086600" y="990600"/>
              <a:ext cx="1188842"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Consumers</a:t>
              </a:r>
              <a:endParaRPr lang="en-US" sz="1600" dirty="0"/>
            </a:p>
          </p:txBody>
        </p:sp>
      </p:grpSp>
      <p:sp>
        <p:nvSpPr>
          <p:cNvPr id="10" name="TextBox 9"/>
          <p:cNvSpPr txBox="1"/>
          <p:nvPr/>
        </p:nvSpPr>
        <p:spPr>
          <a:xfrm>
            <a:off x="383217" y="1306531"/>
            <a:ext cx="1828800" cy="369332"/>
          </a:xfrm>
          <a:prstGeom prst="rect">
            <a:avLst/>
          </a:prstGeom>
          <a:noFill/>
        </p:spPr>
        <p:txBody>
          <a:bodyPr wrap="square" rtlCol="0">
            <a:spAutoFit/>
          </a:bodyPr>
          <a:lstStyle/>
          <a:p>
            <a:r>
              <a:rPr lang="en-US" u="sng" dirty="0" smtClean="0"/>
              <a:t>Value Chain</a:t>
            </a:r>
            <a:endParaRPr lang="en-US" u="sng"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581" y="3812677"/>
            <a:ext cx="4687723" cy="2430961"/>
          </a:xfrm>
          <a:prstGeom prst="rect">
            <a:avLst/>
          </a:prstGeom>
        </p:spPr>
      </p:pic>
      <p:sp>
        <p:nvSpPr>
          <p:cNvPr id="12" name="Rectangle 11"/>
          <p:cNvSpPr/>
          <p:nvPr/>
        </p:nvSpPr>
        <p:spPr>
          <a:xfrm>
            <a:off x="289861" y="1674792"/>
            <a:ext cx="3124200" cy="8392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04800" y="2559068"/>
            <a:ext cx="8527270" cy="1138773"/>
          </a:xfrm>
          <a:prstGeom prst="rect">
            <a:avLst/>
          </a:prstGeom>
          <a:noFill/>
        </p:spPr>
        <p:txBody>
          <a:bodyPr wrap="square" rtlCol="0">
            <a:spAutoFit/>
          </a:bodyPr>
          <a:lstStyle/>
          <a:p>
            <a:r>
              <a:rPr lang="en-US" u="sng" dirty="0" smtClean="0"/>
              <a:t>Backward Vertical Integration</a:t>
            </a:r>
          </a:p>
          <a:p>
            <a:r>
              <a:rPr lang="en-US" dirty="0" smtClean="0"/>
              <a:t>-</a:t>
            </a:r>
            <a:r>
              <a:rPr lang="en-US" sz="1600" dirty="0" smtClean="0"/>
              <a:t>Global distribution(forward integration)of high volume of product is extremely costly </a:t>
            </a:r>
          </a:p>
          <a:p>
            <a:r>
              <a:rPr lang="en-US" sz="1600" dirty="0" smtClean="0"/>
              <a:t>-Backward integration allows wine producers to control suppliers and efficiently lower the variable costs per bottle increasing margins on heavy volume </a:t>
            </a:r>
            <a:endParaRPr lang="en-US" sz="1600" dirty="0"/>
          </a:p>
        </p:txBody>
      </p:sp>
      <p:sp>
        <p:nvSpPr>
          <p:cNvPr id="17" name="5-Point Star 16"/>
          <p:cNvSpPr/>
          <p:nvPr/>
        </p:nvSpPr>
        <p:spPr>
          <a:xfrm>
            <a:off x="7010400" y="51054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5-Point Star 17"/>
          <p:cNvSpPr/>
          <p:nvPr/>
        </p:nvSpPr>
        <p:spPr>
          <a:xfrm>
            <a:off x="5397927" y="51054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5-Point Star 18"/>
          <p:cNvSpPr/>
          <p:nvPr/>
        </p:nvSpPr>
        <p:spPr>
          <a:xfrm>
            <a:off x="4953000" y="44958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TextBox 19"/>
          <p:cNvSpPr txBox="1"/>
          <p:nvPr/>
        </p:nvSpPr>
        <p:spPr>
          <a:xfrm>
            <a:off x="338137" y="4136587"/>
            <a:ext cx="3635769" cy="2062103"/>
          </a:xfrm>
          <a:prstGeom prst="rect">
            <a:avLst/>
          </a:prstGeom>
          <a:noFill/>
        </p:spPr>
        <p:txBody>
          <a:bodyPr wrap="square" rtlCol="0">
            <a:spAutoFit/>
          </a:bodyPr>
          <a:lstStyle/>
          <a:p>
            <a:pPr marL="285750" indent="-285750">
              <a:buFont typeface="Arial" pitchFamily="34" charset="0"/>
              <a:buChar char="•"/>
            </a:pPr>
            <a:r>
              <a:rPr lang="en-US" sz="1600" dirty="0" smtClean="0"/>
              <a:t>Both technology development and operations are areas in the value chain where efficiency can be improved thus cutting costs.</a:t>
            </a:r>
          </a:p>
          <a:p>
            <a:pPr marL="285750" indent="-285750">
              <a:buFont typeface="Arial" pitchFamily="34" charset="0"/>
              <a:buChar char="•"/>
            </a:pPr>
            <a:r>
              <a:rPr lang="en-US" sz="1600" dirty="0" smtClean="0"/>
              <a:t>Marketing and sales will be crucial in working with distributers and retailers to leverage more cooperation and sales.</a:t>
            </a:r>
            <a:endParaRPr lang="en-US" sz="1600" dirty="0"/>
          </a:p>
        </p:txBody>
      </p:sp>
      <p:sp>
        <p:nvSpPr>
          <p:cNvPr id="21" name="Rectangle 20"/>
          <p:cNvSpPr/>
          <p:nvPr/>
        </p:nvSpPr>
        <p:spPr>
          <a:xfrm>
            <a:off x="289861" y="3795768"/>
            <a:ext cx="3684045" cy="26455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327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319298" y="5434013"/>
            <a:ext cx="8534400" cy="1295400"/>
          </a:xfrm>
        </p:spPr>
        <p:txBody>
          <a:bodyPr/>
          <a:lstStyle/>
          <a:p>
            <a:pPr>
              <a:buNone/>
            </a:pPr>
            <a:r>
              <a:rPr lang="en-US" dirty="0"/>
              <a:t>What is </a:t>
            </a:r>
            <a:r>
              <a:rPr lang="en-US" dirty="0" smtClean="0"/>
              <a:t>South America’s ideal </a:t>
            </a:r>
            <a:r>
              <a:rPr lang="en-US" dirty="0"/>
              <a:t>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609600"/>
            <a:ext cx="4572000" cy="1752600"/>
          </a:xfrm>
        </p:spPr>
        <p:txBody>
          <a:bodyPr/>
          <a:lstStyle/>
          <a:p>
            <a:pPr algn="l"/>
            <a:r>
              <a:rPr lang="en-US" dirty="0" smtClean="0"/>
              <a:t>South America</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6019800" y="228600"/>
            <a:ext cx="2895600" cy="2141191"/>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Question</a:t>
            </a:r>
            <a:endParaRPr lang="en-US" dirty="0"/>
          </a:p>
        </p:txBody>
      </p:sp>
      <p:sp>
        <p:nvSpPr>
          <p:cNvPr id="3" name="Content Placeholder 2"/>
          <p:cNvSpPr>
            <a:spLocks noGrp="1"/>
          </p:cNvSpPr>
          <p:nvPr>
            <p:ph sz="quarter" idx="1"/>
          </p:nvPr>
        </p:nvSpPr>
        <p:spPr/>
        <p:txBody>
          <a:bodyPr/>
          <a:lstStyle/>
          <a:p>
            <a:r>
              <a:rPr lang="en-US" dirty="0"/>
              <a:t>Could a winemaker finally capture 1% market share if its home country was strategically positioned?</a:t>
            </a:r>
          </a:p>
          <a:p>
            <a:pPr marL="0" indent="0">
              <a:buNone/>
            </a:pPr>
            <a:endParaRPr lang="en-US" dirty="0"/>
          </a:p>
        </p:txBody>
      </p:sp>
    </p:spTree>
    <p:extLst>
      <p:ext uri="{BB962C8B-B14F-4D97-AF65-F5344CB8AC3E}">
        <p14:creationId xmlns:p14="http://schemas.microsoft.com/office/powerpoint/2010/main" val="387070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South American Wines</a:t>
            </a:r>
            <a:endParaRPr lang="en-US" dirty="0"/>
          </a:p>
        </p:txBody>
      </p:sp>
      <p:sp>
        <p:nvSpPr>
          <p:cNvPr id="3" name="Subtitle 2"/>
          <p:cNvSpPr>
            <a:spLocks noGrp="1"/>
          </p:cNvSpPr>
          <p:nvPr>
            <p:ph sz="quarter" idx="1"/>
          </p:nvPr>
        </p:nvSpPr>
        <p:spPr/>
        <p:txBody>
          <a:bodyPr/>
          <a:lstStyle/>
          <a:p>
            <a:r>
              <a:rPr lang="en-US" dirty="0" smtClean="0"/>
              <a:t>Chilean &amp; </a:t>
            </a:r>
            <a:r>
              <a:rPr lang="en-US" dirty="0"/>
              <a:t>A</a:t>
            </a:r>
            <a:r>
              <a:rPr lang="en-US" dirty="0" smtClean="0"/>
              <a:t>rgentinian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3791798"/>
              </p:ext>
            </p:extLst>
          </p:nvPr>
        </p:nvGraphicFramePr>
        <p:xfrm>
          <a:off x="533400" y="2057400"/>
          <a:ext cx="8077201" cy="3962398"/>
        </p:xfrm>
        <a:graphic>
          <a:graphicData uri="http://schemas.openxmlformats.org/drawingml/2006/table">
            <a:tbl>
              <a:tblPr firstRow="1" bandRow="1">
                <a:tableStyleId>{EB344D84-9AFB-497E-A393-DC336BA19D2E}</a:tableStyleId>
              </a:tblPr>
              <a:tblGrid>
                <a:gridCol w="914400"/>
                <a:gridCol w="1592318"/>
                <a:gridCol w="2042510"/>
                <a:gridCol w="1856827"/>
                <a:gridCol w="1671146"/>
              </a:tblGrid>
              <a:tr h="413468">
                <a:tc gridSpan="5">
                  <a:txBody>
                    <a:bodyPr/>
                    <a:lstStyle/>
                    <a:p>
                      <a:pPr algn="ctr"/>
                      <a:r>
                        <a:rPr lang="en-US" dirty="0" smtClean="0"/>
                        <a:t>Grape Production 1996</a:t>
                      </a:r>
                      <a:r>
                        <a:rPr lang="en-US" baseline="0" dirty="0" smtClean="0"/>
                        <a:t>-2006 By Country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033670">
                <a:tc>
                  <a:txBody>
                    <a:bodyPr/>
                    <a:lstStyle/>
                    <a:p>
                      <a:r>
                        <a:rPr lang="en-US" dirty="0" smtClean="0"/>
                        <a:t>World Rank</a:t>
                      </a:r>
                      <a:endParaRPr lang="en-US" dirty="0"/>
                    </a:p>
                  </a:txBody>
                  <a:tcPr/>
                </a:tc>
                <a:tc>
                  <a:txBody>
                    <a:bodyPr/>
                    <a:lstStyle/>
                    <a:p>
                      <a:r>
                        <a:rPr lang="en-US" dirty="0" smtClean="0"/>
                        <a:t>Country</a:t>
                      </a:r>
                      <a:endParaRPr lang="en-US" dirty="0"/>
                    </a:p>
                  </a:txBody>
                  <a:tcPr/>
                </a:tc>
                <a:tc>
                  <a:txBody>
                    <a:bodyPr/>
                    <a:lstStyle/>
                    <a:p>
                      <a:r>
                        <a:rPr lang="en-US" dirty="0" smtClean="0"/>
                        <a:t>Production 1996-2000</a:t>
                      </a:r>
                      <a:r>
                        <a:rPr lang="en-US" baseline="0" dirty="0" smtClean="0"/>
                        <a:t> </a:t>
                      </a:r>
                    </a:p>
                    <a:p>
                      <a:r>
                        <a:rPr lang="en-US" baseline="0" dirty="0" smtClean="0"/>
                        <a:t>(US Tons)</a:t>
                      </a:r>
                      <a:endParaRPr lang="en-US" dirty="0"/>
                    </a:p>
                  </a:txBody>
                  <a:tcPr/>
                </a:tc>
                <a:tc>
                  <a:txBody>
                    <a:bodyPr/>
                    <a:lstStyle/>
                    <a:p>
                      <a:r>
                        <a:rPr lang="en-US" dirty="0" smtClean="0"/>
                        <a:t>Production</a:t>
                      </a:r>
                    </a:p>
                    <a:p>
                      <a:r>
                        <a:rPr lang="en-US" dirty="0" smtClean="0"/>
                        <a:t>2006</a:t>
                      </a:r>
                    </a:p>
                    <a:p>
                      <a:r>
                        <a:rPr lang="en-US" dirty="0" smtClean="0"/>
                        <a:t>(US</a:t>
                      </a:r>
                      <a:r>
                        <a:rPr lang="en-US" baseline="0" dirty="0" smtClean="0"/>
                        <a:t> Tons</a:t>
                      </a:r>
                      <a:r>
                        <a:rPr lang="en-US" dirty="0" smtClean="0"/>
                        <a:t>)</a:t>
                      </a:r>
                      <a:endParaRPr lang="en-US" dirty="0"/>
                    </a:p>
                  </a:txBody>
                  <a:tcPr/>
                </a:tc>
                <a:tc>
                  <a:txBody>
                    <a:bodyPr/>
                    <a:lstStyle/>
                    <a:p>
                      <a:r>
                        <a:rPr lang="en-US" dirty="0" smtClean="0"/>
                        <a:t>% Change</a:t>
                      </a:r>
                    </a:p>
                    <a:p>
                      <a:r>
                        <a:rPr lang="en-US" dirty="0" smtClean="0"/>
                        <a:t>1996-2006</a:t>
                      </a:r>
                      <a:endParaRPr lang="en-US" dirty="0"/>
                    </a:p>
                  </a:txBody>
                  <a:tcPr/>
                </a:tc>
              </a:tr>
              <a:tr h="419210">
                <a:tc>
                  <a:txBody>
                    <a:bodyPr/>
                    <a:lstStyle/>
                    <a:p>
                      <a:r>
                        <a:rPr lang="en-US" dirty="0" smtClean="0"/>
                        <a:t>1</a:t>
                      </a:r>
                      <a:r>
                        <a:rPr lang="en-US" baseline="30000" dirty="0" smtClean="0"/>
                        <a:t>st</a:t>
                      </a:r>
                      <a:r>
                        <a:rPr lang="en-US" dirty="0" smtClean="0"/>
                        <a:t> </a:t>
                      </a:r>
                      <a:endParaRPr lang="en-US" dirty="0"/>
                    </a:p>
                  </a:txBody>
                  <a:tcPr/>
                </a:tc>
                <a:tc>
                  <a:txBody>
                    <a:bodyPr/>
                    <a:lstStyle/>
                    <a:p>
                      <a:r>
                        <a:rPr lang="en-US" dirty="0" smtClean="0"/>
                        <a:t>Italy</a:t>
                      </a:r>
                      <a:endParaRPr lang="en-US" dirty="0"/>
                    </a:p>
                  </a:txBody>
                  <a:tcPr/>
                </a:tc>
                <a:tc>
                  <a:txBody>
                    <a:bodyPr/>
                    <a:lstStyle/>
                    <a:p>
                      <a:r>
                        <a:rPr lang="en-US" dirty="0" smtClean="0"/>
                        <a:t>9,914</a:t>
                      </a:r>
                      <a:endParaRPr lang="en-US" dirty="0"/>
                    </a:p>
                  </a:txBody>
                  <a:tcPr/>
                </a:tc>
                <a:tc>
                  <a:txBody>
                    <a:bodyPr/>
                    <a:lstStyle/>
                    <a:p>
                      <a:r>
                        <a:rPr lang="en-US" dirty="0" smtClean="0"/>
                        <a:t>8,700</a:t>
                      </a:r>
                      <a:endParaRPr lang="en-US" dirty="0"/>
                    </a:p>
                  </a:txBody>
                  <a:tcPr/>
                </a:tc>
                <a:tc>
                  <a:txBody>
                    <a:bodyPr/>
                    <a:lstStyle/>
                    <a:p>
                      <a:r>
                        <a:rPr lang="en-US" dirty="0" smtClean="0"/>
                        <a:t>(12.25%)</a:t>
                      </a:r>
                      <a:endParaRPr lang="en-US" dirty="0">
                        <a:solidFill>
                          <a:srgbClr val="FF0000"/>
                        </a:solidFill>
                      </a:endParaRPr>
                    </a:p>
                  </a:txBody>
                  <a:tcPr/>
                </a:tc>
              </a:tr>
              <a:tr h="419210">
                <a:tc>
                  <a:txBody>
                    <a:bodyPr/>
                    <a:lstStyle/>
                    <a:p>
                      <a:r>
                        <a:rPr lang="en-US" dirty="0" smtClean="0"/>
                        <a:t>2</a:t>
                      </a:r>
                      <a:r>
                        <a:rPr lang="en-US" baseline="30000" dirty="0" smtClean="0"/>
                        <a:t>nd</a:t>
                      </a:r>
                      <a:r>
                        <a:rPr lang="en-US" dirty="0" smtClean="0"/>
                        <a:t> </a:t>
                      </a:r>
                      <a:endParaRPr lang="en-US" dirty="0"/>
                    </a:p>
                  </a:txBody>
                  <a:tcPr/>
                </a:tc>
                <a:tc>
                  <a:txBody>
                    <a:bodyPr/>
                    <a:lstStyle/>
                    <a:p>
                      <a:r>
                        <a:rPr lang="en-US" dirty="0" smtClean="0"/>
                        <a:t>France</a:t>
                      </a:r>
                      <a:endParaRPr lang="en-US" dirty="0"/>
                    </a:p>
                  </a:txBody>
                  <a:tcPr/>
                </a:tc>
                <a:tc>
                  <a:txBody>
                    <a:bodyPr/>
                    <a:lstStyle/>
                    <a:p>
                      <a:r>
                        <a:rPr lang="en-US" dirty="0" smtClean="0"/>
                        <a:t>8.295</a:t>
                      </a:r>
                      <a:endParaRPr lang="en-US" dirty="0"/>
                    </a:p>
                  </a:txBody>
                  <a:tcPr/>
                </a:tc>
                <a:tc>
                  <a:txBody>
                    <a:bodyPr/>
                    <a:lstStyle/>
                    <a:p>
                      <a:r>
                        <a:rPr lang="en-US" dirty="0" smtClean="0"/>
                        <a:t>7,700</a:t>
                      </a:r>
                      <a:endParaRPr lang="en-US" dirty="0"/>
                    </a:p>
                  </a:txBody>
                  <a:tcPr/>
                </a:tc>
                <a:tc>
                  <a:txBody>
                    <a:bodyPr/>
                    <a:lstStyle/>
                    <a:p>
                      <a:r>
                        <a:rPr lang="en-US" dirty="0" smtClean="0"/>
                        <a:t>(7.17%)</a:t>
                      </a:r>
                      <a:endParaRPr lang="en-US" dirty="0">
                        <a:solidFill>
                          <a:srgbClr val="FF0000"/>
                        </a:solidFill>
                      </a:endParaRPr>
                    </a:p>
                  </a:txBody>
                  <a:tcPr/>
                </a:tc>
              </a:tr>
              <a:tr h="419210">
                <a:tc>
                  <a:txBody>
                    <a:bodyPr/>
                    <a:lstStyle/>
                    <a:p>
                      <a:r>
                        <a:rPr lang="en-US" dirty="0" smtClean="0"/>
                        <a:t>3</a:t>
                      </a:r>
                      <a:r>
                        <a:rPr lang="en-US" baseline="30000" dirty="0" smtClean="0"/>
                        <a:t>rd</a:t>
                      </a:r>
                      <a:r>
                        <a:rPr lang="en-US" dirty="0" smtClean="0"/>
                        <a:t> </a:t>
                      </a:r>
                      <a:endParaRPr lang="en-US" dirty="0"/>
                    </a:p>
                  </a:txBody>
                  <a:tcPr/>
                </a:tc>
                <a:tc>
                  <a:txBody>
                    <a:bodyPr/>
                    <a:lstStyle/>
                    <a:p>
                      <a:r>
                        <a:rPr lang="en-US" dirty="0" smtClean="0"/>
                        <a:t>Spain</a:t>
                      </a:r>
                      <a:endParaRPr lang="en-US" dirty="0"/>
                    </a:p>
                  </a:txBody>
                  <a:tcPr/>
                </a:tc>
                <a:tc>
                  <a:txBody>
                    <a:bodyPr/>
                    <a:lstStyle/>
                    <a:p>
                      <a:r>
                        <a:rPr lang="en-US" dirty="0" smtClean="0"/>
                        <a:t>6,127</a:t>
                      </a:r>
                      <a:endParaRPr lang="en-US" dirty="0"/>
                    </a:p>
                  </a:txBody>
                  <a:tcPr/>
                </a:tc>
                <a:tc>
                  <a:txBody>
                    <a:bodyPr/>
                    <a:lstStyle/>
                    <a:p>
                      <a:r>
                        <a:rPr lang="en-US" dirty="0" smtClean="0"/>
                        <a:t>7,500</a:t>
                      </a:r>
                      <a:endParaRPr lang="en-US" dirty="0"/>
                    </a:p>
                  </a:txBody>
                  <a:tcPr/>
                </a:tc>
                <a:tc>
                  <a:txBody>
                    <a:bodyPr/>
                    <a:lstStyle/>
                    <a:p>
                      <a:r>
                        <a:rPr lang="en-US" dirty="0" smtClean="0"/>
                        <a:t>22.41%</a:t>
                      </a:r>
                      <a:endParaRPr lang="en-US" dirty="0"/>
                    </a:p>
                  </a:txBody>
                  <a:tcPr/>
                </a:tc>
              </a:tr>
              <a:tr h="419210">
                <a:tc>
                  <a:txBody>
                    <a:bodyPr/>
                    <a:lstStyle/>
                    <a:p>
                      <a:r>
                        <a:rPr lang="en-US" dirty="0" smtClean="0"/>
                        <a:t>5</a:t>
                      </a:r>
                      <a:r>
                        <a:rPr lang="en-US" baseline="30000" dirty="0" smtClean="0"/>
                        <a:t>th</a:t>
                      </a:r>
                      <a:r>
                        <a:rPr lang="en-US" baseline="0" dirty="0" smtClean="0"/>
                        <a:t> </a:t>
                      </a:r>
                      <a:endParaRPr lang="en-US" b="1" dirty="0"/>
                    </a:p>
                  </a:txBody>
                  <a:tcPr/>
                </a:tc>
                <a:tc>
                  <a:txBody>
                    <a:bodyPr/>
                    <a:lstStyle/>
                    <a:p>
                      <a:r>
                        <a:rPr lang="en-US" dirty="0" smtClean="0"/>
                        <a:t>China</a:t>
                      </a:r>
                      <a:endParaRPr lang="en-US" b="1" dirty="0"/>
                    </a:p>
                  </a:txBody>
                  <a:tcPr/>
                </a:tc>
                <a:tc>
                  <a:txBody>
                    <a:bodyPr/>
                    <a:lstStyle/>
                    <a:p>
                      <a:r>
                        <a:rPr lang="en-US" dirty="0" smtClean="0"/>
                        <a:t>2,704</a:t>
                      </a:r>
                      <a:endParaRPr lang="en-US" b="1" dirty="0"/>
                    </a:p>
                  </a:txBody>
                  <a:tcPr/>
                </a:tc>
                <a:tc>
                  <a:txBody>
                    <a:bodyPr/>
                    <a:lstStyle/>
                    <a:p>
                      <a:r>
                        <a:rPr lang="en-US" dirty="0" smtClean="0"/>
                        <a:t>6,100</a:t>
                      </a:r>
                      <a:endParaRPr lang="en-US" b="1" dirty="0"/>
                    </a:p>
                  </a:txBody>
                  <a:tcPr/>
                </a:tc>
                <a:tc>
                  <a:txBody>
                    <a:bodyPr/>
                    <a:lstStyle/>
                    <a:p>
                      <a:r>
                        <a:rPr lang="en-US" dirty="0" smtClean="0"/>
                        <a:t>125.61%</a:t>
                      </a:r>
                      <a:endParaRPr lang="en-US" b="1" dirty="0"/>
                    </a:p>
                  </a:txBody>
                  <a:tcPr/>
                </a:tc>
              </a:tr>
              <a:tr h="419210">
                <a:tc>
                  <a:txBody>
                    <a:bodyPr/>
                    <a:lstStyle/>
                    <a:p>
                      <a:r>
                        <a:rPr lang="en-US" dirty="0" smtClean="0"/>
                        <a:t>8</a:t>
                      </a:r>
                      <a:r>
                        <a:rPr lang="en-US" baseline="30000" dirty="0" smtClean="0"/>
                        <a:t>th</a:t>
                      </a:r>
                      <a:endParaRPr lang="en-US" b="1" dirty="0"/>
                    </a:p>
                  </a:txBody>
                  <a:tcPr/>
                </a:tc>
                <a:tc>
                  <a:txBody>
                    <a:bodyPr/>
                    <a:lstStyle/>
                    <a:p>
                      <a:r>
                        <a:rPr lang="en-US" dirty="0" smtClean="0"/>
                        <a:t>Argentina</a:t>
                      </a:r>
                      <a:endParaRPr lang="en-US" b="1" dirty="0"/>
                    </a:p>
                  </a:txBody>
                  <a:tcPr/>
                </a:tc>
                <a:tc>
                  <a:txBody>
                    <a:bodyPr/>
                    <a:lstStyle/>
                    <a:p>
                      <a:r>
                        <a:rPr lang="en-US" dirty="0" smtClean="0"/>
                        <a:t>2,456</a:t>
                      </a:r>
                      <a:endParaRPr lang="en-US" b="1" dirty="0"/>
                    </a:p>
                  </a:txBody>
                  <a:tcPr/>
                </a:tc>
                <a:tc>
                  <a:txBody>
                    <a:bodyPr/>
                    <a:lstStyle/>
                    <a:p>
                      <a:r>
                        <a:rPr lang="en-US" dirty="0" smtClean="0"/>
                        <a:t>2,700</a:t>
                      </a:r>
                      <a:endParaRPr lang="en-US" b="1" dirty="0"/>
                    </a:p>
                  </a:txBody>
                  <a:tcPr/>
                </a:tc>
                <a:tc>
                  <a:txBody>
                    <a:bodyPr/>
                    <a:lstStyle/>
                    <a:p>
                      <a:r>
                        <a:rPr lang="en-US" dirty="0" smtClean="0"/>
                        <a:t>9.94%</a:t>
                      </a:r>
                      <a:endParaRPr lang="en-US" b="1" dirty="0"/>
                    </a:p>
                  </a:txBody>
                  <a:tcPr/>
                </a:tc>
              </a:tr>
              <a:tr h="419210">
                <a:tc>
                  <a:txBody>
                    <a:bodyPr/>
                    <a:lstStyle/>
                    <a:p>
                      <a:r>
                        <a:rPr lang="en-US" dirty="0" smtClean="0"/>
                        <a:t>10</a:t>
                      </a:r>
                      <a:r>
                        <a:rPr lang="en-US" baseline="30000" dirty="0" smtClean="0"/>
                        <a:t>th</a:t>
                      </a:r>
                      <a:r>
                        <a:rPr lang="en-US" dirty="0" smtClean="0"/>
                        <a:t> </a:t>
                      </a:r>
                      <a:endParaRPr lang="en-US" b="1" dirty="0"/>
                    </a:p>
                  </a:txBody>
                  <a:tcPr/>
                </a:tc>
                <a:tc>
                  <a:txBody>
                    <a:bodyPr/>
                    <a:lstStyle/>
                    <a:p>
                      <a:r>
                        <a:rPr lang="en-US" dirty="0" smtClean="0"/>
                        <a:t>Chile</a:t>
                      </a:r>
                      <a:endParaRPr lang="en-US" b="1" dirty="0"/>
                    </a:p>
                  </a:txBody>
                  <a:tcPr/>
                </a:tc>
                <a:tc>
                  <a:txBody>
                    <a:bodyPr/>
                    <a:lstStyle/>
                    <a:p>
                      <a:r>
                        <a:rPr lang="en-US" dirty="0" smtClean="0"/>
                        <a:t>1,827</a:t>
                      </a:r>
                      <a:endParaRPr lang="en-US" b="1" dirty="0"/>
                    </a:p>
                  </a:txBody>
                  <a:tcPr/>
                </a:tc>
                <a:tc>
                  <a:txBody>
                    <a:bodyPr/>
                    <a:lstStyle/>
                    <a:p>
                      <a:r>
                        <a:rPr lang="en-US" dirty="0" smtClean="0"/>
                        <a:t>2,200</a:t>
                      </a:r>
                      <a:endParaRPr lang="en-US" b="1" dirty="0"/>
                    </a:p>
                  </a:txBody>
                  <a:tcPr/>
                </a:tc>
                <a:tc>
                  <a:txBody>
                    <a:bodyPr/>
                    <a:lstStyle/>
                    <a:p>
                      <a:r>
                        <a:rPr lang="en-US" dirty="0" smtClean="0"/>
                        <a:t>20.42%</a:t>
                      </a:r>
                      <a:endParaRPr lang="en-US" b="1" dirty="0"/>
                    </a:p>
                  </a:txBody>
                  <a:tcPr/>
                </a:tc>
              </a:tr>
            </a:tbl>
          </a:graphicData>
        </a:graphic>
      </p:graphicFrame>
    </p:spTree>
    <p:extLst>
      <p:ext uri="{BB962C8B-B14F-4D97-AF65-F5344CB8AC3E}">
        <p14:creationId xmlns:p14="http://schemas.microsoft.com/office/powerpoint/2010/main" val="3875944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0"/>
            <a:ext cx="8229600" cy="803564"/>
          </a:xfrm>
        </p:spPr>
        <p:txBody>
          <a:bodyPr/>
          <a:lstStyle/>
          <a:p>
            <a:r>
              <a:rPr lang="en-US" dirty="0" smtClean="0"/>
              <a:t>Wine Consumption by Country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2370642"/>
              </p:ext>
            </p:extLst>
          </p:nvPr>
        </p:nvGraphicFramePr>
        <p:xfrm>
          <a:off x="990600" y="914400"/>
          <a:ext cx="7010400" cy="2397760"/>
        </p:xfrm>
        <a:graphic>
          <a:graphicData uri="http://schemas.openxmlformats.org/drawingml/2006/table">
            <a:tbl>
              <a:tblPr firstRow="1" bandRow="1">
                <a:tableStyleId>{EB344D84-9AFB-497E-A393-DC336BA19D2E}</a:tableStyleId>
              </a:tblPr>
              <a:tblGrid>
                <a:gridCol w="1001486"/>
                <a:gridCol w="1669142"/>
                <a:gridCol w="1585686"/>
                <a:gridCol w="1585686"/>
                <a:gridCol w="1168400"/>
              </a:tblGrid>
              <a:tr h="370840">
                <a:tc gridSpan="5">
                  <a:txBody>
                    <a:bodyPr/>
                    <a:lstStyle/>
                    <a:p>
                      <a:pPr algn="ctr"/>
                      <a:r>
                        <a:rPr lang="en-US" dirty="0" smtClean="0"/>
                        <a:t>Top 3 Countries in Wine Consumption</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pPr algn="ctr"/>
                      <a:r>
                        <a:rPr lang="en-US" dirty="0" smtClean="0"/>
                        <a:t>World Rank</a:t>
                      </a:r>
                      <a:endParaRPr lang="en-US" dirty="0"/>
                    </a:p>
                  </a:txBody>
                  <a:tcPr/>
                </a:tc>
                <a:tc>
                  <a:txBody>
                    <a:bodyPr/>
                    <a:lstStyle/>
                    <a:p>
                      <a:pPr algn="ctr"/>
                      <a:r>
                        <a:rPr lang="en-US" dirty="0" smtClean="0"/>
                        <a:t>Country</a:t>
                      </a:r>
                      <a:endParaRPr lang="en-US" dirty="0"/>
                    </a:p>
                  </a:txBody>
                  <a:tcPr/>
                </a:tc>
                <a:tc>
                  <a:txBody>
                    <a:bodyPr/>
                    <a:lstStyle/>
                    <a:p>
                      <a:pPr algn="ctr"/>
                      <a:r>
                        <a:rPr lang="en-US" dirty="0" smtClean="0"/>
                        <a:t>Consumption 2002</a:t>
                      </a:r>
                      <a:r>
                        <a:rPr lang="en-US" baseline="0" dirty="0" smtClean="0"/>
                        <a:t> (Hectoliters)</a:t>
                      </a:r>
                      <a:endParaRPr lang="en-US" dirty="0"/>
                    </a:p>
                  </a:txBody>
                  <a:tcPr/>
                </a:tc>
                <a:tc>
                  <a:txBody>
                    <a:bodyPr/>
                    <a:lstStyle/>
                    <a:p>
                      <a:pPr algn="ctr"/>
                      <a:r>
                        <a:rPr lang="en-US" dirty="0" smtClean="0"/>
                        <a:t>Consumption 2006</a:t>
                      </a:r>
                    </a:p>
                    <a:p>
                      <a:pPr algn="ctr"/>
                      <a:r>
                        <a:rPr lang="en-US" dirty="0" smtClean="0"/>
                        <a:t>(Hectoliters)</a:t>
                      </a:r>
                      <a:endParaRPr lang="en-US" dirty="0"/>
                    </a:p>
                  </a:txBody>
                  <a:tcPr/>
                </a:tc>
                <a:tc>
                  <a:txBody>
                    <a:bodyPr/>
                    <a:lstStyle/>
                    <a:p>
                      <a:pPr algn="ctr"/>
                      <a:r>
                        <a:rPr lang="en-US" dirty="0" smtClean="0"/>
                        <a:t>% Change</a:t>
                      </a:r>
                      <a:endParaRPr lang="en-US" dirty="0"/>
                    </a:p>
                  </a:txBody>
                  <a:tcPr/>
                </a:tc>
              </a:tr>
              <a:tr h="370840">
                <a:tc>
                  <a:txBody>
                    <a:bodyPr/>
                    <a:lstStyle/>
                    <a:p>
                      <a:pPr algn="ctr"/>
                      <a:r>
                        <a:rPr lang="en-US" dirty="0" smtClean="0"/>
                        <a:t>1</a:t>
                      </a:r>
                      <a:r>
                        <a:rPr lang="en-US" baseline="30000" dirty="0" smtClean="0"/>
                        <a:t>st</a:t>
                      </a:r>
                      <a:r>
                        <a:rPr lang="en-US" dirty="0" smtClean="0"/>
                        <a:t> </a:t>
                      </a:r>
                      <a:endParaRPr lang="en-US" dirty="0"/>
                    </a:p>
                  </a:txBody>
                  <a:tcPr/>
                </a:tc>
                <a:tc>
                  <a:txBody>
                    <a:bodyPr/>
                    <a:lstStyle/>
                    <a:p>
                      <a:pPr algn="ctr"/>
                      <a:r>
                        <a:rPr lang="en-US" dirty="0" smtClean="0"/>
                        <a:t>France</a:t>
                      </a:r>
                      <a:endParaRPr lang="en-US" dirty="0"/>
                    </a:p>
                  </a:txBody>
                  <a:tcPr/>
                </a:tc>
                <a:tc>
                  <a:txBody>
                    <a:bodyPr/>
                    <a:lstStyle/>
                    <a:p>
                      <a:pPr algn="ctr"/>
                      <a:r>
                        <a:rPr lang="en-US" dirty="0" smtClean="0"/>
                        <a:t>34,820</a:t>
                      </a:r>
                      <a:endParaRPr lang="en-US" dirty="0"/>
                    </a:p>
                  </a:txBody>
                  <a:tcPr/>
                </a:tc>
                <a:tc>
                  <a:txBody>
                    <a:bodyPr/>
                    <a:lstStyle/>
                    <a:p>
                      <a:pPr algn="ctr"/>
                      <a:r>
                        <a:rPr lang="en-US" dirty="0" smtClean="0"/>
                        <a:t>32,800</a:t>
                      </a:r>
                      <a:endParaRPr lang="en-US" dirty="0"/>
                    </a:p>
                  </a:txBody>
                  <a:tcPr/>
                </a:tc>
                <a:tc>
                  <a:txBody>
                    <a:bodyPr/>
                    <a:lstStyle/>
                    <a:p>
                      <a:pPr algn="ctr"/>
                      <a:r>
                        <a:rPr lang="en-US" dirty="0" smtClean="0"/>
                        <a:t>(5.8%)</a:t>
                      </a:r>
                      <a:endParaRPr lang="en-US" dirty="0">
                        <a:solidFill>
                          <a:srgbClr val="FF0000"/>
                        </a:solidFill>
                      </a:endParaRPr>
                    </a:p>
                  </a:txBody>
                  <a:tcPr/>
                </a:tc>
              </a:tr>
              <a:tr h="370840">
                <a:tc>
                  <a:txBody>
                    <a:bodyPr/>
                    <a:lstStyle/>
                    <a:p>
                      <a:pPr algn="ctr"/>
                      <a:r>
                        <a:rPr lang="en-US" dirty="0" smtClean="0"/>
                        <a:t>2</a:t>
                      </a:r>
                      <a:r>
                        <a:rPr lang="en-US" baseline="30000" dirty="0" smtClean="0"/>
                        <a:t>nd</a:t>
                      </a:r>
                      <a:r>
                        <a:rPr lang="en-US" dirty="0" smtClean="0"/>
                        <a:t> </a:t>
                      </a:r>
                      <a:endParaRPr lang="en-US" dirty="0"/>
                    </a:p>
                  </a:txBody>
                  <a:tcPr/>
                </a:tc>
                <a:tc>
                  <a:txBody>
                    <a:bodyPr/>
                    <a:lstStyle/>
                    <a:p>
                      <a:pPr algn="ctr"/>
                      <a:r>
                        <a:rPr lang="en-US" dirty="0" smtClean="0"/>
                        <a:t>Italy</a:t>
                      </a:r>
                      <a:endParaRPr lang="en-US" dirty="0"/>
                    </a:p>
                  </a:txBody>
                  <a:tcPr/>
                </a:tc>
                <a:tc>
                  <a:txBody>
                    <a:bodyPr/>
                    <a:lstStyle/>
                    <a:p>
                      <a:pPr algn="ctr"/>
                      <a:r>
                        <a:rPr lang="en-US" dirty="0" smtClean="0"/>
                        <a:t>27,709</a:t>
                      </a:r>
                      <a:endParaRPr lang="en-US" dirty="0"/>
                    </a:p>
                  </a:txBody>
                  <a:tcPr/>
                </a:tc>
                <a:tc>
                  <a:txBody>
                    <a:bodyPr/>
                    <a:lstStyle/>
                    <a:p>
                      <a:pPr algn="ctr"/>
                      <a:r>
                        <a:rPr lang="en-US" dirty="0" smtClean="0"/>
                        <a:t>27,300</a:t>
                      </a:r>
                      <a:endParaRPr lang="en-US" dirty="0"/>
                    </a:p>
                  </a:txBody>
                  <a:tcPr/>
                </a:tc>
                <a:tc>
                  <a:txBody>
                    <a:bodyPr/>
                    <a:lstStyle/>
                    <a:p>
                      <a:pPr algn="ctr"/>
                      <a:r>
                        <a:rPr lang="en-US" dirty="0" smtClean="0"/>
                        <a:t>(1.48%)</a:t>
                      </a:r>
                      <a:endParaRPr lang="en-US" dirty="0">
                        <a:solidFill>
                          <a:srgbClr val="FF0000"/>
                        </a:solidFill>
                      </a:endParaRPr>
                    </a:p>
                  </a:txBody>
                  <a:tcPr/>
                </a:tc>
              </a:tr>
              <a:tr h="370840">
                <a:tc>
                  <a:txBody>
                    <a:bodyPr/>
                    <a:lstStyle/>
                    <a:p>
                      <a:pPr algn="ctr"/>
                      <a:r>
                        <a:rPr lang="en-US" dirty="0" smtClean="0"/>
                        <a:t>3</a:t>
                      </a:r>
                      <a:r>
                        <a:rPr lang="en-US" baseline="30000" dirty="0" smtClean="0"/>
                        <a:t>rd</a:t>
                      </a:r>
                      <a:r>
                        <a:rPr lang="en-US" dirty="0" smtClean="0"/>
                        <a:t> </a:t>
                      </a:r>
                      <a:endParaRPr lang="en-US" dirty="0"/>
                    </a:p>
                  </a:txBody>
                  <a:tcPr/>
                </a:tc>
                <a:tc>
                  <a:txBody>
                    <a:bodyPr/>
                    <a:lstStyle/>
                    <a:p>
                      <a:pPr algn="ctr"/>
                      <a:r>
                        <a:rPr lang="en-US" dirty="0" smtClean="0"/>
                        <a:t>United States</a:t>
                      </a:r>
                      <a:endParaRPr lang="en-US" dirty="0"/>
                    </a:p>
                  </a:txBody>
                  <a:tcPr/>
                </a:tc>
                <a:tc>
                  <a:txBody>
                    <a:bodyPr/>
                    <a:lstStyle/>
                    <a:p>
                      <a:pPr algn="ctr"/>
                      <a:r>
                        <a:rPr lang="en-US" dirty="0" smtClean="0"/>
                        <a:t>23,650</a:t>
                      </a:r>
                      <a:endParaRPr lang="en-US" dirty="0"/>
                    </a:p>
                  </a:txBody>
                  <a:tcPr/>
                </a:tc>
                <a:tc>
                  <a:txBody>
                    <a:bodyPr/>
                    <a:lstStyle/>
                    <a:p>
                      <a:pPr algn="ctr"/>
                      <a:r>
                        <a:rPr lang="en-US" dirty="0" smtClean="0"/>
                        <a:t>26,883</a:t>
                      </a:r>
                      <a:endParaRPr lang="en-US" dirty="0"/>
                    </a:p>
                  </a:txBody>
                  <a:tcPr/>
                </a:tc>
                <a:tc>
                  <a:txBody>
                    <a:bodyPr/>
                    <a:lstStyle/>
                    <a:p>
                      <a:pPr algn="ctr"/>
                      <a:r>
                        <a:rPr lang="en-US" dirty="0" smtClean="0"/>
                        <a:t>13.67%</a:t>
                      </a:r>
                      <a:endParaRPr lang="en-US" dirty="0"/>
                    </a:p>
                  </a:txBody>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1911290978"/>
              </p:ext>
            </p:extLst>
          </p:nvPr>
        </p:nvGraphicFramePr>
        <p:xfrm>
          <a:off x="1066800" y="3352800"/>
          <a:ext cx="69342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5784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South American Wines </a:t>
            </a:r>
            <a:br>
              <a:rPr lang="en-US" dirty="0" smtClean="0"/>
            </a:br>
            <a:r>
              <a:rPr lang="en-US" dirty="0" smtClean="0"/>
              <a:t>PESTEL  Analysis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13351"/>
              </p:ext>
            </p:extLst>
          </p:nvPr>
        </p:nvGraphicFramePr>
        <p:xfrm>
          <a:off x="152400" y="1752600"/>
          <a:ext cx="8763000" cy="4343401"/>
        </p:xfrm>
        <a:graphic>
          <a:graphicData uri="http://schemas.openxmlformats.org/drawingml/2006/table">
            <a:tbl>
              <a:tblPr firstRow="1" firstCol="1" bandRow="1">
                <a:tableStyleId>{EB344D84-9AFB-497E-A393-DC336BA19D2E}</a:tableStyleId>
              </a:tblPr>
              <a:tblGrid>
                <a:gridCol w="1447800"/>
                <a:gridCol w="2662280"/>
                <a:gridCol w="1085681"/>
                <a:gridCol w="2326460"/>
                <a:gridCol w="1240779"/>
              </a:tblGrid>
              <a:tr h="320729">
                <a:tc>
                  <a:txBody>
                    <a:bodyPr/>
                    <a:lstStyle/>
                    <a:p>
                      <a:pPr marL="0" marR="0" algn="ctr">
                        <a:lnSpc>
                          <a:spcPct val="115000"/>
                        </a:lnSpc>
                        <a:spcBef>
                          <a:spcPts val="0"/>
                        </a:spcBef>
                        <a:spcAft>
                          <a:spcPts val="0"/>
                        </a:spcAft>
                      </a:pPr>
                      <a:r>
                        <a:rPr lang="en-US" sz="1200" dirty="0">
                          <a:effectLst/>
                        </a:rPr>
                        <a:t> </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Opportunities</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Importance</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Threats</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Importance</a:t>
                      </a:r>
                      <a:endParaRPr lang="en-US" sz="1200" dirty="0">
                        <a:effectLst/>
                        <a:latin typeface="Calibri"/>
                        <a:ea typeface="Calibri"/>
                        <a:cs typeface="Times New Roman"/>
                      </a:endParaRPr>
                    </a:p>
                  </a:txBody>
                  <a:tcPr marL="48789" marR="48789" marT="0" marB="0" anchor="ctr"/>
                </a:tc>
              </a:tr>
              <a:tr h="291863">
                <a:tc>
                  <a:txBody>
                    <a:bodyPr/>
                    <a:lstStyle/>
                    <a:p>
                      <a:pPr marL="0" marR="0" algn="ctr">
                        <a:lnSpc>
                          <a:spcPct val="115000"/>
                        </a:lnSpc>
                        <a:spcBef>
                          <a:spcPts val="0"/>
                        </a:spcBef>
                        <a:spcAft>
                          <a:spcPts val="0"/>
                        </a:spcAft>
                      </a:pPr>
                      <a:r>
                        <a:rPr lang="en-US" sz="1200" dirty="0">
                          <a:effectLst/>
                        </a:rPr>
                        <a:t>Political</a:t>
                      </a:r>
                      <a:endParaRPr lang="en-US" sz="1200" dirty="0">
                        <a:effectLst/>
                        <a:latin typeface="Calibri"/>
                        <a:ea typeface="Calibri"/>
                        <a:cs typeface="Times New Roman"/>
                      </a:endParaRPr>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r h="577312">
                <a:tc>
                  <a:txBody>
                    <a:bodyPr/>
                    <a:lstStyle/>
                    <a:p>
                      <a:pPr marL="0" marR="0" algn="ctr">
                        <a:lnSpc>
                          <a:spcPct val="115000"/>
                        </a:lnSpc>
                        <a:spcBef>
                          <a:spcPts val="0"/>
                        </a:spcBef>
                        <a:spcAft>
                          <a:spcPts val="0"/>
                        </a:spcAft>
                      </a:pPr>
                      <a:r>
                        <a:rPr lang="en-US" sz="1200" dirty="0">
                          <a:effectLst/>
                        </a:rPr>
                        <a:t>Economic</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Low labor costs</a:t>
                      </a:r>
                      <a:r>
                        <a:rPr lang="en-US" sz="1200" baseline="0" dirty="0" smtClean="0"/>
                        <a:t> in South America</a:t>
                      </a:r>
                    </a:p>
                    <a:p>
                      <a:pPr marL="285750" indent="-285750" algn="ctr">
                        <a:buFont typeface="Arial" pitchFamily="34" charset="0"/>
                        <a:buChar char="•"/>
                      </a:pPr>
                      <a:r>
                        <a:rPr lang="en-US" sz="1200" baseline="0" dirty="0" smtClean="0"/>
                        <a:t>Low cost of land</a:t>
                      </a:r>
                    </a:p>
                  </a:txBody>
                  <a:tcPr marL="48789" marR="48789" marT="0" marB="0" anchor="ctr"/>
                </a:tc>
                <a:tc>
                  <a:txBody>
                    <a:bodyPr/>
                    <a:lstStyle/>
                    <a:p>
                      <a:pPr algn="ctr"/>
                      <a:r>
                        <a:rPr lang="en-US" sz="1200" dirty="0" smtClean="0"/>
                        <a:t>High</a:t>
                      </a:r>
                      <a:endParaRPr lang="en-US" sz="1200" dirty="0"/>
                    </a:p>
                  </a:txBody>
                  <a:tcPr marL="48789" marR="48789" marT="0" marB="0" anchor="ctr"/>
                </a:tc>
                <a:tc>
                  <a:txBody>
                    <a:bodyPr/>
                    <a:lstStyle/>
                    <a:p>
                      <a:pPr marL="285750" indent="-285750" algn="ctr">
                        <a:buFont typeface="Arial" pitchFamily="34" charset="0"/>
                        <a:buChar char="•"/>
                      </a:pPr>
                      <a:r>
                        <a:rPr lang="en-US" sz="1200" dirty="0" smtClean="0"/>
                        <a:t>Low labor costs</a:t>
                      </a:r>
                      <a:r>
                        <a:rPr lang="en-US" sz="1200" baseline="0" dirty="0" smtClean="0"/>
                        <a:t> in Asia</a:t>
                      </a:r>
                    </a:p>
                    <a:p>
                      <a:pPr marL="285750" indent="-285750" algn="ctr">
                        <a:buFont typeface="Arial" pitchFamily="34" charset="0"/>
                        <a:buChar char="•"/>
                      </a:pPr>
                      <a:r>
                        <a:rPr lang="en-US" sz="1200" baseline="0" dirty="0" smtClean="0"/>
                        <a:t>Highly competitive low-price segment</a:t>
                      </a:r>
                      <a:endParaRPr lang="en-US" sz="1200" dirty="0"/>
                    </a:p>
                  </a:txBody>
                  <a:tcPr marL="48789" marR="48789" marT="0" marB="0" anchor="ctr"/>
                </a:tc>
                <a:tc>
                  <a:txBody>
                    <a:bodyPr/>
                    <a:lstStyle/>
                    <a:p>
                      <a:pPr algn="ctr"/>
                      <a:r>
                        <a:rPr lang="en-US" sz="1200" dirty="0" smtClean="0"/>
                        <a:t>High</a:t>
                      </a:r>
                      <a:endParaRPr lang="en-US" sz="1200" dirty="0"/>
                    </a:p>
                  </a:txBody>
                  <a:tcPr marL="48789" marR="48789" marT="0" marB="0" anchor="ctr"/>
                </a:tc>
              </a:tr>
              <a:tr h="885211">
                <a:tc>
                  <a:txBody>
                    <a:bodyPr/>
                    <a:lstStyle/>
                    <a:p>
                      <a:pPr marL="0" marR="0" algn="ctr">
                        <a:lnSpc>
                          <a:spcPct val="115000"/>
                        </a:lnSpc>
                        <a:spcBef>
                          <a:spcPts val="0"/>
                        </a:spcBef>
                        <a:spcAft>
                          <a:spcPts val="0"/>
                        </a:spcAft>
                      </a:pPr>
                      <a:r>
                        <a:rPr lang="en-US" sz="1200" dirty="0">
                          <a:effectLst/>
                        </a:rPr>
                        <a:t>Social</a:t>
                      </a:r>
                      <a:endParaRPr lang="en-US" sz="1200" dirty="0">
                        <a:effectLst/>
                        <a:latin typeface="Calibri"/>
                        <a:ea typeface="Calibri"/>
                        <a:cs typeface="Times New Roman"/>
                      </a:endParaRPr>
                    </a:p>
                  </a:txBody>
                  <a:tcPr marL="48789" marR="48789" marT="0" marB="0" anchor="ctr"/>
                </a:tc>
                <a:tc>
                  <a:txBody>
                    <a:bodyPr/>
                    <a:lstStyle/>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dirty="0" smtClean="0">
                          <a:effectLst/>
                        </a:rPr>
                        <a:t>Worldwide</a:t>
                      </a:r>
                      <a:r>
                        <a:rPr lang="en-US" sz="1200" baseline="0" dirty="0" smtClean="0">
                          <a:effectLst/>
                        </a:rPr>
                        <a:t> wine consumption increase of 6.8% from 2002-2006</a:t>
                      </a:r>
                    </a:p>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baseline="0" dirty="0" smtClean="0">
                          <a:effectLst/>
                        </a:rPr>
                        <a:t>Wine adopted as Chilean and Argentinian culture.</a:t>
                      </a:r>
                      <a:endParaRPr lang="en-US" sz="1200" baseline="0" dirty="0" smtClean="0">
                        <a:effectLst/>
                        <a:latin typeface="+mn-lt"/>
                        <a:ea typeface="+mn-ea"/>
                        <a:cs typeface="+mn-cs"/>
                      </a:endParaRPr>
                    </a:p>
                  </a:txBody>
                  <a:tcPr marL="48789" marR="48789" marT="0" marB="0" anchor="ctr"/>
                </a:tc>
                <a:tc>
                  <a:txBody>
                    <a:bodyPr/>
                    <a:lstStyle/>
                    <a:p>
                      <a:pPr marL="0" marR="0" algn="ctr">
                        <a:lnSpc>
                          <a:spcPct val="115000"/>
                        </a:lnSpc>
                        <a:spcBef>
                          <a:spcPts val="0"/>
                        </a:spcBef>
                        <a:spcAft>
                          <a:spcPts val="0"/>
                        </a:spcAft>
                      </a:pPr>
                      <a:r>
                        <a:rPr lang="en-US" sz="1200" baseline="0" dirty="0" smtClean="0">
                          <a:effectLst/>
                        </a:rPr>
                        <a:t>High</a:t>
                      </a:r>
                      <a:endParaRPr lang="en-US" sz="1200" dirty="0">
                        <a:effectLst/>
                        <a:latin typeface="Calibri"/>
                        <a:ea typeface="Calibri"/>
                        <a:cs typeface="Times New Roman"/>
                      </a:endParaRPr>
                    </a:p>
                  </a:txBody>
                  <a:tcPr marL="48789" marR="48789" marT="0" marB="0" anchor="ctr"/>
                </a:tc>
                <a:tc>
                  <a:txBody>
                    <a:bodyPr/>
                    <a:lstStyle/>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dirty="0" smtClean="0">
                          <a:effectLst/>
                        </a:rPr>
                        <a:t>Consumption is starting</a:t>
                      </a:r>
                      <a:r>
                        <a:rPr lang="en-US" sz="1200" baseline="0" dirty="0" smtClean="0">
                          <a:effectLst/>
                        </a:rPr>
                        <a:t> to trend higher for super, ultra, and premium wines.</a:t>
                      </a:r>
                      <a:endParaRPr lang="en-US" sz="1200" dirty="0" smtClean="0">
                        <a:effectLst/>
                        <a:latin typeface="+mn-lt"/>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    </a:t>
                      </a:r>
                      <a:r>
                        <a:rPr lang="en-US" sz="1200" dirty="0" smtClean="0">
                          <a:effectLst/>
                        </a:rPr>
                        <a:t>Moderate</a:t>
                      </a:r>
                      <a:endParaRPr lang="en-US" sz="1200" dirty="0">
                        <a:effectLst/>
                        <a:latin typeface="Calibri"/>
                        <a:ea typeface="Calibri"/>
                        <a:cs typeface="Times New Roman"/>
                      </a:endParaRPr>
                    </a:p>
                  </a:txBody>
                  <a:tcPr marL="48789" marR="48789" marT="0" marB="0" anchor="ctr"/>
                </a:tc>
              </a:tr>
              <a:tr h="577312">
                <a:tc>
                  <a:txBody>
                    <a:bodyPr/>
                    <a:lstStyle/>
                    <a:p>
                      <a:pPr marL="0" marR="0" algn="ctr">
                        <a:lnSpc>
                          <a:spcPct val="115000"/>
                        </a:lnSpc>
                        <a:spcBef>
                          <a:spcPts val="0"/>
                        </a:spcBef>
                        <a:spcAft>
                          <a:spcPts val="0"/>
                        </a:spcAft>
                      </a:pPr>
                      <a:r>
                        <a:rPr lang="en-US" sz="1200" dirty="0">
                          <a:effectLst/>
                        </a:rPr>
                        <a:t>Technological</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New</a:t>
                      </a:r>
                      <a:r>
                        <a:rPr lang="en-US" sz="1200" baseline="0" dirty="0" smtClean="0"/>
                        <a:t> developments lower cost and increase quality</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marL="285750" indent="-285750" algn="ctr">
                        <a:buFont typeface="Arial" pitchFamily="34" charset="0"/>
                        <a:buChar char="•"/>
                      </a:pPr>
                      <a:r>
                        <a:rPr lang="en-US" sz="1200" dirty="0" smtClean="0"/>
                        <a:t>Technology </a:t>
                      </a:r>
                      <a:r>
                        <a:rPr lang="en-US" sz="1200" baseline="0" dirty="0" smtClean="0"/>
                        <a:t>from U.S. and Australia may take longer to reach South America.</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r>
              <a:tr h="536351">
                <a:tc>
                  <a:txBody>
                    <a:bodyPr/>
                    <a:lstStyle/>
                    <a:p>
                      <a:pPr marL="0" marR="0" algn="ctr">
                        <a:lnSpc>
                          <a:spcPct val="115000"/>
                        </a:lnSpc>
                        <a:spcBef>
                          <a:spcPts val="0"/>
                        </a:spcBef>
                        <a:spcAft>
                          <a:spcPts val="0"/>
                        </a:spcAft>
                      </a:pPr>
                      <a:r>
                        <a:rPr lang="en-US" sz="1200">
                          <a:effectLst/>
                        </a:rPr>
                        <a:t>Environmental</a:t>
                      </a:r>
                      <a:endParaRPr lang="en-US" sz="120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Ideal climate</a:t>
                      </a:r>
                      <a:r>
                        <a:rPr lang="en-US" sz="1200" baseline="0" dirty="0" smtClean="0"/>
                        <a:t> and soil for growing grapes</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r h="1154623">
                <a:tc>
                  <a:txBody>
                    <a:bodyPr/>
                    <a:lstStyle/>
                    <a:p>
                      <a:pPr marL="0" marR="0" algn="ctr">
                        <a:lnSpc>
                          <a:spcPct val="115000"/>
                        </a:lnSpc>
                        <a:spcBef>
                          <a:spcPts val="0"/>
                        </a:spcBef>
                        <a:spcAft>
                          <a:spcPts val="0"/>
                        </a:spcAft>
                      </a:pPr>
                      <a:r>
                        <a:rPr lang="en-US" sz="1200" dirty="0">
                          <a:effectLst/>
                        </a:rPr>
                        <a:t>Legal</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pPr marL="285750" indent="-285750" algn="ctr">
                        <a:buFont typeface="Arial" pitchFamily="34" charset="0"/>
                        <a:buChar char="•"/>
                      </a:pP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marL="0" indent="0" algn="ctr">
                        <a:buFont typeface="Arial" pitchFamily="34" charset="0"/>
                        <a:buNone/>
                      </a:pP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bl>
          </a:graphicData>
        </a:graphic>
      </p:graphicFrame>
    </p:spTree>
    <p:extLst>
      <p:ext uri="{BB962C8B-B14F-4D97-AF65-F5344CB8AC3E}">
        <p14:creationId xmlns:p14="http://schemas.microsoft.com/office/powerpoint/2010/main" val="2492453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Cost Wine - Five Forces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89017151"/>
              </p:ext>
            </p:extLst>
          </p:nvPr>
        </p:nvGraphicFramePr>
        <p:xfrm>
          <a:off x="533400" y="1676400"/>
          <a:ext cx="8153400" cy="4478874"/>
        </p:xfrm>
        <a:graphic>
          <a:graphicData uri="http://schemas.openxmlformats.org/drawingml/2006/table">
            <a:tbl>
              <a:tblPr firstRow="1" firstCol="1" bandRow="1">
                <a:tableStyleId>{F5AB1C69-6EDB-4FF4-983F-18BD219EF322}</a:tableStyleId>
              </a:tblPr>
              <a:tblGrid>
                <a:gridCol w="2628568"/>
                <a:gridCol w="4102432"/>
                <a:gridCol w="1422400"/>
              </a:tblGrid>
              <a:tr h="328975">
                <a:tc gridSpan="3">
                  <a:txBody>
                    <a:bodyPr/>
                    <a:lstStyle/>
                    <a:p>
                      <a:pPr marL="0" marR="0" lvl="0" indent="0" algn="ctr">
                        <a:lnSpc>
                          <a:spcPct val="115000"/>
                        </a:lnSpc>
                        <a:spcBef>
                          <a:spcPts val="0"/>
                        </a:spcBef>
                        <a:spcAft>
                          <a:spcPts val="0"/>
                        </a:spcAft>
                        <a:buFont typeface="Symbol"/>
                        <a:buNone/>
                      </a:pPr>
                      <a:r>
                        <a:rPr lang="en-US" sz="1800" dirty="0" smtClean="0">
                          <a:effectLst/>
                        </a:rPr>
                        <a:t>Low</a:t>
                      </a:r>
                      <a:r>
                        <a:rPr lang="en-US" sz="1800" baseline="0" dirty="0" smtClean="0">
                          <a:effectLst/>
                        </a:rPr>
                        <a:t> Cost Wine Segment</a:t>
                      </a:r>
                      <a:endParaRPr lang="en-US" sz="1800" dirty="0">
                        <a:effectLst/>
                        <a:latin typeface="Calibri"/>
                        <a:ea typeface="Calibri"/>
                        <a:cs typeface="Times New Roman"/>
                      </a:endParaRPr>
                    </a:p>
                  </a:txBody>
                  <a:tcPr marL="68580" marR="68580" marT="0" marB="0" anchor="ctr"/>
                </a:tc>
                <a:tc hMerge="1">
                  <a:txBody>
                    <a:bodyPr/>
                    <a:lstStyle/>
                    <a:p>
                      <a:pPr marL="0" marR="0" lvl="0" indent="0">
                        <a:lnSpc>
                          <a:spcPct val="115000"/>
                        </a:lnSpc>
                        <a:spcBef>
                          <a:spcPts val="0"/>
                        </a:spcBef>
                        <a:spcAft>
                          <a:spcPts val="0"/>
                        </a:spcAft>
                        <a:buFont typeface="Symbol"/>
                        <a:buNone/>
                      </a:pPr>
                      <a:endParaRPr lang="en-US" sz="1600" dirty="0">
                        <a:effectLst/>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760484">
                <a:tc>
                  <a:txBody>
                    <a:bodyPr/>
                    <a:lstStyle/>
                    <a:p>
                      <a:pPr marL="0" marR="0">
                        <a:lnSpc>
                          <a:spcPct val="115000"/>
                        </a:lnSpc>
                        <a:spcBef>
                          <a:spcPts val="0"/>
                        </a:spcBef>
                        <a:spcAft>
                          <a:spcPts val="0"/>
                        </a:spcAft>
                      </a:pPr>
                      <a:r>
                        <a:rPr lang="en-US" sz="1600" dirty="0">
                          <a:effectLst/>
                        </a:rPr>
                        <a:t>Threat of New Competition</a:t>
                      </a:r>
                      <a:endParaRPr lang="en-US" sz="16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Among the five tiered</a:t>
                      </a:r>
                      <a:r>
                        <a:rPr lang="en-US" sz="1400" baseline="0" dirty="0" smtClean="0">
                          <a:effectLst/>
                        </a:rPr>
                        <a:t> classification for wine cost, the basic segment could be attract for new entrants.</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effectLst/>
                        </a:rPr>
                        <a:t>High</a:t>
                      </a:r>
                      <a:endParaRPr lang="en-US" sz="1400" dirty="0">
                        <a:effectLst/>
                        <a:latin typeface="Calibri"/>
                        <a:ea typeface="Calibri"/>
                        <a:cs typeface="Times New Roman"/>
                      </a:endParaRPr>
                    </a:p>
                  </a:txBody>
                  <a:tcPr marL="68580" marR="68580" marT="0" marB="0" anchor="ctr"/>
                </a:tc>
              </a:tr>
              <a:tr h="719904">
                <a:tc>
                  <a:txBody>
                    <a:bodyPr/>
                    <a:lstStyle/>
                    <a:p>
                      <a:pPr marL="0" marR="0">
                        <a:lnSpc>
                          <a:spcPct val="115000"/>
                        </a:lnSpc>
                        <a:spcBef>
                          <a:spcPts val="0"/>
                        </a:spcBef>
                        <a:spcAft>
                          <a:spcPts val="0"/>
                        </a:spcAft>
                      </a:pPr>
                      <a:r>
                        <a:rPr lang="en-US" sz="1600">
                          <a:effectLst/>
                        </a:rPr>
                        <a:t>Threat of Substitute Products/Services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Creating a low cost wine could</a:t>
                      </a:r>
                      <a:r>
                        <a:rPr lang="en-US" sz="1400" baseline="0" dirty="0" smtClean="0">
                          <a:effectLst/>
                        </a:rPr>
                        <a:t> be much easier and cost effective for many wineries. Large existing companies could also develop low cost brands.</a:t>
                      </a:r>
                      <a:endParaRPr lang="en-US" sz="1400" dirty="0">
                        <a:effectLst/>
                        <a:latin typeface="+mn-lt"/>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Moderate</a:t>
                      </a:r>
                      <a:endParaRPr lang="en-US" sz="1400" dirty="0">
                        <a:effectLst/>
                        <a:latin typeface="Calibri"/>
                        <a:ea typeface="Calibri"/>
                        <a:cs typeface="Times New Roman"/>
                      </a:endParaRPr>
                    </a:p>
                  </a:txBody>
                  <a:tcPr marL="68580" marR="68580" marT="0" marB="0" anchor="ctr"/>
                </a:tc>
              </a:tr>
              <a:tr h="666517">
                <a:tc>
                  <a:txBody>
                    <a:bodyPr/>
                    <a:lstStyle/>
                    <a:p>
                      <a:pPr marL="0" marR="0">
                        <a:lnSpc>
                          <a:spcPct val="115000"/>
                        </a:lnSpc>
                        <a:spcBef>
                          <a:spcPts val="0"/>
                        </a:spcBef>
                        <a:spcAft>
                          <a:spcPts val="0"/>
                        </a:spcAft>
                      </a:pPr>
                      <a:r>
                        <a:rPr lang="en-US" sz="1600">
                          <a:effectLst/>
                        </a:rPr>
                        <a:t>Bargaining Power of Buyers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As consumer’s tastes and preferences</a:t>
                      </a:r>
                      <a:r>
                        <a:rPr lang="en-US" sz="1400" baseline="0" dirty="0" smtClean="0">
                          <a:effectLst/>
                        </a:rPr>
                        <a:t> change. The demand for higher quality wines may continue to grow.</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baseline="0" dirty="0" smtClean="0">
                          <a:effectLst/>
                        </a:rPr>
                        <a:t>High</a:t>
                      </a:r>
                      <a:endParaRPr lang="en-US" sz="1400" dirty="0">
                        <a:effectLst/>
                        <a:latin typeface="Calibri"/>
                        <a:ea typeface="Calibri"/>
                        <a:cs typeface="Times New Roman"/>
                      </a:endParaRPr>
                    </a:p>
                  </a:txBody>
                  <a:tcPr marL="68580" marR="68580" marT="0" marB="0" anchor="ctr"/>
                </a:tc>
              </a:tr>
              <a:tr h="864283">
                <a:tc>
                  <a:txBody>
                    <a:bodyPr/>
                    <a:lstStyle/>
                    <a:p>
                      <a:pPr marL="0" marR="0">
                        <a:lnSpc>
                          <a:spcPct val="115000"/>
                        </a:lnSpc>
                        <a:spcBef>
                          <a:spcPts val="0"/>
                        </a:spcBef>
                        <a:spcAft>
                          <a:spcPts val="0"/>
                        </a:spcAft>
                      </a:pPr>
                      <a:r>
                        <a:rPr lang="en-US" sz="1600">
                          <a:effectLst/>
                        </a:rPr>
                        <a:t>Bargaining Power of Suppliers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Many</a:t>
                      </a:r>
                      <a:r>
                        <a:rPr lang="en-US" sz="1400" baseline="0" dirty="0" smtClean="0">
                          <a:effectLst/>
                        </a:rPr>
                        <a:t> new world wineries control their product from the grapes to the store shelves.</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Low</a:t>
                      </a:r>
                      <a:endParaRPr lang="en-US" sz="1400" dirty="0">
                        <a:effectLst/>
                        <a:latin typeface="Calibri"/>
                        <a:ea typeface="Calibri"/>
                        <a:cs typeface="Times New Roman"/>
                      </a:endParaRPr>
                    </a:p>
                  </a:txBody>
                  <a:tcPr marL="68580" marR="68580" marT="0" marB="0" anchor="ctr"/>
                </a:tc>
              </a:tr>
              <a:tr h="807584">
                <a:tc>
                  <a:txBody>
                    <a:bodyPr/>
                    <a:lstStyle/>
                    <a:p>
                      <a:pPr marL="0" marR="0">
                        <a:lnSpc>
                          <a:spcPct val="115000"/>
                        </a:lnSpc>
                        <a:spcBef>
                          <a:spcPts val="0"/>
                        </a:spcBef>
                        <a:spcAft>
                          <a:spcPts val="0"/>
                        </a:spcAft>
                      </a:pPr>
                      <a:r>
                        <a:rPr lang="en-US" sz="1600" dirty="0">
                          <a:effectLst/>
                        </a:rPr>
                        <a:t>Intensity of Competing Products</a:t>
                      </a:r>
                      <a:endParaRPr lang="en-US" sz="16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Competition among U.S.,</a:t>
                      </a:r>
                      <a:r>
                        <a:rPr lang="en-US" sz="1400" baseline="0" dirty="0" smtClean="0">
                          <a:effectLst/>
                        </a:rPr>
                        <a:t> Australian, South American and eventually Chinese low cost wines.</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High</a:t>
                      </a:r>
                      <a:endParaRPr lang="en-US" sz="14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10730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South America SWOT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4328171"/>
              </p:ext>
            </p:extLst>
          </p:nvPr>
        </p:nvGraphicFramePr>
        <p:xfrm>
          <a:off x="381000" y="1524000"/>
          <a:ext cx="8305799" cy="4876800"/>
        </p:xfrm>
        <a:graphic>
          <a:graphicData uri="http://schemas.openxmlformats.org/drawingml/2006/table">
            <a:tbl>
              <a:tblPr firstRow="1" bandRow="1">
                <a:tableStyleId>{69C7853C-536D-4A76-A0AE-DD22124D55A5}</a:tableStyleId>
              </a:tblPr>
              <a:tblGrid>
                <a:gridCol w="4038600"/>
                <a:gridCol w="4267199"/>
              </a:tblGrid>
              <a:tr h="2230560">
                <a:tc>
                  <a:txBody>
                    <a:bodyPr/>
                    <a:lstStyle/>
                    <a:p>
                      <a:pPr algn="ctr"/>
                      <a:r>
                        <a:rPr lang="en-US" sz="1800" dirty="0" smtClean="0"/>
                        <a:t>Strengths</a:t>
                      </a:r>
                    </a:p>
                    <a:p>
                      <a:pPr marL="285750" indent="-285750" algn="l">
                        <a:buFont typeface="Arial" pitchFamily="34" charset="0"/>
                        <a:buChar char="•"/>
                      </a:pPr>
                      <a:r>
                        <a:rPr lang="en-US" sz="1600" dirty="0" smtClean="0"/>
                        <a:t>Low production costs, cheaper than Australia.</a:t>
                      </a:r>
                    </a:p>
                    <a:p>
                      <a:pPr marL="285750" indent="-285750" algn="l">
                        <a:buFont typeface="Arial" pitchFamily="34" charset="0"/>
                        <a:buChar char="•"/>
                      </a:pPr>
                      <a:r>
                        <a:rPr lang="en-US" sz="1600" dirty="0" smtClean="0"/>
                        <a:t>Concha  y Toro, 4</a:t>
                      </a:r>
                      <a:r>
                        <a:rPr lang="en-US" sz="1600" baseline="30000" dirty="0" smtClean="0"/>
                        <a:t>th</a:t>
                      </a:r>
                      <a:r>
                        <a:rPr lang="en-US" sz="1600" dirty="0" smtClean="0"/>
                        <a:t> among</a:t>
                      </a:r>
                      <a:r>
                        <a:rPr lang="en-US" sz="1600" baseline="0" dirty="0" smtClean="0"/>
                        <a:t> top wine brands at  11 million cases in 2007.</a:t>
                      </a:r>
                    </a:p>
                    <a:p>
                      <a:pPr marL="285750" indent="-285750" algn="l">
                        <a:buFont typeface="Arial" pitchFamily="34" charset="0"/>
                        <a:buChar char="•"/>
                      </a:pPr>
                      <a:r>
                        <a:rPr lang="en-US" sz="1600" baseline="0" dirty="0" smtClean="0"/>
                        <a:t>Control over value chain</a:t>
                      </a:r>
                    </a:p>
                    <a:p>
                      <a:pPr marL="285750" indent="-285750" algn="l">
                        <a:buFont typeface="Arial" pitchFamily="34" charset="0"/>
                        <a:buChar char="•"/>
                      </a:pPr>
                      <a:endParaRPr lang="en-US" sz="1600" dirty="0" smtClean="0"/>
                    </a:p>
                    <a:p>
                      <a:pPr marL="285750" indent="-285750" algn="l">
                        <a:buFont typeface="Arial" pitchFamily="34" charset="0"/>
                        <a:buChar char="•"/>
                      </a:pPr>
                      <a:endParaRPr lang="en-US" sz="1600" b="0" dirty="0">
                        <a:solidFill>
                          <a:schemeClr val="tx1"/>
                        </a:solidFill>
                      </a:endParaRPr>
                    </a:p>
                  </a:txBody>
                  <a:tcPr/>
                </a:tc>
                <a:tc>
                  <a:txBody>
                    <a:bodyPr/>
                    <a:lstStyle/>
                    <a:p>
                      <a:pPr algn="ctr"/>
                      <a:r>
                        <a:rPr lang="en-US" sz="1800" dirty="0" smtClean="0"/>
                        <a:t>Opportunities</a:t>
                      </a:r>
                    </a:p>
                    <a:p>
                      <a:pPr marL="285750" indent="-285750" algn="l">
                        <a:buFont typeface="Arial" pitchFamily="34" charset="0"/>
                        <a:buChar char="•"/>
                      </a:pPr>
                      <a:r>
                        <a:rPr lang="en-US" sz="1600" dirty="0" smtClean="0"/>
                        <a:t>Low labor</a:t>
                      </a:r>
                      <a:r>
                        <a:rPr lang="en-US" sz="1600" baseline="0" dirty="0" smtClean="0"/>
                        <a:t> cost in South America.</a:t>
                      </a:r>
                    </a:p>
                    <a:p>
                      <a:pPr marL="285750" indent="-285750" algn="l">
                        <a:buFont typeface="Arial" pitchFamily="34" charset="0"/>
                        <a:buChar char="•"/>
                      </a:pPr>
                      <a:r>
                        <a:rPr lang="en-US" sz="1600" baseline="0" dirty="0" smtClean="0"/>
                        <a:t>6.8% global wine consumption growth from 2002 to 2006.</a:t>
                      </a:r>
                    </a:p>
                    <a:p>
                      <a:pPr marL="285750" indent="-285750" algn="l">
                        <a:buFont typeface="Arial" pitchFamily="34" charset="0"/>
                        <a:buChar char="•"/>
                      </a:pPr>
                      <a:r>
                        <a:rPr lang="en-US" sz="1600" baseline="0" dirty="0" smtClean="0"/>
                        <a:t>New technological developments</a:t>
                      </a:r>
                    </a:p>
                    <a:p>
                      <a:pPr marL="285750" indent="-285750" algn="l">
                        <a:buFont typeface="Arial" pitchFamily="34" charset="0"/>
                        <a:buChar char="•"/>
                      </a:pPr>
                      <a:r>
                        <a:rPr lang="en-US" sz="1600" baseline="0" dirty="0" smtClean="0"/>
                        <a:t>Ideal climate and soil for growing grapes.</a:t>
                      </a:r>
                    </a:p>
                    <a:p>
                      <a:pPr marL="285750" indent="-285750" algn="l">
                        <a:buFont typeface="Arial" pitchFamily="34" charset="0"/>
                        <a:buChar char="•"/>
                      </a:pPr>
                      <a:r>
                        <a:rPr lang="en-US" sz="1600" baseline="0" dirty="0" smtClean="0"/>
                        <a:t>Better access to U.S. wine distribution system.</a:t>
                      </a:r>
                      <a:endParaRPr lang="en-US" sz="1600" b="0" baseline="0" dirty="0" smtClean="0">
                        <a:solidFill>
                          <a:schemeClr val="tx1"/>
                        </a:solidFill>
                      </a:endParaRPr>
                    </a:p>
                  </a:txBody>
                  <a:tcPr/>
                </a:tc>
              </a:tr>
              <a:tr h="2417640">
                <a:tc>
                  <a:txBody>
                    <a:bodyPr/>
                    <a:lstStyle/>
                    <a:p>
                      <a:pPr marL="0" indent="0" algn="ctr">
                        <a:buFont typeface="Arial" pitchFamily="34" charset="0"/>
                        <a:buNone/>
                      </a:pPr>
                      <a:r>
                        <a:rPr lang="en-US" sz="1800" dirty="0" smtClean="0"/>
                        <a:t>Weaknesses</a:t>
                      </a:r>
                    </a:p>
                    <a:p>
                      <a:pPr marL="285750" indent="-285750" algn="l">
                        <a:buFont typeface="Arial" pitchFamily="34" charset="0"/>
                        <a:buChar char="•"/>
                      </a:pPr>
                      <a:r>
                        <a:rPr lang="en-US" sz="1600" dirty="0" smtClean="0"/>
                        <a:t>Could</a:t>
                      </a:r>
                      <a:r>
                        <a:rPr lang="en-US" sz="1600" baseline="0" dirty="0" smtClean="0"/>
                        <a:t> be s</a:t>
                      </a:r>
                      <a:r>
                        <a:rPr lang="en-US" sz="1600" dirty="0" smtClean="0"/>
                        <a:t>tuck in low-cost wine segment</a:t>
                      </a:r>
                      <a:endParaRPr lang="en-US" sz="1600" baseline="0" dirty="0" smtClean="0"/>
                    </a:p>
                    <a:p>
                      <a:pPr marL="285750" indent="-285750" algn="l">
                        <a:buFont typeface="Arial" pitchFamily="34" charset="0"/>
                        <a:buChar char="•"/>
                      </a:pPr>
                      <a:r>
                        <a:rPr lang="en-US" sz="1600" baseline="0" dirty="0" smtClean="0"/>
                        <a:t>Increasing cost of raw material</a:t>
                      </a:r>
                    </a:p>
                    <a:p>
                      <a:pPr marL="285750" indent="-285750" algn="l">
                        <a:buFont typeface="Arial" pitchFamily="34" charset="0"/>
                        <a:buChar char="•"/>
                      </a:pPr>
                      <a:r>
                        <a:rPr lang="en-US" sz="1600" baseline="0" dirty="0" smtClean="0"/>
                        <a:t>Distribution costs</a:t>
                      </a:r>
                    </a:p>
                    <a:p>
                      <a:pPr marL="285750" indent="-285750" algn="l">
                        <a:buFont typeface="Arial" pitchFamily="34" charset="0"/>
                        <a:buChar char="•"/>
                      </a:pPr>
                      <a:r>
                        <a:rPr lang="en-US" sz="1600" baseline="0" dirty="0" smtClean="0"/>
                        <a:t>Currently a surplus amongst basic low-cost wines.</a:t>
                      </a:r>
                      <a:endParaRPr lang="en-US" sz="1600" b="0" dirty="0">
                        <a:solidFill>
                          <a:schemeClr val="tx1"/>
                        </a:solidFill>
                      </a:endParaRPr>
                    </a:p>
                  </a:txBody>
                  <a:tcPr/>
                </a:tc>
                <a:tc>
                  <a:txBody>
                    <a:bodyPr/>
                    <a:lstStyle/>
                    <a:p>
                      <a:pPr marL="0" indent="0" algn="ctr">
                        <a:buFont typeface="Arial" pitchFamily="34" charset="0"/>
                        <a:buNone/>
                      </a:pPr>
                      <a:r>
                        <a:rPr lang="en-US" sz="1800" dirty="0" smtClean="0"/>
                        <a:t>Threats</a:t>
                      </a:r>
                    </a:p>
                    <a:p>
                      <a:pPr marL="285750" indent="-285750">
                        <a:buFont typeface="Arial" pitchFamily="34" charset="0"/>
                        <a:buChar char="•"/>
                      </a:pPr>
                      <a:r>
                        <a:rPr lang="en-US" sz="1600" dirty="0" smtClean="0"/>
                        <a:t>Wine</a:t>
                      </a:r>
                      <a:r>
                        <a:rPr lang="en-US" sz="1600" baseline="0" dirty="0" smtClean="0"/>
                        <a:t> producing countries with low labor costs and fertile land.</a:t>
                      </a:r>
                    </a:p>
                    <a:p>
                      <a:pPr marL="285750" indent="-285750">
                        <a:buFont typeface="Arial" pitchFamily="34" charset="0"/>
                        <a:buChar char="•"/>
                      </a:pPr>
                      <a:r>
                        <a:rPr lang="en-US" sz="1600" baseline="0" dirty="0" smtClean="0"/>
                        <a:t>Wine consumption trending towards higher priced wines, especially in new markets.</a:t>
                      </a:r>
                    </a:p>
                    <a:p>
                      <a:pPr marL="285750" indent="-285750">
                        <a:buFont typeface="Arial" pitchFamily="34" charset="0"/>
                        <a:buChar char="•"/>
                      </a:pPr>
                      <a:r>
                        <a:rPr lang="en-US" sz="1600" baseline="0" dirty="0" smtClean="0"/>
                        <a:t>New world technologies may be slower to reach South America.</a:t>
                      </a:r>
                    </a:p>
                    <a:p>
                      <a:pPr marL="0" indent="0">
                        <a:buFont typeface="Arial" pitchFamily="34" charset="0"/>
                        <a:buNone/>
                      </a:pPr>
                      <a:endParaRPr lang="en-US" sz="1600" baseline="0" dirty="0" smtClean="0"/>
                    </a:p>
                    <a:p>
                      <a:pPr marL="285750" indent="-285750">
                        <a:buFont typeface="Arial" pitchFamily="34" charset="0"/>
                        <a:buChar char="•"/>
                      </a:pPr>
                      <a:endParaRPr lang="en-US" sz="1600" b="0" dirty="0">
                        <a:solidFill>
                          <a:schemeClr val="tx1"/>
                        </a:solidFill>
                      </a:endParaRPr>
                    </a:p>
                  </a:txBody>
                  <a:tcPr/>
                </a:tc>
              </a:tr>
            </a:tbl>
          </a:graphicData>
        </a:graphic>
      </p:graphicFrame>
    </p:spTree>
    <p:extLst>
      <p:ext uri="{BB962C8B-B14F-4D97-AF65-F5344CB8AC3E}">
        <p14:creationId xmlns:p14="http://schemas.microsoft.com/office/powerpoint/2010/main" val="985685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Position - Ansoff</a:t>
            </a:r>
            <a:endParaRPr lang="en-US" dirty="0"/>
          </a:p>
        </p:txBody>
      </p:sp>
      <p:pic>
        <p:nvPicPr>
          <p:cNvPr id="1026" name="Picture 2" descr="http://4.bp.blogspot.com/-2iU_GOhPuSI/Tj_wgTkGXpI/AAAAAAAACb8/yr8VmnqDINE/s1600/ansoff-matrix.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447800" y="1600200"/>
            <a:ext cx="6019800" cy="465002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583873" y="3318164"/>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04655" y="4800600"/>
            <a:ext cx="1981200" cy="66121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140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endParaRPr lang="en-US" dirty="0"/>
          </a:p>
        </p:txBody>
      </p:sp>
      <p:sp>
        <p:nvSpPr>
          <p:cNvPr id="3" name="Content Placeholder 2"/>
          <p:cNvSpPr>
            <a:spLocks noGrp="1"/>
          </p:cNvSpPr>
          <p:nvPr>
            <p:ph sz="quarter" idx="1"/>
          </p:nvPr>
        </p:nvSpPr>
        <p:spPr/>
        <p:txBody>
          <a:bodyPr/>
          <a:lstStyle/>
          <a:p>
            <a:r>
              <a:rPr lang="en-US" dirty="0" smtClean="0"/>
              <a:t>Continue to offer low-cost wine, maintaining higher margins than competitors.</a:t>
            </a:r>
          </a:p>
          <a:p>
            <a:pPr marL="0" indent="0">
              <a:buNone/>
            </a:pPr>
            <a:endParaRPr lang="en-US" dirty="0" smtClean="0"/>
          </a:p>
          <a:p>
            <a:r>
              <a:rPr lang="en-US" dirty="0" smtClean="0"/>
              <a:t>Increase advertising in promising emerging markets (China, Russia, US, UK).</a:t>
            </a:r>
          </a:p>
          <a:p>
            <a:endParaRPr lang="en-US" dirty="0" smtClean="0"/>
          </a:p>
          <a:p>
            <a:r>
              <a:rPr lang="en-US" dirty="0" smtClean="0"/>
              <a:t>Acquire new companies in emerging markets.</a:t>
            </a:r>
            <a:endParaRPr lang="en-US" dirty="0"/>
          </a:p>
        </p:txBody>
      </p:sp>
    </p:spTree>
    <p:extLst>
      <p:ext uri="{BB962C8B-B14F-4D97-AF65-F5344CB8AC3E}">
        <p14:creationId xmlns:p14="http://schemas.microsoft.com/office/powerpoint/2010/main" val="1158512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228600" y="5334000"/>
            <a:ext cx="8763000" cy="1295400"/>
          </a:xfrm>
        </p:spPr>
        <p:txBody>
          <a:bodyPr/>
          <a:lstStyle/>
          <a:p>
            <a:pPr>
              <a:buNone/>
            </a:pPr>
            <a:r>
              <a:rPr lang="en-US" dirty="0"/>
              <a:t>What is </a:t>
            </a:r>
            <a:r>
              <a:rPr lang="en-US" dirty="0" smtClean="0"/>
              <a:t>the United States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685800"/>
            <a:ext cx="4419600" cy="1752600"/>
          </a:xfrm>
        </p:spPr>
        <p:txBody>
          <a:bodyPr/>
          <a:lstStyle/>
          <a:p>
            <a:pPr algn="l"/>
            <a:r>
              <a:rPr lang="en-US" dirty="0" smtClean="0"/>
              <a:t>United States</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043055" y="249382"/>
            <a:ext cx="3865418" cy="2032462"/>
          </a:xfrm>
          <a:prstGeom prst="rect">
            <a:avLst/>
          </a:prstGeom>
        </p:spPr>
      </p:pic>
    </p:spTree>
    <p:extLst>
      <p:ext uri="{BB962C8B-B14F-4D97-AF65-F5344CB8AC3E}">
        <p14:creationId xmlns:p14="http://schemas.microsoft.com/office/powerpoint/2010/main" val="2852966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304800" y="304800"/>
            <a:ext cx="8286750" cy="5895975"/>
          </a:xfrm>
          <a:prstGeom prst="rect">
            <a:avLst/>
          </a:prstGeom>
          <a:noFill/>
          <a:ln w="9525">
            <a:noFill/>
            <a:miter lim="800000"/>
            <a:headEnd/>
            <a:tailEnd/>
          </a:ln>
        </p:spPr>
      </p:pic>
    </p:spTree>
    <p:extLst>
      <p:ext uri="{BB962C8B-B14F-4D97-AF65-F5344CB8AC3E}">
        <p14:creationId xmlns:p14="http://schemas.microsoft.com/office/powerpoint/2010/main" val="530425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sz="quarter" idx="4294967295"/>
          </p:nvPr>
        </p:nvPicPr>
        <p:blipFill>
          <a:blip r:embed="rId3" cstate="print"/>
          <a:stretch>
            <a:fillRect/>
          </a:stretch>
        </p:blipFill>
        <p:spPr bwMode="auto">
          <a:xfrm>
            <a:off x="457200" y="228600"/>
            <a:ext cx="8001000" cy="6200991"/>
          </a:xfrm>
          <a:prstGeom prst="rect">
            <a:avLst/>
          </a:prstGeom>
          <a:noFill/>
          <a:ln w="9525">
            <a:noFill/>
            <a:miter lim="800000"/>
            <a:headEnd/>
            <a:tailEnd/>
          </a:ln>
        </p:spPr>
      </p:pic>
    </p:spTree>
    <p:extLst>
      <p:ext uri="{BB962C8B-B14F-4D97-AF65-F5344CB8AC3E}">
        <p14:creationId xmlns:p14="http://schemas.microsoft.com/office/powerpoint/2010/main" val="1659808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Questions</a:t>
            </a:r>
            <a:endParaRPr lang="en-US" dirty="0"/>
          </a:p>
        </p:txBody>
      </p:sp>
      <p:sp>
        <p:nvSpPr>
          <p:cNvPr id="3" name="Content Placeholder 2"/>
          <p:cNvSpPr>
            <a:spLocks noGrp="1"/>
          </p:cNvSpPr>
          <p:nvPr>
            <p:ph sz="quarter" idx="1"/>
          </p:nvPr>
        </p:nvSpPr>
        <p:spPr/>
        <p:txBody>
          <a:bodyPr>
            <a:normAutofit/>
          </a:bodyPr>
          <a:lstStyle/>
          <a:p>
            <a:r>
              <a:rPr lang="en-US" dirty="0"/>
              <a:t>What is France's ideal competitive position and what strategies lend to optimal performance?</a:t>
            </a:r>
          </a:p>
          <a:p>
            <a:r>
              <a:rPr lang="en-US" dirty="0"/>
              <a:t>What is South America's ideal competitive position and what strategies lend to optimal performance?</a:t>
            </a:r>
          </a:p>
          <a:p>
            <a:r>
              <a:rPr lang="en-US" dirty="0"/>
              <a:t>What is the United States' ideal competitive position and what strategies lend to optimal performance?</a:t>
            </a:r>
          </a:p>
          <a:p>
            <a:r>
              <a:rPr lang="en-US" dirty="0"/>
              <a:t>What is Italy's </a:t>
            </a:r>
            <a:r>
              <a:rPr lang="en-US" dirty="0" smtClean="0"/>
              <a:t>ideal </a:t>
            </a:r>
            <a:r>
              <a:rPr lang="en-US" dirty="0"/>
              <a:t>competitive position and what strategies lend to optimal performance?</a:t>
            </a:r>
          </a:p>
          <a:p>
            <a:r>
              <a:rPr lang="en-US" dirty="0"/>
              <a:t>What is Australia's ideal competitive position and what strategies lend to optimal performance</a:t>
            </a:r>
            <a:r>
              <a:rPr lang="en-US" dirty="0" smtClean="0"/>
              <a:t>?</a:t>
            </a:r>
            <a:endParaRPr lang="en-US" dirty="0"/>
          </a:p>
        </p:txBody>
      </p:sp>
    </p:spTree>
    <p:extLst>
      <p:ext uri="{BB962C8B-B14F-4D97-AF65-F5344CB8AC3E}">
        <p14:creationId xmlns:p14="http://schemas.microsoft.com/office/powerpoint/2010/main" val="3718731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62000"/>
          </a:xfrm>
        </p:spPr>
        <p:txBody>
          <a:bodyPr>
            <a:normAutofit/>
          </a:bodyPr>
          <a:lstStyle/>
          <a:p>
            <a:r>
              <a:rPr lang="en-US" dirty="0" smtClean="0"/>
              <a:t>United States Wines PESTEL Analysis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239575332"/>
              </p:ext>
            </p:extLst>
          </p:nvPr>
        </p:nvGraphicFramePr>
        <p:xfrm>
          <a:off x="533400" y="1676400"/>
          <a:ext cx="8229600" cy="4673600"/>
        </p:xfrm>
        <a:graphic>
          <a:graphicData uri="http://schemas.openxmlformats.org/drawingml/2006/table">
            <a:tbl>
              <a:tblPr firstRow="1" bandRow="1">
                <a:tableStyleId>{69C7853C-536D-4A76-A0AE-DD22124D55A5}</a:tableStyleId>
              </a:tblPr>
              <a:tblGrid>
                <a:gridCol w="1371600"/>
                <a:gridCol w="1981200"/>
                <a:gridCol w="1143000"/>
                <a:gridCol w="2438400"/>
                <a:gridCol w="1295400"/>
              </a:tblGrid>
              <a:tr h="370840">
                <a:tc>
                  <a:txBody>
                    <a:bodyPr/>
                    <a:lstStyle/>
                    <a:p>
                      <a:endParaRPr lang="en-US" sz="1200" dirty="0"/>
                    </a:p>
                  </a:txBody>
                  <a:tcPr/>
                </a:tc>
                <a:tc>
                  <a:txBody>
                    <a:bodyPr/>
                    <a:lstStyle/>
                    <a:p>
                      <a:r>
                        <a:rPr lang="en-US" sz="1200" dirty="0" smtClean="0"/>
                        <a:t>Opportunities</a:t>
                      </a:r>
                      <a:endParaRPr lang="en-US" sz="1200" dirty="0"/>
                    </a:p>
                  </a:txBody>
                  <a:tcPr/>
                </a:tc>
                <a:tc>
                  <a:txBody>
                    <a:bodyPr/>
                    <a:lstStyle/>
                    <a:p>
                      <a:r>
                        <a:rPr lang="en-US" sz="1200" dirty="0" smtClean="0"/>
                        <a:t>Importance</a:t>
                      </a:r>
                      <a:endParaRPr lang="en-US" sz="1200" dirty="0"/>
                    </a:p>
                  </a:txBody>
                  <a:tcPr/>
                </a:tc>
                <a:tc>
                  <a:txBody>
                    <a:bodyPr/>
                    <a:lstStyle/>
                    <a:p>
                      <a:r>
                        <a:rPr lang="en-US" sz="1200" dirty="0" smtClean="0"/>
                        <a:t>Threats </a:t>
                      </a:r>
                      <a:endParaRPr lang="en-US" sz="1200" dirty="0"/>
                    </a:p>
                  </a:txBody>
                  <a:tcPr/>
                </a:tc>
                <a:tc>
                  <a:txBody>
                    <a:bodyPr/>
                    <a:lstStyle/>
                    <a:p>
                      <a:r>
                        <a:rPr lang="en-US" sz="1200" dirty="0" smtClean="0"/>
                        <a:t>Importance</a:t>
                      </a:r>
                      <a:endParaRPr lang="en-US" sz="1200" dirty="0"/>
                    </a:p>
                  </a:txBody>
                  <a:tcPr/>
                </a:tc>
              </a:tr>
              <a:tr h="370840">
                <a:tc>
                  <a:txBody>
                    <a:bodyPr/>
                    <a:lstStyle/>
                    <a:p>
                      <a:r>
                        <a:rPr lang="en-US" sz="1200" dirty="0" smtClean="0"/>
                        <a:t>Political</a:t>
                      </a:r>
                      <a:endParaRPr lang="en-US" sz="1200" b="1" dirty="0">
                        <a:solidFill>
                          <a:schemeClr val="bg1"/>
                        </a:solidFill>
                      </a:endParaRPr>
                    </a:p>
                  </a:txBody>
                  <a:tcPr/>
                </a:tc>
                <a:tc>
                  <a:txBody>
                    <a:bodyPr/>
                    <a:lstStyle/>
                    <a:p>
                      <a:pPr>
                        <a:buFont typeface="Arial" pitchFamily="34" charset="0"/>
                        <a:buNone/>
                      </a:pPr>
                      <a:r>
                        <a:rPr lang="en-US" sz="1200" dirty="0" smtClean="0"/>
                        <a:t>N/A</a:t>
                      </a:r>
                      <a:endParaRPr lang="en-US" sz="1200" dirty="0"/>
                    </a:p>
                  </a:txBody>
                  <a:tcPr/>
                </a:tc>
                <a:tc>
                  <a:txBody>
                    <a:bodyPr/>
                    <a:lstStyle/>
                    <a:p>
                      <a:endParaRPr lang="en-US" sz="1200" dirty="0"/>
                    </a:p>
                  </a:txBody>
                  <a:tcPr/>
                </a:tc>
                <a:tc>
                  <a:txBody>
                    <a:bodyPr/>
                    <a:lstStyle/>
                    <a:p>
                      <a:pPr>
                        <a:buFont typeface="Arial" pitchFamily="34" charset="0"/>
                        <a:buChar char="•"/>
                      </a:pPr>
                      <a:r>
                        <a:rPr lang="en-US" sz="1200" dirty="0" smtClean="0"/>
                        <a:t>N/A</a:t>
                      </a:r>
                      <a:endParaRPr lang="en-US" sz="1200" dirty="0"/>
                    </a:p>
                  </a:txBody>
                  <a:tcPr/>
                </a:tc>
                <a:tc>
                  <a:txBody>
                    <a:bodyPr/>
                    <a:lstStyle/>
                    <a:p>
                      <a:endParaRPr lang="en-US" sz="1200" dirty="0"/>
                    </a:p>
                  </a:txBody>
                  <a:tcPr/>
                </a:tc>
              </a:tr>
              <a:tr h="370840">
                <a:tc>
                  <a:txBody>
                    <a:bodyPr/>
                    <a:lstStyle/>
                    <a:p>
                      <a:r>
                        <a:rPr lang="en-US" sz="1200" dirty="0" smtClean="0"/>
                        <a:t>Economical</a:t>
                      </a:r>
                      <a:endParaRPr lang="en-US" sz="1200" b="1" dirty="0">
                        <a:solidFill>
                          <a:schemeClr val="bg1"/>
                        </a:solidFill>
                      </a:endParaRPr>
                    </a:p>
                  </a:txBody>
                  <a:tcPr/>
                </a:tc>
                <a:tc>
                  <a:txBody>
                    <a:bodyPr/>
                    <a:lstStyle/>
                    <a:p>
                      <a:pPr>
                        <a:buFont typeface="Arial" pitchFamily="34" charset="0"/>
                        <a:buChar char="•"/>
                      </a:pPr>
                      <a:r>
                        <a:rPr lang="en-US" sz="1200" dirty="0" smtClean="0"/>
                        <a:t>“Most attractive wine market in the world”</a:t>
                      </a:r>
                      <a:endParaRPr lang="en-US" sz="1200" dirty="0"/>
                    </a:p>
                  </a:txBody>
                  <a:tcPr/>
                </a:tc>
                <a:tc>
                  <a:txBody>
                    <a:bodyPr/>
                    <a:lstStyle/>
                    <a:p>
                      <a:r>
                        <a:rPr lang="en-US" sz="1200" dirty="0" smtClean="0"/>
                        <a:t>High</a:t>
                      </a:r>
                      <a:endParaRPr lang="en-US" sz="1200" dirty="0"/>
                    </a:p>
                  </a:txBody>
                  <a:tcPr/>
                </a:tc>
                <a:tc>
                  <a:txBody>
                    <a:bodyPr/>
                    <a:lstStyle/>
                    <a:p>
                      <a:pPr>
                        <a:buFont typeface="Arial" pitchFamily="34" charset="0"/>
                        <a:buChar char="•"/>
                      </a:pPr>
                      <a:r>
                        <a:rPr lang="en-US" sz="1200" dirty="0" smtClean="0"/>
                        <a:t>Extremely high land costs in US</a:t>
                      </a:r>
                    </a:p>
                    <a:p>
                      <a:pPr>
                        <a:buFont typeface="Arial" pitchFamily="34" charset="0"/>
                        <a:buChar char="•"/>
                      </a:pPr>
                      <a:r>
                        <a:rPr lang="en-US" sz="1200" dirty="0" smtClean="0"/>
                        <a:t>High</a:t>
                      </a:r>
                      <a:r>
                        <a:rPr lang="en-US" sz="1200" baseline="0" dirty="0" smtClean="0"/>
                        <a:t> labor costs</a:t>
                      </a:r>
                      <a:endParaRPr lang="en-US" sz="1200" dirty="0" smtClean="0"/>
                    </a:p>
                  </a:txBody>
                  <a:tcPr/>
                </a:tc>
                <a:tc>
                  <a:txBody>
                    <a:bodyPr/>
                    <a:lstStyle/>
                    <a:p>
                      <a:r>
                        <a:rPr lang="en-US" sz="1200" dirty="0" smtClean="0"/>
                        <a:t>High</a:t>
                      </a:r>
                    </a:p>
                    <a:p>
                      <a:endParaRPr lang="en-US" sz="1200" dirty="0" smtClean="0"/>
                    </a:p>
                    <a:p>
                      <a:r>
                        <a:rPr lang="en-US" sz="1200" dirty="0" smtClean="0"/>
                        <a:t>Moderate</a:t>
                      </a:r>
                    </a:p>
                  </a:txBody>
                  <a:tcPr/>
                </a:tc>
              </a:tr>
              <a:tr h="370840">
                <a:tc>
                  <a:txBody>
                    <a:bodyPr/>
                    <a:lstStyle/>
                    <a:p>
                      <a:r>
                        <a:rPr lang="en-US" sz="1200" dirty="0" smtClean="0"/>
                        <a:t>Social</a:t>
                      </a:r>
                      <a:endParaRPr lang="en-US" sz="1200" b="1" dirty="0">
                        <a:solidFill>
                          <a:schemeClr val="bg1"/>
                        </a:solidFill>
                      </a:endParaRPr>
                    </a:p>
                  </a:txBody>
                  <a:tcPr/>
                </a:tc>
                <a:tc>
                  <a:txBody>
                    <a:bodyPr/>
                    <a:lstStyle/>
                    <a:p>
                      <a:pPr>
                        <a:buFont typeface="Arial" pitchFamily="34" charset="0"/>
                        <a:buChar char="•"/>
                      </a:pPr>
                      <a:r>
                        <a:rPr lang="en-US" sz="1200" dirty="0" smtClean="0"/>
                        <a:t>Wine</a:t>
                      </a:r>
                      <a:r>
                        <a:rPr lang="en-US" sz="1200" baseline="0" dirty="0" smtClean="0"/>
                        <a:t> consumption increase</a:t>
                      </a:r>
                    </a:p>
                    <a:p>
                      <a:pPr>
                        <a:buFont typeface="Arial" pitchFamily="34" charset="0"/>
                        <a:buChar char="•"/>
                      </a:pPr>
                      <a:r>
                        <a:rPr lang="en-US" sz="1200" baseline="0" dirty="0" smtClean="0"/>
                        <a:t>Demand for higher premiums in US market</a:t>
                      </a:r>
                      <a:endParaRPr lang="en-US" sz="1200" dirty="0" smtClean="0"/>
                    </a:p>
                  </a:txBody>
                  <a:tcPr/>
                </a:tc>
                <a:tc>
                  <a:txBody>
                    <a:bodyPr/>
                    <a:lstStyle/>
                    <a:p>
                      <a:r>
                        <a:rPr lang="en-US" sz="1200" dirty="0" smtClean="0"/>
                        <a:t>High</a:t>
                      </a:r>
                    </a:p>
                    <a:p>
                      <a:endParaRPr lang="en-US" sz="1200" dirty="0" smtClean="0"/>
                    </a:p>
                    <a:p>
                      <a:r>
                        <a:rPr lang="en-US" sz="1200" dirty="0" smtClean="0"/>
                        <a:t>High</a:t>
                      </a:r>
                      <a:endParaRPr lang="en-US" sz="1200" dirty="0"/>
                    </a:p>
                  </a:txBody>
                  <a:tcPr/>
                </a:tc>
                <a:tc>
                  <a:txBody>
                    <a:bodyPr/>
                    <a:lstStyle/>
                    <a:p>
                      <a:pPr>
                        <a:buFont typeface="Arial" pitchFamily="34" charset="0"/>
                        <a:buChar char="•"/>
                      </a:pPr>
                      <a:r>
                        <a:rPr lang="en-US" sz="1200" dirty="0" smtClean="0"/>
                        <a:t>Higher demand for imported wine</a:t>
                      </a:r>
                      <a:endParaRPr lang="en-US" sz="1200" dirty="0"/>
                    </a:p>
                  </a:txBody>
                  <a:tcPr/>
                </a:tc>
                <a:tc>
                  <a:txBody>
                    <a:bodyPr/>
                    <a:lstStyle/>
                    <a:p>
                      <a:r>
                        <a:rPr lang="en-US" sz="1200" dirty="0" smtClean="0"/>
                        <a:t>High</a:t>
                      </a:r>
                      <a:endParaRPr lang="en-US" sz="1200" dirty="0"/>
                    </a:p>
                  </a:txBody>
                  <a:tcPr/>
                </a:tc>
              </a:tr>
              <a:tr h="370840">
                <a:tc>
                  <a:txBody>
                    <a:bodyPr/>
                    <a:lstStyle/>
                    <a:p>
                      <a:r>
                        <a:rPr lang="en-US" sz="1200" dirty="0" smtClean="0"/>
                        <a:t>Technological</a:t>
                      </a:r>
                      <a:endParaRPr lang="en-US" sz="1200" b="1" dirty="0">
                        <a:solidFill>
                          <a:schemeClr val="bg1"/>
                        </a:solidFill>
                      </a:endParaRPr>
                    </a:p>
                  </a:txBody>
                  <a:tcPr/>
                </a:tc>
                <a:tc>
                  <a:txBody>
                    <a:bodyPr/>
                    <a:lstStyle/>
                    <a:p>
                      <a:pPr>
                        <a:buFont typeface="Arial" pitchFamily="34" charset="0"/>
                        <a:buChar char="•"/>
                      </a:pPr>
                      <a:r>
                        <a:rPr lang="en-US" sz="1200" dirty="0" smtClean="0"/>
                        <a:t>Advanced</a:t>
                      </a:r>
                      <a:r>
                        <a:rPr lang="en-US" sz="1200" baseline="0" dirty="0" smtClean="0"/>
                        <a:t> technology over Old World</a:t>
                      </a:r>
                      <a:endParaRPr lang="en-US" sz="1200" dirty="0"/>
                    </a:p>
                  </a:txBody>
                  <a:tcPr/>
                </a:tc>
                <a:tc>
                  <a:txBody>
                    <a:bodyPr/>
                    <a:lstStyle/>
                    <a:p>
                      <a:r>
                        <a:rPr lang="en-US" sz="1200" dirty="0" smtClean="0"/>
                        <a:t>Moderate</a:t>
                      </a:r>
                      <a:endParaRPr lang="en-US" sz="1200" dirty="0"/>
                    </a:p>
                  </a:txBody>
                  <a:tcPr/>
                </a:tc>
                <a:tc>
                  <a:txBody>
                    <a:bodyPr/>
                    <a:lstStyle/>
                    <a:p>
                      <a:pPr>
                        <a:buFont typeface="Arial" pitchFamily="34" charset="0"/>
                        <a:buChar char="•"/>
                      </a:pPr>
                      <a:r>
                        <a:rPr lang="en-US" sz="1200" dirty="0" smtClean="0"/>
                        <a:t>Old</a:t>
                      </a:r>
                      <a:r>
                        <a:rPr lang="en-US" sz="1200" baseline="0" dirty="0" smtClean="0"/>
                        <a:t> World slowly allowing for technology advancements</a:t>
                      </a:r>
                      <a:endParaRPr lang="en-US" sz="1200" dirty="0"/>
                    </a:p>
                  </a:txBody>
                  <a:tcPr/>
                </a:tc>
                <a:tc>
                  <a:txBody>
                    <a:bodyPr/>
                    <a:lstStyle/>
                    <a:p>
                      <a:r>
                        <a:rPr lang="en-US" sz="1200" dirty="0" smtClean="0"/>
                        <a:t>Low</a:t>
                      </a:r>
                      <a:endParaRPr lang="en-US" sz="1200" dirty="0"/>
                    </a:p>
                  </a:txBody>
                  <a:tcPr/>
                </a:tc>
              </a:tr>
              <a:tr h="370840">
                <a:tc>
                  <a:txBody>
                    <a:bodyPr/>
                    <a:lstStyle/>
                    <a:p>
                      <a:r>
                        <a:rPr lang="en-US" sz="1200" dirty="0" smtClean="0"/>
                        <a:t>Environmental</a:t>
                      </a:r>
                      <a:endParaRPr lang="en-US" sz="1200" b="1" dirty="0">
                        <a:solidFill>
                          <a:schemeClr val="bg1"/>
                        </a:solidFill>
                      </a:endParaRPr>
                    </a:p>
                  </a:txBody>
                  <a:tcPr/>
                </a:tc>
                <a:tc>
                  <a:txBody>
                    <a:bodyPr/>
                    <a:lstStyle/>
                    <a:p>
                      <a:pPr>
                        <a:buFont typeface="Arial" pitchFamily="34" charset="0"/>
                        <a:buChar char="•"/>
                      </a:pPr>
                      <a:r>
                        <a:rPr lang="en-US" sz="1200" dirty="0" smtClean="0"/>
                        <a:t>Large vineyards</a:t>
                      </a:r>
                      <a:endParaRPr lang="en-US" sz="1200" dirty="0"/>
                    </a:p>
                  </a:txBody>
                  <a:tcPr/>
                </a:tc>
                <a:tc>
                  <a:txBody>
                    <a:bodyPr/>
                    <a:lstStyle/>
                    <a:p>
                      <a:r>
                        <a:rPr lang="en-US" sz="1200" dirty="0" smtClean="0"/>
                        <a:t>Moderate</a:t>
                      </a:r>
                      <a:endParaRPr lang="en-US" sz="1200" dirty="0"/>
                    </a:p>
                  </a:txBody>
                  <a:tcPr/>
                </a:tc>
                <a:tc>
                  <a:txBody>
                    <a:bodyPr/>
                    <a:lstStyle/>
                    <a:p>
                      <a:pPr>
                        <a:buFont typeface="Arial" pitchFamily="34" charset="0"/>
                        <a:buChar char="•"/>
                      </a:pPr>
                      <a:r>
                        <a:rPr lang="en-US" sz="1200" dirty="0" smtClean="0"/>
                        <a:t>Lack of available land in premium areas </a:t>
                      </a:r>
                      <a:endParaRPr lang="en-US" sz="1200" dirty="0"/>
                    </a:p>
                  </a:txBody>
                  <a:tcPr/>
                </a:tc>
                <a:tc>
                  <a:txBody>
                    <a:bodyPr/>
                    <a:lstStyle/>
                    <a:p>
                      <a:r>
                        <a:rPr lang="en-US" sz="1200" dirty="0" smtClean="0"/>
                        <a:t>Moderate</a:t>
                      </a:r>
                      <a:endParaRPr lang="en-US" sz="1200" dirty="0"/>
                    </a:p>
                  </a:txBody>
                  <a:tcPr/>
                </a:tc>
              </a:tr>
              <a:tr h="370840">
                <a:tc>
                  <a:txBody>
                    <a:bodyPr/>
                    <a:lstStyle/>
                    <a:p>
                      <a:r>
                        <a:rPr lang="en-US" sz="1200" dirty="0" smtClean="0"/>
                        <a:t>Legal</a:t>
                      </a:r>
                      <a:endParaRPr lang="en-US" sz="1200" b="1" dirty="0">
                        <a:solidFill>
                          <a:schemeClr val="bg1"/>
                        </a:solidFill>
                      </a:endParaRPr>
                    </a:p>
                  </a:txBody>
                  <a:tcPr/>
                </a:tc>
                <a:tc>
                  <a:txBody>
                    <a:bodyPr/>
                    <a:lstStyle/>
                    <a:p>
                      <a:pPr>
                        <a:buFont typeface="Arial" pitchFamily="34" charset="0"/>
                        <a:buNone/>
                      </a:pPr>
                      <a:r>
                        <a:rPr lang="en-US" sz="1200" dirty="0" smtClean="0"/>
                        <a:t>N/A</a:t>
                      </a:r>
                      <a:endParaRPr lang="en-US" sz="1200" dirty="0"/>
                    </a:p>
                  </a:txBody>
                  <a:tcPr/>
                </a:tc>
                <a:tc>
                  <a:txBody>
                    <a:bodyPr/>
                    <a:lstStyle/>
                    <a:p>
                      <a:endParaRPr lang="en-US" sz="1200"/>
                    </a:p>
                  </a:txBody>
                  <a:tcPr/>
                </a:tc>
                <a:tc>
                  <a:txBody>
                    <a:bodyPr/>
                    <a:lstStyle/>
                    <a:p>
                      <a:pPr>
                        <a:buFont typeface="Arial" pitchFamily="34" charset="0"/>
                        <a:buChar char="•"/>
                      </a:pPr>
                      <a:r>
                        <a:rPr lang="en-US" sz="1200" dirty="0" smtClean="0"/>
                        <a:t>Illegal</a:t>
                      </a:r>
                      <a:r>
                        <a:rPr lang="en-US" sz="1200" baseline="0" dirty="0" smtClean="0"/>
                        <a:t> immigration control (higher labor costs)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pPr>
                        <a:buFont typeface="Arial" pitchFamily="34" charset="0"/>
                        <a:buChar char="•"/>
                      </a:pPr>
                      <a:endParaRPr lang="en-US" sz="1200" dirty="0"/>
                    </a:p>
                  </a:txBody>
                  <a:tcPr/>
                </a:tc>
                <a:tc>
                  <a:txBody>
                    <a:bodyPr/>
                    <a:lstStyle/>
                    <a:p>
                      <a:r>
                        <a:rPr lang="en-US" sz="1200" dirty="0" smtClean="0"/>
                        <a:t>Low</a:t>
                      </a:r>
                    </a:p>
                    <a:p>
                      <a:endParaRPr lang="en-US" sz="1200" dirty="0" smtClean="0"/>
                    </a:p>
                    <a:p>
                      <a:endParaRPr lang="en-US" sz="1200" dirty="0" smtClean="0"/>
                    </a:p>
                    <a:p>
                      <a:r>
                        <a:rPr lang="en-US" sz="1200" dirty="0" smtClean="0"/>
                        <a:t>High</a:t>
                      </a:r>
                      <a:endParaRPr lang="en-US" sz="1200" dirty="0"/>
                    </a:p>
                  </a:txBody>
                  <a:tcPr/>
                </a:tc>
              </a:tr>
            </a:tbl>
          </a:graphicData>
        </a:graphic>
      </p:graphicFrame>
    </p:spTree>
    <p:extLst>
      <p:ext uri="{BB962C8B-B14F-4D97-AF65-F5344CB8AC3E}">
        <p14:creationId xmlns:p14="http://schemas.microsoft.com/office/powerpoint/2010/main" val="475350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73879838"/>
              </p:ext>
            </p:extLst>
          </p:nvPr>
        </p:nvGraphicFramePr>
        <p:xfrm>
          <a:off x="301625" y="1527175"/>
          <a:ext cx="8504238" cy="4765040"/>
        </p:xfrm>
        <a:graphic>
          <a:graphicData uri="http://schemas.openxmlformats.org/drawingml/2006/table">
            <a:tbl>
              <a:tblPr firstRow="1" bandRow="1">
                <a:tableStyleId>{69C7853C-536D-4A76-A0AE-DD22124D55A5}</a:tableStyleId>
              </a:tblPr>
              <a:tblGrid>
                <a:gridCol w="4252119"/>
                <a:gridCol w="4252119"/>
              </a:tblGrid>
              <a:tr h="370840">
                <a:tc>
                  <a:txBody>
                    <a:bodyPr/>
                    <a:lstStyle/>
                    <a:p>
                      <a:r>
                        <a:rPr lang="en-US" dirty="0" smtClean="0"/>
                        <a:t>Strengths</a:t>
                      </a:r>
                      <a:endParaRPr lang="en-US" dirty="0"/>
                    </a:p>
                  </a:txBody>
                  <a:tcPr marL="94492" marR="94492"/>
                </a:tc>
                <a:tc>
                  <a:txBody>
                    <a:bodyPr/>
                    <a:lstStyle/>
                    <a:p>
                      <a:r>
                        <a:rPr lang="en-US" dirty="0" smtClean="0"/>
                        <a:t>Weaknesses</a:t>
                      </a:r>
                      <a:endParaRPr lang="en-US" dirty="0"/>
                    </a:p>
                  </a:txBody>
                  <a:tcPr marL="94492" marR="94492"/>
                </a:tc>
              </a:tr>
              <a:tr h="370840">
                <a:tc>
                  <a:txBody>
                    <a:bodyPr/>
                    <a:lstStyle/>
                    <a:p>
                      <a:pPr>
                        <a:buFont typeface="Arial" pitchFamily="34" charset="0"/>
                        <a:buChar char="•"/>
                      </a:pPr>
                      <a:r>
                        <a:rPr lang="en-US" dirty="0" smtClean="0"/>
                        <a:t>Top</a:t>
                      </a:r>
                      <a:r>
                        <a:rPr lang="en-US" baseline="0" dirty="0" smtClean="0"/>
                        <a:t> three in World Wine Companies</a:t>
                      </a:r>
                    </a:p>
                    <a:p>
                      <a:pPr>
                        <a:buFont typeface="Arial" pitchFamily="34" charset="0"/>
                        <a:buChar char="•"/>
                      </a:pPr>
                      <a:r>
                        <a:rPr lang="en-US" baseline="0" dirty="0" smtClean="0"/>
                        <a:t>Nine brands in the Top 20, claiming the number one spot</a:t>
                      </a:r>
                    </a:p>
                    <a:p>
                      <a:pPr>
                        <a:buFont typeface="Arial" pitchFamily="34" charset="0"/>
                        <a:buChar char="•"/>
                      </a:pPr>
                      <a:r>
                        <a:rPr lang="en-US" sz="1800" kern="1200" dirty="0" smtClean="0"/>
                        <a:t>Posses large amount of land on average (213 hectares)</a:t>
                      </a:r>
                    </a:p>
                    <a:p>
                      <a:pPr>
                        <a:buFont typeface="Arial" pitchFamily="34" charset="0"/>
                        <a:buChar char="•"/>
                      </a:pPr>
                      <a:r>
                        <a:rPr lang="en-US" sz="1800" kern="1200" dirty="0" smtClean="0"/>
                        <a:t>Distribution expertise knowledge</a:t>
                      </a:r>
                      <a:endParaRPr lang="en-US" dirty="0"/>
                    </a:p>
                  </a:txBody>
                  <a:tcPr marL="94492" marR="94492"/>
                </a:tc>
                <a:tc>
                  <a:txBody>
                    <a:bodyPr/>
                    <a:lstStyle/>
                    <a:p>
                      <a:pPr>
                        <a:buFont typeface="Arial" pitchFamily="34" charset="0"/>
                        <a:buChar char="•"/>
                      </a:pPr>
                      <a:r>
                        <a:rPr lang="en-US" dirty="0" smtClean="0"/>
                        <a:t>Higher prices on</a:t>
                      </a:r>
                      <a:r>
                        <a:rPr lang="en-US" baseline="0" dirty="0" smtClean="0"/>
                        <a:t> similar rated Australian wines</a:t>
                      </a:r>
                    </a:p>
                    <a:p>
                      <a:pPr>
                        <a:buFont typeface="Arial" pitchFamily="34" charset="0"/>
                        <a:buChar char="•"/>
                      </a:pPr>
                      <a:r>
                        <a:rPr lang="en-US" baseline="0" dirty="0" smtClean="0"/>
                        <a:t>Global price/quality ratio</a:t>
                      </a:r>
                    </a:p>
                    <a:p>
                      <a:pPr>
                        <a:buFont typeface="Arial" pitchFamily="34" charset="0"/>
                        <a:buChar char="•"/>
                      </a:pPr>
                      <a:r>
                        <a:rPr lang="en-US" baseline="0" dirty="0" smtClean="0"/>
                        <a:t>Not able to capture the “home” market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Lack of available premium land for expansion</a:t>
                      </a:r>
                    </a:p>
                  </a:txBody>
                  <a:tcPr marL="94492" marR="94492"/>
                </a:tc>
              </a:tr>
              <a:tr h="370840">
                <a:tc>
                  <a:txBody>
                    <a:bodyPr/>
                    <a:lstStyle/>
                    <a:p>
                      <a:r>
                        <a:rPr lang="en-US" dirty="0" smtClean="0"/>
                        <a:t>Opportunities</a:t>
                      </a:r>
                      <a:endParaRPr lang="en-US" b="1" dirty="0">
                        <a:solidFill>
                          <a:schemeClr val="bg1"/>
                        </a:solidFill>
                      </a:endParaRPr>
                    </a:p>
                  </a:txBody>
                  <a:tcPr marL="94492" marR="94492"/>
                </a:tc>
                <a:tc>
                  <a:txBody>
                    <a:bodyPr/>
                    <a:lstStyle/>
                    <a:p>
                      <a:r>
                        <a:rPr lang="en-US" dirty="0" smtClean="0"/>
                        <a:t>Threats</a:t>
                      </a:r>
                      <a:endParaRPr lang="en-US" b="1" dirty="0">
                        <a:solidFill>
                          <a:schemeClr val="bg1"/>
                        </a:solidFill>
                      </a:endParaRPr>
                    </a:p>
                  </a:txBody>
                  <a:tcPr marL="94492" marR="94492"/>
                </a:tc>
              </a:tr>
              <a:tr h="370840">
                <a:tc>
                  <a:txBody>
                    <a:bodyPr/>
                    <a:lstStyle/>
                    <a:p>
                      <a:pPr>
                        <a:buFont typeface="Arial" pitchFamily="34" charset="0"/>
                        <a:buChar char="•"/>
                      </a:pPr>
                      <a:r>
                        <a:rPr lang="en-US" dirty="0" smtClean="0"/>
                        <a:t>Increased</a:t>
                      </a:r>
                      <a:r>
                        <a:rPr lang="en-US" baseline="0" dirty="0" smtClean="0"/>
                        <a:t> demand for premium based wines</a:t>
                      </a:r>
                    </a:p>
                    <a:p>
                      <a:pPr>
                        <a:buFont typeface="Arial" pitchFamily="34" charset="0"/>
                        <a:buChar char="•"/>
                      </a:pPr>
                      <a:r>
                        <a:rPr lang="en-US" baseline="0" dirty="0" smtClean="0"/>
                        <a:t>Increased wine consumption</a:t>
                      </a:r>
                    </a:p>
                    <a:p>
                      <a:pPr>
                        <a:buFont typeface="Arial" pitchFamily="34" charset="0"/>
                        <a:buChar char="•"/>
                      </a:pPr>
                      <a:r>
                        <a:rPr lang="en-US" baseline="0" dirty="0" smtClean="0"/>
                        <a:t>Generation Y (overall increased demand)</a:t>
                      </a:r>
                    </a:p>
                    <a:p>
                      <a:pPr>
                        <a:buFont typeface="Arial" pitchFamily="34" charset="0"/>
                        <a:buChar char="•"/>
                      </a:pPr>
                      <a:r>
                        <a:rPr lang="en-AU" sz="1800" dirty="0" smtClean="0">
                          <a:effectLst/>
                        </a:rPr>
                        <a:t>Demand in Asia, Russia, Canada for wine  consumption rising</a:t>
                      </a:r>
                      <a:r>
                        <a:rPr lang="en-US" baseline="0" dirty="0" smtClean="0"/>
                        <a:t> </a:t>
                      </a:r>
                    </a:p>
                    <a:p>
                      <a:pPr>
                        <a:buFont typeface="Arial" pitchFamily="34" charset="0"/>
                        <a:buChar char="•"/>
                      </a:pPr>
                      <a:endParaRPr lang="en-US" dirty="0"/>
                    </a:p>
                  </a:txBody>
                  <a:tcPr marL="94492" marR="94492"/>
                </a:tc>
                <a:tc>
                  <a:txBody>
                    <a:bodyPr/>
                    <a:lstStyle/>
                    <a:p>
                      <a:pPr>
                        <a:buFont typeface="Arial" pitchFamily="34" charset="0"/>
                        <a:buChar char="•"/>
                      </a:pPr>
                      <a:r>
                        <a:rPr lang="en-US" dirty="0" smtClean="0"/>
                        <a:t>Weather/Droughts</a:t>
                      </a:r>
                    </a:p>
                    <a:p>
                      <a:pPr>
                        <a:buFont typeface="Arial" pitchFamily="34" charset="0"/>
                        <a:buChar char="•"/>
                      </a:pPr>
                      <a:r>
                        <a:rPr lang="en-US" dirty="0" smtClean="0"/>
                        <a:t>High demand for imported</a:t>
                      </a:r>
                      <a:r>
                        <a:rPr lang="en-US" baseline="0" dirty="0" smtClean="0"/>
                        <a:t> wines</a:t>
                      </a:r>
                    </a:p>
                    <a:p>
                      <a:pPr>
                        <a:buFont typeface="Arial" pitchFamily="34" charset="0"/>
                        <a:buChar char="•"/>
                      </a:pPr>
                      <a:r>
                        <a:rPr lang="en-US" baseline="0" dirty="0" smtClean="0"/>
                        <a:t>Inflation</a:t>
                      </a:r>
                    </a:p>
                    <a:p>
                      <a:pPr>
                        <a:buFont typeface="Arial" pitchFamily="34" charset="0"/>
                        <a:buChar char="•"/>
                      </a:pPr>
                      <a:r>
                        <a:rPr lang="en-US" baseline="0" dirty="0" smtClean="0"/>
                        <a:t>Surplus (“Two Buck Chuck”)</a:t>
                      </a:r>
                    </a:p>
                    <a:p>
                      <a:pPr>
                        <a:buFont typeface="Arial" pitchFamily="34" charset="0"/>
                        <a:buChar char="•"/>
                      </a:pPr>
                      <a:r>
                        <a:rPr lang="en-US" baseline="0" dirty="0" smtClean="0"/>
                        <a:t>Old World acquiring new technology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Wine</a:t>
                      </a:r>
                      <a:r>
                        <a:rPr lang="en-US" sz="1800" baseline="0" dirty="0" smtClean="0"/>
                        <a:t> producing countries with low labor costs and fertile land.</a:t>
                      </a:r>
                      <a:endParaRPr lang="en-US" sz="1800" b="0" baseline="0" dirty="0" smtClean="0">
                        <a:solidFill>
                          <a:schemeClr val="tx1"/>
                        </a:solidFill>
                      </a:endParaRPr>
                    </a:p>
                  </a:txBody>
                  <a:tcPr marL="94492" marR="94492"/>
                </a:tc>
              </a:tr>
            </a:tbl>
          </a:graphicData>
        </a:graphic>
      </p:graphicFrame>
    </p:spTree>
    <p:extLst>
      <p:ext uri="{BB962C8B-B14F-4D97-AF65-F5344CB8AC3E}">
        <p14:creationId xmlns:p14="http://schemas.microsoft.com/office/powerpoint/2010/main" val="2596390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Ansoff Matrix</a:t>
            </a:r>
            <a:endParaRPr lang="en-US" dirty="0"/>
          </a:p>
        </p:txBody>
      </p:sp>
      <p:pic>
        <p:nvPicPr>
          <p:cNvPr id="4" name="Picture 2" descr="http://4.bp.blogspot.com/-2iU_GOhPuSI/Tj_wgTkGXpI/AAAAAAAACb8/yr8VmnqDINE/s1600/ansoff-matrix.png"/>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bwMode="auto">
          <a:xfrm>
            <a:off x="1676400" y="1676400"/>
            <a:ext cx="5820709" cy="457168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5" name="Oval 4"/>
          <p:cNvSpPr/>
          <p:nvPr/>
        </p:nvSpPr>
        <p:spPr>
          <a:xfrm>
            <a:off x="2743200" y="3366656"/>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3366656"/>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756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Continue with the super and ultra premium brands, as they contribute to the growing 15% market share and are currently successful.</a:t>
            </a:r>
          </a:p>
          <a:p>
            <a:r>
              <a:rPr lang="en-US" dirty="0" smtClean="0"/>
              <a:t>Premium brands account for a growing 30% of the market, which the United States is lacking. Focus on product development, coming up with a premium brand that is at a comparable cost with imports will attract more customers and increase sales.  </a:t>
            </a:r>
          </a:p>
          <a:p>
            <a:r>
              <a:rPr lang="en-US" dirty="0" smtClean="0"/>
              <a:t>Increase advertising and promotions in the United States to attract to more Generation Y customers who are typically buying imported wines.</a:t>
            </a:r>
          </a:p>
          <a:p>
            <a:endParaRPr lang="en-US" dirty="0" smtClean="0"/>
          </a:p>
          <a:p>
            <a:endParaRPr lang="en-US" dirty="0" smtClean="0"/>
          </a:p>
        </p:txBody>
      </p:sp>
    </p:spTree>
    <p:extLst>
      <p:ext uri="{BB962C8B-B14F-4D97-AF65-F5344CB8AC3E}">
        <p14:creationId xmlns:p14="http://schemas.microsoft.com/office/powerpoint/2010/main" val="3470378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3733800" cy="1752600"/>
          </a:xfrm>
        </p:spPr>
        <p:txBody>
          <a:bodyPr/>
          <a:lstStyle/>
          <a:p>
            <a:pPr algn="l"/>
            <a:r>
              <a:rPr lang="en-US" dirty="0" smtClean="0">
                <a:latin typeface="+mn-lt"/>
              </a:rPr>
              <a:t>Australia  </a:t>
            </a:r>
            <a:r>
              <a:rPr lang="en-US" dirty="0" smtClean="0"/>
              <a:t> </a:t>
            </a:r>
            <a:endParaRPr lang="en-US" dirty="0"/>
          </a:p>
        </p:txBody>
      </p:sp>
      <p:sp>
        <p:nvSpPr>
          <p:cNvPr id="7" name="Content Placeholder 5"/>
          <p:cNvSpPr>
            <a:spLocks noGrp="1"/>
          </p:cNvSpPr>
          <p:nvPr>
            <p:ph type="subTitle" idx="1"/>
          </p:nvPr>
        </p:nvSpPr>
        <p:spPr>
          <a:xfrm>
            <a:off x="685800" y="5410200"/>
            <a:ext cx="8229600" cy="1295400"/>
          </a:xfrm>
        </p:spPr>
        <p:txBody>
          <a:bodyPr/>
          <a:lstStyle/>
          <a:p>
            <a:pPr>
              <a:buNone/>
            </a:pPr>
            <a:r>
              <a:rPr lang="en-US" dirty="0"/>
              <a:t>What is </a:t>
            </a:r>
            <a:r>
              <a:rPr lang="en-US" dirty="0" smtClean="0"/>
              <a:t>Australia’s ideal </a:t>
            </a:r>
            <a:r>
              <a:rPr lang="en-US" dirty="0"/>
              <a:t>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4933950" y="304800"/>
            <a:ext cx="3962400" cy="1981200"/>
          </a:xfrm>
          <a:prstGeom prst="rect">
            <a:avLst/>
          </a:prstGeom>
        </p:spPr>
      </p:pic>
    </p:spTree>
    <p:extLst>
      <p:ext uri="{BB962C8B-B14F-4D97-AF65-F5344CB8AC3E}">
        <p14:creationId xmlns:p14="http://schemas.microsoft.com/office/powerpoint/2010/main" val="418668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Australia’s Earlier </a:t>
            </a:r>
            <a:r>
              <a:rPr lang="en-US" sz="3200" dirty="0"/>
              <a:t>P</a:t>
            </a:r>
            <a:r>
              <a:rPr lang="en-US" sz="3200" dirty="0" smtClean="0"/>
              <a:t>osition</a:t>
            </a:r>
            <a:endParaRPr lang="en-US" sz="3200" dirty="0"/>
          </a:p>
        </p:txBody>
      </p:sp>
      <p:sp>
        <p:nvSpPr>
          <p:cNvPr id="3" name="Content Placeholder 2"/>
          <p:cNvSpPr>
            <a:spLocks noGrp="1"/>
          </p:cNvSpPr>
          <p:nvPr>
            <p:ph sz="quarter" idx="1"/>
          </p:nvPr>
        </p:nvSpPr>
        <p:spPr/>
        <p:txBody>
          <a:bodyPr>
            <a:normAutofit/>
          </a:bodyPr>
          <a:lstStyle/>
          <a:p>
            <a:r>
              <a:rPr lang="en-US" dirty="0" smtClean="0"/>
              <a:t>Australia  was one of the late adopters toward New World’s opening markets.</a:t>
            </a:r>
          </a:p>
          <a:p>
            <a:pPr marL="114300" indent="0">
              <a:buNone/>
            </a:pPr>
            <a:r>
              <a:rPr lang="en-US" b="1" u="sng" dirty="0" smtClean="0"/>
              <a:t>Reasons:</a:t>
            </a:r>
          </a:p>
          <a:p>
            <a:r>
              <a:rPr lang="en-US" dirty="0" smtClean="0"/>
              <a:t>Dominant British heritage made beer the alcoholic beverage of preference.</a:t>
            </a:r>
          </a:p>
          <a:p>
            <a:r>
              <a:rPr lang="en-US" dirty="0" smtClean="0"/>
              <a:t>Lack of well established reputation </a:t>
            </a:r>
          </a:p>
          <a:p>
            <a:r>
              <a:rPr lang="en-US" dirty="0" smtClean="0"/>
              <a:t>Wine consumer mostly by Old World immigrants</a:t>
            </a:r>
            <a:endParaRPr lang="en-US" dirty="0"/>
          </a:p>
          <a:p>
            <a:r>
              <a:rPr lang="en-US" dirty="0" smtClean="0"/>
              <a:t>Post WWII saw Australia attempt to attract the global market.</a:t>
            </a:r>
            <a:endParaRPr lang="en-US" dirty="0"/>
          </a:p>
        </p:txBody>
      </p:sp>
    </p:spTree>
    <p:extLst>
      <p:ext uri="{BB962C8B-B14F-4D97-AF65-F5344CB8AC3E}">
        <p14:creationId xmlns:p14="http://schemas.microsoft.com/office/powerpoint/2010/main" val="1217508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781800" cy="838200"/>
          </a:xfrm>
        </p:spPr>
        <p:txBody>
          <a:bodyPr/>
          <a:lstStyle/>
          <a:p>
            <a:r>
              <a:rPr lang="en-US" sz="3200" dirty="0" smtClean="0"/>
              <a:t>		Core Competency</a:t>
            </a:r>
            <a:endParaRPr lang="en-US" sz="3200" dirty="0"/>
          </a:p>
        </p:txBody>
      </p:sp>
      <p:sp>
        <p:nvSpPr>
          <p:cNvPr id="3" name="Content Placeholder 2"/>
          <p:cNvSpPr>
            <a:spLocks noGrp="1"/>
          </p:cNvSpPr>
          <p:nvPr>
            <p:ph sz="quarter" idx="1"/>
          </p:nvPr>
        </p:nvSpPr>
        <p:spPr>
          <a:xfrm>
            <a:off x="304800" y="1600200"/>
            <a:ext cx="8503920" cy="4572000"/>
          </a:xfrm>
        </p:spPr>
        <p:txBody>
          <a:bodyPr>
            <a:noAutofit/>
          </a:bodyPr>
          <a:lstStyle/>
          <a:p>
            <a:r>
              <a:rPr lang="en-US" sz="2400" dirty="0" smtClean="0"/>
              <a:t>Australia ‘s core competency is Innovation.   Compared to competitors from New and Old wine companies,  They have separated themselves by  going against traditional ways.</a:t>
            </a:r>
          </a:p>
          <a:p>
            <a:r>
              <a:rPr lang="en-US" sz="2400" dirty="0" smtClean="0"/>
              <a:t>In a mature market, this position of differentiation has proven to be a viable strategy for Australian wine makers.</a:t>
            </a:r>
          </a:p>
          <a:p>
            <a:r>
              <a:rPr lang="en-US" sz="2400" dirty="0" smtClean="0"/>
              <a:t>Drip irrigation was not used until Australia  utilized it on their land when growing the grapes used to make the wine.   This created larger vineyards where innovative equipment was implemented to reduce the labor costs.</a:t>
            </a:r>
          </a:p>
          <a:p>
            <a:pPr marL="114300" indent="0">
              <a:buNone/>
            </a:pPr>
            <a:r>
              <a:rPr lang="en-US" sz="2400" dirty="0"/>
              <a:t>	</a:t>
            </a:r>
            <a:r>
              <a:rPr lang="en-US" sz="2400" dirty="0" smtClean="0"/>
              <a:t>- “Wine in a box”  </a:t>
            </a:r>
          </a:p>
          <a:p>
            <a:pPr marL="114300" indent="0">
              <a:buNone/>
            </a:pPr>
            <a:r>
              <a:rPr lang="en-US" sz="2400" dirty="0" smtClean="0"/>
              <a:t>	- Screw caps instead of cork screws</a:t>
            </a:r>
          </a:p>
        </p:txBody>
      </p:sp>
    </p:spTree>
    <p:extLst>
      <p:ext uri="{BB962C8B-B14F-4D97-AF65-F5344CB8AC3E}">
        <p14:creationId xmlns:p14="http://schemas.microsoft.com/office/powerpoint/2010/main" val="1898584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normAutofit/>
          </a:bodyPr>
          <a:lstStyle/>
          <a:p>
            <a:r>
              <a:rPr lang="en-US" dirty="0" smtClean="0"/>
              <a:t> </a:t>
            </a:r>
            <a:r>
              <a:rPr lang="en-US" sz="4000" dirty="0" smtClean="0"/>
              <a:t>Australian Wines PESTEL Analysis</a:t>
            </a:r>
            <a:endParaRPr lang="en-US" sz="4000"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909934219"/>
              </p:ext>
            </p:extLst>
          </p:nvPr>
        </p:nvGraphicFramePr>
        <p:xfrm>
          <a:off x="304800" y="914400"/>
          <a:ext cx="8458200" cy="5699909"/>
        </p:xfrm>
        <a:graphic>
          <a:graphicData uri="http://schemas.openxmlformats.org/drawingml/2006/table">
            <a:tbl>
              <a:tblPr firstRow="1" bandRow="1">
                <a:tableStyleId>{69C7853C-536D-4A76-A0AE-DD22124D55A5}</a:tableStyleId>
              </a:tblPr>
              <a:tblGrid>
                <a:gridCol w="1219200"/>
                <a:gridCol w="2164080"/>
                <a:gridCol w="1691640"/>
                <a:gridCol w="2240280"/>
                <a:gridCol w="1143000"/>
              </a:tblGrid>
              <a:tr h="274605">
                <a:tc>
                  <a:txBody>
                    <a:bodyPr/>
                    <a:lstStyle/>
                    <a:p>
                      <a:endParaRPr lang="en-US" sz="1000" b="1" dirty="0"/>
                    </a:p>
                  </a:txBody>
                  <a:tcPr/>
                </a:tc>
                <a:tc>
                  <a:txBody>
                    <a:bodyPr/>
                    <a:lstStyle/>
                    <a:p>
                      <a:r>
                        <a:rPr lang="en-US" sz="1000" dirty="0" smtClean="0"/>
                        <a:t>Opportunities</a:t>
                      </a:r>
                      <a:endParaRPr lang="en-US" sz="1000" dirty="0"/>
                    </a:p>
                  </a:txBody>
                  <a:tcPr/>
                </a:tc>
                <a:tc>
                  <a:txBody>
                    <a:bodyPr/>
                    <a:lstStyle/>
                    <a:p>
                      <a:r>
                        <a:rPr lang="en-US" sz="1000" dirty="0" smtClean="0"/>
                        <a:t>Importance</a:t>
                      </a:r>
                      <a:endParaRPr lang="en-US" sz="1000" dirty="0"/>
                    </a:p>
                  </a:txBody>
                  <a:tcPr/>
                </a:tc>
                <a:tc>
                  <a:txBody>
                    <a:bodyPr/>
                    <a:lstStyle/>
                    <a:p>
                      <a:r>
                        <a:rPr lang="en-US" sz="1000" dirty="0" smtClean="0"/>
                        <a:t>Threats</a:t>
                      </a:r>
                      <a:endParaRPr lang="en-US" sz="1000" dirty="0"/>
                    </a:p>
                  </a:txBody>
                  <a:tcPr/>
                </a:tc>
                <a:tc>
                  <a:txBody>
                    <a:bodyPr/>
                    <a:lstStyle/>
                    <a:p>
                      <a:r>
                        <a:rPr lang="en-US" sz="1000" dirty="0" smtClean="0"/>
                        <a:t>Importance</a:t>
                      </a:r>
                      <a:endParaRPr lang="en-US" sz="1000" dirty="0"/>
                    </a:p>
                  </a:txBody>
                  <a:tcPr/>
                </a:tc>
              </a:tr>
              <a:tr h="1514199">
                <a:tc>
                  <a:txBody>
                    <a:bodyPr/>
                    <a:lstStyle/>
                    <a:p>
                      <a:r>
                        <a:rPr lang="en-US" sz="1000" dirty="0" smtClean="0"/>
                        <a:t>Political</a:t>
                      </a:r>
                      <a:endParaRPr lang="en-US" sz="1000" b="1" dirty="0"/>
                    </a:p>
                  </a:txBody>
                  <a:tcPr/>
                </a:tc>
                <a:tc>
                  <a:txBody>
                    <a:bodyPr/>
                    <a:lstStyle/>
                    <a:p>
                      <a:r>
                        <a:rPr lang="en-US" sz="1200" dirty="0" smtClean="0"/>
                        <a:t>Government linked up with Australian winemakers to develop strategy for continued growth of</a:t>
                      </a:r>
                      <a:r>
                        <a:rPr lang="en-US" sz="1200" baseline="0" dirty="0" smtClean="0"/>
                        <a:t> the industry.</a:t>
                      </a:r>
                      <a:endParaRPr lang="en-US" sz="1200" dirty="0"/>
                    </a:p>
                  </a:txBody>
                  <a:tcPr/>
                </a:tc>
                <a:tc>
                  <a:txBody>
                    <a:bodyPr/>
                    <a:lstStyle/>
                    <a:p>
                      <a:r>
                        <a:rPr lang="en-US" sz="1200" dirty="0" smtClean="0"/>
                        <a:t>High-</a:t>
                      </a:r>
                      <a:r>
                        <a:rPr lang="en-US" sz="1200" baseline="0" dirty="0" smtClean="0"/>
                        <a:t>  Compared to US and France, Australia is given less regulations with their government.  Strategy 2025, ensures government support at least until 2025</a:t>
                      </a:r>
                      <a:endParaRPr lang="en-US" sz="1200" dirty="0"/>
                    </a:p>
                  </a:txBody>
                  <a:tcPr/>
                </a:tc>
                <a:tc>
                  <a:txBody>
                    <a:bodyPr/>
                    <a:lstStyle/>
                    <a:p>
                      <a:r>
                        <a:rPr lang="en-US" sz="1200" dirty="0" smtClean="0"/>
                        <a:t>N/A</a:t>
                      </a:r>
                      <a:endParaRPr lang="en-US" sz="1200" dirty="0"/>
                    </a:p>
                  </a:txBody>
                  <a:tcPr/>
                </a:tc>
                <a:tc>
                  <a:txBody>
                    <a:bodyPr/>
                    <a:lstStyle/>
                    <a:p>
                      <a:endParaRPr lang="en-US" sz="1200" dirty="0"/>
                    </a:p>
                  </a:txBody>
                  <a:tcPr/>
                </a:tc>
              </a:tr>
              <a:tr h="445353">
                <a:tc>
                  <a:txBody>
                    <a:bodyPr/>
                    <a:lstStyle/>
                    <a:p>
                      <a:r>
                        <a:rPr lang="en-US" sz="1000" dirty="0" smtClean="0"/>
                        <a:t>Economical</a:t>
                      </a:r>
                      <a:endParaRPr lang="en-US" sz="1000" b="1" dirty="0"/>
                    </a:p>
                  </a:txBody>
                  <a:tcPr/>
                </a:tc>
                <a:tc>
                  <a:txBody>
                    <a:bodyPr/>
                    <a:lstStyle/>
                    <a:p>
                      <a:r>
                        <a:rPr lang="en-US" sz="1200" dirty="0" smtClean="0"/>
                        <a:t>Lower</a:t>
                      </a:r>
                      <a:r>
                        <a:rPr lang="en-US" sz="1200" baseline="0" dirty="0" smtClean="0"/>
                        <a:t> costs of land compared to US and France</a:t>
                      </a:r>
                      <a:endParaRPr lang="en-US" sz="1200" dirty="0"/>
                    </a:p>
                  </a:txBody>
                  <a:tcPr/>
                </a:tc>
                <a:tc>
                  <a:txBody>
                    <a:bodyPr/>
                    <a:lstStyle/>
                    <a:p>
                      <a:r>
                        <a:rPr lang="en-US" sz="1200" dirty="0" smtClean="0"/>
                        <a:t>High</a:t>
                      </a:r>
                      <a:endParaRPr lang="en-US" sz="1200" dirty="0"/>
                    </a:p>
                  </a:txBody>
                  <a:tcPr/>
                </a:tc>
                <a:tc>
                  <a:txBody>
                    <a:bodyPr/>
                    <a:lstStyle/>
                    <a:p>
                      <a:r>
                        <a:rPr lang="en-US" sz="1200" dirty="0" smtClean="0"/>
                        <a:t>Lower labor costs in South America and Asia.</a:t>
                      </a:r>
                      <a:endParaRPr lang="en-US" sz="1200" dirty="0"/>
                    </a:p>
                  </a:txBody>
                  <a:tcPr/>
                </a:tc>
                <a:tc>
                  <a:txBody>
                    <a:bodyPr/>
                    <a:lstStyle/>
                    <a:p>
                      <a:r>
                        <a:rPr lang="en-US" sz="1200" dirty="0" smtClean="0"/>
                        <a:t>Medium</a:t>
                      </a:r>
                      <a:endParaRPr lang="en-US" sz="1200" dirty="0"/>
                    </a:p>
                  </a:txBody>
                  <a:tcPr/>
                </a:tc>
              </a:tr>
              <a:tr h="944744">
                <a:tc>
                  <a:txBody>
                    <a:bodyPr/>
                    <a:lstStyle/>
                    <a:p>
                      <a:r>
                        <a:rPr lang="en-US" sz="1000" dirty="0" smtClean="0"/>
                        <a:t>Social</a:t>
                      </a:r>
                      <a:endParaRPr lang="en-US" sz="1000" b="1" dirty="0"/>
                    </a:p>
                  </a:txBody>
                  <a:tcPr/>
                </a:tc>
                <a:tc>
                  <a:txBody>
                    <a:bodyPr/>
                    <a:lstStyle/>
                    <a:p>
                      <a:r>
                        <a:rPr lang="en-US" sz="1200" dirty="0" smtClean="0"/>
                        <a:t>Wine</a:t>
                      </a:r>
                      <a:r>
                        <a:rPr lang="en-US" sz="1200" baseline="0" dirty="0" smtClean="0"/>
                        <a:t> consumption in increase</a:t>
                      </a:r>
                    </a:p>
                    <a:p>
                      <a:r>
                        <a:rPr lang="en-US" sz="1200" baseline="0" dirty="0" smtClean="0"/>
                        <a:t>Demand for higher premiums in US market</a:t>
                      </a:r>
                      <a:endParaRPr lang="en-US" sz="1200" dirty="0"/>
                    </a:p>
                  </a:txBody>
                  <a:tcPr/>
                </a:tc>
                <a:tc>
                  <a:txBody>
                    <a:bodyPr/>
                    <a:lstStyle/>
                    <a:p>
                      <a:r>
                        <a:rPr lang="en-US" sz="1200" dirty="0" smtClean="0"/>
                        <a:t>High</a:t>
                      </a:r>
                      <a:endParaRPr lang="en-US" sz="1200" dirty="0"/>
                    </a:p>
                  </a:txBody>
                  <a:tcPr/>
                </a:tc>
                <a:tc>
                  <a:txBody>
                    <a:bodyPr/>
                    <a:lstStyle/>
                    <a:p>
                      <a:r>
                        <a:rPr lang="en-US" sz="1200" dirty="0" smtClean="0"/>
                        <a:t>Consumption trending toward more price sensitive consumers minimizing Ultra and Super premium.</a:t>
                      </a:r>
                      <a:endParaRPr lang="en-US" sz="1200" dirty="0"/>
                    </a:p>
                  </a:txBody>
                  <a:tcPr/>
                </a:tc>
                <a:tc>
                  <a:txBody>
                    <a:bodyPr/>
                    <a:lstStyle/>
                    <a:p>
                      <a:r>
                        <a:rPr lang="en-US" sz="1200" dirty="0" smtClean="0"/>
                        <a:t>Moderate</a:t>
                      </a:r>
                      <a:endParaRPr lang="en-US" sz="1200" dirty="0"/>
                    </a:p>
                  </a:txBody>
                  <a:tcPr/>
                </a:tc>
              </a:tr>
              <a:tr h="274170">
                <a:tc>
                  <a:txBody>
                    <a:bodyPr/>
                    <a:lstStyle/>
                    <a:p>
                      <a:r>
                        <a:rPr lang="en-US" sz="1000" dirty="0" smtClean="0"/>
                        <a:t>Technological</a:t>
                      </a:r>
                      <a:endParaRPr lang="en-US" sz="1000" b="1" dirty="0"/>
                    </a:p>
                  </a:txBody>
                  <a:tcPr/>
                </a:tc>
                <a:tc>
                  <a:txBody>
                    <a:bodyPr/>
                    <a:lstStyle/>
                    <a:p>
                      <a:r>
                        <a:rPr lang="en-US" sz="1200" dirty="0" smtClean="0"/>
                        <a:t>N/A</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r>
              <a:tr h="801635">
                <a:tc>
                  <a:txBody>
                    <a:bodyPr/>
                    <a:lstStyle/>
                    <a:p>
                      <a:r>
                        <a:rPr lang="en-US" sz="1000" dirty="0" smtClean="0"/>
                        <a:t>Environmental</a:t>
                      </a:r>
                      <a:endParaRPr lang="en-US" sz="1000" b="1" dirty="0"/>
                    </a:p>
                  </a:txBody>
                  <a:tcPr/>
                </a:tc>
                <a:tc>
                  <a:txBody>
                    <a:bodyPr/>
                    <a:lstStyle/>
                    <a:p>
                      <a:r>
                        <a:rPr lang="en-US" sz="1200" dirty="0" smtClean="0"/>
                        <a:t>Sunny</a:t>
                      </a:r>
                      <a:r>
                        <a:rPr lang="en-US" sz="1200" baseline="0" dirty="0" smtClean="0"/>
                        <a:t> climates and irrigation system.</a:t>
                      </a:r>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Surpluses</a:t>
                      </a:r>
                      <a:r>
                        <a:rPr lang="en-US" sz="1200" baseline="0" dirty="0" smtClean="0"/>
                        <a:t> that lower costs overall on wine</a:t>
                      </a:r>
                    </a:p>
                    <a:p>
                      <a:r>
                        <a:rPr lang="en-US" sz="1200" baseline="0" dirty="0" smtClean="0"/>
                        <a:t>Droughts leading to major cost increases with water.</a:t>
                      </a:r>
                    </a:p>
                  </a:txBody>
                  <a:tcPr/>
                </a:tc>
                <a:tc>
                  <a:txBody>
                    <a:bodyPr/>
                    <a:lstStyle/>
                    <a:p>
                      <a:r>
                        <a:rPr lang="en-US" sz="1200" dirty="0" smtClean="0"/>
                        <a:t>High</a:t>
                      </a:r>
                      <a:endParaRPr lang="en-US" sz="1200" dirty="0"/>
                    </a:p>
                  </a:txBody>
                  <a:tcPr/>
                </a:tc>
              </a:tr>
              <a:tr h="1336058">
                <a:tc>
                  <a:txBody>
                    <a:bodyPr/>
                    <a:lstStyle/>
                    <a:p>
                      <a:r>
                        <a:rPr lang="en-US" sz="1000" dirty="0" smtClean="0"/>
                        <a:t>Legal</a:t>
                      </a:r>
                      <a:endParaRPr lang="en-US" sz="1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Stricter</a:t>
                      </a:r>
                      <a:r>
                        <a:rPr lang="en-US" sz="1200" baseline="0" dirty="0" smtClean="0"/>
                        <a:t> drinking laws throughout different countries.</a:t>
                      </a:r>
                      <a:endParaRPr lang="en-US" sz="1200" dirty="0"/>
                    </a:p>
                  </a:txBody>
                  <a:tcPr/>
                </a:tc>
                <a:tc>
                  <a:txBody>
                    <a:bodyPr/>
                    <a:lstStyle/>
                    <a:p>
                      <a:r>
                        <a:rPr lang="en-US" sz="1200" dirty="0" smtClean="0"/>
                        <a:t>Low</a:t>
                      </a:r>
                      <a:endParaRPr lang="en-US" sz="1200" dirty="0"/>
                    </a:p>
                  </a:txBody>
                  <a:tcPr/>
                </a:tc>
              </a:tr>
            </a:tbl>
          </a:graphicData>
        </a:graphic>
      </p:graphicFrame>
    </p:spTree>
    <p:extLst>
      <p:ext uri="{BB962C8B-B14F-4D97-AF65-F5344CB8AC3E}">
        <p14:creationId xmlns:p14="http://schemas.microsoft.com/office/powerpoint/2010/main" val="2369206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Comparison</a:t>
            </a:r>
            <a:endParaRPr lang="en-US" dirty="0">
              <a:latin typeface="+mn-lt"/>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093006680"/>
              </p:ext>
            </p:extLst>
          </p:nvPr>
        </p:nvGraphicFramePr>
        <p:xfrm>
          <a:off x="304800" y="1600200"/>
          <a:ext cx="8504237" cy="4708071"/>
        </p:xfrm>
        <a:graphic>
          <a:graphicData uri="http://schemas.openxmlformats.org/drawingml/2006/table">
            <a:tbl>
              <a:tblPr firstRow="1" bandRow="1">
                <a:tableStyleId>{69C7853C-536D-4A76-A0AE-DD22124D55A5}</a:tableStyleId>
              </a:tblPr>
              <a:tblGrid>
                <a:gridCol w="2011755"/>
                <a:gridCol w="2240363"/>
                <a:gridCol w="2211102"/>
                <a:gridCol w="2041017"/>
              </a:tblGrid>
              <a:tr h="443840">
                <a:tc>
                  <a:txBody>
                    <a:bodyPr/>
                    <a:lstStyle/>
                    <a:p>
                      <a:endParaRPr lang="en-US" dirty="0"/>
                    </a:p>
                  </a:txBody>
                  <a:tcPr marL="92774" marR="92774"/>
                </a:tc>
                <a:tc>
                  <a:txBody>
                    <a:bodyPr/>
                    <a:lstStyle/>
                    <a:p>
                      <a:r>
                        <a:rPr lang="en-US" sz="2000" dirty="0" smtClean="0"/>
                        <a:t>France</a:t>
                      </a:r>
                      <a:endParaRPr lang="en-US" sz="2000" dirty="0"/>
                    </a:p>
                  </a:txBody>
                  <a:tcPr marL="92774" marR="92774"/>
                </a:tc>
                <a:tc>
                  <a:txBody>
                    <a:bodyPr/>
                    <a:lstStyle/>
                    <a:p>
                      <a:r>
                        <a:rPr lang="en-US" sz="2000" dirty="0" smtClean="0"/>
                        <a:t>Australia</a:t>
                      </a:r>
                      <a:endParaRPr lang="en-US" sz="2000" dirty="0"/>
                    </a:p>
                  </a:txBody>
                  <a:tcPr marL="92774" marR="92774"/>
                </a:tc>
                <a:tc>
                  <a:txBody>
                    <a:bodyPr/>
                    <a:lstStyle/>
                    <a:p>
                      <a:r>
                        <a:rPr lang="en-US" sz="2000" dirty="0" smtClean="0"/>
                        <a:t>US</a:t>
                      </a:r>
                      <a:endParaRPr lang="en-US" sz="2000" dirty="0"/>
                    </a:p>
                  </a:txBody>
                  <a:tcPr marL="92774" marR="92774"/>
                </a:tc>
              </a:tr>
              <a:tr h="307274">
                <a:tc>
                  <a:txBody>
                    <a:bodyPr/>
                    <a:lstStyle/>
                    <a:p>
                      <a:r>
                        <a:rPr lang="en-US" sz="1200" dirty="0" smtClean="0"/>
                        <a:t>Hectares</a:t>
                      </a:r>
                      <a:endParaRPr lang="en-US" sz="1200" dirty="0"/>
                    </a:p>
                  </a:txBody>
                  <a:tcPr marL="92774" marR="92774"/>
                </a:tc>
                <a:tc>
                  <a:txBody>
                    <a:bodyPr/>
                    <a:lstStyle/>
                    <a:p>
                      <a:r>
                        <a:rPr lang="en-US" sz="1200" dirty="0" smtClean="0"/>
                        <a:t>7.4</a:t>
                      </a:r>
                      <a:endParaRPr lang="en-US" sz="1200" dirty="0"/>
                    </a:p>
                  </a:txBody>
                  <a:tcPr marL="92774" marR="92774"/>
                </a:tc>
                <a:tc>
                  <a:txBody>
                    <a:bodyPr/>
                    <a:lstStyle/>
                    <a:p>
                      <a:r>
                        <a:rPr lang="en-US" sz="1200" dirty="0" smtClean="0"/>
                        <a:t>167</a:t>
                      </a:r>
                      <a:endParaRPr lang="en-US" sz="1200" dirty="0"/>
                    </a:p>
                  </a:txBody>
                  <a:tcPr marL="92774" marR="92774"/>
                </a:tc>
                <a:tc>
                  <a:txBody>
                    <a:bodyPr/>
                    <a:lstStyle/>
                    <a:p>
                      <a:r>
                        <a:rPr lang="en-US" sz="1200" dirty="0" smtClean="0"/>
                        <a:t>213</a:t>
                      </a:r>
                      <a:endParaRPr lang="en-US" sz="1200" dirty="0"/>
                    </a:p>
                  </a:txBody>
                  <a:tcPr marL="92774" marR="92774"/>
                </a:tc>
              </a:tr>
              <a:tr h="307274">
                <a:tc>
                  <a:txBody>
                    <a:bodyPr/>
                    <a:lstStyle/>
                    <a:p>
                      <a:r>
                        <a:rPr lang="en-US" sz="1200" dirty="0" smtClean="0"/>
                        <a:t>Cost of pruning land</a:t>
                      </a:r>
                      <a:endParaRPr lang="en-US" sz="1200" dirty="0"/>
                    </a:p>
                  </a:txBody>
                  <a:tcPr marL="92774" marR="92774"/>
                </a:tc>
                <a:tc>
                  <a:txBody>
                    <a:bodyPr/>
                    <a:lstStyle/>
                    <a:p>
                      <a:r>
                        <a:rPr lang="en-US" sz="1200" dirty="0" smtClean="0"/>
                        <a:t>$350</a:t>
                      </a:r>
                      <a:endParaRPr lang="en-US" sz="1200" dirty="0"/>
                    </a:p>
                  </a:txBody>
                  <a:tcPr marL="92774" marR="92774"/>
                </a:tc>
                <a:tc>
                  <a:txBody>
                    <a:bodyPr/>
                    <a:lstStyle/>
                    <a:p>
                      <a:r>
                        <a:rPr lang="en-US" sz="1200" dirty="0" smtClean="0"/>
                        <a:t>$120</a:t>
                      </a:r>
                      <a:endParaRPr lang="en-US" sz="1200" dirty="0"/>
                    </a:p>
                  </a:txBody>
                  <a:tcPr marL="92774" marR="92774"/>
                </a:tc>
                <a:tc>
                  <a:txBody>
                    <a:bodyPr/>
                    <a:lstStyle/>
                    <a:p>
                      <a:r>
                        <a:rPr lang="en-US" sz="1200" dirty="0" smtClean="0"/>
                        <a:t> $350 (C</a:t>
                      </a:r>
                      <a:r>
                        <a:rPr lang="en-US" sz="1200" baseline="0" dirty="0" smtClean="0"/>
                        <a:t>ain Napa)</a:t>
                      </a:r>
                      <a:endParaRPr lang="en-US" sz="1200" dirty="0"/>
                    </a:p>
                  </a:txBody>
                  <a:tcPr marL="92774" marR="92774"/>
                </a:tc>
              </a:tr>
              <a:tr h="512123">
                <a:tc>
                  <a:txBody>
                    <a:bodyPr/>
                    <a:lstStyle/>
                    <a:p>
                      <a:r>
                        <a:rPr lang="en-US" sz="1200" dirty="0" smtClean="0"/>
                        <a:t>Brands in top 20(2004-2008)</a:t>
                      </a:r>
                      <a:endParaRPr lang="en-US" sz="1200" dirty="0"/>
                    </a:p>
                  </a:txBody>
                  <a:tcPr marL="92774" marR="92774"/>
                </a:tc>
                <a:tc>
                  <a:txBody>
                    <a:bodyPr/>
                    <a:lstStyle/>
                    <a:p>
                      <a:r>
                        <a:rPr lang="en-US" sz="1200" dirty="0" smtClean="0"/>
                        <a:t>1</a:t>
                      </a:r>
                      <a:endParaRPr lang="en-US" sz="1200" dirty="0"/>
                    </a:p>
                  </a:txBody>
                  <a:tcPr marL="92774" marR="92774"/>
                </a:tc>
                <a:tc>
                  <a:txBody>
                    <a:bodyPr/>
                    <a:lstStyle/>
                    <a:p>
                      <a:r>
                        <a:rPr lang="en-US" sz="1200" dirty="0" smtClean="0"/>
                        <a:t>4(two</a:t>
                      </a:r>
                      <a:r>
                        <a:rPr lang="en-US" sz="1200" baseline="0" dirty="0" smtClean="0"/>
                        <a:t> in the top 10)</a:t>
                      </a:r>
                      <a:endParaRPr lang="en-US" sz="1200" dirty="0"/>
                    </a:p>
                  </a:txBody>
                  <a:tcPr marL="92774" marR="92774"/>
                </a:tc>
                <a:tc>
                  <a:txBody>
                    <a:bodyPr/>
                    <a:lstStyle/>
                    <a:p>
                      <a:r>
                        <a:rPr lang="en-US" sz="1200" dirty="0" smtClean="0"/>
                        <a:t>9 ( Number</a:t>
                      </a:r>
                      <a:r>
                        <a:rPr lang="en-US" sz="1200" baseline="0" dirty="0" smtClean="0"/>
                        <a:t> 1 out of 20)</a:t>
                      </a:r>
                      <a:endParaRPr lang="en-US" sz="1200" dirty="0"/>
                    </a:p>
                  </a:txBody>
                  <a:tcPr marL="92774" marR="92774"/>
                </a:tc>
              </a:tr>
              <a:tr h="2010889">
                <a:tc>
                  <a:txBody>
                    <a:bodyPr/>
                    <a:lstStyle/>
                    <a:p>
                      <a:r>
                        <a:rPr lang="en-US" sz="1200" dirty="0" smtClean="0"/>
                        <a:t>Generic Strategy</a:t>
                      </a:r>
                      <a:endParaRPr lang="en-US" sz="1200" dirty="0"/>
                    </a:p>
                  </a:txBody>
                  <a:tcPr marL="92774" marR="92774"/>
                </a:tc>
                <a:tc>
                  <a:txBody>
                    <a:bodyPr/>
                    <a:lstStyle/>
                    <a:p>
                      <a:r>
                        <a:rPr lang="en-US" sz="1200" dirty="0" smtClean="0"/>
                        <a:t>Narrow to a segment “Icon” that</a:t>
                      </a:r>
                      <a:r>
                        <a:rPr lang="en-US" sz="1200" baseline="0" dirty="0" smtClean="0"/>
                        <a:t> is differentiation. France  has the traditional history to brand and promote the highest of classes in wine. However numbers show  volume market share is 1% and Little growth</a:t>
                      </a:r>
                      <a:endParaRPr lang="en-US" sz="1200" dirty="0"/>
                    </a:p>
                  </a:txBody>
                  <a:tcPr marL="92774" marR="92774"/>
                </a:tc>
                <a:tc>
                  <a:txBody>
                    <a:bodyPr/>
                    <a:lstStyle/>
                    <a:p>
                      <a:r>
                        <a:rPr lang="en-US" sz="1200" dirty="0" smtClean="0"/>
                        <a:t>Broad</a:t>
                      </a:r>
                      <a:r>
                        <a:rPr lang="en-US" sz="1200" baseline="0" dirty="0" smtClean="0"/>
                        <a:t> Differentiation with product uniqueness.  Australia’s 2025 plan wants to implement  sub-brands that would target separate consumer groups.  </a:t>
                      </a:r>
                      <a:r>
                        <a:rPr lang="en-US" sz="1200" baseline="0" dirty="0" smtClean="0">
                          <a:solidFill>
                            <a:srgbClr val="FF0000"/>
                          </a:solidFill>
                        </a:rPr>
                        <a:t>Australia  should be recommended to NOT  compete in low cost long term. </a:t>
                      </a:r>
                      <a:endParaRPr lang="en-US" sz="1200" b="1" dirty="0">
                        <a:solidFill>
                          <a:srgbClr val="FF0000"/>
                        </a:solidFill>
                      </a:endParaRPr>
                    </a:p>
                  </a:txBody>
                  <a:tcPr marL="92774" marR="92774"/>
                </a:tc>
                <a:tc>
                  <a:txBody>
                    <a:bodyPr/>
                    <a:lstStyle/>
                    <a:p>
                      <a:r>
                        <a:rPr lang="en-US" sz="1200" dirty="0" smtClean="0"/>
                        <a:t>High</a:t>
                      </a:r>
                      <a:r>
                        <a:rPr lang="en-US" sz="1200" baseline="0" dirty="0" smtClean="0"/>
                        <a:t> cost producer. Differentiation and Narrow. General focus within Super and Ultra premium.</a:t>
                      </a:r>
                      <a:endParaRPr lang="en-US" sz="1200" dirty="0"/>
                    </a:p>
                  </a:txBody>
                  <a:tcPr marL="92774" marR="92774"/>
                </a:tc>
              </a:tr>
              <a:tr h="1126671">
                <a:tc>
                  <a:txBody>
                    <a:bodyPr/>
                    <a:lstStyle/>
                    <a:p>
                      <a:r>
                        <a:rPr lang="en-US" sz="1200" dirty="0" smtClean="0"/>
                        <a:t>Government Involvement</a:t>
                      </a:r>
                      <a:endParaRPr lang="en-US" sz="1200" dirty="0"/>
                    </a:p>
                  </a:txBody>
                  <a:tcPr marL="92774" marR="92774"/>
                </a:tc>
                <a:tc>
                  <a:txBody>
                    <a:bodyPr/>
                    <a:lstStyle/>
                    <a:p>
                      <a:r>
                        <a:rPr lang="en-US" sz="1200" dirty="0" smtClean="0"/>
                        <a:t>EU agricultural</a:t>
                      </a:r>
                      <a:r>
                        <a:rPr lang="en-US" sz="1200" baseline="0" dirty="0" smtClean="0"/>
                        <a:t> policy changes leading to subsidizing marketing and promotion. Also, Regulation regions.</a:t>
                      </a:r>
                      <a:endParaRPr lang="en-US" sz="1200" dirty="0"/>
                    </a:p>
                  </a:txBody>
                  <a:tcPr marL="92774" marR="92774"/>
                </a:tc>
                <a:tc>
                  <a:txBody>
                    <a:bodyPr/>
                    <a:lstStyle/>
                    <a:p>
                      <a:r>
                        <a:rPr lang="en-US" sz="1200" dirty="0" smtClean="0"/>
                        <a:t>Governments</a:t>
                      </a:r>
                      <a:r>
                        <a:rPr lang="en-US" sz="1200" baseline="0" dirty="0" smtClean="0"/>
                        <a:t> wine export body linked with Fed. Of Australia to promote continued growth in the industry.</a:t>
                      </a:r>
                      <a:endParaRPr lang="en-US" sz="1200" dirty="0"/>
                    </a:p>
                  </a:txBody>
                  <a:tcPr marL="92774" marR="927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Illegal</a:t>
                      </a:r>
                      <a:r>
                        <a:rPr lang="en-US" sz="1200" baseline="0" dirty="0" smtClean="0"/>
                        <a:t> immigration affecting labor costs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(Possible shortage?)</a:t>
                      </a:r>
                      <a:endParaRPr lang="en-US" sz="1200" dirty="0" smtClean="0"/>
                    </a:p>
                    <a:p>
                      <a:endParaRPr lang="en-US" sz="1200" dirty="0" smtClean="0"/>
                    </a:p>
                  </a:txBody>
                  <a:tcPr marL="92774" marR="92774"/>
                </a:tc>
              </a:tr>
            </a:tbl>
          </a:graphicData>
        </a:graphic>
      </p:graphicFrame>
    </p:spTree>
    <p:extLst>
      <p:ext uri="{BB962C8B-B14F-4D97-AF65-F5344CB8AC3E}">
        <p14:creationId xmlns:p14="http://schemas.microsoft.com/office/powerpoint/2010/main" val="2069848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Ultra and Super Premium Wine- Five Forces</a:t>
            </a:r>
            <a:endParaRPr lang="en-US" sz="3600" dirty="0">
              <a:latin typeface="+mn-l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4115809"/>
              </p:ext>
            </p:extLst>
          </p:nvPr>
        </p:nvGraphicFramePr>
        <p:xfrm>
          <a:off x="858982" y="1516956"/>
          <a:ext cx="2514600" cy="1798320"/>
        </p:xfrm>
        <a:graphic>
          <a:graphicData uri="http://schemas.openxmlformats.org/drawingml/2006/table">
            <a:tbl>
              <a:tblPr/>
              <a:tblGrid>
                <a:gridCol w="2514600"/>
              </a:tblGrid>
              <a:tr h="1295400">
                <a:tc>
                  <a:txBody>
                    <a:bodyPr/>
                    <a:lstStyle/>
                    <a:p>
                      <a:r>
                        <a:rPr lang="en-US" sz="1400" dirty="0" smtClean="0"/>
                        <a:t>Threat</a:t>
                      </a:r>
                      <a:r>
                        <a:rPr lang="en-US" sz="1400" baseline="0" dirty="0" smtClean="0"/>
                        <a:t> of new Entrants- </a:t>
                      </a:r>
                      <a:r>
                        <a:rPr lang="en-US" sz="1400" b="1" baseline="0" dirty="0" smtClean="0">
                          <a:solidFill>
                            <a:srgbClr val="FFC000"/>
                          </a:solidFill>
                        </a:rPr>
                        <a:t>Moderate</a:t>
                      </a:r>
                    </a:p>
                    <a:p>
                      <a:r>
                        <a:rPr lang="en-US" sz="1400" baseline="0" dirty="0" smtClean="0"/>
                        <a:t>Price of land and large capital investment.  It can take 3-4 years on average  to produce their first harvest. Time is also a major deterrent for new entry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75374001"/>
              </p:ext>
            </p:extLst>
          </p:nvPr>
        </p:nvGraphicFramePr>
        <p:xfrm>
          <a:off x="779318" y="4038600"/>
          <a:ext cx="2580409" cy="2225040"/>
        </p:xfrm>
        <a:graphic>
          <a:graphicData uri="http://schemas.openxmlformats.org/drawingml/2006/table">
            <a:tbl>
              <a:tblPr/>
              <a:tblGrid>
                <a:gridCol w="2580409"/>
              </a:tblGrid>
              <a:tr h="1752600">
                <a:tc>
                  <a:txBody>
                    <a:bodyPr/>
                    <a:lstStyle/>
                    <a:p>
                      <a:r>
                        <a:rPr lang="en-US" sz="1400" dirty="0" smtClean="0"/>
                        <a:t>Suppliers Power</a:t>
                      </a:r>
                    </a:p>
                    <a:p>
                      <a:r>
                        <a:rPr lang="en-US" sz="1400" b="1" dirty="0" smtClean="0">
                          <a:solidFill>
                            <a:srgbClr val="00B050"/>
                          </a:solidFill>
                        </a:rPr>
                        <a:t>Low</a:t>
                      </a:r>
                    </a:p>
                    <a:p>
                      <a:r>
                        <a:rPr lang="en-US" sz="1400" b="0" baseline="0" dirty="0" smtClean="0">
                          <a:solidFill>
                            <a:srgbClr val="00B050"/>
                          </a:solidFill>
                        </a:rPr>
                        <a:t>  </a:t>
                      </a:r>
                      <a:r>
                        <a:rPr lang="en-US" sz="1400" b="0" baseline="0" dirty="0" smtClean="0">
                          <a:solidFill>
                            <a:schemeClr val="tx1"/>
                          </a:solidFill>
                        </a:rPr>
                        <a:t>There are vineyards and  grape growers. </a:t>
                      </a:r>
                      <a:r>
                        <a:rPr lang="en-US" sz="1400" b="0" baseline="0" dirty="0" smtClean="0">
                          <a:solidFill>
                            <a:srgbClr val="002060"/>
                          </a:solidFill>
                        </a:rPr>
                        <a:t>Huge wine surpluses in the 2000’s allowed Australian producers to use their cost advantage, driving prices lower.  This made Australian perception to be “Cheap”</a:t>
                      </a:r>
                      <a:endParaRPr lang="en-US" sz="1400" b="0" dirty="0" smtClean="0">
                        <a:solidFill>
                          <a:srgbClr val="00206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7" name="Right Arrow 16"/>
          <p:cNvSpPr/>
          <p:nvPr/>
        </p:nvSpPr>
        <p:spPr>
          <a:xfrm>
            <a:off x="3162300" y="3473063"/>
            <a:ext cx="381000" cy="329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595255" y="2348922"/>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95255" y="2839412"/>
            <a:ext cx="1981200" cy="1648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Rivalry</a:t>
            </a:r>
          </a:p>
          <a:p>
            <a:r>
              <a:rPr lang="en-US" sz="1400" b="1" dirty="0" smtClean="0">
                <a:solidFill>
                  <a:srgbClr val="FF0000"/>
                </a:solidFill>
              </a:rPr>
              <a:t>High</a:t>
            </a:r>
          </a:p>
          <a:p>
            <a:r>
              <a:rPr lang="en-US" sz="1400" dirty="0" smtClean="0">
                <a:solidFill>
                  <a:schemeClr val="tx1"/>
                </a:solidFill>
              </a:rPr>
              <a:t>Competition high between US, France  and unknowns like Asia.</a:t>
            </a: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Left Arrow 19"/>
          <p:cNvSpPr/>
          <p:nvPr/>
        </p:nvSpPr>
        <p:spPr>
          <a:xfrm>
            <a:off x="5638798" y="3372429"/>
            <a:ext cx="381000" cy="317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75167" y="1763567"/>
            <a:ext cx="2303318" cy="1551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Bargaining Buyer Power</a:t>
            </a:r>
          </a:p>
          <a:p>
            <a:r>
              <a:rPr lang="en-US" sz="1400" b="1" dirty="0" smtClean="0">
                <a:solidFill>
                  <a:srgbClr val="FF0000"/>
                </a:solidFill>
              </a:rPr>
              <a:t>High</a:t>
            </a:r>
          </a:p>
          <a:p>
            <a:r>
              <a:rPr lang="en-US" sz="1400" dirty="0" smtClean="0">
                <a:solidFill>
                  <a:schemeClr val="tx1"/>
                </a:solidFill>
              </a:rPr>
              <a:t>Trends have impacted the industry such as  Super, Ultra, or Premium quality and grape flavor.</a:t>
            </a:r>
          </a:p>
          <a:p>
            <a:endParaRPr lang="en-US" sz="1200" dirty="0">
              <a:solidFill>
                <a:srgbClr val="FF0000"/>
              </a:solidFill>
            </a:endParaRPr>
          </a:p>
        </p:txBody>
      </p:sp>
      <p:sp>
        <p:nvSpPr>
          <p:cNvPr id="22" name="Down Arrow 21"/>
          <p:cNvSpPr/>
          <p:nvPr/>
        </p:nvSpPr>
        <p:spPr>
          <a:xfrm rot="10800000">
            <a:off x="5300227" y="4632806"/>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15864" y="4114800"/>
            <a:ext cx="2221924" cy="21601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Substitutes</a:t>
            </a:r>
          </a:p>
          <a:p>
            <a:r>
              <a:rPr lang="en-US" sz="1400" b="1" dirty="0" smtClean="0">
                <a:solidFill>
                  <a:srgbClr val="FFC000"/>
                </a:solidFill>
              </a:rPr>
              <a:t>Moderate</a:t>
            </a:r>
          </a:p>
          <a:p>
            <a:r>
              <a:rPr lang="en-US" sz="1400" dirty="0" smtClean="0">
                <a:solidFill>
                  <a:schemeClr val="tx1"/>
                </a:solidFill>
              </a:rPr>
              <a:t>For Low or High premium costs, substitutes  exist always as consumers  may look to bourbon and whiskeys. Switching cost is moderate.</a:t>
            </a:r>
            <a:endParaRPr lang="en-US" sz="1400" dirty="0">
              <a:solidFill>
                <a:schemeClr val="tx1"/>
              </a:solidFill>
            </a:endParaRPr>
          </a:p>
        </p:txBody>
      </p:sp>
    </p:spTree>
    <p:extLst>
      <p:ext uri="{BB962C8B-B14F-4D97-AF65-F5344CB8AC3E}">
        <p14:creationId xmlns:p14="http://schemas.microsoft.com/office/powerpoint/2010/main" val="3096760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World vs. Old World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48150591"/>
              </p:ext>
            </p:extLst>
          </p:nvPr>
        </p:nvGraphicFramePr>
        <p:xfrm>
          <a:off x="301625" y="1752600"/>
          <a:ext cx="8504238" cy="4033520"/>
        </p:xfrm>
        <a:graphic>
          <a:graphicData uri="http://schemas.openxmlformats.org/drawingml/2006/table">
            <a:tbl>
              <a:tblPr firstRow="1" bandRow="1">
                <a:tableStyleId>{EB344D84-9AFB-497E-A393-DC336BA19D2E}</a:tableStyleId>
              </a:tblPr>
              <a:tblGrid>
                <a:gridCol w="4252119"/>
                <a:gridCol w="4252119"/>
              </a:tblGrid>
              <a:tr h="145415">
                <a:tc>
                  <a:txBody>
                    <a:bodyPr/>
                    <a:lstStyle/>
                    <a:p>
                      <a:pPr algn="ctr"/>
                      <a:r>
                        <a:rPr lang="en-US" dirty="0" smtClean="0"/>
                        <a:t>Old World</a:t>
                      </a:r>
                      <a:endParaRPr lang="en-US" dirty="0"/>
                    </a:p>
                  </a:txBody>
                  <a:tcPr/>
                </a:tc>
                <a:tc>
                  <a:txBody>
                    <a:bodyPr/>
                    <a:lstStyle/>
                    <a:p>
                      <a:pPr algn="ctr"/>
                      <a:r>
                        <a:rPr lang="en-US" dirty="0" smtClean="0"/>
                        <a:t>New World</a:t>
                      </a:r>
                      <a:endParaRPr lang="en-US" dirty="0"/>
                    </a:p>
                  </a:txBody>
                  <a:tcPr/>
                </a:tc>
              </a:tr>
              <a:tr h="370840">
                <a:tc gridSpan="2">
                  <a:txBody>
                    <a:bodyPr/>
                    <a:lstStyle/>
                    <a:p>
                      <a:pPr algn="ctr"/>
                      <a:r>
                        <a:rPr lang="en-US" dirty="0" smtClean="0"/>
                        <a:t>Countries</a:t>
                      </a:r>
                      <a:endParaRPr lang="en-US" dirty="0"/>
                    </a:p>
                  </a:txBody>
                  <a:tcPr/>
                </a:tc>
                <a:tc hMerge="1">
                  <a:txBody>
                    <a:bodyPr/>
                    <a:lstStyle/>
                    <a:p>
                      <a:endParaRPr lang="en-US" dirty="0"/>
                    </a:p>
                  </a:txBody>
                  <a:tcPr/>
                </a:tc>
              </a:tr>
              <a:tr h="370840">
                <a:tc>
                  <a:txBody>
                    <a:bodyPr/>
                    <a:lstStyle/>
                    <a:p>
                      <a:r>
                        <a:rPr lang="en-US" dirty="0" smtClean="0"/>
                        <a:t>France, Italy, Spain, and Germany</a:t>
                      </a:r>
                      <a:endParaRPr lang="en-US" dirty="0"/>
                    </a:p>
                  </a:txBody>
                  <a:tcPr/>
                </a:tc>
                <a:tc>
                  <a:txBody>
                    <a:bodyPr/>
                    <a:lstStyle/>
                    <a:p>
                      <a:r>
                        <a:rPr lang="en-US" dirty="0" smtClean="0"/>
                        <a:t>Argentina,</a:t>
                      </a:r>
                      <a:r>
                        <a:rPr lang="en-US" baseline="0" dirty="0" smtClean="0"/>
                        <a:t> Chile, </a:t>
                      </a:r>
                      <a:r>
                        <a:rPr lang="en-US" dirty="0" smtClean="0"/>
                        <a:t>United States, Australia, and China</a:t>
                      </a:r>
                      <a:endParaRPr lang="en-US" dirty="0"/>
                    </a:p>
                  </a:txBody>
                  <a:tcPr/>
                </a:tc>
              </a:tr>
              <a:tr h="370840">
                <a:tc gridSpan="2">
                  <a:txBody>
                    <a:bodyPr/>
                    <a:lstStyle/>
                    <a:p>
                      <a:pPr algn="ctr"/>
                      <a:r>
                        <a:rPr lang="en-US" dirty="0" smtClean="0"/>
                        <a:t>Characteristics</a:t>
                      </a:r>
                      <a:endParaRPr lang="en-US" dirty="0"/>
                    </a:p>
                  </a:txBody>
                  <a:tcPr/>
                </a:tc>
                <a:tc hMerge="1">
                  <a:txBody>
                    <a:bodyPr/>
                    <a:lstStyle/>
                    <a:p>
                      <a:endParaRPr lang="en-US" dirty="0"/>
                    </a:p>
                  </a:txBody>
                  <a:tcPr/>
                </a:tc>
              </a:tr>
              <a:tr h="370840">
                <a:tc>
                  <a:txBody>
                    <a:bodyPr/>
                    <a:lstStyle/>
                    <a:p>
                      <a:pPr marL="285750" indent="-285750">
                        <a:buFontTx/>
                        <a:buChar char="-"/>
                      </a:pPr>
                      <a:r>
                        <a:rPr lang="en-US" baseline="0" dirty="0" smtClean="0"/>
                        <a:t>Rich in Tradition </a:t>
                      </a:r>
                    </a:p>
                    <a:p>
                      <a:pPr marL="285750" indent="-285750">
                        <a:buFontTx/>
                        <a:buChar char="-"/>
                      </a:pPr>
                      <a:r>
                        <a:rPr lang="en-US" baseline="0" dirty="0" smtClean="0"/>
                        <a:t>Heavy Gov’t involvement- regulations and subsidies</a:t>
                      </a:r>
                    </a:p>
                    <a:p>
                      <a:pPr marL="285750" indent="-285750">
                        <a:buFontTx/>
                        <a:buChar char="-"/>
                      </a:pPr>
                      <a:r>
                        <a:rPr lang="en-US" baseline="0" dirty="0" smtClean="0"/>
                        <a:t>High costs of production</a:t>
                      </a:r>
                    </a:p>
                    <a:p>
                      <a:pPr marL="285750" indent="-285750">
                        <a:buFontTx/>
                        <a:buChar char="-"/>
                      </a:pPr>
                      <a:r>
                        <a:rPr lang="en-US" baseline="0" dirty="0" smtClean="0"/>
                        <a:t>High Quality/ Higher Prices</a:t>
                      </a:r>
                    </a:p>
                    <a:p>
                      <a:pPr marL="285750" indent="-285750">
                        <a:buFontTx/>
                        <a:buChar char="-"/>
                      </a:pPr>
                      <a:r>
                        <a:rPr lang="en-US" baseline="0" dirty="0" smtClean="0"/>
                        <a:t>Home of 4 of the six largest wine markets by consumption</a:t>
                      </a:r>
                    </a:p>
                    <a:p>
                      <a:pPr marL="285750" indent="-285750">
                        <a:buFontTx/>
                        <a:buChar char="-"/>
                      </a:pPr>
                      <a:r>
                        <a:rPr lang="en-US" baseline="0" dirty="0" smtClean="0"/>
                        <a:t>Limited distribution and marketing</a:t>
                      </a:r>
                      <a:endParaRPr lang="en-US" dirty="0"/>
                    </a:p>
                  </a:txBody>
                  <a:tcPr/>
                </a:tc>
                <a:tc>
                  <a:txBody>
                    <a:bodyPr/>
                    <a:lstStyle/>
                    <a:p>
                      <a:pPr marL="285750" indent="-285750">
                        <a:buFontTx/>
                        <a:buChar char="-"/>
                      </a:pPr>
                      <a:r>
                        <a:rPr lang="en-US" dirty="0" smtClean="0"/>
                        <a:t>Innovation leaders in industry</a:t>
                      </a:r>
                    </a:p>
                    <a:p>
                      <a:pPr marL="285750" indent="-285750">
                        <a:buFontTx/>
                        <a:buChar char="-"/>
                      </a:pPr>
                      <a:r>
                        <a:rPr lang="en-US" dirty="0" smtClean="0"/>
                        <a:t>Utilize full Value Chain- excel</a:t>
                      </a:r>
                      <a:r>
                        <a:rPr lang="en-US" baseline="0" dirty="0" smtClean="0"/>
                        <a:t> in distribution and marketing</a:t>
                      </a:r>
                      <a:endParaRPr lang="en-US" dirty="0" smtClean="0"/>
                    </a:p>
                    <a:p>
                      <a:pPr marL="285750" indent="-285750">
                        <a:buFontTx/>
                        <a:buChar char="-"/>
                      </a:pPr>
                      <a:r>
                        <a:rPr lang="en-US" dirty="0" smtClean="0"/>
                        <a:t>Medium to low markets</a:t>
                      </a:r>
                    </a:p>
                    <a:p>
                      <a:pPr marL="285750" indent="-285750">
                        <a:buFontTx/>
                        <a:buChar char="-"/>
                      </a:pPr>
                      <a:r>
                        <a:rPr lang="en-US" dirty="0" smtClean="0"/>
                        <a:t>Moderate to Low Prices</a:t>
                      </a:r>
                    </a:p>
                    <a:p>
                      <a:pPr marL="285750" indent="-285750">
                        <a:buFontTx/>
                        <a:buChar char="-"/>
                      </a:pPr>
                      <a:r>
                        <a:rPr lang="en-US" dirty="0" smtClean="0"/>
                        <a:t>Relatively new to wine</a:t>
                      </a:r>
                      <a:r>
                        <a:rPr lang="en-US" baseline="0" dirty="0" smtClean="0"/>
                        <a:t> industry for both producers and consumers</a:t>
                      </a:r>
                      <a:endParaRPr lang="en-US" dirty="0" smtClean="0"/>
                    </a:p>
                    <a:p>
                      <a:pPr marL="285750" indent="-285750">
                        <a:buFontTx/>
                        <a:buChar char="-"/>
                      </a:pPr>
                      <a:endParaRPr lang="en-US" dirty="0"/>
                    </a:p>
                  </a:txBody>
                  <a:tcPr/>
                </a:tc>
              </a:tr>
            </a:tbl>
          </a:graphicData>
        </a:graphic>
      </p:graphicFrame>
    </p:spTree>
    <p:extLst>
      <p:ext uri="{BB962C8B-B14F-4D97-AF65-F5344CB8AC3E}">
        <p14:creationId xmlns:p14="http://schemas.microsoft.com/office/powerpoint/2010/main" val="1038396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152400"/>
            <a:ext cx="5181600" cy="685800"/>
          </a:xfrm>
        </p:spPr>
        <p:txBody>
          <a:bodyPr>
            <a:normAutofit/>
          </a:bodyPr>
          <a:lstStyle/>
          <a:p>
            <a:r>
              <a:rPr lang="en-US" dirty="0" smtClean="0"/>
              <a:t>		</a:t>
            </a:r>
            <a:r>
              <a:rPr lang="en-US" dirty="0" smtClean="0">
                <a:latin typeface="+mn-lt"/>
              </a:rPr>
              <a:t>SWOT Analysis</a:t>
            </a:r>
            <a:endParaRPr lang="en-US" dirty="0">
              <a:latin typeface="+mn-lt"/>
            </a:endParaRPr>
          </a:p>
        </p:txBody>
      </p:sp>
      <p:graphicFrame>
        <p:nvGraphicFramePr>
          <p:cNvPr id="15" name="Table 14"/>
          <p:cNvGraphicFramePr>
            <a:graphicFrameLocks noGrp="1"/>
          </p:cNvGraphicFramePr>
          <p:nvPr>
            <p:extLst>
              <p:ext uri="{D42A27DB-BD31-4B8C-83A1-F6EECF244321}">
                <p14:modId xmlns:p14="http://schemas.microsoft.com/office/powerpoint/2010/main" val="3782020355"/>
              </p:ext>
            </p:extLst>
          </p:nvPr>
        </p:nvGraphicFramePr>
        <p:xfrm>
          <a:off x="381000" y="990600"/>
          <a:ext cx="8458201" cy="4739640"/>
        </p:xfrm>
        <a:graphic>
          <a:graphicData uri="http://schemas.openxmlformats.org/drawingml/2006/table">
            <a:tbl>
              <a:tblPr firstRow="1" firstCol="1" lastRow="1" lastCol="1" bandRow="1" bandCol="1">
                <a:tableStyleId>{69C7853C-536D-4A76-A0AE-DD22124D55A5}</a:tableStyleId>
              </a:tblPr>
              <a:tblGrid>
                <a:gridCol w="4419600"/>
                <a:gridCol w="4038601"/>
              </a:tblGrid>
              <a:tr h="153636">
                <a:tc gridSpan="2">
                  <a:txBody>
                    <a:bodyPr/>
                    <a:lstStyle/>
                    <a:p>
                      <a:pPr marL="0" marR="0" algn="ctr">
                        <a:spcBef>
                          <a:spcPts val="0"/>
                        </a:spcBef>
                        <a:spcAft>
                          <a:spcPts val="0"/>
                        </a:spcAft>
                      </a:pPr>
                      <a:r>
                        <a:rPr lang="en-AU" sz="1400" dirty="0">
                          <a:effectLst/>
                        </a:rPr>
                        <a:t>Internal</a:t>
                      </a:r>
                      <a:endParaRPr lang="en-US" sz="1400" dirty="0">
                        <a:effectLst/>
                        <a:latin typeface="Times New Roman"/>
                        <a:ea typeface="Times New Roman"/>
                      </a:endParaRPr>
                    </a:p>
                  </a:txBody>
                  <a:tcPr marL="52948" marR="52948" marT="0" marB="0"/>
                </a:tc>
                <a:tc hMerge="1">
                  <a:txBody>
                    <a:bodyPr/>
                    <a:lstStyle/>
                    <a:p>
                      <a:endParaRPr lang="en-US"/>
                    </a:p>
                  </a:txBody>
                  <a:tcPr/>
                </a:tc>
              </a:tr>
              <a:tr h="153636">
                <a:tc>
                  <a:txBody>
                    <a:bodyPr/>
                    <a:lstStyle/>
                    <a:p>
                      <a:pPr marL="0" marR="0" algn="ctr">
                        <a:spcBef>
                          <a:spcPts val="0"/>
                        </a:spcBef>
                        <a:spcAft>
                          <a:spcPts val="0"/>
                        </a:spcAft>
                      </a:pPr>
                      <a:r>
                        <a:rPr lang="en-AU" sz="1400" dirty="0">
                          <a:effectLst/>
                        </a:rPr>
                        <a:t>Strengths</a:t>
                      </a:r>
                      <a:endParaRPr lang="en-US" sz="1400" dirty="0">
                        <a:effectLst/>
                        <a:latin typeface="Times New Roman"/>
                        <a:ea typeface="Times New Roman"/>
                      </a:endParaRPr>
                    </a:p>
                  </a:txBody>
                  <a:tcPr marL="52948" marR="52948" marT="0" marB="0"/>
                </a:tc>
                <a:tc>
                  <a:txBody>
                    <a:bodyPr/>
                    <a:lstStyle/>
                    <a:p>
                      <a:pPr marL="0" marR="0" algn="ctr">
                        <a:spcBef>
                          <a:spcPts val="0"/>
                        </a:spcBef>
                        <a:spcAft>
                          <a:spcPts val="0"/>
                        </a:spcAft>
                      </a:pPr>
                      <a:r>
                        <a:rPr lang="en-AU" sz="1400" dirty="0">
                          <a:effectLst/>
                        </a:rPr>
                        <a:t>Weaknesses</a:t>
                      </a:r>
                      <a:endParaRPr lang="en-US" sz="1400" dirty="0">
                        <a:effectLst/>
                        <a:latin typeface="Times New Roman"/>
                        <a:ea typeface="Times New Roman"/>
                      </a:endParaRPr>
                    </a:p>
                  </a:txBody>
                  <a:tcPr marL="52948" marR="52948" marT="0" marB="0"/>
                </a:tc>
              </a:tr>
              <a:tr h="1478281">
                <a:tc>
                  <a:txBody>
                    <a:bodyPr/>
                    <a:lstStyle/>
                    <a:p>
                      <a:pPr marL="0" marR="0">
                        <a:spcBef>
                          <a:spcPts val="0"/>
                        </a:spcBef>
                        <a:spcAft>
                          <a:spcPts val="0"/>
                        </a:spcAft>
                      </a:pPr>
                      <a:r>
                        <a:rPr lang="en-AU" sz="1400" dirty="0">
                          <a:effectLst/>
                        </a:rPr>
                        <a:t>1.Leader in </a:t>
                      </a:r>
                      <a:r>
                        <a:rPr lang="en-AU" sz="1400" dirty="0" smtClean="0">
                          <a:effectLst/>
                        </a:rPr>
                        <a:t> winemaking innovation </a:t>
                      </a:r>
                      <a:endParaRPr lang="en-US" sz="1400" dirty="0">
                        <a:effectLst/>
                      </a:endParaRPr>
                    </a:p>
                    <a:p>
                      <a:pPr marL="0" marR="0">
                        <a:spcBef>
                          <a:spcPts val="0"/>
                        </a:spcBef>
                        <a:spcAft>
                          <a:spcPts val="0"/>
                        </a:spcAft>
                      </a:pPr>
                      <a:r>
                        <a:rPr lang="en-AU" sz="1400" dirty="0">
                          <a:effectLst/>
                        </a:rPr>
                        <a:t>2. </a:t>
                      </a:r>
                      <a:r>
                        <a:rPr lang="en-US" sz="1400" dirty="0" smtClean="0">
                          <a:effectLst/>
                        </a:rPr>
                        <a:t>Strong distribution</a:t>
                      </a:r>
                      <a:r>
                        <a:rPr lang="en-US" sz="1400" baseline="0" dirty="0" smtClean="0">
                          <a:effectLst/>
                        </a:rPr>
                        <a:t> system</a:t>
                      </a:r>
                      <a:endParaRPr lang="en-US" sz="1400" dirty="0">
                        <a:effectLst/>
                      </a:endParaRPr>
                    </a:p>
                    <a:p>
                      <a:pPr marL="0" marR="0">
                        <a:spcBef>
                          <a:spcPts val="0"/>
                        </a:spcBef>
                        <a:spcAft>
                          <a:spcPts val="0"/>
                        </a:spcAft>
                      </a:pPr>
                      <a:r>
                        <a:rPr lang="en-AU" sz="1400" dirty="0">
                          <a:effectLst/>
                        </a:rPr>
                        <a:t>3. Responsible for “Wine-in-a-box” </a:t>
                      </a:r>
                      <a:endParaRPr lang="en-AU" sz="1400" dirty="0" smtClean="0">
                        <a:effectLst/>
                      </a:endParaRPr>
                    </a:p>
                    <a:p>
                      <a:pPr marL="0" marR="0">
                        <a:spcBef>
                          <a:spcPts val="0"/>
                        </a:spcBef>
                        <a:spcAft>
                          <a:spcPts val="0"/>
                        </a:spcAft>
                      </a:pPr>
                      <a:r>
                        <a:rPr lang="en-AU" sz="1400" dirty="0" smtClean="0">
                          <a:effectLst/>
                        </a:rPr>
                        <a:t>4</a:t>
                      </a:r>
                      <a:r>
                        <a:rPr lang="en-AU" sz="1400" dirty="0">
                          <a:effectLst/>
                        </a:rPr>
                        <a:t>. typically sunnier climates allowing maximum wine producing</a:t>
                      </a:r>
                      <a:endParaRPr lang="en-US" sz="1400" dirty="0">
                        <a:effectLst/>
                      </a:endParaRPr>
                    </a:p>
                    <a:p>
                      <a:pPr marL="0" marR="0">
                        <a:spcBef>
                          <a:spcPts val="0"/>
                        </a:spcBef>
                        <a:spcAft>
                          <a:spcPts val="0"/>
                        </a:spcAft>
                      </a:pPr>
                      <a:r>
                        <a:rPr lang="en-AU" sz="1400" dirty="0">
                          <a:effectLst/>
                        </a:rPr>
                        <a:t>5.  60% of the worlds top wine companies</a:t>
                      </a:r>
                      <a:endParaRPr lang="en-US" sz="1400" dirty="0">
                        <a:effectLst/>
                      </a:endParaRPr>
                    </a:p>
                    <a:p>
                      <a:pPr marL="0" marR="0">
                        <a:spcBef>
                          <a:spcPts val="0"/>
                        </a:spcBef>
                        <a:spcAft>
                          <a:spcPts val="0"/>
                        </a:spcAft>
                      </a:pPr>
                      <a:r>
                        <a:rPr lang="en-AU" sz="1400" dirty="0">
                          <a:effectLst/>
                        </a:rPr>
                        <a:t>  </a:t>
                      </a:r>
                      <a:endParaRPr lang="en-US" sz="1400" dirty="0">
                        <a:effectLst/>
                        <a:latin typeface="Times New Roman"/>
                        <a:ea typeface="Times New Roman"/>
                      </a:endParaRPr>
                    </a:p>
                  </a:txBody>
                  <a:tcPr marL="52948" marR="52948" marT="0" marB="0"/>
                </a:tc>
                <a:tc>
                  <a:txBody>
                    <a:bodyPr/>
                    <a:lstStyle/>
                    <a:p>
                      <a:pPr marL="342900" marR="0" lvl="0" indent="-342900">
                        <a:spcBef>
                          <a:spcPts val="0"/>
                        </a:spcBef>
                        <a:spcAft>
                          <a:spcPts val="0"/>
                        </a:spcAft>
                        <a:buFont typeface="+mj-lt"/>
                        <a:buAutoNum type="arabicPeriod"/>
                        <a:tabLst>
                          <a:tab pos="228600" algn="l"/>
                        </a:tabLst>
                      </a:pPr>
                      <a:r>
                        <a:rPr lang="en-AU" sz="1400" dirty="0">
                          <a:effectLst/>
                        </a:rPr>
                        <a:t>Not able to capture the highest class wine market</a:t>
                      </a:r>
                      <a:r>
                        <a:rPr lang="en-AU" sz="1400" dirty="0" smtClean="0">
                          <a:effectLst/>
                        </a:rPr>
                        <a:t>.  </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 Australian Wine has been considered</a:t>
                      </a:r>
                      <a:r>
                        <a:rPr lang="en-US" sz="1400" baseline="0" dirty="0" smtClean="0">
                          <a:effectLst/>
                        </a:rPr>
                        <a:t> cheap and less pristine (due to Yellow Tails success  as a low cost product.)</a:t>
                      </a:r>
                    </a:p>
                    <a:p>
                      <a:pPr marL="342900" marR="0" lvl="0" indent="-342900">
                        <a:spcBef>
                          <a:spcPts val="0"/>
                        </a:spcBef>
                        <a:spcAft>
                          <a:spcPts val="0"/>
                        </a:spcAft>
                        <a:buFont typeface="+mj-lt"/>
                        <a:buAutoNum type="arabicPeriod"/>
                        <a:tabLst>
                          <a:tab pos="228600" algn="l"/>
                        </a:tabLst>
                      </a:pPr>
                      <a:r>
                        <a:rPr lang="en-US" sz="1400" baseline="0" dirty="0" smtClean="0">
                          <a:effectLst/>
                        </a:rPr>
                        <a:t>Operational costs starting to rise.</a:t>
                      </a:r>
                    </a:p>
                    <a:p>
                      <a:pPr marL="342900" marR="0" lvl="0" indent="-342900">
                        <a:spcBef>
                          <a:spcPts val="0"/>
                        </a:spcBef>
                        <a:spcAft>
                          <a:spcPts val="0"/>
                        </a:spcAft>
                        <a:buFont typeface="+mj-lt"/>
                        <a:buAutoNum type="arabicPeriod"/>
                        <a:tabLst>
                          <a:tab pos="228600" algn="l"/>
                        </a:tabLst>
                      </a:pPr>
                      <a:endParaRPr lang="en-US" sz="1400" dirty="0">
                        <a:effectLst/>
                      </a:endParaRPr>
                    </a:p>
                    <a:p>
                      <a:pPr marL="0" marR="0">
                        <a:spcBef>
                          <a:spcPts val="0"/>
                        </a:spcBef>
                        <a:spcAft>
                          <a:spcPts val="0"/>
                        </a:spcAft>
                      </a:pPr>
                      <a:r>
                        <a:rPr lang="en-AU" sz="1400" dirty="0">
                          <a:effectLst/>
                        </a:rPr>
                        <a:t> </a:t>
                      </a:r>
                      <a:endParaRPr lang="en-US" sz="1400" dirty="0">
                        <a:solidFill>
                          <a:schemeClr val="tx1"/>
                        </a:solidFill>
                        <a:effectLst/>
                        <a:latin typeface="Times New Roman"/>
                        <a:ea typeface="Times New Roman"/>
                      </a:endParaRPr>
                    </a:p>
                  </a:txBody>
                  <a:tcPr marL="52948" marR="52948" marT="0" marB="0"/>
                </a:tc>
              </a:tr>
              <a:tr h="153636">
                <a:tc gridSpan="2">
                  <a:txBody>
                    <a:bodyPr/>
                    <a:lstStyle/>
                    <a:p>
                      <a:pPr marL="0" marR="0" algn="ctr">
                        <a:spcBef>
                          <a:spcPts val="0"/>
                        </a:spcBef>
                        <a:spcAft>
                          <a:spcPts val="0"/>
                        </a:spcAft>
                      </a:pPr>
                      <a:r>
                        <a:rPr lang="en-AU" sz="1400" dirty="0">
                          <a:effectLst/>
                        </a:rPr>
                        <a:t>External</a:t>
                      </a:r>
                      <a:endParaRPr lang="en-US" sz="1400" dirty="0">
                        <a:effectLst/>
                        <a:latin typeface="Times New Roman"/>
                        <a:ea typeface="Times New Roman"/>
                      </a:endParaRPr>
                    </a:p>
                  </a:txBody>
                  <a:tcPr marL="52948" marR="52948" marT="0" marB="0"/>
                </a:tc>
                <a:tc hMerge="1">
                  <a:txBody>
                    <a:bodyPr/>
                    <a:lstStyle/>
                    <a:p>
                      <a:endParaRPr lang="en-US"/>
                    </a:p>
                  </a:txBody>
                  <a:tcPr/>
                </a:tc>
              </a:tr>
              <a:tr h="153636">
                <a:tc>
                  <a:txBody>
                    <a:bodyPr/>
                    <a:lstStyle/>
                    <a:p>
                      <a:pPr marL="0" marR="0" algn="ctr">
                        <a:spcBef>
                          <a:spcPts val="0"/>
                        </a:spcBef>
                        <a:spcAft>
                          <a:spcPts val="0"/>
                        </a:spcAft>
                      </a:pPr>
                      <a:r>
                        <a:rPr lang="en-AU" sz="1400">
                          <a:effectLst/>
                        </a:rPr>
                        <a:t>Opportunities</a:t>
                      </a:r>
                      <a:endParaRPr lang="en-US" sz="1400">
                        <a:effectLst/>
                        <a:latin typeface="Times New Roman"/>
                        <a:ea typeface="Times New Roman"/>
                      </a:endParaRPr>
                    </a:p>
                  </a:txBody>
                  <a:tcPr marL="52948" marR="52948" marT="0" marB="0"/>
                </a:tc>
                <a:tc>
                  <a:txBody>
                    <a:bodyPr/>
                    <a:lstStyle/>
                    <a:p>
                      <a:pPr marL="0" marR="0" algn="ctr">
                        <a:spcBef>
                          <a:spcPts val="0"/>
                        </a:spcBef>
                        <a:spcAft>
                          <a:spcPts val="0"/>
                        </a:spcAft>
                      </a:pPr>
                      <a:r>
                        <a:rPr lang="en-AU" sz="1400" dirty="0">
                          <a:effectLst/>
                        </a:rPr>
                        <a:t>Threats</a:t>
                      </a:r>
                      <a:endParaRPr lang="en-US" sz="1400" dirty="0">
                        <a:effectLst/>
                        <a:latin typeface="Times New Roman"/>
                        <a:ea typeface="Times New Roman"/>
                      </a:endParaRPr>
                    </a:p>
                  </a:txBody>
                  <a:tcPr marL="52948" marR="52948" marT="0" marB="0"/>
                </a:tc>
              </a:tr>
              <a:tr h="2179320">
                <a:tc>
                  <a:txBody>
                    <a:bodyPr/>
                    <a:lstStyle/>
                    <a:p>
                      <a:pPr marL="342900" marR="0" lvl="0" indent="-342900">
                        <a:spcBef>
                          <a:spcPts val="0"/>
                        </a:spcBef>
                        <a:spcAft>
                          <a:spcPts val="0"/>
                        </a:spcAft>
                        <a:buFont typeface="+mj-lt"/>
                        <a:buAutoNum type="arabicPeriod"/>
                        <a:tabLst>
                          <a:tab pos="228600" algn="l"/>
                        </a:tabLst>
                      </a:pPr>
                      <a:r>
                        <a:rPr lang="en-AU" sz="1400" dirty="0">
                          <a:effectLst/>
                        </a:rPr>
                        <a:t>Demand in Asia </a:t>
                      </a:r>
                      <a:r>
                        <a:rPr lang="en-AU" sz="1400" dirty="0" smtClean="0">
                          <a:effectLst/>
                        </a:rPr>
                        <a:t>, Russia, Canada for </a:t>
                      </a:r>
                      <a:r>
                        <a:rPr lang="en-AU" sz="1400" dirty="0">
                          <a:effectLst/>
                        </a:rPr>
                        <a:t>wine </a:t>
                      </a:r>
                      <a:r>
                        <a:rPr lang="en-AU" sz="1400" dirty="0" smtClean="0">
                          <a:effectLst/>
                        </a:rPr>
                        <a:t> consumption rising</a:t>
                      </a:r>
                      <a:r>
                        <a:rPr lang="en-AU" sz="1400" dirty="0">
                          <a:effectLst/>
                        </a:rPr>
                        <a:t>.</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US consumers preference for imports instead of domestic. </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Resources</a:t>
                      </a:r>
                      <a:r>
                        <a:rPr lang="en-US" sz="1400" baseline="0" dirty="0" smtClean="0">
                          <a:effectLst/>
                        </a:rPr>
                        <a:t> to break into the Premium-High premium market.</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a:effectLst/>
                        </a:rPr>
                        <a:t>Generation </a:t>
                      </a:r>
                      <a:r>
                        <a:rPr lang="en-AU" sz="1400" dirty="0" smtClean="0">
                          <a:effectLst/>
                        </a:rPr>
                        <a:t>Y ( Gen. Y has</a:t>
                      </a:r>
                      <a:r>
                        <a:rPr lang="en-AU" sz="1400" baseline="0" dirty="0" smtClean="0">
                          <a:effectLst/>
                        </a:rPr>
                        <a:t> more of a demand for wine compares to Gen. X)</a:t>
                      </a:r>
                      <a:endParaRPr lang="en-US" sz="1400" dirty="0">
                        <a:effectLst/>
                      </a:endParaRPr>
                    </a:p>
                    <a:p>
                      <a:pPr marL="0" marR="0">
                        <a:spcBef>
                          <a:spcPts val="0"/>
                        </a:spcBef>
                        <a:spcAft>
                          <a:spcPts val="0"/>
                        </a:spcAft>
                      </a:pPr>
                      <a:r>
                        <a:rPr lang="en-AU" sz="1400" dirty="0">
                          <a:effectLst/>
                        </a:rPr>
                        <a:t> </a:t>
                      </a:r>
                      <a:endParaRPr lang="en-US" sz="1400" dirty="0">
                        <a:effectLst/>
                        <a:latin typeface="Times New Roman"/>
                        <a:ea typeface="Times New Roman"/>
                      </a:endParaRPr>
                    </a:p>
                  </a:txBody>
                  <a:tcPr marL="52948" marR="52948" marT="0" marB="0"/>
                </a:tc>
                <a:tc>
                  <a:txBody>
                    <a:bodyPr/>
                    <a:lstStyle/>
                    <a:p>
                      <a:pPr marL="342900" marR="0" lvl="0" indent="-342900">
                        <a:spcBef>
                          <a:spcPts val="0"/>
                        </a:spcBef>
                        <a:spcAft>
                          <a:spcPts val="0"/>
                        </a:spcAft>
                        <a:buFont typeface="+mj-lt"/>
                        <a:buAutoNum type="arabicPeriod"/>
                        <a:tabLst>
                          <a:tab pos="228600" algn="l"/>
                        </a:tabLst>
                      </a:pPr>
                      <a:r>
                        <a:rPr lang="en-AU" sz="1400" dirty="0" smtClean="0">
                          <a:effectLst/>
                        </a:rPr>
                        <a:t>Serious</a:t>
                      </a:r>
                      <a:r>
                        <a:rPr lang="en-AU" sz="1400" baseline="0" dirty="0" smtClean="0">
                          <a:effectLst/>
                        </a:rPr>
                        <a:t> droughts ( weather)</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smtClean="0">
                          <a:effectLst/>
                        </a:rPr>
                        <a:t>Changing </a:t>
                      </a:r>
                      <a:r>
                        <a:rPr lang="en-AU" sz="1400" dirty="0">
                          <a:effectLst/>
                        </a:rPr>
                        <a:t>drinking preferences</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Inflation</a:t>
                      </a:r>
                      <a:r>
                        <a:rPr lang="en-US" sz="1400" baseline="0" dirty="0" smtClean="0">
                          <a:effectLst/>
                        </a:rPr>
                        <a:t> in penetrating markets</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a:effectLst/>
                        </a:rPr>
                        <a:t>Old Country using same </a:t>
                      </a:r>
                      <a:r>
                        <a:rPr lang="en-AU" sz="1400" dirty="0" smtClean="0">
                          <a:effectLst/>
                        </a:rPr>
                        <a:t>technology</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smtClean="0">
                          <a:effectLst/>
                        </a:rPr>
                        <a:t>Major</a:t>
                      </a:r>
                      <a:r>
                        <a:rPr lang="en-AU" sz="1400" baseline="0" dirty="0" smtClean="0">
                          <a:effectLst/>
                        </a:rPr>
                        <a:t> market in UK declining in consumption</a:t>
                      </a:r>
                      <a:endParaRPr lang="en-US" sz="1400" b="0" dirty="0">
                        <a:solidFill>
                          <a:schemeClr val="tx1"/>
                        </a:solidFill>
                        <a:effectLst/>
                        <a:latin typeface="Times New Roman"/>
                        <a:ea typeface="Times New Roman"/>
                      </a:endParaRPr>
                    </a:p>
                  </a:txBody>
                  <a:tcPr marL="52948" marR="52948" marT="0" marB="0"/>
                </a:tc>
              </a:tr>
            </a:tbl>
          </a:graphicData>
        </a:graphic>
      </p:graphicFrame>
      <p:sp>
        <p:nvSpPr>
          <p:cNvPr id="17" name="TextBox 16"/>
          <p:cNvSpPr txBox="1"/>
          <p:nvPr/>
        </p:nvSpPr>
        <p:spPr>
          <a:xfrm>
            <a:off x="228600" y="5334000"/>
            <a:ext cx="8763000" cy="954107"/>
          </a:xfrm>
          <a:prstGeom prst="rect">
            <a:avLst/>
          </a:prstGeom>
          <a:noFill/>
        </p:spPr>
        <p:txBody>
          <a:bodyPr wrap="square" rtlCol="0">
            <a:spAutoFit/>
          </a:bodyPr>
          <a:lstStyle/>
          <a:p>
            <a:r>
              <a:rPr lang="en-US" sz="1400" b="1" dirty="0" smtClean="0">
                <a:solidFill>
                  <a:srgbClr val="002060"/>
                </a:solidFill>
              </a:rPr>
              <a:t>Looking at the SWOT, it is fair to question should Australia’s competitive position continue be a low cost producer despite a demand for high premium wines?  Exports in 2007 increased in the US to 31% but image perception was the wine is “Cheap.” Cost’s are rising and it is clear to have a better margin, low cost is not primarily recommended.</a:t>
            </a:r>
            <a:endParaRPr lang="en-US" sz="1400" b="1" dirty="0">
              <a:solidFill>
                <a:srgbClr val="002060"/>
              </a:solidFill>
            </a:endParaRPr>
          </a:p>
        </p:txBody>
      </p:sp>
    </p:spTree>
    <p:extLst>
      <p:ext uri="{BB962C8B-B14F-4D97-AF65-F5344CB8AC3E}">
        <p14:creationId xmlns:p14="http://schemas.microsoft.com/office/powerpoint/2010/main" val="3096325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4.bp.blogspot.com/-2iU_GOhPuSI/Tj_wgTkGXpI/AAAAAAAACb8/yr8VmnqDINE/s1600/ansoff-matrix.png"/>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219200" y="640003"/>
            <a:ext cx="6324600" cy="469399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223034" y="9525"/>
            <a:ext cx="8534400" cy="758825"/>
          </a:xfrm>
        </p:spPr>
        <p:txBody>
          <a:bodyPr/>
          <a:lstStyle/>
          <a:p>
            <a:r>
              <a:rPr lang="en-US" dirty="0" smtClean="0"/>
              <a:t>Ansoff Matrix </a:t>
            </a:r>
            <a:endParaRPr lang="en-US" dirty="0"/>
          </a:p>
        </p:txBody>
      </p:sp>
      <p:sp>
        <p:nvSpPr>
          <p:cNvPr id="3" name="Rectangle 2"/>
          <p:cNvSpPr/>
          <p:nvPr/>
        </p:nvSpPr>
        <p:spPr>
          <a:xfrm>
            <a:off x="304800" y="5444274"/>
            <a:ext cx="8534400" cy="830997"/>
          </a:xfrm>
          <a:prstGeom prst="rect">
            <a:avLst/>
          </a:prstGeom>
        </p:spPr>
        <p:txBody>
          <a:bodyPr wrap="square">
            <a:spAutoFit/>
          </a:bodyPr>
          <a:lstStyle/>
          <a:p>
            <a:pPr lvl="0"/>
            <a:r>
              <a:rPr lang="en-US" sz="1200" dirty="0">
                <a:solidFill>
                  <a:srgbClr val="002060"/>
                </a:solidFill>
              </a:rPr>
              <a:t>Australia is positioning toward Product development to stay away from the “Cheap low cost” stigma they have carried.</a:t>
            </a:r>
          </a:p>
          <a:p>
            <a:pPr lvl="0"/>
            <a:r>
              <a:rPr lang="en-US" sz="1200" dirty="0">
                <a:solidFill>
                  <a:srgbClr val="002060"/>
                </a:solidFill>
              </a:rPr>
              <a:t>Market Penetration in the US will be critical. US consumers prefer higher quality wines and US wine makers face much more expensive production costs related to land and labor.  Product Development has been considered for the </a:t>
            </a:r>
            <a:r>
              <a:rPr lang="en-US" sz="1200" b="1" dirty="0">
                <a:solidFill>
                  <a:srgbClr val="002060"/>
                </a:solidFill>
              </a:rPr>
              <a:t>“Strategy 2025” plan </a:t>
            </a:r>
            <a:r>
              <a:rPr lang="en-US" sz="1200" dirty="0">
                <a:solidFill>
                  <a:srgbClr val="002060"/>
                </a:solidFill>
              </a:rPr>
              <a:t>that will appeal to 4 consumer groups with emphasis on innovation and design.</a:t>
            </a:r>
          </a:p>
        </p:txBody>
      </p:sp>
      <p:sp>
        <p:nvSpPr>
          <p:cNvPr id="7" name="Down Arrow 6"/>
          <p:cNvSpPr/>
          <p:nvPr/>
        </p:nvSpPr>
        <p:spPr>
          <a:xfrm>
            <a:off x="4999822" y="2965966"/>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p:cNvCxnSpPr>
          <p:nvPr/>
        </p:nvCxnSpPr>
        <p:spPr>
          <a:xfrm flipH="1">
            <a:off x="6629400" y="2470666"/>
            <a:ext cx="739222"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8622" y="2286000"/>
            <a:ext cx="1475340" cy="369332"/>
          </a:xfrm>
          <a:prstGeom prst="rect">
            <a:avLst/>
          </a:prstGeom>
        </p:spPr>
        <p:txBody>
          <a:bodyPr wrap="none">
            <a:spAutoFit/>
          </a:bodyPr>
          <a:lstStyle/>
          <a:p>
            <a:r>
              <a:rPr lang="en-US" dirty="0"/>
              <a:t>Strategy 2025</a:t>
            </a:r>
          </a:p>
        </p:txBody>
      </p:sp>
      <p:cxnSp>
        <p:nvCxnSpPr>
          <p:cNvPr id="12" name="Straight Arrow Connector 11"/>
          <p:cNvCxnSpPr/>
          <p:nvPr/>
        </p:nvCxnSpPr>
        <p:spPr>
          <a:xfrm flipH="1" flipV="1">
            <a:off x="1524000" y="1676400"/>
            <a:ext cx="1119188" cy="1162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006" y="798968"/>
            <a:ext cx="1349194" cy="1477328"/>
          </a:xfrm>
          <a:prstGeom prst="rect">
            <a:avLst/>
          </a:prstGeom>
        </p:spPr>
        <p:txBody>
          <a:bodyPr wrap="square">
            <a:spAutoFit/>
          </a:bodyPr>
          <a:lstStyle/>
          <a:p>
            <a:r>
              <a:rPr lang="en-US" dirty="0"/>
              <a:t>Brand “Pensfold” Red </a:t>
            </a:r>
            <a:r>
              <a:rPr lang="en-US" dirty="0" smtClean="0"/>
              <a:t>Wine range from Prem-Icon </a:t>
            </a:r>
            <a:endParaRPr lang="en-US" dirty="0"/>
          </a:p>
        </p:txBody>
      </p:sp>
      <p:sp>
        <p:nvSpPr>
          <p:cNvPr id="15" name="Down Arrow 14"/>
          <p:cNvSpPr/>
          <p:nvPr/>
        </p:nvSpPr>
        <p:spPr>
          <a:xfrm>
            <a:off x="3124200" y="2973044"/>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731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sz="quarter" idx="1"/>
          </p:nvPr>
        </p:nvSpPr>
        <p:spPr/>
        <p:txBody>
          <a:bodyPr/>
          <a:lstStyle/>
          <a:p>
            <a:pPr marL="114300" indent="0">
              <a:buNone/>
            </a:pPr>
            <a:r>
              <a:rPr lang="en-US" dirty="0" smtClean="0"/>
              <a:t>For Australia’s  strategy, they must be mindful of two things:</a:t>
            </a:r>
          </a:p>
          <a:p>
            <a:r>
              <a:rPr lang="en-US" dirty="0" smtClean="0"/>
              <a:t>1. South America’s low production cost’s allow them to have lower grape costs and production. (Further inclination, competing in Low cost is not wise)</a:t>
            </a:r>
          </a:p>
          <a:p>
            <a:r>
              <a:rPr lang="en-US" dirty="0" smtClean="0"/>
              <a:t>2. US holds 9 spots in the worlds top 20 Brands (2004-2008)</a:t>
            </a:r>
          </a:p>
        </p:txBody>
      </p:sp>
    </p:spTree>
    <p:extLst>
      <p:ext uri="{BB962C8B-B14F-4D97-AF65-F5344CB8AC3E}">
        <p14:creationId xmlns:p14="http://schemas.microsoft.com/office/powerpoint/2010/main" val="1292111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
          </p:nvPr>
        </p:nvSpPr>
        <p:spPr>
          <a:xfrm>
            <a:off x="301752" y="1527048"/>
            <a:ext cx="8503920" cy="4797552"/>
          </a:xfrm>
        </p:spPr>
        <p:txBody>
          <a:bodyPr>
            <a:noAutofit/>
          </a:bodyPr>
          <a:lstStyle/>
          <a:p>
            <a:r>
              <a:rPr lang="en-US" sz="1600" b="1" dirty="0" smtClean="0"/>
              <a:t>Continue to stick with the Strategy 2025 plan. Data shows it has been successful in exports( grape and export production grew 530% to 782 million liters in 2006)</a:t>
            </a:r>
          </a:p>
          <a:p>
            <a:r>
              <a:rPr lang="en-US" sz="1600" b="1" dirty="0" smtClean="0"/>
              <a:t>Reposition Australian wines as a premium for US Generation Y consumers. They prefer imports over domestic which is an advantage.  US producers face higher production costs and France’s system doesn’t allow them to respond to consumer demand as quickly.</a:t>
            </a:r>
          </a:p>
          <a:p>
            <a:r>
              <a:rPr lang="en-US" sz="1600" b="1" dirty="0" smtClean="0"/>
              <a:t>Continue with the innovation in brand, packaging, and image that allowed Australia to be a big player in the Wine industry.  Studies showed 65% US consumers had no idea what they would choose when entering a wine store.</a:t>
            </a:r>
          </a:p>
          <a:p>
            <a:r>
              <a:rPr lang="en-US" sz="1600" b="1" dirty="0" smtClean="0"/>
              <a:t>Look to emerging markets like Russia, and Canada. China has great growth potential, but may be more attractive toward a primary low cost producer. </a:t>
            </a:r>
          </a:p>
          <a:p>
            <a:r>
              <a:rPr lang="en-US" sz="1600" b="1" dirty="0" smtClean="0"/>
              <a:t>Focus on Premium, Super, and Ultra. Combined they represent 49% volume market share. Consumer profile says these are “experimenters”</a:t>
            </a:r>
          </a:p>
          <a:p>
            <a:r>
              <a:rPr lang="en-US" sz="1600" b="1" dirty="0" smtClean="0"/>
              <a:t>By using this competitive positioning Australia should be able to capture 1% of the global market by 2025!</a:t>
            </a:r>
            <a:endParaRPr lang="en-US" sz="1600" b="1" dirty="0"/>
          </a:p>
        </p:txBody>
      </p:sp>
    </p:spTree>
    <p:extLst>
      <p:ext uri="{BB962C8B-B14F-4D97-AF65-F5344CB8AC3E}">
        <p14:creationId xmlns:p14="http://schemas.microsoft.com/office/powerpoint/2010/main" val="1244878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442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 Segments in the Wine Industry</a:t>
            </a:r>
            <a:endParaRPr lang="en-US" dirty="0">
              <a:latin typeface="+mn-l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99581768"/>
              </p:ext>
            </p:extLst>
          </p:nvPr>
        </p:nvGraphicFramePr>
        <p:xfrm>
          <a:off x="228601" y="1752600"/>
          <a:ext cx="8720467" cy="4145280"/>
        </p:xfrm>
        <a:graphic>
          <a:graphicData uri="http://schemas.openxmlformats.org/drawingml/2006/table">
            <a:tbl>
              <a:tblPr firstRow="1" bandRow="1">
                <a:tableStyleId>{F5AB1C69-6EDB-4FF4-983F-18BD219EF322}</a:tableStyleId>
              </a:tblPr>
              <a:tblGrid>
                <a:gridCol w="1676399"/>
                <a:gridCol w="1371600"/>
                <a:gridCol w="1219200"/>
                <a:gridCol w="1524000"/>
                <a:gridCol w="1447802"/>
                <a:gridCol w="1481466"/>
              </a:tblGrid>
              <a:tr h="762000">
                <a:tc>
                  <a:txBody>
                    <a:bodyPr/>
                    <a:lstStyle/>
                    <a:p>
                      <a:endParaRPr lang="en-US" sz="1600" dirty="0"/>
                    </a:p>
                  </a:txBody>
                  <a:tcPr/>
                </a:tc>
                <a:tc>
                  <a:txBody>
                    <a:bodyPr/>
                    <a:lstStyle/>
                    <a:p>
                      <a:r>
                        <a:rPr lang="en-US" sz="1600" dirty="0" smtClean="0"/>
                        <a:t>Icon</a:t>
                      </a:r>
                      <a:endParaRPr lang="en-US" sz="1600" dirty="0"/>
                    </a:p>
                  </a:txBody>
                  <a:tcPr/>
                </a:tc>
                <a:tc>
                  <a:txBody>
                    <a:bodyPr/>
                    <a:lstStyle/>
                    <a:p>
                      <a:r>
                        <a:rPr lang="en-US" sz="1600" dirty="0" smtClean="0"/>
                        <a:t>Ultra Premium</a:t>
                      </a:r>
                      <a:endParaRPr lang="en-US" sz="1600" dirty="0"/>
                    </a:p>
                  </a:txBody>
                  <a:tcPr/>
                </a:tc>
                <a:tc>
                  <a:txBody>
                    <a:bodyPr/>
                    <a:lstStyle/>
                    <a:p>
                      <a:r>
                        <a:rPr lang="en-US" sz="1600" dirty="0" smtClean="0"/>
                        <a:t>Super Premium</a:t>
                      </a:r>
                      <a:endParaRPr lang="en-US" sz="1600" dirty="0"/>
                    </a:p>
                  </a:txBody>
                  <a:tcPr/>
                </a:tc>
                <a:tc>
                  <a:txBody>
                    <a:bodyPr/>
                    <a:lstStyle/>
                    <a:p>
                      <a:r>
                        <a:rPr lang="en-US" sz="1600" dirty="0" smtClean="0"/>
                        <a:t>Premium</a:t>
                      </a:r>
                      <a:endParaRPr lang="en-US" sz="1600" dirty="0"/>
                    </a:p>
                  </a:txBody>
                  <a:tcPr/>
                </a:tc>
                <a:tc>
                  <a:txBody>
                    <a:bodyPr/>
                    <a:lstStyle/>
                    <a:p>
                      <a:r>
                        <a:rPr lang="en-US" sz="1600" dirty="0" smtClean="0"/>
                        <a:t>Basic</a:t>
                      </a:r>
                      <a:endParaRPr lang="en-US" sz="1600" dirty="0"/>
                    </a:p>
                  </a:txBody>
                  <a:tcPr/>
                </a:tc>
              </a:tr>
              <a:tr h="370840">
                <a:tc>
                  <a:txBody>
                    <a:bodyPr/>
                    <a:lstStyle/>
                    <a:p>
                      <a:r>
                        <a:rPr lang="en-US" sz="1600" dirty="0" smtClean="0"/>
                        <a:t>Price Range</a:t>
                      </a:r>
                      <a:endParaRPr lang="en-US" sz="1600" b="1" dirty="0"/>
                    </a:p>
                  </a:txBody>
                  <a:tcPr/>
                </a:tc>
                <a:tc>
                  <a:txBody>
                    <a:bodyPr/>
                    <a:lstStyle/>
                    <a:p>
                      <a:r>
                        <a:rPr lang="en-US" sz="1600" dirty="0" smtClean="0"/>
                        <a:t>More than $50</a:t>
                      </a:r>
                      <a:endParaRPr lang="en-US" sz="1600" dirty="0"/>
                    </a:p>
                  </a:txBody>
                  <a:tcPr/>
                </a:tc>
                <a:tc>
                  <a:txBody>
                    <a:bodyPr/>
                    <a:lstStyle/>
                    <a:p>
                      <a:r>
                        <a:rPr lang="en-US" sz="1600" dirty="0" smtClean="0"/>
                        <a:t>$20-50</a:t>
                      </a:r>
                      <a:endParaRPr lang="en-US" sz="1600" dirty="0"/>
                    </a:p>
                  </a:txBody>
                  <a:tcPr/>
                </a:tc>
                <a:tc>
                  <a:txBody>
                    <a:bodyPr/>
                    <a:lstStyle/>
                    <a:p>
                      <a:r>
                        <a:rPr lang="en-US" sz="1600" dirty="0" smtClean="0"/>
                        <a:t>$10-20</a:t>
                      </a:r>
                      <a:endParaRPr lang="en-US" sz="1600" dirty="0"/>
                    </a:p>
                  </a:txBody>
                  <a:tcPr/>
                </a:tc>
                <a:tc>
                  <a:txBody>
                    <a:bodyPr/>
                    <a:lstStyle/>
                    <a:p>
                      <a:r>
                        <a:rPr lang="en-US" sz="1600" dirty="0" smtClean="0"/>
                        <a:t>$5-10</a:t>
                      </a:r>
                      <a:endParaRPr lang="en-US" sz="1600" dirty="0"/>
                    </a:p>
                  </a:txBody>
                  <a:tcPr/>
                </a:tc>
                <a:tc>
                  <a:txBody>
                    <a:bodyPr/>
                    <a:lstStyle/>
                    <a:p>
                      <a:r>
                        <a:rPr lang="en-US" sz="1600" dirty="0" smtClean="0"/>
                        <a:t>&gt;</a:t>
                      </a:r>
                      <a:r>
                        <a:rPr lang="en-US" sz="1600" baseline="0" dirty="0" smtClean="0"/>
                        <a:t>$5</a:t>
                      </a:r>
                      <a:endParaRPr lang="en-US" sz="1600" dirty="0"/>
                    </a:p>
                  </a:txBody>
                  <a:tcPr/>
                </a:tc>
              </a:tr>
              <a:tr h="370840">
                <a:tc>
                  <a:txBody>
                    <a:bodyPr/>
                    <a:lstStyle/>
                    <a:p>
                      <a:r>
                        <a:rPr lang="en-US" sz="1600" dirty="0" smtClean="0"/>
                        <a:t>Consumer</a:t>
                      </a:r>
                      <a:endParaRPr lang="en-US" sz="1600" b="1" dirty="0"/>
                    </a:p>
                  </a:txBody>
                  <a:tcPr/>
                </a:tc>
                <a:tc>
                  <a:txBody>
                    <a:bodyPr/>
                    <a:lstStyle/>
                    <a:p>
                      <a:r>
                        <a:rPr lang="en-US" sz="1600" dirty="0" smtClean="0"/>
                        <a:t>Connoisseur</a:t>
                      </a:r>
                      <a:endParaRPr lang="en-US" sz="1600" dirty="0"/>
                    </a:p>
                  </a:txBody>
                  <a:tcPr/>
                </a:tc>
                <a:tc>
                  <a:txBody>
                    <a:bodyPr/>
                    <a:lstStyle/>
                    <a:p>
                      <a:r>
                        <a:rPr lang="en-US" sz="1600" dirty="0" smtClean="0"/>
                        <a:t>Wine lover</a:t>
                      </a:r>
                      <a:endParaRPr lang="en-US" sz="1600" dirty="0"/>
                    </a:p>
                  </a:txBody>
                  <a:tcPr/>
                </a:tc>
                <a:tc>
                  <a:txBody>
                    <a:bodyPr/>
                    <a:lstStyle/>
                    <a:p>
                      <a:r>
                        <a:rPr lang="en-US" sz="1600" dirty="0" smtClean="0"/>
                        <a:t>Experimenter</a:t>
                      </a:r>
                      <a:endParaRPr lang="en-US" sz="1600" dirty="0"/>
                    </a:p>
                  </a:txBody>
                  <a:tcPr/>
                </a:tc>
                <a:tc>
                  <a:txBody>
                    <a:bodyPr/>
                    <a:lstStyle/>
                    <a:p>
                      <a:r>
                        <a:rPr lang="en-US" sz="1600" dirty="0" smtClean="0"/>
                        <a:t>Experimenter</a:t>
                      </a:r>
                      <a:endParaRPr lang="en-US" sz="1600" dirty="0"/>
                    </a:p>
                  </a:txBody>
                  <a:tcPr/>
                </a:tc>
                <a:tc>
                  <a:txBody>
                    <a:bodyPr/>
                    <a:lstStyle/>
                    <a:p>
                      <a:r>
                        <a:rPr lang="en-US" sz="1600" dirty="0" smtClean="0"/>
                        <a:t>Price- Focused</a:t>
                      </a:r>
                      <a:endParaRPr lang="en-US" sz="1600" dirty="0"/>
                    </a:p>
                  </a:txBody>
                  <a:tcPr/>
                </a:tc>
              </a:tr>
              <a:tr h="370840">
                <a:tc>
                  <a:txBody>
                    <a:bodyPr/>
                    <a:lstStyle/>
                    <a:p>
                      <a:r>
                        <a:rPr lang="en-US" sz="1600" dirty="0" smtClean="0"/>
                        <a:t>Purchase driver</a:t>
                      </a:r>
                      <a:endParaRPr lang="en-US" sz="1600" b="1" dirty="0"/>
                    </a:p>
                  </a:txBody>
                  <a:tcPr/>
                </a:tc>
                <a:tc>
                  <a:txBody>
                    <a:bodyPr/>
                    <a:lstStyle/>
                    <a:p>
                      <a:r>
                        <a:rPr lang="en-US" sz="1600" dirty="0" smtClean="0"/>
                        <a:t>Image, style</a:t>
                      </a:r>
                      <a:endParaRPr lang="en-US" sz="1600" dirty="0"/>
                    </a:p>
                  </a:txBody>
                  <a:tcPr/>
                </a:tc>
                <a:tc>
                  <a:txBody>
                    <a:bodyPr/>
                    <a:lstStyle/>
                    <a:p>
                      <a:r>
                        <a:rPr lang="en-US" sz="1600" dirty="0" smtClean="0"/>
                        <a:t>Quality, Image</a:t>
                      </a:r>
                      <a:endParaRPr lang="en-US" sz="1600" dirty="0"/>
                    </a:p>
                  </a:txBody>
                  <a:tcPr/>
                </a:tc>
                <a:tc>
                  <a:txBody>
                    <a:bodyPr/>
                    <a:lstStyle/>
                    <a:p>
                      <a:r>
                        <a:rPr lang="en-US" sz="1600" dirty="0" smtClean="0"/>
                        <a:t>Brand,</a:t>
                      </a:r>
                      <a:r>
                        <a:rPr lang="en-US" sz="1600" baseline="0" dirty="0" smtClean="0"/>
                        <a:t> Quality</a:t>
                      </a:r>
                      <a:endParaRPr lang="en-US" sz="1600" dirty="0"/>
                    </a:p>
                  </a:txBody>
                  <a:tcPr/>
                </a:tc>
                <a:tc>
                  <a:txBody>
                    <a:bodyPr/>
                    <a:lstStyle/>
                    <a:p>
                      <a:r>
                        <a:rPr lang="en-US" sz="1600" dirty="0" smtClean="0"/>
                        <a:t>Price, Brand</a:t>
                      </a:r>
                      <a:endParaRPr lang="en-US" sz="1600" dirty="0"/>
                    </a:p>
                  </a:txBody>
                  <a:tcPr/>
                </a:tc>
                <a:tc>
                  <a:txBody>
                    <a:bodyPr/>
                    <a:lstStyle/>
                    <a:p>
                      <a:r>
                        <a:rPr lang="en-US" sz="1600" dirty="0" smtClean="0"/>
                        <a:t>Price</a:t>
                      </a:r>
                      <a:endParaRPr lang="en-US" sz="1600" dirty="0"/>
                    </a:p>
                  </a:txBody>
                  <a:tcPr/>
                </a:tc>
              </a:tr>
              <a:tr h="370840">
                <a:tc>
                  <a:txBody>
                    <a:bodyPr/>
                    <a:lstStyle/>
                    <a:p>
                      <a:r>
                        <a:rPr lang="en-US" sz="1600" dirty="0" smtClean="0"/>
                        <a:t>Retail</a:t>
                      </a:r>
                      <a:r>
                        <a:rPr lang="en-US" sz="1600" baseline="0" dirty="0" smtClean="0"/>
                        <a:t> Outlets</a:t>
                      </a:r>
                      <a:endParaRPr lang="en-US" sz="1600" b="1" dirty="0"/>
                    </a:p>
                  </a:txBody>
                  <a:tcPr/>
                </a:tc>
                <a:tc>
                  <a:txBody>
                    <a:bodyPr/>
                    <a:lstStyle/>
                    <a:p>
                      <a:r>
                        <a:rPr lang="en-US" sz="1600" dirty="0" smtClean="0"/>
                        <a:t>Winery, Boutique shops, Food</a:t>
                      </a:r>
                      <a:r>
                        <a:rPr lang="en-US" sz="1600" baseline="0" dirty="0" smtClean="0"/>
                        <a:t> service</a:t>
                      </a:r>
                      <a:endParaRPr lang="en-US" sz="1600" dirty="0"/>
                    </a:p>
                  </a:txBody>
                  <a:tcPr/>
                </a:tc>
                <a:tc>
                  <a:txBody>
                    <a:bodyPr/>
                    <a:lstStyle/>
                    <a:p>
                      <a:r>
                        <a:rPr lang="en-US" sz="1600" dirty="0" smtClean="0"/>
                        <a:t>Specialty Shop, good service</a:t>
                      </a:r>
                      <a:endParaRPr lang="en-US" sz="1600" dirty="0"/>
                    </a:p>
                  </a:txBody>
                  <a:tcPr/>
                </a:tc>
                <a:tc>
                  <a:txBody>
                    <a:bodyPr/>
                    <a:lstStyle/>
                    <a:p>
                      <a:r>
                        <a:rPr lang="en-US" sz="1600" dirty="0" smtClean="0"/>
                        <a:t>Better supermarket, Specialty shop</a:t>
                      </a:r>
                      <a:endParaRPr lang="en-US" sz="1600" dirty="0"/>
                    </a:p>
                  </a:txBody>
                  <a:tcPr/>
                </a:tc>
                <a:tc>
                  <a:txBody>
                    <a:bodyPr/>
                    <a:lstStyle/>
                    <a:p>
                      <a:r>
                        <a:rPr lang="en-US" sz="1600" dirty="0" smtClean="0"/>
                        <a:t>Supermarket</a:t>
                      </a:r>
                      <a:endParaRPr lang="en-US" sz="1600" dirty="0"/>
                    </a:p>
                  </a:txBody>
                  <a:tcPr/>
                </a:tc>
                <a:tc>
                  <a:txBody>
                    <a:bodyPr/>
                    <a:lstStyle/>
                    <a:p>
                      <a:r>
                        <a:rPr lang="en-US" sz="1600" dirty="0" smtClean="0"/>
                        <a:t>Supermarket, Discounter</a:t>
                      </a:r>
                      <a:endParaRPr lang="en-US" sz="1600" dirty="0"/>
                    </a:p>
                  </a:txBody>
                  <a:tcPr/>
                </a:tc>
              </a:tr>
              <a:tr h="370840">
                <a:tc>
                  <a:txBody>
                    <a:bodyPr/>
                    <a:lstStyle/>
                    <a:p>
                      <a:r>
                        <a:rPr lang="en-US" sz="1600" dirty="0" smtClean="0"/>
                        <a:t>Availability</a:t>
                      </a:r>
                      <a:endParaRPr lang="en-US" sz="1600" b="1" dirty="0"/>
                    </a:p>
                  </a:txBody>
                  <a:tcPr/>
                </a:tc>
                <a:tc>
                  <a:txBody>
                    <a:bodyPr/>
                    <a:lstStyle/>
                    <a:p>
                      <a:r>
                        <a:rPr lang="en-US" sz="1600" dirty="0" smtClean="0"/>
                        <a:t>Scarce</a:t>
                      </a:r>
                      <a:endParaRPr lang="en-US" sz="1600" dirty="0"/>
                    </a:p>
                  </a:txBody>
                  <a:tcPr/>
                </a:tc>
                <a:tc>
                  <a:txBody>
                    <a:bodyPr/>
                    <a:lstStyle/>
                    <a:p>
                      <a:r>
                        <a:rPr lang="en-US" sz="1600" dirty="0" smtClean="0"/>
                        <a:t>Scare</a:t>
                      </a:r>
                      <a:endParaRPr lang="en-US" sz="1600" dirty="0"/>
                    </a:p>
                  </a:txBody>
                  <a:tcPr/>
                </a:tc>
                <a:tc>
                  <a:txBody>
                    <a:bodyPr/>
                    <a:lstStyle/>
                    <a:p>
                      <a:r>
                        <a:rPr lang="en-US" sz="1600" dirty="0" smtClean="0"/>
                        <a:t>Sufficient</a:t>
                      </a:r>
                      <a:endParaRPr lang="en-US" sz="1600" dirty="0"/>
                    </a:p>
                  </a:txBody>
                  <a:tcPr/>
                </a:tc>
                <a:tc>
                  <a:txBody>
                    <a:bodyPr/>
                    <a:lstStyle/>
                    <a:p>
                      <a:r>
                        <a:rPr lang="en-US" sz="1600" dirty="0" smtClean="0"/>
                        <a:t>Large</a:t>
                      </a:r>
                      <a:r>
                        <a:rPr lang="en-US" sz="1600" baseline="0" dirty="0" smtClean="0"/>
                        <a:t> quantities</a:t>
                      </a:r>
                      <a:endParaRPr lang="en-US" sz="1600" dirty="0"/>
                    </a:p>
                  </a:txBody>
                  <a:tcPr/>
                </a:tc>
                <a:tc>
                  <a:txBody>
                    <a:bodyPr/>
                    <a:lstStyle/>
                    <a:p>
                      <a:r>
                        <a:rPr lang="en-US" sz="1600" dirty="0" smtClean="0"/>
                        <a:t>Surplus</a:t>
                      </a:r>
                      <a:endParaRPr lang="en-US" sz="1600" dirty="0"/>
                    </a:p>
                  </a:txBody>
                  <a:tcPr/>
                </a:tc>
              </a:tr>
            </a:tbl>
          </a:graphicData>
        </a:graphic>
      </p:graphicFrame>
    </p:spTree>
    <p:extLst>
      <p:ext uri="{BB962C8B-B14F-4D97-AF65-F5344CB8AC3E}">
        <p14:creationId xmlns:p14="http://schemas.microsoft.com/office/powerpoint/2010/main" val="87037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685800" y="5334000"/>
            <a:ext cx="8229600" cy="1295400"/>
          </a:xfrm>
        </p:spPr>
        <p:txBody>
          <a:bodyPr/>
          <a:lstStyle/>
          <a:p>
            <a:pPr>
              <a:buNone/>
            </a:pPr>
            <a:r>
              <a:rPr lang="en-US" dirty="0"/>
              <a:t>What </a:t>
            </a:r>
            <a:r>
              <a:rPr lang="en-US" dirty="0" smtClean="0"/>
              <a:t>is France’s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762000"/>
            <a:ext cx="3962400" cy="1752600"/>
          </a:xfrm>
        </p:spPr>
        <p:txBody>
          <a:bodyPr/>
          <a:lstStyle/>
          <a:p>
            <a:pPr algn="l"/>
            <a:r>
              <a:rPr lang="en-US" dirty="0" smtClean="0"/>
              <a:t>France</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715000" y="228600"/>
            <a:ext cx="3200400" cy="2176743"/>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utorsindia.com/images/bowmans-strategy-clock.jpg"/>
          <p:cNvPicPr>
            <a:picLocks noChangeAspect="1" noChangeArrowheads="1"/>
          </p:cNvPicPr>
          <p:nvPr/>
        </p:nvPicPr>
        <p:blipFill>
          <a:blip r:embed="rId2" cstate="print"/>
          <a:srcRect l="1530" t="17204" r="5163" b="5376"/>
          <a:stretch>
            <a:fillRect/>
          </a:stretch>
        </p:blipFill>
        <p:spPr bwMode="auto">
          <a:xfrm>
            <a:off x="4800600" y="685800"/>
            <a:ext cx="3733800" cy="2590800"/>
          </a:xfrm>
          <a:prstGeom prst="rect">
            <a:avLst/>
          </a:prstGeom>
          <a:noFill/>
        </p:spPr>
      </p:pic>
      <p:sp>
        <p:nvSpPr>
          <p:cNvPr id="2" name="Title 1"/>
          <p:cNvSpPr>
            <a:spLocks noGrp="1"/>
          </p:cNvSpPr>
          <p:nvPr>
            <p:ph type="ctrTitle" idx="4294967295"/>
          </p:nvPr>
        </p:nvSpPr>
        <p:spPr>
          <a:xfrm>
            <a:off x="0" y="0"/>
            <a:ext cx="2133600" cy="914400"/>
          </a:xfrm>
        </p:spPr>
        <p:txBody>
          <a:bodyPr/>
          <a:lstStyle/>
          <a:p>
            <a:r>
              <a:rPr lang="en-US" dirty="0" smtClean="0"/>
              <a:t>France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55922"/>
              </p:ext>
            </p:extLst>
          </p:nvPr>
        </p:nvGraphicFramePr>
        <p:xfrm>
          <a:off x="228600" y="914400"/>
          <a:ext cx="4191000" cy="3962400"/>
        </p:xfrm>
        <a:graphic>
          <a:graphicData uri="http://schemas.openxmlformats.org/drawingml/2006/table">
            <a:tbl>
              <a:tblPr firstRow="1" bandRow="1">
                <a:tableStyleId>{69C7853C-536D-4A76-A0AE-DD22124D55A5}</a:tableStyleId>
              </a:tblPr>
              <a:tblGrid>
                <a:gridCol w="2135038"/>
                <a:gridCol w="2055962"/>
              </a:tblGrid>
              <a:tr h="457200">
                <a:tc>
                  <a:txBody>
                    <a:bodyPr/>
                    <a:lstStyle/>
                    <a:p>
                      <a:pPr algn="ctr"/>
                      <a:r>
                        <a:rPr lang="en-US" sz="1600" dirty="0" smtClean="0"/>
                        <a:t>Formerly successful:</a:t>
                      </a:r>
                      <a:endParaRPr lang="en-US" sz="1600" b="1" dirty="0"/>
                    </a:p>
                  </a:txBody>
                  <a:tcPr anchor="ctr"/>
                </a:tc>
                <a:tc>
                  <a:txBody>
                    <a:bodyPr/>
                    <a:lstStyle/>
                    <a:p>
                      <a:pPr algn="ctr"/>
                      <a:r>
                        <a:rPr lang="en-US" sz="1600" dirty="0" smtClean="0"/>
                        <a:t>Why:</a:t>
                      </a:r>
                      <a:endParaRPr lang="en-US" sz="1600" b="1" dirty="0"/>
                    </a:p>
                  </a:txBody>
                  <a:tcPr anchor="ctr"/>
                </a:tc>
              </a:tr>
              <a:tr h="731520">
                <a:tc>
                  <a:txBody>
                    <a:bodyPr/>
                    <a:lstStyle/>
                    <a:p>
                      <a:pPr lvl="0" algn="l"/>
                      <a:r>
                        <a:rPr lang="en-US" sz="1200" dirty="0" smtClean="0"/>
                        <a:t>Vineyards grow grapes:</a:t>
                      </a:r>
                    </a:p>
                    <a:p>
                      <a:pPr lvl="0" algn="l">
                        <a:buFont typeface="Arial" pitchFamily="34" charset="0"/>
                        <a:buChar char="•"/>
                      </a:pPr>
                      <a:r>
                        <a:rPr lang="en-US" sz="1200" dirty="0" smtClean="0"/>
                        <a:t> Large</a:t>
                      </a:r>
                      <a:r>
                        <a:rPr lang="en-US" sz="1200" baseline="0" dirty="0" smtClean="0"/>
                        <a:t> producers made wine</a:t>
                      </a:r>
                    </a:p>
                    <a:p>
                      <a:pPr lvl="0" algn="l">
                        <a:buFont typeface="Arial" pitchFamily="34" charset="0"/>
                        <a:buChar char="•"/>
                      </a:pPr>
                      <a:r>
                        <a:rPr lang="en-US" sz="1200" baseline="0" dirty="0" smtClean="0"/>
                        <a:t> Small producers sold grapes to merchants by volume</a:t>
                      </a:r>
                    </a:p>
                    <a:p>
                      <a:pPr lvl="0" algn="l">
                        <a:buFont typeface="Arial" pitchFamily="34" charset="0"/>
                        <a:buChar char="•"/>
                      </a:pPr>
                      <a:r>
                        <a:rPr lang="en-US" sz="1200" baseline="0" dirty="0" smtClean="0"/>
                        <a:t> Merchants blend, bottle, and distribute</a:t>
                      </a:r>
                    </a:p>
                  </a:txBody>
                  <a:tcPr anchor="ctr"/>
                </a:tc>
                <a:tc>
                  <a:txBody>
                    <a:bodyPr/>
                    <a:lstStyle/>
                    <a:p>
                      <a:pPr algn="ctr"/>
                      <a:r>
                        <a:rPr lang="en-US" sz="1200" dirty="0" smtClean="0"/>
                        <a:t>Customer</a:t>
                      </a:r>
                      <a:r>
                        <a:rPr lang="en-US" sz="1200" baseline="0" dirty="0" smtClean="0"/>
                        <a:t> base was spread out and small.  Although using merchants fragmented the value chain, producers needed logistical help, and customers were not price-conscious yet</a:t>
                      </a:r>
                      <a:endParaRPr lang="en-US" sz="1200" dirty="0"/>
                    </a:p>
                  </a:txBody>
                  <a:tcPr anchor="ctr"/>
                </a:tc>
              </a:tr>
              <a:tr h="731520">
                <a:tc>
                  <a:txBody>
                    <a:bodyPr/>
                    <a:lstStyle/>
                    <a:p>
                      <a:pPr algn="ctr"/>
                      <a:r>
                        <a:rPr lang="en-US" sz="1200" dirty="0" smtClean="0"/>
                        <a:t>Focus was on</a:t>
                      </a:r>
                      <a:r>
                        <a:rPr lang="en-US" sz="1200" baseline="0" dirty="0" smtClean="0"/>
                        <a:t> large volume production, not quality</a:t>
                      </a:r>
                      <a:endParaRPr lang="en-US" sz="1200" dirty="0"/>
                    </a:p>
                  </a:txBody>
                  <a:tcPr anchor="ctr"/>
                </a:tc>
                <a:tc>
                  <a:txBody>
                    <a:bodyPr/>
                    <a:lstStyle/>
                    <a:p>
                      <a:pPr algn="ctr"/>
                      <a:r>
                        <a:rPr lang="en-US" sz="1200" dirty="0" smtClean="0"/>
                        <a:t>Wine became culturally</a:t>
                      </a:r>
                      <a:r>
                        <a:rPr lang="en-US" sz="1200" baseline="0" dirty="0" smtClean="0"/>
                        <a:t> and economically significant.  In 1750’s = 2</a:t>
                      </a:r>
                      <a:r>
                        <a:rPr lang="en-US" sz="1200" baseline="30000" dirty="0" smtClean="0"/>
                        <a:t>nd</a:t>
                      </a:r>
                      <a:r>
                        <a:rPr lang="en-US" sz="1200" baseline="0" dirty="0" smtClean="0"/>
                        <a:t> largest export</a:t>
                      </a:r>
                      <a:endParaRPr lang="en-US" sz="1200" dirty="0"/>
                    </a:p>
                  </a:txBody>
                  <a:tcPr anchor="ctr"/>
                </a:tc>
              </a:tr>
              <a:tr h="731520">
                <a:tc>
                  <a:txBody>
                    <a:bodyPr/>
                    <a:lstStyle/>
                    <a:p>
                      <a:pPr algn="ctr"/>
                      <a:r>
                        <a:rPr lang="en-US" sz="1200" dirty="0" smtClean="0"/>
                        <a:t>The</a:t>
                      </a:r>
                      <a:r>
                        <a:rPr lang="en-US" sz="1200" baseline="0" dirty="0" smtClean="0"/>
                        <a:t> extent of differentiation was a governmental classification system of quality based on rules and controls</a:t>
                      </a:r>
                      <a:endParaRPr lang="en-US" sz="1200" dirty="0"/>
                    </a:p>
                  </a:txBody>
                  <a:tcPr anchor="ctr"/>
                </a:tc>
                <a:tc>
                  <a:txBody>
                    <a:bodyPr/>
                    <a:lstStyle/>
                    <a:p>
                      <a:pPr algn="ctr"/>
                      <a:r>
                        <a:rPr lang="en-US" sz="1200" dirty="0" smtClean="0"/>
                        <a:t>The wine market was complex and</a:t>
                      </a:r>
                      <a:r>
                        <a:rPr lang="en-US" sz="1200" baseline="0" dirty="0" smtClean="0"/>
                        <a:t> highly fragmented.  The classifications helped customers understand purchases</a:t>
                      </a:r>
                      <a:endParaRPr lang="en-US" sz="120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4812277"/>
              </p:ext>
            </p:extLst>
          </p:nvPr>
        </p:nvGraphicFramePr>
        <p:xfrm>
          <a:off x="4572000" y="3773983"/>
          <a:ext cx="4267200" cy="1748433"/>
        </p:xfrm>
        <a:graphic>
          <a:graphicData uri="http://schemas.openxmlformats.org/drawingml/2006/table">
            <a:tbl>
              <a:tblPr>
                <a:tableStyleId>{5940675A-B579-460E-94D1-54222C63F5DA}</a:tableStyleId>
              </a:tblPr>
              <a:tblGrid>
                <a:gridCol w="990600"/>
                <a:gridCol w="1752600"/>
                <a:gridCol w="1524000"/>
              </a:tblGrid>
              <a:tr h="457200">
                <a:tc>
                  <a:txBody>
                    <a:bodyPr/>
                    <a:lstStyle/>
                    <a:p>
                      <a:pPr marL="0" marR="0" algn="ctr">
                        <a:lnSpc>
                          <a:spcPct val="115000"/>
                        </a:lnSpc>
                        <a:spcBef>
                          <a:spcPts val="0"/>
                        </a:spcBef>
                        <a:spcAft>
                          <a:spcPts val="0"/>
                        </a:spcAft>
                      </a:pPr>
                      <a:endParaRPr lang="en-US" sz="1100" dirty="0">
                        <a:solidFill>
                          <a:srgbClr val="000000"/>
                        </a:solidFill>
                        <a:latin typeface="Calibri"/>
                        <a:ea typeface="Calibri"/>
                        <a:cs typeface="Times New Roman"/>
                      </a:endParaRPr>
                    </a:p>
                  </a:txBody>
                  <a:tcPr marL="68580" marR="68580" marT="0" marB="0" anchor="ctr">
                    <a:lnL w="12700" cmpd="sng">
                      <a:noFill/>
                    </a:lnL>
                    <a:lnT w="12700" cmpd="sng">
                      <a:noFill/>
                    </a:lnT>
                  </a:tcPr>
                </a:tc>
                <a:tc>
                  <a:txBody>
                    <a:bodyPr/>
                    <a:lstStyle/>
                    <a:p>
                      <a:pPr marL="0" marR="0" algn="ctr">
                        <a:lnSpc>
                          <a:spcPct val="115000"/>
                        </a:lnSpc>
                        <a:spcBef>
                          <a:spcPts val="0"/>
                        </a:spcBef>
                        <a:spcAft>
                          <a:spcPts val="0"/>
                        </a:spcAft>
                      </a:pPr>
                      <a:r>
                        <a:rPr lang="en-US" sz="1400" b="1" dirty="0"/>
                        <a:t>Existing Products</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1" dirty="0"/>
                        <a:t>New Products</a:t>
                      </a:r>
                      <a:endParaRPr lang="en-US" sz="1200" b="1" dirty="0">
                        <a:solidFill>
                          <a:srgbClr val="000000"/>
                        </a:solidFill>
                        <a:latin typeface="Calibri"/>
                        <a:ea typeface="Calibri"/>
                        <a:cs typeface="Times New Roman"/>
                      </a:endParaRPr>
                    </a:p>
                  </a:txBody>
                  <a:tcPr marL="68580" marR="68580" marT="0" marB="0" anchor="ctr"/>
                </a:tc>
              </a:tr>
              <a:tr h="728781">
                <a:tc>
                  <a:txBody>
                    <a:bodyPr/>
                    <a:lstStyle/>
                    <a:p>
                      <a:pPr marL="0" marR="0" algn="ctr">
                        <a:lnSpc>
                          <a:spcPct val="115000"/>
                        </a:lnSpc>
                        <a:spcBef>
                          <a:spcPts val="0"/>
                        </a:spcBef>
                        <a:spcAft>
                          <a:spcPts val="0"/>
                        </a:spcAft>
                      </a:pPr>
                      <a:r>
                        <a:rPr lang="en-US" sz="1400" b="1" dirty="0"/>
                        <a:t>Existing Market</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Market Penetration or Consolidation</a:t>
                      </a:r>
                      <a:endParaRPr lang="en-US" sz="11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Product </a:t>
                      </a:r>
                      <a:endParaRPr lang="en-US" sz="1100" dirty="0" smtClean="0"/>
                    </a:p>
                    <a:p>
                      <a:pPr marL="0" marR="0" algn="ctr">
                        <a:lnSpc>
                          <a:spcPct val="115000"/>
                        </a:lnSpc>
                        <a:spcBef>
                          <a:spcPts val="0"/>
                        </a:spcBef>
                        <a:spcAft>
                          <a:spcPts val="0"/>
                        </a:spcAft>
                      </a:pPr>
                      <a:r>
                        <a:rPr lang="en-US" sz="1100" dirty="0" smtClean="0"/>
                        <a:t>Development</a:t>
                      </a:r>
                      <a:endParaRPr lang="en-US" sz="1100" dirty="0">
                        <a:solidFill>
                          <a:srgbClr val="000000"/>
                        </a:solidFill>
                        <a:latin typeface="Calibri"/>
                        <a:ea typeface="Calibri"/>
                        <a:cs typeface="Times New Roman"/>
                      </a:endParaRPr>
                    </a:p>
                  </a:txBody>
                  <a:tcPr marL="68580" marR="68580" marT="0" marB="0" anchor="ctr"/>
                </a:tc>
              </a:tr>
              <a:tr h="528924">
                <a:tc>
                  <a:txBody>
                    <a:bodyPr/>
                    <a:lstStyle/>
                    <a:p>
                      <a:pPr marL="0" marR="0" algn="ctr">
                        <a:lnSpc>
                          <a:spcPct val="115000"/>
                        </a:lnSpc>
                        <a:spcBef>
                          <a:spcPts val="0"/>
                        </a:spcBef>
                        <a:spcAft>
                          <a:spcPts val="0"/>
                        </a:spcAft>
                      </a:pPr>
                      <a:r>
                        <a:rPr lang="en-US" sz="1400" b="1" dirty="0"/>
                        <a:t>New Market</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kern="100" baseline="0" dirty="0" smtClean="0"/>
                        <a:t>Market</a:t>
                      </a:r>
                    </a:p>
                    <a:p>
                      <a:pPr marL="0" marR="0" algn="ctr">
                        <a:lnSpc>
                          <a:spcPct val="115000"/>
                        </a:lnSpc>
                        <a:spcBef>
                          <a:spcPts val="0"/>
                        </a:spcBef>
                        <a:spcAft>
                          <a:spcPts val="0"/>
                        </a:spcAft>
                      </a:pPr>
                      <a:r>
                        <a:rPr lang="en-US" sz="1100" kern="100" baseline="0" dirty="0" smtClean="0"/>
                        <a:t> </a:t>
                      </a:r>
                      <a:r>
                        <a:rPr lang="en-US" sz="1100" kern="100" baseline="0" dirty="0"/>
                        <a:t>Development</a:t>
                      </a:r>
                      <a:endParaRPr lang="en-US" sz="1100" kern="100" baseline="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Diversification</a:t>
                      </a:r>
                      <a:endParaRPr lang="en-US" sz="1100" dirty="0">
                        <a:solidFill>
                          <a:srgbClr val="000000"/>
                        </a:solidFill>
                        <a:latin typeface="Calibri"/>
                        <a:ea typeface="Calibri"/>
                        <a:cs typeface="Times New Roman"/>
                      </a:endParaRPr>
                    </a:p>
                  </a:txBody>
                  <a:tcPr marL="68580" marR="68580" marT="0" marB="0" anchor="ctr"/>
                </a:tc>
              </a:tr>
            </a:tbl>
          </a:graphicData>
        </a:graphic>
      </p:graphicFrame>
      <p:grpSp>
        <p:nvGrpSpPr>
          <p:cNvPr id="28" name="Group 27"/>
          <p:cNvGrpSpPr/>
          <p:nvPr/>
        </p:nvGrpSpPr>
        <p:grpSpPr>
          <a:xfrm>
            <a:off x="457200" y="5943600"/>
            <a:ext cx="8382000" cy="642610"/>
            <a:chOff x="457200" y="5943600"/>
            <a:chExt cx="8382000" cy="642610"/>
          </a:xfrm>
        </p:grpSpPr>
        <p:sp>
          <p:nvSpPr>
            <p:cNvPr id="8" name="Left-Right Arrow 7"/>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TextBox 8"/>
            <p:cNvSpPr txBox="1"/>
            <p:nvPr/>
          </p:nvSpPr>
          <p:spPr>
            <a:xfrm>
              <a:off x="1600200" y="6324600"/>
              <a:ext cx="1981200" cy="261610"/>
            </a:xfrm>
            <a:prstGeom prst="rect">
              <a:avLst/>
            </a:prstGeom>
            <a:noFill/>
          </p:spPr>
          <p:txBody>
            <a:bodyPr wrap="square" rtlCol="0">
              <a:spAutoFit/>
            </a:bodyPr>
            <a:lstStyle/>
            <a:p>
              <a:pPr algn="ctr"/>
              <a:r>
                <a:rPr lang="en-US" sz="1100" dirty="0" smtClean="0"/>
                <a:t>Competitive Position:</a:t>
              </a:r>
              <a:endParaRPr lang="en-US" sz="1100" dirty="0"/>
            </a:p>
          </p:txBody>
        </p:sp>
        <p:sp>
          <p:nvSpPr>
            <p:cNvPr id="10" name="TextBox 9"/>
            <p:cNvSpPr txBox="1"/>
            <p:nvPr/>
          </p:nvSpPr>
          <p:spPr>
            <a:xfrm>
              <a:off x="457200" y="6096000"/>
              <a:ext cx="838200" cy="276999"/>
            </a:xfrm>
            <a:prstGeom prst="rect">
              <a:avLst/>
            </a:prstGeom>
            <a:noFill/>
          </p:spPr>
          <p:txBody>
            <a:bodyPr wrap="square" rtlCol="0">
              <a:spAutoFit/>
            </a:bodyPr>
            <a:lstStyle/>
            <a:p>
              <a:pPr algn="ctr"/>
              <a:r>
                <a:rPr lang="en-US" sz="1200" b="1" dirty="0" smtClean="0"/>
                <a:t>WEAK</a:t>
              </a:r>
              <a:endParaRPr lang="en-US" sz="1200" b="1" dirty="0"/>
            </a:p>
          </p:txBody>
        </p:sp>
        <p:sp>
          <p:nvSpPr>
            <p:cNvPr id="11" name="TextBox 10"/>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12" name="Explosion 1 11"/>
            <p:cNvSpPr/>
            <p:nvPr/>
          </p:nvSpPr>
          <p:spPr>
            <a:xfrm>
              <a:off x="57150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pic>
        <p:nvPicPr>
          <p:cNvPr id="2055"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5791200" y="4648200"/>
            <a:ext cx="152400" cy="159744"/>
          </a:xfrm>
          <a:prstGeom prst="rect">
            <a:avLst/>
          </a:prstGeom>
          <a:noFill/>
        </p:spPr>
      </p:pic>
      <p:pic>
        <p:nvPicPr>
          <p:cNvPr id="18"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7391400" y="4648200"/>
            <a:ext cx="152400" cy="159744"/>
          </a:xfrm>
          <a:prstGeom prst="rect">
            <a:avLst/>
          </a:prstGeom>
          <a:noFill/>
        </p:spPr>
      </p:pic>
      <p:pic>
        <p:nvPicPr>
          <p:cNvPr id="19"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5791200" y="5177928"/>
            <a:ext cx="152400" cy="159744"/>
          </a:xfrm>
          <a:prstGeom prst="rect">
            <a:avLst/>
          </a:prstGeom>
          <a:noFill/>
        </p:spPr>
      </p:pic>
      <p:pic>
        <p:nvPicPr>
          <p:cNvPr id="20"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7391400" y="5177928"/>
            <a:ext cx="152400" cy="159744"/>
          </a:xfrm>
          <a:prstGeom prst="rect">
            <a:avLst/>
          </a:prstGeom>
          <a:noFill/>
        </p:spPr>
      </p:pic>
      <p:sp>
        <p:nvSpPr>
          <p:cNvPr id="21" name="Oval 20"/>
          <p:cNvSpPr/>
          <p:nvPr/>
        </p:nvSpPr>
        <p:spPr>
          <a:xfrm>
            <a:off x="6096000" y="12192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2" name="Oval 21"/>
          <p:cNvSpPr/>
          <p:nvPr/>
        </p:nvSpPr>
        <p:spPr>
          <a:xfrm>
            <a:off x="5943600" y="1676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3" name="Oval 22"/>
          <p:cNvSpPr/>
          <p:nvPr/>
        </p:nvSpPr>
        <p:spPr>
          <a:xfrm>
            <a:off x="6096000" y="2057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4" name="Oval 23"/>
          <p:cNvSpPr/>
          <p:nvPr/>
        </p:nvSpPr>
        <p:spPr>
          <a:xfrm>
            <a:off x="6553200" y="22860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5" name="Oval 24"/>
          <p:cNvSpPr/>
          <p:nvPr/>
        </p:nvSpPr>
        <p:spPr>
          <a:xfrm>
            <a:off x="7086600" y="2057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6" name="Oval 25"/>
          <p:cNvSpPr/>
          <p:nvPr/>
        </p:nvSpPr>
        <p:spPr>
          <a:xfrm>
            <a:off x="7162800" y="1676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7" name="TextBox 26"/>
          <p:cNvSpPr txBox="1"/>
          <p:nvPr/>
        </p:nvSpPr>
        <p:spPr>
          <a:xfrm>
            <a:off x="1447800" y="5048212"/>
            <a:ext cx="2133600" cy="738664"/>
          </a:xfrm>
          <a:prstGeom prst="rect">
            <a:avLst/>
          </a:prstGeom>
          <a:noFill/>
        </p:spPr>
        <p:txBody>
          <a:bodyPr wrap="square" rtlCol="0">
            <a:spAutoFit/>
          </a:bodyPr>
          <a:lstStyle/>
          <a:p>
            <a:pPr>
              <a:buFontTx/>
              <a:buChar char="-"/>
            </a:pPr>
            <a:r>
              <a:rPr lang="en-US" sz="1400" dirty="0" smtClean="0"/>
              <a:t> New Industry</a:t>
            </a:r>
          </a:p>
          <a:p>
            <a:pPr>
              <a:buFontTx/>
              <a:buChar char="-"/>
            </a:pPr>
            <a:r>
              <a:rPr lang="en-US" sz="1400" dirty="0" smtClean="0"/>
              <a:t> Little Competition</a:t>
            </a:r>
          </a:p>
          <a:p>
            <a:pPr>
              <a:buFontTx/>
              <a:buChar char="-"/>
            </a:pPr>
            <a:r>
              <a:rPr lang="en-US" sz="1400" dirty="0" smtClean="0"/>
              <a:t> First Mover Advantage</a:t>
            </a:r>
            <a:endParaRPr lang="en-US" sz="1400" dirty="0"/>
          </a:p>
        </p:txBody>
      </p:sp>
      <p:sp>
        <p:nvSpPr>
          <p:cNvPr id="29" name="TextBox 28"/>
          <p:cNvSpPr txBox="1"/>
          <p:nvPr/>
        </p:nvSpPr>
        <p:spPr>
          <a:xfrm>
            <a:off x="5791200" y="304800"/>
            <a:ext cx="1823704" cy="307777"/>
          </a:xfrm>
          <a:prstGeom prst="rect">
            <a:avLst/>
          </a:prstGeom>
          <a:noFill/>
        </p:spPr>
        <p:txBody>
          <a:bodyPr wrap="none" rtlCol="0">
            <a:spAutoFit/>
          </a:bodyPr>
          <a:lstStyle/>
          <a:p>
            <a:pPr algn="ctr"/>
            <a:r>
              <a:rPr lang="en-US" sz="1400" u="sng" dirty="0" smtClean="0"/>
              <a:t>Generic Strategy Clock</a:t>
            </a:r>
            <a:endParaRPr lang="en-US" sz="1400" u="sng" dirty="0"/>
          </a:p>
        </p:txBody>
      </p:sp>
      <p:sp>
        <p:nvSpPr>
          <p:cNvPr id="30" name="TextBox 29"/>
          <p:cNvSpPr txBox="1"/>
          <p:nvPr/>
        </p:nvSpPr>
        <p:spPr>
          <a:xfrm>
            <a:off x="6219650" y="3382888"/>
            <a:ext cx="1395254" cy="307777"/>
          </a:xfrm>
          <a:prstGeom prst="rect">
            <a:avLst/>
          </a:prstGeom>
          <a:noFill/>
        </p:spPr>
        <p:txBody>
          <a:bodyPr wrap="none" rtlCol="0">
            <a:spAutoFit/>
          </a:bodyPr>
          <a:lstStyle/>
          <a:p>
            <a:pPr algn="ctr"/>
            <a:r>
              <a:rPr lang="en-US" sz="1400" u="sng" dirty="0" smtClean="0"/>
              <a:t>Grand Strategies</a:t>
            </a:r>
            <a:endParaRPr lang="en-US" sz="1400" u="sng" dirty="0"/>
          </a:p>
        </p:txBody>
      </p:sp>
    </p:spTree>
    <p:extLst>
      <p:ext uri="{BB962C8B-B14F-4D97-AF65-F5344CB8AC3E}">
        <p14:creationId xmlns:p14="http://schemas.microsoft.com/office/powerpoint/2010/main" val="262767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5181600" cy="868363"/>
          </a:xfrm>
        </p:spPr>
        <p:txBody>
          <a:bodyPr>
            <a:normAutofit/>
          </a:bodyPr>
          <a:lstStyle/>
          <a:p>
            <a:r>
              <a:rPr lang="en-US" dirty="0" smtClean="0"/>
              <a:t>Changes to the Industry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8836901"/>
              </p:ext>
            </p:extLst>
          </p:nvPr>
        </p:nvGraphicFramePr>
        <p:xfrm>
          <a:off x="457200" y="990600"/>
          <a:ext cx="8229600" cy="4347707"/>
        </p:xfrm>
        <a:graphic>
          <a:graphicData uri="http://schemas.openxmlformats.org/drawingml/2006/table">
            <a:tbl>
              <a:tblPr>
                <a:tableStyleId>{306799F8-075E-4A3A-A7F6-7FBC6576F1A4}</a:tableStyleId>
              </a:tblPr>
              <a:tblGrid>
                <a:gridCol w="762000"/>
                <a:gridCol w="2590800"/>
                <a:gridCol w="838200"/>
                <a:gridCol w="838200"/>
                <a:gridCol w="3200400"/>
              </a:tblGrid>
              <a:tr h="388142">
                <a:tc gridSpan="2">
                  <a:txBody>
                    <a:bodyPr/>
                    <a:lstStyle/>
                    <a:p>
                      <a:pPr algn="ctr" fontAlgn="b"/>
                      <a:r>
                        <a:rPr lang="en-US" sz="1100" u="none" strike="noStrike" dirty="0"/>
                        <a:t>Chronological Order of Innovations</a:t>
                      </a:r>
                      <a:endParaRPr lang="en-US" sz="1100" b="1" i="0" u="none" strike="noStrike" dirty="0">
                        <a:solidFill>
                          <a:srgbClr val="000000"/>
                        </a:solidFill>
                        <a:latin typeface="Calibri"/>
                      </a:endParaRPr>
                    </a:p>
                  </a:txBody>
                  <a:tcPr marL="4501" marR="4501" marT="4501" marB="0" anchor="ctr"/>
                </a:tc>
                <a:tc hMerge="1">
                  <a:txBody>
                    <a:bodyPr/>
                    <a:lstStyle/>
                    <a:p>
                      <a:endParaRPr lang="en-US"/>
                    </a:p>
                  </a:txBody>
                  <a:tcPr/>
                </a:tc>
                <a:tc>
                  <a:txBody>
                    <a:bodyPr/>
                    <a:lstStyle/>
                    <a:p>
                      <a:pPr algn="ctr" fontAlgn="b"/>
                      <a:r>
                        <a:rPr lang="en-US" sz="1050" u="none" strike="noStrike" dirty="0"/>
                        <a:t>Applicable to Old World</a:t>
                      </a:r>
                      <a:endParaRPr lang="en-US" sz="1050" b="1" i="0" u="none" strike="noStrike" dirty="0">
                        <a:solidFill>
                          <a:srgbClr val="000000"/>
                        </a:solidFill>
                        <a:latin typeface="Calibri"/>
                      </a:endParaRPr>
                    </a:p>
                  </a:txBody>
                  <a:tcPr marL="4501" marR="4501" marT="4501" marB="0" anchor="ctr"/>
                </a:tc>
                <a:tc>
                  <a:txBody>
                    <a:bodyPr/>
                    <a:lstStyle/>
                    <a:p>
                      <a:pPr algn="ctr" fontAlgn="b"/>
                      <a:r>
                        <a:rPr lang="en-US" sz="1050" u="none" strike="noStrike" dirty="0"/>
                        <a:t>Applicable to New World</a:t>
                      </a:r>
                      <a:endParaRPr lang="en-US" sz="1050" b="1" i="0" u="none" strike="noStrike" dirty="0">
                        <a:solidFill>
                          <a:srgbClr val="000000"/>
                        </a:solidFill>
                        <a:latin typeface="Calibri"/>
                      </a:endParaRPr>
                    </a:p>
                  </a:txBody>
                  <a:tcPr marL="4501" marR="4501" marT="4501" marB="0" anchor="ctr"/>
                </a:tc>
                <a:tc>
                  <a:txBody>
                    <a:bodyPr/>
                    <a:lstStyle/>
                    <a:p>
                      <a:pPr algn="ctr" fontAlgn="b"/>
                      <a:r>
                        <a:rPr lang="en-US" sz="1100" u="none" strike="noStrike" dirty="0"/>
                        <a:t>Effect on France</a:t>
                      </a:r>
                      <a:endParaRPr lang="en-US" sz="1100" b="1" i="0" u="none" strike="noStrike" dirty="0">
                        <a:solidFill>
                          <a:srgbClr val="000000"/>
                        </a:solidFill>
                        <a:latin typeface="Calibri"/>
                      </a:endParaRPr>
                    </a:p>
                  </a:txBody>
                  <a:tcPr marL="4501" marR="4501" marT="4501" marB="0" anchor="ctr"/>
                </a:tc>
              </a:tr>
              <a:tr h="345711">
                <a:tc>
                  <a:txBody>
                    <a:bodyPr/>
                    <a:lstStyle/>
                    <a:p>
                      <a:pPr algn="ctr" fontAlgn="b"/>
                      <a:r>
                        <a:rPr lang="en-US" sz="1000" u="none" strike="noStrike" dirty="0"/>
                        <a:t>Late 1700's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Mass </a:t>
                      </a:r>
                      <a:r>
                        <a:rPr lang="en-US" sz="1000" u="none" strike="noStrike" dirty="0"/>
                        <a:t>production of </a:t>
                      </a:r>
                      <a:r>
                        <a:rPr lang="en-US" sz="1000" u="none" strike="noStrike" dirty="0" smtClean="0"/>
                        <a:t>bottles</a:t>
                      </a:r>
                      <a:r>
                        <a:rPr lang="en-US" sz="1000" u="none" strike="noStrike" baseline="0" dirty="0" smtClean="0"/>
                        <a:t> and cork stopper.  Pasteurization</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Dramatically improved</a:t>
                      </a:r>
                      <a:r>
                        <a:rPr lang="en-US" sz="1000" u="none" strike="noStrike" baseline="0" dirty="0" smtClean="0"/>
                        <a:t> production capacity and enabled longer storage.  Birthed the global wine market.</a:t>
                      </a:r>
                    </a:p>
                  </a:txBody>
                  <a:tcPr marL="4501" marR="4501" marT="4501" marB="0" anchor="ctr"/>
                </a:tc>
              </a:tr>
              <a:tr h="197204">
                <a:tc>
                  <a:txBody>
                    <a:bodyPr/>
                    <a:lstStyle/>
                    <a:p>
                      <a:pPr algn="ctr" fontAlgn="b"/>
                      <a:r>
                        <a:rPr lang="en-US" sz="1000" u="none" strike="noStrike" dirty="0"/>
                        <a:t>1800's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Vineyard horses &amp; planting in rows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Increased efficiency and competitiveness</a:t>
                      </a:r>
                    </a:p>
                  </a:txBody>
                  <a:tcPr marL="4501" marR="4501" marT="4501" marB="0" anchor="ctr"/>
                </a:tc>
              </a:tr>
              <a:tr h="197204">
                <a:tc>
                  <a:txBody>
                    <a:bodyPr/>
                    <a:lstStyle/>
                    <a:p>
                      <a:pPr algn="ctr" fontAlgn="b"/>
                      <a:r>
                        <a:rPr lang="en-US" sz="1000" u="none" strike="noStrike" dirty="0"/>
                        <a:t>1850's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Classification </a:t>
                      </a:r>
                      <a:r>
                        <a:rPr lang="en-US" sz="1000" u="none" strike="noStrike" dirty="0"/>
                        <a:t>system for wines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Allowed</a:t>
                      </a:r>
                      <a:r>
                        <a:rPr lang="en-US" sz="1000" u="none" strike="noStrike" baseline="0" dirty="0" smtClean="0"/>
                        <a:t> differentiation and consumer understanding</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1880's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Phylloxera-resistant </a:t>
                      </a:r>
                      <a:r>
                        <a:rPr lang="en-US" sz="1000" u="none" strike="noStrike" dirty="0"/>
                        <a:t>vines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Improved health and life of vines</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Controlled </a:t>
                      </a:r>
                      <a:r>
                        <a:rPr lang="en-US" sz="1000" u="none" strike="noStrike" dirty="0"/>
                        <a:t>drip irrigation (enables use of marginal land</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Mechanical </a:t>
                      </a:r>
                      <a:r>
                        <a:rPr lang="en-US" sz="1000" u="none" strike="noStrike" dirty="0"/>
                        <a:t>harvesters and pruners (reduced labor costs)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Night </a:t>
                      </a:r>
                      <a:r>
                        <a:rPr lang="en-US" sz="1000" u="none" strike="noStrike" dirty="0"/>
                        <a:t>harvesting (maximizes grape sugars)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baseline="0" dirty="0" smtClean="0"/>
                        <a:t>M</a:t>
                      </a:r>
                      <a:r>
                        <a:rPr lang="en-US" sz="1000" u="none" strike="noStrike" dirty="0" smtClean="0"/>
                        <a:t>odern </a:t>
                      </a:r>
                      <a:r>
                        <a:rPr lang="en-US" sz="1000" u="none" strike="noStrike" dirty="0"/>
                        <a:t>trellis systems (vineyards 2x denser)</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Fertilizers </a:t>
                      </a:r>
                      <a:r>
                        <a:rPr lang="en-US" sz="1000" u="none" strike="noStrike" dirty="0"/>
                        <a:t>and pruning methods (increased harvest yield and improved grape flavor)</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Marketing </a:t>
                      </a:r>
                      <a:r>
                        <a:rPr lang="en-US" sz="1000" u="none" strike="noStrike" dirty="0"/>
                        <a:t>specific consumers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Producers </a:t>
                      </a:r>
                      <a:r>
                        <a:rPr lang="en-US" sz="1000" u="none" strike="noStrike" dirty="0"/>
                        <a:t>own and control entire value chain</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Reverse </a:t>
                      </a:r>
                      <a:r>
                        <a:rPr lang="en-US" sz="1000" u="none" strike="noStrike" dirty="0"/>
                        <a:t>osmosis (color and taste enrichment)</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Incorporate </a:t>
                      </a:r>
                      <a:r>
                        <a:rPr lang="en-US" sz="1000" u="none" strike="noStrike" dirty="0"/>
                        <a:t>stainless steel barrels, computers, and oak chips in fermentation/aging process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Packaging </a:t>
                      </a:r>
                      <a:r>
                        <a:rPr lang="en-US" sz="1000" u="none" strike="noStrike" dirty="0"/>
                        <a:t>changes (decreased shipping costs and </a:t>
                      </a:r>
                      <a:r>
                        <a:rPr lang="en-US" sz="1000" u="none" strike="noStrike" dirty="0" smtClean="0"/>
                        <a:t>facilitated </a:t>
                      </a:r>
                      <a:r>
                        <a:rPr lang="en-US" sz="1000" u="none" strike="noStrike" dirty="0"/>
                        <a:t>storage)</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bl>
          </a:graphicData>
        </a:graphic>
      </p:graphicFrame>
      <p:sp>
        <p:nvSpPr>
          <p:cNvPr id="6" name="Left-Right Arrow 5"/>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p:cNvSpPr txBox="1"/>
          <p:nvPr/>
        </p:nvSpPr>
        <p:spPr>
          <a:xfrm>
            <a:off x="1371600" y="6368236"/>
            <a:ext cx="1752600" cy="261610"/>
          </a:xfrm>
          <a:prstGeom prst="rect">
            <a:avLst/>
          </a:prstGeom>
          <a:noFill/>
        </p:spPr>
        <p:txBody>
          <a:bodyPr wrap="square" rtlCol="0">
            <a:spAutoFit/>
          </a:bodyPr>
          <a:lstStyle/>
          <a:p>
            <a:pPr algn="ctr"/>
            <a:r>
              <a:rPr lang="en-US" sz="1100" dirty="0" smtClean="0"/>
              <a:t>Competitive Position:</a:t>
            </a:r>
            <a:endParaRPr lang="en-US" sz="1100" dirty="0"/>
          </a:p>
        </p:txBody>
      </p:sp>
      <p:sp>
        <p:nvSpPr>
          <p:cNvPr id="8" name="TextBox 7"/>
          <p:cNvSpPr txBox="1"/>
          <p:nvPr/>
        </p:nvSpPr>
        <p:spPr>
          <a:xfrm>
            <a:off x="384464" y="6096000"/>
            <a:ext cx="838200" cy="276999"/>
          </a:xfrm>
          <a:prstGeom prst="rect">
            <a:avLst/>
          </a:prstGeom>
          <a:noFill/>
        </p:spPr>
        <p:txBody>
          <a:bodyPr wrap="square" rtlCol="0">
            <a:spAutoFit/>
          </a:bodyPr>
          <a:lstStyle/>
          <a:p>
            <a:pPr algn="ctr"/>
            <a:r>
              <a:rPr lang="en-US" sz="1200" b="1" dirty="0" smtClean="0"/>
              <a:t>WEAK</a:t>
            </a:r>
            <a:endParaRPr lang="en-US" sz="1200" b="1" dirty="0"/>
          </a:p>
        </p:txBody>
      </p:sp>
      <p:sp>
        <p:nvSpPr>
          <p:cNvPr id="9" name="TextBox 8"/>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10" name="Explosion 1 9"/>
          <p:cNvSpPr/>
          <p:nvPr/>
        </p:nvSpPr>
        <p:spPr>
          <a:xfrm>
            <a:off x="28956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FF0000"/>
              </a:solidFill>
            </a:endParaRPr>
          </a:p>
        </p:txBody>
      </p:sp>
      <p:sp>
        <p:nvSpPr>
          <p:cNvPr id="11" name="TextBox 10"/>
          <p:cNvSpPr txBox="1"/>
          <p:nvPr/>
        </p:nvSpPr>
        <p:spPr>
          <a:xfrm>
            <a:off x="384464" y="5548699"/>
            <a:ext cx="1676400" cy="276999"/>
          </a:xfrm>
          <a:prstGeom prst="rect">
            <a:avLst/>
          </a:prstGeom>
          <a:noFill/>
        </p:spPr>
        <p:txBody>
          <a:bodyPr wrap="square" rtlCol="0">
            <a:spAutoFit/>
          </a:bodyPr>
          <a:lstStyle/>
          <a:p>
            <a:r>
              <a:rPr lang="en-US" sz="1200" dirty="0" smtClean="0"/>
              <a:t>- Lack unique resources</a:t>
            </a:r>
            <a:endParaRPr lang="en-US" sz="1200" dirty="0"/>
          </a:p>
        </p:txBody>
      </p:sp>
      <p:sp>
        <p:nvSpPr>
          <p:cNvPr id="12" name="TextBox 11"/>
          <p:cNvSpPr txBox="1"/>
          <p:nvPr/>
        </p:nvSpPr>
        <p:spPr>
          <a:xfrm>
            <a:off x="1653021" y="5576499"/>
            <a:ext cx="1752600" cy="276999"/>
          </a:xfrm>
          <a:prstGeom prst="rect">
            <a:avLst/>
          </a:prstGeom>
          <a:noFill/>
        </p:spPr>
        <p:txBody>
          <a:bodyPr wrap="square" rtlCol="0">
            <a:spAutoFit/>
          </a:bodyPr>
          <a:lstStyle/>
          <a:p>
            <a:r>
              <a:rPr lang="en-US" sz="1200" dirty="0" smtClean="0"/>
              <a:t>- Lack core competencies</a:t>
            </a:r>
            <a:endParaRPr lang="en-US" sz="1200" dirty="0"/>
          </a:p>
        </p:txBody>
      </p:sp>
      <p:sp>
        <p:nvSpPr>
          <p:cNvPr id="13" name="TextBox 12"/>
          <p:cNvSpPr txBox="1"/>
          <p:nvPr/>
        </p:nvSpPr>
        <p:spPr>
          <a:xfrm>
            <a:off x="2811607" y="5576591"/>
            <a:ext cx="1828800" cy="276999"/>
          </a:xfrm>
          <a:prstGeom prst="rect">
            <a:avLst/>
          </a:prstGeom>
          <a:noFill/>
        </p:spPr>
        <p:txBody>
          <a:bodyPr wrap="square" rtlCol="0">
            <a:spAutoFit/>
          </a:bodyPr>
          <a:lstStyle/>
          <a:p>
            <a:r>
              <a:rPr lang="en-US" sz="1200" dirty="0" smtClean="0"/>
              <a:t>- Fragmented value chain</a:t>
            </a:r>
            <a:endParaRPr lang="en-US" sz="1200" dirty="0"/>
          </a:p>
        </p:txBody>
      </p:sp>
      <p:sp>
        <p:nvSpPr>
          <p:cNvPr id="14" name="TextBox 13"/>
          <p:cNvSpPr txBox="1"/>
          <p:nvPr/>
        </p:nvSpPr>
        <p:spPr>
          <a:xfrm>
            <a:off x="5486400" y="5576408"/>
            <a:ext cx="1676400" cy="276999"/>
          </a:xfrm>
          <a:prstGeom prst="rect">
            <a:avLst/>
          </a:prstGeom>
          <a:noFill/>
        </p:spPr>
        <p:txBody>
          <a:bodyPr wrap="square" rtlCol="0">
            <a:spAutoFit/>
          </a:bodyPr>
          <a:lstStyle/>
          <a:p>
            <a:r>
              <a:rPr lang="en-US" sz="1200" dirty="0" smtClean="0"/>
              <a:t>- Incoherent strategies</a:t>
            </a:r>
            <a:endParaRPr lang="en-US" sz="1200" dirty="0"/>
          </a:p>
        </p:txBody>
      </p:sp>
      <p:sp>
        <p:nvSpPr>
          <p:cNvPr id="15" name="TextBox 14"/>
          <p:cNvSpPr txBox="1"/>
          <p:nvPr/>
        </p:nvSpPr>
        <p:spPr>
          <a:xfrm>
            <a:off x="6781800" y="5576634"/>
            <a:ext cx="1905000" cy="276999"/>
          </a:xfrm>
          <a:prstGeom prst="rect">
            <a:avLst/>
          </a:prstGeom>
          <a:noFill/>
        </p:spPr>
        <p:txBody>
          <a:bodyPr wrap="square" rtlCol="0">
            <a:spAutoFit/>
          </a:bodyPr>
          <a:lstStyle/>
          <a:p>
            <a:pPr>
              <a:buFontTx/>
              <a:buChar char="-"/>
            </a:pPr>
            <a:r>
              <a:rPr lang="en-US" sz="1200" dirty="0" smtClean="0"/>
              <a:t> Risk of the Kodak complex</a:t>
            </a:r>
            <a:endParaRPr lang="en-US" sz="1200" dirty="0"/>
          </a:p>
        </p:txBody>
      </p:sp>
      <p:sp>
        <p:nvSpPr>
          <p:cNvPr id="16" name="TextBox 15"/>
          <p:cNvSpPr txBox="1"/>
          <p:nvPr/>
        </p:nvSpPr>
        <p:spPr>
          <a:xfrm>
            <a:off x="4419600" y="5576634"/>
            <a:ext cx="1676400" cy="276999"/>
          </a:xfrm>
          <a:prstGeom prst="rect">
            <a:avLst/>
          </a:prstGeom>
          <a:noFill/>
        </p:spPr>
        <p:txBody>
          <a:bodyPr wrap="square" rtlCol="0">
            <a:spAutoFit/>
          </a:bodyPr>
          <a:lstStyle/>
          <a:p>
            <a:r>
              <a:rPr lang="en-US" sz="1200" dirty="0" smtClean="0"/>
              <a:t>- Inefficient</a:t>
            </a:r>
            <a:endParaRPr lang="en-US" sz="1200" dirty="0"/>
          </a:p>
        </p:txBody>
      </p:sp>
    </p:spTree>
    <p:extLst>
      <p:ext uri="{BB962C8B-B14F-4D97-AF65-F5344CB8AC3E}">
        <p14:creationId xmlns:p14="http://schemas.microsoft.com/office/powerpoint/2010/main" val="3322470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5715000" cy="792163"/>
          </a:xfrm>
        </p:spPr>
        <p:txBody>
          <a:bodyPr>
            <a:normAutofit/>
          </a:bodyPr>
          <a:lstStyle/>
          <a:p>
            <a:r>
              <a:rPr lang="en-US" dirty="0" smtClean="0"/>
              <a:t>Strategy Recommendation</a:t>
            </a:r>
            <a:endParaRPr lang="en-US" dirty="0"/>
          </a:p>
        </p:txBody>
      </p:sp>
      <p:sp>
        <p:nvSpPr>
          <p:cNvPr id="4" name="TextBox 3"/>
          <p:cNvSpPr txBox="1"/>
          <p:nvPr/>
        </p:nvSpPr>
        <p:spPr>
          <a:xfrm>
            <a:off x="1061170" y="699652"/>
            <a:ext cx="2981325" cy="707886"/>
          </a:xfrm>
          <a:prstGeom prst="rect">
            <a:avLst/>
          </a:prstGeom>
          <a:noFill/>
        </p:spPr>
        <p:txBody>
          <a:bodyPr wrap="square" rtlCol="0">
            <a:spAutoFit/>
          </a:bodyPr>
          <a:lstStyle/>
          <a:p>
            <a:r>
              <a:rPr lang="en-US" sz="2000" u="sng" dirty="0" smtClean="0"/>
              <a:t>Target Icon/Ultra Premium Wines!</a:t>
            </a:r>
            <a:endParaRPr lang="en-US" sz="2000" u="sng" dirty="0"/>
          </a:p>
        </p:txBody>
      </p:sp>
      <p:sp>
        <p:nvSpPr>
          <p:cNvPr id="5" name="Bent-Up Arrow 4"/>
          <p:cNvSpPr/>
          <p:nvPr/>
        </p:nvSpPr>
        <p:spPr>
          <a:xfrm rot="16200000" flipH="1">
            <a:off x="3553691" y="564572"/>
            <a:ext cx="304800" cy="838200"/>
          </a:xfrm>
          <a:prstGeom prst="bentUpArrow">
            <a:avLst>
              <a:gd name="adj1" fmla="val 25000"/>
              <a:gd name="adj2" fmla="val 26558"/>
              <a:gd name="adj3" fmla="val 25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6386" name="Text Box 2"/>
          <p:cNvSpPr txBox="1">
            <a:spLocks noChangeArrowheads="1"/>
          </p:cNvSpPr>
          <p:nvPr/>
        </p:nvSpPr>
        <p:spPr bwMode="auto">
          <a:xfrm>
            <a:off x="590550" y="1916906"/>
            <a:ext cx="1190625" cy="319088"/>
          </a:xfrm>
          <a:prstGeom prst="rect">
            <a:avLst/>
          </a:prstGeom>
          <a:solidFill>
            <a:srgbClr val="FFFFFF"/>
          </a:solidFill>
          <a:ln w="12700">
            <a:no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Strengths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7" name="Text Box 3"/>
          <p:cNvSpPr txBox="1">
            <a:spLocks noChangeArrowheads="1"/>
          </p:cNvSpPr>
          <p:nvPr/>
        </p:nvSpPr>
        <p:spPr bwMode="auto">
          <a:xfrm>
            <a:off x="2457449" y="1907381"/>
            <a:ext cx="1238250" cy="338138"/>
          </a:xfrm>
          <a:prstGeom prst="rect">
            <a:avLst/>
          </a:prstGeom>
          <a:solidFill>
            <a:srgbClr val="FFFFFF"/>
          </a:solidFill>
          <a:ln w="12700">
            <a:no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Weaknesses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8" name="Text Box 4"/>
          <p:cNvSpPr txBox="1">
            <a:spLocks noChangeArrowheads="1"/>
          </p:cNvSpPr>
          <p:nvPr/>
        </p:nvSpPr>
        <p:spPr bwMode="auto">
          <a:xfrm>
            <a:off x="590550" y="5610225"/>
            <a:ext cx="1238250" cy="333375"/>
          </a:xfrm>
          <a:prstGeom prst="rect">
            <a:avLst/>
          </a:prstGeom>
          <a:solidFill>
            <a:srgbClr val="FFFFFF"/>
          </a:solidFill>
          <a:ln w="12700">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Opportunities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9" name="Text Box 5"/>
          <p:cNvSpPr txBox="1">
            <a:spLocks noChangeArrowheads="1"/>
          </p:cNvSpPr>
          <p:nvPr/>
        </p:nvSpPr>
        <p:spPr bwMode="auto">
          <a:xfrm>
            <a:off x="2551833" y="5610223"/>
            <a:ext cx="1238250" cy="333375"/>
          </a:xfrm>
          <a:prstGeom prst="rect">
            <a:avLst/>
          </a:prstGeom>
          <a:solidFill>
            <a:srgbClr val="FFFFFF"/>
          </a:solidFill>
          <a:ln w="12700">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Threats</a:t>
            </a:r>
            <a:endParaRPr kumimoji="0" lang="en-US" sz="1800" b="1" i="0" u="none" strike="noStrike" cap="none" normalizeH="0" baseline="0" dirty="0" smtClean="0">
              <a:ln>
                <a:noFill/>
              </a:ln>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32641875"/>
              </p:ext>
            </p:extLst>
          </p:nvPr>
        </p:nvGraphicFramePr>
        <p:xfrm>
          <a:off x="298555" y="2266301"/>
          <a:ext cx="3810000" cy="3248501"/>
        </p:xfrm>
        <a:graphic>
          <a:graphicData uri="http://schemas.openxmlformats.org/drawingml/2006/table">
            <a:tbl>
              <a:tblPr>
                <a:tableStyleId>{69C7853C-536D-4A76-A0AE-DD22124D55A5}</a:tableStyleId>
              </a:tblPr>
              <a:tblGrid>
                <a:gridCol w="1905000"/>
                <a:gridCol w="1905000"/>
              </a:tblGrid>
              <a:tr h="1426425">
                <a:tc>
                  <a:txBody>
                    <a:bodyPr/>
                    <a:lstStyle/>
                    <a:p>
                      <a:pPr marL="342900" marR="0" lvl="0" indent="-342900">
                        <a:lnSpc>
                          <a:spcPct val="100000"/>
                        </a:lnSpc>
                        <a:spcBef>
                          <a:spcPts val="200"/>
                        </a:spcBef>
                        <a:spcAft>
                          <a:spcPts val="200"/>
                        </a:spcAft>
                        <a:buFont typeface="Wingdings"/>
                        <a:buChar char=""/>
                      </a:pPr>
                      <a:r>
                        <a:rPr lang="en-US" sz="1100" kern="0" baseline="0" dirty="0"/>
                        <a:t>French producers have experience</a:t>
                      </a:r>
                    </a:p>
                    <a:p>
                      <a:pPr marL="342900" marR="0" lvl="0" indent="-342900">
                        <a:lnSpc>
                          <a:spcPct val="100000"/>
                        </a:lnSpc>
                        <a:spcBef>
                          <a:spcPts val="200"/>
                        </a:spcBef>
                        <a:spcAft>
                          <a:spcPts val="200"/>
                        </a:spcAft>
                        <a:buFont typeface="Wingdings"/>
                        <a:buChar char=""/>
                      </a:pPr>
                      <a:r>
                        <a:rPr lang="en-US" sz="1100" kern="0" baseline="0" dirty="0"/>
                        <a:t>French wine is branded as </a:t>
                      </a:r>
                      <a:r>
                        <a:rPr lang="en-US" sz="1100" kern="0" baseline="0" dirty="0" smtClean="0"/>
                        <a:t>high  end </a:t>
                      </a:r>
                      <a:r>
                        <a:rPr lang="en-US" sz="1100" kern="0" baseline="0" dirty="0"/>
                        <a:t>already due to the French’s commitment to technique and high-price</a:t>
                      </a:r>
                      <a:endParaRPr lang="en-US" sz="1100" kern="0" baseline="0" dirty="0">
                        <a:solidFill>
                          <a:srgbClr val="000000"/>
                        </a:solidFill>
                        <a:latin typeface="+mn-lt"/>
                        <a:ea typeface="Calibri"/>
                        <a:cs typeface="Times New Roman"/>
                      </a:endParaRPr>
                    </a:p>
                  </a:txBody>
                  <a:tcPr marL="68580" marR="68580" marT="0" marB="0" anchor="ctr"/>
                </a:tc>
                <a:tc>
                  <a:txBody>
                    <a:bodyPr/>
                    <a:lstStyle/>
                    <a:p>
                      <a:pPr marL="342900" marR="0" lvl="0" indent="-342900">
                        <a:lnSpc>
                          <a:spcPct val="100000"/>
                        </a:lnSpc>
                        <a:spcBef>
                          <a:spcPts val="200"/>
                        </a:spcBef>
                        <a:spcAft>
                          <a:spcPts val="200"/>
                        </a:spcAft>
                        <a:buFont typeface="Wingdings"/>
                        <a:buChar char=""/>
                      </a:pPr>
                      <a:r>
                        <a:rPr lang="en-US" sz="1100" kern="0" baseline="0" dirty="0"/>
                        <a:t>Asset allocation is not focused; many vineyards are dedicated to below-premium wines</a:t>
                      </a:r>
                    </a:p>
                    <a:p>
                      <a:pPr marL="342900" marR="0" lvl="0" indent="-342900">
                        <a:lnSpc>
                          <a:spcPct val="100000"/>
                        </a:lnSpc>
                        <a:spcBef>
                          <a:spcPts val="200"/>
                        </a:spcBef>
                        <a:spcAft>
                          <a:spcPts val="200"/>
                        </a:spcAft>
                        <a:buFont typeface="Wingdings"/>
                        <a:buChar char=""/>
                      </a:pPr>
                      <a:r>
                        <a:rPr lang="en-US" sz="1100" kern="0" baseline="0" dirty="0"/>
                        <a:t>Fragmented value chain and distribution processes</a:t>
                      </a:r>
                      <a:endParaRPr lang="en-US" sz="1100" kern="0" baseline="0" dirty="0">
                        <a:solidFill>
                          <a:srgbClr val="000000"/>
                        </a:solidFill>
                        <a:latin typeface="+mn-lt"/>
                        <a:ea typeface="Calibri"/>
                        <a:cs typeface="Times New Roman"/>
                      </a:endParaRPr>
                    </a:p>
                  </a:txBody>
                  <a:tcPr marL="68580" marR="68580" marT="0" marB="0" anchor="ctr"/>
                </a:tc>
              </a:tr>
              <a:tr h="1822076">
                <a:tc>
                  <a:txBody>
                    <a:bodyPr/>
                    <a:lstStyle/>
                    <a:p>
                      <a:pPr marL="342900" marR="0" lvl="0" indent="-342900">
                        <a:lnSpc>
                          <a:spcPct val="100000"/>
                        </a:lnSpc>
                        <a:spcBef>
                          <a:spcPts val="200"/>
                        </a:spcBef>
                        <a:spcAft>
                          <a:spcPts val="200"/>
                        </a:spcAft>
                        <a:buFont typeface="Wingdings"/>
                        <a:buChar char=""/>
                      </a:pPr>
                      <a:r>
                        <a:rPr lang="en-US" sz="1100" kern="0" baseline="0" dirty="0"/>
                        <a:t>Climate is conducive to growing premium grapes</a:t>
                      </a:r>
                    </a:p>
                    <a:p>
                      <a:pPr marL="342900" marR="0" lvl="0" indent="-342900">
                        <a:lnSpc>
                          <a:spcPct val="100000"/>
                        </a:lnSpc>
                        <a:spcBef>
                          <a:spcPts val="200"/>
                        </a:spcBef>
                        <a:spcAft>
                          <a:spcPts val="200"/>
                        </a:spcAft>
                        <a:buFont typeface="Wingdings"/>
                        <a:buChar char=""/>
                      </a:pPr>
                      <a:r>
                        <a:rPr lang="en-US" sz="1100" kern="0" baseline="0" dirty="0"/>
                        <a:t>Grape-growing restrictions are </a:t>
                      </a:r>
                      <a:r>
                        <a:rPr lang="en-US" sz="1100" kern="0" baseline="0" dirty="0" smtClean="0"/>
                        <a:t>lightening</a:t>
                      </a:r>
                    </a:p>
                    <a:p>
                      <a:pPr marL="342900" marR="0" lvl="0" indent="-342900" algn="l" defTabSz="914400" rtl="0" eaLnBrk="1" fontAlgn="auto" latinLnBrk="0" hangingPunct="1">
                        <a:lnSpc>
                          <a:spcPct val="100000"/>
                        </a:lnSpc>
                        <a:spcBef>
                          <a:spcPts val="200"/>
                        </a:spcBef>
                        <a:spcAft>
                          <a:spcPts val="200"/>
                        </a:spcAft>
                        <a:buClrTx/>
                        <a:buSzTx/>
                        <a:buFont typeface="Wingdings"/>
                        <a:buChar char=""/>
                        <a:tabLst/>
                        <a:defRPr/>
                      </a:pPr>
                      <a:r>
                        <a:rPr lang="en-US" sz="1100" kern="0" baseline="0" dirty="0" smtClean="0"/>
                        <a:t>Regulation environment fosters the growth of premium over basic </a:t>
                      </a:r>
                      <a:endParaRPr lang="en-US" sz="1100" kern="0" baseline="0" dirty="0" smtClean="0">
                        <a:solidFill>
                          <a:srgbClr val="000000"/>
                        </a:solidFill>
                        <a:latin typeface="+mn-lt"/>
                        <a:ea typeface="Times New Roman"/>
                        <a:cs typeface="Times New Roman"/>
                      </a:endParaRPr>
                    </a:p>
                  </a:txBody>
                  <a:tcPr marL="68580" marR="68580" marT="0" marB="0" anchor="ctr"/>
                </a:tc>
                <a:tc>
                  <a:txBody>
                    <a:bodyPr/>
                    <a:lstStyle/>
                    <a:p>
                      <a:pPr marL="342900" marR="0" lvl="0" indent="-342900">
                        <a:lnSpc>
                          <a:spcPct val="100000"/>
                        </a:lnSpc>
                        <a:spcBef>
                          <a:spcPts val="200"/>
                        </a:spcBef>
                        <a:spcAft>
                          <a:spcPts val="200"/>
                        </a:spcAft>
                        <a:buFont typeface="Wingdings"/>
                        <a:buChar char=""/>
                      </a:pPr>
                      <a:r>
                        <a:rPr lang="en-US" sz="1100" kern="0" baseline="0" dirty="0"/>
                        <a:t>New World producers can often produce </a:t>
                      </a:r>
                      <a:r>
                        <a:rPr lang="en-US" sz="1100" kern="0" baseline="0" dirty="0" smtClean="0"/>
                        <a:t>high end wines </a:t>
                      </a:r>
                      <a:r>
                        <a:rPr lang="en-US" sz="1100" kern="0" baseline="0" dirty="0"/>
                        <a:t>at lower costs/higher </a:t>
                      </a:r>
                      <a:r>
                        <a:rPr lang="en-US" sz="1100" kern="0" baseline="0" dirty="0" smtClean="0"/>
                        <a:t>margins</a:t>
                      </a:r>
                    </a:p>
                    <a:p>
                      <a:pPr marL="342900" marR="0" lvl="0" indent="-342900" algn="l" defTabSz="914400" rtl="0" eaLnBrk="1" fontAlgn="auto" latinLnBrk="0" hangingPunct="1">
                        <a:lnSpc>
                          <a:spcPct val="100000"/>
                        </a:lnSpc>
                        <a:spcBef>
                          <a:spcPts val="200"/>
                        </a:spcBef>
                        <a:spcAft>
                          <a:spcPts val="200"/>
                        </a:spcAft>
                        <a:buClrTx/>
                        <a:buSzTx/>
                        <a:buFont typeface="Wingdings"/>
                        <a:buChar char=""/>
                        <a:tabLst/>
                        <a:defRPr/>
                      </a:pPr>
                      <a:r>
                        <a:rPr lang="en-US" sz="1100" kern="0" baseline="0" dirty="0" smtClean="0"/>
                        <a:t>Consumer purchasing power may not be great enough to afford premium wines </a:t>
                      </a:r>
                      <a:endParaRPr lang="en-US" sz="1100" kern="0" baseline="0" dirty="0" smtClean="0">
                        <a:solidFill>
                          <a:srgbClr val="000000"/>
                        </a:solidFill>
                        <a:latin typeface="+mn-lt"/>
                        <a:ea typeface="Times New Roman"/>
                        <a:cs typeface="Times New Roman"/>
                      </a:endParaRPr>
                    </a:p>
                  </a:txBody>
                  <a:tcPr marL="68580" marR="68580" marT="0" marB="0" anchor="ctr"/>
                </a:tc>
              </a:tr>
            </a:tbl>
          </a:graphicData>
        </a:graphic>
      </p:graphicFrame>
      <p:sp>
        <p:nvSpPr>
          <p:cNvPr id="15" name="TextBox 14"/>
          <p:cNvSpPr txBox="1"/>
          <p:nvPr/>
        </p:nvSpPr>
        <p:spPr>
          <a:xfrm>
            <a:off x="270810" y="1582883"/>
            <a:ext cx="4204997" cy="307777"/>
          </a:xfrm>
          <a:prstGeom prst="rect">
            <a:avLst/>
          </a:prstGeom>
          <a:noFill/>
        </p:spPr>
        <p:txBody>
          <a:bodyPr wrap="none" rtlCol="0">
            <a:spAutoFit/>
          </a:bodyPr>
          <a:lstStyle/>
          <a:p>
            <a:pPr>
              <a:spcBef>
                <a:spcPts val="600"/>
              </a:spcBef>
              <a:spcAft>
                <a:spcPts val="600"/>
              </a:spcAft>
            </a:pPr>
            <a:r>
              <a:rPr lang="en-US" sz="1400" b="1" u="sng" dirty="0" smtClean="0"/>
              <a:t>SWOT: Icon/UP Wine Production in France</a:t>
            </a:r>
            <a:endParaRPr lang="en-US" sz="1400" b="1" u="sng" dirty="0"/>
          </a:p>
        </p:txBody>
      </p:sp>
      <p:graphicFrame>
        <p:nvGraphicFramePr>
          <p:cNvPr id="16" name="Table 15"/>
          <p:cNvGraphicFramePr>
            <a:graphicFrameLocks noGrp="1"/>
          </p:cNvGraphicFramePr>
          <p:nvPr>
            <p:extLst>
              <p:ext uri="{D42A27DB-BD31-4B8C-83A1-F6EECF244321}">
                <p14:modId xmlns:p14="http://schemas.microsoft.com/office/powerpoint/2010/main" val="1090089918"/>
              </p:ext>
            </p:extLst>
          </p:nvPr>
        </p:nvGraphicFramePr>
        <p:xfrm>
          <a:off x="4191001" y="1101434"/>
          <a:ext cx="4495799" cy="1600202"/>
        </p:xfrm>
        <a:graphic>
          <a:graphicData uri="http://schemas.openxmlformats.org/drawingml/2006/table">
            <a:tbl>
              <a:tblPr/>
              <a:tblGrid>
                <a:gridCol w="952249"/>
                <a:gridCol w="971148"/>
                <a:gridCol w="971148"/>
                <a:gridCol w="800627"/>
                <a:gridCol w="800627"/>
              </a:tblGrid>
              <a:tr h="411061">
                <a:tc gridSpan="5">
                  <a:txBody>
                    <a:bodyPr/>
                    <a:lstStyle/>
                    <a:p>
                      <a:pPr marL="0" marR="0" algn="l">
                        <a:lnSpc>
                          <a:spcPct val="115000"/>
                        </a:lnSpc>
                        <a:spcBef>
                          <a:spcPts val="0"/>
                        </a:spcBef>
                        <a:spcAft>
                          <a:spcPts val="600"/>
                        </a:spcAft>
                      </a:pPr>
                      <a:r>
                        <a:rPr lang="en-US" sz="1100" b="1" dirty="0">
                          <a:latin typeface="Calibri"/>
                          <a:ea typeface="Calibri"/>
                          <a:cs typeface="Times New Roman"/>
                        </a:rPr>
                        <a:t>                                            </a:t>
                      </a:r>
                      <a:r>
                        <a:rPr lang="en-US" sz="1100" b="1" dirty="0" smtClean="0">
                          <a:latin typeface="Calibri"/>
                          <a:ea typeface="Calibri"/>
                          <a:cs typeface="Times New Roman"/>
                        </a:rPr>
                        <a:t>                     Icon/Ultra Premium </a:t>
                      </a:r>
                      <a:r>
                        <a:rPr lang="en-US" sz="1100" b="1" dirty="0">
                          <a:latin typeface="Calibri"/>
                          <a:ea typeface="Calibri"/>
                          <a:cs typeface="Times New Roman"/>
                        </a:rPr>
                        <a:t>Wine Profitability</a:t>
                      </a:r>
                      <a:endParaRPr lang="en-US" sz="10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738">
                <a:tc rowSpan="4">
                  <a:txBody>
                    <a:bodyPr/>
                    <a:lstStyle/>
                    <a:p>
                      <a:pPr marL="0" marR="91440" algn="r">
                        <a:lnSpc>
                          <a:spcPct val="115000"/>
                        </a:lnSpc>
                        <a:spcBef>
                          <a:spcPts val="0"/>
                        </a:spcBef>
                        <a:spcAft>
                          <a:spcPts val="0"/>
                        </a:spcAft>
                      </a:pPr>
                      <a:endParaRPr lang="en-US" sz="1100" dirty="0">
                        <a:latin typeface="Calibri"/>
                        <a:ea typeface="Calibri"/>
                        <a:cs typeface="Times New Roman"/>
                      </a:endParaRPr>
                    </a:p>
                    <a:p>
                      <a:pPr marL="0" marR="91440" algn="r">
                        <a:lnSpc>
                          <a:spcPct val="100000"/>
                        </a:lnSpc>
                        <a:spcBef>
                          <a:spcPts val="0"/>
                        </a:spcBef>
                        <a:spcAft>
                          <a:spcPts val="0"/>
                        </a:spcAft>
                      </a:pPr>
                      <a:endParaRPr lang="en-US" sz="1100" b="1" dirty="0" smtClean="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France’s</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a:latin typeface="Calibri"/>
                          <a:ea typeface="Calibri"/>
                          <a:cs typeface="Times New Roman"/>
                        </a:rPr>
                        <a:t>Potential</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Competitive </a:t>
                      </a:r>
                      <a:r>
                        <a:rPr lang="en-US" sz="1100" b="1" dirty="0">
                          <a:latin typeface="Calibri"/>
                          <a:ea typeface="Calibri"/>
                          <a:cs typeface="Times New Roman"/>
                        </a:rPr>
                        <a:t>Capability</a:t>
                      </a:r>
                      <a:endParaRPr lang="en-US" sz="10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Unattractive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nSpc>
                          <a:spcPct val="115000"/>
                        </a:lnSpc>
                        <a:spcBef>
                          <a:spcPts val="0"/>
                        </a:spcBef>
                        <a:spcAft>
                          <a:spcPts val="0"/>
                        </a:spcAft>
                        <a:tabLst>
                          <a:tab pos="133350" algn="l"/>
                          <a:tab pos="441325" algn="ctr"/>
                        </a:tabLst>
                      </a:pPr>
                      <a:r>
                        <a:rPr lang="en-US" sz="1100" b="1" dirty="0">
                          <a:latin typeface="Calibri"/>
                          <a:ea typeface="Calibri"/>
                          <a:cs typeface="Times New Roman"/>
                        </a:rPr>
                        <a:t>		Weak</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Strong</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00" name="Oval 16"/>
          <p:cNvSpPr>
            <a:spLocks noChangeArrowheads="1"/>
          </p:cNvSpPr>
          <p:nvPr/>
        </p:nvSpPr>
        <p:spPr bwMode="auto">
          <a:xfrm>
            <a:off x="7657715" y="2057400"/>
            <a:ext cx="1066800" cy="609600"/>
          </a:xfrm>
          <a:prstGeom prst="ellipse">
            <a:avLst/>
          </a:prstGeom>
          <a:solidFill>
            <a:srgbClr val="FFFFFF"/>
          </a:solidFill>
          <a:ln w="12700">
            <a:solidFill>
              <a:srgbClr val="C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200"/>
              </a:spcBef>
              <a:spcAft>
                <a:spcPts val="1000"/>
              </a:spcAft>
              <a:buClrTx/>
              <a:buSzTx/>
              <a:buFontTx/>
              <a:buNone/>
              <a:tabLst/>
            </a:pPr>
            <a:r>
              <a:rPr kumimoji="0" lang="en-US" sz="1100" b="1" i="0" u="none" strike="noStrike" cap="none" normalizeH="0" baseline="0" dirty="0" smtClean="0">
                <a:ln>
                  <a:noFill/>
                </a:ln>
                <a:solidFill>
                  <a:srgbClr val="FF0000"/>
                </a:solidFill>
                <a:effectLst/>
                <a:latin typeface="Calibri" pitchFamily="34" charset="0"/>
                <a:cs typeface="Arial" pitchFamily="34" charset="0"/>
              </a:rPr>
              <a:t>Icon and UP Wines</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9" name="TextBox 18"/>
          <p:cNvSpPr txBox="1"/>
          <p:nvPr/>
        </p:nvSpPr>
        <p:spPr>
          <a:xfrm>
            <a:off x="5677285" y="728990"/>
            <a:ext cx="2513830" cy="523220"/>
          </a:xfrm>
          <a:prstGeom prst="rect">
            <a:avLst/>
          </a:prstGeom>
          <a:noFill/>
        </p:spPr>
        <p:txBody>
          <a:bodyPr wrap="none" rtlCol="0">
            <a:spAutoFit/>
          </a:bodyPr>
          <a:lstStyle/>
          <a:p>
            <a:r>
              <a:rPr lang="en-US" sz="1400" b="1" u="sng" dirty="0" smtClean="0"/>
              <a:t>Directional Matrix: Icon/</a:t>
            </a:r>
          </a:p>
          <a:p>
            <a:r>
              <a:rPr lang="en-US" sz="1400" b="1" u="sng" dirty="0" smtClean="0"/>
              <a:t>Ultra Premium Wines</a:t>
            </a:r>
            <a:endParaRPr lang="en-US" sz="1400" b="1" u="sng" dirty="0"/>
          </a:p>
        </p:txBody>
      </p:sp>
      <p:grpSp>
        <p:nvGrpSpPr>
          <p:cNvPr id="20" name="Group 19"/>
          <p:cNvGrpSpPr/>
          <p:nvPr/>
        </p:nvGrpSpPr>
        <p:grpSpPr>
          <a:xfrm>
            <a:off x="590550" y="5943600"/>
            <a:ext cx="8248650" cy="642610"/>
            <a:chOff x="590550" y="5943600"/>
            <a:chExt cx="8248650" cy="642610"/>
          </a:xfrm>
        </p:grpSpPr>
        <p:sp>
          <p:nvSpPr>
            <p:cNvPr id="21" name="Left-Right Arrow 20"/>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22" name="TextBox 21"/>
            <p:cNvSpPr txBox="1"/>
            <p:nvPr/>
          </p:nvSpPr>
          <p:spPr>
            <a:xfrm>
              <a:off x="1600200" y="6324600"/>
              <a:ext cx="2133600" cy="261610"/>
            </a:xfrm>
            <a:prstGeom prst="rect">
              <a:avLst/>
            </a:prstGeom>
            <a:noFill/>
          </p:spPr>
          <p:txBody>
            <a:bodyPr wrap="square" rtlCol="0">
              <a:spAutoFit/>
            </a:bodyPr>
            <a:lstStyle/>
            <a:p>
              <a:pPr algn="ctr"/>
              <a:r>
                <a:rPr lang="en-US" sz="1100" dirty="0" smtClean="0"/>
                <a:t>Potential Competitive Position:</a:t>
              </a:r>
              <a:endParaRPr lang="en-US" sz="1100" dirty="0"/>
            </a:p>
          </p:txBody>
        </p:sp>
        <p:sp>
          <p:nvSpPr>
            <p:cNvPr id="23" name="TextBox 22"/>
            <p:cNvSpPr txBox="1"/>
            <p:nvPr/>
          </p:nvSpPr>
          <p:spPr>
            <a:xfrm>
              <a:off x="590550" y="6096000"/>
              <a:ext cx="704850" cy="276999"/>
            </a:xfrm>
            <a:prstGeom prst="rect">
              <a:avLst/>
            </a:prstGeom>
            <a:noFill/>
          </p:spPr>
          <p:txBody>
            <a:bodyPr wrap="square" rtlCol="0">
              <a:spAutoFit/>
            </a:bodyPr>
            <a:lstStyle/>
            <a:p>
              <a:pPr algn="ctr"/>
              <a:r>
                <a:rPr lang="en-US" sz="1200" b="1" dirty="0" smtClean="0"/>
                <a:t>WEAK</a:t>
              </a:r>
              <a:endParaRPr lang="en-US" sz="1200" b="1" dirty="0"/>
            </a:p>
          </p:txBody>
        </p:sp>
        <p:sp>
          <p:nvSpPr>
            <p:cNvPr id="24" name="TextBox 23"/>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25" name="Explosion 1 24"/>
            <p:cNvSpPr/>
            <p:nvPr/>
          </p:nvSpPr>
          <p:spPr>
            <a:xfrm>
              <a:off x="67056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graphicFrame>
        <p:nvGraphicFramePr>
          <p:cNvPr id="26" name="Table 25"/>
          <p:cNvGraphicFramePr>
            <a:graphicFrameLocks noGrp="1"/>
          </p:cNvGraphicFramePr>
          <p:nvPr/>
        </p:nvGraphicFramePr>
        <p:xfrm>
          <a:off x="4648200" y="3352800"/>
          <a:ext cx="4343399" cy="2208276"/>
        </p:xfrm>
        <a:graphic>
          <a:graphicData uri="http://schemas.openxmlformats.org/drawingml/2006/table">
            <a:tbl>
              <a:tblPr/>
              <a:tblGrid>
                <a:gridCol w="1203264"/>
                <a:gridCol w="3140135"/>
              </a:tblGrid>
              <a:tr h="279400">
                <a:tc>
                  <a:txBody>
                    <a:bodyPr/>
                    <a:lstStyle/>
                    <a:p>
                      <a:pPr marL="0" marR="0" algn="r">
                        <a:lnSpc>
                          <a:spcPct val="115000"/>
                        </a:lnSpc>
                        <a:spcBef>
                          <a:spcPts val="600"/>
                        </a:spcBef>
                        <a:spcAft>
                          <a:spcPts val="600"/>
                        </a:spcAft>
                      </a:pPr>
                      <a:r>
                        <a:rPr lang="en-US" sz="1050" dirty="0">
                          <a:latin typeface="Calibri"/>
                          <a:ea typeface="Calibri"/>
                          <a:cs typeface="Times New Roman"/>
                        </a:rPr>
                        <a:t>Intensity of Rivalry</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Medium Force</a:t>
                      </a:r>
                      <a:r>
                        <a:rPr lang="en-US" sz="1050" dirty="0">
                          <a:latin typeface="Calibri"/>
                          <a:ea typeface="Calibri"/>
                          <a:cs typeface="Times New Roman"/>
                        </a:rPr>
                        <a:t>... Spain and Italy are strong rivals; New World producers are less threatening.</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Bargaining Power of Suppliers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Benign</a:t>
                      </a:r>
                      <a:r>
                        <a:rPr lang="en-US" sz="1050" dirty="0">
                          <a:latin typeface="Calibri"/>
                          <a:ea typeface="Calibri"/>
                          <a:cs typeface="Times New Roman"/>
                        </a:rPr>
                        <a:t>… suppliers can be easily replaced; moreover, cost increases can be passed down to the customer</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Bargaining Power of Buyers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Benign</a:t>
                      </a:r>
                      <a:r>
                        <a:rPr lang="en-US" sz="1050" dirty="0">
                          <a:latin typeface="Calibri"/>
                          <a:ea typeface="Calibri"/>
                          <a:cs typeface="Times New Roman"/>
                        </a:rPr>
                        <a:t>… there exists no major customer in this industry.  Buyers can exercise power only by switching brands.</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21">
                <a:tc>
                  <a:txBody>
                    <a:bodyPr/>
                    <a:lstStyle/>
                    <a:p>
                      <a:pPr marL="0" marR="0" algn="r">
                        <a:lnSpc>
                          <a:spcPct val="115000"/>
                        </a:lnSpc>
                        <a:spcBef>
                          <a:spcPts val="600"/>
                        </a:spcBef>
                        <a:spcAft>
                          <a:spcPts val="600"/>
                        </a:spcAft>
                      </a:pPr>
                      <a:r>
                        <a:rPr lang="en-US" sz="1050" dirty="0">
                          <a:latin typeface="Calibri"/>
                          <a:ea typeface="Calibri"/>
                          <a:cs typeface="Times New Roman"/>
                        </a:rPr>
                        <a:t>Threat of New Entrants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Medium Force</a:t>
                      </a:r>
                      <a:r>
                        <a:rPr lang="en-US" sz="1050" dirty="0">
                          <a:latin typeface="Calibri"/>
                          <a:ea typeface="Calibri"/>
                          <a:cs typeface="Times New Roman"/>
                        </a:rPr>
                        <a:t>… the barriers to entry are moderate.  New entrants are disadvantaged by start-up costs and lack of brand image.</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Threat of Substitutions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Strong Force</a:t>
                      </a:r>
                      <a:r>
                        <a:rPr lang="en-US" sz="1050" dirty="0">
                          <a:latin typeface="Calibri"/>
                          <a:ea typeface="Calibri"/>
                          <a:cs typeface="Times New Roman"/>
                        </a:rPr>
                        <a:t>… customers can substitute for less-expensive wines or alternative drinks easily.</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 name="TextBox 26"/>
          <p:cNvSpPr txBox="1"/>
          <p:nvPr/>
        </p:nvSpPr>
        <p:spPr>
          <a:xfrm>
            <a:off x="5486400" y="2704614"/>
            <a:ext cx="2819400" cy="523220"/>
          </a:xfrm>
          <a:prstGeom prst="rect">
            <a:avLst/>
          </a:prstGeom>
          <a:noFill/>
        </p:spPr>
        <p:txBody>
          <a:bodyPr wrap="square" rtlCol="0" anchor="ctr">
            <a:spAutoFit/>
          </a:bodyPr>
          <a:lstStyle/>
          <a:p>
            <a:pPr algn="ctr"/>
            <a:r>
              <a:rPr lang="en-US" sz="1400" b="1" u="sng" dirty="0" smtClean="0"/>
              <a:t>Porter’s 5 Forces: Icon/ Ultra Premium Wines</a:t>
            </a:r>
            <a:endParaRPr lang="en-US" sz="1400" b="1" u="sng" dirty="0"/>
          </a:p>
        </p:txBody>
      </p:sp>
    </p:spTree>
    <p:extLst>
      <p:ext uri="{BB962C8B-B14F-4D97-AF65-F5344CB8AC3E}">
        <p14:creationId xmlns:p14="http://schemas.microsoft.com/office/powerpoint/2010/main" val="2450138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743</TotalTime>
  <Words>5125</Words>
  <Application>Microsoft Office PowerPoint</Application>
  <PresentationFormat>On-screen Show (4:3)</PresentationFormat>
  <Paragraphs>921</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Civic</vt:lpstr>
      <vt:lpstr>Case Study: Global Wine War 2009 </vt:lpstr>
      <vt:lpstr>Primary Question</vt:lpstr>
      <vt:lpstr>Secondary Questions</vt:lpstr>
      <vt:lpstr>New World vs. Old World</vt:lpstr>
      <vt:lpstr> Segments in the Wine Industry</vt:lpstr>
      <vt:lpstr>France</vt:lpstr>
      <vt:lpstr>France</vt:lpstr>
      <vt:lpstr>Changes to the Industry</vt:lpstr>
      <vt:lpstr>Strategy Recommendation</vt:lpstr>
      <vt:lpstr>Necessary Changes in France’s Competitive Position:</vt:lpstr>
      <vt:lpstr>Necessary Changes in France’s Competitive Position:</vt:lpstr>
      <vt:lpstr>Necessary Changes in France’s Competitive Position:</vt:lpstr>
      <vt:lpstr>Italy</vt:lpstr>
      <vt:lpstr>Italy’s Current Conditions</vt:lpstr>
      <vt:lpstr>Current Industry Trends</vt:lpstr>
      <vt:lpstr>Strategy Recommendations</vt:lpstr>
      <vt:lpstr>Italy’s Competitive Strategy</vt:lpstr>
      <vt:lpstr>Additional Recommendations</vt:lpstr>
      <vt:lpstr>South America</vt:lpstr>
      <vt:lpstr>South American Wines</vt:lpstr>
      <vt:lpstr>Wine Consumption by Country</vt:lpstr>
      <vt:lpstr>South American Wines  PESTEL  Analysis</vt:lpstr>
      <vt:lpstr>Low Cost Wine - Five Forces</vt:lpstr>
      <vt:lpstr>South America SWOT Analysis</vt:lpstr>
      <vt:lpstr>Competitive Position - Ansoff</vt:lpstr>
      <vt:lpstr>Strategies</vt:lpstr>
      <vt:lpstr>United States</vt:lpstr>
      <vt:lpstr>PowerPoint Presentation</vt:lpstr>
      <vt:lpstr>PowerPoint Presentation</vt:lpstr>
      <vt:lpstr>United States Wines PESTEL Analysis</vt:lpstr>
      <vt:lpstr>SWOT Analysis</vt:lpstr>
      <vt:lpstr>Ansoff Matrix</vt:lpstr>
      <vt:lpstr>Recommendations</vt:lpstr>
      <vt:lpstr>Australia   </vt:lpstr>
      <vt:lpstr>Australia’s Earlier Position</vt:lpstr>
      <vt:lpstr>  Core Competency</vt:lpstr>
      <vt:lpstr> Australian Wines PESTEL Analysis</vt:lpstr>
      <vt:lpstr>Comparison</vt:lpstr>
      <vt:lpstr>Ultra and Super Premium Wine- Five Forces</vt:lpstr>
      <vt:lpstr>  SWOT Analysis</vt:lpstr>
      <vt:lpstr>Ansoff Matrix </vt:lpstr>
      <vt:lpstr>Caution!</vt:lpstr>
      <vt:lpstr>Recommendations</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Mustafa</cp:lastModifiedBy>
  <cp:revision>67</cp:revision>
  <dcterms:created xsi:type="dcterms:W3CDTF">2012-12-03T18:08:15Z</dcterms:created>
  <dcterms:modified xsi:type="dcterms:W3CDTF">2016-02-06T02:35:57Z</dcterms:modified>
</cp:coreProperties>
</file>