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3"/>
  </p:notesMasterIdLst>
  <p:sldIdLst>
    <p:sldId id="256" r:id="rId3"/>
    <p:sldId id="257" r:id="rId4"/>
    <p:sldId id="258" r:id="rId5"/>
    <p:sldId id="335" r:id="rId6"/>
    <p:sldId id="336" r:id="rId7"/>
    <p:sldId id="259" r:id="rId8"/>
    <p:sldId id="337" r:id="rId9"/>
    <p:sldId id="260" r:id="rId10"/>
    <p:sldId id="338" r:id="rId11"/>
    <p:sldId id="261" r:id="rId12"/>
    <p:sldId id="339" r:id="rId13"/>
    <p:sldId id="262" r:id="rId14"/>
    <p:sldId id="263" r:id="rId15"/>
    <p:sldId id="26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330" r:id="rId35"/>
    <p:sldId id="331" r:id="rId36"/>
    <p:sldId id="332" r:id="rId37"/>
    <p:sldId id="284" r:id="rId38"/>
    <p:sldId id="285" r:id="rId39"/>
    <p:sldId id="340" r:id="rId40"/>
    <p:sldId id="341" r:id="rId41"/>
    <p:sldId id="342" r:id="rId4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1BE31-796F-4C61-BC28-8AFCDAFF99F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97285451-1CC4-4317-A04D-E897BE2A6C5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Reception</a:t>
          </a:r>
          <a:endParaRPr lang="cs-CZ" sz="1600" dirty="0"/>
        </a:p>
      </dgm:t>
    </dgm:pt>
    <dgm:pt modelId="{1AAB74C3-059F-429F-904E-41B64CA5C733}" type="parTrans" cxnId="{2D4F5442-D485-44E8-85DE-8287B8A573FF}">
      <dgm:prSet/>
      <dgm:spPr/>
      <dgm:t>
        <a:bodyPr/>
        <a:lstStyle/>
        <a:p>
          <a:endParaRPr lang="cs-CZ" sz="1600"/>
        </a:p>
      </dgm:t>
    </dgm:pt>
    <dgm:pt modelId="{C5F94624-3563-4ABB-8278-81B0B9261A4E}" type="sibTrans" cxnId="{2D4F5442-D485-44E8-85DE-8287B8A573FF}">
      <dgm:prSet custT="1"/>
      <dgm:spPr/>
      <dgm:t>
        <a:bodyPr/>
        <a:lstStyle/>
        <a:p>
          <a:endParaRPr lang="cs-CZ" sz="1600" dirty="0"/>
        </a:p>
      </dgm:t>
    </dgm:pt>
    <dgm:pt modelId="{E06788F0-1685-4B2D-BAD6-0B8DD1B17986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Investigation</a:t>
          </a:r>
          <a:endParaRPr lang="cs-CZ" sz="1600" dirty="0"/>
        </a:p>
      </dgm:t>
    </dgm:pt>
    <dgm:pt modelId="{5906F326-5E80-4CB5-A39A-0F4D8489B9AA}" type="parTrans" cxnId="{00F6B749-4FA2-4329-87B8-2DAC68C317F6}">
      <dgm:prSet/>
      <dgm:spPr/>
      <dgm:t>
        <a:bodyPr/>
        <a:lstStyle/>
        <a:p>
          <a:endParaRPr lang="cs-CZ" sz="1600"/>
        </a:p>
      </dgm:t>
    </dgm:pt>
    <dgm:pt modelId="{B0B7515D-3174-41E0-BEC7-7C88408A610E}" type="sibTrans" cxnId="{00F6B749-4FA2-4329-87B8-2DAC68C317F6}">
      <dgm:prSet custT="1"/>
      <dgm:spPr/>
      <dgm:t>
        <a:bodyPr/>
        <a:lstStyle/>
        <a:p>
          <a:endParaRPr lang="cs-CZ" sz="1600" dirty="0"/>
        </a:p>
      </dgm:t>
    </dgm:pt>
    <dgm:pt modelId="{F7875DA0-F0D8-483E-AC55-B570FB86970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Hospitalization</a:t>
          </a:r>
          <a:endParaRPr lang="cs-CZ" sz="1400" dirty="0"/>
        </a:p>
      </dgm:t>
    </dgm:pt>
    <dgm:pt modelId="{D7B1B4AC-A27F-4133-BEDE-C4A401C05ADF}" type="parTrans" cxnId="{2CF90B47-E071-4D21-8546-F9427C18A756}">
      <dgm:prSet/>
      <dgm:spPr/>
      <dgm:t>
        <a:bodyPr/>
        <a:lstStyle/>
        <a:p>
          <a:endParaRPr lang="cs-CZ" sz="1600"/>
        </a:p>
      </dgm:t>
    </dgm:pt>
    <dgm:pt modelId="{6B90A31F-3A5E-46D1-9157-621749D65509}" type="sibTrans" cxnId="{2CF90B47-E071-4D21-8546-F9427C18A756}">
      <dgm:prSet custT="1"/>
      <dgm:spPr/>
      <dgm:t>
        <a:bodyPr/>
        <a:lstStyle/>
        <a:p>
          <a:endParaRPr lang="cs-CZ" sz="1600" dirty="0"/>
        </a:p>
      </dgm:t>
    </dgm:pt>
    <dgm:pt modelId="{A3B467ED-9C85-4F60-BA1D-CEFA7624B8D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Surgery</a:t>
          </a:r>
          <a:endParaRPr lang="cs-CZ" sz="1600" dirty="0"/>
        </a:p>
      </dgm:t>
    </dgm:pt>
    <dgm:pt modelId="{E656E212-6638-4B34-AD31-3A086596FE0C}" type="parTrans" cxnId="{D49269D2-CAAA-4C73-BEB1-E4342AE9A9D6}">
      <dgm:prSet/>
      <dgm:spPr/>
      <dgm:t>
        <a:bodyPr/>
        <a:lstStyle/>
        <a:p>
          <a:endParaRPr lang="cs-CZ" sz="1600"/>
        </a:p>
      </dgm:t>
    </dgm:pt>
    <dgm:pt modelId="{D9A2C58A-7004-435B-93A4-6E7B16E66D45}" type="sibTrans" cxnId="{D49269D2-CAAA-4C73-BEB1-E4342AE9A9D6}">
      <dgm:prSet custT="1"/>
      <dgm:spPr/>
      <dgm:t>
        <a:bodyPr/>
        <a:lstStyle/>
        <a:p>
          <a:endParaRPr lang="cs-CZ" sz="1600" dirty="0"/>
        </a:p>
      </dgm:t>
    </dgm:pt>
    <dgm:pt modelId="{034690BF-D49F-4565-BAD5-D1EC91E3DD4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Control</a:t>
          </a:r>
          <a:endParaRPr lang="cs-CZ" sz="1600" dirty="0"/>
        </a:p>
      </dgm:t>
    </dgm:pt>
    <dgm:pt modelId="{445DC848-A554-465D-93AB-09716BE5D44E}" type="parTrans" cxnId="{80311BFD-2FA5-4898-A770-4EBB9F962A12}">
      <dgm:prSet/>
      <dgm:spPr/>
      <dgm:t>
        <a:bodyPr/>
        <a:lstStyle/>
        <a:p>
          <a:endParaRPr lang="cs-CZ" sz="1600"/>
        </a:p>
      </dgm:t>
    </dgm:pt>
    <dgm:pt modelId="{D169CA1D-3739-4230-A805-7469B441FCEA}" type="sibTrans" cxnId="{80311BFD-2FA5-4898-A770-4EBB9F962A12}">
      <dgm:prSet/>
      <dgm:spPr/>
      <dgm:t>
        <a:bodyPr/>
        <a:lstStyle/>
        <a:p>
          <a:endParaRPr lang="cs-CZ" sz="1600"/>
        </a:p>
      </dgm:t>
    </dgm:pt>
    <dgm:pt modelId="{384A2C36-C656-43E1-92CC-5475CB14B44D}" type="pres">
      <dgm:prSet presAssocID="{7841BE31-796F-4C61-BC28-8AFCDAFF99F8}" presName="diagram" presStyleCnt="0">
        <dgm:presLayoutVars>
          <dgm:dir/>
          <dgm:resizeHandles val="exact"/>
        </dgm:presLayoutVars>
      </dgm:prSet>
      <dgm:spPr/>
    </dgm:pt>
    <dgm:pt modelId="{995BE726-AA94-4E15-A0DA-4765BDC7A484}" type="pres">
      <dgm:prSet presAssocID="{97285451-1CC4-4317-A04D-E897BE2A6C5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6DA50-11C9-4BF8-A8B2-9DE65119F426}" type="pres">
      <dgm:prSet presAssocID="{C5F94624-3563-4ABB-8278-81B0B9261A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A8C3032-BED9-4A94-9F2F-EC538AD744B9}" type="pres">
      <dgm:prSet presAssocID="{C5F94624-3563-4ABB-8278-81B0B9261A4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3C592D7-7CFA-4905-8D07-989FA78279DB}" type="pres">
      <dgm:prSet presAssocID="{E06788F0-1685-4B2D-BAD6-0B8DD1B1798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9BDFE-7FB1-4E4A-B17F-1F32979A6E4D}" type="pres">
      <dgm:prSet presAssocID="{B0B7515D-3174-41E0-BEC7-7C88408A610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A849BD7-0D72-4E9F-B63F-55870831E2C3}" type="pres">
      <dgm:prSet presAssocID="{B0B7515D-3174-41E0-BEC7-7C88408A610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1BACF2F-3388-460C-B412-D3284F6BD437}" type="pres">
      <dgm:prSet presAssocID="{F7875DA0-F0D8-483E-AC55-B570FB86970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1154B-69D0-4C99-8000-D6251735C318}" type="pres">
      <dgm:prSet presAssocID="{6B90A31F-3A5E-46D1-9157-621749D6550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B729FCB-8F89-412B-8E41-60F627F3AD2B}" type="pres">
      <dgm:prSet presAssocID="{6B90A31F-3A5E-46D1-9157-621749D6550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8F58C00-96AD-4A3B-8418-83BBC28405FD}" type="pres">
      <dgm:prSet presAssocID="{A3B467ED-9C85-4F60-BA1D-CEFA7624B8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9AE7E-EBF0-4D51-B94D-9F733E494AC3}" type="pres">
      <dgm:prSet presAssocID="{D9A2C58A-7004-435B-93A4-6E7B16E66D4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D38AFE7-3E4A-4F87-89A6-09766982C5D5}" type="pres">
      <dgm:prSet presAssocID="{D9A2C58A-7004-435B-93A4-6E7B16E66D4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B432F81-E6B7-40CF-9FF7-5A6ADE412ADB}" type="pres">
      <dgm:prSet presAssocID="{034690BF-D49F-4565-BAD5-D1EC91E3DD4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F6B749-4FA2-4329-87B8-2DAC68C317F6}" srcId="{7841BE31-796F-4C61-BC28-8AFCDAFF99F8}" destId="{E06788F0-1685-4B2D-BAD6-0B8DD1B17986}" srcOrd="1" destOrd="0" parTransId="{5906F326-5E80-4CB5-A39A-0F4D8489B9AA}" sibTransId="{B0B7515D-3174-41E0-BEC7-7C88408A610E}"/>
    <dgm:cxn modelId="{2CF90B47-E071-4D21-8546-F9427C18A756}" srcId="{7841BE31-796F-4C61-BC28-8AFCDAFF99F8}" destId="{F7875DA0-F0D8-483E-AC55-B570FB869702}" srcOrd="2" destOrd="0" parTransId="{D7B1B4AC-A27F-4133-BEDE-C4A401C05ADF}" sibTransId="{6B90A31F-3A5E-46D1-9157-621749D65509}"/>
    <dgm:cxn modelId="{548F77AB-BD51-40A6-B7C0-B5A5D461016D}" type="presOf" srcId="{E06788F0-1685-4B2D-BAD6-0B8DD1B17986}" destId="{B3C592D7-7CFA-4905-8D07-989FA78279DB}" srcOrd="0" destOrd="0" presId="urn:microsoft.com/office/officeart/2005/8/layout/process5"/>
    <dgm:cxn modelId="{D49269D2-CAAA-4C73-BEB1-E4342AE9A9D6}" srcId="{7841BE31-796F-4C61-BC28-8AFCDAFF99F8}" destId="{A3B467ED-9C85-4F60-BA1D-CEFA7624B8DC}" srcOrd="3" destOrd="0" parTransId="{E656E212-6638-4B34-AD31-3A086596FE0C}" sibTransId="{D9A2C58A-7004-435B-93A4-6E7B16E66D45}"/>
    <dgm:cxn modelId="{BF04B521-5D0B-4ED3-B04B-EC125F3DFF39}" type="presOf" srcId="{034690BF-D49F-4565-BAD5-D1EC91E3DD44}" destId="{FB432F81-E6B7-40CF-9FF7-5A6ADE412ADB}" srcOrd="0" destOrd="0" presId="urn:microsoft.com/office/officeart/2005/8/layout/process5"/>
    <dgm:cxn modelId="{7DA58EF5-CD27-4851-9B05-CAC38EFA6823}" type="presOf" srcId="{7841BE31-796F-4C61-BC28-8AFCDAFF99F8}" destId="{384A2C36-C656-43E1-92CC-5475CB14B44D}" srcOrd="0" destOrd="0" presId="urn:microsoft.com/office/officeart/2005/8/layout/process5"/>
    <dgm:cxn modelId="{80311BFD-2FA5-4898-A770-4EBB9F962A12}" srcId="{7841BE31-796F-4C61-BC28-8AFCDAFF99F8}" destId="{034690BF-D49F-4565-BAD5-D1EC91E3DD44}" srcOrd="4" destOrd="0" parTransId="{445DC848-A554-465D-93AB-09716BE5D44E}" sibTransId="{D169CA1D-3739-4230-A805-7469B441FCEA}"/>
    <dgm:cxn modelId="{18835AFC-48D2-4EAE-B494-2FDED24A11CF}" type="presOf" srcId="{A3B467ED-9C85-4F60-BA1D-CEFA7624B8DC}" destId="{A8F58C00-96AD-4A3B-8418-83BBC28405FD}" srcOrd="0" destOrd="0" presId="urn:microsoft.com/office/officeart/2005/8/layout/process5"/>
    <dgm:cxn modelId="{1EADA0E9-1D5B-4947-94C7-B2F32B38956A}" type="presOf" srcId="{B0B7515D-3174-41E0-BEC7-7C88408A610E}" destId="{2479BDFE-7FB1-4E4A-B17F-1F32979A6E4D}" srcOrd="0" destOrd="0" presId="urn:microsoft.com/office/officeart/2005/8/layout/process5"/>
    <dgm:cxn modelId="{3F6919C7-A3AF-4985-B101-2D1E868225BC}" type="presOf" srcId="{97285451-1CC4-4317-A04D-E897BE2A6C52}" destId="{995BE726-AA94-4E15-A0DA-4765BDC7A484}" srcOrd="0" destOrd="0" presId="urn:microsoft.com/office/officeart/2005/8/layout/process5"/>
    <dgm:cxn modelId="{22A30D37-6E7C-45F3-AFA5-45806A4A4E52}" type="presOf" srcId="{B0B7515D-3174-41E0-BEC7-7C88408A610E}" destId="{0A849BD7-0D72-4E9F-B63F-55870831E2C3}" srcOrd="1" destOrd="0" presId="urn:microsoft.com/office/officeart/2005/8/layout/process5"/>
    <dgm:cxn modelId="{CA62FA9D-90C8-4697-91EF-6E1A00FE3DC2}" type="presOf" srcId="{C5F94624-3563-4ABB-8278-81B0B9261A4E}" destId="{4A8C3032-BED9-4A94-9F2F-EC538AD744B9}" srcOrd="1" destOrd="0" presId="urn:microsoft.com/office/officeart/2005/8/layout/process5"/>
    <dgm:cxn modelId="{2D4F5442-D485-44E8-85DE-8287B8A573FF}" srcId="{7841BE31-796F-4C61-BC28-8AFCDAFF99F8}" destId="{97285451-1CC4-4317-A04D-E897BE2A6C52}" srcOrd="0" destOrd="0" parTransId="{1AAB74C3-059F-429F-904E-41B64CA5C733}" sibTransId="{C5F94624-3563-4ABB-8278-81B0B9261A4E}"/>
    <dgm:cxn modelId="{7B1811E2-CCF5-48EC-BC9D-0F3DA66B6FD5}" type="presOf" srcId="{D9A2C58A-7004-435B-93A4-6E7B16E66D45}" destId="{EBE9AE7E-EBF0-4D51-B94D-9F733E494AC3}" srcOrd="0" destOrd="0" presId="urn:microsoft.com/office/officeart/2005/8/layout/process5"/>
    <dgm:cxn modelId="{90C382EE-406F-4892-BFEA-B38E8CF7CF1D}" type="presOf" srcId="{D9A2C58A-7004-435B-93A4-6E7B16E66D45}" destId="{7D38AFE7-3E4A-4F87-89A6-09766982C5D5}" srcOrd="1" destOrd="0" presId="urn:microsoft.com/office/officeart/2005/8/layout/process5"/>
    <dgm:cxn modelId="{28DB0D6D-47C6-4015-BD03-75125463617F}" type="presOf" srcId="{6B90A31F-3A5E-46D1-9157-621749D65509}" destId="{1B729FCB-8F89-412B-8E41-60F627F3AD2B}" srcOrd="1" destOrd="0" presId="urn:microsoft.com/office/officeart/2005/8/layout/process5"/>
    <dgm:cxn modelId="{732505AF-21E3-4107-B69D-FE765F415E28}" type="presOf" srcId="{F7875DA0-F0D8-483E-AC55-B570FB869702}" destId="{11BACF2F-3388-460C-B412-D3284F6BD437}" srcOrd="0" destOrd="0" presId="urn:microsoft.com/office/officeart/2005/8/layout/process5"/>
    <dgm:cxn modelId="{E9C15C9A-AF02-4288-BB00-5F2F98DE1361}" type="presOf" srcId="{6B90A31F-3A5E-46D1-9157-621749D65509}" destId="{2391154B-69D0-4C99-8000-D6251735C318}" srcOrd="0" destOrd="0" presId="urn:microsoft.com/office/officeart/2005/8/layout/process5"/>
    <dgm:cxn modelId="{7404E39F-8A9E-4D58-93A1-C09D22039B36}" type="presOf" srcId="{C5F94624-3563-4ABB-8278-81B0B9261A4E}" destId="{A4E6DA50-11C9-4BF8-A8B2-9DE65119F426}" srcOrd="0" destOrd="0" presId="urn:microsoft.com/office/officeart/2005/8/layout/process5"/>
    <dgm:cxn modelId="{F38C3F31-5049-4CC1-811C-6219D484CA7B}" type="presParOf" srcId="{384A2C36-C656-43E1-92CC-5475CB14B44D}" destId="{995BE726-AA94-4E15-A0DA-4765BDC7A484}" srcOrd="0" destOrd="0" presId="urn:microsoft.com/office/officeart/2005/8/layout/process5"/>
    <dgm:cxn modelId="{6DAEFA27-4B2A-4E4D-BB4D-7C8C1F3BA76E}" type="presParOf" srcId="{384A2C36-C656-43E1-92CC-5475CB14B44D}" destId="{A4E6DA50-11C9-4BF8-A8B2-9DE65119F426}" srcOrd="1" destOrd="0" presId="urn:microsoft.com/office/officeart/2005/8/layout/process5"/>
    <dgm:cxn modelId="{8C8855C1-99BC-4F39-A23F-A35CD3D785DF}" type="presParOf" srcId="{A4E6DA50-11C9-4BF8-A8B2-9DE65119F426}" destId="{4A8C3032-BED9-4A94-9F2F-EC538AD744B9}" srcOrd="0" destOrd="0" presId="urn:microsoft.com/office/officeart/2005/8/layout/process5"/>
    <dgm:cxn modelId="{12C1E301-8AF7-43D7-9EBD-4AA2BC278BE4}" type="presParOf" srcId="{384A2C36-C656-43E1-92CC-5475CB14B44D}" destId="{B3C592D7-7CFA-4905-8D07-989FA78279DB}" srcOrd="2" destOrd="0" presId="urn:microsoft.com/office/officeart/2005/8/layout/process5"/>
    <dgm:cxn modelId="{694964F0-12A1-432C-BBB5-BF8B73458E30}" type="presParOf" srcId="{384A2C36-C656-43E1-92CC-5475CB14B44D}" destId="{2479BDFE-7FB1-4E4A-B17F-1F32979A6E4D}" srcOrd="3" destOrd="0" presId="urn:microsoft.com/office/officeart/2005/8/layout/process5"/>
    <dgm:cxn modelId="{D4EF676F-0271-4E70-B188-970766158675}" type="presParOf" srcId="{2479BDFE-7FB1-4E4A-B17F-1F32979A6E4D}" destId="{0A849BD7-0D72-4E9F-B63F-55870831E2C3}" srcOrd="0" destOrd="0" presId="urn:microsoft.com/office/officeart/2005/8/layout/process5"/>
    <dgm:cxn modelId="{AD15EAC1-F1AE-4E11-896F-80B102742725}" type="presParOf" srcId="{384A2C36-C656-43E1-92CC-5475CB14B44D}" destId="{11BACF2F-3388-460C-B412-D3284F6BD437}" srcOrd="4" destOrd="0" presId="urn:microsoft.com/office/officeart/2005/8/layout/process5"/>
    <dgm:cxn modelId="{55A4BB62-2A59-44EE-9C1E-0837FE588863}" type="presParOf" srcId="{384A2C36-C656-43E1-92CC-5475CB14B44D}" destId="{2391154B-69D0-4C99-8000-D6251735C318}" srcOrd="5" destOrd="0" presId="urn:microsoft.com/office/officeart/2005/8/layout/process5"/>
    <dgm:cxn modelId="{66F4CADF-6C28-4812-9847-B5E116549B74}" type="presParOf" srcId="{2391154B-69D0-4C99-8000-D6251735C318}" destId="{1B729FCB-8F89-412B-8E41-60F627F3AD2B}" srcOrd="0" destOrd="0" presId="urn:microsoft.com/office/officeart/2005/8/layout/process5"/>
    <dgm:cxn modelId="{C61C6269-3D8C-428D-818B-01B67EE28FD3}" type="presParOf" srcId="{384A2C36-C656-43E1-92CC-5475CB14B44D}" destId="{A8F58C00-96AD-4A3B-8418-83BBC28405FD}" srcOrd="6" destOrd="0" presId="urn:microsoft.com/office/officeart/2005/8/layout/process5"/>
    <dgm:cxn modelId="{293476E7-107C-42DC-8DB4-9747D2F21677}" type="presParOf" srcId="{384A2C36-C656-43E1-92CC-5475CB14B44D}" destId="{EBE9AE7E-EBF0-4D51-B94D-9F733E494AC3}" srcOrd="7" destOrd="0" presId="urn:microsoft.com/office/officeart/2005/8/layout/process5"/>
    <dgm:cxn modelId="{8E7D979A-0916-4A8E-9039-CB4963818485}" type="presParOf" srcId="{EBE9AE7E-EBF0-4D51-B94D-9F733E494AC3}" destId="{7D38AFE7-3E4A-4F87-89A6-09766982C5D5}" srcOrd="0" destOrd="0" presId="urn:microsoft.com/office/officeart/2005/8/layout/process5"/>
    <dgm:cxn modelId="{D35EF251-E8C0-4C24-B0F3-EC294E3BEEA5}" type="presParOf" srcId="{384A2C36-C656-43E1-92CC-5475CB14B44D}" destId="{FB432F81-E6B7-40CF-9FF7-5A6ADE412AD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BE1B1-87F3-4838-9C9B-9EDBCAB82CA0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05773EEE-0703-4E11-959F-7EC966B39A1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 smtClean="0"/>
            <a:t>Economy</a:t>
          </a:r>
          <a:endParaRPr lang="cs-CZ" sz="1200" dirty="0"/>
        </a:p>
      </dgm:t>
    </dgm:pt>
    <dgm:pt modelId="{25FC6ABE-90ED-4B4F-B298-7BFE3A248C4E}" type="parTrans" cxnId="{A134C3F6-54E4-408C-88EF-C700965A1141}">
      <dgm:prSet/>
      <dgm:spPr/>
      <dgm:t>
        <a:bodyPr/>
        <a:lstStyle/>
        <a:p>
          <a:endParaRPr lang="cs-CZ" sz="1400"/>
        </a:p>
      </dgm:t>
    </dgm:pt>
    <dgm:pt modelId="{ED693473-20CB-4795-B173-1C2C45BB26EE}" type="sibTrans" cxnId="{A134C3F6-54E4-408C-88EF-C700965A1141}">
      <dgm:prSet/>
      <dgm:spPr/>
      <dgm:t>
        <a:bodyPr/>
        <a:lstStyle/>
        <a:p>
          <a:endParaRPr lang="cs-CZ" sz="1100"/>
        </a:p>
      </dgm:t>
    </dgm:pt>
    <dgm:pt modelId="{B6735821-D216-46F9-B413-88B799C0C9F4}">
      <dgm:prSet phldrT="[Text]" custT="1"/>
      <dgm:spPr>
        <a:ln>
          <a:solidFill>
            <a:srgbClr val="8DC63F"/>
          </a:solidFill>
        </a:ln>
      </dgm:spPr>
      <dgm:t>
        <a:bodyPr/>
        <a:lstStyle/>
        <a:p>
          <a:r>
            <a:rPr lang="en-US" sz="800" dirty="0" smtClean="0"/>
            <a:t>Material</a:t>
          </a:r>
          <a:endParaRPr lang="cs-CZ" sz="800" dirty="0"/>
        </a:p>
      </dgm:t>
    </dgm:pt>
    <dgm:pt modelId="{A2B8D55E-8E7E-4684-839C-28467C35CADC}" type="parTrans" cxnId="{913EA339-CBBE-4D99-842A-DBC0EFEA4245}">
      <dgm:prSet/>
      <dgm:spPr/>
      <dgm:t>
        <a:bodyPr/>
        <a:lstStyle/>
        <a:p>
          <a:endParaRPr lang="cs-CZ" sz="1400"/>
        </a:p>
      </dgm:t>
    </dgm:pt>
    <dgm:pt modelId="{BBA1FE71-D2DE-4471-B62A-FA166F219A01}" type="sibTrans" cxnId="{913EA339-CBBE-4D99-842A-DBC0EFEA4245}">
      <dgm:prSet/>
      <dgm:spPr/>
      <dgm:t>
        <a:bodyPr/>
        <a:lstStyle/>
        <a:p>
          <a:endParaRPr lang="cs-CZ" sz="1400"/>
        </a:p>
      </dgm:t>
    </dgm:pt>
    <dgm:pt modelId="{ABE7B33B-0DFC-413E-B973-2B2C933F264B}">
      <dgm:prSet phldrT="[Text]" custT="1"/>
      <dgm:spPr>
        <a:ln>
          <a:solidFill>
            <a:srgbClr val="8DC63F"/>
          </a:solidFill>
        </a:ln>
      </dgm:spPr>
      <dgm:t>
        <a:bodyPr/>
        <a:lstStyle/>
        <a:p>
          <a:r>
            <a:rPr lang="en-US" sz="800" dirty="0" smtClean="0"/>
            <a:t>Reports</a:t>
          </a:r>
          <a:endParaRPr lang="cs-CZ" sz="800" dirty="0"/>
        </a:p>
      </dgm:t>
    </dgm:pt>
    <dgm:pt modelId="{76729A92-8CE4-41C7-ADC0-A30B70EF5B84}" type="parTrans" cxnId="{8793DB73-86E8-445A-AF88-473294FAA3AD}">
      <dgm:prSet/>
      <dgm:spPr/>
      <dgm:t>
        <a:bodyPr/>
        <a:lstStyle/>
        <a:p>
          <a:endParaRPr lang="cs-CZ" sz="1400"/>
        </a:p>
      </dgm:t>
    </dgm:pt>
    <dgm:pt modelId="{0C22C0C5-17D8-4453-8DE9-3C3A11B4AD9B}" type="sibTrans" cxnId="{8793DB73-86E8-445A-AF88-473294FAA3AD}">
      <dgm:prSet/>
      <dgm:spPr/>
      <dgm:t>
        <a:bodyPr/>
        <a:lstStyle/>
        <a:p>
          <a:endParaRPr lang="cs-CZ" sz="1400"/>
        </a:p>
      </dgm:t>
    </dgm:pt>
    <dgm:pt modelId="{7D52B5CC-BF3D-48AF-A267-0A2F4A37882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 smtClean="0"/>
            <a:t>Utility</a:t>
          </a:r>
          <a:endParaRPr lang="cs-CZ" sz="1200" dirty="0"/>
        </a:p>
      </dgm:t>
    </dgm:pt>
    <dgm:pt modelId="{9E47894A-2373-41C7-88C2-BDFBF1FB6AEE}" type="parTrans" cxnId="{8195832A-617F-4349-AE21-395D924034B3}">
      <dgm:prSet/>
      <dgm:spPr/>
      <dgm:t>
        <a:bodyPr/>
        <a:lstStyle/>
        <a:p>
          <a:endParaRPr lang="cs-CZ" sz="1400"/>
        </a:p>
      </dgm:t>
    </dgm:pt>
    <dgm:pt modelId="{7213EE04-D140-49F6-A726-A1D7EE4DFB8D}" type="sibTrans" cxnId="{8195832A-617F-4349-AE21-395D924034B3}">
      <dgm:prSet/>
      <dgm:spPr/>
      <dgm:t>
        <a:bodyPr/>
        <a:lstStyle/>
        <a:p>
          <a:endParaRPr lang="cs-CZ" sz="1100"/>
        </a:p>
      </dgm:t>
    </dgm:pt>
    <dgm:pt modelId="{E85AC54C-6D3E-46F7-B580-48CC078553F7}">
      <dgm:prSet phldrT="[Text]" custT="1"/>
      <dgm:spPr>
        <a:ln>
          <a:solidFill>
            <a:srgbClr val="8DC63F"/>
          </a:solidFill>
        </a:ln>
      </dgm:spPr>
      <dgm:t>
        <a:bodyPr/>
        <a:lstStyle/>
        <a:p>
          <a:r>
            <a:rPr lang="en-US" sz="800" dirty="0" smtClean="0"/>
            <a:t>Accommodation</a:t>
          </a:r>
          <a:endParaRPr lang="cs-CZ" sz="800" dirty="0"/>
        </a:p>
      </dgm:t>
    </dgm:pt>
    <dgm:pt modelId="{4CDD8FB1-9AFE-447C-ABC1-EA826DE05A9F}" type="sibTrans" cxnId="{17F04695-0BE3-45EE-B6AA-5BF10386ADF8}">
      <dgm:prSet/>
      <dgm:spPr/>
      <dgm:t>
        <a:bodyPr/>
        <a:lstStyle/>
        <a:p>
          <a:endParaRPr lang="cs-CZ" sz="1400"/>
        </a:p>
      </dgm:t>
    </dgm:pt>
    <dgm:pt modelId="{FBF4B224-1CC5-432B-89E5-A3241B85A18B}" type="parTrans" cxnId="{17F04695-0BE3-45EE-B6AA-5BF10386ADF8}">
      <dgm:prSet/>
      <dgm:spPr/>
      <dgm:t>
        <a:bodyPr/>
        <a:lstStyle/>
        <a:p>
          <a:endParaRPr lang="cs-CZ" sz="1400"/>
        </a:p>
      </dgm:t>
    </dgm:pt>
    <dgm:pt modelId="{7515E01A-DEF2-4BE8-8E91-2275FD2DDE56}">
      <dgm:prSet phldrT="[Text]" custT="1"/>
      <dgm:spPr>
        <a:ln>
          <a:solidFill>
            <a:srgbClr val="8DC63F"/>
          </a:solidFill>
        </a:ln>
      </dgm:spPr>
      <dgm:t>
        <a:bodyPr/>
        <a:lstStyle/>
        <a:p>
          <a:r>
            <a:rPr lang="en-US" sz="800" dirty="0" smtClean="0"/>
            <a:t>Sanitary</a:t>
          </a:r>
          <a:endParaRPr lang="cs-CZ" sz="800" dirty="0"/>
        </a:p>
      </dgm:t>
    </dgm:pt>
    <dgm:pt modelId="{DB18C34F-5F41-4F61-96E0-493D6374E764}" type="sibTrans" cxnId="{D82C339A-0FAC-4984-A172-CC492FBB164B}">
      <dgm:prSet/>
      <dgm:spPr/>
      <dgm:t>
        <a:bodyPr/>
        <a:lstStyle/>
        <a:p>
          <a:endParaRPr lang="cs-CZ" sz="1400"/>
        </a:p>
      </dgm:t>
    </dgm:pt>
    <dgm:pt modelId="{1A981DFC-7E21-4A33-BE11-8DC9B326EA3C}" type="parTrans" cxnId="{D82C339A-0FAC-4984-A172-CC492FBB164B}">
      <dgm:prSet/>
      <dgm:spPr/>
      <dgm:t>
        <a:bodyPr/>
        <a:lstStyle/>
        <a:p>
          <a:endParaRPr lang="cs-CZ" sz="1400"/>
        </a:p>
      </dgm:t>
    </dgm:pt>
    <dgm:pt modelId="{1DFA8906-1A5E-4B2D-884E-DF67E79681BE}">
      <dgm:prSet phldrT="[Text]" custT="1"/>
      <dgm:spPr>
        <a:ln>
          <a:solidFill>
            <a:srgbClr val="8DC63F"/>
          </a:solidFill>
        </a:ln>
      </dgm:spPr>
      <dgm:t>
        <a:bodyPr/>
        <a:lstStyle/>
        <a:p>
          <a:r>
            <a:rPr lang="en-US" sz="800" dirty="0" smtClean="0"/>
            <a:t>Food</a:t>
          </a:r>
          <a:endParaRPr lang="cs-CZ" sz="800" dirty="0"/>
        </a:p>
      </dgm:t>
    </dgm:pt>
    <dgm:pt modelId="{130FF656-F8DF-4A79-B690-7D1990BF2D03}" type="sibTrans" cxnId="{B0571BC6-20D1-4F43-B076-A6C046D1D7EE}">
      <dgm:prSet/>
      <dgm:spPr/>
      <dgm:t>
        <a:bodyPr/>
        <a:lstStyle/>
        <a:p>
          <a:endParaRPr lang="cs-CZ" sz="1400"/>
        </a:p>
      </dgm:t>
    </dgm:pt>
    <dgm:pt modelId="{B0EF765B-4C57-41D5-80B0-291F6C5D5D8E}" type="parTrans" cxnId="{B0571BC6-20D1-4F43-B076-A6C046D1D7EE}">
      <dgm:prSet/>
      <dgm:spPr/>
      <dgm:t>
        <a:bodyPr/>
        <a:lstStyle/>
        <a:p>
          <a:endParaRPr lang="cs-CZ" sz="1400"/>
        </a:p>
      </dgm:t>
    </dgm:pt>
    <dgm:pt modelId="{A298C0C2-B6C1-4DDF-84D0-C50501AC26AC}" type="pres">
      <dgm:prSet presAssocID="{3BDBE1B1-87F3-4838-9C9B-9EDBCAB82CA0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2C419-8FF6-4191-8ADD-B499E3D30567}" type="pres">
      <dgm:prSet presAssocID="{05773EEE-0703-4E11-959F-7EC966B39A1A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5CE1615-937B-4DFF-A399-59EFA84FD490}" type="pres">
      <dgm:prSet presAssocID="{05773EEE-0703-4E11-959F-7EC966B39A1A}" presName="gear1srcNode" presStyleLbl="node1" presStyleIdx="0" presStyleCnt="2"/>
      <dgm:spPr/>
      <dgm:t>
        <a:bodyPr/>
        <a:lstStyle/>
        <a:p>
          <a:endParaRPr lang="en-US"/>
        </a:p>
      </dgm:t>
    </dgm:pt>
    <dgm:pt modelId="{9D2F85D3-9F85-4436-8F64-395C4C31B024}" type="pres">
      <dgm:prSet presAssocID="{05773EEE-0703-4E11-959F-7EC966B39A1A}" presName="gear1dstNode" presStyleLbl="node1" presStyleIdx="0" presStyleCnt="2"/>
      <dgm:spPr/>
      <dgm:t>
        <a:bodyPr/>
        <a:lstStyle/>
        <a:p>
          <a:endParaRPr lang="en-US"/>
        </a:p>
      </dgm:t>
    </dgm:pt>
    <dgm:pt modelId="{67BD5BC6-CF7D-4208-BC05-1445D95BE8E4}" type="pres">
      <dgm:prSet presAssocID="{05773EEE-0703-4E11-959F-7EC966B39A1A}" presName="gear1ch" presStyleLbl="fgAcc1" presStyleIdx="0" presStyleCnt="2" custLinFactNeighborX="-11474" custLinFactNeighborY="103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982FF-6DF8-4ED0-AFEB-D0CD51678955}" type="pres">
      <dgm:prSet presAssocID="{7D52B5CC-BF3D-48AF-A267-0A2F4A37882D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277C2F5-5EEE-4004-A38C-630EF842766D}" type="pres">
      <dgm:prSet presAssocID="{7D52B5CC-BF3D-48AF-A267-0A2F4A37882D}" presName="gear2srcNode" presStyleLbl="node1" presStyleIdx="1" presStyleCnt="2"/>
      <dgm:spPr/>
      <dgm:t>
        <a:bodyPr/>
        <a:lstStyle/>
        <a:p>
          <a:endParaRPr lang="en-US"/>
        </a:p>
      </dgm:t>
    </dgm:pt>
    <dgm:pt modelId="{632299A9-26BC-4644-9484-5E9BAA18F4FD}" type="pres">
      <dgm:prSet presAssocID="{7D52B5CC-BF3D-48AF-A267-0A2F4A37882D}" presName="gear2dstNode" presStyleLbl="node1" presStyleIdx="1" presStyleCnt="2"/>
      <dgm:spPr/>
      <dgm:t>
        <a:bodyPr/>
        <a:lstStyle/>
        <a:p>
          <a:endParaRPr lang="en-US"/>
        </a:p>
      </dgm:t>
    </dgm:pt>
    <dgm:pt modelId="{A57AC029-9093-49C9-9E0C-13E606D7AAD8}" type="pres">
      <dgm:prSet presAssocID="{7D52B5CC-BF3D-48AF-A267-0A2F4A37882D}" presName="gear2ch" presStyleLbl="fgAcc1" presStyleIdx="1" presStyleCnt="2" custScaleX="130762" custLinFactNeighborX="14308" custLinFactNeighborY="4460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35A9BBE-ACC5-4EEB-A5B0-955993641650}" type="pres">
      <dgm:prSet presAssocID="{ED693473-20CB-4795-B173-1C2C45BB26EE}" presName="connector1" presStyleLbl="sibTrans2D1" presStyleIdx="0" presStyleCnt="2" custAng="1529915"/>
      <dgm:spPr/>
      <dgm:t>
        <a:bodyPr/>
        <a:lstStyle/>
        <a:p>
          <a:endParaRPr lang="en-US"/>
        </a:p>
      </dgm:t>
    </dgm:pt>
    <dgm:pt modelId="{63A1339C-6638-4CBD-AE48-10CE315820A8}" type="pres">
      <dgm:prSet presAssocID="{7213EE04-D140-49F6-A726-A1D7EE4DFB8D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8793DB73-86E8-445A-AF88-473294FAA3AD}" srcId="{05773EEE-0703-4E11-959F-7EC966B39A1A}" destId="{ABE7B33B-0DFC-413E-B973-2B2C933F264B}" srcOrd="1" destOrd="0" parTransId="{76729A92-8CE4-41C7-ADC0-A30B70EF5B84}" sibTransId="{0C22C0C5-17D8-4453-8DE9-3C3A11B4AD9B}"/>
    <dgm:cxn modelId="{D82C339A-0FAC-4984-A172-CC492FBB164B}" srcId="{7D52B5CC-BF3D-48AF-A267-0A2F4A37882D}" destId="{7515E01A-DEF2-4BE8-8E91-2275FD2DDE56}" srcOrd="1" destOrd="0" parTransId="{1A981DFC-7E21-4A33-BE11-8DC9B326EA3C}" sibTransId="{DB18C34F-5F41-4F61-96E0-493D6374E764}"/>
    <dgm:cxn modelId="{D29A5BDF-CB43-4074-A851-3656BEC29C39}" type="presOf" srcId="{7D52B5CC-BF3D-48AF-A267-0A2F4A37882D}" destId="{632299A9-26BC-4644-9484-5E9BAA18F4FD}" srcOrd="2" destOrd="0" presId="urn:microsoft.com/office/officeart/2005/8/layout/gear1"/>
    <dgm:cxn modelId="{A2ABA302-A3D4-428B-A1F8-8D8642974A22}" type="presOf" srcId="{7D52B5CC-BF3D-48AF-A267-0A2F4A37882D}" destId="{1A1982FF-6DF8-4ED0-AFEB-D0CD51678955}" srcOrd="0" destOrd="0" presId="urn:microsoft.com/office/officeart/2005/8/layout/gear1"/>
    <dgm:cxn modelId="{17F04695-0BE3-45EE-B6AA-5BF10386ADF8}" srcId="{7D52B5CC-BF3D-48AF-A267-0A2F4A37882D}" destId="{E85AC54C-6D3E-46F7-B580-48CC078553F7}" srcOrd="2" destOrd="0" parTransId="{FBF4B224-1CC5-432B-89E5-A3241B85A18B}" sibTransId="{4CDD8FB1-9AFE-447C-ABC1-EA826DE05A9F}"/>
    <dgm:cxn modelId="{3F4C6D57-995C-48A5-A4BB-246C096E3AE1}" type="presOf" srcId="{1DFA8906-1A5E-4B2D-884E-DF67E79681BE}" destId="{A57AC029-9093-49C9-9E0C-13E606D7AAD8}" srcOrd="0" destOrd="0" presId="urn:microsoft.com/office/officeart/2005/8/layout/gear1"/>
    <dgm:cxn modelId="{03A7D183-9074-48E1-87E7-396B205FBC9C}" type="presOf" srcId="{B6735821-D216-46F9-B413-88B799C0C9F4}" destId="{67BD5BC6-CF7D-4208-BC05-1445D95BE8E4}" srcOrd="0" destOrd="0" presId="urn:microsoft.com/office/officeart/2005/8/layout/gear1"/>
    <dgm:cxn modelId="{FEE50037-41E3-4486-BFDB-4A88B2F5B578}" type="presOf" srcId="{ED693473-20CB-4795-B173-1C2C45BB26EE}" destId="{F35A9BBE-ACC5-4EEB-A5B0-955993641650}" srcOrd="0" destOrd="0" presId="urn:microsoft.com/office/officeart/2005/8/layout/gear1"/>
    <dgm:cxn modelId="{AB23FCF4-D4AD-4575-9A0C-28D8DABC47F5}" type="presOf" srcId="{05773EEE-0703-4E11-959F-7EC966B39A1A}" destId="{FB02C419-8FF6-4191-8ADD-B499E3D30567}" srcOrd="0" destOrd="0" presId="urn:microsoft.com/office/officeart/2005/8/layout/gear1"/>
    <dgm:cxn modelId="{37EA4127-C24B-4424-B6A4-565E1E50DEFB}" type="presOf" srcId="{E85AC54C-6D3E-46F7-B580-48CC078553F7}" destId="{A57AC029-9093-49C9-9E0C-13E606D7AAD8}" srcOrd="0" destOrd="2" presId="urn:microsoft.com/office/officeart/2005/8/layout/gear1"/>
    <dgm:cxn modelId="{C5ED5078-7F0C-4977-9053-068B2B210560}" type="presOf" srcId="{05773EEE-0703-4E11-959F-7EC966B39A1A}" destId="{F5CE1615-937B-4DFF-A399-59EFA84FD490}" srcOrd="1" destOrd="0" presId="urn:microsoft.com/office/officeart/2005/8/layout/gear1"/>
    <dgm:cxn modelId="{0B281DDE-35BD-4109-AF05-E75F35432449}" type="presOf" srcId="{ABE7B33B-0DFC-413E-B973-2B2C933F264B}" destId="{67BD5BC6-CF7D-4208-BC05-1445D95BE8E4}" srcOrd="0" destOrd="1" presId="urn:microsoft.com/office/officeart/2005/8/layout/gear1"/>
    <dgm:cxn modelId="{913EA339-CBBE-4D99-842A-DBC0EFEA4245}" srcId="{05773EEE-0703-4E11-959F-7EC966B39A1A}" destId="{B6735821-D216-46F9-B413-88B799C0C9F4}" srcOrd="0" destOrd="0" parTransId="{A2B8D55E-8E7E-4684-839C-28467C35CADC}" sibTransId="{BBA1FE71-D2DE-4471-B62A-FA166F219A01}"/>
    <dgm:cxn modelId="{A134C3F6-54E4-408C-88EF-C700965A1141}" srcId="{3BDBE1B1-87F3-4838-9C9B-9EDBCAB82CA0}" destId="{05773EEE-0703-4E11-959F-7EC966B39A1A}" srcOrd="0" destOrd="0" parTransId="{25FC6ABE-90ED-4B4F-B298-7BFE3A248C4E}" sibTransId="{ED693473-20CB-4795-B173-1C2C45BB26EE}"/>
    <dgm:cxn modelId="{F7D5ACA0-DD17-409E-B15C-19AE4CA9ABC4}" type="presOf" srcId="{3BDBE1B1-87F3-4838-9C9B-9EDBCAB82CA0}" destId="{A298C0C2-B6C1-4DDF-84D0-C50501AC26AC}" srcOrd="0" destOrd="0" presId="urn:microsoft.com/office/officeart/2005/8/layout/gear1"/>
    <dgm:cxn modelId="{B0571BC6-20D1-4F43-B076-A6C046D1D7EE}" srcId="{7D52B5CC-BF3D-48AF-A267-0A2F4A37882D}" destId="{1DFA8906-1A5E-4B2D-884E-DF67E79681BE}" srcOrd="0" destOrd="0" parTransId="{B0EF765B-4C57-41D5-80B0-291F6C5D5D8E}" sibTransId="{130FF656-F8DF-4A79-B690-7D1990BF2D03}"/>
    <dgm:cxn modelId="{2758FAEA-ED2F-439B-BC57-D7FF40E998EC}" type="presOf" srcId="{7D52B5CC-BF3D-48AF-A267-0A2F4A37882D}" destId="{F277C2F5-5EEE-4004-A38C-630EF842766D}" srcOrd="1" destOrd="0" presId="urn:microsoft.com/office/officeart/2005/8/layout/gear1"/>
    <dgm:cxn modelId="{8195832A-617F-4349-AE21-395D924034B3}" srcId="{3BDBE1B1-87F3-4838-9C9B-9EDBCAB82CA0}" destId="{7D52B5CC-BF3D-48AF-A267-0A2F4A37882D}" srcOrd="1" destOrd="0" parTransId="{9E47894A-2373-41C7-88C2-BDFBF1FB6AEE}" sibTransId="{7213EE04-D140-49F6-A726-A1D7EE4DFB8D}"/>
    <dgm:cxn modelId="{75D099B8-108E-4545-B6E3-31ECB99F6020}" type="presOf" srcId="{05773EEE-0703-4E11-959F-7EC966B39A1A}" destId="{9D2F85D3-9F85-4436-8F64-395C4C31B024}" srcOrd="2" destOrd="0" presId="urn:microsoft.com/office/officeart/2005/8/layout/gear1"/>
    <dgm:cxn modelId="{C38F8452-B148-4335-A38F-0E2299110C8C}" type="presOf" srcId="{7213EE04-D140-49F6-A726-A1D7EE4DFB8D}" destId="{63A1339C-6638-4CBD-AE48-10CE315820A8}" srcOrd="0" destOrd="0" presId="urn:microsoft.com/office/officeart/2005/8/layout/gear1"/>
    <dgm:cxn modelId="{E74AB4BE-9D8F-4850-9E5C-779CF80B80BF}" type="presOf" srcId="{7515E01A-DEF2-4BE8-8E91-2275FD2DDE56}" destId="{A57AC029-9093-49C9-9E0C-13E606D7AAD8}" srcOrd="0" destOrd="1" presId="urn:microsoft.com/office/officeart/2005/8/layout/gear1"/>
    <dgm:cxn modelId="{FA0812A1-BEDD-4D83-ACC9-013A8E011D87}" type="presParOf" srcId="{A298C0C2-B6C1-4DDF-84D0-C50501AC26AC}" destId="{FB02C419-8FF6-4191-8ADD-B499E3D30567}" srcOrd="0" destOrd="0" presId="urn:microsoft.com/office/officeart/2005/8/layout/gear1"/>
    <dgm:cxn modelId="{9B7D0F4E-211C-42E3-A4EA-7290E1B30844}" type="presParOf" srcId="{A298C0C2-B6C1-4DDF-84D0-C50501AC26AC}" destId="{F5CE1615-937B-4DFF-A399-59EFA84FD490}" srcOrd="1" destOrd="0" presId="urn:microsoft.com/office/officeart/2005/8/layout/gear1"/>
    <dgm:cxn modelId="{221D325F-4A50-42D4-A30E-17A0173D8B26}" type="presParOf" srcId="{A298C0C2-B6C1-4DDF-84D0-C50501AC26AC}" destId="{9D2F85D3-9F85-4436-8F64-395C4C31B024}" srcOrd="2" destOrd="0" presId="urn:microsoft.com/office/officeart/2005/8/layout/gear1"/>
    <dgm:cxn modelId="{BA14553E-7D0B-4799-B500-2CFFC7ED12CA}" type="presParOf" srcId="{A298C0C2-B6C1-4DDF-84D0-C50501AC26AC}" destId="{67BD5BC6-CF7D-4208-BC05-1445D95BE8E4}" srcOrd="3" destOrd="0" presId="urn:microsoft.com/office/officeart/2005/8/layout/gear1"/>
    <dgm:cxn modelId="{AFC13B01-07F3-4435-BCAA-6E398C9DA7EC}" type="presParOf" srcId="{A298C0C2-B6C1-4DDF-84D0-C50501AC26AC}" destId="{1A1982FF-6DF8-4ED0-AFEB-D0CD51678955}" srcOrd="4" destOrd="0" presId="urn:microsoft.com/office/officeart/2005/8/layout/gear1"/>
    <dgm:cxn modelId="{78A54CF8-B5A2-4909-A740-072E1C2F0D22}" type="presParOf" srcId="{A298C0C2-B6C1-4DDF-84D0-C50501AC26AC}" destId="{F277C2F5-5EEE-4004-A38C-630EF842766D}" srcOrd="5" destOrd="0" presId="urn:microsoft.com/office/officeart/2005/8/layout/gear1"/>
    <dgm:cxn modelId="{1B6441F3-473C-49C8-A7BD-70AD8911B526}" type="presParOf" srcId="{A298C0C2-B6C1-4DDF-84D0-C50501AC26AC}" destId="{632299A9-26BC-4644-9484-5E9BAA18F4FD}" srcOrd="6" destOrd="0" presId="urn:microsoft.com/office/officeart/2005/8/layout/gear1"/>
    <dgm:cxn modelId="{1F5F04B0-48A8-4C68-A5DA-42A6832858DD}" type="presParOf" srcId="{A298C0C2-B6C1-4DDF-84D0-C50501AC26AC}" destId="{A57AC029-9093-49C9-9E0C-13E606D7AAD8}" srcOrd="7" destOrd="0" presId="urn:microsoft.com/office/officeart/2005/8/layout/gear1"/>
    <dgm:cxn modelId="{B0223653-72C8-4B31-8B0A-8EA6E163E4D8}" type="presParOf" srcId="{A298C0C2-B6C1-4DDF-84D0-C50501AC26AC}" destId="{F35A9BBE-ACC5-4EEB-A5B0-955993641650}" srcOrd="8" destOrd="0" presId="urn:microsoft.com/office/officeart/2005/8/layout/gear1"/>
    <dgm:cxn modelId="{5D9E6471-BDB0-456B-8846-DE35B4288A40}" type="presParOf" srcId="{A298C0C2-B6C1-4DDF-84D0-C50501AC26AC}" destId="{63A1339C-6638-4CBD-AE48-10CE315820A8}" srcOrd="9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E726-AA94-4E15-A0DA-4765BDC7A484}">
      <dsp:nvSpPr>
        <dsp:cNvPr id="0" name=""/>
        <dsp:cNvSpPr/>
      </dsp:nvSpPr>
      <dsp:spPr>
        <a:xfrm>
          <a:off x="200834" y="1547"/>
          <a:ext cx="1632837" cy="97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Reception</a:t>
          </a:r>
          <a:endParaRPr lang="cs-CZ" sz="1600" kern="1200" dirty="0"/>
        </a:p>
      </dsp:txBody>
      <dsp:txXfrm>
        <a:off x="229528" y="30241"/>
        <a:ext cx="1575449" cy="922314"/>
      </dsp:txXfrm>
    </dsp:sp>
    <dsp:sp modelId="{A4E6DA50-11C9-4BF8-A8B2-9DE65119F426}">
      <dsp:nvSpPr>
        <dsp:cNvPr id="0" name=""/>
        <dsp:cNvSpPr/>
      </dsp:nvSpPr>
      <dsp:spPr>
        <a:xfrm>
          <a:off x="1977362" y="288926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600" kern="1200" dirty="0"/>
        </a:p>
      </dsp:txBody>
      <dsp:txXfrm>
        <a:off x="1977362" y="369915"/>
        <a:ext cx="242313" cy="242965"/>
      </dsp:txXfrm>
    </dsp:sp>
    <dsp:sp modelId="{B3C592D7-7CFA-4905-8D07-989FA78279DB}">
      <dsp:nvSpPr>
        <dsp:cNvPr id="0" name=""/>
        <dsp:cNvSpPr/>
      </dsp:nvSpPr>
      <dsp:spPr>
        <a:xfrm>
          <a:off x="2486807" y="1547"/>
          <a:ext cx="1632837" cy="97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Investigation</a:t>
          </a:r>
          <a:endParaRPr lang="cs-CZ" sz="1600" kern="1200" dirty="0"/>
        </a:p>
      </dsp:txBody>
      <dsp:txXfrm>
        <a:off x="2515501" y="30241"/>
        <a:ext cx="1575449" cy="922314"/>
      </dsp:txXfrm>
    </dsp:sp>
    <dsp:sp modelId="{2479BDFE-7FB1-4E4A-B17F-1F32979A6E4D}">
      <dsp:nvSpPr>
        <dsp:cNvPr id="0" name=""/>
        <dsp:cNvSpPr/>
      </dsp:nvSpPr>
      <dsp:spPr>
        <a:xfrm rot="5400000">
          <a:off x="3130145" y="1095548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600" kern="1200" dirty="0"/>
        </a:p>
      </dsp:txBody>
      <dsp:txXfrm rot="-5400000">
        <a:off x="3181743" y="1124939"/>
        <a:ext cx="242965" cy="242313"/>
      </dsp:txXfrm>
    </dsp:sp>
    <dsp:sp modelId="{11BACF2F-3388-460C-B412-D3284F6BD437}">
      <dsp:nvSpPr>
        <dsp:cNvPr id="0" name=""/>
        <dsp:cNvSpPr/>
      </dsp:nvSpPr>
      <dsp:spPr>
        <a:xfrm>
          <a:off x="2486807" y="1634384"/>
          <a:ext cx="1632837" cy="97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Hospitalization</a:t>
          </a:r>
          <a:endParaRPr lang="cs-CZ" sz="1400" kern="1200" dirty="0"/>
        </a:p>
      </dsp:txBody>
      <dsp:txXfrm>
        <a:off x="2515501" y="1663078"/>
        <a:ext cx="1575449" cy="922314"/>
      </dsp:txXfrm>
    </dsp:sp>
    <dsp:sp modelId="{2391154B-69D0-4C99-8000-D6251735C318}">
      <dsp:nvSpPr>
        <dsp:cNvPr id="0" name=""/>
        <dsp:cNvSpPr/>
      </dsp:nvSpPr>
      <dsp:spPr>
        <a:xfrm rot="10800000">
          <a:off x="1996956" y="1921764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600" kern="1200" dirty="0"/>
        </a:p>
      </dsp:txBody>
      <dsp:txXfrm rot="10800000">
        <a:off x="2100804" y="2002753"/>
        <a:ext cx="242313" cy="242965"/>
      </dsp:txXfrm>
    </dsp:sp>
    <dsp:sp modelId="{A8F58C00-96AD-4A3B-8418-83BBC28405FD}">
      <dsp:nvSpPr>
        <dsp:cNvPr id="0" name=""/>
        <dsp:cNvSpPr/>
      </dsp:nvSpPr>
      <dsp:spPr>
        <a:xfrm>
          <a:off x="200834" y="1634384"/>
          <a:ext cx="1632837" cy="97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Surgery</a:t>
          </a:r>
          <a:endParaRPr lang="cs-CZ" sz="1600" kern="1200" dirty="0"/>
        </a:p>
      </dsp:txBody>
      <dsp:txXfrm>
        <a:off x="229528" y="1663078"/>
        <a:ext cx="1575449" cy="922314"/>
      </dsp:txXfrm>
    </dsp:sp>
    <dsp:sp modelId="{EBE9AE7E-EBF0-4D51-B94D-9F733E494AC3}">
      <dsp:nvSpPr>
        <dsp:cNvPr id="0" name=""/>
        <dsp:cNvSpPr/>
      </dsp:nvSpPr>
      <dsp:spPr>
        <a:xfrm rot="5400000">
          <a:off x="844172" y="2728385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600" kern="1200" dirty="0"/>
        </a:p>
      </dsp:txBody>
      <dsp:txXfrm rot="-5400000">
        <a:off x="895770" y="2757776"/>
        <a:ext cx="242965" cy="242313"/>
      </dsp:txXfrm>
    </dsp:sp>
    <dsp:sp modelId="{FB432F81-E6B7-40CF-9FF7-5A6ADE412ADB}">
      <dsp:nvSpPr>
        <dsp:cNvPr id="0" name=""/>
        <dsp:cNvSpPr/>
      </dsp:nvSpPr>
      <dsp:spPr>
        <a:xfrm>
          <a:off x="200834" y="3267222"/>
          <a:ext cx="1632837" cy="97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Control</a:t>
          </a:r>
          <a:endParaRPr lang="cs-CZ" sz="1600" kern="1200" dirty="0"/>
        </a:p>
      </dsp:txBody>
      <dsp:txXfrm>
        <a:off x="229528" y="3295916"/>
        <a:ext cx="1575449" cy="922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2C419-8FF6-4191-8ADD-B499E3D30567}">
      <dsp:nvSpPr>
        <dsp:cNvPr id="0" name=""/>
        <dsp:cNvSpPr/>
      </dsp:nvSpPr>
      <dsp:spPr>
        <a:xfrm>
          <a:off x="1414168" y="685997"/>
          <a:ext cx="1077995" cy="1077995"/>
        </a:xfrm>
        <a:prstGeom prst="gear9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Economy</a:t>
          </a:r>
          <a:endParaRPr lang="cs-CZ" sz="1200" kern="1200" dirty="0"/>
        </a:p>
      </dsp:txBody>
      <dsp:txXfrm>
        <a:off x="1630893" y="938512"/>
        <a:ext cx="644545" cy="554112"/>
      </dsp:txXfrm>
    </dsp:sp>
    <dsp:sp modelId="{67BD5BC6-CF7D-4208-BC05-1445D95BE8E4}">
      <dsp:nvSpPr>
        <dsp:cNvPr id="0" name=""/>
        <dsp:cNvSpPr/>
      </dsp:nvSpPr>
      <dsp:spPr>
        <a:xfrm>
          <a:off x="1198257" y="1394953"/>
          <a:ext cx="685997" cy="411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DC63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Material</a:t>
          </a:r>
          <a:endParaRPr lang="cs-CZ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Reports</a:t>
          </a:r>
          <a:endParaRPr lang="cs-CZ" sz="800" kern="1200" dirty="0"/>
        </a:p>
      </dsp:txBody>
      <dsp:txXfrm>
        <a:off x="1210312" y="1407008"/>
        <a:ext cx="661887" cy="387488"/>
      </dsp:txXfrm>
    </dsp:sp>
    <dsp:sp modelId="{1A1982FF-6DF8-4ED0-AFEB-D0CD51678955}">
      <dsp:nvSpPr>
        <dsp:cNvPr id="0" name=""/>
        <dsp:cNvSpPr/>
      </dsp:nvSpPr>
      <dsp:spPr>
        <a:xfrm>
          <a:off x="786970" y="431198"/>
          <a:ext cx="783996" cy="783996"/>
        </a:xfrm>
        <a:prstGeom prst="gear6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Utility</a:t>
          </a:r>
          <a:endParaRPr lang="cs-CZ" sz="1200" kern="1200" dirty="0"/>
        </a:p>
      </dsp:txBody>
      <dsp:txXfrm>
        <a:off x="984343" y="629764"/>
        <a:ext cx="389250" cy="386864"/>
      </dsp:txXfrm>
    </dsp:sp>
    <dsp:sp modelId="{A57AC029-9093-49C9-9E0C-13E606D7AAD8}">
      <dsp:nvSpPr>
        <dsp:cNvPr id="0" name=""/>
        <dsp:cNvSpPr/>
      </dsp:nvSpPr>
      <dsp:spPr>
        <a:xfrm>
          <a:off x="1191208" y="292756"/>
          <a:ext cx="897023" cy="411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DC63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Food</a:t>
          </a:r>
          <a:endParaRPr lang="cs-CZ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Sanitary</a:t>
          </a:r>
          <a:endParaRPr lang="cs-CZ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Accommodation</a:t>
          </a:r>
          <a:endParaRPr lang="cs-CZ" sz="800" kern="1200" dirty="0"/>
        </a:p>
      </dsp:txBody>
      <dsp:txXfrm>
        <a:off x="1203263" y="304811"/>
        <a:ext cx="872913" cy="387488"/>
      </dsp:txXfrm>
    </dsp:sp>
    <dsp:sp modelId="{F35A9BBE-ACC5-4EEB-A5B0-955993641650}">
      <dsp:nvSpPr>
        <dsp:cNvPr id="0" name=""/>
        <dsp:cNvSpPr/>
      </dsp:nvSpPr>
      <dsp:spPr>
        <a:xfrm rot="1529915">
          <a:off x="1418437" y="527081"/>
          <a:ext cx="1325934" cy="1325934"/>
        </a:xfrm>
        <a:prstGeom prst="circularArrow">
          <a:avLst>
            <a:gd name="adj1" fmla="val 4878"/>
            <a:gd name="adj2" fmla="val 312630"/>
            <a:gd name="adj3" fmla="val 2890941"/>
            <a:gd name="adj4" fmla="val 15605400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1339C-6638-4CBD-AE48-10CE315820A8}">
      <dsp:nvSpPr>
        <dsp:cNvPr id="0" name=""/>
        <dsp:cNvSpPr/>
      </dsp:nvSpPr>
      <dsp:spPr>
        <a:xfrm>
          <a:off x="648126" y="267318"/>
          <a:ext cx="1002535" cy="100253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22ECD-1307-4463-B553-42A27B842855}" type="datetimeFigureOut">
              <a:rPr lang="cs-CZ" smtClean="0"/>
              <a:t>11.3.2013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F673B-B923-4B2C-BD01-9137E592F3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591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i\Documents\GRAPHIC DESIGN\xml\šablona čistá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3" b="41690"/>
          <a:stretch>
            <a:fillRect/>
          </a:stretch>
        </p:blipFill>
        <p:spPr bwMode="auto"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:\Desktop\template\xwe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4076700"/>
            <a:ext cx="4202112" cy="2259013"/>
          </a:xfrm>
          <a:prstGeom prst="rect">
            <a:avLst/>
          </a:prstGeom>
          <a:noFill/>
          <a:effectLst>
            <a:outerShdw blurRad="190500" dist="38100" dir="2700000" sx="102000" sy="102000" algn="tl" rotWithShape="0">
              <a:prstClr val="black">
                <a:alpha val="6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</p:spPr>
        <p:txBody>
          <a:bodyPr/>
          <a:lstStyle>
            <a:lvl1pPr marL="0" indent="0" algn="l">
              <a:buNone/>
              <a:defRPr sz="2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91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10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03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868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i\Documents\GRAPHIC DESIGN\xml\šablona čistá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3" b="41690"/>
          <a:stretch>
            <a:fillRect/>
          </a:stretch>
        </p:blipFill>
        <p:spPr bwMode="auto"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:\Desktop\template\xwe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4076700"/>
            <a:ext cx="4202112" cy="2259013"/>
          </a:xfrm>
          <a:prstGeom prst="rect">
            <a:avLst/>
          </a:prstGeom>
          <a:noFill/>
          <a:effectLst>
            <a:outerShdw blurRad="190500" dist="38100" dir="2700000" sx="102000" sy="102000" algn="tl" rotWithShape="0">
              <a:prstClr val="black">
                <a:alpha val="6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</p:spPr>
        <p:txBody>
          <a:bodyPr/>
          <a:lstStyle>
            <a:lvl1pPr marL="0" indent="0" algn="l">
              <a:buNone/>
              <a:defRPr sz="2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smtClean="0"/>
              <a:t>Summer 2013</a:t>
            </a: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B630B-977A-43C2-A652-2D2227D2D45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315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 (zelen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-1"/>
            <a:ext cx="9144000" cy="6309321"/>
          </a:xfrm>
          <a:prstGeom prst="rect">
            <a:avLst/>
          </a:prstGeom>
          <a:gradFill flip="none" rotWithShape="1">
            <a:gsLst>
              <a:gs pos="0">
                <a:srgbClr val="8CC63F">
                  <a:tint val="66000"/>
                  <a:satMod val="160000"/>
                  <a:lumMod val="64000"/>
                  <a:lumOff val="36000"/>
                  <a:alpha val="50000"/>
                </a:srgbClr>
              </a:gs>
              <a:gs pos="33000">
                <a:srgbClr val="8CC63F">
                  <a:tint val="44500"/>
                  <a:satMod val="160000"/>
                  <a:alpha val="50000"/>
                </a:srgbClr>
              </a:gs>
              <a:gs pos="72000">
                <a:srgbClr val="8CC63F">
                  <a:tint val="23500"/>
                  <a:satMod val="160000"/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5" name="Picture 3" descr="C:\Users\ani\Documents\GRAPHIC DESIGN\xml\šablona čistá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3" b="41690"/>
          <a:stretch>
            <a:fillRect/>
          </a:stretch>
        </p:blipFill>
        <p:spPr bwMode="auto"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D:\Desktop\template\xwe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4076700"/>
            <a:ext cx="4202112" cy="2259013"/>
          </a:xfrm>
          <a:prstGeom prst="rect">
            <a:avLst/>
          </a:prstGeom>
          <a:noFill/>
          <a:effectLst>
            <a:outerShdw blurRad="190500" dist="38100" dir="2700000" sx="102000" sy="102000" algn="tl" rotWithShape="0">
              <a:prstClr val="black">
                <a:alpha val="6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</p:spPr>
        <p:txBody>
          <a:bodyPr/>
          <a:lstStyle>
            <a:lvl1pPr marL="0" indent="0" algn="l">
              <a:buNone/>
              <a:defRPr sz="2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smtClean="0"/>
              <a:t>Summer 2013</a:t>
            </a:r>
            <a:endParaRPr lang="cs-CZ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BA0A4-8DF6-43E0-9D48-FD14839042B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5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 (zelen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-1"/>
            <a:ext cx="9144000" cy="6309321"/>
          </a:xfrm>
          <a:prstGeom prst="rect">
            <a:avLst/>
          </a:prstGeom>
          <a:gradFill flip="none" rotWithShape="1">
            <a:gsLst>
              <a:gs pos="0">
                <a:srgbClr val="8CC63F">
                  <a:tint val="66000"/>
                  <a:satMod val="160000"/>
                  <a:lumMod val="64000"/>
                  <a:lumOff val="36000"/>
                  <a:alpha val="50000"/>
                </a:srgbClr>
              </a:gs>
              <a:gs pos="33000">
                <a:srgbClr val="8CC63F">
                  <a:tint val="44500"/>
                  <a:satMod val="160000"/>
                  <a:alpha val="50000"/>
                </a:srgbClr>
              </a:gs>
              <a:gs pos="72000">
                <a:srgbClr val="8CC63F">
                  <a:tint val="23500"/>
                  <a:satMod val="160000"/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5" name="Picture 3" descr="C:\Users\ani\Documents\GRAPHIC DESIGN\xml\šablona čistá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3" b="41690"/>
          <a:stretch>
            <a:fillRect/>
          </a:stretch>
        </p:blipFill>
        <p:spPr bwMode="auto"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D:\Desktop\template\xwe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4076700"/>
            <a:ext cx="4202112" cy="2259013"/>
          </a:xfrm>
          <a:prstGeom prst="rect">
            <a:avLst/>
          </a:prstGeom>
          <a:noFill/>
          <a:effectLst>
            <a:outerShdw blurRad="190500" dist="38100" dir="2700000" sx="102000" sy="102000" algn="tl" rotWithShape="0">
              <a:prstClr val="black">
                <a:alpha val="6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</p:spPr>
        <p:txBody>
          <a:bodyPr/>
          <a:lstStyle>
            <a:lvl1pPr marL="0" indent="0" algn="l">
              <a:buNone/>
              <a:defRPr sz="2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966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635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400" b="1" cap="none" baseline="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23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44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7" name="Zástupný symbol pro zápatí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8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11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4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053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3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30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75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UpDiag">
          <a:fgClr>
            <a:srgbClr val="EBF1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Skupina 6"/>
          <p:cNvGrpSpPr>
            <a:grpSpLocks/>
          </p:cNvGrpSpPr>
          <p:nvPr/>
        </p:nvGrpSpPr>
        <p:grpSpPr bwMode="auto"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8" name="Obdélník 7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s-CZ"/>
            </a:p>
          </p:txBody>
        </p:sp>
        <p:pic>
          <p:nvPicPr>
            <p:cNvPr id="1033" name="Picture 2" descr="D:\Skola\XRG grafika\XRG - XML and web eng\PNG transparentní pozadí\Logo XRG and XML -10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8" t="35973" r="9219" b="48312"/>
            <a:stretch>
              <a:fillRect/>
            </a:stretch>
          </p:blipFill>
          <p:spPr bwMode="auto"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Kliknutím lze upravit styl.</a:t>
            </a:r>
          </a:p>
        </p:txBody>
      </p:sp>
      <p:sp>
        <p:nvSpPr>
          <p:cNvPr id="1028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pic>
        <p:nvPicPr>
          <p:cNvPr id="1031" name="Obrázek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6" t="33051" r="32184" b="48415"/>
          <a:stretch>
            <a:fillRect/>
          </a:stretch>
        </p:blipFill>
        <p:spPr bwMode="auto"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400" b="1" kern="1200">
          <a:solidFill>
            <a:srgbClr val="8DC63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SzPct val="5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UpDiag">
          <a:fgClr>
            <a:srgbClr val="EBF1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Kliknutím lze upravit styl.</a:t>
            </a:r>
          </a:p>
        </p:txBody>
      </p:sp>
      <p:sp>
        <p:nvSpPr>
          <p:cNvPr id="2051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cs-CZ" smtClean="0"/>
              <a:t>Summer 2013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FD4BC8-13CD-47D5-9383-6B5AB5D4547C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pic>
        <p:nvPicPr>
          <p:cNvPr id="2054" name="Obráze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6" t="33051" r="32184" b="48415"/>
          <a:stretch>
            <a:fillRect/>
          </a:stretch>
        </p:blipFill>
        <p:spPr bwMode="auto"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400" b="1" kern="1200">
          <a:solidFill>
            <a:srgbClr val="8DC63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SzPct val="5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4/NOTE-ws-arch-20040211/#policy_mode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soap12-part0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zagi.com/" TargetMode="External"/><Relationship Id="rId2" Type="http://schemas.openxmlformats.org/officeDocument/2006/relationships/hyperlink" Target="http://wwwinfo.mfcr.cz/ares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4/NOTE-ws-arch-20040211/#message_oriented_mode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4/NOTE-ws-arch-20040211/#service_oriented_mode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4/NOTE-ws-arch-20040211/#resource_oriented_mode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Services (NSWI145)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Lecture 02: Web Services Model, SOAP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</a:t>
            </a:r>
            <a:r>
              <a:rPr lang="cs-CZ" dirty="0" err="1" smtClean="0"/>
              <a:t>Nečaský</a:t>
            </a:r>
            <a:r>
              <a:rPr lang="cs-CZ" dirty="0" smtClean="0"/>
              <a:t>, Ph.D.</a:t>
            </a:r>
          </a:p>
          <a:p>
            <a:r>
              <a:rPr lang="en-US" sz="1800" dirty="0" smtClean="0"/>
              <a:t>Faculty of Mathematics and Physics</a:t>
            </a:r>
          </a:p>
          <a:p>
            <a:r>
              <a:rPr lang="en-US" sz="1800" dirty="0" smtClean="0"/>
              <a:t>Charles University in Prague, Czech Republic</a:t>
            </a:r>
            <a:endParaRPr lang="cs-CZ" sz="18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89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Policy Oriented Model</a:t>
            </a:r>
          </a:p>
        </p:txBody>
      </p:sp>
      <p:sp>
        <p:nvSpPr>
          <p:cNvPr id="2" name="Oval 1"/>
          <p:cNvSpPr/>
          <p:nvPr/>
        </p:nvSpPr>
        <p:spPr>
          <a:xfrm>
            <a:off x="899592" y="4581128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cs-CZ" dirty="0"/>
          </a:p>
        </p:txBody>
      </p:sp>
      <p:sp>
        <p:nvSpPr>
          <p:cNvPr id="6" name="Oval 5"/>
          <p:cNvSpPr/>
          <p:nvPr/>
        </p:nvSpPr>
        <p:spPr>
          <a:xfrm>
            <a:off x="3671900" y="3429000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</a:t>
            </a:r>
            <a:endParaRPr lang="cs-CZ" dirty="0"/>
          </a:p>
        </p:txBody>
      </p:sp>
      <p:sp>
        <p:nvSpPr>
          <p:cNvPr id="7" name="Oval 6"/>
          <p:cNvSpPr/>
          <p:nvPr/>
        </p:nvSpPr>
        <p:spPr>
          <a:xfrm>
            <a:off x="5940152" y="2204864"/>
            <a:ext cx="2376264" cy="9317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or organization</a:t>
            </a:r>
            <a:endParaRPr lang="cs-CZ" dirty="0"/>
          </a:p>
        </p:txBody>
      </p:sp>
      <p:sp>
        <p:nvSpPr>
          <p:cNvPr id="8" name="Oval 7"/>
          <p:cNvSpPr/>
          <p:nvPr/>
        </p:nvSpPr>
        <p:spPr>
          <a:xfrm>
            <a:off x="899592" y="2204864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cs-CZ" dirty="0"/>
          </a:p>
        </p:txBody>
      </p:sp>
      <p:sp>
        <p:nvSpPr>
          <p:cNvPr id="9" name="Oval 8"/>
          <p:cNvSpPr/>
          <p:nvPr/>
        </p:nvSpPr>
        <p:spPr>
          <a:xfrm>
            <a:off x="6228184" y="4581128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</a:t>
            </a:r>
            <a:endParaRPr lang="cs-CZ" dirty="0"/>
          </a:p>
        </p:txBody>
      </p:sp>
      <p:cxnSp>
        <p:nvCxnSpPr>
          <p:cNvPr id="4" name="Straight Arrow Connector 3"/>
          <p:cNvCxnSpPr>
            <a:stCxn id="6" idx="1"/>
            <a:endCxn id="8" idx="5"/>
          </p:cNvCxnSpPr>
          <p:nvPr/>
        </p:nvCxnSpPr>
        <p:spPr>
          <a:xfrm flipH="1" flipV="1">
            <a:off x="2436159" y="3003879"/>
            <a:ext cx="1499374" cy="562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7"/>
            <a:endCxn id="6" idx="3"/>
          </p:cNvCxnSpPr>
          <p:nvPr/>
        </p:nvCxnSpPr>
        <p:spPr>
          <a:xfrm flipV="1">
            <a:off x="2436159" y="4228015"/>
            <a:ext cx="1499374" cy="4902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7"/>
          </p:cNvCxnSpPr>
          <p:nvPr/>
        </p:nvCxnSpPr>
        <p:spPr>
          <a:xfrm flipH="1">
            <a:off x="5208467" y="3000147"/>
            <a:ext cx="1079681" cy="565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5208467" y="4228015"/>
            <a:ext cx="1283350" cy="490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extBox 4098"/>
          <p:cNvSpPr txBox="1"/>
          <p:nvPr/>
        </p:nvSpPr>
        <p:spPr>
          <a:xfrm>
            <a:off x="4932040" y="4489375"/>
            <a:ext cx="129614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about</a:t>
            </a:r>
            <a:endParaRPr lang="cs-CZ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472099" y="3275111"/>
            <a:ext cx="118813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establishes</a:t>
            </a:r>
            <a:endParaRPr lang="cs-CZ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339752" y="3265239"/>
            <a:ext cx="108012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about</a:t>
            </a:r>
            <a:endParaRPr lang="cs-CZ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91780" y="4335486"/>
            <a:ext cx="108012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subject to</a:t>
            </a:r>
            <a:endParaRPr lang="cs-CZ" sz="140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5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Policy Oriented Model</a:t>
            </a:r>
          </a:p>
        </p:txBody>
      </p:sp>
      <p:pic>
        <p:nvPicPr>
          <p:cNvPr id="5122" name="Picture 2" descr="Policy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412776"/>
            <a:ext cx="54483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4427984" y="58921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http://www.w3.org/TR/2004/NOTE-ws-arch-20040211/#</a:t>
            </a:r>
            <a:r>
              <a:rPr lang="en-US" sz="1200" dirty="0" smtClean="0">
                <a:hlinkClick r:id="rId3"/>
              </a:rPr>
              <a:t>policy_model</a:t>
            </a:r>
            <a:endParaRPr lang="en-US" sz="120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70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Web Services are appropriate</a:t>
            </a:r>
            <a:endParaRPr lang="cs-CZ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for applications which must interoperate over the Internet with other applications</a:t>
            </a:r>
          </a:p>
          <a:p>
            <a:pPr lvl="1">
              <a:defRPr/>
            </a:pPr>
            <a:r>
              <a:rPr lang="en-US" sz="2400" dirty="0" smtClean="0"/>
              <a:t>and, possibly, they did not originally supposed this</a:t>
            </a:r>
          </a:p>
          <a:p>
            <a:pPr>
              <a:defRPr/>
            </a:pPr>
            <a:r>
              <a:rPr lang="en-US" dirty="0" smtClean="0"/>
              <a:t>for applications which cannot be designed, implemented and evolved at once as one piece</a:t>
            </a:r>
          </a:p>
          <a:p>
            <a:pPr>
              <a:defRPr/>
            </a:pPr>
            <a:r>
              <a:rPr lang="en-US" dirty="0" smtClean="0"/>
              <a:t>for applications whose different parts run on different platforms and are owned by different persons/organizations</a:t>
            </a:r>
          </a:p>
          <a:p>
            <a:pPr>
              <a:defRPr/>
            </a:pPr>
            <a:r>
              <a:rPr lang="en-US" dirty="0" smtClean="0"/>
              <a:t>for applications which need to be exposed for use over the Internet</a:t>
            </a:r>
          </a:p>
          <a:p>
            <a:pPr lvl="1">
              <a:defRPr/>
            </a:pPr>
            <a:r>
              <a:rPr lang="en-US" sz="2400" dirty="0" smtClean="0"/>
              <a:t>and, possibly, were not originally designated for this</a:t>
            </a:r>
          </a:p>
          <a:p>
            <a:pPr>
              <a:defRPr/>
            </a:pPr>
            <a:r>
              <a:rPr lang="en-US" dirty="0" smtClean="0"/>
              <a:t>where scalability, security, etc. need to be ensured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6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 of Web Services</a:t>
            </a:r>
            <a:endParaRPr lang="cs-CZ" dirty="0"/>
          </a:p>
        </p:txBody>
      </p:sp>
      <p:grpSp>
        <p:nvGrpSpPr>
          <p:cNvPr id="13" name="Group 12"/>
          <p:cNvGrpSpPr/>
          <p:nvPr/>
        </p:nvGrpSpPr>
        <p:grpSpPr>
          <a:xfrm>
            <a:off x="6577060" y="1628800"/>
            <a:ext cx="1728788" cy="1367780"/>
            <a:chOff x="6588221" y="1700808"/>
            <a:chExt cx="1728788" cy="136778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588222" y="1700808"/>
              <a:ext cx="1728787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 smtClean="0"/>
                <a:t>VISA</a:t>
              </a:r>
            </a:p>
            <a:p>
              <a:pPr algn="ctr">
                <a:defRPr/>
              </a:pPr>
              <a:r>
                <a:rPr lang="en-US" dirty="0" smtClean="0"/>
                <a:t>WS</a:t>
              </a:r>
              <a:endParaRPr lang="cs-CZ" dirty="0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588221" y="2420888"/>
              <a:ext cx="1728787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 smtClean="0"/>
                <a:t>MasterCard</a:t>
              </a:r>
            </a:p>
            <a:p>
              <a:pPr algn="ctr">
                <a:defRPr/>
              </a:pPr>
              <a:r>
                <a:rPr lang="en-US" dirty="0" smtClean="0"/>
                <a:t>WS</a:t>
              </a:r>
              <a:endParaRPr lang="cs-CZ" dirty="0"/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7061" y="5517604"/>
            <a:ext cx="1728787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Search Hotel</a:t>
            </a:r>
          </a:p>
          <a:p>
            <a:pPr algn="ctr">
              <a:defRPr/>
            </a:pPr>
            <a:r>
              <a:rPr lang="en-US" dirty="0" smtClean="0"/>
              <a:t>WS</a:t>
            </a:r>
            <a:endParaRPr lang="cs-CZ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7061" y="3230714"/>
            <a:ext cx="1728787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Lufthansa</a:t>
            </a:r>
          </a:p>
          <a:p>
            <a:pPr algn="ctr">
              <a:defRPr/>
            </a:pPr>
            <a:r>
              <a:rPr lang="en-US" dirty="0" smtClean="0"/>
              <a:t>WS</a:t>
            </a:r>
            <a:endParaRPr lang="cs-CZ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77061" y="4635768"/>
            <a:ext cx="1728787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Turkish Air.</a:t>
            </a:r>
          </a:p>
          <a:p>
            <a:pPr algn="ctr">
              <a:defRPr/>
            </a:pPr>
            <a:r>
              <a:rPr lang="en-US" dirty="0" smtClean="0"/>
              <a:t>WS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6565900" y="3995481"/>
            <a:ext cx="175110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cs-CZ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77061" y="3113647"/>
            <a:ext cx="1728787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77061" y="5400535"/>
            <a:ext cx="1728787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264396" y="3573202"/>
            <a:ext cx="1728787" cy="6477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Travel Agent</a:t>
            </a:r>
          </a:p>
          <a:p>
            <a:pPr algn="ctr">
              <a:defRPr/>
            </a:pPr>
            <a:r>
              <a:rPr lang="en-US" dirty="0" smtClean="0"/>
              <a:t>WS</a:t>
            </a:r>
            <a:endParaRPr lang="cs-CZ" dirty="0"/>
          </a:p>
        </p:txBody>
      </p:sp>
      <p:sp>
        <p:nvSpPr>
          <p:cNvPr id="18" name="Smiley Face 17"/>
          <p:cNvSpPr/>
          <p:nvPr/>
        </p:nvSpPr>
        <p:spPr>
          <a:xfrm>
            <a:off x="827584" y="3478401"/>
            <a:ext cx="864096" cy="837302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Left-Right Arrow 18"/>
          <p:cNvSpPr/>
          <p:nvPr/>
        </p:nvSpPr>
        <p:spPr>
          <a:xfrm>
            <a:off x="1901478" y="3644788"/>
            <a:ext cx="1153120" cy="50452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20" name="Left-Right Arrow 19"/>
          <p:cNvSpPr/>
          <p:nvPr/>
        </p:nvSpPr>
        <p:spPr>
          <a:xfrm>
            <a:off x="5202981" y="3644788"/>
            <a:ext cx="1153120" cy="50452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98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Foundations of Web Services</a:t>
            </a:r>
            <a:endParaRPr lang="cs-CZ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Web Services advantages</a:t>
            </a:r>
          </a:p>
          <a:p>
            <a:pPr lvl="1">
              <a:defRPr/>
            </a:pPr>
            <a:r>
              <a:rPr lang="en-US" dirty="0" smtClean="0"/>
              <a:t>platform-independence</a:t>
            </a:r>
          </a:p>
          <a:p>
            <a:pPr lvl="1">
              <a:defRPr/>
            </a:pPr>
            <a:r>
              <a:rPr lang="en-US" dirty="0" smtClean="0"/>
              <a:t>reusability</a:t>
            </a:r>
          </a:p>
          <a:p>
            <a:pPr lvl="1">
              <a:defRPr/>
            </a:pPr>
            <a:r>
              <a:rPr lang="en-US" dirty="0" smtClean="0"/>
              <a:t>interoperability</a:t>
            </a:r>
          </a:p>
          <a:p>
            <a:pPr lvl="1">
              <a:defRPr/>
            </a:pPr>
            <a:r>
              <a:rPr lang="en-US" dirty="0" smtClean="0"/>
              <a:t>scalability</a:t>
            </a:r>
          </a:p>
          <a:p>
            <a:pPr lvl="1">
              <a:defRPr/>
            </a:pPr>
            <a:r>
              <a:rPr lang="en-US" dirty="0" smtClean="0"/>
              <a:t>adaptability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1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W3C-style Web Services</a:t>
            </a:r>
            <a:endParaRPr lang="cs-CZ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771799" y="3861098"/>
            <a:ext cx="4248472" cy="1368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Messages</a:t>
            </a:r>
            <a:endParaRPr lang="cs-CZ" dirty="0"/>
          </a:p>
        </p:txBody>
      </p:sp>
      <p:sp>
        <p:nvSpPr>
          <p:cNvPr id="7" name="Rounded Rectangle 6"/>
          <p:cNvSpPr/>
          <p:nvPr/>
        </p:nvSpPr>
        <p:spPr>
          <a:xfrm>
            <a:off x="3059831" y="4797202"/>
            <a:ext cx="3672408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</a:t>
            </a:r>
            <a:endParaRPr lang="cs-CZ" dirty="0"/>
          </a:p>
        </p:txBody>
      </p:sp>
      <p:sp>
        <p:nvSpPr>
          <p:cNvPr id="11" name="Rounded Rectangle 10"/>
          <p:cNvSpPr/>
          <p:nvPr/>
        </p:nvSpPr>
        <p:spPr>
          <a:xfrm>
            <a:off x="3059831" y="4365154"/>
            <a:ext cx="3672408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extensions</a:t>
            </a:r>
            <a:endParaRPr lang="cs-CZ" dirty="0"/>
          </a:p>
        </p:txBody>
      </p:sp>
      <p:sp>
        <p:nvSpPr>
          <p:cNvPr id="12" name="Rounded Rectangle 11"/>
          <p:cNvSpPr/>
          <p:nvPr/>
        </p:nvSpPr>
        <p:spPr>
          <a:xfrm>
            <a:off x="2771799" y="5301258"/>
            <a:ext cx="4248472" cy="4236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Communications (HTTP, SMTP, …)</a:t>
            </a:r>
            <a:endParaRPr lang="cs-CZ" dirty="0"/>
          </a:p>
        </p:txBody>
      </p:sp>
      <p:sp>
        <p:nvSpPr>
          <p:cNvPr id="8" name="Rounded Rectangle 7"/>
          <p:cNvSpPr/>
          <p:nvPr/>
        </p:nvSpPr>
        <p:spPr>
          <a:xfrm>
            <a:off x="2771799" y="2780978"/>
            <a:ext cx="4248472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Contract</a:t>
            </a:r>
            <a:endParaRPr lang="cs-CZ" dirty="0"/>
          </a:p>
        </p:txBody>
      </p:sp>
      <p:sp>
        <p:nvSpPr>
          <p:cNvPr id="14" name="Rounded Rectangle 13"/>
          <p:cNvSpPr/>
          <p:nvPr/>
        </p:nvSpPr>
        <p:spPr>
          <a:xfrm>
            <a:off x="3059831" y="3285034"/>
            <a:ext cx="1748154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WSDL</a:t>
            </a:r>
            <a:endParaRPr lang="cs-CZ" dirty="0"/>
          </a:p>
        </p:txBody>
      </p:sp>
      <p:sp>
        <p:nvSpPr>
          <p:cNvPr id="9" name="Rounded Rectangle 8"/>
          <p:cNvSpPr/>
          <p:nvPr/>
        </p:nvSpPr>
        <p:spPr>
          <a:xfrm>
            <a:off x="2771799" y="1700808"/>
            <a:ext cx="4248472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Processes</a:t>
            </a:r>
            <a:endParaRPr lang="cs-CZ" dirty="0"/>
          </a:p>
        </p:txBody>
      </p:sp>
      <p:sp>
        <p:nvSpPr>
          <p:cNvPr id="15" name="Rounded Rectangle 14"/>
          <p:cNvSpPr/>
          <p:nvPr/>
        </p:nvSpPr>
        <p:spPr>
          <a:xfrm>
            <a:off x="3059831" y="2197862"/>
            <a:ext cx="1748154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BPEL</a:t>
            </a:r>
            <a:endParaRPr lang="cs-CZ" dirty="0"/>
          </a:p>
        </p:txBody>
      </p:sp>
      <p:sp>
        <p:nvSpPr>
          <p:cNvPr id="16" name="Rounded Rectangle 15"/>
          <p:cNvSpPr/>
          <p:nvPr/>
        </p:nvSpPr>
        <p:spPr>
          <a:xfrm>
            <a:off x="4984085" y="2197862"/>
            <a:ext cx="1748154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WS-CDL</a:t>
            </a:r>
            <a:endParaRPr lang="cs-CZ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6660231" y="4365154"/>
            <a:ext cx="1368152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cs-CZ" dirty="0"/>
          </a:p>
        </p:txBody>
      </p:sp>
      <p:sp>
        <p:nvSpPr>
          <p:cNvPr id="22" name="Rounded Rectangle 21"/>
          <p:cNvSpPr/>
          <p:nvPr/>
        </p:nvSpPr>
        <p:spPr>
          <a:xfrm rot="5400000">
            <a:off x="6840252" y="3101511"/>
            <a:ext cx="1008112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XSD</a:t>
            </a:r>
            <a:endParaRPr lang="cs-CZ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6840252" y="2024844"/>
            <a:ext cx="1008112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XSLT</a:t>
            </a:r>
            <a:endParaRPr lang="cs-CZ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337914" y="3460837"/>
            <a:ext cx="4024114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Security</a:t>
            </a:r>
            <a:endParaRPr lang="cs-CZ" dirty="0"/>
          </a:p>
        </p:txBody>
      </p:sp>
      <p:sp>
        <p:nvSpPr>
          <p:cNvPr id="25" name="Rounded Rectangle 24"/>
          <p:cNvSpPr/>
          <p:nvPr/>
        </p:nvSpPr>
        <p:spPr>
          <a:xfrm rot="5400000">
            <a:off x="-284374" y="3460837"/>
            <a:ext cx="4024114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Management</a:t>
            </a:r>
            <a:endParaRPr lang="cs-CZ" dirty="0"/>
          </a:p>
        </p:txBody>
      </p:sp>
      <p:sp>
        <p:nvSpPr>
          <p:cNvPr id="28" name="Rounded Rectangle 13"/>
          <p:cNvSpPr/>
          <p:nvPr/>
        </p:nvSpPr>
        <p:spPr>
          <a:xfrm>
            <a:off x="4984084" y="3285034"/>
            <a:ext cx="1748155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WS-Policy</a:t>
            </a:r>
            <a:endParaRPr lang="cs-CZ" dirty="0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89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W3C-style Web Services</a:t>
            </a:r>
            <a:endParaRPr lang="cs-CZ" dirty="0" smtClean="0"/>
          </a:p>
        </p:txBody>
      </p:sp>
      <p:grpSp>
        <p:nvGrpSpPr>
          <p:cNvPr id="6" name="Skupina 5"/>
          <p:cNvGrpSpPr/>
          <p:nvPr/>
        </p:nvGrpSpPr>
        <p:grpSpPr>
          <a:xfrm>
            <a:off x="1187624" y="2420888"/>
            <a:ext cx="7200800" cy="2017226"/>
            <a:chOff x="1187624" y="3716030"/>
            <a:chExt cx="7200800" cy="2017226"/>
          </a:xfrm>
        </p:grpSpPr>
        <p:cxnSp>
          <p:nvCxnSpPr>
            <p:cNvPr id="4" name="Straight Connector 3"/>
            <p:cNvCxnSpPr>
              <a:stCxn id="35" idx="2"/>
            </p:cNvCxnSpPr>
            <p:nvPr/>
          </p:nvCxnSpPr>
          <p:spPr>
            <a:xfrm>
              <a:off x="4680012" y="4797152"/>
              <a:ext cx="0" cy="28803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7" idx="2"/>
              <a:endCxn id="29" idx="1"/>
            </p:cNvCxnSpPr>
            <p:nvPr/>
          </p:nvCxnSpPr>
          <p:spPr>
            <a:xfrm rot="16200000" flipH="1">
              <a:off x="5903175" y="4005034"/>
              <a:ext cx="541062" cy="683133"/>
            </a:xfrm>
            <a:prstGeom prst="bentConnector2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6659637" y="3896050"/>
              <a:ext cx="1728787" cy="183720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t" anchorCtr="0"/>
            <a:lstStyle/>
            <a:p>
              <a:pPr algn="ctr">
                <a:defRPr/>
              </a:pPr>
              <a:r>
                <a:rPr lang="en-US" dirty="0" smtClean="0"/>
                <a:t>Web Service</a:t>
              </a:r>
              <a:endParaRPr lang="cs-CZ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515273" y="4365662"/>
              <a:ext cx="1294852" cy="1151012"/>
              <a:chOff x="6515273" y="3356992"/>
              <a:chExt cx="1294852" cy="1151012"/>
            </a:xfrm>
          </p:grpSpPr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6515273" y="3356992"/>
                <a:ext cx="1294852" cy="5029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 smtClean="0"/>
                  <a:t>Interface</a:t>
                </a:r>
                <a:endParaRPr lang="cs-CZ" dirty="0"/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6515273" y="4005064"/>
                <a:ext cx="1294852" cy="5029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 smtClean="0"/>
                  <a:t>Agent</a:t>
                </a:r>
                <a:endParaRPr lang="cs-CZ" dirty="0"/>
              </a:p>
            </p:txBody>
          </p:sp>
        </p:grpSp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1187624" y="4544122"/>
              <a:ext cx="1728787" cy="118913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t" anchorCtr="0"/>
            <a:lstStyle/>
            <a:p>
              <a:pPr algn="ctr">
                <a:defRPr/>
              </a:pPr>
              <a:r>
                <a:rPr lang="en-US" dirty="0" smtClean="0"/>
                <a:t>System</a:t>
              </a:r>
              <a:endParaRPr lang="cs-CZ" dirty="0"/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1763688" y="5021732"/>
              <a:ext cx="1294852" cy="50294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 smtClean="0"/>
                <a:t>Agent</a:t>
              </a:r>
              <a:endParaRPr lang="cs-CZ" dirty="0"/>
            </a:p>
          </p:txBody>
        </p:sp>
        <p:sp>
          <p:nvSpPr>
            <p:cNvPr id="2" name="Right Arrow 1"/>
            <p:cNvSpPr/>
            <p:nvPr/>
          </p:nvSpPr>
          <p:spPr>
            <a:xfrm>
              <a:off x="3491880" y="4868602"/>
              <a:ext cx="2736304" cy="80920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</a:t>
              </a:r>
              <a:endParaRPr lang="cs-CZ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139952" y="4437112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SOAP</a:t>
              </a:r>
              <a:endParaRPr lang="cs-CZ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292080" y="3716030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WSDL</a:t>
              </a:r>
              <a:endParaRPr lang="cs-CZ" dirty="0"/>
            </a:p>
          </p:txBody>
        </p:sp>
      </p:grp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03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SOAP</a:t>
            </a:r>
            <a:endParaRPr lang="cs-CZ" sz="40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Basics</a:t>
            </a:r>
          </a:p>
          <a:p>
            <a:pPr eaLnBrk="1" hangingPunct="1"/>
            <a:r>
              <a:rPr lang="en-US" sz="3600" smtClean="0"/>
              <a:t>Syntax</a:t>
            </a:r>
          </a:p>
          <a:p>
            <a:pPr eaLnBrk="1" hangingPunct="1"/>
            <a:r>
              <a:rPr lang="en-US" sz="3600" smtClean="0"/>
              <a:t>Processing Model</a:t>
            </a:r>
          </a:p>
          <a:p>
            <a:pPr eaLnBrk="1" hangingPunct="1"/>
            <a:r>
              <a:rPr lang="en-US" sz="3600" smtClean="0"/>
              <a:t>Communication Model</a:t>
            </a:r>
          </a:p>
          <a:p>
            <a:pPr eaLnBrk="1" hangingPunct="1"/>
            <a:r>
              <a:rPr lang="en-US" sz="3600" smtClean="0"/>
              <a:t>Network Protocol Bindings</a:t>
            </a:r>
          </a:p>
          <a:p>
            <a:pPr eaLnBrk="1" hangingPunct="1"/>
            <a:r>
              <a:rPr lang="en-US" sz="3600" smtClean="0"/>
              <a:t>Advantages/Disadvantages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13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 Basics</a:t>
            </a:r>
            <a:endParaRPr lang="cs-CZ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u="sng" dirty="0" smtClean="0"/>
              <a:t>S</a:t>
            </a:r>
            <a:r>
              <a:rPr lang="en-US" dirty="0" smtClean="0"/>
              <a:t>imple </a:t>
            </a:r>
            <a:r>
              <a:rPr lang="en-US" b="1" u="sng" dirty="0" smtClean="0"/>
              <a:t>O</a:t>
            </a:r>
            <a:r>
              <a:rPr lang="en-US" dirty="0" smtClean="0"/>
              <a:t>bject </a:t>
            </a:r>
            <a:r>
              <a:rPr lang="en-US" b="1" u="sng" dirty="0" smtClean="0"/>
              <a:t>A</a:t>
            </a:r>
            <a:r>
              <a:rPr lang="en-US" dirty="0" smtClean="0"/>
              <a:t>ccess </a:t>
            </a:r>
            <a:r>
              <a:rPr lang="en-US" b="1" u="sng" dirty="0" smtClean="0"/>
              <a:t>P</a:t>
            </a:r>
            <a:r>
              <a:rPr lang="en-US" dirty="0" smtClean="0"/>
              <a:t>rotocol</a:t>
            </a:r>
          </a:p>
          <a:p>
            <a:pPr lvl="1" eaLnBrk="1" hangingPunct="1"/>
            <a:r>
              <a:rPr lang="cs-CZ" dirty="0" smtClean="0">
                <a:hlinkClick r:id="rId2"/>
              </a:rPr>
              <a:t>http://www.w3.org/TR/soap12-part0/</a:t>
            </a:r>
            <a:r>
              <a:rPr lang="cs-CZ" dirty="0" smtClean="0"/>
              <a:t> </a:t>
            </a:r>
            <a:endParaRPr lang="en-US" dirty="0" smtClean="0"/>
          </a:p>
          <a:p>
            <a:pPr eaLnBrk="1" hangingPunct="1"/>
            <a:r>
              <a:rPr lang="en-US" dirty="0" smtClean="0"/>
              <a:t>protocol for inter-application communication</a:t>
            </a:r>
          </a:p>
          <a:p>
            <a:pPr lvl="1" eaLnBrk="1" hangingPunct="1"/>
            <a:r>
              <a:rPr lang="en-US" dirty="0" smtClean="0"/>
              <a:t>applications = peers in decentralized and distributed environment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2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 Basics</a:t>
            </a:r>
            <a:endParaRPr lang="cs-CZ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i="1" dirty="0" smtClean="0"/>
              <a:t>de facto </a:t>
            </a:r>
            <a:r>
              <a:rPr lang="en-US" sz="2600" dirty="0" smtClean="0"/>
              <a:t>standard protocol for communication with Web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easily extensible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ideal for quickly evolving Web Service technologies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overcomes differences among proprietary heterogeneous peers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absolute necessity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lightweight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no need of specific environment to be installed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no configuration necessary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“Simple Object Access Protocol” is misleading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SOAP is not Simple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SOAP is not only Object Access Protocol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9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Foundations of Web Services</a:t>
            </a:r>
            <a:endParaRPr lang="cs-CZ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4 views of Web Services Architecture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Message Oriented Model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Service Oriented Model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Resource Oriented Model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Policy Model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82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 Basics</a:t>
            </a:r>
            <a:endParaRPr lang="cs-CZ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stateless, one-way message exchange paradigm</a:t>
            </a:r>
          </a:p>
          <a:p>
            <a:pPr eaLnBrk="1" hangingPunct="1"/>
            <a:r>
              <a:rPr lang="en-US" dirty="0" smtClean="0"/>
              <a:t>more complex communication patterns can be created</a:t>
            </a:r>
          </a:p>
          <a:p>
            <a:pPr lvl="1" eaLnBrk="1" hangingPunct="1"/>
            <a:r>
              <a:rPr lang="en-US" dirty="0" smtClean="0"/>
              <a:t>request/response</a:t>
            </a:r>
          </a:p>
          <a:p>
            <a:pPr lvl="1" eaLnBrk="1" hangingPunct="1"/>
            <a:r>
              <a:rPr lang="en-US" dirty="0" smtClean="0"/>
              <a:t>publish/subscribe</a:t>
            </a:r>
          </a:p>
          <a:p>
            <a:pPr lvl="1" eaLnBrk="1" hangingPunct="1"/>
            <a:r>
              <a:rPr lang="en-US" dirty="0" smtClean="0"/>
              <a:t>application-specific patterns with more communication rounds or more participants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2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Message Syntax</a:t>
            </a:r>
            <a:endParaRPr lang="cs-CZ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SOAP message is XML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envelopes exchanged data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SOAP message is transferred over network via transfer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HTTP, FTP, SMTP,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 even TCP</a:t>
            </a:r>
            <a:endParaRPr lang="cs-CZ" dirty="0" smtClean="0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79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ChangeArrowheads="1"/>
          </p:cNvSpPr>
          <p:nvPr/>
        </p:nvSpPr>
        <p:spPr bwMode="auto">
          <a:xfrm>
            <a:off x="1188418" y="3530779"/>
            <a:ext cx="2303462" cy="177010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b" anchorCtr="0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HTTP/… message</a:t>
            </a:r>
            <a:endParaRPr lang="cs-CZ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Message Syntax</a:t>
            </a:r>
            <a:endParaRPr lang="cs-CZ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60649" y="2096442"/>
            <a:ext cx="2159000" cy="6477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Sender</a:t>
            </a:r>
            <a:endParaRPr lang="cs-CZ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332086" y="3674796"/>
            <a:ext cx="2016125" cy="115153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b" anchorCtr="0"/>
          <a:lstStyle/>
          <a:p>
            <a:pPr algn="ctr"/>
            <a:endParaRPr lang="en-US" dirty="0"/>
          </a:p>
          <a:p>
            <a:pPr algn="ctr"/>
            <a:r>
              <a:rPr lang="en-US" dirty="0"/>
              <a:t>SOAP message</a:t>
            </a:r>
            <a:endParaRPr lang="cs-CZ" dirty="0"/>
          </a:p>
        </p:txBody>
      </p:sp>
      <p:sp>
        <p:nvSpPr>
          <p:cNvPr id="14343" name="AutoShape 10"/>
          <p:cNvSpPr>
            <a:spLocks noChangeArrowheads="1"/>
          </p:cNvSpPr>
          <p:nvPr/>
        </p:nvSpPr>
        <p:spPr bwMode="auto">
          <a:xfrm>
            <a:off x="2124249" y="2888604"/>
            <a:ext cx="431800" cy="503238"/>
          </a:xfrm>
          <a:prstGeom prst="downArrow">
            <a:avLst>
              <a:gd name="adj1" fmla="val 50000"/>
              <a:gd name="adj2" fmla="val 48528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cs-CZ"/>
          </a:p>
        </p:txBody>
      </p:sp>
      <p:sp>
        <p:nvSpPr>
          <p:cNvPr id="14344" name="Rectangle 15"/>
          <p:cNvSpPr>
            <a:spLocks noChangeArrowheads="1"/>
          </p:cNvSpPr>
          <p:nvPr/>
        </p:nvSpPr>
        <p:spPr bwMode="auto">
          <a:xfrm>
            <a:off x="1476549" y="3816708"/>
            <a:ext cx="1727200" cy="612824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exchanged</a:t>
            </a:r>
          </a:p>
          <a:p>
            <a:pPr algn="ctr"/>
            <a:r>
              <a:rPr lang="en-US" dirty="0" smtClean="0"/>
              <a:t>data</a:t>
            </a:r>
            <a:endParaRPr lang="cs-CZ" dirty="0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724128" y="3530779"/>
            <a:ext cx="2303462" cy="177010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b" anchorCtr="0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HTTP/… message</a:t>
            </a:r>
            <a:endParaRPr lang="cs-CZ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96359" y="2096442"/>
            <a:ext cx="2159000" cy="6477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Receiver</a:t>
            </a:r>
            <a:endParaRPr lang="cs-CZ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867796" y="3674796"/>
            <a:ext cx="2016125" cy="115153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b" anchorCtr="0"/>
          <a:lstStyle/>
          <a:p>
            <a:pPr algn="ctr"/>
            <a:endParaRPr lang="en-US" dirty="0"/>
          </a:p>
          <a:p>
            <a:pPr algn="ctr"/>
            <a:r>
              <a:rPr lang="en-US" dirty="0"/>
              <a:t>SOAP message</a:t>
            </a:r>
            <a:endParaRPr lang="cs-CZ" dirty="0"/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 rot="10800000">
            <a:off x="6659959" y="2888604"/>
            <a:ext cx="431800" cy="503238"/>
          </a:xfrm>
          <a:prstGeom prst="downArrow">
            <a:avLst>
              <a:gd name="adj1" fmla="val 50000"/>
              <a:gd name="adj2" fmla="val 48528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cs-CZ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012259" y="3816708"/>
            <a:ext cx="1727200" cy="612824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exchanged</a:t>
            </a:r>
          </a:p>
          <a:p>
            <a:pPr algn="ctr"/>
            <a:r>
              <a:rPr lang="en-US" dirty="0" smtClean="0"/>
              <a:t>data</a:t>
            </a:r>
            <a:endParaRPr lang="cs-CZ" dirty="0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611188" y="5300885"/>
            <a:ext cx="7993062" cy="36036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Network</a:t>
            </a:r>
            <a:endParaRPr lang="cs-CZ" dirty="0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63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Message Syntax</a:t>
            </a:r>
            <a:endParaRPr lang="cs-CZ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SOAP standardizes 3 XML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Envelope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Header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Body</a:t>
            </a: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3744912" y="2870302"/>
            <a:ext cx="1655763" cy="576387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latin typeface="Courier New" pitchFamily="49" charset="0"/>
              </a:rPr>
              <a:t>&lt;Envelope&gt;</a:t>
            </a:r>
            <a:endParaRPr lang="cs-CZ" b="1" dirty="0">
              <a:latin typeface="Courier New" pitchFamily="49" charset="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2592387" y="4342734"/>
            <a:ext cx="1655763" cy="57668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&lt;Header&gt;</a:t>
            </a:r>
            <a:endParaRPr lang="cs-CZ" b="1">
              <a:latin typeface="Courier New" pitchFamily="49" charset="0"/>
            </a:endParaRPr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4895850" y="4342735"/>
            <a:ext cx="1655763" cy="576682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</a:rPr>
              <a:t>&lt;Body&gt;</a:t>
            </a:r>
            <a:endParaRPr lang="cs-CZ" b="1">
              <a:latin typeface="Courier New" pitchFamily="49" charset="0"/>
            </a:endParaRPr>
          </a:p>
        </p:txBody>
      </p:sp>
      <p:cxnSp>
        <p:nvCxnSpPr>
          <p:cNvPr id="16392" name="AutoShape 13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 rot="5400000">
            <a:off x="3548510" y="3318449"/>
            <a:ext cx="896045" cy="1152525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triangle" w="lg" len="lg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393" name="AutoShape 14"/>
          <p:cNvCxnSpPr>
            <a:cxnSpLocks noChangeShapeType="1"/>
            <a:stCxn id="16389" idx="2"/>
            <a:endCxn id="16391" idx="0"/>
          </p:cNvCxnSpPr>
          <p:nvPr/>
        </p:nvCxnSpPr>
        <p:spPr bwMode="auto">
          <a:xfrm rot="16200000" flipH="1">
            <a:off x="4700240" y="3319243"/>
            <a:ext cx="896046" cy="1150938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triangle" w="lg" len="lg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2736850" y="4005064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0..1</a:t>
            </a:r>
            <a:endParaRPr lang="cs-CZ" dirty="0"/>
          </a:p>
        </p:txBody>
      </p:sp>
      <p:sp>
        <p:nvSpPr>
          <p:cNvPr id="16395" name="Text Box 16"/>
          <p:cNvSpPr txBox="1">
            <a:spLocks noChangeArrowheads="1"/>
          </p:cNvSpPr>
          <p:nvPr/>
        </p:nvSpPr>
        <p:spPr bwMode="auto">
          <a:xfrm>
            <a:off x="5761037" y="4005064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1</a:t>
            </a:r>
            <a:endParaRPr lang="cs-CZ" dirty="0"/>
          </a:p>
        </p:txBody>
      </p:sp>
      <p:sp>
        <p:nvSpPr>
          <p:cNvPr id="16396" name="Rectangle 17"/>
          <p:cNvSpPr>
            <a:spLocks noChangeArrowheads="1"/>
          </p:cNvSpPr>
          <p:nvPr/>
        </p:nvSpPr>
        <p:spPr bwMode="auto">
          <a:xfrm>
            <a:off x="2592387" y="5445224"/>
            <a:ext cx="1655763" cy="576164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header block</a:t>
            </a:r>
            <a:endParaRPr lang="cs-CZ"/>
          </a:p>
        </p:txBody>
      </p:sp>
      <p:cxnSp>
        <p:nvCxnSpPr>
          <p:cNvPr id="16397" name="AutoShape 18"/>
          <p:cNvCxnSpPr>
            <a:cxnSpLocks noChangeShapeType="1"/>
            <a:stCxn id="16390" idx="2"/>
            <a:endCxn id="16396" idx="0"/>
          </p:cNvCxnSpPr>
          <p:nvPr/>
        </p:nvCxnSpPr>
        <p:spPr bwMode="auto">
          <a:xfrm>
            <a:off x="3420269" y="4919417"/>
            <a:ext cx="0" cy="525807"/>
          </a:xfrm>
          <a:prstGeom prst="straightConnector1">
            <a:avLst/>
          </a:prstGeom>
          <a:ln>
            <a:headEnd type="diamond" w="lg" len="lg"/>
            <a:tailEnd type="triangle" w="lg" len="lg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398" name="Rectangle 19"/>
          <p:cNvSpPr>
            <a:spLocks noChangeArrowheads="1"/>
          </p:cNvSpPr>
          <p:nvPr/>
        </p:nvSpPr>
        <p:spPr bwMode="auto">
          <a:xfrm>
            <a:off x="4895850" y="5445224"/>
            <a:ext cx="1655763" cy="576164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body entry</a:t>
            </a:r>
            <a:endParaRPr lang="cs-CZ"/>
          </a:p>
        </p:txBody>
      </p:sp>
      <p:cxnSp>
        <p:nvCxnSpPr>
          <p:cNvPr id="16399" name="AutoShape 20"/>
          <p:cNvCxnSpPr>
            <a:cxnSpLocks noChangeShapeType="1"/>
            <a:stCxn id="16391" idx="2"/>
            <a:endCxn id="16398" idx="0"/>
          </p:cNvCxnSpPr>
          <p:nvPr/>
        </p:nvCxnSpPr>
        <p:spPr bwMode="auto">
          <a:xfrm>
            <a:off x="5723732" y="4919417"/>
            <a:ext cx="0" cy="525807"/>
          </a:xfrm>
          <a:prstGeom prst="straightConnector1">
            <a:avLst/>
          </a:prstGeom>
          <a:ln>
            <a:headEnd type="diamond" w="lg" len="lg"/>
            <a:tailEnd type="triangle" w="lg" len="lg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400" name="Text Box 21"/>
          <p:cNvSpPr txBox="1">
            <a:spLocks noChangeArrowheads="1"/>
          </p:cNvSpPr>
          <p:nvPr/>
        </p:nvSpPr>
        <p:spPr bwMode="auto">
          <a:xfrm>
            <a:off x="2736850" y="5157788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1..*</a:t>
            </a:r>
            <a:endParaRPr lang="cs-CZ"/>
          </a:p>
        </p:txBody>
      </p:sp>
      <p:sp>
        <p:nvSpPr>
          <p:cNvPr id="16401" name="Text Box 22"/>
          <p:cNvSpPr txBox="1">
            <a:spLocks noChangeArrowheads="1"/>
          </p:cNvSpPr>
          <p:nvPr/>
        </p:nvSpPr>
        <p:spPr bwMode="auto">
          <a:xfrm>
            <a:off x="5761037" y="5157788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1..*</a:t>
            </a:r>
            <a:endParaRPr lang="cs-CZ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40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</a:t>
            </a:r>
            <a:r>
              <a:rPr lang="en-US" dirty="0"/>
              <a:t>Message Syntax</a:t>
            </a:r>
            <a:endParaRPr lang="cs-CZ" dirty="0" smtClean="0"/>
          </a:p>
        </p:txBody>
      </p:sp>
      <p:sp>
        <p:nvSpPr>
          <p:cNvPr id="17411" name="Text Box 19"/>
          <p:cNvSpPr txBox="1">
            <a:spLocks noChangeArrowheads="1"/>
          </p:cNvSpPr>
          <p:nvPr/>
        </p:nvSpPr>
        <p:spPr bwMode="auto">
          <a:xfrm>
            <a:off x="611188" y="1844675"/>
            <a:ext cx="7921625" cy="42116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&lt;?xml version="1.0"?&gt;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env</a:t>
            </a:r>
            <a:r>
              <a:rPr lang="en-US" b="1" dirty="0" err="1">
                <a:latin typeface="Courier New" pitchFamily="49" charset="0"/>
              </a:rPr>
              <a:t>: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Envelope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xmlns:env</a:t>
            </a:r>
            <a:r>
              <a:rPr lang="en-US" dirty="0">
                <a:latin typeface="Courier New" pitchFamily="49" charset="0"/>
              </a:rPr>
              <a:t>="http://www.w3.org/2003/05/soap-envelope"&gt;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 &lt;!–- Header is optional --&gt;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</a:rPr>
              <a:t>env: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Header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&lt;!–- one or more </a:t>
            </a:r>
            <a:r>
              <a:rPr lang="en-US" dirty="0" smtClean="0">
                <a:latin typeface="Courier New" pitchFamily="49" charset="0"/>
              </a:rPr>
              <a:t>header blocks </a:t>
            </a:r>
            <a:r>
              <a:rPr lang="en-US" dirty="0">
                <a:latin typeface="Courier New" pitchFamily="49" charset="0"/>
              </a:rPr>
              <a:t>--&gt;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</a:rPr>
              <a:t>env: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Header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 &lt;!–- Body is mandatory --&gt;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</a:rPr>
              <a:t>env: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Body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&lt;!–- one or more body entries --&gt;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</a:rPr>
              <a:t>env: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Body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</a:rPr>
              <a:t>env: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Envelope</a:t>
            </a:r>
            <a:r>
              <a:rPr lang="en-US" dirty="0">
                <a:latin typeface="Courier New" pitchFamily="49" charset="0"/>
              </a:rPr>
              <a:t>&gt;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37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</a:t>
            </a:r>
            <a:r>
              <a:rPr lang="en-US" dirty="0"/>
              <a:t>Message </a:t>
            </a:r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sz="2400" dirty="0" smtClean="0"/>
              <a:t>Envelope Example</a:t>
            </a:r>
            <a:endParaRPr lang="cs-CZ" sz="3200" dirty="0" smtClean="0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55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</a:t>
            </a:r>
            <a:r>
              <a:rPr lang="en-US" dirty="0"/>
              <a:t>Message </a:t>
            </a:r>
            <a:r>
              <a:rPr lang="en-US" dirty="0" smtClean="0"/>
              <a:t>Syntax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3200" dirty="0" smtClean="0"/>
              <a:t>Body Entry</a:t>
            </a:r>
            <a:endParaRPr lang="cs-CZ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specific XML element</a:t>
            </a:r>
          </a:p>
          <a:p>
            <a:pPr eaLnBrk="1" hangingPunct="1"/>
            <a:r>
              <a:rPr lang="en-US" dirty="0" smtClean="0"/>
              <a:t>carries application data</a:t>
            </a:r>
          </a:p>
          <a:p>
            <a:pPr lvl="1" eaLnBrk="1" hangingPunct="1"/>
            <a:r>
              <a:rPr lang="en-US" dirty="0" smtClean="0"/>
              <a:t>end-to-end information</a:t>
            </a:r>
            <a:endParaRPr lang="cs-CZ" dirty="0" smtClean="0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8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</a:t>
            </a:r>
            <a:r>
              <a:rPr lang="en-US" dirty="0"/>
              <a:t>Message </a:t>
            </a:r>
            <a:r>
              <a:rPr lang="en-US" dirty="0" smtClean="0"/>
              <a:t>Syntax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3200" dirty="0" smtClean="0"/>
              <a:t>Body Example</a:t>
            </a:r>
            <a:endParaRPr lang="cs-CZ" sz="3200" dirty="0" smtClean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75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</a:t>
            </a:r>
            <a:r>
              <a:rPr lang="en-US" dirty="0"/>
              <a:t>Message </a:t>
            </a:r>
            <a:r>
              <a:rPr lang="en-US" dirty="0" smtClean="0"/>
              <a:t>Syntax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3200" dirty="0" smtClean="0"/>
              <a:t>Header Block</a:t>
            </a:r>
            <a:endParaRPr lang="cs-CZ" sz="32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specific XML element</a:t>
            </a:r>
          </a:p>
          <a:p>
            <a:pPr eaLnBrk="1" hangingPunct="1"/>
            <a:r>
              <a:rPr lang="en-US" dirty="0" smtClean="0"/>
              <a:t>carries data that is not part of application data itself</a:t>
            </a:r>
          </a:p>
          <a:p>
            <a:pPr lvl="1" eaLnBrk="1" hangingPunct="1"/>
            <a:r>
              <a:rPr lang="en-US" dirty="0" smtClean="0"/>
              <a:t>e.g. meta-data (message addressing, security, transactions, ...)</a:t>
            </a:r>
          </a:p>
          <a:p>
            <a:pPr eaLnBrk="1" hangingPunct="1"/>
            <a:r>
              <a:rPr lang="en-US" dirty="0" smtClean="0"/>
              <a:t>SOAP extension mechanism</a:t>
            </a:r>
          </a:p>
          <a:p>
            <a:pPr lvl="1" eaLnBrk="1" hangingPunct="1"/>
            <a:r>
              <a:rPr lang="en-US" b="1" dirty="0" smtClean="0">
                <a:solidFill>
                  <a:schemeClr val="accent3"/>
                </a:solidFill>
                <a:sym typeface="Wingdings" pitchFamily="2" charset="2"/>
              </a:rPr>
              <a:t>SOAP modules</a:t>
            </a:r>
          </a:p>
          <a:p>
            <a:pPr lvl="1" eaLnBrk="1" hangingPunct="1"/>
            <a:r>
              <a:rPr lang="en-US" b="1" dirty="0" smtClean="0">
                <a:solidFill>
                  <a:schemeClr val="accent3"/>
                </a:solidFill>
                <a:sym typeface="Wingdings" pitchFamily="2" charset="2"/>
              </a:rPr>
              <a:t>SOAP faults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72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Syntax - </a:t>
            </a:r>
            <a:r>
              <a:rPr lang="en-US" sz="3200" dirty="0" smtClean="0"/>
              <a:t>Header Block</a:t>
            </a:r>
            <a:endParaRPr lang="cs-CZ" sz="3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SOAP extensions via header blocks: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specific languages extending SOAP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WS-Encryption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3"/>
                </a:solidFill>
              </a:rPr>
              <a:t>WS-Trans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3"/>
                </a:solidFill>
              </a:rPr>
              <a:t>WS-Addressing</a:t>
            </a:r>
            <a:r>
              <a:rPr lang="en-US" dirty="0" smtClean="0"/>
              <a:t>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W3C, OASIS,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header block should have its own 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helps identify relevant header blocks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31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Web Services Architecture</a:t>
            </a:r>
          </a:p>
        </p:txBody>
      </p:sp>
      <p:sp>
        <p:nvSpPr>
          <p:cNvPr id="21" name="Oval 7"/>
          <p:cNvSpPr/>
          <p:nvPr/>
        </p:nvSpPr>
        <p:spPr>
          <a:xfrm>
            <a:off x="3635896" y="1844824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Model</a:t>
            </a:r>
            <a:endParaRPr lang="cs-CZ" dirty="0"/>
          </a:p>
        </p:txBody>
      </p:sp>
      <p:sp>
        <p:nvSpPr>
          <p:cNvPr id="22" name="Oval 7"/>
          <p:cNvSpPr/>
          <p:nvPr/>
        </p:nvSpPr>
        <p:spPr>
          <a:xfrm>
            <a:off x="1115616" y="3284984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Oriented Model</a:t>
            </a:r>
            <a:endParaRPr lang="cs-CZ" dirty="0"/>
          </a:p>
        </p:txBody>
      </p:sp>
      <p:sp>
        <p:nvSpPr>
          <p:cNvPr id="24" name="Oval 7"/>
          <p:cNvSpPr/>
          <p:nvPr/>
        </p:nvSpPr>
        <p:spPr>
          <a:xfrm>
            <a:off x="5868144" y="3450315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Oriented Model</a:t>
            </a:r>
            <a:endParaRPr lang="cs-CZ" dirty="0"/>
          </a:p>
        </p:txBody>
      </p:sp>
      <p:sp>
        <p:nvSpPr>
          <p:cNvPr id="25" name="Oval 7"/>
          <p:cNvSpPr/>
          <p:nvPr/>
        </p:nvSpPr>
        <p:spPr>
          <a:xfrm>
            <a:off x="3275856" y="4581128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Oriented Model</a:t>
            </a:r>
            <a:endParaRPr lang="cs-CZ" dirty="0"/>
          </a:p>
        </p:txBody>
      </p:sp>
      <p:cxnSp>
        <p:nvCxnSpPr>
          <p:cNvPr id="26" name="Straight Arrow Connector 19"/>
          <p:cNvCxnSpPr>
            <a:stCxn id="21" idx="3"/>
            <a:endCxn id="22" idx="7"/>
          </p:cNvCxnSpPr>
          <p:nvPr/>
        </p:nvCxnSpPr>
        <p:spPr>
          <a:xfrm flipH="1">
            <a:off x="2652183" y="2643839"/>
            <a:ext cx="1247346" cy="77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/>
          <p:cNvCxnSpPr>
            <a:stCxn id="21" idx="5"/>
            <a:endCxn id="24" idx="0"/>
          </p:cNvCxnSpPr>
          <p:nvPr/>
        </p:nvCxnSpPr>
        <p:spPr>
          <a:xfrm>
            <a:off x="5172463" y="2643839"/>
            <a:ext cx="1595781" cy="806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9"/>
          <p:cNvCxnSpPr>
            <a:stCxn id="24" idx="2"/>
            <a:endCxn id="22" idx="6"/>
          </p:cNvCxnSpPr>
          <p:nvPr/>
        </p:nvCxnSpPr>
        <p:spPr>
          <a:xfrm flipH="1" flipV="1">
            <a:off x="2915816" y="3753036"/>
            <a:ext cx="2952328" cy="165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"/>
          <p:cNvCxnSpPr>
            <a:stCxn id="25" idx="0"/>
            <a:endCxn id="21" idx="4"/>
          </p:cNvCxnSpPr>
          <p:nvPr/>
        </p:nvCxnSpPr>
        <p:spPr>
          <a:xfrm flipV="1">
            <a:off x="4175956" y="2780928"/>
            <a:ext cx="360040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9"/>
          <p:cNvCxnSpPr>
            <a:stCxn id="22" idx="5"/>
            <a:endCxn id="25" idx="2"/>
          </p:cNvCxnSpPr>
          <p:nvPr/>
        </p:nvCxnSpPr>
        <p:spPr>
          <a:xfrm>
            <a:off x="2652183" y="4083999"/>
            <a:ext cx="623673" cy="965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4098"/>
          <p:cNvSpPr txBox="1"/>
          <p:nvPr/>
        </p:nvSpPr>
        <p:spPr>
          <a:xfrm>
            <a:off x="2867188" y="2158987"/>
            <a:ext cx="11521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Policy</a:t>
            </a:r>
            <a:endParaRPr lang="cs-CZ" sz="1400" dirty="0"/>
          </a:p>
        </p:txBody>
      </p:sp>
      <p:sp>
        <p:nvSpPr>
          <p:cNvPr id="41" name="TextBox 4098"/>
          <p:cNvSpPr txBox="1"/>
          <p:nvPr/>
        </p:nvSpPr>
        <p:spPr>
          <a:xfrm>
            <a:off x="467544" y="3913311"/>
            <a:ext cx="11521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Service</a:t>
            </a:r>
            <a:endParaRPr lang="cs-CZ" sz="1400" dirty="0"/>
          </a:p>
        </p:txBody>
      </p:sp>
      <p:sp>
        <p:nvSpPr>
          <p:cNvPr id="42" name="TextBox 4098"/>
          <p:cNvSpPr txBox="1"/>
          <p:nvPr/>
        </p:nvSpPr>
        <p:spPr>
          <a:xfrm>
            <a:off x="2531014" y="5209455"/>
            <a:ext cx="11521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</a:t>
            </a:r>
            <a:endParaRPr lang="cs-CZ" sz="1400" dirty="0"/>
          </a:p>
        </p:txBody>
      </p:sp>
      <p:sp>
        <p:nvSpPr>
          <p:cNvPr id="45" name="TextBox 4098"/>
          <p:cNvSpPr txBox="1"/>
          <p:nvPr/>
        </p:nvSpPr>
        <p:spPr>
          <a:xfrm>
            <a:off x="7236296" y="4083999"/>
            <a:ext cx="11521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</a:t>
            </a:r>
            <a:endParaRPr lang="cs-CZ" sz="1400" dirty="0"/>
          </a:p>
        </p:txBody>
      </p:sp>
      <p:sp>
        <p:nvSpPr>
          <p:cNvPr id="31" name="Zástupný symbol pro zápatí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8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Syntax - </a:t>
            </a:r>
            <a:r>
              <a:rPr lang="en-US" sz="3200" dirty="0" smtClean="0"/>
              <a:t>Header Example</a:t>
            </a:r>
            <a:endParaRPr lang="cs-CZ" sz="3200" dirty="0" smtClean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26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Syntax - </a:t>
            </a:r>
            <a:r>
              <a:rPr lang="en-US" sz="3200" dirty="0" smtClean="0"/>
              <a:t>Faults</a:t>
            </a:r>
            <a:endParaRPr lang="cs-CZ" sz="32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 SOAP-specific and application-specific faults are reported using single element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Fault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Body</a:t>
            </a:r>
            <a:endParaRPr lang="en-US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network transfer protocol faults are reported using other protocol-specific mechanisms (e.g. HTTP)</a:t>
            </a:r>
          </a:p>
          <a:p>
            <a:pPr lvl="1" eaLnBrk="1" hangingPunct="1"/>
            <a:r>
              <a:rPr lang="en-US" dirty="0" smtClean="0"/>
              <a:t>separate SOAP message</a:t>
            </a:r>
          </a:p>
          <a:p>
            <a:pPr lvl="1" eaLnBrk="1" hangingPunct="1"/>
            <a:r>
              <a:rPr lang="en-US" dirty="0" smtClean="0"/>
              <a:t>mandatory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Code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Reason</a:t>
            </a:r>
            <a:endParaRPr lang="en-US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optional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Detail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Node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Role</a:t>
            </a:r>
            <a:endParaRPr lang="en-US" dirty="0" smtClean="0">
              <a:solidFill>
                <a:schemeClr val="accent3"/>
              </a:solidFill>
              <a:latin typeface="Courier New" pitchFamily="49" charset="0"/>
            </a:endParaRP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6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Syntax - </a:t>
            </a:r>
            <a:r>
              <a:rPr lang="en-US" sz="3200" dirty="0" smtClean="0"/>
              <a:t>Faults</a:t>
            </a:r>
            <a:endParaRPr lang="cs-CZ" sz="32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Code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reports specific kind of fault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particular kind of fault may require additional header blocks to be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mandatory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Value</a:t>
            </a:r>
            <a:endParaRPr lang="en-US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contains code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optional </a:t>
            </a:r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</a:rPr>
              <a:t>Subcode</a:t>
            </a:r>
            <a:endParaRPr lang="en-US" dirty="0" smtClean="0">
              <a:solidFill>
                <a:schemeClr val="accent3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contains mandatory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Value</a:t>
            </a:r>
            <a:r>
              <a:rPr lang="en-US" dirty="0" smtClean="0"/>
              <a:t> with application-specific sub-code value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49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SOAP Syntax - </a:t>
            </a:r>
            <a:r>
              <a:rPr lang="en-US" sz="3200" dirty="0" smtClean="0"/>
              <a:t>Faults</a:t>
            </a:r>
            <a:endParaRPr lang="cs-CZ" sz="3200" dirty="0" smtClean="0"/>
          </a:p>
        </p:txBody>
      </p:sp>
      <p:graphicFrame>
        <p:nvGraphicFramePr>
          <p:cNvPr id="3" name="Zástupný symbol pro obsah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36005"/>
              </p:ext>
            </p:extLst>
          </p:nvPr>
        </p:nvGraphicFramePr>
        <p:xfrm>
          <a:off x="457200" y="980728"/>
          <a:ext cx="8229600" cy="521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6648"/>
                <a:gridCol w="54829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Semantics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VersionMismatch</a:t>
                      </a:r>
                      <a:endParaRPr lang="cs-CZ" sz="1600" b="1" dirty="0">
                        <a:solidFill>
                          <a:schemeClr val="accent3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Faulting</a:t>
                      </a:r>
                      <a:r>
                        <a:rPr lang="en-US" baseline="0" dirty="0" smtClean="0"/>
                        <a:t> node does not support the given version of SOAP. The node SHOULD specify how the messages should be upgraded with </a:t>
                      </a:r>
                      <a:r>
                        <a:rPr lang="en-US" b="1" baseline="0" dirty="0" smtClean="0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Upgrade</a:t>
                      </a:r>
                      <a:r>
                        <a:rPr lang="en-US" baseline="0" dirty="0" smtClean="0"/>
                        <a:t> header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MustUnderstand</a:t>
                      </a:r>
                      <a:endParaRPr lang="cs-CZ" sz="1600" b="1" dirty="0">
                        <a:solidFill>
                          <a:schemeClr val="accent3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Faulting</a:t>
                      </a:r>
                      <a:r>
                        <a:rPr lang="en-US" baseline="0" dirty="0" smtClean="0"/>
                        <a:t> node does not understand a header. The node SHOULD specify which header was not understood with </a:t>
                      </a:r>
                      <a:r>
                        <a:rPr lang="en-US" b="1" baseline="0" dirty="0" err="1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NotUnderstood</a:t>
                      </a:r>
                      <a:r>
                        <a:rPr lang="en-US" baseline="0" dirty="0" smtClean="0"/>
                        <a:t> header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DataEncodingUnknown</a:t>
                      </a:r>
                      <a:endParaRPr lang="cs-CZ" sz="1600" b="1" dirty="0">
                        <a:solidFill>
                          <a:schemeClr val="accent3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Faulting node does not</a:t>
                      </a:r>
                      <a:r>
                        <a:rPr lang="en-US" baseline="0" dirty="0" smtClean="0"/>
                        <a:t> understand the message encoding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Sender</a:t>
                      </a:r>
                      <a:endParaRPr lang="cs-CZ" sz="1600" b="1" dirty="0">
                        <a:solidFill>
                          <a:schemeClr val="accent3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message was incorrectly formed or did not contain the appropriate information in order to succeed. E.g. improper authentication details, registration information, etc.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Receiver</a:t>
                      </a:r>
                      <a:endParaRPr lang="cs-CZ" sz="1600" b="1" dirty="0">
                        <a:solidFill>
                          <a:schemeClr val="accent3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message could not be processed for reasons attributable to the processing of the message rather than to the contents of the message itself. Something went wrong.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28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Syntax - </a:t>
            </a:r>
            <a:r>
              <a:rPr lang="en-US" sz="3200" dirty="0"/>
              <a:t>Faults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895749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VersionMismatch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env:Envelope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="http://www.w3.org/2003/05/soap-envelope"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xmlns:xml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="http://www.w3.org/XML/1998/namespace"&gt;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Upgrade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env:</a:t>
            </a:r>
            <a:r>
              <a:rPr lang="en-US" sz="14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SupportedEnvelope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qname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="soap1:Envelope"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xmlns:soap1="http://www.w3.org/2003/05/soap-envelope"/&gt;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env:</a:t>
            </a:r>
            <a:r>
              <a:rPr lang="en-US" sz="14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Upgrade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env:Body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env:Fault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VersionMismatch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env:Fault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env:Body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env:Envelope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  <p:sp>
        <p:nvSpPr>
          <p:cNvPr id="5" name="Čárový popisek 2 4"/>
          <p:cNvSpPr/>
          <p:nvPr/>
        </p:nvSpPr>
        <p:spPr>
          <a:xfrm>
            <a:off x="6012160" y="2204864"/>
            <a:ext cx="2664296" cy="648072"/>
          </a:xfrm>
          <a:prstGeom prst="borderCallout2">
            <a:avLst>
              <a:gd name="adj1" fmla="val 18750"/>
              <a:gd name="adj2" fmla="val -8333"/>
              <a:gd name="adj3" fmla="val 23789"/>
              <a:gd name="adj4" fmla="val -34644"/>
              <a:gd name="adj5" fmla="val 90664"/>
              <a:gd name="adj6" fmla="val -12143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Ordered by preferences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39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Syntax - </a:t>
            </a:r>
            <a:r>
              <a:rPr lang="en-US" sz="3200" dirty="0"/>
              <a:t>Faults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895749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MustUnderstand</a:t>
            </a:r>
            <a:endParaRPr lang="en-US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env:Envelope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="http://www.w3.org/2003/05/soap-envelope"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xmlns:xml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="http://www.w3.org/XML/1998/namespace"&gt;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env:</a:t>
            </a:r>
            <a:r>
              <a:rPr lang="en-US" sz="14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NotUnderstood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qname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abc:ExtensionABC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xmlns:abc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="http://example.org/2011/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NotUnderstood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xyz:ExtensionXYZ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xmlns:xyz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example.org/Martin"/&gt;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env:Body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env:Fault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env:Value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env:</a:t>
            </a:r>
            <a:r>
              <a:rPr lang="en-US" sz="1400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MustUnderstand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env:Fault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env:Body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env:Envelope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0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 Syntax</a:t>
            </a:r>
            <a:br>
              <a:rPr lang="en-US" smtClean="0"/>
            </a:br>
            <a:r>
              <a:rPr lang="en-US" sz="3200" smtClean="0"/>
              <a:t>Faults</a:t>
            </a:r>
            <a:endParaRPr lang="cs-CZ" sz="32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Reason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</a:p>
          <a:p>
            <a:pPr lvl="1" eaLnBrk="1" hangingPunct="1"/>
            <a:r>
              <a:rPr lang="en-US" dirty="0" smtClean="0"/>
              <a:t>for human understanding</a:t>
            </a:r>
          </a:p>
          <a:p>
            <a:pPr lvl="1" eaLnBrk="1" hangingPunct="1"/>
            <a:r>
              <a:rPr lang="en-US" dirty="0" smtClean="0"/>
              <a:t>contains description of fault in one or more </a:t>
            </a:r>
            <a:r>
              <a:rPr lang="en-US" b="1" dirty="0" smtClean="0">
                <a:solidFill>
                  <a:schemeClr val="accent3"/>
                </a:solidFill>
                <a:latin typeface="Courier New" pitchFamily="49" charset="0"/>
              </a:rPr>
              <a:t>Text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elements</a:t>
            </a:r>
          </a:p>
          <a:p>
            <a:pPr lvl="2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45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 Syntax</a:t>
            </a:r>
            <a:br>
              <a:rPr lang="en-US" smtClean="0"/>
            </a:br>
            <a:r>
              <a:rPr lang="en-US" sz="3200" smtClean="0"/>
              <a:t>Faults Example</a:t>
            </a:r>
            <a:endParaRPr lang="cs-CZ" sz="3200" smtClean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51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your own business process</a:t>
            </a:r>
          </a:p>
          <a:p>
            <a:r>
              <a:rPr lang="en-US" dirty="0" smtClean="0"/>
              <a:t>steps will be later realized as web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one step has to be realized as an external web service, i.e. a service that is not under your control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hlinkClick r:id="rId2"/>
              </a:rPr>
              <a:t>http://wwwinfo.mfcr.cz/ares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&gt; </a:t>
            </a:r>
            <a:r>
              <a:rPr lang="cs-CZ" dirty="0" smtClean="0"/>
              <a:t>Webové služby </a:t>
            </a:r>
            <a:r>
              <a:rPr lang="en-US" dirty="0" smtClean="0"/>
              <a:t>(in </a:t>
            </a:r>
            <a:r>
              <a:rPr lang="en-US" dirty="0" err="1" smtClean="0"/>
              <a:t>czech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use </a:t>
            </a:r>
            <a:r>
              <a:rPr lang="en-US" dirty="0" smtClean="0"/>
              <a:t>BPMN to model th</a:t>
            </a:r>
            <a:r>
              <a:rPr lang="en-US" dirty="0" smtClean="0"/>
              <a:t>e business process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www.bizagi.com</a:t>
            </a:r>
            <a:r>
              <a:rPr lang="en-US" dirty="0" smtClean="0"/>
              <a:t> or similar </a:t>
            </a:r>
            <a:r>
              <a:rPr lang="en-US" dirty="0" smtClean="0"/>
              <a:t>tool</a:t>
            </a:r>
          </a:p>
          <a:p>
            <a:pPr lvl="1"/>
            <a:r>
              <a:rPr lang="en-US" dirty="0"/>
              <a:t>see tutorial: http://www.omg.org/news/meetings/workshops/HC-Australia/Mancarella.pdf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154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5538"/>
            <a:ext cx="3610744" cy="4895749"/>
          </a:xfrm>
        </p:spPr>
        <p:txBody>
          <a:bodyPr/>
          <a:lstStyle/>
          <a:p>
            <a:r>
              <a:rPr lang="en-US" dirty="0" smtClean="0"/>
              <a:t>in a more detail than this ...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  <p:grpSp>
        <p:nvGrpSpPr>
          <p:cNvPr id="5" name="Skupina 4"/>
          <p:cNvGrpSpPr/>
          <p:nvPr/>
        </p:nvGrpSpPr>
        <p:grpSpPr>
          <a:xfrm>
            <a:off x="4283968" y="1124744"/>
            <a:ext cx="4752528" cy="4968552"/>
            <a:chOff x="4283968" y="1124744"/>
            <a:chExt cx="4752528" cy="4968552"/>
          </a:xfrm>
        </p:grpSpPr>
        <p:sp>
          <p:nvSpPr>
            <p:cNvPr id="6" name="Zaoblený obdélník 5"/>
            <p:cNvSpPr/>
            <p:nvPr/>
          </p:nvSpPr>
          <p:spPr>
            <a:xfrm>
              <a:off x="4283968" y="1124744"/>
              <a:ext cx="4536504" cy="4968552"/>
            </a:xfrm>
            <a:prstGeom prst="roundRect">
              <a:avLst>
                <a:gd name="adj" fmla="val 5393"/>
              </a:avLst>
            </a:prstGeom>
            <a:ln>
              <a:solidFill>
                <a:srgbClr val="8DC63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Hospital</a:t>
              </a:r>
              <a:endParaRPr lang="cs-CZ" sz="2400" dirty="0"/>
            </a:p>
          </p:txBody>
        </p:sp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150295855"/>
                </p:ext>
              </p:extLst>
            </p:nvPr>
          </p:nvGraphicFramePr>
          <p:xfrm>
            <a:off x="4427984" y="1628800"/>
            <a:ext cx="4320480" cy="42484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938121704"/>
                </p:ext>
              </p:extLst>
            </p:nvPr>
          </p:nvGraphicFramePr>
          <p:xfrm>
            <a:off x="6012160" y="4133304"/>
            <a:ext cx="3024336" cy="19599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898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Message Oriented Model</a:t>
            </a:r>
            <a:endParaRPr lang="cs-CZ" dirty="0" smtClean="0"/>
          </a:p>
        </p:txBody>
      </p:sp>
      <p:sp>
        <p:nvSpPr>
          <p:cNvPr id="2" name="Oval 1"/>
          <p:cNvSpPr/>
          <p:nvPr/>
        </p:nvSpPr>
        <p:spPr>
          <a:xfrm>
            <a:off x="683568" y="4293096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cs-CZ" dirty="0"/>
          </a:p>
        </p:txBody>
      </p:sp>
      <p:sp>
        <p:nvSpPr>
          <p:cNvPr id="6" name="Oval 5"/>
          <p:cNvSpPr/>
          <p:nvPr/>
        </p:nvSpPr>
        <p:spPr>
          <a:xfrm>
            <a:off x="3419872" y="3573016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cs-CZ" dirty="0"/>
          </a:p>
        </p:txBody>
      </p:sp>
      <p:sp>
        <p:nvSpPr>
          <p:cNvPr id="7" name="Oval 6"/>
          <p:cNvSpPr/>
          <p:nvPr/>
        </p:nvSpPr>
        <p:spPr>
          <a:xfrm>
            <a:off x="6300192" y="3573016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</a:p>
          <a:p>
            <a:pPr algn="ctr"/>
            <a:r>
              <a:rPr lang="en-US" dirty="0" smtClean="0"/>
              <a:t>Transport</a:t>
            </a:r>
            <a:endParaRPr lang="cs-CZ" dirty="0"/>
          </a:p>
        </p:txBody>
      </p:sp>
      <p:sp>
        <p:nvSpPr>
          <p:cNvPr id="8" name="Oval 7"/>
          <p:cNvSpPr/>
          <p:nvPr/>
        </p:nvSpPr>
        <p:spPr>
          <a:xfrm>
            <a:off x="683568" y="2852936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Headers</a:t>
            </a:r>
            <a:endParaRPr lang="cs-CZ" dirty="0"/>
          </a:p>
        </p:txBody>
      </p:sp>
      <p:sp>
        <p:nvSpPr>
          <p:cNvPr id="9" name="Oval 8"/>
          <p:cNvSpPr/>
          <p:nvPr/>
        </p:nvSpPr>
        <p:spPr>
          <a:xfrm>
            <a:off x="3419872" y="1916832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cs-CZ" dirty="0"/>
          </a:p>
        </p:txBody>
      </p:sp>
      <p:cxnSp>
        <p:nvCxnSpPr>
          <p:cNvPr id="4" name="Straight Arrow Connector 3"/>
          <p:cNvCxnSpPr>
            <a:stCxn id="6" idx="2"/>
            <a:endCxn id="8" idx="6"/>
          </p:cNvCxnSpPr>
          <p:nvPr/>
        </p:nvCxnSpPr>
        <p:spPr>
          <a:xfrm flipH="1" flipV="1">
            <a:off x="2483768" y="3320988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2" idx="6"/>
          </p:cNvCxnSpPr>
          <p:nvPr/>
        </p:nvCxnSpPr>
        <p:spPr>
          <a:xfrm flipH="1">
            <a:off x="2483768" y="4041068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6" idx="6"/>
          </p:cNvCxnSpPr>
          <p:nvPr/>
        </p:nvCxnSpPr>
        <p:spPr>
          <a:xfrm flipH="1">
            <a:off x="5220072" y="40410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6" idx="1"/>
          </p:cNvCxnSpPr>
          <p:nvPr/>
        </p:nvCxnSpPr>
        <p:spPr>
          <a:xfrm>
            <a:off x="3683505" y="2715847"/>
            <a:ext cx="0" cy="994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6" idx="7"/>
          </p:cNvCxnSpPr>
          <p:nvPr/>
        </p:nvCxnSpPr>
        <p:spPr>
          <a:xfrm>
            <a:off x="4956439" y="2715847"/>
            <a:ext cx="0" cy="994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extBox 4098"/>
          <p:cNvSpPr txBox="1"/>
          <p:nvPr/>
        </p:nvSpPr>
        <p:spPr>
          <a:xfrm>
            <a:off x="2987824" y="3068960"/>
            <a:ext cx="115212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originates</a:t>
            </a:r>
            <a:endParaRPr lang="cs-CZ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580384" y="3052575"/>
            <a:ext cx="107173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processes</a:t>
            </a:r>
            <a:endParaRPr lang="cs-CZ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4129335"/>
            <a:ext cx="93610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delivers</a:t>
            </a:r>
            <a:endParaRPr lang="cs-CZ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627784" y="3501008"/>
            <a:ext cx="64807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has</a:t>
            </a:r>
            <a:endParaRPr lang="cs-CZ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7784" y="4273351"/>
            <a:ext cx="64807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has</a:t>
            </a:r>
            <a:endParaRPr lang="cs-CZ" sz="140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91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5539"/>
            <a:ext cx="8219256" cy="719286"/>
          </a:xfrm>
        </p:spPr>
        <p:txBody>
          <a:bodyPr/>
          <a:lstStyle/>
          <a:p>
            <a:r>
              <a:rPr lang="en-US" dirty="0" smtClean="0"/>
              <a:t>something like this is sufficient ...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10520"/>
            <a:ext cx="8748334" cy="31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6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Message Oriented Model</a:t>
            </a:r>
            <a:endParaRPr lang="cs-CZ" dirty="0" smtClean="0"/>
          </a:p>
        </p:txBody>
      </p:sp>
      <p:pic>
        <p:nvPicPr>
          <p:cNvPr id="2050" name="Picture 2" descr="Message Oriente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298767"/>
            <a:ext cx="5686425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1907704" y="5877272"/>
            <a:ext cx="7056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3"/>
              </a:rPr>
              <a:t>http://www.w3.org/TR/2004/NOTE-ws-arch-20040211/#</a:t>
            </a:r>
            <a:r>
              <a:rPr lang="en-US" sz="1200" dirty="0" smtClean="0">
                <a:hlinkClick r:id="rId3"/>
              </a:rPr>
              <a:t>message_oriented_model</a:t>
            </a:r>
            <a:endParaRPr lang="en-US" sz="120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57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Service Oriented Model</a:t>
            </a:r>
          </a:p>
        </p:txBody>
      </p:sp>
      <p:sp>
        <p:nvSpPr>
          <p:cNvPr id="2" name="Oval 1"/>
          <p:cNvSpPr/>
          <p:nvPr/>
        </p:nvSpPr>
        <p:spPr>
          <a:xfrm>
            <a:off x="899592" y="4581128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  <a:endParaRPr lang="cs-CZ" dirty="0"/>
          </a:p>
        </p:txBody>
      </p:sp>
      <p:sp>
        <p:nvSpPr>
          <p:cNvPr id="6" name="Oval 5"/>
          <p:cNvSpPr/>
          <p:nvPr/>
        </p:nvSpPr>
        <p:spPr>
          <a:xfrm>
            <a:off x="3671900" y="3429000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cs-CZ" dirty="0"/>
          </a:p>
        </p:txBody>
      </p:sp>
      <p:sp>
        <p:nvSpPr>
          <p:cNvPr id="7" name="Oval 6"/>
          <p:cNvSpPr/>
          <p:nvPr/>
        </p:nvSpPr>
        <p:spPr>
          <a:xfrm>
            <a:off x="5940152" y="2204864"/>
            <a:ext cx="2376264" cy="9317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or</a:t>
            </a:r>
          </a:p>
          <a:p>
            <a:pPr algn="ctr"/>
            <a:r>
              <a:rPr lang="en-US" dirty="0" smtClean="0"/>
              <a:t>Organization</a:t>
            </a:r>
            <a:endParaRPr lang="cs-CZ" dirty="0"/>
          </a:p>
        </p:txBody>
      </p:sp>
      <p:sp>
        <p:nvSpPr>
          <p:cNvPr id="8" name="Oval 7"/>
          <p:cNvSpPr/>
          <p:nvPr/>
        </p:nvSpPr>
        <p:spPr>
          <a:xfrm>
            <a:off x="899592" y="2204864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cs-CZ" dirty="0"/>
          </a:p>
        </p:txBody>
      </p:sp>
      <p:sp>
        <p:nvSpPr>
          <p:cNvPr id="9" name="Oval 8"/>
          <p:cNvSpPr/>
          <p:nvPr/>
        </p:nvSpPr>
        <p:spPr>
          <a:xfrm>
            <a:off x="6228184" y="4581128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cs-CZ" dirty="0"/>
          </a:p>
        </p:txBody>
      </p:sp>
      <p:cxnSp>
        <p:nvCxnSpPr>
          <p:cNvPr id="4" name="Straight Arrow Connector 3"/>
          <p:cNvCxnSpPr>
            <a:stCxn id="8" idx="5"/>
            <a:endCxn id="6" idx="1"/>
          </p:cNvCxnSpPr>
          <p:nvPr/>
        </p:nvCxnSpPr>
        <p:spPr>
          <a:xfrm>
            <a:off x="2436159" y="3003879"/>
            <a:ext cx="1499374" cy="562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7"/>
            <a:endCxn id="6" idx="3"/>
          </p:cNvCxnSpPr>
          <p:nvPr/>
        </p:nvCxnSpPr>
        <p:spPr>
          <a:xfrm flipV="1">
            <a:off x="2436159" y="4228015"/>
            <a:ext cx="1499374" cy="490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7"/>
          </p:cNvCxnSpPr>
          <p:nvPr/>
        </p:nvCxnSpPr>
        <p:spPr>
          <a:xfrm flipH="1">
            <a:off x="5208467" y="3000147"/>
            <a:ext cx="1079681" cy="565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6" idx="4"/>
          </p:cNvCxnSpPr>
          <p:nvPr/>
        </p:nvCxnSpPr>
        <p:spPr>
          <a:xfrm flipH="1" flipV="1">
            <a:off x="4572000" y="4365104"/>
            <a:ext cx="1656184" cy="684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extBox 4098"/>
          <p:cNvSpPr txBox="1"/>
          <p:nvPr/>
        </p:nvSpPr>
        <p:spPr>
          <a:xfrm>
            <a:off x="4560395" y="4616735"/>
            <a:ext cx="129614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realizes</a:t>
            </a:r>
            <a:endParaRPr lang="cs-CZ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472100" y="3275111"/>
            <a:ext cx="79208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owns</a:t>
            </a:r>
            <a:endParaRPr lang="cs-CZ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339752" y="3265239"/>
            <a:ext cx="108012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signals</a:t>
            </a:r>
            <a:endParaRPr lang="cs-CZ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339752" y="4221088"/>
            <a:ext cx="108012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describes</a:t>
            </a:r>
            <a:endParaRPr lang="cs-CZ" sz="1400" dirty="0"/>
          </a:p>
        </p:txBody>
      </p:sp>
      <p:cxnSp>
        <p:nvCxnSpPr>
          <p:cNvPr id="19" name="Straight Arrow Connector 19"/>
          <p:cNvCxnSpPr>
            <a:stCxn id="9" idx="1"/>
            <a:endCxn id="6" idx="5"/>
          </p:cNvCxnSpPr>
          <p:nvPr/>
        </p:nvCxnSpPr>
        <p:spPr>
          <a:xfrm flipH="1" flipV="1">
            <a:off x="5208467" y="4228015"/>
            <a:ext cx="1283350" cy="490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4098"/>
          <p:cNvSpPr txBox="1"/>
          <p:nvPr/>
        </p:nvSpPr>
        <p:spPr>
          <a:xfrm>
            <a:off x="5616116" y="4202896"/>
            <a:ext cx="129614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uses</a:t>
            </a:r>
            <a:endParaRPr lang="cs-CZ" sz="1400" dirty="0"/>
          </a:p>
        </p:txBody>
      </p:sp>
      <p:sp>
        <p:nvSpPr>
          <p:cNvPr id="13" name="Zástupný symbol pro zápatí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09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Service Oriented Model</a:t>
            </a:r>
          </a:p>
        </p:txBody>
      </p:sp>
      <p:pic>
        <p:nvPicPr>
          <p:cNvPr id="3074" name="Picture 2" descr="Service Oriente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196752"/>
            <a:ext cx="54387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élník 2"/>
          <p:cNvSpPr/>
          <p:nvPr/>
        </p:nvSpPr>
        <p:spPr>
          <a:xfrm>
            <a:off x="3347864" y="5959252"/>
            <a:ext cx="5670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3"/>
              </a:rPr>
              <a:t>http://www.w3.org/TR/2004/NOTE-ws-arch-20040211/#</a:t>
            </a:r>
            <a:r>
              <a:rPr lang="en-US" sz="1200" dirty="0" smtClean="0">
                <a:hlinkClick r:id="rId3"/>
              </a:rPr>
              <a:t>service_oriented_model</a:t>
            </a:r>
            <a:endParaRPr lang="en-US" sz="120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95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Resource Oriented Model</a:t>
            </a:r>
          </a:p>
        </p:txBody>
      </p:sp>
      <p:sp>
        <p:nvSpPr>
          <p:cNvPr id="2" name="Oval 1"/>
          <p:cNvSpPr/>
          <p:nvPr/>
        </p:nvSpPr>
        <p:spPr>
          <a:xfrm>
            <a:off x="899592" y="4581128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cs-CZ" dirty="0"/>
          </a:p>
        </p:txBody>
      </p:sp>
      <p:sp>
        <p:nvSpPr>
          <p:cNvPr id="6" name="Oval 5"/>
          <p:cNvSpPr/>
          <p:nvPr/>
        </p:nvSpPr>
        <p:spPr>
          <a:xfrm>
            <a:off x="3671900" y="3429000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</a:t>
            </a:r>
            <a:endParaRPr lang="cs-CZ" dirty="0"/>
          </a:p>
        </p:txBody>
      </p:sp>
      <p:sp>
        <p:nvSpPr>
          <p:cNvPr id="7" name="Oval 6"/>
          <p:cNvSpPr/>
          <p:nvPr/>
        </p:nvSpPr>
        <p:spPr>
          <a:xfrm>
            <a:off x="5940152" y="2204864"/>
            <a:ext cx="2376264" cy="9317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or organization</a:t>
            </a:r>
            <a:endParaRPr lang="cs-CZ" dirty="0"/>
          </a:p>
        </p:txBody>
      </p:sp>
      <p:sp>
        <p:nvSpPr>
          <p:cNvPr id="8" name="Oval 7"/>
          <p:cNvSpPr/>
          <p:nvPr/>
        </p:nvSpPr>
        <p:spPr>
          <a:xfrm>
            <a:off x="899592" y="2204864"/>
            <a:ext cx="1800200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URI</a:t>
            </a:r>
            <a:endParaRPr lang="cs-CZ" dirty="0"/>
          </a:p>
        </p:txBody>
      </p:sp>
      <p:sp>
        <p:nvSpPr>
          <p:cNvPr id="9" name="Oval 8"/>
          <p:cNvSpPr/>
          <p:nvPr/>
        </p:nvSpPr>
        <p:spPr>
          <a:xfrm>
            <a:off x="6228184" y="4581128"/>
            <a:ext cx="2376264" cy="936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Representation</a:t>
            </a:r>
            <a:endParaRPr lang="cs-CZ" dirty="0"/>
          </a:p>
        </p:txBody>
      </p:sp>
      <p:cxnSp>
        <p:nvCxnSpPr>
          <p:cNvPr id="4" name="Straight Arrow Connector 3"/>
          <p:cNvCxnSpPr>
            <a:stCxn id="6" idx="1"/>
            <a:endCxn id="8" idx="5"/>
          </p:cNvCxnSpPr>
          <p:nvPr/>
        </p:nvCxnSpPr>
        <p:spPr>
          <a:xfrm flipH="1" flipV="1">
            <a:off x="2436159" y="3003879"/>
            <a:ext cx="1499374" cy="562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7"/>
            <a:endCxn id="6" idx="3"/>
          </p:cNvCxnSpPr>
          <p:nvPr/>
        </p:nvCxnSpPr>
        <p:spPr>
          <a:xfrm flipV="1">
            <a:off x="2436159" y="4228015"/>
            <a:ext cx="1499374" cy="4902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7"/>
          </p:cNvCxnSpPr>
          <p:nvPr/>
        </p:nvCxnSpPr>
        <p:spPr>
          <a:xfrm flipH="1">
            <a:off x="5208467" y="3000147"/>
            <a:ext cx="1079681" cy="565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9" idx="1"/>
          </p:cNvCxnSpPr>
          <p:nvPr/>
        </p:nvCxnSpPr>
        <p:spPr>
          <a:xfrm>
            <a:off x="5208467" y="4228015"/>
            <a:ext cx="1367713" cy="490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extBox 4098"/>
          <p:cNvSpPr txBox="1"/>
          <p:nvPr/>
        </p:nvSpPr>
        <p:spPr>
          <a:xfrm>
            <a:off x="4932040" y="4489375"/>
            <a:ext cx="129614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may have</a:t>
            </a:r>
            <a:endParaRPr lang="cs-CZ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472099" y="3275111"/>
            <a:ext cx="118813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owns</a:t>
            </a:r>
            <a:endParaRPr lang="cs-CZ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339752" y="3265239"/>
            <a:ext cx="108012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has</a:t>
            </a:r>
            <a:endParaRPr lang="cs-CZ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91780" y="4335486"/>
            <a:ext cx="108012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is</a:t>
            </a:r>
            <a:endParaRPr lang="cs-CZ" sz="1400" dirty="0"/>
          </a:p>
        </p:txBody>
      </p:sp>
      <p:sp>
        <p:nvSpPr>
          <p:cNvPr id="13" name="Zástupný symbol pro zápatí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4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Resource Oriented Model</a:t>
            </a:r>
          </a:p>
        </p:txBody>
      </p:sp>
      <p:pic>
        <p:nvPicPr>
          <p:cNvPr id="3" name="Picture 2" descr="Resource Oriente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700808"/>
            <a:ext cx="59626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 4"/>
          <p:cNvSpPr/>
          <p:nvPr/>
        </p:nvSpPr>
        <p:spPr>
          <a:xfrm>
            <a:off x="1763688" y="5878911"/>
            <a:ext cx="72362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3"/>
              </a:rPr>
              <a:t>http://www.w3.org/TR/2004/NOTE-ws-arch-20040211/#</a:t>
            </a:r>
            <a:r>
              <a:rPr lang="en-US" sz="1200" dirty="0" smtClean="0">
                <a:hlinkClick r:id="rId3"/>
              </a:rPr>
              <a:t>resource_oriented_model</a:t>
            </a:r>
            <a:endParaRPr lang="en-US" sz="1200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smtClean="0"/>
              <a:t>Summer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8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 patičkou">
  <a:themeElements>
    <a:clrScheme name="XR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3300"/>
      </a:accent2>
      <a:accent3>
        <a:srgbClr val="90C63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z patičky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XRG-slides-template</Template>
  <TotalTime>6814</TotalTime>
  <Words>1253</Words>
  <Application>Microsoft Office PowerPoint</Application>
  <PresentationFormat>Předvádění na obrazovce (4:3)</PresentationFormat>
  <Paragraphs>359</Paragraphs>
  <Slides>40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40</vt:i4>
      </vt:variant>
    </vt:vector>
  </HeadingPairs>
  <TitlesOfParts>
    <vt:vector size="42" baseType="lpstr">
      <vt:lpstr>S patičkou</vt:lpstr>
      <vt:lpstr>Bez patičky</vt:lpstr>
      <vt:lpstr>Web Services (NSWI145) Lecture 02: Web Services Model, SOAP</vt:lpstr>
      <vt:lpstr>Foundations of Web Services</vt:lpstr>
      <vt:lpstr>Web Services Architecture</vt:lpstr>
      <vt:lpstr>Message Oriented Model</vt:lpstr>
      <vt:lpstr>Message Oriented Model</vt:lpstr>
      <vt:lpstr>Service Oriented Model</vt:lpstr>
      <vt:lpstr>Service Oriented Model</vt:lpstr>
      <vt:lpstr>Resource Oriented Model</vt:lpstr>
      <vt:lpstr>Resource Oriented Model</vt:lpstr>
      <vt:lpstr>Policy Oriented Model</vt:lpstr>
      <vt:lpstr>Policy Oriented Model</vt:lpstr>
      <vt:lpstr>When Web Services are appropriate</vt:lpstr>
      <vt:lpstr>Foundations of Web Services</vt:lpstr>
      <vt:lpstr>Foundations of Web Services</vt:lpstr>
      <vt:lpstr>W3C-style Web Services</vt:lpstr>
      <vt:lpstr>W3C-style Web Services</vt:lpstr>
      <vt:lpstr>SOAP</vt:lpstr>
      <vt:lpstr>SOAP Basics</vt:lpstr>
      <vt:lpstr>SOAP Basics</vt:lpstr>
      <vt:lpstr>SOAP Basics</vt:lpstr>
      <vt:lpstr>SOAP Message Syntax</vt:lpstr>
      <vt:lpstr>SOAP Message Syntax</vt:lpstr>
      <vt:lpstr>SOAP Message Syntax</vt:lpstr>
      <vt:lpstr>SOAP Message Syntax</vt:lpstr>
      <vt:lpstr>SOAP Message Syntax Envelope Example</vt:lpstr>
      <vt:lpstr>SOAP Message Syntax - Body Entry</vt:lpstr>
      <vt:lpstr>SOAP Message Syntax - Body Example</vt:lpstr>
      <vt:lpstr>SOAP Message Syntax - Header Block</vt:lpstr>
      <vt:lpstr>SOAP Syntax - Header Block</vt:lpstr>
      <vt:lpstr>SOAP Syntax - Header Example</vt:lpstr>
      <vt:lpstr>SOAP Syntax - Faults</vt:lpstr>
      <vt:lpstr>SOAP Syntax - Faults</vt:lpstr>
      <vt:lpstr>SOAP Syntax - Faults</vt:lpstr>
      <vt:lpstr>SOAP Syntax - Faults</vt:lpstr>
      <vt:lpstr>SOAP Syntax - Faults</vt:lpstr>
      <vt:lpstr>SOAP Syntax Faults</vt:lpstr>
      <vt:lpstr>SOAP Syntax Faults Example</vt:lpstr>
      <vt:lpstr>Homework 1</vt:lpstr>
      <vt:lpstr>Homework 1</vt:lpstr>
      <vt:lpstr>Homework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Lecture 01: Introduction to Web Services</dc:title>
  <dc:creator>martin</dc:creator>
  <cp:lastModifiedBy>Martin Necasky</cp:lastModifiedBy>
  <cp:revision>116</cp:revision>
  <dcterms:modified xsi:type="dcterms:W3CDTF">2013-03-11T20:21:05Z</dcterms:modified>
</cp:coreProperties>
</file>