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260" r:id="rId2"/>
    <p:sldId id="268" r:id="rId3"/>
    <p:sldId id="267" r:id="rId4"/>
    <p:sldId id="262" r:id="rId5"/>
    <p:sldId id="263" r:id="rId6"/>
    <p:sldId id="269" r:id="rId7"/>
    <p:sldId id="270" r:id="rId8"/>
    <p:sldId id="271" r:id="rId9"/>
    <p:sldId id="265" r:id="rId10"/>
    <p:sldId id="266" r:id="rId11"/>
    <p:sldId id="272" r:id="rId12"/>
    <p:sldId id="273" r:id="rId13"/>
    <p:sldId id="274" r:id="rId14"/>
    <p:sldId id="27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6D05"/>
    <a:srgbClr val="CFCFC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F7BA874-28C8-4270-9B19-6C3977FA3A87}" type="slidenum">
              <a:rPr lang="en-US"/>
              <a:pPr/>
              <a:t>‹#›</a:t>
            </a:fld>
            <a:endParaRPr lang="en-US"/>
          </a:p>
        </p:txBody>
      </p:sp>
    </p:spTree>
    <p:extLst>
      <p:ext uri="{BB962C8B-B14F-4D97-AF65-F5344CB8AC3E}">
        <p14:creationId xmlns:p14="http://schemas.microsoft.com/office/powerpoint/2010/main" val="11275300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FBA7C-D044-4CCB-898D-36A7A3C1BC29}" type="slidenum">
              <a:rPr lang="en-US"/>
              <a:pPr/>
              <a:t>1</a:t>
            </a:fld>
            <a:endParaRPr lang="en-US"/>
          </a:p>
        </p:txBody>
      </p:sp>
      <p:sp>
        <p:nvSpPr>
          <p:cNvPr id="18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17474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957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434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3206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161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638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6563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351640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562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2083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292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358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10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467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692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6/17/2013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15951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138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6/17/2013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7" descr="foote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6545263"/>
            <a:ext cx="9144000" cy="3127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side"/>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1588" y="1219200"/>
            <a:ext cx="163513" cy="5334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descr="side"/>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8980488" y="1219200"/>
            <a:ext cx="163512" cy="533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heade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9144000" cy="128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7162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servicex.net/uszip.asmx?WSDL"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soapui.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servicex.net/country.asmx?WSDL"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soapui.or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2667000"/>
            <a:ext cx="5638800" cy="1077218"/>
          </a:xfrm>
          <a:prstGeom prst="rect">
            <a:avLst/>
          </a:prstGeom>
          <a:noFill/>
        </p:spPr>
        <p:txBody>
          <a:bodyPr wrap="square" rtlCol="0">
            <a:spAutoFit/>
          </a:bodyPr>
          <a:lstStyle/>
          <a:p>
            <a:pPr algn="ctr"/>
            <a:r>
              <a:rPr lang="en-US" sz="3200" b="1" dirty="0" smtClean="0">
                <a:solidFill>
                  <a:schemeClr val="accent5">
                    <a:lumMod val="25000"/>
                  </a:schemeClr>
                </a:solidFill>
              </a:rPr>
              <a:t>How to test </a:t>
            </a:r>
            <a:r>
              <a:rPr lang="en-US" sz="3200" b="1" dirty="0" err="1" smtClean="0">
                <a:solidFill>
                  <a:schemeClr val="accent5">
                    <a:lumMod val="25000"/>
                  </a:schemeClr>
                </a:solidFill>
              </a:rPr>
              <a:t>WebServices</a:t>
            </a:r>
            <a:r>
              <a:rPr lang="en-US" sz="3200" b="1" dirty="0" smtClean="0">
                <a:solidFill>
                  <a:schemeClr val="accent5">
                    <a:lumMod val="25000"/>
                  </a:schemeClr>
                </a:solidFill>
              </a:rPr>
              <a:t> using SOAP UI</a:t>
            </a:r>
            <a:endParaRPr lang="en-US" sz="3200" b="1" dirty="0">
              <a:solidFill>
                <a:schemeClr val="accent5">
                  <a:lumMod val="25000"/>
                </a:schemeClr>
              </a:solidFill>
            </a:endParaRPr>
          </a:p>
        </p:txBody>
      </p:sp>
      <p:pic>
        <p:nvPicPr>
          <p:cNvPr id="17413" name="Picture 5" descr="http://www.premiumsoftware.ro/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 y="4956869"/>
            <a:ext cx="1743075" cy="7905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1200" y="5593556"/>
            <a:ext cx="2590800" cy="307777"/>
          </a:xfrm>
          <a:prstGeom prst="rect">
            <a:avLst/>
          </a:prstGeom>
          <a:noFill/>
        </p:spPr>
        <p:txBody>
          <a:bodyPr wrap="square" rtlCol="0">
            <a:spAutoFit/>
          </a:bodyPr>
          <a:lstStyle/>
          <a:p>
            <a:pPr algn="r"/>
            <a:r>
              <a:rPr lang="en-US" sz="1400" dirty="0" smtClean="0">
                <a:solidFill>
                  <a:schemeClr val="accent5">
                    <a:lumMod val="25000"/>
                  </a:schemeClr>
                </a:solidFill>
              </a:rPr>
              <a:t>June 8</a:t>
            </a:r>
            <a:r>
              <a:rPr lang="en-US" sz="1400" baseline="30000" dirty="0" smtClean="0">
                <a:solidFill>
                  <a:schemeClr val="accent5">
                    <a:lumMod val="25000"/>
                  </a:schemeClr>
                </a:solidFill>
              </a:rPr>
              <a:t>th</a:t>
            </a:r>
            <a:r>
              <a:rPr lang="en-US" sz="1400" dirty="0" smtClean="0">
                <a:solidFill>
                  <a:schemeClr val="accent5">
                    <a:lumMod val="25000"/>
                  </a:schemeClr>
                </a:solidFill>
              </a:rPr>
              <a:t>, ISTC workshop</a:t>
            </a:r>
            <a:endParaRPr lang="en-US" sz="1400" dirty="0">
              <a:solidFill>
                <a:schemeClr val="accent5">
                  <a:lumMod val="25000"/>
                </a:schemeClr>
              </a:solidFill>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0"/>
            <a:ext cx="7162800" cy="2862322"/>
          </a:xfrm>
          <a:prstGeom prst="rect">
            <a:avLst/>
          </a:prstGeom>
          <a:noFill/>
        </p:spPr>
        <p:txBody>
          <a:bodyPr wrap="square" rtlCol="0">
            <a:spAutoFit/>
          </a:bodyPr>
          <a:lstStyle/>
          <a:p>
            <a:pPr algn="just"/>
            <a:r>
              <a:rPr lang="en-US" dirty="0" smtClean="0">
                <a:solidFill>
                  <a:schemeClr val="accent5">
                    <a:lumMod val="25000"/>
                  </a:schemeClr>
                </a:solidFill>
              </a:rPr>
              <a:t>Data Driven Example</a:t>
            </a:r>
          </a:p>
          <a:p>
            <a:pPr algn="just"/>
            <a:endParaRPr lang="en-US" sz="1200" dirty="0" smtClean="0">
              <a:solidFill>
                <a:schemeClr val="accent5">
                  <a:lumMod val="25000"/>
                </a:schemeClr>
              </a:solidFill>
            </a:endParaRPr>
          </a:p>
          <a:p>
            <a:pPr algn="just"/>
            <a:r>
              <a:rPr lang="en-US" sz="1200" dirty="0" smtClean="0">
                <a:solidFill>
                  <a:schemeClr val="accent5">
                    <a:lumMod val="25000"/>
                  </a:schemeClr>
                </a:solidFill>
                <a:hlinkClick r:id="rId2"/>
              </a:rPr>
              <a:t>http://www.webservicex.net/uszip.asmx?WSDL</a:t>
            </a:r>
            <a:r>
              <a:rPr lang="en-US" sz="1200" dirty="0" smtClean="0">
                <a:solidFill>
                  <a:schemeClr val="accent5">
                    <a:lumMod val="25000"/>
                  </a:schemeClr>
                </a:solidFill>
              </a:rPr>
              <a:t> </a:t>
            </a:r>
          </a:p>
          <a:p>
            <a:pPr algn="just"/>
            <a:endParaRPr lang="en-US" sz="1200" dirty="0">
              <a:solidFill>
                <a:schemeClr val="accent5">
                  <a:lumMod val="25000"/>
                </a:schemeClr>
              </a:solidFill>
            </a:endParaRPr>
          </a:p>
          <a:p>
            <a:pPr algn="just">
              <a:lnSpc>
                <a:spcPct val="150000"/>
              </a:lnSpc>
            </a:pPr>
            <a:r>
              <a:rPr lang="en-US" sz="1200" dirty="0" smtClean="0">
                <a:solidFill>
                  <a:schemeClr val="accent5">
                    <a:lumMod val="25000"/>
                  </a:schemeClr>
                </a:solidFill>
              </a:rPr>
              <a:t>We used a public WS which we found on the internet. This is returning the details of specific ZIP codes from United States which is a good opportunity for us to validate if data received from our clients is valid or not.</a:t>
            </a:r>
          </a:p>
          <a:p>
            <a:pPr algn="just">
              <a:lnSpc>
                <a:spcPct val="150000"/>
              </a:lnSpc>
            </a:pPr>
            <a:r>
              <a:rPr lang="en-US" sz="1200" dirty="0" smtClean="0">
                <a:solidFill>
                  <a:schemeClr val="accent5">
                    <a:lumMod val="25000"/>
                  </a:schemeClr>
                </a:solidFill>
              </a:rPr>
              <a:t>Extracting from our DB random ZIP Codes, City Names and State Codes we can validate if City Name and State Code are matching the ZIP code by using it as a request and assert if the result is correct</a:t>
            </a:r>
            <a:r>
              <a:rPr lang="en-US" sz="1200" dirty="0" smtClean="0">
                <a:solidFill>
                  <a:schemeClr val="accent5">
                    <a:lumMod val="25000"/>
                  </a:schemeClr>
                </a:solidFill>
              </a:rPr>
              <a:t>. All this test data we added into an Excel file which we used as </a:t>
            </a:r>
            <a:r>
              <a:rPr lang="en-US" sz="1200" dirty="0" err="1" smtClean="0">
                <a:solidFill>
                  <a:schemeClr val="accent5">
                    <a:lumMod val="25000"/>
                  </a:schemeClr>
                </a:solidFill>
              </a:rPr>
              <a:t>DataSource</a:t>
            </a:r>
            <a:r>
              <a:rPr lang="en-US" sz="1200" dirty="0" smtClean="0">
                <a:solidFill>
                  <a:schemeClr val="accent5">
                    <a:lumMod val="25000"/>
                  </a:schemeClr>
                </a:solidFill>
              </a:rPr>
              <a:t> for our test.</a:t>
            </a:r>
            <a:endParaRPr lang="en-US" sz="1200" dirty="0" smtClean="0">
              <a:solidFill>
                <a:schemeClr val="accent5">
                  <a:lumMod val="25000"/>
                </a:schemeClr>
              </a:solidFill>
            </a:endParaRPr>
          </a:p>
          <a:p>
            <a:pPr algn="just">
              <a:lnSpc>
                <a:spcPct val="150000"/>
              </a:lnSpc>
            </a:pPr>
            <a:endParaRPr lang="en-US" sz="1200" dirty="0" smtClean="0">
              <a:solidFill>
                <a:schemeClr val="accent5">
                  <a:lumMod val="25000"/>
                </a:schemeClr>
              </a:solidFill>
            </a:endParaRPr>
          </a:p>
        </p:txBody>
      </p:sp>
      <p:pic>
        <p:nvPicPr>
          <p:cNvPr id="4" name="Picture 5" descr="http://www.premiumsoftware.ro/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524000" y="4114800"/>
            <a:ext cx="5876925" cy="7010400"/>
          </a:xfrm>
          <a:prstGeom prst="rect">
            <a:avLst/>
          </a:prstGeom>
        </p:spPr>
      </p:pic>
    </p:spTree>
    <p:extLst>
      <p:ext uri="{BB962C8B-B14F-4D97-AF65-F5344CB8AC3E}">
        <p14:creationId xmlns:p14="http://schemas.microsoft.com/office/powerpoint/2010/main" val="145515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0"/>
            <a:ext cx="7162800" cy="1846659"/>
          </a:xfrm>
          <a:prstGeom prst="rect">
            <a:avLst/>
          </a:prstGeom>
          <a:noFill/>
        </p:spPr>
        <p:txBody>
          <a:bodyPr wrap="square" rtlCol="0">
            <a:spAutoFit/>
          </a:bodyPr>
          <a:lstStyle/>
          <a:p>
            <a:pPr algn="just"/>
            <a:r>
              <a:rPr lang="en-US" dirty="0" smtClean="0">
                <a:solidFill>
                  <a:schemeClr val="accent5">
                    <a:lumMod val="25000"/>
                  </a:schemeClr>
                </a:solidFill>
              </a:rPr>
              <a:t>Data Driven Example</a:t>
            </a:r>
          </a:p>
          <a:p>
            <a:pPr algn="just"/>
            <a:endParaRPr lang="en-US" sz="1200" dirty="0" smtClean="0">
              <a:solidFill>
                <a:schemeClr val="accent5">
                  <a:lumMod val="25000"/>
                </a:schemeClr>
              </a:solidFill>
            </a:endParaRPr>
          </a:p>
          <a:p>
            <a:pPr algn="just"/>
            <a:endParaRPr lang="en-US" sz="1200" dirty="0" smtClean="0">
              <a:solidFill>
                <a:schemeClr val="accent5">
                  <a:lumMod val="25000"/>
                </a:schemeClr>
              </a:solidFill>
            </a:endParaRPr>
          </a:p>
          <a:p>
            <a:pPr algn="just"/>
            <a:r>
              <a:rPr lang="en-US" sz="1200" dirty="0" err="1" smtClean="0">
                <a:solidFill>
                  <a:schemeClr val="accent5">
                    <a:lumMod val="25000"/>
                  </a:schemeClr>
                </a:solidFill>
              </a:rPr>
              <a:t>DataSource</a:t>
            </a:r>
            <a:r>
              <a:rPr lang="en-US" sz="1200" dirty="0" smtClean="0">
                <a:solidFill>
                  <a:schemeClr val="accent5">
                    <a:lumMod val="25000"/>
                  </a:schemeClr>
                </a:solidFill>
              </a:rPr>
              <a:t> will require the file location from you and also what are the Test Properties to be used from the file.</a:t>
            </a:r>
          </a:p>
          <a:p>
            <a:pPr algn="just"/>
            <a:r>
              <a:rPr lang="en-US" sz="1200" dirty="0" smtClean="0">
                <a:solidFill>
                  <a:schemeClr val="accent5">
                    <a:lumMod val="25000"/>
                  </a:schemeClr>
                </a:solidFill>
              </a:rPr>
              <a:t>These declared </a:t>
            </a:r>
            <a:r>
              <a:rPr lang="en-US" sz="1200" dirty="0" err="1" smtClean="0">
                <a:solidFill>
                  <a:schemeClr val="accent5">
                    <a:lumMod val="25000"/>
                  </a:schemeClr>
                </a:solidFill>
              </a:rPr>
              <a:t>TestProperties</a:t>
            </a:r>
            <a:r>
              <a:rPr lang="en-US" sz="1200" dirty="0" smtClean="0">
                <a:solidFill>
                  <a:schemeClr val="accent5">
                    <a:lumMod val="25000"/>
                  </a:schemeClr>
                </a:solidFill>
              </a:rPr>
              <a:t> are actually the parameters you will use for the requests or for the assertion.</a:t>
            </a:r>
          </a:p>
          <a:p>
            <a:pPr algn="just"/>
            <a:r>
              <a:rPr lang="en-US" sz="1200" dirty="0" smtClean="0">
                <a:solidFill>
                  <a:schemeClr val="accent5">
                    <a:lumMod val="25000"/>
                  </a:schemeClr>
                </a:solidFill>
              </a:rPr>
              <a:t>When adding a new </a:t>
            </a:r>
            <a:r>
              <a:rPr lang="en-US" sz="1200" dirty="0" err="1" smtClean="0">
                <a:solidFill>
                  <a:schemeClr val="accent5">
                    <a:lumMod val="25000"/>
                  </a:schemeClr>
                </a:solidFill>
              </a:rPr>
              <a:t>TestRequest</a:t>
            </a:r>
            <a:r>
              <a:rPr lang="en-US" sz="1200" dirty="0" smtClean="0">
                <a:solidFill>
                  <a:schemeClr val="accent5">
                    <a:lumMod val="25000"/>
                  </a:schemeClr>
                </a:solidFill>
              </a:rPr>
              <a:t> you will have the possibility to replace the single parameter from the request with a Property from the </a:t>
            </a:r>
            <a:r>
              <a:rPr lang="en-US" sz="1200" dirty="0" err="1" smtClean="0">
                <a:solidFill>
                  <a:schemeClr val="accent5">
                    <a:lumMod val="25000"/>
                  </a:schemeClr>
                </a:solidFill>
              </a:rPr>
              <a:t>DataSource</a:t>
            </a:r>
            <a:r>
              <a:rPr lang="en-US" sz="1200" dirty="0" smtClean="0">
                <a:solidFill>
                  <a:schemeClr val="accent5">
                    <a:lumMod val="25000"/>
                  </a:schemeClr>
                </a:solidFill>
              </a:rPr>
              <a:t> by right-clicking the field:</a:t>
            </a:r>
            <a:endParaRPr lang="en-US" sz="1200" dirty="0" smtClean="0">
              <a:solidFill>
                <a:schemeClr val="accent5">
                  <a:lumMod val="25000"/>
                </a:schemeClr>
              </a:solidFill>
            </a:endParaRPr>
          </a:p>
        </p:txBody>
      </p:sp>
      <p:pic>
        <p:nvPicPr>
          <p:cNvPr id="4" name="Picture 5" descr="http://www.premiumsoftware.ro/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242876" y="3385899"/>
            <a:ext cx="6581775" cy="5010150"/>
          </a:xfrm>
          <a:prstGeom prst="rect">
            <a:avLst/>
          </a:prstGeom>
        </p:spPr>
      </p:pic>
    </p:spTree>
    <p:extLst>
      <p:ext uri="{BB962C8B-B14F-4D97-AF65-F5344CB8AC3E}">
        <p14:creationId xmlns:p14="http://schemas.microsoft.com/office/powerpoint/2010/main" val="285942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0"/>
            <a:ext cx="7162800" cy="1107996"/>
          </a:xfrm>
          <a:prstGeom prst="rect">
            <a:avLst/>
          </a:prstGeom>
          <a:noFill/>
        </p:spPr>
        <p:txBody>
          <a:bodyPr wrap="square" rtlCol="0">
            <a:spAutoFit/>
          </a:bodyPr>
          <a:lstStyle/>
          <a:p>
            <a:pPr algn="just"/>
            <a:r>
              <a:rPr lang="en-US" dirty="0" smtClean="0">
                <a:solidFill>
                  <a:schemeClr val="accent5">
                    <a:lumMod val="25000"/>
                  </a:schemeClr>
                </a:solidFill>
              </a:rPr>
              <a:t>Data Driven Example</a:t>
            </a:r>
          </a:p>
          <a:p>
            <a:pPr algn="just"/>
            <a:endParaRPr lang="en-US" sz="1200" dirty="0" smtClean="0">
              <a:solidFill>
                <a:schemeClr val="accent5">
                  <a:lumMod val="25000"/>
                </a:schemeClr>
              </a:solidFill>
            </a:endParaRPr>
          </a:p>
          <a:p>
            <a:pPr algn="just"/>
            <a:r>
              <a:rPr lang="en-US" sz="1200" dirty="0" smtClean="0">
                <a:solidFill>
                  <a:schemeClr val="accent5">
                    <a:lumMod val="25000"/>
                  </a:schemeClr>
                </a:solidFill>
              </a:rPr>
              <a:t>In the same </a:t>
            </a:r>
            <a:r>
              <a:rPr lang="en-US" sz="1200" dirty="0" err="1" smtClean="0">
                <a:solidFill>
                  <a:schemeClr val="accent5">
                    <a:lumMod val="25000"/>
                  </a:schemeClr>
                </a:solidFill>
              </a:rPr>
              <a:t>TestRequest</a:t>
            </a:r>
            <a:r>
              <a:rPr lang="en-US" sz="1200" dirty="0" smtClean="0">
                <a:solidFill>
                  <a:schemeClr val="accent5">
                    <a:lumMod val="25000"/>
                  </a:schemeClr>
                </a:solidFill>
              </a:rPr>
              <a:t> you can add an assertion and choosing Property Content / </a:t>
            </a:r>
            <a:r>
              <a:rPr lang="en-US" sz="1200" dirty="0" err="1" smtClean="0">
                <a:solidFill>
                  <a:schemeClr val="accent5">
                    <a:lumMod val="25000"/>
                  </a:schemeClr>
                </a:solidFill>
              </a:rPr>
              <a:t>XPath</a:t>
            </a:r>
            <a:r>
              <a:rPr lang="en-US" sz="1200" dirty="0" smtClean="0">
                <a:solidFill>
                  <a:schemeClr val="accent5">
                    <a:lumMod val="25000"/>
                  </a:schemeClr>
                </a:solidFill>
              </a:rPr>
              <a:t> Match in order to choose specific element from the response to be validated against specific </a:t>
            </a:r>
            <a:r>
              <a:rPr lang="en-US" sz="1200" dirty="0" err="1" smtClean="0">
                <a:solidFill>
                  <a:schemeClr val="accent5">
                    <a:lumMod val="25000"/>
                  </a:schemeClr>
                </a:solidFill>
              </a:rPr>
              <a:t>TestProperty</a:t>
            </a:r>
            <a:r>
              <a:rPr lang="en-US" sz="1200" dirty="0" smtClean="0">
                <a:solidFill>
                  <a:schemeClr val="accent5">
                    <a:lumMod val="25000"/>
                  </a:schemeClr>
                </a:solidFill>
              </a:rPr>
              <a:t> from the </a:t>
            </a:r>
            <a:r>
              <a:rPr lang="en-US" sz="1200" dirty="0" err="1" smtClean="0">
                <a:solidFill>
                  <a:schemeClr val="accent5">
                    <a:lumMod val="25000"/>
                  </a:schemeClr>
                </a:solidFill>
              </a:rPr>
              <a:t>DataSource</a:t>
            </a:r>
            <a:r>
              <a:rPr lang="en-US" sz="1200" dirty="0">
                <a:solidFill>
                  <a:schemeClr val="accent5">
                    <a:lumMod val="25000"/>
                  </a:schemeClr>
                </a:solidFill>
              </a:rPr>
              <a:t>:</a:t>
            </a:r>
            <a:endParaRPr lang="en-US" sz="1200" dirty="0" smtClean="0">
              <a:solidFill>
                <a:schemeClr val="accent5">
                  <a:lumMod val="25000"/>
                </a:schemeClr>
              </a:solidFill>
            </a:endParaRPr>
          </a:p>
        </p:txBody>
      </p:sp>
      <p:pic>
        <p:nvPicPr>
          <p:cNvPr id="4" name="Picture 5" descr="http://www.premiumsoftware.ro/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524000" y="2621110"/>
            <a:ext cx="4398065" cy="3714750"/>
          </a:xfrm>
          <a:prstGeom prst="rect">
            <a:avLst/>
          </a:prstGeom>
        </p:spPr>
      </p:pic>
    </p:spTree>
    <p:extLst>
      <p:ext uri="{BB962C8B-B14F-4D97-AF65-F5344CB8AC3E}">
        <p14:creationId xmlns:p14="http://schemas.microsoft.com/office/powerpoint/2010/main" val="344381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0"/>
            <a:ext cx="7162800" cy="923330"/>
          </a:xfrm>
          <a:prstGeom prst="rect">
            <a:avLst/>
          </a:prstGeom>
          <a:noFill/>
        </p:spPr>
        <p:txBody>
          <a:bodyPr wrap="square" rtlCol="0">
            <a:spAutoFit/>
          </a:bodyPr>
          <a:lstStyle/>
          <a:p>
            <a:pPr algn="just"/>
            <a:r>
              <a:rPr lang="en-US" dirty="0" smtClean="0">
                <a:solidFill>
                  <a:schemeClr val="accent5">
                    <a:lumMod val="25000"/>
                  </a:schemeClr>
                </a:solidFill>
              </a:rPr>
              <a:t>Data Driven Example</a:t>
            </a:r>
          </a:p>
          <a:p>
            <a:pPr algn="just"/>
            <a:endParaRPr lang="en-US" sz="1200" dirty="0" smtClean="0">
              <a:solidFill>
                <a:schemeClr val="accent5">
                  <a:lumMod val="25000"/>
                </a:schemeClr>
              </a:solidFill>
            </a:endParaRPr>
          </a:p>
          <a:p>
            <a:pPr algn="just"/>
            <a:r>
              <a:rPr lang="en-US" sz="1200" dirty="0" smtClean="0">
                <a:solidFill>
                  <a:schemeClr val="accent5">
                    <a:lumMod val="25000"/>
                  </a:schemeClr>
                </a:solidFill>
              </a:rPr>
              <a:t>In the assertion you will need to replace the hardcoded value with the </a:t>
            </a:r>
            <a:r>
              <a:rPr lang="en-US" sz="1200" dirty="0" err="1" smtClean="0">
                <a:solidFill>
                  <a:schemeClr val="accent5">
                    <a:lumMod val="25000"/>
                  </a:schemeClr>
                </a:solidFill>
              </a:rPr>
              <a:t>TestProperty</a:t>
            </a:r>
            <a:r>
              <a:rPr lang="en-US" sz="1200" dirty="0" smtClean="0">
                <a:solidFill>
                  <a:schemeClr val="accent5">
                    <a:lumMod val="25000"/>
                  </a:schemeClr>
                </a:solidFill>
              </a:rPr>
              <a:t> from the </a:t>
            </a:r>
            <a:r>
              <a:rPr lang="en-US" sz="1200" dirty="0" err="1" smtClean="0">
                <a:solidFill>
                  <a:schemeClr val="accent5">
                    <a:lumMod val="25000"/>
                  </a:schemeClr>
                </a:solidFill>
              </a:rPr>
              <a:t>DataSource</a:t>
            </a:r>
            <a:r>
              <a:rPr lang="en-US" sz="1200" dirty="0" smtClean="0">
                <a:solidFill>
                  <a:schemeClr val="accent5">
                    <a:lumMod val="25000"/>
                  </a:schemeClr>
                </a:solidFill>
              </a:rPr>
              <a:t>:</a:t>
            </a:r>
          </a:p>
        </p:txBody>
      </p:sp>
      <p:pic>
        <p:nvPicPr>
          <p:cNvPr id="4" name="Picture 5" descr="http://www.premiumsoftware.ro/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57200" y="2514600"/>
            <a:ext cx="9810750" cy="4829175"/>
          </a:xfrm>
          <a:prstGeom prst="rect">
            <a:avLst/>
          </a:prstGeom>
        </p:spPr>
      </p:pic>
    </p:spTree>
    <p:extLst>
      <p:ext uri="{BB962C8B-B14F-4D97-AF65-F5344CB8AC3E}">
        <p14:creationId xmlns:p14="http://schemas.microsoft.com/office/powerpoint/2010/main" val="386668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0"/>
            <a:ext cx="7162800" cy="1107996"/>
          </a:xfrm>
          <a:prstGeom prst="rect">
            <a:avLst/>
          </a:prstGeom>
          <a:noFill/>
        </p:spPr>
        <p:txBody>
          <a:bodyPr wrap="square" rtlCol="0">
            <a:spAutoFit/>
          </a:bodyPr>
          <a:lstStyle/>
          <a:p>
            <a:pPr algn="just"/>
            <a:r>
              <a:rPr lang="en-US" dirty="0" smtClean="0">
                <a:solidFill>
                  <a:schemeClr val="accent5">
                    <a:lumMod val="25000"/>
                  </a:schemeClr>
                </a:solidFill>
              </a:rPr>
              <a:t>Data Driven Example</a:t>
            </a:r>
          </a:p>
          <a:p>
            <a:pPr algn="just"/>
            <a:endParaRPr lang="en-US" sz="1200" dirty="0" smtClean="0">
              <a:solidFill>
                <a:schemeClr val="accent5">
                  <a:lumMod val="25000"/>
                </a:schemeClr>
              </a:solidFill>
            </a:endParaRPr>
          </a:p>
          <a:p>
            <a:pPr algn="just"/>
            <a:endParaRPr lang="en-US" sz="1200" dirty="0" smtClean="0">
              <a:solidFill>
                <a:schemeClr val="accent5">
                  <a:lumMod val="25000"/>
                </a:schemeClr>
              </a:solidFill>
            </a:endParaRPr>
          </a:p>
          <a:p>
            <a:pPr algn="just"/>
            <a:r>
              <a:rPr lang="en-US" sz="1200" dirty="0" smtClean="0">
                <a:solidFill>
                  <a:schemeClr val="accent5">
                    <a:lumMod val="25000"/>
                  </a:schemeClr>
                </a:solidFill>
              </a:rPr>
              <a:t>Now your test will be ready and will validate request parameters with specific values from the response, all this according to the .</a:t>
            </a:r>
            <a:r>
              <a:rPr lang="en-US" sz="1200" dirty="0" err="1" smtClean="0">
                <a:solidFill>
                  <a:schemeClr val="accent5">
                    <a:lumMod val="25000"/>
                  </a:schemeClr>
                </a:solidFill>
              </a:rPr>
              <a:t>xls</a:t>
            </a:r>
            <a:r>
              <a:rPr lang="en-US" sz="1200" dirty="0" smtClean="0">
                <a:solidFill>
                  <a:schemeClr val="accent5">
                    <a:lumMod val="25000"/>
                  </a:schemeClr>
                </a:solidFill>
              </a:rPr>
              <a:t> </a:t>
            </a:r>
            <a:r>
              <a:rPr lang="en-US" sz="1200" dirty="0" err="1" smtClean="0">
                <a:solidFill>
                  <a:schemeClr val="accent5">
                    <a:lumMod val="25000"/>
                  </a:schemeClr>
                </a:solidFill>
              </a:rPr>
              <a:t>DataSource</a:t>
            </a:r>
            <a:r>
              <a:rPr lang="en-US" sz="1200" dirty="0" smtClean="0">
                <a:solidFill>
                  <a:schemeClr val="accent5">
                    <a:lumMod val="25000"/>
                  </a:schemeClr>
                </a:solidFill>
              </a:rPr>
              <a:t>.</a:t>
            </a:r>
            <a:endParaRPr lang="en-US" sz="1200" dirty="0" smtClean="0">
              <a:solidFill>
                <a:schemeClr val="accent5">
                  <a:lumMod val="25000"/>
                </a:schemeClr>
              </a:solidFill>
            </a:endParaRPr>
          </a:p>
        </p:txBody>
      </p:sp>
      <p:pic>
        <p:nvPicPr>
          <p:cNvPr id="4" name="Picture 5" descr="http://www.premiumsoftware.ro/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90800" y="4953000"/>
            <a:ext cx="2743200" cy="461665"/>
          </a:xfrm>
          <a:prstGeom prst="rect">
            <a:avLst/>
          </a:prstGeom>
          <a:noFill/>
        </p:spPr>
        <p:txBody>
          <a:bodyPr wrap="square" rtlCol="0">
            <a:spAutoFit/>
          </a:bodyPr>
          <a:lstStyle/>
          <a:p>
            <a:pPr algn="ctr"/>
            <a:r>
              <a:rPr lang="en-US" sz="2400" dirty="0" smtClean="0"/>
              <a:t>Thank You!</a:t>
            </a:r>
            <a:endParaRPr lang="en-US" sz="2400" dirty="0"/>
          </a:p>
        </p:txBody>
      </p:sp>
    </p:spTree>
    <p:extLst>
      <p:ext uri="{BB962C8B-B14F-4D97-AF65-F5344CB8AC3E}">
        <p14:creationId xmlns:p14="http://schemas.microsoft.com/office/powerpoint/2010/main" val="41891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7162800" cy="3877985"/>
          </a:xfrm>
          <a:prstGeom prst="rect">
            <a:avLst/>
          </a:prstGeom>
          <a:noFill/>
        </p:spPr>
        <p:txBody>
          <a:bodyPr wrap="square" rtlCol="0">
            <a:spAutoFit/>
          </a:bodyPr>
          <a:lstStyle/>
          <a:p>
            <a:r>
              <a:rPr lang="en-US" dirty="0">
                <a:solidFill>
                  <a:schemeClr val="accent5">
                    <a:lumMod val="25000"/>
                  </a:schemeClr>
                </a:solidFill>
              </a:rPr>
              <a:t>What is a </a:t>
            </a:r>
            <a:r>
              <a:rPr lang="en-US" dirty="0" err="1">
                <a:solidFill>
                  <a:schemeClr val="accent5">
                    <a:lumMod val="25000"/>
                  </a:schemeClr>
                </a:solidFill>
              </a:rPr>
              <a:t>WebService</a:t>
            </a:r>
            <a:r>
              <a:rPr lang="en-US" dirty="0">
                <a:solidFill>
                  <a:schemeClr val="accent5">
                    <a:lumMod val="25000"/>
                  </a:schemeClr>
                </a:solidFill>
              </a:rPr>
              <a:t>?</a:t>
            </a:r>
          </a:p>
          <a:p>
            <a:pPr algn="just"/>
            <a:endParaRPr lang="en-US" sz="1200" dirty="0" smtClean="0">
              <a:solidFill>
                <a:schemeClr val="accent5">
                  <a:lumMod val="25000"/>
                </a:schemeClr>
              </a:solidFill>
            </a:endParaRPr>
          </a:p>
          <a:p>
            <a:pPr algn="just">
              <a:lnSpc>
                <a:spcPct val="150000"/>
              </a:lnSpc>
            </a:pPr>
            <a:endParaRPr lang="en-US" sz="1200" dirty="0" smtClean="0">
              <a:solidFill>
                <a:schemeClr val="accent5">
                  <a:lumMod val="25000"/>
                </a:schemeClr>
              </a:solidFill>
            </a:endParaRPr>
          </a:p>
          <a:p>
            <a:pPr marL="285750" indent="-285750" algn="just">
              <a:lnSpc>
                <a:spcPct val="150000"/>
              </a:lnSpc>
              <a:buFont typeface="Arial" panose="020B0604020202020204" pitchFamily="34" charset="0"/>
              <a:buChar char="•"/>
            </a:pPr>
            <a:r>
              <a:rPr lang="en-US" sz="1200" b="1" dirty="0">
                <a:solidFill>
                  <a:schemeClr val="accent5">
                    <a:lumMod val="25000"/>
                  </a:schemeClr>
                </a:solidFill>
              </a:rPr>
              <a:t>Definition</a:t>
            </a:r>
            <a:r>
              <a:rPr lang="en-US" sz="1200" dirty="0">
                <a:solidFill>
                  <a:schemeClr val="accent5">
                    <a:lumMod val="25000"/>
                  </a:schemeClr>
                </a:solidFill>
              </a:rPr>
              <a:t>: The term </a:t>
            </a:r>
            <a:r>
              <a:rPr lang="en-US" sz="1200" i="1" dirty="0">
                <a:solidFill>
                  <a:schemeClr val="accent5">
                    <a:lumMod val="25000"/>
                  </a:schemeClr>
                </a:solidFill>
              </a:rPr>
              <a:t>Web services</a:t>
            </a:r>
            <a:r>
              <a:rPr lang="en-US" sz="1200" dirty="0">
                <a:solidFill>
                  <a:schemeClr val="accent5">
                    <a:lumMod val="25000"/>
                  </a:schemeClr>
                </a:solidFill>
              </a:rPr>
              <a:t> describes a standardized way of integrating Web-based applications using the XML, SOAP, WSDL and UDDI open standards over an Internet protocol backbone. XML is used to tag the data, SOAP is used to transfer the data, WSDL is used for describing the services available and UDDI is used for listing what services are available. </a:t>
            </a:r>
          </a:p>
          <a:p>
            <a:pPr marL="285750" indent="-285750" algn="just">
              <a:lnSpc>
                <a:spcPct val="150000"/>
              </a:lnSpc>
              <a:buFont typeface="Arial" panose="020B0604020202020204" pitchFamily="34" charset="0"/>
              <a:buChar char="•"/>
            </a:pPr>
            <a:endParaRPr lang="en-US" sz="1200" dirty="0">
              <a:solidFill>
                <a:schemeClr val="accent5">
                  <a:lumMod val="25000"/>
                </a:schemeClr>
              </a:solidFill>
            </a:endParaRPr>
          </a:p>
          <a:p>
            <a:pPr marL="285750" indent="-285750" algn="just">
              <a:lnSpc>
                <a:spcPct val="150000"/>
              </a:lnSpc>
              <a:buFont typeface="Arial" panose="020B0604020202020204" pitchFamily="34" charset="0"/>
              <a:buChar char="•"/>
            </a:pPr>
            <a:r>
              <a:rPr lang="en-US" sz="1200" b="1" dirty="0">
                <a:solidFill>
                  <a:schemeClr val="accent5">
                    <a:lumMod val="25000"/>
                  </a:schemeClr>
                </a:solidFill>
              </a:rPr>
              <a:t>Usage</a:t>
            </a:r>
            <a:r>
              <a:rPr lang="en-US" sz="1200" dirty="0">
                <a:solidFill>
                  <a:schemeClr val="accent5">
                    <a:lumMod val="25000"/>
                  </a:schemeClr>
                </a:solidFill>
              </a:rPr>
              <a:t>:</a:t>
            </a:r>
          </a:p>
          <a:p>
            <a:pPr algn="just">
              <a:lnSpc>
                <a:spcPct val="150000"/>
              </a:lnSpc>
            </a:pPr>
            <a:r>
              <a:rPr lang="en-US" sz="1200" dirty="0">
                <a:solidFill>
                  <a:schemeClr val="accent5">
                    <a:lumMod val="25000"/>
                  </a:schemeClr>
                </a:solidFill>
              </a:rPr>
              <a:t>       Amazon Web Services offers a complete set of infrastructure and application services that enable you to run virtually everything in the cloud: from enterprise applications and big data projects to social games and mobile apps.</a:t>
            </a:r>
          </a:p>
          <a:p>
            <a:pPr algn="just">
              <a:lnSpc>
                <a:spcPct val="150000"/>
              </a:lnSpc>
            </a:pPr>
            <a:r>
              <a:rPr lang="en-US" sz="1200" dirty="0">
                <a:solidFill>
                  <a:schemeClr val="accent5">
                    <a:lumMod val="25000"/>
                  </a:schemeClr>
                </a:solidFill>
              </a:rPr>
              <a:t>       A report from 2012 done by a web analytics firm has revealed that web sites using cloud computing outfit Amazon Web Services (AWS) are visited daily by a third of all internet users worldwide.</a:t>
            </a:r>
          </a:p>
        </p:txBody>
      </p:sp>
      <p:pic>
        <p:nvPicPr>
          <p:cNvPr id="4" name="Picture 5" descr="http://www.premiumsoftware.ro/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25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7162800" cy="3600986"/>
          </a:xfrm>
          <a:prstGeom prst="rect">
            <a:avLst/>
          </a:prstGeom>
          <a:noFill/>
        </p:spPr>
        <p:txBody>
          <a:bodyPr wrap="square" rtlCol="0">
            <a:spAutoFit/>
          </a:bodyPr>
          <a:lstStyle/>
          <a:p>
            <a:r>
              <a:rPr lang="en-US" dirty="0">
                <a:solidFill>
                  <a:schemeClr val="accent5">
                    <a:lumMod val="25000"/>
                  </a:schemeClr>
                </a:solidFill>
              </a:rPr>
              <a:t>Travel Holdings </a:t>
            </a:r>
            <a:r>
              <a:rPr lang="en-US" dirty="0" err="1">
                <a:solidFill>
                  <a:schemeClr val="accent5">
                    <a:lumMod val="25000"/>
                  </a:schemeClr>
                </a:solidFill>
              </a:rPr>
              <a:t>WebServices</a:t>
            </a:r>
            <a:endParaRPr lang="en-US" dirty="0">
              <a:solidFill>
                <a:schemeClr val="accent5">
                  <a:lumMod val="25000"/>
                </a:schemeClr>
              </a:solidFill>
            </a:endParaRPr>
          </a:p>
          <a:p>
            <a:pPr algn="just"/>
            <a:endParaRPr lang="en-US" sz="1200" dirty="0" smtClean="0">
              <a:solidFill>
                <a:schemeClr val="accent5">
                  <a:lumMod val="25000"/>
                </a:schemeClr>
              </a:solidFill>
            </a:endParaRPr>
          </a:p>
          <a:p>
            <a:pPr algn="just">
              <a:lnSpc>
                <a:spcPct val="150000"/>
              </a:lnSpc>
            </a:pPr>
            <a:endParaRPr lang="en-US" sz="1200" dirty="0" smtClean="0">
              <a:solidFill>
                <a:schemeClr val="accent5">
                  <a:lumMod val="25000"/>
                </a:schemeClr>
              </a:solidFill>
            </a:endParaRPr>
          </a:p>
          <a:p>
            <a:pPr algn="just">
              <a:lnSpc>
                <a:spcPct val="150000"/>
              </a:lnSpc>
            </a:pPr>
            <a:r>
              <a:rPr lang="en-US" sz="1200" dirty="0" smtClean="0">
                <a:solidFill>
                  <a:schemeClr val="accent5">
                    <a:lumMod val="25000"/>
                  </a:schemeClr>
                </a:solidFill>
              </a:rPr>
              <a:t>Our </a:t>
            </a:r>
            <a:r>
              <a:rPr lang="en-US" sz="1200" dirty="0">
                <a:solidFill>
                  <a:schemeClr val="accent5">
                    <a:lumMod val="25000"/>
                  </a:schemeClr>
                </a:solidFill>
              </a:rPr>
              <a:t>web services are mostly oriented to the travelling industry exposing our API in order to:</a:t>
            </a:r>
          </a:p>
          <a:p>
            <a:pPr marL="628650" lvl="1" indent="-171450" algn="just">
              <a:lnSpc>
                <a:spcPct val="150000"/>
              </a:lnSpc>
              <a:buFont typeface="Arial" panose="020B0604020202020204" pitchFamily="34" charset="0"/>
              <a:buChar char="•"/>
            </a:pPr>
            <a:r>
              <a:rPr lang="en-US" sz="1200" dirty="0">
                <a:solidFill>
                  <a:schemeClr val="accent5">
                    <a:lumMod val="25000"/>
                  </a:schemeClr>
                </a:solidFill>
              </a:rPr>
              <a:t>Search for products (mainly hotels)</a:t>
            </a:r>
          </a:p>
          <a:p>
            <a:pPr marL="628650" lvl="1" indent="-171450" algn="just">
              <a:lnSpc>
                <a:spcPct val="150000"/>
              </a:lnSpc>
              <a:buFont typeface="Arial" panose="020B0604020202020204" pitchFamily="34" charset="0"/>
              <a:buChar char="•"/>
            </a:pPr>
            <a:r>
              <a:rPr lang="en-US" sz="1200" dirty="0">
                <a:solidFill>
                  <a:schemeClr val="accent5">
                    <a:lumMod val="25000"/>
                  </a:schemeClr>
                </a:solidFill>
              </a:rPr>
              <a:t>Get hotel details</a:t>
            </a:r>
          </a:p>
          <a:p>
            <a:pPr marL="628650" lvl="1" indent="-171450" algn="just">
              <a:lnSpc>
                <a:spcPct val="150000"/>
              </a:lnSpc>
              <a:buFont typeface="Arial" panose="020B0604020202020204" pitchFamily="34" charset="0"/>
              <a:buChar char="•"/>
            </a:pPr>
            <a:r>
              <a:rPr lang="en-US" sz="1200" dirty="0">
                <a:solidFill>
                  <a:schemeClr val="accent5">
                    <a:lumMod val="25000"/>
                  </a:schemeClr>
                </a:solidFill>
              </a:rPr>
              <a:t>Book reservations</a:t>
            </a:r>
          </a:p>
          <a:p>
            <a:pPr marL="628650" lvl="1" indent="-171450" algn="just">
              <a:lnSpc>
                <a:spcPct val="150000"/>
              </a:lnSpc>
              <a:buFont typeface="Arial" panose="020B0604020202020204" pitchFamily="34" charset="0"/>
              <a:buChar char="•"/>
            </a:pPr>
            <a:r>
              <a:rPr lang="en-US" sz="1200" dirty="0">
                <a:solidFill>
                  <a:schemeClr val="accent5">
                    <a:lumMod val="25000"/>
                  </a:schemeClr>
                </a:solidFill>
              </a:rPr>
              <a:t>Manage previous reservations</a:t>
            </a:r>
          </a:p>
          <a:p>
            <a:pPr algn="just">
              <a:lnSpc>
                <a:spcPct val="150000"/>
              </a:lnSpc>
            </a:pPr>
            <a:r>
              <a:rPr lang="en-US" sz="1200" dirty="0">
                <a:solidFill>
                  <a:schemeClr val="accent5">
                    <a:lumMod val="25000"/>
                  </a:schemeClr>
                </a:solidFill>
              </a:rPr>
              <a:t>Internally we are also using where possible as much WS as we can in order to push our solution development to be more an more service oriented.</a:t>
            </a:r>
          </a:p>
          <a:p>
            <a:pPr algn="just">
              <a:lnSpc>
                <a:spcPct val="150000"/>
              </a:lnSpc>
            </a:pPr>
            <a:endParaRPr lang="en-US" sz="1200" dirty="0">
              <a:solidFill>
                <a:schemeClr val="accent5">
                  <a:lumMod val="25000"/>
                </a:schemeClr>
              </a:solidFill>
            </a:endParaRPr>
          </a:p>
          <a:p>
            <a:pPr algn="just">
              <a:lnSpc>
                <a:spcPct val="150000"/>
              </a:lnSpc>
            </a:pPr>
            <a:r>
              <a:rPr lang="en-US" sz="1200" dirty="0">
                <a:solidFill>
                  <a:schemeClr val="accent5">
                    <a:lumMod val="25000"/>
                  </a:schemeClr>
                </a:solidFill>
              </a:rPr>
              <a:t>Commercially we are called by an average of 2 million searches per hour allowing our clients to book an average of almost 10000 reservations per day.</a:t>
            </a:r>
          </a:p>
        </p:txBody>
      </p:sp>
      <p:pic>
        <p:nvPicPr>
          <p:cNvPr id="4" name="Picture 5" descr="http://www.premiumsoftware.ro/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50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7162800" cy="2585323"/>
          </a:xfrm>
          <a:prstGeom prst="rect">
            <a:avLst/>
          </a:prstGeom>
          <a:noFill/>
        </p:spPr>
        <p:txBody>
          <a:bodyPr wrap="square" rtlCol="0">
            <a:spAutoFit/>
          </a:bodyPr>
          <a:lstStyle/>
          <a:p>
            <a:pPr algn="just"/>
            <a:r>
              <a:rPr lang="en-US" dirty="0">
                <a:solidFill>
                  <a:schemeClr val="accent5">
                    <a:lumMod val="25000"/>
                  </a:schemeClr>
                </a:solidFill>
              </a:rPr>
              <a:t>What is </a:t>
            </a:r>
            <a:r>
              <a:rPr lang="en-US" dirty="0" err="1">
                <a:solidFill>
                  <a:schemeClr val="accent5">
                    <a:lumMod val="25000"/>
                  </a:schemeClr>
                </a:solidFill>
              </a:rPr>
              <a:t>SoapUI</a:t>
            </a:r>
            <a:r>
              <a:rPr lang="en-US" dirty="0" smtClean="0">
                <a:solidFill>
                  <a:schemeClr val="accent5">
                    <a:lumMod val="25000"/>
                  </a:schemeClr>
                </a:solidFill>
              </a:rPr>
              <a:t>?</a:t>
            </a:r>
          </a:p>
          <a:p>
            <a:pPr algn="just"/>
            <a:endParaRPr lang="en-US" sz="1200" dirty="0" smtClean="0">
              <a:solidFill>
                <a:schemeClr val="accent5">
                  <a:lumMod val="25000"/>
                </a:schemeClr>
              </a:solidFill>
            </a:endParaRPr>
          </a:p>
          <a:p>
            <a:pPr algn="just"/>
            <a:r>
              <a:rPr lang="en-US" sz="1200" dirty="0" smtClean="0">
                <a:solidFill>
                  <a:schemeClr val="accent5">
                    <a:lumMod val="25000"/>
                  </a:schemeClr>
                </a:solidFill>
                <a:hlinkClick r:id="rId2"/>
              </a:rPr>
              <a:t>http://www.soapui.org/</a:t>
            </a:r>
            <a:r>
              <a:rPr lang="en-US" sz="1200" dirty="0" smtClean="0">
                <a:solidFill>
                  <a:schemeClr val="accent5">
                    <a:lumMod val="25000"/>
                  </a:schemeClr>
                </a:solidFill>
              </a:rPr>
              <a:t> </a:t>
            </a:r>
            <a:endParaRPr lang="en-US" sz="1200" dirty="0">
              <a:solidFill>
                <a:schemeClr val="accent5">
                  <a:lumMod val="25000"/>
                </a:schemeClr>
              </a:solidFill>
            </a:endParaRPr>
          </a:p>
          <a:p>
            <a:pPr algn="just"/>
            <a:endParaRPr lang="en-US" sz="1200" dirty="0" smtClean="0">
              <a:solidFill>
                <a:schemeClr val="accent5">
                  <a:lumMod val="25000"/>
                </a:schemeClr>
              </a:solidFill>
            </a:endParaRPr>
          </a:p>
          <a:p>
            <a:pPr algn="just">
              <a:lnSpc>
                <a:spcPct val="150000"/>
              </a:lnSpc>
            </a:pPr>
            <a:r>
              <a:rPr lang="en-US" sz="1200" dirty="0" err="1" smtClean="0">
                <a:solidFill>
                  <a:schemeClr val="accent5">
                    <a:lumMod val="25000"/>
                  </a:schemeClr>
                </a:solidFill>
              </a:rPr>
              <a:t>SoapUI</a:t>
            </a:r>
            <a:r>
              <a:rPr lang="en-US" sz="1200" dirty="0" smtClean="0">
                <a:solidFill>
                  <a:schemeClr val="accent5">
                    <a:lumMod val="25000"/>
                  </a:schemeClr>
                </a:solidFill>
              </a:rPr>
              <a:t> </a:t>
            </a:r>
            <a:r>
              <a:rPr lang="en-US" sz="1200" dirty="0">
                <a:solidFill>
                  <a:schemeClr val="accent5">
                    <a:lumMod val="25000"/>
                  </a:schemeClr>
                </a:solidFill>
              </a:rPr>
              <a:t>is a free and open source cross-platform Functional Testing solution. With an easy-to-use graphical interface, and enterprise-class features, </a:t>
            </a:r>
            <a:r>
              <a:rPr lang="en-US" sz="1200" dirty="0" err="1">
                <a:solidFill>
                  <a:schemeClr val="accent5">
                    <a:lumMod val="25000"/>
                  </a:schemeClr>
                </a:solidFill>
              </a:rPr>
              <a:t>SoapUI</a:t>
            </a:r>
            <a:r>
              <a:rPr lang="en-US" sz="1200" dirty="0">
                <a:solidFill>
                  <a:schemeClr val="accent5">
                    <a:lumMod val="25000"/>
                  </a:schemeClr>
                </a:solidFill>
              </a:rPr>
              <a:t> allows you to easily and rapidly create and execute automated functional, regression, compliance, and load tests. In a single test environment, </a:t>
            </a:r>
            <a:r>
              <a:rPr lang="en-US" sz="1200" dirty="0" err="1">
                <a:solidFill>
                  <a:schemeClr val="accent5">
                    <a:lumMod val="25000"/>
                  </a:schemeClr>
                </a:solidFill>
              </a:rPr>
              <a:t>SoapUI</a:t>
            </a:r>
            <a:r>
              <a:rPr lang="en-US" sz="1200" dirty="0">
                <a:solidFill>
                  <a:schemeClr val="accent5">
                    <a:lumMod val="25000"/>
                  </a:schemeClr>
                </a:solidFill>
              </a:rPr>
              <a:t> provides complete test coverage and supports all the standard protocols and technologies. There are simply no limits to what you can do with your tests. Meet </a:t>
            </a:r>
            <a:r>
              <a:rPr lang="en-US" sz="1200" dirty="0" err="1">
                <a:solidFill>
                  <a:schemeClr val="accent5">
                    <a:lumMod val="25000"/>
                  </a:schemeClr>
                </a:solidFill>
              </a:rPr>
              <a:t>SoapUI</a:t>
            </a:r>
            <a:r>
              <a:rPr lang="en-US" sz="1200" dirty="0">
                <a:solidFill>
                  <a:schemeClr val="accent5">
                    <a:lumMod val="25000"/>
                  </a:schemeClr>
                </a:solidFill>
              </a:rPr>
              <a:t>, the world's most complete testing tool!</a:t>
            </a:r>
          </a:p>
        </p:txBody>
      </p:sp>
      <p:sp>
        <p:nvSpPr>
          <p:cNvPr id="3" name="TextBox 2"/>
          <p:cNvSpPr txBox="1"/>
          <p:nvPr/>
        </p:nvSpPr>
        <p:spPr>
          <a:xfrm>
            <a:off x="685800" y="4343400"/>
            <a:ext cx="7162800" cy="1938992"/>
          </a:xfrm>
          <a:prstGeom prst="rect">
            <a:avLst/>
          </a:prstGeom>
          <a:noFill/>
        </p:spPr>
        <p:txBody>
          <a:bodyPr wrap="square" rtlCol="0">
            <a:spAutoFit/>
          </a:bodyPr>
          <a:lstStyle/>
          <a:p>
            <a:r>
              <a:rPr lang="en-US" dirty="0">
                <a:solidFill>
                  <a:schemeClr val="accent5">
                    <a:lumMod val="25000"/>
                  </a:schemeClr>
                </a:solidFill>
              </a:rPr>
              <a:t>What </a:t>
            </a:r>
            <a:r>
              <a:rPr lang="en-US" dirty="0" smtClean="0">
                <a:solidFill>
                  <a:schemeClr val="accent5">
                    <a:lumMod val="25000"/>
                  </a:schemeClr>
                </a:solidFill>
              </a:rPr>
              <a:t>can it do?</a:t>
            </a:r>
          </a:p>
          <a:p>
            <a:endParaRPr lang="en-US" dirty="0" smtClean="0">
              <a:solidFill>
                <a:schemeClr val="accent5">
                  <a:lumMod val="25000"/>
                </a:schemeClr>
              </a:solidFill>
            </a:endParaRPr>
          </a:p>
          <a:p>
            <a:pPr marL="171450" indent="-171450">
              <a:lnSpc>
                <a:spcPct val="150000"/>
              </a:lnSpc>
              <a:buFont typeface="Arial" panose="020B0604020202020204" pitchFamily="34" charset="0"/>
              <a:buChar char="•"/>
            </a:pPr>
            <a:r>
              <a:rPr lang="en-US" sz="1200" dirty="0" smtClean="0">
                <a:solidFill>
                  <a:schemeClr val="accent5">
                    <a:lumMod val="25000"/>
                  </a:schemeClr>
                </a:solidFill>
              </a:rPr>
              <a:t>Automated testing solution including: data driven tests, load tests, scenario-based tests</a:t>
            </a:r>
          </a:p>
          <a:p>
            <a:pPr marL="171450" indent="-171450">
              <a:lnSpc>
                <a:spcPct val="150000"/>
              </a:lnSpc>
              <a:buFont typeface="Arial" panose="020B0604020202020204" pitchFamily="34" charset="0"/>
              <a:buChar char="•"/>
            </a:pPr>
            <a:r>
              <a:rPr lang="en-US" sz="1200" dirty="0" err="1">
                <a:solidFill>
                  <a:schemeClr val="accent5">
                    <a:lumMod val="25000"/>
                  </a:schemeClr>
                </a:solidFill>
              </a:rPr>
              <a:t>MockServices</a:t>
            </a:r>
            <a:r>
              <a:rPr lang="en-US" sz="1200" dirty="0">
                <a:solidFill>
                  <a:schemeClr val="accent5">
                    <a:lumMod val="25000"/>
                  </a:schemeClr>
                </a:solidFill>
              </a:rPr>
              <a:t> </a:t>
            </a:r>
            <a:r>
              <a:rPr lang="en-US" sz="1200" dirty="0" smtClean="0">
                <a:solidFill>
                  <a:schemeClr val="accent5">
                    <a:lumMod val="25000"/>
                  </a:schemeClr>
                </a:solidFill>
              </a:rPr>
              <a:t>feature gives the </a:t>
            </a:r>
            <a:r>
              <a:rPr lang="en-US" sz="1200" dirty="0">
                <a:solidFill>
                  <a:schemeClr val="accent5">
                    <a:lumMod val="25000"/>
                  </a:schemeClr>
                </a:solidFill>
              </a:rPr>
              <a:t>unique ability to mimic Web services and create/run Functional and Load Tests against them even before they are implemented</a:t>
            </a:r>
            <a:r>
              <a:rPr lang="en-US" sz="1200" dirty="0" smtClean="0">
                <a:solidFill>
                  <a:schemeClr val="accent5">
                    <a:lumMod val="25000"/>
                  </a:schemeClr>
                </a:solidFill>
              </a:rPr>
              <a:t>.</a:t>
            </a:r>
          </a:p>
          <a:p>
            <a:pPr marL="171450" indent="-171450">
              <a:lnSpc>
                <a:spcPct val="150000"/>
              </a:lnSpc>
              <a:buFont typeface="Arial" panose="020B0604020202020204" pitchFamily="34" charset="0"/>
              <a:buChar char="•"/>
            </a:pPr>
            <a:r>
              <a:rPr lang="en-US" sz="1200" dirty="0" smtClean="0">
                <a:solidFill>
                  <a:schemeClr val="accent5">
                    <a:lumMod val="25000"/>
                  </a:schemeClr>
                </a:solidFill>
              </a:rPr>
              <a:t>Built-in reporting capabilities</a:t>
            </a:r>
          </a:p>
          <a:p>
            <a:pPr marL="171450" indent="-171450">
              <a:buFont typeface="Arial" panose="020B0604020202020204" pitchFamily="34" charset="0"/>
              <a:buChar char="•"/>
            </a:pPr>
            <a:endParaRPr lang="en-US" sz="1200" dirty="0">
              <a:solidFill>
                <a:schemeClr val="accent5">
                  <a:lumMod val="25000"/>
                </a:schemeClr>
              </a:solidFill>
            </a:endParaRPr>
          </a:p>
        </p:txBody>
      </p:sp>
      <p:pic>
        <p:nvPicPr>
          <p:cNvPr id="4" name="Picture 5" descr="http://www.premiumsoftware.ro/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61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7162800" cy="3600986"/>
          </a:xfrm>
          <a:prstGeom prst="rect">
            <a:avLst/>
          </a:prstGeom>
          <a:noFill/>
        </p:spPr>
        <p:txBody>
          <a:bodyPr wrap="square" rtlCol="0">
            <a:spAutoFit/>
          </a:bodyPr>
          <a:lstStyle/>
          <a:p>
            <a:pPr algn="just"/>
            <a:r>
              <a:rPr lang="en-US" dirty="0" err="1" smtClean="0">
                <a:solidFill>
                  <a:schemeClr val="accent5">
                    <a:lumMod val="25000"/>
                  </a:schemeClr>
                </a:solidFill>
              </a:rPr>
              <a:t>SoapUI</a:t>
            </a:r>
            <a:r>
              <a:rPr lang="en-US" dirty="0" smtClean="0">
                <a:solidFill>
                  <a:schemeClr val="accent5">
                    <a:lumMod val="25000"/>
                  </a:schemeClr>
                </a:solidFill>
              </a:rPr>
              <a:t> Test Structure</a:t>
            </a:r>
          </a:p>
          <a:p>
            <a:endParaRPr lang="en-US" sz="1200" dirty="0" smtClean="0"/>
          </a:p>
          <a:p>
            <a:endParaRPr lang="en-US" sz="1200" dirty="0"/>
          </a:p>
          <a:p>
            <a:endParaRPr lang="en-US" sz="1200" dirty="0" smtClean="0"/>
          </a:p>
          <a:p>
            <a:pPr>
              <a:lnSpc>
                <a:spcPct val="150000"/>
              </a:lnSpc>
            </a:pPr>
            <a:r>
              <a:rPr lang="en-US" sz="1200" dirty="0" err="1"/>
              <a:t>S</a:t>
            </a:r>
            <a:r>
              <a:rPr lang="en-US" sz="1200" dirty="0" err="1" smtClean="0"/>
              <a:t>oapUI</a:t>
            </a:r>
            <a:r>
              <a:rPr lang="en-US" sz="1200" dirty="0" smtClean="0"/>
              <a:t> structures functional tests into three levels; </a:t>
            </a:r>
            <a:r>
              <a:rPr lang="en-US" sz="1200" dirty="0" err="1" smtClean="0"/>
              <a:t>TestSuites</a:t>
            </a:r>
            <a:r>
              <a:rPr lang="en-US" sz="1200" dirty="0" smtClean="0"/>
              <a:t>, </a:t>
            </a:r>
            <a:r>
              <a:rPr lang="en-US" sz="1200" dirty="0" err="1" smtClean="0"/>
              <a:t>TestCases</a:t>
            </a:r>
            <a:r>
              <a:rPr lang="en-US" sz="1200" dirty="0" smtClean="0"/>
              <a:t> and </a:t>
            </a:r>
            <a:r>
              <a:rPr lang="en-US" sz="1200" dirty="0" err="1" smtClean="0"/>
              <a:t>TestSteps</a:t>
            </a:r>
            <a:r>
              <a:rPr lang="en-US" sz="1200" dirty="0" smtClean="0"/>
              <a:t>.</a:t>
            </a:r>
          </a:p>
          <a:p>
            <a:pPr marL="228600" indent="-228600">
              <a:lnSpc>
                <a:spcPct val="150000"/>
              </a:lnSpc>
              <a:buFont typeface="+mj-lt"/>
              <a:buAutoNum type="arabicPeriod"/>
            </a:pPr>
            <a:r>
              <a:rPr lang="en-US" sz="1200" dirty="0" smtClean="0"/>
              <a:t>A </a:t>
            </a:r>
            <a:r>
              <a:rPr lang="en-US" sz="1200" dirty="0" err="1" smtClean="0"/>
              <a:t>TestSuite</a:t>
            </a:r>
            <a:r>
              <a:rPr lang="en-US" sz="1200" dirty="0" smtClean="0"/>
              <a:t> is a collection of </a:t>
            </a:r>
            <a:r>
              <a:rPr lang="en-US" sz="1200" dirty="0" err="1" smtClean="0"/>
              <a:t>TestCases</a:t>
            </a:r>
            <a:r>
              <a:rPr lang="en-US" sz="1200" dirty="0" smtClean="0"/>
              <a:t> that can be used for grouping functional tests into logical units. Any number of </a:t>
            </a:r>
            <a:r>
              <a:rPr lang="en-US" sz="1200" dirty="0" err="1" smtClean="0"/>
              <a:t>TestSuites</a:t>
            </a:r>
            <a:r>
              <a:rPr lang="en-US" sz="1200" dirty="0" smtClean="0"/>
              <a:t> can be created inside a </a:t>
            </a:r>
            <a:r>
              <a:rPr lang="en-US" sz="1200" dirty="0" err="1" smtClean="0"/>
              <a:t>soapUI</a:t>
            </a:r>
            <a:r>
              <a:rPr lang="en-US" sz="1200" dirty="0" smtClean="0"/>
              <a:t> project to support massive testing scenarios.</a:t>
            </a:r>
          </a:p>
          <a:p>
            <a:pPr marL="228600" indent="-228600">
              <a:lnSpc>
                <a:spcPct val="150000"/>
              </a:lnSpc>
              <a:buFont typeface="+mj-lt"/>
              <a:buAutoNum type="arabicPeriod"/>
            </a:pPr>
            <a:r>
              <a:rPr lang="en-US" sz="1200" dirty="0" smtClean="0"/>
              <a:t>A </a:t>
            </a:r>
            <a:r>
              <a:rPr lang="en-US" sz="1200" dirty="0" err="1" smtClean="0"/>
              <a:t>TestCase</a:t>
            </a:r>
            <a:r>
              <a:rPr lang="en-US" sz="1200" dirty="0" smtClean="0"/>
              <a:t> is a collection of </a:t>
            </a:r>
            <a:r>
              <a:rPr lang="en-US" sz="1200" dirty="0" err="1" smtClean="0"/>
              <a:t>TestSteps</a:t>
            </a:r>
            <a:r>
              <a:rPr lang="en-US" sz="1200" dirty="0" smtClean="0"/>
              <a:t> that are assembled to test some specific aspect of your service(s). You can add any number of </a:t>
            </a:r>
            <a:r>
              <a:rPr lang="en-US" sz="1200" dirty="0" err="1" smtClean="0"/>
              <a:t>TestCases</a:t>
            </a:r>
            <a:r>
              <a:rPr lang="en-US" sz="1200" dirty="0" smtClean="0"/>
              <a:t> to a containing </a:t>
            </a:r>
            <a:r>
              <a:rPr lang="en-US" sz="1200" dirty="0" err="1" smtClean="0"/>
              <a:t>TestSuite</a:t>
            </a:r>
            <a:r>
              <a:rPr lang="en-US" sz="1200" dirty="0" smtClean="0"/>
              <a:t> and even modularize them to call each other for complex testing scenarios. </a:t>
            </a:r>
          </a:p>
          <a:p>
            <a:pPr marL="228600" indent="-228600">
              <a:lnSpc>
                <a:spcPct val="150000"/>
              </a:lnSpc>
              <a:buFont typeface="+mj-lt"/>
              <a:buAutoNum type="arabicPeriod"/>
            </a:pPr>
            <a:r>
              <a:rPr lang="en-US" sz="1200" dirty="0" err="1" smtClean="0"/>
              <a:t>TestSteps</a:t>
            </a:r>
            <a:r>
              <a:rPr lang="en-US" sz="1200" dirty="0" smtClean="0"/>
              <a:t> are the "building blocks" of functional tests in </a:t>
            </a:r>
            <a:r>
              <a:rPr lang="en-US" sz="1200" dirty="0" err="1" smtClean="0"/>
              <a:t>soapUI</a:t>
            </a:r>
            <a:r>
              <a:rPr lang="en-US" sz="1200" dirty="0" smtClean="0"/>
              <a:t>. They are added to a </a:t>
            </a:r>
            <a:r>
              <a:rPr lang="en-US" sz="1200" dirty="0" err="1" smtClean="0"/>
              <a:t>TestCase</a:t>
            </a:r>
            <a:r>
              <a:rPr lang="en-US" sz="1200" dirty="0" smtClean="0"/>
              <a:t> and used control the flow of execution and validate the functionality of the service(s) to be tested.</a:t>
            </a:r>
          </a:p>
          <a:p>
            <a:pPr algn="just"/>
            <a:endParaRPr lang="en-US" sz="1200" dirty="0" smtClean="0">
              <a:solidFill>
                <a:schemeClr val="accent5">
                  <a:lumMod val="25000"/>
                </a:schemeClr>
              </a:solidFill>
            </a:endParaRPr>
          </a:p>
        </p:txBody>
      </p:sp>
      <p:pic>
        <p:nvPicPr>
          <p:cNvPr id="4" name="Picture 5" descr="http://www.premiumsoftware.ro/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67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7162800" cy="2215991"/>
          </a:xfrm>
          <a:prstGeom prst="rect">
            <a:avLst/>
          </a:prstGeom>
          <a:noFill/>
        </p:spPr>
        <p:txBody>
          <a:bodyPr wrap="square" rtlCol="0">
            <a:spAutoFit/>
          </a:bodyPr>
          <a:lstStyle/>
          <a:p>
            <a:pPr algn="just"/>
            <a:r>
              <a:rPr lang="en-US" dirty="0" err="1" smtClean="0">
                <a:solidFill>
                  <a:schemeClr val="accent5">
                    <a:lumMod val="25000"/>
                  </a:schemeClr>
                </a:solidFill>
              </a:rPr>
              <a:t>SoapUI</a:t>
            </a:r>
            <a:r>
              <a:rPr lang="en-US" dirty="0" smtClean="0">
                <a:solidFill>
                  <a:schemeClr val="accent5">
                    <a:lumMod val="25000"/>
                  </a:schemeClr>
                </a:solidFill>
              </a:rPr>
              <a:t> Test Structure</a:t>
            </a:r>
          </a:p>
          <a:p>
            <a:endParaRPr lang="en-US" sz="1200" dirty="0" smtClean="0"/>
          </a:p>
          <a:p>
            <a:endParaRPr lang="en-US" sz="1200" dirty="0"/>
          </a:p>
          <a:p>
            <a:endParaRPr lang="en-US" sz="1200" dirty="0" smtClean="0"/>
          </a:p>
          <a:p>
            <a:pPr>
              <a:lnSpc>
                <a:spcPct val="150000"/>
              </a:lnSpc>
            </a:pPr>
            <a:r>
              <a:rPr lang="en-US" sz="1200" dirty="0" smtClean="0"/>
              <a:t>A test is added by creating a new project and setting the </a:t>
            </a:r>
            <a:r>
              <a:rPr lang="en-US" sz="1200" dirty="0" err="1" smtClean="0"/>
              <a:t>wsdl</a:t>
            </a:r>
            <a:r>
              <a:rPr lang="en-US" sz="1200" dirty="0" smtClean="0"/>
              <a:t> page of your WS application. For example we used public WS which provides </a:t>
            </a:r>
            <a:r>
              <a:rPr lang="en-US" sz="1200" dirty="0"/>
              <a:t>Country Details: </a:t>
            </a:r>
            <a:r>
              <a:rPr lang="en-US" sz="1200" dirty="0">
                <a:hlinkClick r:id="rId2"/>
              </a:rPr>
              <a:t>http://</a:t>
            </a:r>
            <a:r>
              <a:rPr lang="en-US" sz="1200" dirty="0" smtClean="0">
                <a:hlinkClick r:id="rId2"/>
              </a:rPr>
              <a:t>www.webservicex.net/country.asmx?WSDL</a:t>
            </a:r>
            <a:r>
              <a:rPr lang="en-US" sz="1200" dirty="0" smtClean="0"/>
              <a:t> </a:t>
            </a:r>
          </a:p>
          <a:p>
            <a:pPr>
              <a:lnSpc>
                <a:spcPct val="150000"/>
              </a:lnSpc>
            </a:pPr>
            <a:endParaRPr lang="en-US" sz="1200" dirty="0" smtClean="0"/>
          </a:p>
          <a:p>
            <a:pPr algn="just"/>
            <a:endParaRPr lang="en-US" sz="1200" dirty="0" smtClean="0">
              <a:solidFill>
                <a:schemeClr val="accent5">
                  <a:lumMod val="25000"/>
                </a:schemeClr>
              </a:solidFill>
            </a:endParaRPr>
          </a:p>
        </p:txBody>
      </p:sp>
      <p:pic>
        <p:nvPicPr>
          <p:cNvPr id="4" name="Picture 5" descr="http://www.premiumsoftware.ro/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295400" y="3276600"/>
            <a:ext cx="5724525" cy="3276600"/>
          </a:xfrm>
          <a:prstGeom prst="rect">
            <a:avLst/>
          </a:prstGeom>
        </p:spPr>
      </p:pic>
    </p:spTree>
    <p:extLst>
      <p:ext uri="{BB962C8B-B14F-4D97-AF65-F5344CB8AC3E}">
        <p14:creationId xmlns:p14="http://schemas.microsoft.com/office/powerpoint/2010/main" val="139550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3352800" cy="3877985"/>
          </a:xfrm>
          <a:prstGeom prst="rect">
            <a:avLst/>
          </a:prstGeom>
          <a:noFill/>
        </p:spPr>
        <p:txBody>
          <a:bodyPr wrap="square" rtlCol="0">
            <a:spAutoFit/>
          </a:bodyPr>
          <a:lstStyle/>
          <a:p>
            <a:pPr algn="just"/>
            <a:r>
              <a:rPr lang="en-US" dirty="0" err="1" smtClean="0">
                <a:solidFill>
                  <a:schemeClr val="accent5">
                    <a:lumMod val="25000"/>
                  </a:schemeClr>
                </a:solidFill>
              </a:rPr>
              <a:t>SoapUI</a:t>
            </a:r>
            <a:r>
              <a:rPr lang="en-US" dirty="0" smtClean="0">
                <a:solidFill>
                  <a:schemeClr val="accent5">
                    <a:lumMod val="25000"/>
                  </a:schemeClr>
                </a:solidFill>
              </a:rPr>
              <a:t> Test Structure</a:t>
            </a:r>
          </a:p>
          <a:p>
            <a:pPr algn="just"/>
            <a:endParaRPr lang="en-US" sz="1200" dirty="0" smtClean="0"/>
          </a:p>
          <a:p>
            <a:pPr algn="just"/>
            <a:endParaRPr lang="en-US" sz="1200" dirty="0"/>
          </a:p>
          <a:p>
            <a:pPr algn="just"/>
            <a:endParaRPr lang="en-US" sz="1200" dirty="0" smtClean="0"/>
          </a:p>
          <a:p>
            <a:pPr algn="just"/>
            <a:r>
              <a:rPr lang="en-US" sz="1200" dirty="0" smtClean="0"/>
              <a:t>When adding a new project, all of the WSs methods will be loaded with sample (empty) requests already created.</a:t>
            </a:r>
          </a:p>
          <a:p>
            <a:pPr algn="just"/>
            <a:endParaRPr lang="en-US" sz="1200" dirty="0" smtClean="0"/>
          </a:p>
          <a:p>
            <a:pPr algn="just"/>
            <a:r>
              <a:rPr lang="en-US" sz="1200" dirty="0" smtClean="0"/>
              <a:t>Opening such a request will show you the editor of the .xml file which is to be sent to the web server.</a:t>
            </a:r>
          </a:p>
          <a:p>
            <a:pPr algn="just"/>
            <a:endParaRPr lang="en-US" sz="1200" dirty="0"/>
          </a:p>
          <a:p>
            <a:pPr algn="just"/>
            <a:r>
              <a:rPr lang="en-US" sz="1200" dirty="0" err="1" smtClean="0"/>
              <a:t>SoapUI</a:t>
            </a:r>
            <a:r>
              <a:rPr lang="en-US" sz="1200" dirty="0" smtClean="0"/>
              <a:t> gives you possibility to see the request in the editor as xml, raw data, Outline and Form, making it easier to manually edit the data you plan to send to the WS server.</a:t>
            </a:r>
          </a:p>
          <a:p>
            <a:pPr algn="just"/>
            <a:endParaRPr lang="en-US" sz="1200" dirty="0"/>
          </a:p>
          <a:p>
            <a:pPr algn="just"/>
            <a:r>
              <a:rPr lang="en-US" sz="1200" dirty="0" smtClean="0"/>
              <a:t>The response received is also shown (on the right side of the tool’s layout) as xml</a:t>
            </a:r>
            <a:r>
              <a:rPr lang="en-US" sz="1200" dirty="0"/>
              <a:t>, raw data, Outline </a:t>
            </a:r>
            <a:r>
              <a:rPr lang="en-US" sz="1200" dirty="0" smtClean="0"/>
              <a:t>or Form, making it easier to read.</a:t>
            </a:r>
            <a:endParaRPr lang="en-US" sz="1200" dirty="0" smtClean="0"/>
          </a:p>
        </p:txBody>
      </p:sp>
      <p:pic>
        <p:nvPicPr>
          <p:cNvPr id="4" name="Picture 5" descr="http://www.premiumsoftware.ro/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114800" y="1447800"/>
            <a:ext cx="4105275" cy="9858375"/>
          </a:xfrm>
          <a:prstGeom prst="rect">
            <a:avLst/>
          </a:prstGeom>
        </p:spPr>
      </p:pic>
    </p:spTree>
    <p:extLst>
      <p:ext uri="{BB962C8B-B14F-4D97-AF65-F5344CB8AC3E}">
        <p14:creationId xmlns:p14="http://schemas.microsoft.com/office/powerpoint/2010/main" val="206982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3352800" cy="923330"/>
          </a:xfrm>
          <a:prstGeom prst="rect">
            <a:avLst/>
          </a:prstGeom>
          <a:noFill/>
        </p:spPr>
        <p:txBody>
          <a:bodyPr wrap="square" rtlCol="0">
            <a:spAutoFit/>
          </a:bodyPr>
          <a:lstStyle/>
          <a:p>
            <a:pPr algn="just"/>
            <a:r>
              <a:rPr lang="en-US" dirty="0" err="1" smtClean="0">
                <a:solidFill>
                  <a:schemeClr val="accent5">
                    <a:lumMod val="25000"/>
                  </a:schemeClr>
                </a:solidFill>
              </a:rPr>
              <a:t>SoapUI</a:t>
            </a:r>
            <a:r>
              <a:rPr lang="en-US" dirty="0" smtClean="0">
                <a:solidFill>
                  <a:schemeClr val="accent5">
                    <a:lumMod val="25000"/>
                  </a:schemeClr>
                </a:solidFill>
              </a:rPr>
              <a:t> Test Structure</a:t>
            </a:r>
          </a:p>
          <a:p>
            <a:pPr algn="just"/>
            <a:endParaRPr lang="en-US" sz="1200" dirty="0" smtClean="0"/>
          </a:p>
          <a:p>
            <a:pPr algn="just"/>
            <a:endParaRPr lang="en-US" sz="1200" dirty="0"/>
          </a:p>
          <a:p>
            <a:pPr algn="just"/>
            <a:endParaRPr lang="en-US" sz="1200" dirty="0" smtClean="0"/>
          </a:p>
        </p:txBody>
      </p:sp>
      <p:pic>
        <p:nvPicPr>
          <p:cNvPr id="4" name="Picture 5" descr="http://www.premiumsoftware.ro/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100137" y="2209800"/>
            <a:ext cx="6262687" cy="3958316"/>
          </a:xfrm>
          <a:prstGeom prst="rect">
            <a:avLst/>
          </a:prstGeom>
        </p:spPr>
      </p:pic>
    </p:spTree>
    <p:extLst>
      <p:ext uri="{BB962C8B-B14F-4D97-AF65-F5344CB8AC3E}">
        <p14:creationId xmlns:p14="http://schemas.microsoft.com/office/powerpoint/2010/main" val="281663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7162800" cy="2585323"/>
          </a:xfrm>
          <a:prstGeom prst="rect">
            <a:avLst/>
          </a:prstGeom>
          <a:noFill/>
        </p:spPr>
        <p:txBody>
          <a:bodyPr wrap="square" rtlCol="0">
            <a:spAutoFit/>
          </a:bodyPr>
          <a:lstStyle/>
          <a:p>
            <a:pPr algn="just"/>
            <a:r>
              <a:rPr lang="en-US" dirty="0" smtClean="0">
                <a:solidFill>
                  <a:schemeClr val="accent5">
                    <a:lumMod val="25000"/>
                  </a:schemeClr>
                </a:solidFill>
              </a:rPr>
              <a:t>Data Driven Tests</a:t>
            </a:r>
          </a:p>
          <a:p>
            <a:pPr algn="just"/>
            <a:endParaRPr lang="en-US" sz="1200" dirty="0" smtClean="0">
              <a:solidFill>
                <a:schemeClr val="accent5">
                  <a:lumMod val="25000"/>
                </a:schemeClr>
              </a:solidFill>
            </a:endParaRPr>
          </a:p>
          <a:p>
            <a:pPr algn="just"/>
            <a:r>
              <a:rPr lang="en-US" sz="1200" dirty="0" smtClean="0">
                <a:solidFill>
                  <a:schemeClr val="accent5">
                    <a:lumMod val="25000"/>
                  </a:schemeClr>
                </a:solidFill>
                <a:hlinkClick r:id="rId2"/>
              </a:rPr>
              <a:t>http://www.soapui.org/</a:t>
            </a:r>
            <a:r>
              <a:rPr lang="en-US" sz="1200" dirty="0" smtClean="0">
                <a:solidFill>
                  <a:schemeClr val="accent5">
                    <a:lumMod val="25000"/>
                  </a:schemeClr>
                </a:solidFill>
              </a:rPr>
              <a:t> </a:t>
            </a:r>
            <a:endParaRPr lang="en-US" sz="1200" dirty="0">
              <a:solidFill>
                <a:schemeClr val="accent5">
                  <a:lumMod val="25000"/>
                </a:schemeClr>
              </a:solidFill>
            </a:endParaRPr>
          </a:p>
          <a:p>
            <a:pPr algn="just"/>
            <a:endParaRPr lang="en-US" sz="1200" dirty="0" smtClean="0">
              <a:solidFill>
                <a:schemeClr val="accent5">
                  <a:lumMod val="25000"/>
                </a:schemeClr>
              </a:solidFill>
            </a:endParaRPr>
          </a:p>
          <a:p>
            <a:pPr algn="just">
              <a:lnSpc>
                <a:spcPct val="150000"/>
              </a:lnSpc>
            </a:pPr>
            <a:r>
              <a:rPr lang="en-US" sz="1200" dirty="0" err="1" smtClean="0">
                <a:solidFill>
                  <a:schemeClr val="accent5">
                    <a:lumMod val="25000"/>
                  </a:schemeClr>
                </a:solidFill>
              </a:rPr>
              <a:t>SoapUI</a:t>
            </a:r>
            <a:r>
              <a:rPr lang="en-US" sz="1200" dirty="0" smtClean="0">
                <a:solidFill>
                  <a:schemeClr val="accent5">
                    <a:lumMod val="25000"/>
                  </a:schemeClr>
                </a:solidFill>
              </a:rPr>
              <a:t> </a:t>
            </a:r>
            <a:r>
              <a:rPr lang="en-US" sz="1200" dirty="0">
                <a:solidFill>
                  <a:schemeClr val="accent5">
                    <a:lumMod val="25000"/>
                  </a:schemeClr>
                </a:solidFill>
              </a:rPr>
              <a:t>is a free and open source cross-platform Functional Testing solution. With an easy-to-use graphical interface, and enterprise-class features, </a:t>
            </a:r>
            <a:r>
              <a:rPr lang="en-US" sz="1200" dirty="0" err="1">
                <a:solidFill>
                  <a:schemeClr val="accent5">
                    <a:lumMod val="25000"/>
                  </a:schemeClr>
                </a:solidFill>
              </a:rPr>
              <a:t>SoapUI</a:t>
            </a:r>
            <a:r>
              <a:rPr lang="en-US" sz="1200" dirty="0">
                <a:solidFill>
                  <a:schemeClr val="accent5">
                    <a:lumMod val="25000"/>
                  </a:schemeClr>
                </a:solidFill>
              </a:rPr>
              <a:t> allows you to easily and rapidly create and execute automated functional, regression, compliance, and load tests. In a single test environment, </a:t>
            </a:r>
            <a:r>
              <a:rPr lang="en-US" sz="1200" dirty="0" err="1">
                <a:solidFill>
                  <a:schemeClr val="accent5">
                    <a:lumMod val="25000"/>
                  </a:schemeClr>
                </a:solidFill>
              </a:rPr>
              <a:t>SoapUI</a:t>
            </a:r>
            <a:r>
              <a:rPr lang="en-US" sz="1200" dirty="0">
                <a:solidFill>
                  <a:schemeClr val="accent5">
                    <a:lumMod val="25000"/>
                  </a:schemeClr>
                </a:solidFill>
              </a:rPr>
              <a:t> provides complete test coverage and supports all the standard protocols and technologies. There are simply no limits to what you can do with your tests. Meet </a:t>
            </a:r>
            <a:r>
              <a:rPr lang="en-US" sz="1200" dirty="0" err="1">
                <a:solidFill>
                  <a:schemeClr val="accent5">
                    <a:lumMod val="25000"/>
                  </a:schemeClr>
                </a:solidFill>
              </a:rPr>
              <a:t>SoapUI</a:t>
            </a:r>
            <a:r>
              <a:rPr lang="en-US" sz="1200" dirty="0">
                <a:solidFill>
                  <a:schemeClr val="accent5">
                    <a:lumMod val="25000"/>
                  </a:schemeClr>
                </a:solidFill>
              </a:rPr>
              <a:t>, the world's most complete testing tool!</a:t>
            </a:r>
          </a:p>
        </p:txBody>
      </p:sp>
      <p:sp>
        <p:nvSpPr>
          <p:cNvPr id="3" name="TextBox 2"/>
          <p:cNvSpPr txBox="1"/>
          <p:nvPr/>
        </p:nvSpPr>
        <p:spPr>
          <a:xfrm>
            <a:off x="685800" y="4343400"/>
            <a:ext cx="7162800" cy="1938992"/>
          </a:xfrm>
          <a:prstGeom prst="rect">
            <a:avLst/>
          </a:prstGeom>
          <a:noFill/>
        </p:spPr>
        <p:txBody>
          <a:bodyPr wrap="square" rtlCol="0">
            <a:spAutoFit/>
          </a:bodyPr>
          <a:lstStyle/>
          <a:p>
            <a:r>
              <a:rPr lang="en-US" dirty="0">
                <a:solidFill>
                  <a:schemeClr val="accent5">
                    <a:lumMod val="25000"/>
                  </a:schemeClr>
                </a:solidFill>
              </a:rPr>
              <a:t>What </a:t>
            </a:r>
            <a:r>
              <a:rPr lang="en-US" dirty="0" smtClean="0">
                <a:solidFill>
                  <a:schemeClr val="accent5">
                    <a:lumMod val="25000"/>
                  </a:schemeClr>
                </a:solidFill>
              </a:rPr>
              <a:t>can it do?</a:t>
            </a:r>
          </a:p>
          <a:p>
            <a:endParaRPr lang="en-US" dirty="0" smtClean="0">
              <a:solidFill>
                <a:schemeClr val="accent5">
                  <a:lumMod val="25000"/>
                </a:schemeClr>
              </a:solidFill>
            </a:endParaRPr>
          </a:p>
          <a:p>
            <a:pPr marL="171450" indent="-171450">
              <a:lnSpc>
                <a:spcPct val="150000"/>
              </a:lnSpc>
              <a:buFont typeface="Arial" panose="020B0604020202020204" pitchFamily="34" charset="0"/>
              <a:buChar char="•"/>
            </a:pPr>
            <a:r>
              <a:rPr lang="en-US" sz="1200" dirty="0" smtClean="0">
                <a:solidFill>
                  <a:schemeClr val="accent5">
                    <a:lumMod val="25000"/>
                  </a:schemeClr>
                </a:solidFill>
              </a:rPr>
              <a:t>Automated testing solution including: data driven tests, load tests, scenario-based tests</a:t>
            </a:r>
          </a:p>
          <a:p>
            <a:pPr marL="171450" indent="-171450">
              <a:lnSpc>
                <a:spcPct val="150000"/>
              </a:lnSpc>
              <a:buFont typeface="Arial" panose="020B0604020202020204" pitchFamily="34" charset="0"/>
              <a:buChar char="•"/>
            </a:pPr>
            <a:r>
              <a:rPr lang="en-US" sz="1200" dirty="0" err="1">
                <a:solidFill>
                  <a:schemeClr val="accent5">
                    <a:lumMod val="25000"/>
                  </a:schemeClr>
                </a:solidFill>
              </a:rPr>
              <a:t>MockServices</a:t>
            </a:r>
            <a:r>
              <a:rPr lang="en-US" sz="1200" dirty="0">
                <a:solidFill>
                  <a:schemeClr val="accent5">
                    <a:lumMod val="25000"/>
                  </a:schemeClr>
                </a:solidFill>
              </a:rPr>
              <a:t> </a:t>
            </a:r>
            <a:r>
              <a:rPr lang="en-US" sz="1200" dirty="0" smtClean="0">
                <a:solidFill>
                  <a:schemeClr val="accent5">
                    <a:lumMod val="25000"/>
                  </a:schemeClr>
                </a:solidFill>
              </a:rPr>
              <a:t>feature gives the </a:t>
            </a:r>
            <a:r>
              <a:rPr lang="en-US" sz="1200" dirty="0">
                <a:solidFill>
                  <a:schemeClr val="accent5">
                    <a:lumMod val="25000"/>
                  </a:schemeClr>
                </a:solidFill>
              </a:rPr>
              <a:t>unique ability to mimic Web services and create/run Functional and Load Tests against them even before they are implemented</a:t>
            </a:r>
            <a:r>
              <a:rPr lang="en-US" sz="1200" dirty="0" smtClean="0">
                <a:solidFill>
                  <a:schemeClr val="accent5">
                    <a:lumMod val="25000"/>
                  </a:schemeClr>
                </a:solidFill>
              </a:rPr>
              <a:t>.</a:t>
            </a:r>
          </a:p>
          <a:p>
            <a:pPr marL="171450" indent="-171450">
              <a:lnSpc>
                <a:spcPct val="150000"/>
              </a:lnSpc>
              <a:buFont typeface="Arial" panose="020B0604020202020204" pitchFamily="34" charset="0"/>
              <a:buChar char="•"/>
            </a:pPr>
            <a:r>
              <a:rPr lang="en-US" sz="1200" dirty="0" smtClean="0">
                <a:solidFill>
                  <a:schemeClr val="accent5">
                    <a:lumMod val="25000"/>
                  </a:schemeClr>
                </a:solidFill>
              </a:rPr>
              <a:t>Built-in reporting capabilities</a:t>
            </a:r>
          </a:p>
          <a:p>
            <a:pPr marL="171450" indent="-171450">
              <a:buFont typeface="Arial" panose="020B0604020202020204" pitchFamily="34" charset="0"/>
              <a:buChar char="•"/>
            </a:pPr>
            <a:endParaRPr lang="en-US" sz="1200" dirty="0">
              <a:solidFill>
                <a:schemeClr val="accent5">
                  <a:lumMod val="25000"/>
                </a:schemeClr>
              </a:solidFill>
            </a:endParaRPr>
          </a:p>
        </p:txBody>
      </p:sp>
      <p:pic>
        <p:nvPicPr>
          <p:cNvPr id="4" name="Picture 5" descr="http://www.premiumsoftware.ro/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6038"/>
            <a:ext cx="174307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639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15021</TotalTime>
  <Words>1100</Words>
  <Application>Microsoft Office PowerPoint</Application>
  <PresentationFormat>On-screen Show (4:3)</PresentationFormat>
  <Paragraphs>91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Tourico Holidays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dc:creator>
  <cp:lastModifiedBy>Adrian Zberea</cp:lastModifiedBy>
  <cp:revision>55</cp:revision>
  <dcterms:created xsi:type="dcterms:W3CDTF">2005-05-10T01:38:17Z</dcterms:created>
  <dcterms:modified xsi:type="dcterms:W3CDTF">2013-06-18T09:02:29Z</dcterms:modified>
</cp:coreProperties>
</file>