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67" r:id="rId4"/>
    <p:sldId id="268" r:id="rId5"/>
    <p:sldId id="262" r:id="rId6"/>
    <p:sldId id="260" r:id="rId7"/>
    <p:sldId id="261"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A7E6C-950C-4164-90DA-D15F77F4B695}" type="datetimeFigureOut">
              <a:rPr lang="en-US" smtClean="0"/>
              <a:pPr/>
              <a:t>9/12/2014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D7425-5AE1-4ECB-8AC4-7F1AEB9FBFEC}" type="slidenum">
              <a:rPr lang="en-US" smtClean="0"/>
              <a:pPr/>
              <a:t>‹#›</a:t>
            </a:fld>
            <a:endParaRPr lang="en-US"/>
          </a:p>
        </p:txBody>
      </p:sp>
    </p:spTree>
    <p:extLst>
      <p:ext uri="{BB962C8B-B14F-4D97-AF65-F5344CB8AC3E}">
        <p14:creationId xmlns:p14="http://schemas.microsoft.com/office/powerpoint/2010/main" xmlns="" val="333559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 name="Footer Placeholder 1"/>
          <p:cNvSpPr>
            <a:spLocks noGrp="1"/>
          </p:cNvSpPr>
          <p:nvPr>
            <p:ph type="ftr" sz="quarter" idx="10"/>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xmlns="" val="165939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 name="Footer Placeholder 1"/>
          <p:cNvSpPr>
            <a:spLocks noGrp="1"/>
          </p:cNvSpPr>
          <p:nvPr>
            <p:ph type="ftr" sz="quarter" idx="10"/>
          </p:nvPr>
        </p:nvSpPr>
        <p:spPr/>
        <p:txBody>
          <a:bodyP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34174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94428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408891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63087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FEF67A-5FF6-4DB5-A0C0-61E5CEB0BE6D}"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384160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FEF67A-5FF6-4DB5-A0C0-61E5CEB0BE6D}" type="datetimeFigureOut">
              <a:rPr lang="en-US" smtClean="0"/>
              <a:pPr/>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409052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FEF67A-5FF6-4DB5-A0C0-61E5CEB0BE6D}" type="datetimeFigureOut">
              <a:rPr lang="en-US" smtClean="0"/>
              <a:pPr/>
              <a:t>9/12/2014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5838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FEF67A-5FF6-4DB5-A0C0-61E5CEB0BE6D}" type="datetimeFigureOut">
              <a:rPr lang="en-US" smtClean="0"/>
              <a:pPr/>
              <a:t>9/12/2014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24104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F67A-5FF6-4DB5-A0C0-61E5CEB0BE6D}" type="datetimeFigureOut">
              <a:rPr lang="en-US" smtClean="0"/>
              <a:pPr/>
              <a:t>9/12/2014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72021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EF67A-5FF6-4DB5-A0C0-61E5CEB0BE6D}" type="datetimeFigureOut">
              <a:rPr lang="en-US" smtClean="0"/>
              <a:pPr/>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7405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EF67A-5FF6-4DB5-A0C0-61E5CEB0BE6D}" type="datetimeFigureOut">
              <a:rPr lang="en-US" smtClean="0"/>
              <a:pPr/>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96533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EF67A-5FF6-4DB5-A0C0-61E5CEB0BE6D}" type="datetimeFigureOut">
              <a:rPr lang="en-US" smtClean="0"/>
              <a:pPr/>
              <a:t>9/12/2014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23438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457200"/>
            <a:ext cx="9144000" cy="1219200"/>
          </a:xfrm>
        </p:spPr>
        <p:txBody>
          <a:bodyPr>
            <a:normAutofit/>
          </a:bodyPr>
          <a:lstStyle/>
          <a:p>
            <a:pPr eaLnBrk="1" hangingPunct="1"/>
            <a:r>
              <a:rPr lang="en-US" sz="2600" b="1" dirty="0" smtClean="0">
                <a:solidFill>
                  <a:schemeClr val="tx1"/>
                </a:solidFill>
                <a:latin typeface="Times New Roman" pitchFamily="18" charset="0"/>
                <a:cs typeface="Times New Roman" pitchFamily="18" charset="0"/>
              </a:rPr>
              <a:t>technical architect </a:t>
            </a:r>
            <a:r>
              <a:rPr lang="en-US" sz="2600" b="1" dirty="0" smtClean="0">
                <a:solidFill>
                  <a:schemeClr val="tx1"/>
                </a:solidFill>
                <a:latin typeface="Times New Roman" pitchFamily="18" charset="0"/>
                <a:cs typeface="Times New Roman" pitchFamily="18" charset="0"/>
              </a:rPr>
              <a:t>interview questions</a:t>
            </a:r>
          </a:p>
        </p:txBody>
      </p:sp>
      <p:sp>
        <p:nvSpPr>
          <p:cNvPr id="2051" name="Rectangle 3"/>
          <p:cNvSpPr>
            <a:spLocks noGrp="1" noChangeArrowheads="1"/>
          </p:cNvSpPr>
          <p:nvPr>
            <p:ph type="subTitle" idx="1"/>
          </p:nvPr>
        </p:nvSpPr>
        <p:spPr>
          <a:xfrm>
            <a:off x="-16933" y="1905000"/>
            <a:ext cx="9144000" cy="4495800"/>
          </a:xfrm>
        </p:spPr>
        <p:txBody>
          <a:bodyPr/>
          <a:lstStyle/>
          <a:p>
            <a:pPr algn="l" eaLnBrk="1" hangingPunct="1">
              <a:lnSpc>
                <a:spcPct val="90000"/>
              </a:lnSpc>
            </a:pPr>
            <a:r>
              <a:rPr lang="en-US" sz="2000" dirty="0" smtClean="0">
                <a:solidFill>
                  <a:schemeClr val="tx1"/>
                </a:solidFill>
                <a:latin typeface="Times New Roman" pitchFamily="18" charset="0"/>
                <a:cs typeface="Times New Roman" pitchFamily="18" charset="0"/>
              </a:rPr>
              <a:t>In this file, you can ref interview materials for </a:t>
            </a:r>
            <a:r>
              <a:rPr lang="en-US" sz="2000" dirty="0" smtClean="0">
                <a:solidFill>
                  <a:schemeClr val="tx1"/>
                </a:solidFill>
                <a:latin typeface="Times New Roman" pitchFamily="18" charset="0"/>
                <a:cs typeface="Times New Roman" pitchFamily="18" charset="0"/>
              </a:rPr>
              <a:t>technical architect </a:t>
            </a:r>
            <a:r>
              <a:rPr lang="en-US" sz="2000" dirty="0" smtClean="0">
                <a:solidFill>
                  <a:schemeClr val="tx1"/>
                </a:solidFill>
                <a:latin typeface="Times New Roman" pitchFamily="18" charset="0"/>
                <a:cs typeface="Times New Roman" pitchFamily="18" charset="0"/>
              </a:rPr>
              <a:t>such as types of interview questions, </a:t>
            </a:r>
            <a:r>
              <a:rPr lang="en-US" sz="2000" dirty="0" smtClean="0">
                <a:solidFill>
                  <a:schemeClr val="tx1"/>
                </a:solidFill>
                <a:latin typeface="Times New Roman" pitchFamily="18" charset="0"/>
                <a:cs typeface="Times New Roman" pitchFamily="18" charset="0"/>
              </a:rPr>
              <a:t>technical architect </a:t>
            </a:r>
            <a:r>
              <a:rPr lang="en-US" sz="2000" dirty="0" smtClean="0">
                <a:solidFill>
                  <a:schemeClr val="tx1"/>
                </a:solidFill>
                <a:latin typeface="Times New Roman" pitchFamily="18" charset="0"/>
                <a:cs typeface="Times New Roman" pitchFamily="18" charset="0"/>
              </a:rPr>
              <a:t>situational interview, </a:t>
            </a:r>
            <a:r>
              <a:rPr lang="en-US" sz="2000" dirty="0" smtClean="0">
                <a:solidFill>
                  <a:schemeClr val="tx1"/>
                </a:solidFill>
                <a:latin typeface="Times New Roman" pitchFamily="18" charset="0"/>
                <a:cs typeface="Times New Roman" pitchFamily="18" charset="0"/>
              </a:rPr>
              <a:t>technical architect </a:t>
            </a:r>
            <a:r>
              <a:rPr lang="en-US" sz="2000" dirty="0" smtClean="0">
                <a:solidFill>
                  <a:schemeClr val="tx1"/>
                </a:solidFill>
                <a:latin typeface="Times New Roman" pitchFamily="18" charset="0"/>
                <a:cs typeface="Times New Roman" pitchFamily="18" charset="0"/>
              </a:rPr>
              <a:t>behavioral interview…</a:t>
            </a:r>
          </a:p>
          <a:p>
            <a:pPr algn="l" eaLnBrk="1" hangingPunct="1">
              <a:lnSpc>
                <a:spcPct val="90000"/>
              </a:lnSpc>
            </a:pPr>
            <a:endParaRPr lang="en-US" sz="1400" dirty="0" smtClean="0">
              <a:solidFill>
                <a:schemeClr val="tx1"/>
              </a:solidFill>
              <a:latin typeface="Times New Roman" pitchFamily="18" charset="0"/>
              <a:cs typeface="Times New Roman" pitchFamily="18" charset="0"/>
            </a:endParaRPr>
          </a:p>
          <a:p>
            <a:pPr algn="l" eaLnBrk="1" hangingPunct="1">
              <a:lnSpc>
                <a:spcPct val="90000"/>
              </a:lnSpc>
            </a:pPr>
            <a:r>
              <a:rPr lang="en-US" sz="2000" dirty="0" smtClean="0">
                <a:solidFill>
                  <a:schemeClr val="tx1"/>
                </a:solidFill>
                <a:latin typeface="Times New Roman" pitchFamily="18" charset="0"/>
                <a:cs typeface="Times New Roman" pitchFamily="18" charset="0"/>
              </a:rPr>
              <a:t>For top job interview materials for </a:t>
            </a:r>
            <a:r>
              <a:rPr lang="en-US" sz="2000" dirty="0" smtClean="0">
                <a:solidFill>
                  <a:schemeClr val="tx1"/>
                </a:solidFill>
                <a:latin typeface="Times New Roman" pitchFamily="18" charset="0"/>
                <a:cs typeface="Times New Roman" pitchFamily="18" charset="0"/>
              </a:rPr>
              <a:t>technical architect </a:t>
            </a:r>
            <a:r>
              <a:rPr lang="en-US" sz="2000" dirty="0" smtClean="0">
                <a:solidFill>
                  <a:schemeClr val="tx1"/>
                </a:solidFill>
                <a:latin typeface="Times New Roman" pitchFamily="18" charset="0"/>
                <a:cs typeface="Times New Roman" pitchFamily="18" charset="0"/>
              </a:rPr>
              <a:t>as following, please visit: </a:t>
            </a:r>
            <a:r>
              <a:rPr lang="en-US" sz="2000" b="1" dirty="0" smtClean="0">
                <a:solidFill>
                  <a:schemeClr val="tx1"/>
                </a:solidFill>
                <a:latin typeface="Times New Roman" pitchFamily="18" charset="0"/>
                <a:cs typeface="Times New Roman" pitchFamily="18" charset="0"/>
              </a:rPr>
              <a:t>topinterviewquestions.info</a:t>
            </a:r>
          </a:p>
          <a:p>
            <a:pPr algn="l" eaLnBrk="1" hangingPunct="1">
              <a:lnSpc>
                <a:spcPct val="90000"/>
              </a:lnSpc>
            </a:pPr>
            <a:endParaRPr lang="en-US" sz="1400" dirty="0" smtClean="0">
              <a:solidFill>
                <a:schemeClr val="tx1"/>
              </a:solidFill>
              <a:latin typeface="Times New Roman" pitchFamily="18" charset="0"/>
              <a:cs typeface="Times New Roman" pitchFamily="18" charset="0"/>
            </a:endParaRPr>
          </a:p>
          <a:p>
            <a:pPr algn="l" eaLnBrk="1" hangingPunct="1">
              <a:lnSpc>
                <a:spcPct val="90000"/>
              </a:lnSpc>
            </a:pPr>
            <a:r>
              <a:rPr lang="en-US" sz="2000" dirty="0" smtClean="0">
                <a:solidFill>
                  <a:schemeClr val="tx1"/>
                </a:solidFill>
                <a:latin typeface="Times New Roman" pitchFamily="18" charset="0"/>
                <a:cs typeface="Times New Roman" pitchFamily="18" charset="0"/>
              </a:rPr>
              <a:t>• Free ebook: 75 interview questions and answers</a:t>
            </a:r>
          </a:p>
          <a:p>
            <a:pPr algn="l" eaLnBrk="1" hangingPunct="1">
              <a:lnSpc>
                <a:spcPct val="90000"/>
              </a:lnSpc>
            </a:pPr>
            <a:r>
              <a:rPr lang="en-US" sz="2000" dirty="0" smtClean="0">
                <a:solidFill>
                  <a:schemeClr val="tx1"/>
                </a:solidFill>
                <a:latin typeface="Times New Roman" pitchFamily="18" charset="0"/>
                <a:cs typeface="Times New Roman" pitchFamily="18" charset="0"/>
              </a:rPr>
              <a:t>• Top 12 secrets to win every job interviews</a:t>
            </a:r>
          </a:p>
          <a:p>
            <a:pPr algn="l" eaLnBrk="1" hangingPunct="1">
              <a:lnSpc>
                <a:spcPct val="90000"/>
              </a:lnSpc>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Top 8 interview thank you letter </a:t>
            </a:r>
            <a:r>
              <a:rPr lang="en-US" sz="2000" dirty="0" smtClean="0">
                <a:solidFill>
                  <a:schemeClr val="tx1"/>
                </a:solidFill>
                <a:latin typeface="Times New Roman" pitchFamily="18" charset="0"/>
                <a:cs typeface="Times New Roman" pitchFamily="18" charset="0"/>
              </a:rPr>
              <a:t>samples</a:t>
            </a:r>
            <a:br>
              <a:rPr lang="en-US" sz="2000" dirty="0" smtClean="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 Top 7 cover letter </a:t>
            </a:r>
            <a:r>
              <a:rPr lang="en-US" sz="2000" dirty="0" smtClean="0">
                <a:solidFill>
                  <a:schemeClr val="tx1"/>
                </a:solidFill>
                <a:latin typeface="Times New Roman" pitchFamily="18" charset="0"/>
                <a:cs typeface="Times New Roman" pitchFamily="18" charset="0"/>
              </a:rPr>
              <a:t>samples</a:t>
            </a:r>
          </a:p>
          <a:p>
            <a:pPr algn="l" eaLnBrk="1" hangingPunct="1">
              <a:lnSpc>
                <a:spcPct val="90000"/>
              </a:lnSpc>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Top 8 resume </a:t>
            </a:r>
            <a:r>
              <a:rPr lang="en-US" sz="2000" dirty="0" smtClean="0">
                <a:solidFill>
                  <a:schemeClr val="tx1"/>
                </a:solidFill>
                <a:latin typeface="Times New Roman" pitchFamily="18" charset="0"/>
                <a:cs typeface="Times New Roman" pitchFamily="18" charset="0"/>
              </a:rPr>
              <a:t>samples</a:t>
            </a:r>
          </a:p>
          <a:p>
            <a:pPr algn="l" eaLnBrk="1" hangingPunct="1">
              <a:lnSpc>
                <a:spcPct val="90000"/>
              </a:lnSpc>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Top 15 ways to search new jobs</a:t>
            </a:r>
          </a:p>
          <a:p>
            <a:pPr algn="l">
              <a:lnSpc>
                <a:spcPct val="90000"/>
              </a:lnSpc>
            </a:pPr>
            <a:endParaRPr lang="en-US" sz="2000" dirty="0">
              <a:solidFill>
                <a:schemeClr val="tx1"/>
              </a:solidFill>
              <a:latin typeface="Times New Roman" pitchFamily="18" charset="0"/>
              <a:cs typeface="Times New Roman" pitchFamily="18" charset="0"/>
            </a:endParaRPr>
          </a:p>
          <a:p>
            <a:pPr algn="l" eaLnBrk="1" hangingPunct="1">
              <a:lnSpc>
                <a:spcPct val="90000"/>
              </a:lnSpc>
            </a:pPr>
            <a:endParaRPr lang="en-US" sz="2000" dirty="0" smtClean="0">
              <a:solidFill>
                <a:schemeClr val="tx1"/>
              </a:solidFill>
              <a:latin typeface="Times New Roman" pitchFamily="18" charset="0"/>
              <a:cs typeface="Times New Roman" pitchFamily="18" charset="0"/>
            </a:endParaRPr>
          </a:p>
          <a:p>
            <a:pPr algn="l" eaLnBrk="1" hangingPunct="1">
              <a:lnSpc>
                <a:spcPct val="80000"/>
              </a:lnSpc>
            </a:pPr>
            <a:endParaRPr lang="en-US" sz="2400" b="1" dirty="0" smtClean="0">
              <a:solidFill>
                <a:schemeClr val="tx1"/>
              </a:solidFill>
              <a:latin typeface="Times New Roman" pitchFamily="18" charset="0"/>
              <a:cs typeface="Times New Roman" pitchFamily="18" charset="0"/>
            </a:endParaRPr>
          </a:p>
          <a:p>
            <a:pPr algn="l" eaLnBrk="1" hangingPunct="1">
              <a:lnSpc>
                <a:spcPct val="80000"/>
              </a:lnSpc>
            </a:pPr>
            <a:endParaRPr lang="en-US" sz="2400" dirty="0" smtClean="0">
              <a:solidFill>
                <a:schemeClr val="tx1"/>
              </a:solidFill>
              <a:latin typeface="Times New Roman" pitchFamily="18" charset="0"/>
              <a:cs typeface="Times New Roman" pitchFamily="18" charset="0"/>
            </a:endParaRPr>
          </a:p>
        </p:txBody>
      </p:sp>
      <p:sp>
        <p:nvSpPr>
          <p:cNvPr id="12"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1553164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a:solidFill>
            <a:schemeClr val="bg2">
              <a:lumMod val="90000"/>
            </a:schemeClr>
          </a:solidFill>
        </p:spPr>
        <p:txBody>
          <a:bodyPr>
            <a:normAutofit fontScale="90000"/>
          </a:bodyPr>
          <a:lstStyle/>
          <a:p>
            <a:pPr algn="l" eaLnBrk="1" hangingPunct="1"/>
            <a:r>
              <a:rPr lang="en-US" sz="2800" b="1" dirty="0" smtClean="0"/>
              <a:t>Top useful job materials for</a:t>
            </a:r>
            <a:br>
              <a:rPr lang="en-US" sz="2800" b="1" dirty="0" smtClean="0"/>
            </a:br>
            <a:r>
              <a:rPr lang="en-US" sz="2800" b="1" dirty="0" smtClean="0"/>
              <a:t>technical architect </a:t>
            </a:r>
            <a:r>
              <a:rPr lang="en-US" sz="2800" b="1" dirty="0" smtClean="0"/>
              <a:t>interview:</a:t>
            </a:r>
            <a:r>
              <a:rPr lang="en-US" sz="2800" dirty="0" smtClean="0"/>
              <a:t> </a:t>
            </a:r>
          </a:p>
        </p:txBody>
      </p:sp>
      <p:sp>
        <p:nvSpPr>
          <p:cNvPr id="10243" name="Rectangle 3"/>
          <p:cNvSpPr>
            <a:spLocks noGrp="1" noChangeArrowheads="1"/>
          </p:cNvSpPr>
          <p:nvPr>
            <p:ph type="body" idx="1"/>
          </p:nvPr>
        </p:nvSpPr>
        <p:spPr>
          <a:xfrm>
            <a:off x="0" y="914400"/>
            <a:ext cx="5791200" cy="5562600"/>
          </a:xfrm>
        </p:spPr>
        <p:txBody>
          <a:bodyPr>
            <a:noAutofit/>
          </a:bodyPr>
          <a:lstStyle/>
          <a:p>
            <a:pPr marL="0" indent="0" eaLnBrk="1" hangingPunct="1">
              <a:lnSpc>
                <a:spcPct val="90000"/>
              </a:lnSpc>
              <a:buFontTx/>
              <a:buNone/>
            </a:pPr>
            <a:r>
              <a:rPr lang="en-US" sz="2200" dirty="0" smtClean="0">
                <a:latin typeface="Times New Roman" pitchFamily="18" charset="0"/>
                <a:cs typeface="Times New Roman" pitchFamily="18" charset="0"/>
              </a:rPr>
              <a:t>The below materials are availabe at: </a:t>
            </a:r>
            <a:r>
              <a:rPr lang="en-US" sz="2200" b="1" dirty="0" smtClean="0">
                <a:latin typeface="Times New Roman" pitchFamily="18" charset="0"/>
                <a:cs typeface="Times New Roman" pitchFamily="18" charset="0"/>
              </a:rPr>
              <a:t>topinterviewquestions.info</a:t>
            </a:r>
          </a:p>
          <a:p>
            <a:pPr marL="0" indent="0" eaLnBrk="1" hangingPunct="1">
              <a:lnSpc>
                <a:spcPct val="90000"/>
              </a:lnSpc>
              <a:buFontTx/>
              <a:buNone/>
            </a:pPr>
            <a:endParaRPr lang="en-US" sz="800" dirty="0" smtClean="0">
              <a:latin typeface="Times New Roman" pitchFamily="18" charset="0"/>
              <a:cs typeface="Times New Roman" pitchFamily="18" charset="0"/>
            </a:endParaRPr>
          </a:p>
          <a:p>
            <a:pPr marL="0" indent="0" eaLnBrk="1" hangingPunct="1">
              <a:lnSpc>
                <a:spcPct val="90000"/>
              </a:lnSpc>
              <a:buFontTx/>
              <a:buNone/>
            </a:pPr>
            <a:r>
              <a:rPr lang="en-US" sz="2200" dirty="0" smtClean="0">
                <a:latin typeface="Times New Roman" pitchFamily="18" charset="0"/>
                <a:cs typeface="Times New Roman" pitchFamily="18" charset="0"/>
              </a:rPr>
              <a:t>• Free ebook: 75 interview questions and answers</a:t>
            </a:r>
          </a:p>
          <a:p>
            <a:pPr marL="0" indent="0" eaLnBrk="1" hangingPunct="1">
              <a:lnSpc>
                <a:spcPct val="90000"/>
              </a:lnSpc>
              <a:buFontTx/>
              <a:buNone/>
            </a:pPr>
            <a:r>
              <a:rPr lang="en-US" sz="2200" dirty="0" smtClean="0">
                <a:latin typeface="Times New Roman" pitchFamily="18" charset="0"/>
                <a:cs typeface="Times New Roman" pitchFamily="18" charset="0"/>
              </a:rPr>
              <a:t>• Top 12 secrets to win every job interviews</a:t>
            </a:r>
          </a:p>
          <a:p>
            <a:pPr marL="0" indent="0" eaLnBrk="1" hangingPunct="1">
              <a:lnSpc>
                <a:spcPct val="90000"/>
              </a:lnSpc>
              <a:buFontTx/>
              <a:buNone/>
            </a:pPr>
            <a:r>
              <a:rPr lang="en-US" sz="2200" dirty="0" smtClean="0">
                <a:latin typeface="Times New Roman" pitchFamily="18" charset="0"/>
                <a:cs typeface="Times New Roman" pitchFamily="18" charset="0"/>
              </a:rPr>
              <a:t>• Top 36 situational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440 behavioral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95 management interview questions and answers</a:t>
            </a:r>
          </a:p>
          <a:p>
            <a:pPr marL="0" indent="0" eaLnBrk="1" hangingPunct="1">
              <a:lnSpc>
                <a:spcPct val="90000"/>
              </a:lnSpc>
              <a:buFontTx/>
              <a:buNone/>
            </a:pPr>
            <a:r>
              <a:rPr lang="en-US" sz="2200" dirty="0" smtClean="0">
                <a:latin typeface="Times New Roman" pitchFamily="18" charset="0"/>
                <a:cs typeface="Times New Roman" pitchFamily="18" charset="0"/>
              </a:rPr>
              <a:t>• 30 phone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Top 8 interview thank you letter samples</a:t>
            </a:r>
          </a:p>
          <a:p>
            <a:pPr marL="0" indent="0" eaLnBrk="1" hangingPunct="1">
              <a:lnSpc>
                <a:spcPct val="90000"/>
              </a:lnSpc>
              <a:buFontTx/>
              <a:buNone/>
            </a:pPr>
            <a:r>
              <a:rPr lang="en-US" sz="2200" dirty="0" smtClean="0">
                <a:latin typeface="Times New Roman" pitchFamily="18" charset="0"/>
                <a:cs typeface="Times New Roman" pitchFamily="18" charset="0"/>
              </a:rPr>
              <a:t>• 290 competency based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45 internship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Top 7 cover letter samples</a:t>
            </a:r>
          </a:p>
          <a:p>
            <a:pPr marL="0" indent="0" eaLnBrk="1" hangingPunct="1">
              <a:lnSpc>
                <a:spcPct val="90000"/>
              </a:lnSpc>
              <a:buFontTx/>
              <a:buNone/>
            </a:pPr>
            <a:r>
              <a:rPr lang="en-US" sz="2200" dirty="0" smtClean="0">
                <a:latin typeface="Times New Roman" pitchFamily="18" charset="0"/>
                <a:cs typeface="Times New Roman" pitchFamily="18" charset="0"/>
              </a:rPr>
              <a:t>• Top 8 resume samples</a:t>
            </a:r>
          </a:p>
          <a:p>
            <a:pPr marL="0" indent="0" eaLnBrk="1" hangingPunct="1">
              <a:lnSpc>
                <a:spcPct val="90000"/>
              </a:lnSpc>
              <a:buFontTx/>
              <a:buNone/>
            </a:pPr>
            <a:r>
              <a:rPr lang="en-US" sz="2200" dirty="0" smtClean="0">
                <a:latin typeface="Times New Roman" pitchFamily="18" charset="0"/>
                <a:cs typeface="Times New Roman" pitchFamily="18" charset="0"/>
              </a:rPr>
              <a:t>• Top 15 ways to search new jobs</a:t>
            </a:r>
          </a:p>
        </p:txBody>
      </p:sp>
      <p:sp>
        <p:nvSpPr>
          <p:cNvPr id="5"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2050" name="Picture 2" descr="http://www.binghamton.edu/ccpd/students/undergraduate/resumes-cover-letters-interviews/mock-interview-image.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43600" y="990600"/>
            <a:ext cx="3200400" cy="426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429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44" y="0"/>
            <a:ext cx="9149644" cy="609600"/>
          </a:xfrm>
          <a:solidFill>
            <a:schemeClr val="bg2">
              <a:lumMod val="90000"/>
            </a:schemeClr>
          </a:solidFill>
        </p:spPr>
        <p:txBody>
          <a:bodyPr>
            <a:normAutofit/>
          </a:bodyPr>
          <a:lstStyle/>
          <a:p>
            <a:pPr algn="l" eaLnBrk="1" hangingPunct="1"/>
            <a:r>
              <a:rPr lang="en-US" sz="2600" b="1" dirty="0" smtClean="0"/>
              <a:t>Other interview tips for </a:t>
            </a:r>
            <a:r>
              <a:rPr lang="en-US" sz="2600" b="1" dirty="0" smtClean="0"/>
              <a:t>technical architect </a:t>
            </a:r>
            <a:r>
              <a:rPr lang="en-US" sz="2600" b="1" dirty="0" smtClean="0"/>
              <a:t>interview</a:t>
            </a:r>
          </a:p>
        </p:txBody>
      </p:sp>
      <p:sp>
        <p:nvSpPr>
          <p:cNvPr id="11267" name="Rectangle 3"/>
          <p:cNvSpPr>
            <a:spLocks noGrp="1" noChangeArrowheads="1"/>
          </p:cNvSpPr>
          <p:nvPr>
            <p:ph type="body" idx="1"/>
          </p:nvPr>
        </p:nvSpPr>
        <p:spPr>
          <a:xfrm>
            <a:off x="3124200" y="685800"/>
            <a:ext cx="6019800" cy="5791200"/>
          </a:xfrm>
        </p:spPr>
        <p:txBody>
          <a:bodyPr>
            <a:normAutofit/>
          </a:bodyPr>
          <a:lstStyle/>
          <a:p>
            <a:pPr marL="0" indent="0" eaLnBrk="1" hangingPunct="1">
              <a:lnSpc>
                <a:spcPct val="80000"/>
              </a:lnSpc>
              <a:buFontTx/>
              <a:buNone/>
            </a:pPr>
            <a:r>
              <a:rPr lang="en-US" sz="2200" dirty="0" smtClean="0">
                <a:latin typeface="Times New Roman" pitchFamily="18" charset="0"/>
                <a:cs typeface="Times New Roman" pitchFamily="18" charset="0"/>
              </a:rPr>
              <a:t>1. </a:t>
            </a:r>
            <a:r>
              <a:rPr lang="en-US" sz="2200" dirty="0" smtClean="0">
                <a:latin typeface="Calibri" pitchFamily="34" charset="0"/>
              </a:rPr>
              <a:t>Practice types of job interview such as screening interview, phone interview, second interview, situational interview, behavioral interview (competency based), technical interview, group interview…</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2. </a:t>
            </a:r>
            <a:r>
              <a:rPr lang="en-US" sz="2200" dirty="0" smtClean="0">
                <a:latin typeface="Calibri" pitchFamily="34" charset="0"/>
              </a:rPr>
              <a:t>Send interview thank you letter to employers after finishing the job interview: first interview, follow-up interview, final interview.</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3. </a:t>
            </a:r>
            <a:r>
              <a:rPr lang="en-US" sz="2200" dirty="0" smtClean="0">
                <a:latin typeface="Calibri" pitchFamily="34" charset="0"/>
              </a:rPr>
              <a:t>If you want more interview questions for entry-level, internship, freshers, experienced candidates, you can ref free ebook: 75 interview questions and answers.</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4. </a:t>
            </a:r>
            <a:r>
              <a:rPr lang="en-US" sz="2200" dirty="0" smtClean="0">
                <a:latin typeface="Calibri" pitchFamily="34" charset="0"/>
              </a:rPr>
              <a:t>Prepare list of questions in order to ask the employer during job interview.</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5. </a:t>
            </a:r>
            <a:r>
              <a:rPr lang="en-US" sz="2200" dirty="0" smtClean="0">
                <a:latin typeface="Calibri" pitchFamily="34" charset="0"/>
              </a:rPr>
              <a:t>Note: This file is available for free download.</a:t>
            </a:r>
          </a:p>
        </p:txBody>
      </p:sp>
      <p:sp>
        <p:nvSpPr>
          <p:cNvPr id="5"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0"/>
            <a:ext cx="3009900"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8444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914400"/>
          </a:xfrm>
          <a:solidFill>
            <a:schemeClr val="bg2">
              <a:lumMod val="90000"/>
            </a:schemeClr>
          </a:solidFill>
        </p:spPr>
        <p:txBody>
          <a:bodyPr>
            <a:normAutofit fontScale="90000"/>
          </a:bodyPr>
          <a:lstStyle/>
          <a:p>
            <a:pPr algn="l"/>
            <a:r>
              <a:rPr lang="en-US" sz="3200" b="1" dirty="0"/>
              <a:t>What challenges are you looking for in this </a:t>
            </a:r>
            <a:r>
              <a:rPr lang="en-US" sz="3200" b="1" dirty="0" smtClean="0"/>
              <a:t>technical architect </a:t>
            </a:r>
            <a:r>
              <a:rPr lang="en-US" sz="3200" b="1" dirty="0" smtClean="0"/>
              <a:t>position</a:t>
            </a:r>
            <a:r>
              <a:rPr lang="en-US" sz="3200" b="1" dirty="0"/>
              <a:t>?</a:t>
            </a:r>
            <a:endParaRPr lang="en-US" sz="3200" dirty="0" smtClean="0"/>
          </a:p>
        </p:txBody>
      </p:sp>
      <p:sp>
        <p:nvSpPr>
          <p:cNvPr id="4099" name="Rectangle 3"/>
          <p:cNvSpPr>
            <a:spLocks noGrp="1" noChangeArrowheads="1"/>
          </p:cNvSpPr>
          <p:nvPr>
            <p:ph type="body" idx="1"/>
          </p:nvPr>
        </p:nvSpPr>
        <p:spPr>
          <a:xfrm>
            <a:off x="3200400" y="1055510"/>
            <a:ext cx="5943600" cy="5421490"/>
          </a:xfrm>
        </p:spPr>
        <p:txBody>
          <a:bodyPr>
            <a:normAutofit/>
          </a:bodyPr>
          <a:lstStyle/>
          <a:p>
            <a:pPr marL="0" indent="0">
              <a:lnSpc>
                <a:spcPct val="80000"/>
              </a:lnSpc>
              <a:buNone/>
            </a:pPr>
            <a:r>
              <a:rPr lang="en-US" sz="2200" dirty="0">
                <a:latin typeface="Times New Roman" pitchFamily="18" charset="0"/>
              </a:rPr>
              <a:t>A typical interview question to determine what you are looking for your in next job, and whether you would be a good fit for the position being hired for, is "What challenges are you looking for in a position?" </a:t>
            </a:r>
          </a:p>
          <a:p>
            <a:pPr marL="0" indent="0">
              <a:lnSpc>
                <a:spcPct val="80000"/>
              </a:lnSpc>
              <a:buNone/>
            </a:pPr>
            <a:r>
              <a:rPr lang="en-US" sz="2200" dirty="0">
                <a:latin typeface="Times New Roman" pitchFamily="18" charset="0"/>
              </a:rPr>
              <a:t>The best way to answer questions about the challenges you are seeking is to discuss how you would like to be able to effectively utilize your skills and experience if you were hired for the job.</a:t>
            </a:r>
          </a:p>
          <a:p>
            <a:pPr marL="0" indent="0">
              <a:lnSpc>
                <a:spcPct val="80000"/>
              </a:lnSpc>
              <a:buNone/>
            </a:pPr>
            <a:r>
              <a:rPr lang="en-US" sz="2200" dirty="0">
                <a:latin typeface="Times New Roman" pitchFamily="18" charset="0"/>
              </a:rPr>
              <a:t>You can also mention that you are motivated by challenges, have the ability to effectively meet challenges, and have the flexibility and skills necessary to handle a challenging job. </a:t>
            </a:r>
          </a:p>
          <a:p>
            <a:pPr marL="0" indent="0">
              <a:lnSpc>
                <a:spcPct val="80000"/>
              </a:lnSpc>
              <a:buNone/>
            </a:pPr>
            <a:r>
              <a:rPr lang="en-US" sz="2200" dirty="0">
                <a:latin typeface="Times New Roman" pitchFamily="18" charset="0"/>
              </a:rPr>
              <a:t>You can continue by describing specific examples of challenges you have met and goals you have achieved in the past. </a:t>
            </a:r>
            <a:endParaRPr lang="en-US" sz="2200" dirty="0" smtClean="0">
              <a:latin typeface="Times New Roman" pitchFamily="18" charset="0"/>
            </a:endParaRPr>
          </a:p>
        </p:txBody>
      </p:sp>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1026" name="Picture 2" descr="http://generatorgroup.web12.hubspot.com/Portals/160901/images/interview-HR-question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44" y="1143000"/>
            <a:ext cx="3118556" cy="4343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28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914400"/>
          </a:xfrm>
          <a:solidFill>
            <a:schemeClr val="bg2">
              <a:lumMod val="90000"/>
            </a:schemeClr>
          </a:solidFill>
        </p:spPr>
        <p:txBody>
          <a:bodyPr>
            <a:normAutofit fontScale="90000"/>
          </a:bodyPr>
          <a:lstStyle/>
          <a:p>
            <a:pPr algn="l"/>
            <a:r>
              <a:rPr lang="en-US" sz="3200" b="1" dirty="0"/>
              <a:t>Describe a typical work week for </a:t>
            </a:r>
            <a:r>
              <a:rPr lang="en-US" sz="3200" b="1" dirty="0" smtClean="0"/>
              <a:t>technical architect </a:t>
            </a:r>
            <a:r>
              <a:rPr lang="en-US" sz="3200" b="1" dirty="0" smtClean="0"/>
              <a:t>position?</a:t>
            </a:r>
            <a:endParaRPr lang="en-US" sz="3200" dirty="0" smtClean="0"/>
          </a:p>
        </p:txBody>
      </p:sp>
      <p:sp>
        <p:nvSpPr>
          <p:cNvPr id="4099" name="Rectangle 3"/>
          <p:cNvSpPr>
            <a:spLocks noGrp="1" noChangeArrowheads="1"/>
          </p:cNvSpPr>
          <p:nvPr>
            <p:ph type="body" idx="1"/>
          </p:nvPr>
        </p:nvSpPr>
        <p:spPr>
          <a:xfrm>
            <a:off x="3200400" y="1055510"/>
            <a:ext cx="5943600" cy="5421490"/>
          </a:xfrm>
        </p:spPr>
        <p:txBody>
          <a:bodyPr>
            <a:normAutofit/>
          </a:bodyPr>
          <a:lstStyle/>
          <a:p>
            <a:pPr marL="0" indent="0">
              <a:lnSpc>
                <a:spcPct val="80000"/>
              </a:lnSpc>
              <a:buNone/>
            </a:pPr>
            <a:r>
              <a:rPr lang="en-US" sz="2200" dirty="0">
                <a:latin typeface="Times New Roman" pitchFamily="18" charset="0"/>
              </a:rPr>
              <a:t>Interviewers expect a candidate for employment to discuss what they do while they are working in detail. Before you answer, consider the position you are applying for and how your current or past positions relate to it. The more you can connect your past experience with the job opening, the more successful you will be at answering the questions. </a:t>
            </a:r>
          </a:p>
          <a:p>
            <a:pPr marL="0" indent="0">
              <a:lnSpc>
                <a:spcPct val="80000"/>
              </a:lnSpc>
              <a:buNone/>
            </a:pPr>
            <a:r>
              <a:rPr lang="en-US" sz="2200" dirty="0">
                <a:latin typeface="Times New Roman" pitchFamily="18" charset="0"/>
              </a:rPr>
              <a:t>It should be obvious that it's not a good idea talk about non-work related activities that you do on company time, but, I've had applicants tell me how they are often late because they have to drive a child to school or like to take a long lunch break to work at the gym. </a:t>
            </a:r>
          </a:p>
          <a:p>
            <a:pPr marL="0" indent="0">
              <a:lnSpc>
                <a:spcPct val="80000"/>
              </a:lnSpc>
              <a:buNone/>
            </a:pPr>
            <a:r>
              <a:rPr lang="en-US" sz="2200" dirty="0">
                <a:latin typeface="Times New Roman" pitchFamily="18" charset="0"/>
              </a:rPr>
              <a:t>Keep your answers focused on work and show the interviewer that you're organized ("The first thing I do on Monday morning is check my voicemail and email, then I prioritize my activities for the week.") and efficient. </a:t>
            </a:r>
            <a:endParaRPr lang="en-US" sz="2200" dirty="0" smtClean="0">
              <a:latin typeface="Times New Roman" pitchFamily="18" charset="0"/>
            </a:endParaRPr>
          </a:p>
        </p:txBody>
      </p:sp>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2050" name="Picture 2" descr="http://t3.gstatic.com/images?q=tbn:ANd9GcSjJzvw11Iu-1-PfaNSeaYBufDnBo7qYO_7VAl7CinM7_hJteqTQ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22" y="1143000"/>
            <a:ext cx="3197578" cy="518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7231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533400"/>
          </a:xfrm>
          <a:solidFill>
            <a:schemeClr val="bg2">
              <a:lumMod val="90000"/>
            </a:schemeClr>
          </a:solidFill>
        </p:spPr>
        <p:txBody>
          <a:bodyPr>
            <a:normAutofit/>
          </a:bodyPr>
          <a:lstStyle/>
          <a:p>
            <a:pPr algn="l"/>
            <a:r>
              <a:rPr lang="en-US" sz="2600" b="1" dirty="0"/>
              <a:t>What </a:t>
            </a:r>
            <a:r>
              <a:rPr lang="en-US" sz="2600" b="1" dirty="0" smtClean="0"/>
              <a:t>is </a:t>
            </a:r>
            <a:r>
              <a:rPr lang="en-US" sz="2600" b="1" dirty="0"/>
              <a:t>y</a:t>
            </a:r>
            <a:r>
              <a:rPr lang="en-US" sz="2600" b="1" dirty="0" smtClean="0"/>
              <a:t>our </a:t>
            </a:r>
            <a:r>
              <a:rPr lang="en-US" sz="2600" b="1" dirty="0"/>
              <a:t>b</a:t>
            </a:r>
            <a:r>
              <a:rPr lang="en-US" sz="2600" b="1" dirty="0" smtClean="0"/>
              <a:t>iggest </a:t>
            </a:r>
            <a:r>
              <a:rPr lang="en-US" sz="2600" b="1" dirty="0"/>
              <a:t>w</a:t>
            </a:r>
            <a:r>
              <a:rPr lang="en-US" sz="2600" b="1" dirty="0" smtClean="0"/>
              <a:t>eakness</a:t>
            </a:r>
            <a:r>
              <a:rPr lang="en-US" sz="2600" b="1" dirty="0"/>
              <a:t>?</a:t>
            </a:r>
            <a:endParaRPr lang="en-US" sz="2600" dirty="0" smtClean="0"/>
          </a:p>
        </p:txBody>
      </p:sp>
      <p:sp>
        <p:nvSpPr>
          <p:cNvPr id="4099" name="Rectangle 3"/>
          <p:cNvSpPr>
            <a:spLocks noGrp="1" noChangeArrowheads="1"/>
          </p:cNvSpPr>
          <p:nvPr>
            <p:ph type="body" idx="1"/>
          </p:nvPr>
        </p:nvSpPr>
        <p:spPr>
          <a:xfrm>
            <a:off x="3200400" y="762000"/>
            <a:ext cx="5943600" cy="5715000"/>
          </a:xfrm>
        </p:spPr>
        <p:txBody>
          <a:bodyPr>
            <a:normAutofit/>
          </a:bodyPr>
          <a:lstStyle/>
          <a:p>
            <a:pPr marL="0" indent="0">
              <a:lnSpc>
                <a:spcPct val="80000"/>
              </a:lnSpc>
              <a:buNone/>
            </a:pPr>
            <a:r>
              <a:rPr lang="en-US" sz="2200" dirty="0">
                <a:latin typeface="Times New Roman" pitchFamily="18" charset="0"/>
              </a:rPr>
              <a:t>No one likes to answer this question because it requires a very delicate balance. You simply can’t lie and say you don’t have one; you can’t trick the interviewer by offering up a personal weakness that is really a strength (“Sometimes, I work too much and don’t maintain a work-life balance.”); and you shouldn’t be so honest that you throw yourself under the bus (“I’m not a morning person so I’m working on getting to the office on time.”)</a:t>
            </a:r>
          </a:p>
          <a:p>
            <a:pPr marL="0" indent="0">
              <a:lnSpc>
                <a:spcPct val="80000"/>
              </a:lnSpc>
              <a:buNone/>
            </a:pPr>
            <a:endParaRPr lang="en-US" sz="800" dirty="0">
              <a:latin typeface="Times New Roman" pitchFamily="18" charset="0"/>
            </a:endParaRPr>
          </a:p>
          <a:p>
            <a:pPr marL="0" indent="0">
              <a:lnSpc>
                <a:spcPct val="80000"/>
              </a:lnSpc>
              <a:buNone/>
            </a:pPr>
            <a:r>
              <a:rPr lang="en-US" sz="2200" dirty="0">
                <a:latin typeface="Times New Roman" pitchFamily="18" charset="0"/>
              </a:rPr>
              <a:t>Think of a small flaw like “I sometimes get sidetracked by small details”, “I am occasionally not as patient as I should be with subordinates or co-workers who do not understand my ideas”, or “I am still somewhat nervous and uncomfortable with my public-speaking skills and would like to give more presentations and talk in front of others or in meetings.” Add that you are aware of the problem and you are doing your best to correct it by taking a course of action.</a:t>
            </a:r>
            <a:endParaRPr lang="en-US" sz="2200" dirty="0" smtClean="0">
              <a:latin typeface="Times New Roman" pitchFamily="18" charset="0"/>
            </a:endParaRPr>
          </a:p>
        </p:txBody>
      </p:sp>
      <p:pic>
        <p:nvPicPr>
          <p:cNvPr id="4101" name="Picture 6" descr="C:\Documents and Settings\Administrator\My Documents\My Pictures\Noname99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0"/>
            <a:ext cx="304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1072962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2578"/>
            <a:ext cx="9180689" cy="784578"/>
          </a:xfrm>
          <a:solidFill>
            <a:schemeClr val="bg2">
              <a:lumMod val="90000"/>
            </a:schemeClr>
          </a:solidFill>
        </p:spPr>
        <p:txBody>
          <a:bodyPr>
            <a:normAutofit fontScale="90000"/>
          </a:bodyPr>
          <a:lstStyle/>
          <a:p>
            <a:pPr algn="l" eaLnBrk="1" hangingPunct="1"/>
            <a:r>
              <a:rPr lang="en-US" sz="2600" b="1" dirty="0" smtClean="0"/>
              <a:t>Why should the we hire you as</a:t>
            </a:r>
            <a:br>
              <a:rPr lang="en-US" sz="2600" b="1" dirty="0" smtClean="0"/>
            </a:br>
            <a:r>
              <a:rPr lang="en-US" sz="2600" b="1" dirty="0" smtClean="0"/>
              <a:t>technical architect </a:t>
            </a:r>
            <a:r>
              <a:rPr lang="en-US" sz="2600" b="1" dirty="0" smtClean="0"/>
              <a:t>position?</a:t>
            </a:r>
          </a:p>
        </p:txBody>
      </p:sp>
      <p:sp>
        <p:nvSpPr>
          <p:cNvPr id="7171" name="Rectangle 3"/>
          <p:cNvSpPr>
            <a:spLocks noGrp="1" noChangeArrowheads="1"/>
          </p:cNvSpPr>
          <p:nvPr>
            <p:ph type="body" idx="1"/>
          </p:nvPr>
        </p:nvSpPr>
        <p:spPr>
          <a:xfrm>
            <a:off x="3254022" y="934156"/>
            <a:ext cx="5867400" cy="5410200"/>
          </a:xfrm>
        </p:spPr>
        <p:txBody>
          <a:bodyPr>
            <a:normAutofit/>
          </a:bodyPr>
          <a:lstStyle/>
          <a:p>
            <a:pPr marL="0" indent="0" eaLnBrk="1" hangingPunct="1">
              <a:lnSpc>
                <a:spcPct val="80000"/>
              </a:lnSpc>
              <a:buFontTx/>
              <a:buNone/>
            </a:pPr>
            <a:r>
              <a:rPr lang="en-US" sz="2200" dirty="0" smtClean="0"/>
              <a:t>This is the part where you link your skills, experience, education and your personality to the job itself. This is why you need to be utterly familiar with the job description as well as the company culture. Remember though, it’s best to back them up with actual examples of say, how you are a good team player.</a:t>
            </a:r>
          </a:p>
          <a:p>
            <a:pPr marL="0" indent="0" eaLnBrk="1" hangingPunct="1">
              <a:lnSpc>
                <a:spcPct val="80000"/>
              </a:lnSpc>
              <a:buFontTx/>
              <a:buNone/>
            </a:pPr>
            <a:endParaRPr lang="en-US" sz="800" dirty="0" smtClean="0"/>
          </a:p>
          <a:p>
            <a:pPr marL="0" indent="0" eaLnBrk="1" hangingPunct="1">
              <a:lnSpc>
                <a:spcPct val="80000"/>
              </a:lnSpc>
              <a:buFontTx/>
              <a:buNone/>
            </a:pPr>
            <a:r>
              <a:rPr lang="en-US" sz="2200" dirty="0" smtClean="0"/>
              <a:t>It is possible that you may not have as much skills, experience or qualifications as the other candidates. What then, will set you apart from the rest? Energy and passion might. People are attracted to someone who is charismatic, who show immense amount of energy when they talk, and who love what it is that they do. As you explain your compatibility with the job and company, be sure to portray yourself as that motivated, confident and energetic person, ever-ready to commit to the cause of the company. </a:t>
            </a:r>
          </a:p>
        </p:txBody>
      </p:sp>
      <p:pic>
        <p:nvPicPr>
          <p:cNvPr id="7173" name="Picture 6" descr="C:\Documents and Settings\Administrator\My Documents\My Pictures\55555555555555.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962378"/>
            <a:ext cx="3200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72671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3867"/>
            <a:ext cx="9144000" cy="491067"/>
          </a:xfrm>
          <a:solidFill>
            <a:schemeClr val="bg2">
              <a:lumMod val="90000"/>
            </a:schemeClr>
          </a:solidFill>
        </p:spPr>
        <p:txBody>
          <a:bodyPr>
            <a:normAutofit/>
          </a:bodyPr>
          <a:lstStyle/>
          <a:p>
            <a:pPr algn="l" eaLnBrk="1" hangingPunct="1"/>
            <a:r>
              <a:rPr lang="en-US" sz="2600" b="1" dirty="0" smtClean="0"/>
              <a:t>What do you know about our company?</a:t>
            </a:r>
          </a:p>
        </p:txBody>
      </p:sp>
      <p:sp>
        <p:nvSpPr>
          <p:cNvPr id="5123" name="Rectangle 3"/>
          <p:cNvSpPr>
            <a:spLocks noGrp="1" noChangeArrowheads="1"/>
          </p:cNvSpPr>
          <p:nvPr>
            <p:ph type="body" idx="1"/>
          </p:nvPr>
        </p:nvSpPr>
        <p:spPr>
          <a:xfrm>
            <a:off x="3118556" y="533400"/>
            <a:ext cx="6025444" cy="5867400"/>
          </a:xfrm>
        </p:spPr>
        <p:txBody>
          <a:bodyPr>
            <a:normAutofit/>
          </a:bodyPr>
          <a:lstStyle/>
          <a:p>
            <a:pPr marL="0" indent="0" eaLnBrk="1" hangingPunct="1">
              <a:lnSpc>
                <a:spcPct val="80000"/>
              </a:lnSpc>
              <a:buFontTx/>
              <a:buNone/>
            </a:pPr>
            <a:r>
              <a:rPr lang="en-US" sz="2000" dirty="0" smtClean="0">
                <a:latin typeface="Times New Roman" pitchFamily="18" charset="0"/>
              </a:rPr>
              <a:t>Follow these three easy research tips before your next job interview:</a:t>
            </a:r>
          </a:p>
          <a:p>
            <a:pPr marL="0" indent="0" eaLnBrk="1" hangingPunct="1">
              <a:lnSpc>
                <a:spcPct val="80000"/>
              </a:lnSpc>
              <a:buFontTx/>
              <a:buNone/>
            </a:pPr>
            <a:r>
              <a:rPr lang="en-US" sz="2000" dirty="0" smtClean="0">
                <a:latin typeface="Times New Roman" pitchFamily="18" charset="0"/>
              </a:rPr>
              <a:t>1) Visit the company website; look in the “about us” section and “careers” sections</a:t>
            </a:r>
          </a:p>
          <a:p>
            <a:pPr marL="0" indent="0" eaLnBrk="1" hangingPunct="1">
              <a:lnSpc>
                <a:spcPct val="80000"/>
              </a:lnSpc>
              <a:buFontTx/>
              <a:buNone/>
            </a:pPr>
            <a:r>
              <a:rPr lang="en-US" sz="2000" dirty="0" smtClean="0">
                <a:latin typeface="Times New Roman" pitchFamily="18" charset="0"/>
              </a:rPr>
              <a:t>2) Visit the company’s LinkedIn page (note, you must have a LinkedIn account — its free to sign up)  to view information about the company</a:t>
            </a:r>
          </a:p>
          <a:p>
            <a:pPr marL="0" indent="0" eaLnBrk="1" hangingPunct="1">
              <a:lnSpc>
                <a:spcPct val="80000"/>
              </a:lnSpc>
              <a:buFontTx/>
              <a:buNone/>
            </a:pPr>
            <a:r>
              <a:rPr lang="en-US" sz="2000" dirty="0" smtClean="0">
                <a:latin typeface="Times New Roman" pitchFamily="18" charset="0"/>
              </a:rPr>
              <a:t>3) Google a keyword search phrase like “press releases” followed by the company name; you’ll find the most recent news stories shared by the company</a:t>
            </a:r>
          </a:p>
          <a:p>
            <a:pPr marL="0" indent="0" eaLnBrk="1" hangingPunct="1">
              <a:lnSpc>
                <a:spcPct val="80000"/>
              </a:lnSpc>
              <a:buFontTx/>
              <a:buNone/>
            </a:pPr>
            <a:r>
              <a:rPr lang="en-US" sz="2000" dirty="0" smtClean="0">
                <a:latin typeface="Times New Roman" pitchFamily="18" charset="0"/>
              </a:rPr>
              <a:t>Remember, just because you have done your “homework”, it does not mean you need to share ALL of  it during the interview! Reciting every fact you’ve learned is almost as much of a turn off as not knowing anything at all! At a minimum, you should include the following in your answer:</a:t>
            </a:r>
          </a:p>
          <a:p>
            <a:pPr marL="0" indent="0" eaLnBrk="1" hangingPunct="1">
              <a:lnSpc>
                <a:spcPct val="80000"/>
              </a:lnSpc>
              <a:buFontTx/>
              <a:buNone/>
            </a:pPr>
            <a:r>
              <a:rPr lang="en-US" sz="2000" dirty="0" smtClean="0">
                <a:latin typeface="Times New Roman" pitchFamily="18" charset="0"/>
              </a:rPr>
              <a:t>1. What type of product or service the company sells</a:t>
            </a:r>
          </a:p>
          <a:p>
            <a:pPr marL="0" indent="0" eaLnBrk="1" hangingPunct="1">
              <a:lnSpc>
                <a:spcPct val="80000"/>
              </a:lnSpc>
              <a:buFontTx/>
              <a:buNone/>
            </a:pPr>
            <a:r>
              <a:rPr lang="en-US" sz="2000" dirty="0" smtClean="0">
                <a:latin typeface="Times New Roman" pitchFamily="18" charset="0"/>
              </a:rPr>
              <a:t>2. How long the company has been in business</a:t>
            </a:r>
          </a:p>
          <a:p>
            <a:pPr marL="0" indent="0" eaLnBrk="1" hangingPunct="1">
              <a:lnSpc>
                <a:spcPct val="80000"/>
              </a:lnSpc>
              <a:buFontTx/>
              <a:buNone/>
            </a:pPr>
            <a:r>
              <a:rPr lang="en-US" sz="2000" dirty="0" smtClean="0">
                <a:latin typeface="Times New Roman" pitchFamily="18" charset="0"/>
              </a:rPr>
              <a:t>3. What the company culture is like OR what the company mission statement is, and how the culture and/or mission relate to your values or personality </a:t>
            </a:r>
          </a:p>
        </p:txBody>
      </p:sp>
      <p:pic>
        <p:nvPicPr>
          <p:cNvPr id="5125" name="Picture 6" descr="C:\Documents and Settings\Administrator\My Documents\My Pictures\33333333333333333333.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578556"/>
            <a:ext cx="3118556" cy="4679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4067702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644" y="0"/>
            <a:ext cx="9144000" cy="609600"/>
          </a:xfrm>
          <a:solidFill>
            <a:schemeClr val="bg2">
              <a:lumMod val="90000"/>
            </a:schemeClr>
          </a:solidFill>
        </p:spPr>
        <p:txBody>
          <a:bodyPr>
            <a:normAutofit/>
          </a:bodyPr>
          <a:lstStyle/>
          <a:p>
            <a:pPr algn="l" eaLnBrk="1" hangingPunct="1"/>
            <a:r>
              <a:rPr lang="en-US" sz="2600" b="1" dirty="0" smtClean="0"/>
              <a:t>Why do you want to work with us?</a:t>
            </a:r>
            <a:r>
              <a:rPr lang="en-US" sz="2600" dirty="0" smtClean="0"/>
              <a:t> </a:t>
            </a:r>
          </a:p>
        </p:txBody>
      </p:sp>
      <p:sp>
        <p:nvSpPr>
          <p:cNvPr id="6147" name="Rectangle 3"/>
          <p:cNvSpPr>
            <a:spLocks noGrp="1" noChangeArrowheads="1"/>
          </p:cNvSpPr>
          <p:nvPr>
            <p:ph type="body" idx="1"/>
          </p:nvPr>
        </p:nvSpPr>
        <p:spPr>
          <a:xfrm>
            <a:off x="3200400" y="762000"/>
            <a:ext cx="5943600" cy="5562600"/>
          </a:xfrm>
        </p:spPr>
        <p:txBody>
          <a:bodyPr>
            <a:normAutofit lnSpcReduction="10000"/>
          </a:bodyPr>
          <a:lstStyle/>
          <a:p>
            <a:pPr marL="0" indent="0" eaLnBrk="1" hangingPunct="1">
              <a:lnSpc>
                <a:spcPct val="80000"/>
              </a:lnSpc>
              <a:buFontTx/>
              <a:buNone/>
            </a:pPr>
            <a:r>
              <a:rPr lang="en-US" sz="2200" dirty="0" smtClean="0">
                <a:latin typeface="Times New Roman" pitchFamily="18" charset="0"/>
              </a:rPr>
              <a:t>More likely than not, the interviewer wishes to see how much you know about the company culture, and whether you can identify with the organization’s values and vision. Every organization has its strong points, and these are the ones that you should highlight in your answer. For example, if the company emphasizes on integrity with customers, then you mention that you would like to be in such a team because you yourself believe in integrity.</a:t>
            </a:r>
          </a:p>
          <a:p>
            <a:pPr marL="0" indent="0" eaLnBrk="1" hangingPunct="1">
              <a:lnSpc>
                <a:spcPct val="80000"/>
              </a:lnSpc>
              <a:buFontTx/>
              <a:buNone/>
            </a:pPr>
            <a:endParaRPr lang="en-US" sz="12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It doesn’t have to be a lie. In the case that your values are not in line with the ones by the company, ask yourself if you would be happy working there. If you have no issue with that, go ahead. But if you are aware of the company culture and realize that there is some dilemma you might be facing, you ought to think twice. The best policy is to be honest with yourself, and be honest with the interviewer with what is it in the company culture that motivates you. </a:t>
            </a:r>
          </a:p>
        </p:txBody>
      </p:sp>
      <p:pic>
        <p:nvPicPr>
          <p:cNvPr id="6149" name="Picture 6" descr="C:\Documents and Settings\Administrator\My Documents\My Pictures\4444444444444444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0"/>
            <a:ext cx="31242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374671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609600"/>
          </a:xfrm>
          <a:solidFill>
            <a:schemeClr val="bg2">
              <a:lumMod val="90000"/>
            </a:schemeClr>
          </a:solidFill>
        </p:spPr>
        <p:txBody>
          <a:bodyPr>
            <a:normAutofit/>
          </a:bodyPr>
          <a:lstStyle/>
          <a:p>
            <a:pPr algn="l" eaLnBrk="1" hangingPunct="1"/>
            <a:r>
              <a:rPr lang="en-US" sz="2600" b="1" dirty="0" smtClean="0"/>
              <a:t>What kind of salary do you need?</a:t>
            </a:r>
            <a:r>
              <a:rPr lang="en-US" sz="2600" dirty="0" smtClean="0"/>
              <a:t> </a:t>
            </a:r>
          </a:p>
        </p:txBody>
      </p:sp>
      <p:sp>
        <p:nvSpPr>
          <p:cNvPr id="8195" name="Rectangle 3"/>
          <p:cNvSpPr>
            <a:spLocks noGrp="1" noChangeArrowheads="1"/>
          </p:cNvSpPr>
          <p:nvPr>
            <p:ph type="body" idx="1"/>
          </p:nvPr>
        </p:nvSpPr>
        <p:spPr>
          <a:xfrm>
            <a:off x="3429000" y="762000"/>
            <a:ext cx="5715000" cy="5486400"/>
          </a:xfrm>
        </p:spPr>
        <p:txBody>
          <a:bodyPr/>
          <a:lstStyle/>
          <a:p>
            <a:pPr marL="0" indent="0" eaLnBrk="1" hangingPunct="1">
              <a:lnSpc>
                <a:spcPct val="80000"/>
              </a:lnSpc>
              <a:buFontTx/>
              <a:buNone/>
            </a:pPr>
            <a:r>
              <a:rPr lang="en-US" sz="2200" dirty="0" smtClean="0"/>
              <a:t>A loaded question. A nasty little game that you will probably lose if you answer first. So, do not answer it. Instead, say something like, That’s a tough question. Can you tell me the range for this position?</a:t>
            </a:r>
          </a:p>
          <a:p>
            <a:pPr marL="0" indent="0" eaLnBrk="1" hangingPunct="1">
              <a:lnSpc>
                <a:spcPct val="80000"/>
              </a:lnSpc>
              <a:buFontTx/>
              <a:buNone/>
            </a:pPr>
            <a:endParaRPr lang="en-US" sz="1400" dirty="0" smtClean="0"/>
          </a:p>
          <a:p>
            <a:pPr marL="0" indent="0" eaLnBrk="1" hangingPunct="1">
              <a:lnSpc>
                <a:spcPct val="80000"/>
              </a:lnSpc>
              <a:buFontTx/>
              <a:buNone/>
            </a:pPr>
            <a:r>
              <a:rPr lang="en-US" sz="2200" dirty="0" smtClean="0"/>
              <a:t>In most cases, the interviewer, taken off guard, will tell you. If not, say that it can depend on the details of the job. Then give a wide range. </a:t>
            </a:r>
          </a:p>
        </p:txBody>
      </p:sp>
      <p:pic>
        <p:nvPicPr>
          <p:cNvPr id="8197" name="Picture 6" descr="C:\Documents and Settings\Administrator\My Documents\My Pictures\666666666666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27088"/>
            <a:ext cx="33528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3943342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533400"/>
          </a:xfrm>
          <a:solidFill>
            <a:schemeClr val="bg2">
              <a:lumMod val="90000"/>
            </a:schemeClr>
          </a:solidFill>
        </p:spPr>
        <p:txBody>
          <a:bodyPr>
            <a:normAutofit/>
          </a:bodyPr>
          <a:lstStyle/>
          <a:p>
            <a:pPr algn="l" eaLnBrk="1" hangingPunct="1"/>
            <a:r>
              <a:rPr lang="en-US" sz="2600" b="1" dirty="0" smtClean="0"/>
              <a:t>Do you have any questions to ask us?</a:t>
            </a:r>
          </a:p>
        </p:txBody>
      </p:sp>
      <p:sp>
        <p:nvSpPr>
          <p:cNvPr id="9219" name="Rectangle 3"/>
          <p:cNvSpPr>
            <a:spLocks noGrp="1" noChangeArrowheads="1"/>
          </p:cNvSpPr>
          <p:nvPr>
            <p:ph type="body" idx="1"/>
          </p:nvPr>
        </p:nvSpPr>
        <p:spPr>
          <a:xfrm>
            <a:off x="3352800" y="685800"/>
            <a:ext cx="5791200" cy="5486400"/>
          </a:xfrm>
        </p:spPr>
        <p:txBody>
          <a:bodyPr>
            <a:normAutofit/>
          </a:bodyPr>
          <a:lstStyle/>
          <a:p>
            <a:pPr marL="0" indent="0" eaLnBrk="1" hangingPunct="1">
              <a:lnSpc>
                <a:spcPct val="80000"/>
              </a:lnSpc>
              <a:buFontTx/>
              <a:buNone/>
            </a:pPr>
            <a:r>
              <a:rPr lang="en-US" sz="2200" dirty="0" smtClean="0">
                <a:latin typeface="Times New Roman" pitchFamily="18" charset="0"/>
              </a:rPr>
              <a:t>Never ask Salary, perks, leave, place of posting, etc. regarded questions.</a:t>
            </a:r>
          </a:p>
          <a:p>
            <a:pPr marL="0" indent="0" eaLnBrk="1" hangingPunct="1">
              <a:lnSpc>
                <a:spcPct val="80000"/>
              </a:lnSpc>
              <a:buFontTx/>
              <a:buNone/>
            </a:pPr>
            <a:endParaRPr lang="en-US" sz="8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Try to ask more about the company to show how early you can make a contribution to your organization like</a:t>
            </a:r>
          </a:p>
          <a:p>
            <a:pPr marL="0" indent="0" eaLnBrk="1" hangingPunct="1">
              <a:lnSpc>
                <a:spcPct val="80000"/>
              </a:lnSpc>
              <a:buFontTx/>
              <a:buNone/>
            </a:pPr>
            <a:r>
              <a:rPr lang="en-US" sz="2200" dirty="0" smtClean="0">
                <a:latin typeface="Times New Roman" pitchFamily="18" charset="0"/>
              </a:rPr>
              <a:t>“Sir, with your kind permission I would like to know more about induction and developmental programs?”</a:t>
            </a:r>
          </a:p>
          <a:p>
            <a:pPr marL="0" indent="0" eaLnBrk="1" hangingPunct="1">
              <a:lnSpc>
                <a:spcPct val="80000"/>
              </a:lnSpc>
              <a:buFontTx/>
              <a:buNone/>
            </a:pPr>
            <a:endParaRPr lang="en-US" sz="8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OR</a:t>
            </a:r>
          </a:p>
          <a:p>
            <a:pPr marL="0" indent="0" eaLnBrk="1" hangingPunct="1">
              <a:lnSpc>
                <a:spcPct val="80000"/>
              </a:lnSpc>
              <a:buFontTx/>
              <a:buNone/>
            </a:pPr>
            <a:endParaRPr lang="en-US" sz="8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Sir, I would like to have my feedback, so that I can analyze and improve my strengths and rectify my shortcomings.</a:t>
            </a:r>
          </a:p>
        </p:txBody>
      </p:sp>
      <p:pic>
        <p:nvPicPr>
          <p:cNvPr id="9221" name="Picture 6" descr="C:\Documents and Settings\Administrator\My Documents\My Pictures\77777777777777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85800"/>
            <a:ext cx="32766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744202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1813</Words>
  <Application>Microsoft Office PowerPoint</Application>
  <PresentationFormat>On-screen Show (4:3)</PresentationFormat>
  <Paragraphs>91</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technical architect interview questions</vt:lpstr>
      <vt:lpstr>What challenges are you looking for in this technical architect position?</vt:lpstr>
      <vt:lpstr>Describe a typical work week for technical architect position?</vt:lpstr>
      <vt:lpstr>What is your biggest weakness?</vt:lpstr>
      <vt:lpstr>Why should the we hire you as technical architect position?</vt:lpstr>
      <vt:lpstr>What do you know about our company?</vt:lpstr>
      <vt:lpstr>Why do you want to work with us? </vt:lpstr>
      <vt:lpstr>What kind of salary do you need? </vt:lpstr>
      <vt:lpstr>Do you have any questions to ask us?</vt:lpstr>
      <vt:lpstr>Top useful job materials for technical architect interview: </vt:lpstr>
      <vt:lpstr>Other interview tips for technical architect interview</vt:lpstr>
    </vt:vector>
  </TitlesOfParts>
  <Company>Micrsoft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Dogcare manager interview questions and answers</dc:title>
  <dc:creator>WindowsXP Professional SP3</dc:creator>
  <cp:lastModifiedBy>Admin</cp:lastModifiedBy>
  <cp:revision>52</cp:revision>
  <dcterms:created xsi:type="dcterms:W3CDTF">2014-08-29T10:16:19Z</dcterms:created>
  <dcterms:modified xsi:type="dcterms:W3CDTF">2014-09-12T01:14:10Z</dcterms:modified>
</cp:coreProperties>
</file>