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77" r:id="rId3"/>
    <p:sldId id="263" r:id="rId4"/>
    <p:sldId id="264" r:id="rId5"/>
    <p:sldId id="265" r:id="rId6"/>
    <p:sldId id="266" r:id="rId7"/>
    <p:sldId id="276" r:id="rId8"/>
    <p:sldId id="267" r:id="rId9"/>
    <p:sldId id="268" r:id="rId10"/>
    <p:sldId id="269" r:id="rId11"/>
    <p:sldId id="270" r:id="rId12"/>
    <p:sldId id="271" r:id="rId13"/>
    <p:sldId id="275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82070" autoAdjust="0"/>
  </p:normalViewPr>
  <p:slideViewPr>
    <p:cSldViewPr>
      <p:cViewPr varScale="1">
        <p:scale>
          <a:sx n="89" d="100"/>
          <a:sy n="89" d="100"/>
        </p:scale>
        <p:origin x="-7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8B256C3-FC7D-43D9-8BEF-17D219E07A33}" type="datetimeFigureOut">
              <a:rPr lang="en-US"/>
              <a:pPr>
                <a:defRPr/>
              </a:pPr>
              <a:t>9/14/2011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80E35B-6980-4E54-9732-037F9FE1B89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2032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D6540-CF01-4520-B5DF-21CD9CC45E94}" type="datetimeFigureOut">
              <a:rPr lang="en-IE"/>
              <a:pPr>
                <a:defRPr/>
              </a:pPr>
              <a:t>14/09/2011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8092F-DFCB-4182-9A72-BC63F648C86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AE82C-9380-4C67-B33A-266A2F434420}" type="datetimeFigureOut">
              <a:rPr lang="en-IE"/>
              <a:pPr>
                <a:defRPr/>
              </a:pPr>
              <a:t>14/09/2011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C1C09-2AB1-4103-AA30-181287FCF74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AA095-8DAE-49FA-9D67-DF44990D61EE}" type="datetimeFigureOut">
              <a:rPr lang="en-IE"/>
              <a:pPr>
                <a:defRPr/>
              </a:pPr>
              <a:t>14/09/2011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5777C-1F42-4F6B-9EFD-C6DEF00346D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88A02-083C-411F-8120-2CDA36C2EC6F}" type="datetimeFigureOut">
              <a:rPr lang="en-IE"/>
              <a:pPr>
                <a:defRPr/>
              </a:pPr>
              <a:t>14/09/2011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A1BFD-EC5E-464F-8AA6-3266F61FA0F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06FF4-5B32-4583-A68E-FBB7B0ACC7E8}" type="datetimeFigureOut">
              <a:rPr lang="en-IE"/>
              <a:pPr>
                <a:defRPr/>
              </a:pPr>
              <a:t>14/09/2011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02B9D-6209-4385-ABC8-64F97C24D14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AB7E6-2079-4453-B9CE-505DF8796E99}" type="datetimeFigureOut">
              <a:rPr lang="en-IE"/>
              <a:pPr>
                <a:defRPr/>
              </a:pPr>
              <a:t>14/09/2011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E5D08-57FD-448B-8F87-E0DED8DB138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D5187-DE82-4EAB-B410-9037A42A44B3}" type="datetimeFigureOut">
              <a:rPr lang="en-IE"/>
              <a:pPr>
                <a:defRPr/>
              </a:pPr>
              <a:t>14/09/2011</a:t>
            </a:fld>
            <a:endParaRPr lang="en-I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5227B-5678-4213-B6F7-382EE08D874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D7246-8E65-4244-9DA3-16A8CF14C423}" type="datetimeFigureOut">
              <a:rPr lang="en-IE"/>
              <a:pPr>
                <a:defRPr/>
              </a:pPr>
              <a:t>14/09/2011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8E2A8-8BE3-40AE-B35B-88F669A4C03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0A830-7D3B-4F6C-8FC0-DE40F3FB24A8}" type="datetimeFigureOut">
              <a:rPr lang="en-IE"/>
              <a:pPr>
                <a:defRPr/>
              </a:pPr>
              <a:t>14/09/2011</a:t>
            </a:fld>
            <a:endParaRPr lang="en-I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7F857-CA29-4616-8EB5-1DAAFAA99C3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A32B9-5E2E-410C-A2E7-7FA152BC652A}" type="datetimeFigureOut">
              <a:rPr lang="en-IE"/>
              <a:pPr>
                <a:defRPr/>
              </a:pPr>
              <a:t>14/09/2011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C41A1-6F2B-47BA-9A11-F78DD91DCBB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74142-B1BA-4B5C-B96F-6A16A5F57E41}" type="datetimeFigureOut">
              <a:rPr lang="en-IE"/>
              <a:pPr>
                <a:defRPr/>
              </a:pPr>
              <a:t>14/09/2011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EF073-98F7-43FD-AC44-22D1F3D8A39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A49D69C-29F9-4131-B0AA-D3CB48078F01}" type="datetimeFigureOut">
              <a:rPr lang="en-IE"/>
              <a:pPr>
                <a:defRPr/>
              </a:pPr>
              <a:t>14/09/2011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0789E68-DBFA-4AED-A2A0-2CAA5DA4CEB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675" y="3284984"/>
            <a:ext cx="7772400" cy="247809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E" sz="5300" b="1" smtClean="0"/>
              <a:t>TOGAF – A Summary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Introduction and Core Concepts</a:t>
            </a:r>
            <a:endParaRPr lang="en-IE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791" y="908720"/>
            <a:ext cx="151216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Benefits of Enterprise Architecture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 smtClean="0"/>
              <a:t>Create a more efficient IT Operations</a:t>
            </a:r>
          </a:p>
          <a:p>
            <a:pPr lvl="1"/>
            <a:r>
              <a:rPr lang="en-IE" sz="1800" dirty="0" smtClean="0"/>
              <a:t>Lower software development, support and maintenance costs</a:t>
            </a:r>
          </a:p>
          <a:p>
            <a:pPr lvl="1"/>
            <a:r>
              <a:rPr lang="en-IE" sz="1800" dirty="0" smtClean="0"/>
              <a:t>Increased portability of applications</a:t>
            </a:r>
          </a:p>
          <a:p>
            <a:pPr lvl="1"/>
            <a:r>
              <a:rPr lang="en-IE" sz="1800" dirty="0" smtClean="0"/>
              <a:t>Improved interoperability and easier system and network management</a:t>
            </a:r>
          </a:p>
          <a:p>
            <a:pPr lvl="1"/>
            <a:r>
              <a:rPr lang="en-IE" sz="1800" dirty="0" smtClean="0"/>
              <a:t>Improved ability to address critical enterprise-wide issues like security</a:t>
            </a:r>
          </a:p>
          <a:p>
            <a:pPr lvl="1"/>
            <a:r>
              <a:rPr lang="en-IE" sz="1800" dirty="0" smtClean="0"/>
              <a:t>Easier upgrade and exchange of system components</a:t>
            </a:r>
          </a:p>
          <a:p>
            <a:r>
              <a:rPr lang="en-IE" sz="2000" dirty="0" smtClean="0"/>
              <a:t>Better return on existing investment, reduced risk for future investments</a:t>
            </a:r>
          </a:p>
          <a:p>
            <a:pPr lvl="1"/>
            <a:r>
              <a:rPr lang="en-IE" sz="2000" dirty="0" smtClean="0"/>
              <a:t>Reduced complexity in IT infrastructure</a:t>
            </a:r>
          </a:p>
          <a:p>
            <a:pPr lvl="1"/>
            <a:r>
              <a:rPr lang="en-IE" sz="2000" dirty="0" smtClean="0"/>
              <a:t>Maximum return on investment in existing IT infrastructure</a:t>
            </a:r>
          </a:p>
          <a:p>
            <a:pPr lvl="1"/>
            <a:r>
              <a:rPr lang="en-IE" sz="2000" dirty="0" smtClean="0"/>
              <a:t>Reduced risk overall in new investment, and the costs of IT ownership</a:t>
            </a:r>
          </a:p>
          <a:p>
            <a:r>
              <a:rPr lang="en-IE" sz="2000" dirty="0" smtClean="0"/>
              <a:t>Faster, simpler and cheaper procurement</a:t>
            </a:r>
          </a:p>
          <a:p>
            <a:pPr lvl="1"/>
            <a:r>
              <a:rPr lang="en-IE" sz="2000" dirty="0" smtClean="0"/>
              <a:t>Buying decisions are simpler, because the information governing procurement is readily available in a coherent plan</a:t>
            </a:r>
          </a:p>
          <a:p>
            <a:pPr lvl="1"/>
            <a:r>
              <a:rPr lang="en-IE" sz="2000" dirty="0" smtClean="0"/>
              <a:t>The procurement process is faster</a:t>
            </a:r>
          </a:p>
          <a:p>
            <a:pPr lvl="1"/>
            <a:endParaRPr lang="en-IE" sz="2000" dirty="0" smtClean="0"/>
          </a:p>
          <a:p>
            <a:endParaRPr lang="en-I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an architecture framework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Foundational structure used to develop a broad range of  different architectures. </a:t>
            </a:r>
          </a:p>
          <a:p>
            <a:r>
              <a:rPr lang="en-IE" dirty="0" smtClean="0"/>
              <a:t>Provides a method to help design a target state of the enterprise in terms of building blocks, and to show how the building blocks fit together</a:t>
            </a:r>
          </a:p>
          <a:p>
            <a:r>
              <a:rPr lang="en-IE" dirty="0" smtClean="0"/>
              <a:t>Set of tools and common vocabulary</a:t>
            </a:r>
          </a:p>
          <a:p>
            <a:r>
              <a:rPr lang="en-IE" dirty="0" smtClean="0"/>
              <a:t>List of recommended standards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use TOGAF as an architecture framework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300 Architecture forum members</a:t>
            </a:r>
          </a:p>
          <a:p>
            <a:pPr lvl="1"/>
            <a:r>
              <a:rPr lang="en-IE" dirty="0" smtClean="0"/>
              <a:t>Leading vendors and service providers</a:t>
            </a:r>
          </a:p>
          <a:p>
            <a:r>
              <a:rPr lang="en-IE" dirty="0" smtClean="0"/>
              <a:t>Neutral and Open</a:t>
            </a:r>
          </a:p>
          <a:p>
            <a:r>
              <a:rPr lang="en-IE" dirty="0" smtClean="0"/>
              <a:t>Plays an important role “de-mystify” and “de-risk” the architecture development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Core Concepts of TOGAF</a:t>
            </a:r>
            <a:endParaRPr lang="en-IE" dirty="0"/>
          </a:p>
        </p:txBody>
      </p:sp>
      <p:sp>
        <p:nvSpPr>
          <p:cNvPr id="5" name="Rounded Rectangle 4"/>
          <p:cNvSpPr/>
          <p:nvPr/>
        </p:nvSpPr>
        <p:spPr>
          <a:xfrm>
            <a:off x="642910" y="1500174"/>
            <a:ext cx="7429552" cy="47149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1285852" y="1500174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Architecture Capability </a:t>
            </a:r>
            <a:endParaRPr lang="en-IE" dirty="0"/>
          </a:p>
        </p:txBody>
      </p:sp>
      <p:sp>
        <p:nvSpPr>
          <p:cNvPr id="7" name="Oval 6"/>
          <p:cNvSpPr/>
          <p:nvPr/>
        </p:nvSpPr>
        <p:spPr>
          <a:xfrm>
            <a:off x="1752903" y="3714752"/>
            <a:ext cx="1890403" cy="19288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961" y="2428868"/>
            <a:ext cx="1928826" cy="2387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324407" y="4857760"/>
            <a:ext cx="127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 smtClean="0">
                <a:solidFill>
                  <a:schemeClr val="bg1"/>
                </a:solidFill>
              </a:rPr>
              <a:t>Techniques </a:t>
            </a:r>
          </a:p>
          <a:p>
            <a:r>
              <a:rPr lang="en-IE" sz="1600" dirty="0" smtClean="0">
                <a:solidFill>
                  <a:schemeClr val="bg1"/>
                </a:solidFill>
              </a:rPr>
              <a:t>and Tools</a:t>
            </a:r>
            <a:endParaRPr lang="en-IE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67085" y="2000240"/>
            <a:ext cx="3214710" cy="378621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/>
          <p:cNvSpPr txBox="1"/>
          <p:nvPr/>
        </p:nvSpPr>
        <p:spPr>
          <a:xfrm>
            <a:off x="967085" y="2000240"/>
            <a:ext cx="324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 smtClean="0"/>
              <a:t>Architecture Development Method</a:t>
            </a:r>
            <a:endParaRPr lang="en-IE" sz="1400" dirty="0"/>
          </a:p>
        </p:txBody>
      </p:sp>
      <p:sp>
        <p:nvSpPr>
          <p:cNvPr id="11" name="Rectangle 10"/>
          <p:cNvSpPr/>
          <p:nvPr/>
        </p:nvSpPr>
        <p:spPr>
          <a:xfrm rot="16200000">
            <a:off x="5322099" y="1107265"/>
            <a:ext cx="1143008" cy="30718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IE" sz="2000" dirty="0" smtClean="0">
                <a:solidFill>
                  <a:schemeClr val="tx1"/>
                </a:solidFill>
              </a:rPr>
              <a:t>Enterprise Continuum</a:t>
            </a:r>
            <a:endParaRPr lang="en-IE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4589862" y="3053949"/>
            <a:ext cx="2643207" cy="31075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pPr algn="ctr"/>
            <a:r>
              <a:rPr lang="en-IE" sz="2000" dirty="0" smtClean="0">
                <a:solidFill>
                  <a:schemeClr val="tx1"/>
                </a:solidFill>
              </a:rPr>
              <a:t>Architecture Repository </a:t>
            </a:r>
            <a:endParaRPr lang="en-IE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00562" y="4286256"/>
            <a:ext cx="2786082" cy="4286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Reference Library</a:t>
            </a:r>
            <a:endParaRPr lang="en-IE" sz="1600" dirty="0"/>
          </a:p>
        </p:txBody>
      </p:sp>
      <p:sp>
        <p:nvSpPr>
          <p:cNvPr id="15" name="Rectangle 14"/>
          <p:cNvSpPr/>
          <p:nvPr/>
        </p:nvSpPr>
        <p:spPr>
          <a:xfrm>
            <a:off x="4500562" y="3714752"/>
            <a:ext cx="2786082" cy="5000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Architecture Meta-model</a:t>
            </a:r>
            <a:endParaRPr lang="en-IE" sz="1600" dirty="0"/>
          </a:p>
        </p:txBody>
      </p:sp>
      <p:sp>
        <p:nvSpPr>
          <p:cNvPr id="16" name="Rectangle 15"/>
          <p:cNvSpPr/>
          <p:nvPr/>
        </p:nvSpPr>
        <p:spPr>
          <a:xfrm>
            <a:off x="4500562" y="5357826"/>
            <a:ext cx="2786082" cy="5000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Architecture Landscape</a:t>
            </a:r>
            <a:endParaRPr lang="en-IE" sz="1600" dirty="0"/>
          </a:p>
        </p:txBody>
      </p:sp>
      <p:sp>
        <p:nvSpPr>
          <p:cNvPr id="17" name="Rectangle 16"/>
          <p:cNvSpPr/>
          <p:nvPr/>
        </p:nvSpPr>
        <p:spPr>
          <a:xfrm>
            <a:off x="4500562" y="4786322"/>
            <a:ext cx="2786082" cy="5000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Standards Information Base</a:t>
            </a:r>
            <a:endParaRPr lang="en-IE" sz="1600" dirty="0"/>
          </a:p>
        </p:txBody>
      </p:sp>
      <p:sp>
        <p:nvSpPr>
          <p:cNvPr id="18" name="Rectangle 17"/>
          <p:cNvSpPr/>
          <p:nvPr/>
        </p:nvSpPr>
        <p:spPr>
          <a:xfrm>
            <a:off x="4500562" y="2500306"/>
            <a:ext cx="2786082" cy="285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Architecture Continuum</a:t>
            </a:r>
            <a:endParaRPr lang="en-IE" sz="1600" dirty="0"/>
          </a:p>
        </p:txBody>
      </p:sp>
      <p:sp>
        <p:nvSpPr>
          <p:cNvPr id="19" name="Rectangle 18"/>
          <p:cNvSpPr/>
          <p:nvPr/>
        </p:nvSpPr>
        <p:spPr>
          <a:xfrm>
            <a:off x="4500562" y="2857496"/>
            <a:ext cx="2786082" cy="285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Solution Continuum</a:t>
            </a:r>
            <a:endParaRPr lang="en-IE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57620" y="4286256"/>
            <a:ext cx="64294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786182" y="3571876"/>
            <a:ext cx="64294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71868" y="3857628"/>
            <a:ext cx="728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 smtClean="0"/>
              <a:t>Building </a:t>
            </a:r>
          </a:p>
          <a:p>
            <a:r>
              <a:rPr lang="en-IE" sz="1100" dirty="0" smtClean="0"/>
              <a:t>Blocks</a:t>
            </a:r>
            <a:endParaRPr lang="en-IE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3143240" y="3143248"/>
            <a:ext cx="9637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 smtClean="0"/>
              <a:t>Deliverables</a:t>
            </a:r>
          </a:p>
          <a:p>
            <a:r>
              <a:rPr lang="en-IE" sz="1100" dirty="0" smtClean="0"/>
              <a:t>Artifacts</a:t>
            </a:r>
            <a:endParaRPr lang="en-IE" sz="1100" dirty="0"/>
          </a:p>
        </p:txBody>
      </p:sp>
      <p:sp>
        <p:nvSpPr>
          <p:cNvPr id="27" name="Rectangular Callout 26"/>
          <p:cNvSpPr/>
          <p:nvPr/>
        </p:nvSpPr>
        <p:spPr>
          <a:xfrm>
            <a:off x="4143372" y="1285860"/>
            <a:ext cx="3286148" cy="714380"/>
          </a:xfrm>
          <a:prstGeom prst="wedgeRectCallout">
            <a:avLst>
              <a:gd name="adj1" fmla="val -61883"/>
              <a:gd name="adj2" fmla="val 11412"/>
            </a:avLst>
          </a:prstGeom>
          <a:solidFill>
            <a:srgbClr val="FF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 dirty="0" smtClean="0">
                <a:solidFill>
                  <a:schemeClr val="tx1"/>
                </a:solidFill>
              </a:rPr>
              <a:t>The organisation structure, roles, responsibilities, skills and process required to practice Enterprise Architecture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7715272" y="1285860"/>
            <a:ext cx="1285884" cy="2214578"/>
          </a:xfrm>
          <a:prstGeom prst="wedgeRectCallout">
            <a:avLst>
              <a:gd name="adj1" fmla="val -78750"/>
              <a:gd name="adj2" fmla="val -2993"/>
            </a:avLst>
          </a:prstGeom>
          <a:solidFill>
            <a:srgbClr val="FF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 dirty="0" smtClean="0">
                <a:solidFill>
                  <a:schemeClr val="tx1"/>
                </a:solidFill>
              </a:rPr>
              <a:t>Is a view of the architecture repository that provides methods for classifying architectures and solution artifacts as they evolve                                                                                                                   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7715272" y="3643314"/>
            <a:ext cx="1285884" cy="2214578"/>
          </a:xfrm>
          <a:prstGeom prst="wedgeRectCallout">
            <a:avLst>
              <a:gd name="adj1" fmla="val -78750"/>
              <a:gd name="adj2" fmla="val -2993"/>
            </a:avLst>
          </a:prstGeom>
          <a:solidFill>
            <a:srgbClr val="FF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 dirty="0" smtClean="0">
                <a:solidFill>
                  <a:schemeClr val="tx1"/>
                </a:solidFill>
              </a:rPr>
              <a:t>Stores different classes of architecture outputs at different levels of abstraction.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357158" y="4857760"/>
            <a:ext cx="1285884" cy="1571636"/>
          </a:xfrm>
          <a:prstGeom prst="wedgeRectCallout">
            <a:avLst>
              <a:gd name="adj1" fmla="val 8696"/>
              <a:gd name="adj2" fmla="val -77153"/>
            </a:avLst>
          </a:prstGeom>
          <a:solidFill>
            <a:srgbClr val="FF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 dirty="0" smtClean="0">
                <a:solidFill>
                  <a:schemeClr val="tx1"/>
                </a:solidFill>
              </a:rPr>
              <a:t>ADM provides a tested and repeatable process for delivering architectures</a:t>
            </a:r>
            <a:endParaRPr lang="en-IE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Types of architecture domains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285720" y="1928802"/>
            <a:ext cx="6286544" cy="464347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b="1" dirty="0" smtClean="0"/>
              <a:t>Enterprise </a:t>
            </a:r>
          </a:p>
          <a:p>
            <a:r>
              <a:rPr lang="en-IE" b="1" dirty="0" smtClean="0"/>
              <a:t>Architecture</a:t>
            </a:r>
            <a:endParaRPr lang="en-IE" b="1" dirty="0"/>
          </a:p>
        </p:txBody>
      </p:sp>
      <p:sp>
        <p:nvSpPr>
          <p:cNvPr id="5" name="Rectangle 4"/>
          <p:cNvSpPr/>
          <p:nvPr/>
        </p:nvSpPr>
        <p:spPr>
          <a:xfrm>
            <a:off x="2214546" y="2000240"/>
            <a:ext cx="4000528" cy="9286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Business Architecture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1285852" y="3214686"/>
            <a:ext cx="5000660" cy="285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E" b="1" dirty="0" smtClean="0"/>
              <a:t>IT Architecture</a:t>
            </a:r>
            <a:endParaRPr lang="en-IE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86578" y="1928802"/>
            <a:ext cx="19319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 smtClean="0"/>
              <a:t>How the business </a:t>
            </a:r>
          </a:p>
          <a:p>
            <a:r>
              <a:rPr lang="en-IE" sz="1600" dirty="0" smtClean="0"/>
              <a:t>is organised to met</a:t>
            </a:r>
          </a:p>
          <a:p>
            <a:r>
              <a:rPr lang="en-IE" sz="1600" dirty="0" smtClean="0"/>
              <a:t>its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15140" y="3857628"/>
            <a:ext cx="2286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smtClean="0"/>
              <a:t>How the information</a:t>
            </a:r>
          </a:p>
          <a:p>
            <a:r>
              <a:rPr lang="en-IE" sz="1400" dirty="0" smtClean="0"/>
              <a:t>System support the objective of the business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71235" y="4714884"/>
            <a:ext cx="2372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Structure of the data assets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14546" y="3786190"/>
            <a:ext cx="4000528" cy="92869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Information Systems  or </a:t>
            </a:r>
          </a:p>
          <a:p>
            <a:pPr algn="ctr"/>
            <a:r>
              <a:rPr lang="en-IE" dirty="0" smtClean="0"/>
              <a:t>Applications Architecture </a:t>
            </a:r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2214546" y="5357826"/>
            <a:ext cx="4000528" cy="500066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>
                <a:solidFill>
                  <a:schemeClr val="tx1"/>
                </a:solidFill>
              </a:rPr>
              <a:t>Technology Architecture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28860" y="4643446"/>
            <a:ext cx="3786214" cy="5000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Data Architecture </a:t>
            </a:r>
            <a:endParaRPr lang="en-IE" dirty="0"/>
          </a:p>
        </p:txBody>
      </p:sp>
      <p:sp>
        <p:nvSpPr>
          <p:cNvPr id="14" name="TextBox 13"/>
          <p:cNvSpPr txBox="1"/>
          <p:nvPr/>
        </p:nvSpPr>
        <p:spPr>
          <a:xfrm>
            <a:off x="6715140" y="5406110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 smtClean="0"/>
              <a:t>How the technology </a:t>
            </a:r>
          </a:p>
          <a:p>
            <a:r>
              <a:rPr lang="en-IE" sz="1400" dirty="0" smtClean="0"/>
              <a:t>fits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Architecture Domains : Definitions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 smtClean="0"/>
              <a:t>Architecture Domain: The architecture area being considered</a:t>
            </a:r>
          </a:p>
          <a:p>
            <a:r>
              <a:rPr lang="en-IE" sz="2000" dirty="0" smtClean="0"/>
              <a:t>Business architecture: The business strategy, governance, and key business processes information as well as the interaction between these concepts</a:t>
            </a:r>
          </a:p>
          <a:p>
            <a:r>
              <a:rPr lang="en-IE" sz="2000" dirty="0" smtClean="0"/>
              <a:t>Application architecture: A description of the major logical groups of capabilities that manage the data objects necessary to process the data and support the business</a:t>
            </a:r>
          </a:p>
          <a:p>
            <a:r>
              <a:rPr lang="en-IE" sz="2000" dirty="0" smtClean="0"/>
              <a:t>Data architecture: The structure of an organisation’s logical and physical data assets and data management resources</a:t>
            </a:r>
          </a:p>
          <a:p>
            <a:r>
              <a:rPr lang="en-IE" sz="2000" dirty="0" smtClean="0"/>
              <a:t>Technology architecture : The Logical software and hardware capabilities that are required to support deployment of business, data and application services, includes middleware, networks</a:t>
            </a:r>
            <a:r>
              <a:rPr lang="en-IE" sz="2000" smtClean="0"/>
              <a:t>, communications etc</a:t>
            </a:r>
            <a:endParaRPr lang="en-I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596" y="0"/>
            <a:ext cx="8229600" cy="1143000"/>
          </a:xfrm>
        </p:spPr>
        <p:txBody>
          <a:bodyPr/>
          <a:lstStyle/>
          <a:p>
            <a:r>
              <a:rPr lang="en-IE" dirty="0" smtClean="0"/>
              <a:t>Where this fits in to TOGAF?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4646"/>
            <a:ext cx="8316416" cy="577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6635" y="1052735"/>
            <a:ext cx="2376264" cy="1454153"/>
          </a:xfrm>
          <a:prstGeom prst="rect">
            <a:avLst/>
          </a:prstGeom>
          <a:noFill/>
          <a:ln w="889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140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TOGAF?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Open Group Architecture Framework is a framework – a detailed method and a set of supporting tools – for developing an </a:t>
            </a:r>
            <a:r>
              <a:rPr lang="en-IE" b="1" dirty="0" smtClean="0"/>
              <a:t>enterprise architecture </a:t>
            </a:r>
            <a:r>
              <a:rPr lang="en-IE" dirty="0" smtClean="0"/>
              <a:t>for use within that organisation</a:t>
            </a:r>
          </a:p>
          <a:p>
            <a:r>
              <a:rPr lang="en-IE" dirty="0" smtClean="0"/>
              <a:t>TOGAF is developed and maintained by members of The Open Group, working with the architecture forum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History of TOGAF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1994 the US Department of Defense gave their Technical Architecture Framework for Information Management (TAFIM) to TOGAF for development</a:t>
            </a:r>
          </a:p>
          <a:p>
            <a:r>
              <a:rPr lang="en-IE" dirty="0" smtClean="0"/>
              <a:t>1995 TOGAF version 1 was released</a:t>
            </a:r>
          </a:p>
          <a:p>
            <a:r>
              <a:rPr lang="en-IE" dirty="0" smtClean="0"/>
              <a:t>2009 TOGAF version 9 was released 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was new in TOGAF 9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29114" cy="4525963"/>
          </a:xfrm>
        </p:spPr>
        <p:txBody>
          <a:bodyPr/>
          <a:lstStyle/>
          <a:p>
            <a:r>
              <a:rPr lang="en-IE" sz="2400" dirty="0" smtClean="0"/>
              <a:t>Design objectives</a:t>
            </a:r>
          </a:p>
          <a:p>
            <a:pPr lvl="1"/>
            <a:r>
              <a:rPr lang="en-IE" sz="2000" dirty="0" smtClean="0"/>
              <a:t>Evolution not revolution</a:t>
            </a:r>
          </a:p>
          <a:p>
            <a:pPr lvl="2"/>
            <a:r>
              <a:rPr lang="en-IE" sz="1800" dirty="0" smtClean="0"/>
              <a:t>No change to the top level processes</a:t>
            </a:r>
          </a:p>
          <a:p>
            <a:pPr lvl="2"/>
            <a:r>
              <a:rPr lang="en-IE" sz="1800" dirty="0" smtClean="0"/>
              <a:t>Interoperability between TOGAF 8 and 9</a:t>
            </a:r>
          </a:p>
          <a:p>
            <a:pPr lvl="1"/>
            <a:r>
              <a:rPr lang="en-IE" sz="2000" dirty="0" smtClean="0"/>
              <a:t>Stronger links to business</a:t>
            </a:r>
          </a:p>
          <a:p>
            <a:pPr lvl="2"/>
            <a:r>
              <a:rPr lang="en-IE" sz="1800" dirty="0" smtClean="0"/>
              <a:t>Strategic Planning</a:t>
            </a:r>
          </a:p>
          <a:p>
            <a:pPr lvl="2"/>
            <a:r>
              <a:rPr lang="en-IE" sz="1800" dirty="0" smtClean="0"/>
              <a:t>Deployment decisions</a:t>
            </a:r>
          </a:p>
          <a:p>
            <a:pPr lvl="1"/>
            <a:r>
              <a:rPr lang="en-IE" sz="2000" dirty="0" smtClean="0"/>
              <a:t>Easier to use</a:t>
            </a:r>
          </a:p>
          <a:p>
            <a:pPr lvl="2"/>
            <a:r>
              <a:rPr lang="en-IE" sz="1800" dirty="0" smtClean="0"/>
              <a:t>A More formal meta-model</a:t>
            </a:r>
          </a:p>
          <a:p>
            <a:pPr lvl="2"/>
            <a:r>
              <a:rPr lang="en-IE" sz="1800" dirty="0" smtClean="0"/>
              <a:t>More guidelines and techniques</a:t>
            </a:r>
          </a:p>
          <a:p>
            <a:pPr lvl="2"/>
            <a:r>
              <a:rPr lang="en-IE" sz="1800" dirty="0" smtClean="0"/>
              <a:t>Improved structure</a:t>
            </a:r>
            <a:endParaRPr lang="en-IE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86356" y="1643050"/>
            <a:ext cx="43291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I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sections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I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Architecture</a:t>
            </a:r>
            <a:r>
              <a:rPr kumimoji="0" lang="en-I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Planning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IE" sz="2000" baseline="0" dirty="0" smtClean="0">
                <a:latin typeface="+mn-lt"/>
              </a:rPr>
              <a:t>Content</a:t>
            </a:r>
            <a:r>
              <a:rPr lang="en-IE" sz="2000" dirty="0" smtClean="0">
                <a:latin typeface="+mn-lt"/>
              </a:rPr>
              <a:t> Framework and </a:t>
            </a:r>
            <a:r>
              <a:rPr lang="en-IE" sz="2000" dirty="0" err="1" smtClean="0">
                <a:latin typeface="+mn-lt"/>
              </a:rPr>
              <a:t>MetaModel</a:t>
            </a:r>
            <a:endParaRPr lang="en-IE" sz="2000" dirty="0" smtClean="0"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IE" sz="2000" dirty="0" smtClean="0">
                <a:latin typeface="+mn-lt"/>
              </a:rPr>
              <a:t>Capability Based Planning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I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</a:t>
            </a:r>
            <a:r>
              <a:rPr kumimoji="0" lang="en-I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Transformation Readiness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IE" sz="2000" baseline="0" dirty="0" smtClean="0">
                <a:latin typeface="+mn-lt"/>
              </a:rPr>
              <a:t>Architecture</a:t>
            </a:r>
            <a:r>
              <a:rPr lang="en-IE" sz="2000" dirty="0" smtClean="0">
                <a:latin typeface="+mn-lt"/>
              </a:rPr>
              <a:t> Repository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I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Stakeholder</a:t>
            </a:r>
            <a:r>
              <a:rPr kumimoji="0" lang="en-I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Management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IE" sz="2000" baseline="0" dirty="0" smtClean="0">
                <a:latin typeface="+mn-lt"/>
              </a:rPr>
              <a:t>Security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I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SOA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Components of TOGAF 9</a:t>
            </a:r>
            <a:endParaRPr lang="en-IE" dirty="0"/>
          </a:p>
        </p:txBody>
      </p:sp>
      <p:sp>
        <p:nvSpPr>
          <p:cNvPr id="4" name="Rounded Rectangle 3"/>
          <p:cNvSpPr/>
          <p:nvPr/>
        </p:nvSpPr>
        <p:spPr>
          <a:xfrm>
            <a:off x="71406" y="5429264"/>
            <a:ext cx="6572296" cy="12858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>
                <a:solidFill>
                  <a:schemeClr val="tx1"/>
                </a:solidFill>
              </a:rPr>
              <a:t>TOGAF Capability 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Framework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1406" y="3857628"/>
            <a:ext cx="6572296" cy="1428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>
                <a:solidFill>
                  <a:schemeClr val="tx1"/>
                </a:solidFill>
              </a:rPr>
              <a:t>TOGAF Enterprise 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Continuum &amp; Tools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406" y="1928802"/>
            <a:ext cx="6429452" cy="164307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>
                <a:solidFill>
                  <a:schemeClr val="tx1"/>
                </a:solidFill>
              </a:rPr>
              <a:t>TOGAF ADM 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and </a:t>
            </a:r>
          </a:p>
          <a:p>
            <a:r>
              <a:rPr lang="en-IE" dirty="0" smtClean="0">
                <a:solidFill>
                  <a:schemeClr val="tx1"/>
                </a:solidFill>
              </a:rPr>
              <a:t>Content Framework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6050" y="5715016"/>
            <a:ext cx="3714776" cy="9286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Architecture Capability Framework</a:t>
            </a:r>
          </a:p>
          <a:p>
            <a:pPr algn="ctr"/>
            <a:r>
              <a:rPr lang="en-IE" sz="1400" dirty="0" smtClean="0"/>
              <a:t>(Part 7)</a:t>
            </a:r>
            <a:endParaRPr lang="en-IE" sz="1400" dirty="0"/>
          </a:p>
        </p:txBody>
      </p:sp>
      <p:sp>
        <p:nvSpPr>
          <p:cNvPr id="8" name="Rectangle 7"/>
          <p:cNvSpPr/>
          <p:nvPr/>
        </p:nvSpPr>
        <p:spPr>
          <a:xfrm>
            <a:off x="2714612" y="2071678"/>
            <a:ext cx="3714776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E" sz="1400" dirty="0" smtClean="0"/>
              <a:t>Architecture Development Method (Part 2)</a:t>
            </a:r>
            <a:endParaRPr lang="en-IE" sz="1400" dirty="0"/>
          </a:p>
        </p:txBody>
      </p:sp>
      <p:sp>
        <p:nvSpPr>
          <p:cNvPr id="9" name="Rectangle 8"/>
          <p:cNvSpPr/>
          <p:nvPr/>
        </p:nvSpPr>
        <p:spPr>
          <a:xfrm>
            <a:off x="3000364" y="2428868"/>
            <a:ext cx="3062310" cy="7143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ADM Guidelines and Techniques</a:t>
            </a:r>
          </a:p>
          <a:p>
            <a:pPr algn="ctr"/>
            <a:r>
              <a:rPr lang="en-IE" sz="1400" dirty="0" smtClean="0"/>
              <a:t>(Part 3)</a:t>
            </a:r>
            <a:endParaRPr lang="en-IE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71406" y="1357298"/>
            <a:ext cx="6572296" cy="4905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dirty="0" smtClean="0">
                <a:solidFill>
                  <a:schemeClr val="tx1"/>
                </a:solidFill>
              </a:rPr>
              <a:t>Introduction and Core Concepts ( Part 1)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43240" y="3214686"/>
            <a:ext cx="2928958" cy="10001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Architecture Content Framework</a:t>
            </a:r>
          </a:p>
          <a:p>
            <a:pPr algn="ctr"/>
            <a:r>
              <a:rPr lang="en-IE" sz="1400" dirty="0" smtClean="0">
                <a:solidFill>
                  <a:schemeClr val="tx1"/>
                </a:solidFill>
              </a:rPr>
              <a:t>(Part 4)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4612" y="4214818"/>
            <a:ext cx="3714776" cy="9286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E" sz="1400" dirty="0" smtClean="0"/>
              <a:t>Enterprise Continuum and Tools (Part 5)</a:t>
            </a:r>
            <a:endParaRPr lang="en-IE" sz="1400" dirty="0"/>
          </a:p>
        </p:txBody>
      </p:sp>
      <p:sp>
        <p:nvSpPr>
          <p:cNvPr id="14" name="Rectangle 13"/>
          <p:cNvSpPr/>
          <p:nvPr/>
        </p:nvSpPr>
        <p:spPr>
          <a:xfrm>
            <a:off x="3071802" y="4572008"/>
            <a:ext cx="3062310" cy="428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 smtClean="0"/>
              <a:t>TOGAF Reference Models ( Part 6)</a:t>
            </a:r>
            <a:endParaRPr lang="en-IE" sz="1400" dirty="0"/>
          </a:p>
        </p:txBody>
      </p:sp>
      <p:sp>
        <p:nvSpPr>
          <p:cNvPr id="15" name="Rectangular Callout 14"/>
          <p:cNvSpPr/>
          <p:nvPr/>
        </p:nvSpPr>
        <p:spPr>
          <a:xfrm>
            <a:off x="6572264" y="1285860"/>
            <a:ext cx="2428892" cy="714380"/>
          </a:xfrm>
          <a:prstGeom prst="wedgeRectCallout">
            <a:avLst>
              <a:gd name="adj1" fmla="val -67891"/>
              <a:gd name="adj2" fmla="val -18903"/>
            </a:avLst>
          </a:prstGeom>
          <a:solidFill>
            <a:srgbClr val="FF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 dirty="0" smtClean="0">
                <a:solidFill>
                  <a:schemeClr val="tx1"/>
                </a:solidFill>
              </a:rPr>
              <a:t>High level introduction and key concepts, definition of terms and release notes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500826" y="3571876"/>
            <a:ext cx="2428892" cy="857256"/>
          </a:xfrm>
          <a:prstGeom prst="wedgeRectCallout">
            <a:avLst>
              <a:gd name="adj1" fmla="val -74331"/>
              <a:gd name="adj2" fmla="val -20307"/>
            </a:avLst>
          </a:prstGeom>
          <a:solidFill>
            <a:srgbClr val="FF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 dirty="0" smtClean="0">
                <a:solidFill>
                  <a:schemeClr val="tx1"/>
                </a:solidFill>
              </a:rPr>
              <a:t>Structured Meta-model for architectural artifacts. Re-useable architecture building blocks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6500826" y="4500570"/>
            <a:ext cx="2428892" cy="714380"/>
          </a:xfrm>
          <a:prstGeom prst="wedgeRectCallout">
            <a:avLst>
              <a:gd name="adj1" fmla="val -67891"/>
              <a:gd name="adj2" fmla="val -51183"/>
            </a:avLst>
          </a:prstGeom>
          <a:solidFill>
            <a:srgbClr val="FF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 dirty="0" smtClean="0">
                <a:solidFill>
                  <a:schemeClr val="tx1"/>
                </a:solidFill>
              </a:rPr>
              <a:t>Taxonomies and tools  to categorise and store outputs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6500826" y="5929330"/>
            <a:ext cx="2428892" cy="714380"/>
          </a:xfrm>
          <a:prstGeom prst="wedgeRectCallout">
            <a:avLst>
              <a:gd name="adj1" fmla="val -67891"/>
              <a:gd name="adj2" fmla="val -18903"/>
            </a:avLst>
          </a:prstGeom>
          <a:solidFill>
            <a:srgbClr val="FF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 dirty="0" smtClean="0">
                <a:solidFill>
                  <a:schemeClr val="tx1"/>
                </a:solidFill>
              </a:rPr>
              <a:t>How to establish and operate EA with an Organisation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6500826" y="2071678"/>
            <a:ext cx="2428892" cy="714380"/>
          </a:xfrm>
          <a:prstGeom prst="wedgeRectCallout">
            <a:avLst>
              <a:gd name="adj1" fmla="val -67891"/>
              <a:gd name="adj2" fmla="val -18903"/>
            </a:avLst>
          </a:prstGeom>
          <a:solidFill>
            <a:srgbClr val="FF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 dirty="0" smtClean="0">
                <a:solidFill>
                  <a:schemeClr val="tx1"/>
                </a:solidFill>
              </a:rPr>
              <a:t>Core of  TOGAF, a step by step guide to developing enterprise architecture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6500826" y="2857496"/>
            <a:ext cx="2428892" cy="642942"/>
          </a:xfrm>
          <a:prstGeom prst="wedgeRectCallout">
            <a:avLst>
              <a:gd name="adj1" fmla="val -74826"/>
              <a:gd name="adj2" fmla="val -65686"/>
            </a:avLst>
          </a:prstGeom>
          <a:solidFill>
            <a:srgbClr val="FF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 dirty="0" smtClean="0">
                <a:solidFill>
                  <a:schemeClr val="tx1"/>
                </a:solidFill>
              </a:rPr>
              <a:t>Collections of Guidelines and Techniques to apply with using ADM</a:t>
            </a:r>
            <a:endParaRPr lang="en-IE" sz="1400" dirty="0">
              <a:solidFill>
                <a:schemeClr val="tx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6500826" y="5286388"/>
            <a:ext cx="2428892" cy="571504"/>
          </a:xfrm>
          <a:prstGeom prst="wedgeRectCallout">
            <a:avLst>
              <a:gd name="adj1" fmla="val -76312"/>
              <a:gd name="adj2" fmla="val -91604"/>
            </a:avLst>
          </a:prstGeom>
          <a:solidFill>
            <a:srgbClr val="FF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400" dirty="0" smtClean="0">
                <a:solidFill>
                  <a:schemeClr val="tx1"/>
                </a:solidFill>
              </a:rPr>
              <a:t>Two reference models that can be applied to EA</a:t>
            </a:r>
            <a:endParaRPr lang="en-IE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TOGAF Documentation Categorisation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 smtClean="0"/>
              <a:t>Core</a:t>
            </a:r>
          </a:p>
          <a:p>
            <a:pPr lvl="1"/>
            <a:r>
              <a:rPr lang="en-IE" sz="2000" dirty="0" smtClean="0"/>
              <a:t>Fundamental concepts that form the essence of TOGAF</a:t>
            </a:r>
          </a:p>
          <a:p>
            <a:r>
              <a:rPr lang="en-IE" sz="2400" dirty="0" smtClean="0"/>
              <a:t>Mandated</a:t>
            </a:r>
          </a:p>
          <a:p>
            <a:pPr lvl="1"/>
            <a:r>
              <a:rPr lang="en-IE" sz="2000" dirty="0" smtClean="0"/>
              <a:t>Normative parts of the TOGAF specification</a:t>
            </a:r>
          </a:p>
          <a:p>
            <a:pPr lvl="1"/>
            <a:r>
              <a:rPr lang="en-IE" sz="2000" dirty="0" smtClean="0"/>
              <a:t>Central top its use</a:t>
            </a:r>
          </a:p>
          <a:p>
            <a:pPr lvl="1"/>
            <a:r>
              <a:rPr lang="en-IE" sz="2000" dirty="0" smtClean="0"/>
              <a:t>Would not be recognisable TOGAF if not used</a:t>
            </a:r>
          </a:p>
          <a:p>
            <a:r>
              <a:rPr lang="en-IE" sz="2400" dirty="0" smtClean="0"/>
              <a:t>Recommended</a:t>
            </a:r>
          </a:p>
          <a:p>
            <a:pPr lvl="1"/>
            <a:r>
              <a:rPr lang="en-IE" sz="2000" dirty="0" smtClean="0"/>
              <a:t>Pool of resources specifically referenced in TOGAF that can be used to assist practitioners</a:t>
            </a:r>
          </a:p>
          <a:p>
            <a:r>
              <a:rPr lang="en-IE" sz="2400" dirty="0" smtClean="0"/>
              <a:t>Supported</a:t>
            </a:r>
          </a:p>
          <a:p>
            <a:pPr lvl="1"/>
            <a:r>
              <a:rPr lang="en-IE" sz="2000" dirty="0" smtClean="0"/>
              <a:t>Not referenced in the other three categories but can provide valuable assistance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</a:t>
            </a:r>
            <a:r>
              <a:rPr lang="en-IE" smtClean="0"/>
              <a:t>Enterprise Architecture?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166" y="1857364"/>
            <a:ext cx="7072362" cy="4525963"/>
          </a:xfrm>
        </p:spPr>
        <p:txBody>
          <a:bodyPr/>
          <a:lstStyle/>
          <a:p>
            <a:r>
              <a:rPr lang="en-IE" b="1" dirty="0" smtClean="0"/>
              <a:t>Architecture</a:t>
            </a:r>
            <a:r>
              <a:rPr lang="en-IE" dirty="0" smtClean="0"/>
              <a:t> of an </a:t>
            </a:r>
            <a:r>
              <a:rPr lang="en-IE" b="1" dirty="0" smtClean="0"/>
              <a:t>Enterprise</a:t>
            </a:r>
            <a:endParaRPr lang="en-IE" b="1" dirty="0"/>
          </a:p>
        </p:txBody>
      </p:sp>
      <p:sp>
        <p:nvSpPr>
          <p:cNvPr id="4" name="Rounded Rectangle 3"/>
          <p:cNvSpPr/>
          <p:nvPr/>
        </p:nvSpPr>
        <p:spPr>
          <a:xfrm>
            <a:off x="857224" y="2571744"/>
            <a:ext cx="3429024" cy="2643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A formal description of a system, or detailed plan of a system at component level, to guide its implementation</a:t>
            </a:r>
          </a:p>
          <a:p>
            <a:pPr algn="ctr"/>
            <a:r>
              <a:rPr lang="en-IE" sz="1600" dirty="0" smtClean="0"/>
              <a:t>OR</a:t>
            </a:r>
          </a:p>
          <a:p>
            <a:pPr algn="ctr"/>
            <a:r>
              <a:rPr lang="en-IE" sz="1600" dirty="0" smtClean="0"/>
              <a:t>The structure of components, their inter-relationships, and the guidelines governing their design and evolution over time</a:t>
            </a:r>
          </a:p>
          <a:p>
            <a:pPr algn="ctr"/>
            <a:endParaRPr lang="en-IE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4929190" y="2571744"/>
            <a:ext cx="3143272" cy="2643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The highest level ( typically) of description of an organisation and typically covers all missions and functions. An enterprise will often span multiple organisations</a:t>
            </a:r>
            <a:endParaRPr lang="en-IE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142976" y="5500702"/>
            <a:ext cx="642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i="1" dirty="0" smtClean="0"/>
              <a:t>“An effective enterprise architecture is critical to business survival and success and is the indispensable means to achieving competitive advantage through IT”</a:t>
            </a:r>
            <a:endParaRPr lang="en-IE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Why do we need Enterprise Architecture?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dirty="0" smtClean="0"/>
              <a:t>Optimise the often fragmented legacy of processes (both manual and automated) into an integrated environment that is responsive to change and supportive of the delivery of the business strategy</a:t>
            </a:r>
          </a:p>
          <a:p>
            <a:r>
              <a:rPr lang="en-IE" sz="2800" dirty="0" smtClean="0"/>
              <a:t>Good enterprise architecture helps achieve the right balance between IT efficiency and business innovation.</a:t>
            </a:r>
            <a:endParaRPr lang="en-I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8666</TotalTime>
  <Words>958</Words>
  <Application>Microsoft Office PowerPoint</Application>
  <PresentationFormat>On-screen Show (4:3)</PresentationFormat>
  <Paragraphs>144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TOGAF – A Summary Introduction and Core Concepts</vt:lpstr>
      <vt:lpstr>Where this fits in to TOGAF?</vt:lpstr>
      <vt:lpstr>What is TOGAF?</vt:lpstr>
      <vt:lpstr>History of TOGAF</vt:lpstr>
      <vt:lpstr>What was new in TOGAF 9</vt:lpstr>
      <vt:lpstr>Components of TOGAF 9</vt:lpstr>
      <vt:lpstr>TOGAF Documentation Categorisation</vt:lpstr>
      <vt:lpstr>What is Enterprise Architecture?</vt:lpstr>
      <vt:lpstr>Why do we need Enterprise Architecture?</vt:lpstr>
      <vt:lpstr>Benefits of Enterprise Architecture</vt:lpstr>
      <vt:lpstr>What is an architecture framework</vt:lpstr>
      <vt:lpstr>Why use TOGAF as an architecture framework</vt:lpstr>
      <vt:lpstr>Core Concepts of TOGAF</vt:lpstr>
      <vt:lpstr>Types of architecture domains</vt:lpstr>
      <vt:lpstr>Architecture Domains : Definitions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Vision and Strategy - Initial Draft</dc:title>
  <dc:creator>Paul</dc:creator>
  <cp:lastModifiedBy>User</cp:lastModifiedBy>
  <cp:revision>287</cp:revision>
  <dcterms:created xsi:type="dcterms:W3CDTF">2011-03-05T19:25:09Z</dcterms:created>
  <dcterms:modified xsi:type="dcterms:W3CDTF">2011-09-14T12:47:26Z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0x010100914A21445963DB40A2A4F74C65044205020066AE5434335AB84D9404A97013B4392E</vt:lpwstr>
  </property>
  <property fmtid="{D5CDD505-2E9C-101B-9397-08002B2CF9AE}" pid="3" name="Importance">
    <vt:lpwstr>9</vt:lpwstr>
  </property>
  <property fmtid="{D5CDD505-2E9C-101B-9397-08002B2CF9AE}" pid="4" name="ContentType">
    <vt:lpwstr>EA Key Document</vt:lpwstr>
  </property>
</Properties>
</file>