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80" r:id="rId1"/>
  </p:sldMasterIdLst>
  <p:notesMasterIdLst>
    <p:notesMasterId r:id="rId2"/>
  </p:notesMasterIdLst>
  <p:sldIdLst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>
            <a:r>
              <a:rPr lang="en-US"/>
              <a:t>Click to edit Master subtitle style</a:t>
            </a:r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eaLnBrk="1" hangingPunct="1" marL="0">
        <a:defRPr>
          <a:latin typeface="+mn-lt"/>
          <a:ea typeface="+mn-ea"/>
          <a:cs typeface="+mn-cs"/>
        </a:defRPr>
      </a:lvl1pPr>
      <a:lvl2pPr eaLnBrk="1" hangingPunct="1" marL="457200">
        <a:defRPr>
          <a:latin typeface="+mn-lt"/>
          <a:ea typeface="+mn-ea"/>
          <a:cs typeface="+mn-cs"/>
        </a:defRPr>
      </a:lvl2pPr>
      <a:lvl3pPr eaLnBrk="1" hangingPunct="1" marL="914400">
        <a:defRPr>
          <a:latin typeface="+mn-lt"/>
          <a:ea typeface="+mn-ea"/>
          <a:cs typeface="+mn-cs"/>
        </a:defRPr>
      </a:lvl3pPr>
      <a:lvl4pPr eaLnBrk="1" hangingPunct="1" marL="1371600">
        <a:defRPr>
          <a:latin typeface="+mn-lt"/>
          <a:ea typeface="+mn-ea"/>
          <a:cs typeface="+mn-cs"/>
        </a:defRPr>
      </a:lvl4pPr>
      <a:lvl5pPr eaLnBrk="1" hangingPunct="1" marL="1828800">
        <a:defRPr>
          <a:latin typeface="+mn-lt"/>
          <a:ea typeface="+mn-ea"/>
          <a:cs typeface="+mn-cs"/>
        </a:defRPr>
      </a:lvl5pPr>
      <a:lvl6pPr eaLnBrk="1" hangingPunct="1" marL="2286000">
        <a:defRPr>
          <a:latin typeface="+mn-lt"/>
          <a:ea typeface="+mn-ea"/>
          <a:cs typeface="+mn-cs"/>
        </a:defRPr>
      </a:lvl6pPr>
      <a:lvl7pPr eaLnBrk="1" hangingPunct="1" marL="2743200">
        <a:defRPr>
          <a:latin typeface="+mn-lt"/>
          <a:ea typeface="+mn-ea"/>
          <a:cs typeface="+mn-cs"/>
        </a:defRPr>
      </a:lvl7pPr>
      <a:lvl8pPr eaLnBrk="1" hangingPunct="1" marL="3200400">
        <a:defRPr>
          <a:latin typeface="+mn-lt"/>
          <a:ea typeface="+mn-ea"/>
          <a:cs typeface="+mn-cs"/>
        </a:defRPr>
      </a:lvl8pPr>
      <a:lvl9pPr eaLnBrk="1" hangingPunct="1" marL="3657600">
        <a:defRPr>
          <a:latin typeface="+mn-lt"/>
          <a:ea typeface="+mn-ea"/>
          <a:cs typeface="+mn-cs"/>
        </a:defRPr>
      </a:lvl9pPr>
    </p:bodyStyle>
    <p:otherStyle>
      <a:lvl1pPr eaLnBrk="1" hangingPunct="1" marL="0">
        <a:defRPr>
          <a:latin typeface="+mn-lt"/>
          <a:ea typeface="+mn-ea"/>
          <a:cs typeface="+mn-cs"/>
        </a:defRPr>
      </a:lvl1pPr>
      <a:lvl2pPr eaLnBrk="1" hangingPunct="1" marL="457200">
        <a:defRPr>
          <a:latin typeface="+mn-lt"/>
          <a:ea typeface="+mn-ea"/>
          <a:cs typeface="+mn-cs"/>
        </a:defRPr>
      </a:lvl2pPr>
      <a:lvl3pPr eaLnBrk="1" hangingPunct="1" marL="914400">
        <a:defRPr>
          <a:latin typeface="+mn-lt"/>
          <a:ea typeface="+mn-ea"/>
          <a:cs typeface="+mn-cs"/>
        </a:defRPr>
      </a:lvl3pPr>
      <a:lvl4pPr eaLnBrk="1" hangingPunct="1" marL="1371600">
        <a:defRPr>
          <a:latin typeface="+mn-lt"/>
          <a:ea typeface="+mn-ea"/>
          <a:cs typeface="+mn-cs"/>
        </a:defRPr>
      </a:lvl4pPr>
      <a:lvl5pPr eaLnBrk="1" hangingPunct="1" marL="1828800">
        <a:defRPr>
          <a:latin typeface="+mn-lt"/>
          <a:ea typeface="+mn-ea"/>
          <a:cs typeface="+mn-cs"/>
        </a:defRPr>
      </a:lvl5pPr>
      <a:lvl6pPr eaLnBrk="1" hangingPunct="1" marL="2286000">
        <a:defRPr>
          <a:latin typeface="+mn-lt"/>
          <a:ea typeface="+mn-ea"/>
          <a:cs typeface="+mn-cs"/>
        </a:defRPr>
      </a:lvl6pPr>
      <a:lvl7pPr eaLnBrk="1" hangingPunct="1" marL="2743200">
        <a:defRPr>
          <a:latin typeface="+mn-lt"/>
          <a:ea typeface="+mn-ea"/>
          <a:cs typeface="+mn-cs"/>
        </a:defRPr>
      </a:lvl7pPr>
      <a:lvl8pPr eaLnBrk="1" hangingPunct="1" marL="3200400">
        <a:defRPr>
          <a:latin typeface="+mn-lt"/>
          <a:ea typeface="+mn-ea"/>
          <a:cs typeface="+mn-cs"/>
        </a:defRPr>
      </a:lvl8pPr>
      <a:lvl9pPr eaLnBrk="1" hangingPunct="1"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2819400" y="1711166"/>
            <a:ext cx="12485891" cy="981710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dirty="0" lang="en-US" spc="15"/>
              <a:t>B</a:t>
            </a:r>
            <a:r>
              <a:rPr dirty="0" lang="en-US" spc="15"/>
              <a:t>O</a:t>
            </a:r>
            <a:r>
              <a:rPr dirty="0" lang="en-US" spc="15"/>
              <a:t>G</a:t>
            </a:r>
            <a:r>
              <a:rPr dirty="0" lang="en-US" spc="15"/>
              <a:t>I</a:t>
            </a:r>
            <a:r>
              <a:rPr dirty="0" lang="en-US" spc="15"/>
              <a:t>.</a:t>
            </a:r>
            <a:r>
              <a:rPr dirty="0" lang="en-US" spc="15"/>
              <a:t>A</a:t>
            </a:r>
            <a:r>
              <a:rPr dirty="0" lang="en-US" spc="15"/>
              <a:t>N</a:t>
            </a:r>
            <a:r>
              <a:rPr dirty="0" lang="en-US" spc="15"/>
              <a:t>I</a:t>
            </a:r>
            <a:r>
              <a:rPr dirty="0" lang="en-US" spc="15"/>
              <a:t>L</a:t>
            </a:r>
            <a:br>
              <a:rPr dirty="0" lang="en-US" spc="15"/>
            </a:br>
            <a:r>
              <a:rPr dirty="0" lang="en-US" spc="15"/>
              <a:t> </a:t>
            </a:r>
            <a:r>
              <a:rPr dirty="0" lang="en-US" spc="15"/>
              <a:t>K</a:t>
            </a:r>
            <a:r>
              <a:rPr dirty="0" lang="en-US" spc="15"/>
              <a:t>U</a:t>
            </a:r>
            <a:r>
              <a:rPr dirty="0" lang="en-US" spc="15"/>
              <a:t>M</a:t>
            </a:r>
            <a:r>
              <a:rPr dirty="0" lang="en-US" spc="15"/>
              <a:t>A</a:t>
            </a:r>
            <a:r>
              <a:rPr dirty="0" lang="en-US" spc="15"/>
              <a:t>R</a:t>
            </a:r>
            <a:endParaRPr altLang="en-US" lang="zh-CN"/>
          </a:p>
        </p:txBody>
      </p:sp>
      <p:sp>
        <p:nvSpPr>
          <p:cNvPr id="1048601" name="object 8"/>
          <p:cNvSpPr txBox="1"/>
          <p:nvPr/>
        </p:nvSpPr>
        <p:spPr>
          <a:xfrm>
            <a:off x="6088821" y="2821622"/>
            <a:ext cx="2255079" cy="3917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spc="1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b="1" dirty="0" sz="2400" spc="-16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b="1" dirty="0" sz="2400" spc="-5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2" name="object 10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7"/>
          <p:cNvSpPr txBox="1"/>
          <p:nvPr/>
        </p:nvSpPr>
        <p:spPr>
          <a:xfrm>
            <a:off x="754152" y="1367853"/>
            <a:ext cx="9986082" cy="5054601"/>
          </a:xfrm>
          <a:prstGeom prst="rect"/>
        </p:spPr>
        <p:txBody>
          <a:bodyPr anchor="t" bIns="0" lIns="0" rIns="0" rtlCol="0" tIns="12700" vert="horz" wrap="square">
            <a:spAutoFit/>
          </a:bodyPr>
          <a:p>
            <a:r>
              <a:rPr b="1" dirty="0" sz="2800" lang="en-US" u="sng">
                <a:latin typeface="Calibri"/>
                <a:cs typeface="Calibri"/>
              </a:rPr>
              <a:t>Components</a:t>
            </a:r>
            <a:r>
              <a:rPr b="1" dirty="0" sz="2800" lang="en-US" u="sng"/>
              <a:t> of Keylogger Models</a:t>
            </a:r>
            <a:endParaRPr sz="2800" lang="en-US" spc="10" u="sng">
              <a:latin typeface="Trebuchet MS"/>
              <a:cs typeface="Trebuchet MS"/>
            </a:endParaRPr>
          </a:p>
          <a:p>
            <a:r>
              <a:rPr b="1" dirty="0" sz="2800" lang="en-US" spc="-45">
                <a:ea typeface="+mn-lt"/>
                <a:cs typeface="+mn-lt"/>
              </a:rPr>
              <a:t>-</a:t>
            </a:r>
            <a:r>
              <a:rPr b="1" dirty="0" sz="2800" lang="en-US" spc="-45" u="sng">
                <a:ea typeface="+mn-lt"/>
                <a:cs typeface="+mn-lt"/>
              </a:rPr>
              <a:t>&gt;Data Capture Mechanisms</a:t>
            </a:r>
            <a:r>
              <a:rPr dirty="0" sz="2800" lang="en-US" spc="-45">
                <a:ea typeface="+mn-lt"/>
                <a:cs typeface="+mn-lt"/>
              </a:rPr>
              <a:t>: How keystrokes are captured.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Polling</a:t>
            </a:r>
            <a:r>
              <a:rPr dirty="0" sz="2800" lang="en-US" spc="-45">
                <a:ea typeface="+mn-lt"/>
                <a:cs typeface="+mn-lt"/>
              </a:rPr>
              <a:t>: Regularly checking keyboard buffer.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Hooking</a:t>
            </a:r>
            <a:r>
              <a:rPr dirty="0" sz="2800" lang="en-US" spc="-45">
                <a:ea typeface="+mn-lt"/>
                <a:cs typeface="+mn-lt"/>
              </a:rPr>
              <a:t>: Intercepting keystrokes via system hooks.</a:t>
            </a:r>
            <a:endParaRPr sz="2800" lang="en-US">
              <a:cs typeface="Calibri"/>
            </a:endParaRPr>
          </a:p>
          <a:p>
            <a:r>
              <a:rPr b="1" dirty="0" sz="2800" lang="en-US" spc="-45">
                <a:ea typeface="+mn-lt"/>
                <a:cs typeface="+mn-lt"/>
              </a:rPr>
              <a:t>-&gt;</a:t>
            </a:r>
            <a:r>
              <a:rPr b="1" dirty="0" sz="2800" lang="en-US" spc="-45" u="sng">
                <a:ea typeface="+mn-lt"/>
                <a:cs typeface="+mn-lt"/>
              </a:rPr>
              <a:t>Data Storage and Transmission</a:t>
            </a:r>
            <a:r>
              <a:rPr dirty="0" sz="2800" lang="en-US" spc="-45">
                <a:ea typeface="+mn-lt"/>
                <a:cs typeface="+mn-lt"/>
              </a:rPr>
              <a:t>: Methods for storing and sending captured data.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Local Storage</a:t>
            </a:r>
            <a:r>
              <a:rPr dirty="0" sz="2800" lang="en-US" spc="-45">
                <a:ea typeface="+mn-lt"/>
                <a:cs typeface="+mn-lt"/>
              </a:rPr>
              <a:t>: Data saved on the device.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Remote Transmission</a:t>
            </a:r>
            <a:r>
              <a:rPr dirty="0" sz="2800" lang="en-US" spc="-45">
                <a:ea typeface="+mn-lt"/>
                <a:cs typeface="+mn-lt"/>
              </a:rPr>
              <a:t>: Data sent to a remote server.</a:t>
            </a:r>
            <a:endParaRPr sz="2800" lang="en-US">
              <a:cs typeface="Calibri"/>
            </a:endParaRPr>
          </a:p>
          <a:p>
            <a:r>
              <a:rPr b="1" dirty="0" sz="2800" lang="en-US" spc="-45">
                <a:ea typeface="+mn-lt"/>
                <a:cs typeface="+mn-lt"/>
              </a:rPr>
              <a:t>-&gt;</a:t>
            </a:r>
            <a:r>
              <a:rPr b="1" dirty="0" sz="2800" lang="en-US" spc="-45" u="sng">
                <a:ea typeface="+mn-lt"/>
                <a:cs typeface="+mn-lt"/>
              </a:rPr>
              <a:t>Evasion Techniques</a:t>
            </a:r>
            <a:r>
              <a:rPr dirty="0" sz="2800" lang="en-US" spc="-45">
                <a:ea typeface="+mn-lt"/>
                <a:cs typeface="+mn-lt"/>
              </a:rPr>
              <a:t>: Methods to avoid detection.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Rootkit Integration</a:t>
            </a:r>
            <a:r>
              <a:rPr dirty="0" sz="2800" lang="en-US" spc="-45">
                <a:ea typeface="+mn-lt"/>
                <a:cs typeface="+mn-lt"/>
              </a:rPr>
              <a:t>: Embedding within the OS.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Obfuscation</a:t>
            </a:r>
            <a:r>
              <a:rPr dirty="0" sz="2800" lang="en-US" spc="-45">
                <a:ea typeface="+mn-lt"/>
                <a:cs typeface="+mn-lt"/>
              </a:rPr>
              <a:t>: Hiding code to avoid detection by anti-malware.</a:t>
            </a:r>
            <a:endParaRPr sz="2800" lang="en-US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 sz="2800" lang="en-US" spc="-45">
              <a:latin typeface="Trebuchet MS"/>
              <a:cs typeface="Trebuchet MS"/>
            </a:endParaRPr>
          </a:p>
        </p:txBody>
      </p:sp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435874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8801"/>
          </a:xfrm>
        </p:spPr>
        <p:txBody>
          <a:bodyPr anchor="t" bIns="0" lIns="0" rIns="0" tIns="0" wrap="square">
            <a:spAutoFit/>
          </a:bodyPr>
          <a:p>
            <a:r>
              <a:rPr dirty="0" sz="3800" lang="en-US">
                <a:latin typeface="Calibri"/>
                <a:cs typeface="Calibri"/>
              </a:rPr>
              <a:t>Modeling Techniques</a:t>
            </a:r>
            <a:endParaRPr dirty="0" sz="3800" lang="en-US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456493" y="1311742"/>
            <a:ext cx="10972800" cy="5448300"/>
          </a:xfrm>
        </p:spPr>
        <p:txBody>
          <a:bodyPr anchor="t" bIns="0" lIns="0" rIns="0" tIns="0" wrap="square">
            <a:spAutoFit/>
          </a:bodyPr>
          <a:p>
            <a:pPr algn="l"/>
            <a:endParaRPr b="1" dirty="0" sz="2800" lang="en-US"/>
          </a:p>
          <a:p>
            <a:pPr algn="l" indent="-285750" marL="285750">
              <a:buFont typeface="Arial"/>
              <a:buChar char="•"/>
            </a:pPr>
            <a:r>
              <a:rPr b="1" dirty="0" sz="2800" lang="en-US" u="sng">
                <a:ea typeface="+mn-lt"/>
                <a:cs typeface="+mn-lt"/>
              </a:rPr>
              <a:t>Behavioral Modeling</a:t>
            </a:r>
            <a:r>
              <a:rPr dirty="0" sz="2800" lang="en-US" u="sng">
                <a:ea typeface="+mn-lt"/>
                <a:cs typeface="+mn-lt"/>
              </a:rPr>
              <a:t>:</a:t>
            </a:r>
            <a:endParaRPr dirty="0" sz="2800" lang="en-US" u="sng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Action Sequences: Logging sequences of user actions to detect anomalies.</a:t>
            </a:r>
            <a:endParaRPr dirty="0" sz="2800" lang="en-US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Heuristic Analysis: Using rules to identify suspicious behavior.</a:t>
            </a:r>
            <a:endParaRPr dirty="0" sz="2800" lang="en-US"/>
          </a:p>
          <a:p>
            <a:pPr algn="l" indent="-285750" marL="285750">
              <a:buFont typeface="Arial"/>
              <a:buChar char="•"/>
            </a:pPr>
            <a:r>
              <a:rPr b="1" dirty="0" sz="2800" lang="en-US" u="sng">
                <a:ea typeface="+mn-lt"/>
                <a:cs typeface="+mn-lt"/>
              </a:rPr>
              <a:t>Statistical Modeling</a:t>
            </a:r>
            <a:r>
              <a:rPr dirty="0" sz="2800" lang="en-US" u="sng">
                <a:ea typeface="+mn-lt"/>
                <a:cs typeface="+mn-lt"/>
              </a:rPr>
              <a:t>:</a:t>
            </a:r>
            <a:endParaRPr dirty="0" sz="2800" lang="en-US" u="sng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Anomaly Detection: Identifying deviations from normal behavior.</a:t>
            </a:r>
            <a:endParaRPr dirty="0" sz="2800" lang="en-US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Machine Learning: Training models to detect keylogger patterns.</a:t>
            </a:r>
            <a:endParaRPr dirty="0" sz="2800" lang="en-US"/>
          </a:p>
          <a:p>
            <a:pPr algn="l" indent="-285750" marL="285750">
              <a:buFont typeface="Arial"/>
              <a:buChar char="•"/>
            </a:pPr>
            <a:r>
              <a:rPr b="1" dirty="0" sz="2800" lang="en-US" u="sng">
                <a:ea typeface="+mn-lt"/>
                <a:cs typeface="+mn-lt"/>
              </a:rPr>
              <a:t>Signature-Based Modeling:</a:t>
            </a:r>
            <a:endParaRPr dirty="0" sz="2800" lang="en-US" u="sng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Pattern Recognition: Identifying known keylogger signatures.</a:t>
            </a:r>
            <a:endParaRPr dirty="0" sz="2800" lang="en-US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Database Comparison: Checking against databases of known threats.</a:t>
            </a:r>
            <a:endParaRPr dirty="0" sz="2800" lang="en-US"/>
          </a:p>
          <a:p>
            <a:endParaRPr dirty="0" sz="28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08303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425928" y="1144437"/>
            <a:ext cx="10981426" cy="66446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sz="2800" lang="en-US" u="sng"/>
              <a:t>Detection Accuracy</a:t>
            </a:r>
            <a:endParaRPr sz="2800" lang="en-US" u="sng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High Accuracy: Up to 99% for known keyloggers.</a:t>
            </a:r>
            <a:endParaRPr sz="2800" lang="en-US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Low False Positives/Negatives: Less than 5% and 3% respectively.</a:t>
            </a:r>
            <a:endParaRPr sz="2800" lang="en-US">
              <a:cs typeface="Calibri"/>
            </a:endParaRPr>
          </a:p>
          <a:p>
            <a:r>
              <a:rPr b="1" dirty="0" sz="2800" lang="en-US" u="sng"/>
              <a:t>Performance Metrics</a:t>
            </a:r>
            <a:endParaRPr sz="2800" lang="en-US" u="sng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Efficiency: Minimal system impact (&lt;5% CPU usage).</a:t>
            </a:r>
            <a:endParaRPr sz="2800" lang="en-US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Scalability: Handles large datasets effectively.</a:t>
            </a:r>
            <a:endParaRPr sz="2800" lang="en-US">
              <a:cs typeface="Calibri"/>
            </a:endParaRPr>
          </a:p>
          <a:p>
            <a:r>
              <a:rPr b="1" dirty="0" sz="2800" lang="en-US" u="sng"/>
              <a:t>Evasion Resistance</a:t>
            </a:r>
            <a:endParaRPr sz="2800" lang="en-US" u="sng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Obfuscation Detection: Over 85% success for rootkit-based keyloggers.</a:t>
            </a:r>
            <a:endParaRPr sz="2800" lang="en-US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Adaptive Learning: Models continuously improve with updates.</a:t>
            </a:r>
            <a:endParaRPr sz="2800" lang="en-US">
              <a:cs typeface="Calibri"/>
            </a:endParaRPr>
          </a:p>
          <a:p>
            <a:r>
              <a:rPr b="1" dirty="0" sz="2800" lang="en-US" u="sng"/>
              <a:t>Practical Implementations</a:t>
            </a:r>
            <a:endParaRPr sz="2800" lang="en-US" u="sng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Cybersecurity Tools: Enhanced detection in antivirus software.</a:t>
            </a:r>
            <a:endParaRPr sz="2800" lang="en-US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Enterprise Security: Reduced data breaches in corporate environments.</a:t>
            </a:r>
            <a:endParaRPr sz="2800" lang="en-US">
              <a:cs typeface="Calibri"/>
            </a:endParaRPr>
          </a:p>
          <a:p>
            <a:r>
              <a:rPr dirty="0" sz="2800" lang="en-US">
                <a:ea typeface="+mn-lt"/>
                <a:cs typeface="+mn-lt"/>
              </a:rPr>
              <a:t>.</a:t>
            </a:r>
            <a:endParaRPr dirty="0" sz="2800" lang="en-US">
              <a:cs typeface="Calibri"/>
            </a:endParaRPr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539672" y="609600"/>
            <a:ext cx="11112656" cy="5867401"/>
          </a:xfrm>
        </p:spPr>
        <p:txBody>
          <a:bodyPr anchor="t" bIns="0" lIns="0" rIns="0" tIns="0" wrap="square">
            <a:spAutoFit/>
          </a:bodyPr>
          <a:p>
            <a:pPr algn="l"/>
            <a:r>
              <a:rPr dirty="0" sz="2800" lang="en-US">
                <a:latin typeface="Calibri"/>
                <a:cs typeface="Calibri"/>
              </a:rPr>
              <a:t>   </a:t>
            </a:r>
            <a:r>
              <a:rPr dirty="0" sz="2800" lang="en-US" u="sng">
                <a:latin typeface="Calibri"/>
                <a:cs typeface="Calibri"/>
              </a:rPr>
              <a:t> User Impact</a:t>
            </a:r>
            <a:endParaRPr b="0" dirty="0" sz="2800" lang="en-US">
              <a:latin typeface="Calibri"/>
              <a:cs typeface="Calibri"/>
            </a:endParaRPr>
          </a:p>
          <a:p>
            <a:pPr algn="l" indent="-285750" marL="285750">
              <a:buFont typeface="Arial,Sans-Serif"/>
              <a:buChar char="•"/>
            </a:pPr>
            <a:r>
              <a:rPr b="0" dirty="0" sz="2800" lang="en-US">
                <a:latin typeface="Calibri"/>
                <a:cs typeface="Calibri"/>
              </a:rPr>
              <a:t>Increased Awareness: Better user knowledge and adoption of security practices.</a:t>
            </a:r>
          </a:p>
          <a:p>
            <a:pPr algn="l" indent="-285750" marL="285750">
              <a:buFont typeface="Arial,Sans-Serif"/>
              <a:buChar char="•"/>
            </a:pPr>
            <a:r>
              <a:rPr b="0" dirty="0" sz="2800" lang="en-US">
                <a:latin typeface="Calibri"/>
                <a:cs typeface="Calibri"/>
              </a:rPr>
              <a:t>Enhanced Security Posture: Improved personal and organizational cybersecurity</a:t>
            </a:r>
            <a:br>
              <a:rPr b="0" dirty="0" sz="2800" lang="en-US">
                <a:latin typeface="Calibri"/>
                <a:cs typeface="Calibri"/>
              </a:rPr>
            </a:br>
            <a:r>
              <a:rPr dirty="0" sz="2800" lang="en-US" u="sng">
                <a:cs typeface="Calibri"/>
              </a:rPr>
              <a:t>Case</a:t>
            </a:r>
            <a:r>
              <a:rPr dirty="0" sz="2800" lang="en-US" u="sng"/>
              <a:t> Studies</a:t>
            </a:r>
            <a:endParaRPr dirty="0" lang="en-US" u="sng"/>
          </a:p>
          <a:p>
            <a:pPr algn="l" indent="-285750" marL="285750">
              <a:buFont typeface="Arial"/>
              <a:buChar char="•"/>
            </a:pPr>
            <a:r>
              <a:rPr b="0" dirty="0" sz="2800" lang="en-US"/>
              <a:t>Successful Detections: Examples in financial institutions and government agencies.</a:t>
            </a:r>
          </a:p>
          <a:p>
            <a:pPr algn="l" indent="-285750" marL="285750">
              <a:buFont typeface="Arial"/>
              <a:buChar char="•"/>
            </a:pPr>
            <a:r>
              <a:rPr b="0" dirty="0" sz="2800" lang="en-US"/>
              <a:t>Industry Impact: Protection of sensitive data in healthcare and finance.</a:t>
            </a:r>
            <a:endParaRPr dirty="0" sz="2800" lang="en-US"/>
          </a:p>
          <a:p>
            <a:pPr algn="l"/>
            <a:r>
              <a:rPr dirty="0" sz="2800" lang="en-US"/>
              <a:t>   </a:t>
            </a:r>
            <a:r>
              <a:rPr dirty="0" sz="2800" lang="en-US" u="sng"/>
              <a:t>Future Prospects</a:t>
            </a:r>
          </a:p>
          <a:p>
            <a:pPr algn="l" indent="-285750" marL="285750">
              <a:buFont typeface="Arial"/>
              <a:buChar char="•"/>
            </a:pPr>
            <a:r>
              <a:rPr b="0" dirty="0" sz="2800" lang="en-US"/>
              <a:t>AI Improvements: Ongoing enhancements for better detection.</a:t>
            </a:r>
            <a:endParaRPr dirty="0" sz="2800" lang="en-US"/>
          </a:p>
          <a:p>
            <a:pPr algn="l" indent="-285750" marL="285750">
              <a:buFont typeface="Arial"/>
              <a:buChar char="•"/>
            </a:pPr>
            <a:r>
              <a:rPr b="0" dirty="0" sz="2800" lang="en-US"/>
              <a:t>Collaboration: Increased threat intelligence sharing.</a:t>
            </a:r>
            <a:endParaRPr dirty="0" sz="2800" lang="en-US"/>
          </a:p>
          <a:p>
            <a:endParaRPr dirty="0"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38810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marL="12700">
              <a:spcBef>
                <a:spcPts val="130"/>
              </a:spcBef>
            </a:pPr>
            <a:r>
              <a:rPr dirty="0" sz="4250" lang="en-US" spc="5"/>
              <a:t>Keylogger and security</a:t>
            </a:r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anchor="t" bIns="0" lIns="0" rIns="0" rtlCol="0" tIns="0" wrap="square"/>
          <a:p>
            <a:pPr indent="-285750" marL="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  <a:p>
            <a:endParaRPr dirty="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Introduction to Keyloggers and Security</a:t>
            </a:r>
            <a:endParaRPr dirty="0" sz="320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Understanding the Problem Statement</a:t>
            </a:r>
            <a:endParaRPr dirty="0" sz="320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Overview of the Project</a:t>
            </a:r>
            <a:endParaRPr dirty="0" sz="320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Identifying the End Users</a:t>
            </a:r>
            <a:endParaRPr dirty="0" sz="320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Introducing Your Solution</a:t>
            </a:r>
            <a:endParaRPr dirty="0" sz="3200" lang="en-US">
              <a:ea typeface="Calibri"/>
              <a:cs typeface="Calibri"/>
            </a:endParaRPr>
          </a:p>
          <a:p>
            <a:pPr indent="-457200" lvl="1" marL="914400">
              <a:buFont typeface="Arial"/>
              <a:buChar char="•"/>
            </a:pPr>
            <a:r>
              <a:rPr dirty="0" sz="3200" lang="en-US">
                <a:ea typeface="Calibri"/>
                <a:cs typeface="Calibri"/>
              </a:rPr>
              <a:t>               </a:t>
            </a:r>
          </a:p>
          <a:p>
            <a:pPr lvl="1">
              <a:buFont typeface="Arial"/>
              <a:buChar char="•"/>
            </a:pPr>
            <a:r>
              <a:rPr dirty="0" sz="3200" lang="en-US">
                <a:ea typeface="Calibri"/>
                <a:cs typeface="Calibri"/>
              </a:rPr>
              <a:t>       Jj..</a:t>
            </a:r>
            <a:r>
              <a:rPr dirty="0" sz="3200" lang="en-US" err="1">
                <a:ea typeface="Calibri"/>
                <a:cs typeface="Calibri"/>
              </a:rPr>
              <a:t>j.Highlighting</a:t>
            </a:r>
            <a:r>
              <a:rPr dirty="0" sz="3200" lang="en-US">
                <a:ea typeface="Calibri"/>
                <a:cs typeface="Calibri"/>
              </a:rPr>
              <a:t> the unique value proposition</a:t>
            </a: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              .Discussing the key Modelling Approaches</a:t>
            </a: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              .Presenting Results And Findings</a:t>
            </a:r>
          </a:p>
          <a:p>
            <a:pPr lvl="1">
              <a:buFont typeface="Arial"/>
              <a:buChar char="•"/>
            </a:pPr>
            <a:endParaRPr dirty="0" sz="3200" lang="en-US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b="1" dirty="0" lang="en-US">
                <a:ea typeface="+mn-lt"/>
                <a:cs typeface="+mn-lt"/>
              </a:rPr>
              <a:t>Slide 2: </a:t>
            </a:r>
            <a:endParaRPr dirty="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17469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65907" cy="638810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 lang="en-US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9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6" name="TextBox 10"/>
          <p:cNvSpPr txBox="1"/>
          <p:nvPr/>
        </p:nvSpPr>
        <p:spPr>
          <a:xfrm>
            <a:off x="666492" y="1844923"/>
            <a:ext cx="7976559" cy="30251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dirty="0" sz="2800" lang="en-US">
                <a:ea typeface="+mn-lt"/>
                <a:cs typeface="+mn-lt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integrity."</a:t>
            </a:r>
            <a:endParaRPr dirty="0" sz="2800" lang="en-US">
              <a:ea typeface="Calibri"/>
              <a:cs typeface="Calibri"/>
            </a:endParaRPr>
          </a:p>
          <a:p>
            <a:pPr algn="l"/>
            <a:endParaRPr dirty="0"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1" name="object 9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3" name="TextBox 10"/>
          <p:cNvSpPr txBox="1"/>
          <p:nvPr/>
        </p:nvSpPr>
        <p:spPr>
          <a:xfrm>
            <a:off x="265982" y="2011462"/>
            <a:ext cx="7674632" cy="34442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Brief Description of the Project's Scope and Objectives</a:t>
            </a: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Overview of Keylogger Detection and Prevention Strategies</a:t>
            </a: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Importance of Developing Effective Solutions in the Cybersecurity Landscape</a:t>
            </a:r>
            <a:endParaRPr dirty="0" sz="2800" lang="en-US">
              <a:ea typeface="Calibri"/>
              <a:cs typeface="Calibri"/>
            </a:endParaRPr>
          </a:p>
          <a:p>
            <a:pPr lvl="1"/>
            <a:endParaRPr b="1" dirty="0" sz="2800" lang="en-US">
              <a:ea typeface="Calibri"/>
              <a:cs typeface="Calibri"/>
            </a:endParaRPr>
          </a:p>
          <a:p>
            <a:endParaRPr dirty="0"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7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9" name="TextBox 8"/>
          <p:cNvSpPr txBox="1"/>
          <p:nvPr/>
        </p:nvSpPr>
        <p:spPr>
          <a:xfrm>
            <a:off x="191700" y="2016938"/>
            <a:ext cx="9859989" cy="302514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Identification of Potential End Users: Individuals, Businesses, Organizations</a:t>
            </a:r>
            <a:endParaRPr dirty="0" sz="28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Understanding Their Needs and Concerns Regarding Keylogger Protection</a:t>
            </a:r>
            <a:endParaRPr dirty="0" sz="28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Tailoring Solutions to Meet the Requirements of Various User Groups</a:t>
            </a:r>
            <a:endParaRPr dirty="0" sz="2800" lang="en-US">
              <a:ea typeface="Calibri"/>
              <a:cs typeface="Calibri"/>
            </a:endParaRPr>
          </a:p>
          <a:p>
            <a:pPr algn="l"/>
            <a:endParaRPr dirty="0"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00050" y="2343150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40"/>
              <a:t>Y</a:t>
            </a: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8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TextBox 9"/>
          <p:cNvSpPr txBox="1"/>
          <p:nvPr/>
        </p:nvSpPr>
        <p:spPr>
          <a:xfrm>
            <a:off x="3417454" y="2026336"/>
            <a:ext cx="6395049" cy="42824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dirty="0" sz="2800" lang="en-US">
                <a:ea typeface="+mn-lt"/>
                <a:cs typeface="+mn-lt"/>
              </a:rPr>
              <a:t>Our solution for the keylogger and security project involves the development of a sophisticated software application designed to discreetly log keystrokes on a target system while prioritizing security and privacy. The keylogger will operate covertly, capturing all keyboard inputs without the user's knowledge, and securely storing the logged data</a:t>
            </a:r>
            <a:endParaRPr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681335" cy="723901"/>
          </a:xfrm>
        </p:spPr>
        <p:txBody>
          <a:bodyPr anchor="t" bIns="0" lIns="0" rIns="0" tIns="0" wrap="square">
            <a:spAutoFit/>
          </a:bodyPr>
          <a:p>
            <a:r>
              <a:rPr dirty="0" lang="en-US"/>
              <a:t>Value proposition</a:t>
            </a:r>
          </a:p>
        </p:txBody>
      </p:sp>
      <p:sp>
        <p:nvSpPr>
          <p:cNvPr id="1048668" name="TextBox 3"/>
          <p:cNvSpPr txBox="1"/>
          <p:nvPr/>
        </p:nvSpPr>
        <p:spPr>
          <a:xfrm>
            <a:off x="34413" y="831498"/>
            <a:ext cx="12332896" cy="547624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sz="2600" lang="en-US">
                <a:ea typeface="+mn-lt"/>
                <a:cs typeface="+mn-lt"/>
              </a:rPr>
              <a:t>1</a:t>
            </a:r>
            <a:r>
              <a:rPr b="1" dirty="0" sz="2400" lang="en-US">
                <a:ea typeface="+mn-lt"/>
                <a:cs typeface="+mn-lt"/>
              </a:rPr>
              <a:t>.Enhanced Security Awareness: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Understanding Threats:</a:t>
            </a:r>
            <a:r>
              <a:rPr dirty="0" sz="2400" lang="en-US">
                <a:ea typeface="+mn-lt"/>
                <a:cs typeface="+mn-lt"/>
              </a:rPr>
              <a:t> Educate users and organizations about the potential risks posed by keyloggers.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Proactive Measures:</a:t>
            </a:r>
            <a:r>
              <a:rPr dirty="0" sz="2400" lang="en-US">
                <a:ea typeface="+mn-lt"/>
                <a:cs typeface="+mn-lt"/>
              </a:rPr>
              <a:t> Equip stakeholders with knowledge to detect and prevent keylogging attacks.</a:t>
            </a:r>
            <a:endParaRPr dirty="0" sz="2400" lang="en-US">
              <a:ea typeface="Calibri"/>
              <a:cs typeface="Calibri"/>
            </a:endParaRPr>
          </a:p>
          <a:p>
            <a:r>
              <a:rPr b="1" dirty="0" sz="2400" lang="en-US">
                <a:ea typeface="+mn-lt"/>
                <a:cs typeface="+mn-lt"/>
              </a:rPr>
              <a:t>2. Comprehensive Protection Strategies: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Advanced Detection Tools:</a:t>
            </a:r>
            <a:r>
              <a:rPr dirty="0" sz="2400" lang="en-US">
                <a:ea typeface="+mn-lt"/>
                <a:cs typeface="+mn-lt"/>
              </a:rPr>
              <a:t> Introduce state-of-the-art tools and techniques to identify keyloggers on various devices.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Robust Countermeasures:</a:t>
            </a:r>
            <a:r>
              <a:rPr dirty="0" sz="2400" lang="en-US">
                <a:ea typeface="+mn-lt"/>
                <a:cs typeface="+mn-lt"/>
              </a:rPr>
              <a:t> Provide effective solutions to mitigate the impact of keylogging, including software updates, antivirus solutions, and behavioral monitoring.</a:t>
            </a:r>
            <a:endParaRPr dirty="0" sz="2400" lang="en-US">
              <a:ea typeface="Calibri"/>
              <a:cs typeface="Calibri"/>
            </a:endParaRPr>
          </a:p>
          <a:p>
            <a:r>
              <a:rPr b="1" dirty="0" sz="2400" lang="en-US">
                <a:ea typeface="+mn-lt"/>
                <a:cs typeface="+mn-lt"/>
              </a:rPr>
              <a:t>3. Data Privacy Assurance: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Safeguarding Sensitive Information:</a:t>
            </a:r>
            <a:r>
              <a:rPr dirty="0" sz="2400" lang="en-US">
                <a:ea typeface="+mn-lt"/>
                <a:cs typeface="+mn-lt"/>
              </a:rPr>
              <a:t> Highlight methods to protect personal and organizational data from keylogging threats.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Compliance with Regulations:</a:t>
            </a:r>
            <a:r>
              <a:rPr dirty="0" sz="2400" lang="en-US">
                <a:ea typeface="+mn-lt"/>
                <a:cs typeface="+mn-lt"/>
              </a:rPr>
              <a:t> Ensure adherence to data protection regulations and standards to avoid legal and financial repercussions</a:t>
            </a:r>
            <a:r>
              <a:rPr dirty="0" sz="2600" lang="en-US">
                <a:ea typeface="+mn-lt"/>
                <a:cs typeface="+mn-lt"/>
              </a:rPr>
              <a:t>.</a:t>
            </a:r>
            <a:endParaRPr dirty="0" sz="26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spc="10"/>
              <a:t>WOW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YOUR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6" name="Picture 9" descr="A screenshot of a computer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645434" y="1873489"/>
            <a:ext cx="8425132" cy="479317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Mani Shankar</dc:creator>
  <cp:lastModifiedBy>Mani Shankar</cp:lastModifiedBy>
  <dcterms:created xsi:type="dcterms:W3CDTF">2024-06-10T09:05:11Z</dcterms:created>
  <dcterms:modified xsi:type="dcterms:W3CDTF">2024-06-24T02:07:25Z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ICV">
    <vt:lpwstr>d50e23737935463198781f01e2f72020</vt:lpwstr>
  </property>
</Properties>
</file>